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1201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40000" y="5996160"/>
            <a:ext cx="9180000" cy="1201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40000" y="4680000"/>
            <a:ext cx="4479480" cy="1201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243760" y="4680000"/>
            <a:ext cx="4479480" cy="1201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5243760" y="5996160"/>
            <a:ext cx="4479480" cy="1201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40000" y="5996160"/>
            <a:ext cx="4479480" cy="1201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1" name="" descr=""/>
          <p:cNvPicPr/>
          <p:nvPr/>
        </p:nvPicPr>
        <p:blipFill>
          <a:blip r:embed="rId2"/>
          <a:stretch/>
        </p:blipFill>
        <p:spPr>
          <a:xfrm>
            <a:off x="3550680" y="4680000"/>
            <a:ext cx="3158280" cy="252000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/>
        </p:blipFill>
        <p:spPr>
          <a:xfrm>
            <a:off x="3550680" y="4680000"/>
            <a:ext cx="3158280" cy="2520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40000" y="4680000"/>
            <a:ext cx="4479480" cy="252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243760" y="4680000"/>
            <a:ext cx="4479480" cy="252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360000" y="3330000"/>
            <a:ext cx="9360000" cy="4173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40000" y="4680000"/>
            <a:ext cx="4479480" cy="1201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40000" y="5996160"/>
            <a:ext cx="4479480" cy="1201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243760" y="4680000"/>
            <a:ext cx="4479480" cy="252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40000" y="4680000"/>
            <a:ext cx="4479480" cy="252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243760" y="4680000"/>
            <a:ext cx="4479480" cy="1201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243760" y="5996160"/>
            <a:ext cx="4479480" cy="1201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40000" y="4680000"/>
            <a:ext cx="4479480" cy="1201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243760" y="4680000"/>
            <a:ext cx="4479480" cy="1201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40000" y="5996160"/>
            <a:ext cx="9180000" cy="1201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1201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40000" y="5996160"/>
            <a:ext cx="9180000" cy="1201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40000" y="4680000"/>
            <a:ext cx="4479480" cy="1201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243760" y="4680000"/>
            <a:ext cx="4479480" cy="1201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243760" y="5996160"/>
            <a:ext cx="4479480" cy="1201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40000" y="5996160"/>
            <a:ext cx="4479480" cy="1201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1" name="" descr=""/>
          <p:cNvPicPr/>
          <p:nvPr/>
        </p:nvPicPr>
        <p:blipFill>
          <a:blip r:embed="rId2"/>
          <a:stretch/>
        </p:blipFill>
        <p:spPr>
          <a:xfrm>
            <a:off x="3550680" y="4680000"/>
            <a:ext cx="3158280" cy="2520000"/>
          </a:xfrm>
          <a:prstGeom prst="rect">
            <a:avLst/>
          </a:prstGeom>
          <a:ln>
            <a:noFill/>
          </a:ln>
        </p:spPr>
      </p:pic>
      <p:pic>
        <p:nvPicPr>
          <p:cNvPr id="82" name="" descr=""/>
          <p:cNvPicPr/>
          <p:nvPr/>
        </p:nvPicPr>
        <p:blipFill>
          <a:blip r:embed="rId3"/>
          <a:stretch/>
        </p:blipFill>
        <p:spPr>
          <a:xfrm>
            <a:off x="3550680" y="4680000"/>
            <a:ext cx="3158280" cy="2520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40000" y="4680000"/>
            <a:ext cx="4479480" cy="252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243760" y="4680000"/>
            <a:ext cx="4479480" cy="252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60000" y="3330000"/>
            <a:ext cx="9360000" cy="4173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40000" y="4680000"/>
            <a:ext cx="4479480" cy="1201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40000" y="5996160"/>
            <a:ext cx="4479480" cy="1201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243760" y="4680000"/>
            <a:ext cx="4479480" cy="252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40000" y="4680000"/>
            <a:ext cx="4479480" cy="252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243760" y="4680000"/>
            <a:ext cx="4479480" cy="1201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243760" y="5996160"/>
            <a:ext cx="4479480" cy="1201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40000" y="4680000"/>
            <a:ext cx="4479480" cy="1201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243760" y="4680000"/>
            <a:ext cx="4479480" cy="1201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40000" y="5996160"/>
            <a:ext cx="9180000" cy="1201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80000"/>
            <a:ext cx="9720000" cy="126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560000" y="6840000"/>
            <a:ext cx="2520000" cy="54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00000" y="6840000"/>
            <a:ext cx="6480000" cy="540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180000" y="6840000"/>
            <a:ext cx="540000" cy="540000"/>
          </a:xfrm>
          <a:prstGeom prst="rect">
            <a:avLst/>
          </a:prstGeom>
          <a:solidFill>
            <a:srgbClr val="f44336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en-US" sz="3200" spc="-1">
                <a:latin typeface="Source Sans Pro Black"/>
              </a:rPr>
              <a:t>Click to edit the title text format</a:t>
            </a:r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pPr/>
            <a:r>
              <a:rPr b="1" lang="en-US" sz="2600" spc="-1">
                <a:latin typeface="Source Sans Pro Semibold"/>
              </a:rPr>
              <a:t>Click to edit the outline text format</a:t>
            </a:r>
            <a:endParaRPr/>
          </a:p>
          <a:p>
            <a:pPr lvl="1" marL="288000"/>
            <a:r>
              <a:rPr lang="en-US" sz="2200" spc="-1">
                <a:latin typeface="Source Sans Pro Light"/>
              </a:rPr>
              <a:t>Second Outline Level</a:t>
            </a:r>
            <a:endParaRPr/>
          </a:p>
          <a:p>
            <a:pPr lvl="2" marL="576000"/>
            <a:r>
              <a:rPr lang="en-US" sz="1800" spc="-1">
                <a:latin typeface="Source Sans Pro Light"/>
              </a:rPr>
              <a:t>Third Outline Level</a:t>
            </a:r>
            <a:endParaRPr/>
          </a:p>
          <a:p>
            <a:pPr lvl="3" marL="864000"/>
            <a:r>
              <a:rPr lang="en-US" sz="1600" spc="-1">
                <a:latin typeface="Source Sans Pro Light"/>
              </a:rPr>
              <a:t>Fourth Outline Level</a:t>
            </a:r>
            <a:endParaRPr/>
          </a:p>
          <a:p>
            <a:pPr lvl="4" marL="1152000"/>
            <a:r>
              <a:rPr lang="en-US" sz="1600" spc="-1">
                <a:latin typeface="Source Sans Pro Light"/>
              </a:rPr>
              <a:t>Fifth Outline Level</a:t>
            </a:r>
            <a:endParaRPr/>
          </a:p>
          <a:p>
            <a:pPr lvl="5" marL="1440000"/>
            <a:r>
              <a:rPr lang="en-US" sz="1600" spc="-1">
                <a:latin typeface="Source Sans Pro Light"/>
              </a:rPr>
              <a:t>Sixth Outline Level</a:t>
            </a:r>
            <a:endParaRPr/>
          </a:p>
          <a:p>
            <a:pPr lvl="6" marL="1728000"/>
            <a:r>
              <a:rPr lang="en-US" sz="1600" spc="-1">
                <a:latin typeface="Source Sans Pro Light"/>
              </a:rPr>
              <a:t>Seventh Outline Level</a:t>
            </a:r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4000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ja-JP" sz="1800" spc="-1">
                <a:latin typeface="Source Sans Pro Black"/>
              </a:rPr>
              <a:t>&lt;date/time&gt;</a:t>
            </a:r>
            <a:endParaRPr/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US" sz="1800" spc="-1">
                <a:latin typeface="Source Sans Pro Black"/>
              </a:rPr>
              <a:t>&lt;footer&gt;</a:t>
            </a:r>
            <a:endParaRPr/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fld id="{4E7ACDFD-7FAE-4E72-86F5-E36DD03A6FD2}" type="slidenum">
              <a:rPr b="1" lang="en-US" sz="1800" spc="-1">
                <a:latin typeface="Source Sans Pro Black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3150000"/>
            <a:ext cx="9720000" cy="126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2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en-US" sz="3200" spc="-1">
                <a:latin typeface="Source Sans Pro Black"/>
              </a:rPr>
              <a:t>Click to edit the title text format</a:t>
            </a:r>
            <a:endParaRPr/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rIns="0" tIns="0" bIns="0"/>
          <a:p>
            <a:pPr/>
            <a:r>
              <a:rPr b="1" lang="en-US" sz="2600" spc="-1">
                <a:latin typeface="Source Sans Pro Semibold"/>
              </a:rPr>
              <a:t>Click to edit the outline text format</a:t>
            </a:r>
            <a:endParaRPr/>
          </a:p>
          <a:p>
            <a:pPr lvl="1" marL="288000"/>
            <a:r>
              <a:rPr lang="en-US" sz="2200" spc="-1">
                <a:latin typeface="Source Sans Pro Light"/>
              </a:rPr>
              <a:t>Second Outline Level</a:t>
            </a:r>
            <a:endParaRPr/>
          </a:p>
          <a:p>
            <a:pPr lvl="2" marL="576000"/>
            <a:r>
              <a:rPr lang="en-US" sz="1800" spc="-1">
                <a:latin typeface="Source Sans Pro Light"/>
              </a:rPr>
              <a:t>Third Outline Level</a:t>
            </a:r>
            <a:endParaRPr/>
          </a:p>
          <a:p>
            <a:pPr lvl="3" marL="864000"/>
            <a:r>
              <a:rPr lang="en-US" sz="1600" spc="-1">
                <a:latin typeface="Source Sans Pro Light"/>
              </a:rPr>
              <a:t>Fourth Outline Level</a:t>
            </a:r>
            <a:endParaRPr/>
          </a:p>
          <a:p>
            <a:pPr lvl="4" marL="1152000"/>
            <a:r>
              <a:rPr lang="en-US" sz="1600" spc="-1">
                <a:latin typeface="Source Sans Pro Light"/>
              </a:rPr>
              <a:t>Fifth Outline Level</a:t>
            </a:r>
            <a:endParaRPr/>
          </a:p>
          <a:p>
            <a:pPr lvl="5" marL="1440000"/>
            <a:r>
              <a:rPr lang="en-US" sz="1600" spc="-1">
                <a:latin typeface="Source Sans Pro Light"/>
              </a:rPr>
              <a:t>Sixth Outline Level</a:t>
            </a:r>
            <a:endParaRPr/>
          </a:p>
          <a:p>
            <a:pPr lvl="6" marL="1728000"/>
            <a:r>
              <a:rPr lang="en-US" sz="1600" spc="-1">
                <a:latin typeface="Source Sans Pro Light"/>
              </a:rPr>
              <a:t>Seventh Outline Level</a:t>
            </a:r>
            <a:endParaRPr/>
          </a:p>
        </p:txBody>
      </p:sp>
      <p:sp>
        <p:nvSpPr>
          <p:cNvPr id="46" name="PlaceHolder 4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4000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ja-JP" sz="1800" spc="-1">
                <a:latin typeface="Source Sans Pro Black"/>
              </a:rPr>
              <a:t>&lt;date/time&gt;</a:t>
            </a:r>
            <a:endParaRPr/>
          </a:p>
        </p:txBody>
      </p:sp>
      <p:sp>
        <p:nvSpPr>
          <p:cNvPr id="47" name="PlaceHolder 5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US" sz="1800" spc="-1">
                <a:latin typeface="Source Sans Pro Black"/>
              </a:rPr>
              <a:t>&lt;footer&gt;</a:t>
            </a:r>
            <a:endParaRPr/>
          </a:p>
        </p:txBody>
      </p:sp>
      <p:sp>
        <p:nvSpPr>
          <p:cNvPr id="48" name="PlaceHolder 6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/>
          <a:p>
            <a:pPr algn="r"/>
            <a:fld id="{58667F00-120D-440E-AABA-81E2BC3C7A40}" type="slidenum">
              <a:rPr b="1" lang="en-US" sz="1800" spc="-1">
                <a:latin typeface="Source Sans Pro Black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360000" y="333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ctr"/>
            <a:r>
              <a:rPr b="1" lang="en-US" sz="3200" spc="-1">
                <a:latin typeface="Source Sans Pro Black"/>
              </a:rPr>
              <a:t>Sentiment Analysis on Big Data of Social and Polticial events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540000" y="4680000"/>
            <a:ext cx="9180000" cy="25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lang="en-US" sz="2200" spc="-1">
                <a:latin typeface="Source Sans Pro Light"/>
              </a:rPr>
              <a:t>By</a:t>
            </a:r>
            <a:endParaRPr/>
          </a:p>
          <a:p>
            <a:r>
              <a:rPr lang="en-US" sz="2200" spc="-1">
                <a:latin typeface="Source Sans Pro Light"/>
              </a:rPr>
              <a:t>Rowan Menezes</a:t>
            </a:r>
            <a:endParaRPr/>
          </a:p>
          <a:p>
            <a:r>
              <a:rPr lang="en-US" sz="2200" spc="-1">
                <a:latin typeface="Source Sans Pro Light"/>
              </a:rPr>
              <a:t>Suraj Jayakumar</a:t>
            </a:r>
            <a:endParaRPr/>
          </a:p>
          <a:p>
            <a:endParaRPr/>
          </a:p>
          <a:p>
            <a:r>
              <a:rPr lang="en-US" sz="2200" spc="-1">
                <a:latin typeface="Source Sans Pro Light"/>
              </a:rPr>
              <a:t> </a:t>
            </a:r>
            <a:r>
              <a:rPr lang="en-US" sz="2200" spc="-1">
                <a:latin typeface="Source Sans Pro Light"/>
              </a:rPr>
              <a:t>Project Guide: Prof. Dr. Indiramma M</a:t>
            </a:r>
            <a:endParaRPr/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3528360" y="280080"/>
            <a:ext cx="2801880" cy="2777400"/>
          </a:xfrm>
          <a:prstGeom prst="rect">
            <a:avLst/>
          </a:prstGeom>
          <a:ln>
            <a:noFill/>
          </a:ln>
        </p:spPr>
      </p:pic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>
                <a:latin typeface="Source Sans Pro Black"/>
              </a:rPr>
              <a:t>TECHNOLOGY STACK</a:t>
            </a:r>
            <a:endParaRPr/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159480" y="1935360"/>
            <a:ext cx="9920520" cy="4245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360000" y="22788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>
                <a:latin typeface="Source Sans Pro Black"/>
              </a:rPr>
              <a:t>SOFTWARE REQUIREMENTS</a:t>
            </a:r>
            <a:endParaRPr/>
          </a:p>
        </p:txBody>
      </p:sp>
      <p:sp>
        <p:nvSpPr>
          <p:cNvPr id="106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Blip>
                <a:blip r:embed="rId1"/>
              </a:buBlip>
            </a:pPr>
            <a:r>
              <a:rPr b="1" lang="en-US" sz="2200" spc="-1">
                <a:latin typeface="Source Sans Pro Semibold"/>
              </a:rPr>
              <a:t> </a:t>
            </a:r>
            <a:r>
              <a:rPr b="1" lang="en-US" sz="2200" spc="-1">
                <a:latin typeface="Source Sans Pro Semibold"/>
              </a:rPr>
              <a:t>Big data processing engine – </a:t>
            </a:r>
            <a:r>
              <a:rPr i="1" lang="en-US" sz="2200" spc="-1">
                <a:latin typeface="Source Sans Pro Semibold"/>
              </a:rPr>
              <a:t>Apache Spark with pySpark</a:t>
            </a:r>
            <a:endParaRPr/>
          </a:p>
          <a:p>
            <a:pPr>
              <a:buBlip>
                <a:blip r:embed="rId2"/>
              </a:buBlip>
            </a:pPr>
            <a:r>
              <a:rPr b="1" lang="en-US" sz="2200" spc="-1">
                <a:latin typeface="Source Sans Pro Semibold"/>
              </a:rPr>
              <a:t> </a:t>
            </a:r>
            <a:r>
              <a:rPr b="1" lang="en-US" sz="2200" spc="-1">
                <a:latin typeface="Source Sans Pro Semibold"/>
              </a:rPr>
              <a:t>Machine Learning tool kit – </a:t>
            </a:r>
            <a:r>
              <a:rPr b="1" i="1" lang="en-US" sz="2200" spc="-1">
                <a:latin typeface="Source Sans Pro Semibold"/>
              </a:rPr>
              <a:t>scikit-learn, mllib, weka</a:t>
            </a:r>
            <a:endParaRPr/>
          </a:p>
          <a:p>
            <a:pPr>
              <a:buBlip>
                <a:blip r:embed="rId3"/>
              </a:buBlip>
            </a:pPr>
            <a:r>
              <a:rPr b="1" lang="en-US" sz="2200" spc="-1">
                <a:latin typeface="Source Sans Pro Semibold"/>
              </a:rPr>
              <a:t> </a:t>
            </a:r>
            <a:r>
              <a:rPr b="1" lang="en-US" sz="2200" spc="-1">
                <a:latin typeface="Source Sans Pro Semibold"/>
              </a:rPr>
              <a:t>Neural Networks – </a:t>
            </a:r>
            <a:r>
              <a:rPr b="1" i="1" lang="en-US" sz="2200" spc="-1">
                <a:latin typeface="Source Sans Pro Semibold"/>
              </a:rPr>
              <a:t>pyBrain</a:t>
            </a:r>
            <a:endParaRPr/>
          </a:p>
          <a:p>
            <a:pPr>
              <a:buBlip>
                <a:blip r:embed="rId4"/>
              </a:buBlip>
            </a:pPr>
            <a:r>
              <a:rPr b="1" lang="en-US" sz="2200" spc="-1">
                <a:latin typeface="Source Sans Pro Semibold"/>
              </a:rPr>
              <a:t> </a:t>
            </a:r>
            <a:r>
              <a:rPr b="1" lang="en-US" sz="2200" spc="-1">
                <a:latin typeface="Source Sans Pro Semibold"/>
              </a:rPr>
              <a:t>Querying Language – </a:t>
            </a:r>
            <a:r>
              <a:rPr b="1" i="1" lang="en-US" sz="2200" spc="-1">
                <a:latin typeface="Source Sans Pro Semibold"/>
              </a:rPr>
              <a:t>SparkSQL, Hive</a:t>
            </a:r>
            <a:endParaRPr/>
          </a:p>
          <a:p>
            <a:pPr>
              <a:buBlip>
                <a:blip r:embed="rId5"/>
              </a:buBlip>
            </a:pPr>
            <a:r>
              <a:rPr b="1" lang="en-US" sz="2200" spc="-1">
                <a:latin typeface="Source Sans Pro Semibold"/>
              </a:rPr>
              <a:t> </a:t>
            </a:r>
            <a:r>
              <a:rPr b="1" lang="en-US" sz="2200" spc="-1">
                <a:latin typeface="Source Sans Pro Semibold"/>
              </a:rPr>
              <a:t>Data Collection – </a:t>
            </a:r>
            <a:r>
              <a:rPr b="1" i="1" lang="en-US" sz="2200" spc="-1">
                <a:latin typeface="Source Sans Pro Semibold"/>
              </a:rPr>
              <a:t>NoSql, MongoDB</a:t>
            </a:r>
            <a:endParaRPr/>
          </a:p>
          <a:p>
            <a:pPr>
              <a:buBlip>
                <a:blip r:embed="rId6"/>
              </a:buBlip>
            </a:pPr>
            <a:r>
              <a:rPr b="1" lang="en-US" sz="2200" spc="-1">
                <a:latin typeface="Source Sans Pro Semibold"/>
              </a:rPr>
              <a:t> </a:t>
            </a:r>
            <a:r>
              <a:rPr b="1" lang="en-US" sz="2200" spc="-1">
                <a:latin typeface="Source Sans Pro Semibold"/>
              </a:rPr>
              <a:t>In-Memory Data Structure Store – </a:t>
            </a:r>
            <a:r>
              <a:rPr b="1" i="1" lang="en-US" sz="2200" spc="-1">
                <a:latin typeface="Source Sans Pro Semibold"/>
              </a:rPr>
              <a:t>redis</a:t>
            </a:r>
            <a:r>
              <a:rPr b="1" lang="en-US" sz="2200" spc="-1">
                <a:latin typeface="Source Sans Pro Semibold"/>
              </a:rPr>
              <a:t> </a:t>
            </a:r>
            <a:endParaRPr/>
          </a:p>
          <a:p>
            <a:pPr>
              <a:buBlip>
                <a:blip r:embed="rId7"/>
              </a:buBlip>
            </a:pPr>
            <a:r>
              <a:rPr b="1" lang="en-US" sz="2200" spc="-1">
                <a:latin typeface="Source Sans Pro Semibold"/>
              </a:rPr>
              <a:t> </a:t>
            </a:r>
            <a:r>
              <a:rPr b="1" lang="en-US" sz="2200" spc="-1">
                <a:latin typeface="Source Sans Pro Semibold"/>
              </a:rPr>
              <a:t>Visualization Tools – </a:t>
            </a:r>
            <a:r>
              <a:rPr b="1" i="1" lang="en-US" sz="2200" spc="-1">
                <a:latin typeface="Source Sans Pro Semibold"/>
              </a:rPr>
              <a:t>matplotlib, bokeh, ggplot, pandas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>
                <a:latin typeface="Source Sans Pro Black"/>
              </a:rPr>
              <a:t>Supervised Learning Model Architecture</a:t>
            </a:r>
            <a:endParaRPr/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1046520" y="1980000"/>
            <a:ext cx="7806960" cy="4680000"/>
          </a:xfrm>
          <a:prstGeom prst="rect">
            <a:avLst/>
          </a:prstGeom>
          <a:ln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>
                <a:latin typeface="Source Sans Pro Black"/>
              </a:rPr>
              <a:t>Feasibilty</a:t>
            </a:r>
            <a:endParaRPr/>
          </a:p>
        </p:txBody>
      </p:sp>
      <p:sp>
        <p:nvSpPr>
          <p:cNvPr id="11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/>
            <a:r>
              <a:rPr b="1" lang="en-US" sz="2600" spc="-1">
                <a:latin typeface="Source Sans Pro Semibold"/>
              </a:rPr>
              <a:t>Video of Existing work on Movie Review</a:t>
            </a:r>
            <a:endParaRPr/>
          </a:p>
          <a:p>
            <a:pPr/>
            <a:r>
              <a:rPr b="1" lang="en-US" sz="2600" spc="-1">
                <a:latin typeface="Source Sans Pro Semibold"/>
              </a:rPr>
              <a:t> </a:t>
            </a:r>
            <a:endParaRPr/>
          </a:p>
          <a:p>
            <a:pPr/>
            <a:r>
              <a:rPr b="1" lang="en-US" sz="2600" spc="-1">
                <a:latin typeface="Source Sans Pro Semibold"/>
              </a:rPr>
              <a:t> 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360000" y="333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>
                <a:latin typeface="Source Sans Pro Black"/>
              </a:rPr>
              <a:t>Thank you</a:t>
            </a:r>
            <a:endParaRPr/>
          </a:p>
        </p:txBody>
      </p:sp>
      <p:sp>
        <p:nvSpPr>
          <p:cNvPr id="112" name="TextShape 2"/>
          <p:cNvSpPr txBox="1"/>
          <p:nvPr/>
        </p:nvSpPr>
        <p:spPr>
          <a:xfrm>
            <a:off x="540000" y="4680000"/>
            <a:ext cx="9180000" cy="25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>
                <a:latin typeface="Source Sans Pro Black"/>
              </a:rPr>
              <a:t>Introduction</a:t>
            </a:r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228240" y="173772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en-US" sz="3200" spc="-1">
                <a:latin typeface="Arial"/>
              </a:rPr>
              <a:t>What is Big Data?</a:t>
            </a:r>
            <a:endParaRPr/>
          </a:p>
          <a:p>
            <a:pPr marL="89676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600" spc="-1">
                <a:latin typeface="Arial"/>
              </a:rPr>
              <a:t>Big data is a broad term for data sets so large that traditional data processing applications are inadequate</a:t>
            </a:r>
            <a:endParaRPr/>
          </a:p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en-US" sz="3200" spc="-1">
                <a:latin typeface="Arial"/>
              </a:rPr>
              <a:t>Why is there a boom?</a:t>
            </a:r>
            <a:endParaRPr/>
          </a:p>
          <a:p>
            <a:pPr marL="89676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600" spc="-1">
                <a:latin typeface="Arial"/>
              </a:rPr>
              <a:t>Organizations create and store more transactional data in digital form</a:t>
            </a:r>
            <a:endParaRPr/>
          </a:p>
          <a:p>
            <a:pPr marL="89676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600" spc="-1">
                <a:latin typeface="Arial"/>
              </a:rPr>
              <a:t>Big Data allows ever-narrower segmentation of customers and therefore much more precisely tailored products or services</a:t>
            </a:r>
            <a:endParaRPr/>
          </a:p>
          <a:p>
            <a:pPr marL="216000" indent="-216000">
              <a:buSzPct val="45000"/>
              <a:buFont typeface="StarSymbol"/>
              <a:buChar char=""/>
            </a:pPr>
            <a:r>
              <a:rPr b="1" lang="en-US" sz="3200" spc="-1">
                <a:latin typeface="Arial"/>
              </a:rPr>
              <a:t>What is sentiment Analysis? (Opinion Mining)</a:t>
            </a:r>
            <a:endParaRPr/>
          </a:p>
          <a:p>
            <a:pPr marL="89676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600" spc="-1">
                <a:latin typeface="Arial"/>
              </a:rPr>
              <a:t>Process of computationally identifying and categorizing opinions expressed in a piece of text in order to determine the writer's attitude towards a particular topic is positive, negative, or neutral.</a:t>
            </a:r>
            <a:endParaRPr/>
          </a:p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en-US" sz="2600" spc="-1">
                <a:latin typeface="Source Sans Pro Semibold"/>
              </a:rPr>
              <a:t> 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>
                <a:latin typeface="Source Sans Pro Black"/>
              </a:rPr>
              <a:t>Problem statement and Target</a:t>
            </a:r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322200" y="173772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en-US" sz="3200" spc="-1">
                <a:latin typeface="Arial"/>
              </a:rPr>
              <a:t>Issues we are trying to solve?</a:t>
            </a:r>
            <a:endParaRPr/>
          </a:p>
          <a:p>
            <a:pPr marL="89676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600" spc="-1">
                <a:latin typeface="Arial"/>
              </a:rPr>
              <a:t>To build a comprehensive and efficient sentiment analyzer for social and political topics such that given a message, classify whether the message is of positive, negative or neutral sentiment.</a:t>
            </a:r>
            <a:endParaRPr/>
          </a:p>
          <a:p>
            <a:pPr marL="89676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600" spc="-1">
                <a:latin typeface="Arial"/>
              </a:rPr>
              <a:t>For messages conveying both positive and negative sentiments, whichever is the stronger sentiment is chosen.</a:t>
            </a:r>
            <a:endParaRPr/>
          </a:p>
          <a:p>
            <a:pPr marL="216000" indent="-216000">
              <a:buSzPct val="45000"/>
              <a:buFont typeface="StarSymbol"/>
              <a:buChar char=""/>
            </a:pPr>
            <a:r>
              <a:rPr b="1" lang="en-US" sz="3200" spc="-1">
                <a:latin typeface="Arial"/>
              </a:rPr>
              <a:t>Target Users?</a:t>
            </a:r>
            <a:endParaRPr/>
          </a:p>
          <a:p>
            <a:pPr marL="89676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600" spc="-1">
                <a:latin typeface="Arial"/>
              </a:rPr>
              <a:t>Politicians</a:t>
            </a:r>
            <a:endParaRPr/>
          </a:p>
          <a:p>
            <a:pPr marL="89676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600" spc="-1">
                <a:latin typeface="Arial"/>
              </a:rPr>
              <a:t>Firms and Organizations</a:t>
            </a:r>
            <a:endParaRPr/>
          </a:p>
          <a:p>
            <a:pPr marL="89676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600" spc="-1">
                <a:latin typeface="Arial"/>
              </a:rPr>
              <a:t>Normal end users</a:t>
            </a:r>
            <a:endParaRPr/>
          </a:p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en-US" sz="2600" spc="-1">
                <a:latin typeface="Source Sans Pro Semibold"/>
              </a:rPr>
              <a:t> 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>
                <a:latin typeface="Source Sans Pro Black"/>
              </a:rPr>
              <a:t>Viablity</a:t>
            </a:r>
            <a:r>
              <a:rPr b="1" lang="en-US" sz="3200" spc="-1">
                <a:latin typeface="Source Sans Pro Black"/>
              </a:rPr>
              <a:t>	</a:t>
            </a:r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en-US" sz="2800" spc="-1">
                <a:latin typeface="Arial"/>
              </a:rPr>
              <a:t>USA 2012 election – Obama Victory</a:t>
            </a:r>
            <a:endParaRPr/>
          </a:p>
          <a:p>
            <a:pPr marL="89676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600" spc="-1">
                <a:latin typeface="Arial"/>
              </a:rPr>
              <a:t>How President Obama’s campaign used big data to rally individual voters</a:t>
            </a:r>
            <a:endParaRPr/>
          </a:p>
          <a:p>
            <a:pPr marL="89676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600" spc="-1">
                <a:latin typeface="Arial"/>
              </a:rPr>
              <a:t>Core team of Data Scientists</a:t>
            </a:r>
            <a:endParaRPr/>
          </a:p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en-US" sz="2800" spc="-1">
                <a:latin typeface="Arial"/>
              </a:rPr>
              <a:t>Stocks price prediction based on market movements</a:t>
            </a:r>
            <a:endParaRPr/>
          </a:p>
          <a:p>
            <a:pPr marL="89676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600" spc="-1">
                <a:latin typeface="Arial"/>
              </a:rPr>
              <a:t>The correlation between news articles and stock variations is already proved </a:t>
            </a:r>
            <a:endParaRPr/>
          </a:p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en-US" sz="2800" spc="-1">
                <a:latin typeface="Arial"/>
              </a:rPr>
              <a:t>Personalized Recommendations by e-Commerce sites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>
                <a:latin typeface="Source Sans Pro Black"/>
              </a:rPr>
              <a:t>Social Impact</a:t>
            </a:r>
            <a:endParaRPr/>
          </a:p>
        </p:txBody>
      </p:sp>
      <p:sp>
        <p:nvSpPr>
          <p:cNvPr id="93" name="TextShape 2"/>
          <p:cNvSpPr txBox="1"/>
          <p:nvPr/>
        </p:nvSpPr>
        <p:spPr>
          <a:xfrm>
            <a:off x="198720" y="162828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en-US" sz="2600" spc="-1">
                <a:latin typeface="Arial"/>
              </a:rPr>
              <a:t>Politicians will get a feedback on public opinion on their actions</a:t>
            </a:r>
            <a:endParaRPr/>
          </a:p>
          <a:p>
            <a:pPr marL="89676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600" spc="-1">
                <a:latin typeface="Arial"/>
              </a:rPr>
              <a:t>Example – Recent Comment on SRK by Kailash Vijayvargiya</a:t>
            </a:r>
            <a:r>
              <a:rPr lang="en-US" sz="2600" spc="-1">
                <a:solidFill>
                  <a:srgbClr val="e74c3c"/>
                </a:solidFill>
                <a:latin typeface="Arial"/>
              </a:rPr>
              <a:t> </a:t>
            </a:r>
            <a:r>
              <a:rPr lang="en-US" sz="2600" spc="-1">
                <a:solidFill>
                  <a:srgbClr val="1c1c1c"/>
                </a:solidFill>
                <a:latin typeface="Arial"/>
              </a:rPr>
              <a:t>which said his “soul” was in Paksitan</a:t>
            </a:r>
            <a:r>
              <a:rPr lang="en-US" sz="2600" spc="-1">
                <a:latin typeface="Arial"/>
              </a:rPr>
              <a:t> which resulted in a public outrage (could be avoided using this)</a:t>
            </a:r>
            <a:endParaRPr/>
          </a:p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en-US" sz="2600" spc="-1">
                <a:latin typeface="Arial"/>
              </a:rPr>
              <a:t>People can monitor public view about their MLA/MP in that constituency</a:t>
            </a:r>
            <a:endParaRPr/>
          </a:p>
          <a:p>
            <a:pPr marL="89676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600" spc="-1">
                <a:latin typeface="Arial"/>
              </a:rPr>
              <a:t>Example – People get a holistic opinion about their elected representative</a:t>
            </a:r>
            <a:endParaRPr/>
          </a:p>
          <a:p>
            <a:endParaRPr/>
          </a:p>
        </p:txBody>
      </p:sp>
      <p:sp>
        <p:nvSpPr>
          <p:cNvPr id="94" name="TextShape 3"/>
          <p:cNvSpPr txBox="1"/>
          <p:nvPr/>
        </p:nvSpPr>
        <p:spPr>
          <a:xfrm>
            <a:off x="5095800" y="3952800"/>
            <a:ext cx="180720" cy="430200"/>
          </a:xfrm>
          <a:prstGeom prst="rect">
            <a:avLst/>
          </a:prstGeom>
          <a:noFill/>
          <a:ln>
            <a:noFill/>
          </a:ln>
        </p:spPr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>
                <a:latin typeface="Source Sans Pro Black"/>
              </a:rPr>
              <a:t>Social Impact</a:t>
            </a:r>
            <a:endParaRPr/>
          </a:p>
        </p:txBody>
      </p:sp>
      <p:sp>
        <p:nvSpPr>
          <p:cNvPr id="96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en-US" sz="2600" spc="-1">
                <a:latin typeface="Arial"/>
              </a:rPr>
              <a:t>Firms/Companies will get a comprehensive analysis of the event they organized</a:t>
            </a:r>
            <a:endParaRPr/>
          </a:p>
          <a:p>
            <a:pPr marL="4482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600" spc="-1">
                <a:latin typeface="Arial"/>
              </a:rPr>
              <a:t>Recent Flipkart's Big Billion Day vs Amazon's Sale</a:t>
            </a:r>
            <a:endParaRPr/>
          </a:p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en-US" sz="2600" spc="-1">
                <a:latin typeface="Arial"/>
              </a:rPr>
              <a:t>We can predict the maximum reach of a Politician’s social media message based on past history</a:t>
            </a:r>
            <a:endParaRPr/>
          </a:p>
          <a:p>
            <a:pPr marL="4482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600" spc="-1">
                <a:latin typeface="Arial"/>
              </a:rPr>
              <a:t>Example - Maximum reach to public on Thursday 8pm</a:t>
            </a:r>
            <a:endParaRPr/>
          </a:p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en-US" sz="2600" spc="-1">
                <a:latin typeface="Arial"/>
              </a:rPr>
              <a:t>Feedback mechanism for any new law passed, new movie released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>
                <a:latin typeface="Source Sans Pro Black"/>
              </a:rPr>
              <a:t>Challenges</a:t>
            </a:r>
            <a:endParaRPr/>
          </a:p>
        </p:txBody>
      </p:sp>
      <p:sp>
        <p:nvSpPr>
          <p:cNvPr id="98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en-US" sz="2600" spc="-1">
                <a:latin typeface="Arial"/>
              </a:rPr>
              <a:t>Sarcasm</a:t>
            </a:r>
            <a:endParaRPr/>
          </a:p>
          <a:p>
            <a:pPr marL="4482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i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Arial"/>
                <a:ea typeface="源ノ角ゴシック Medium"/>
              </a:rPr>
              <a:t> </a:t>
            </a:r>
            <a:r>
              <a:rPr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Arial"/>
                <a:ea typeface="源ノ角ゴシック Medium"/>
              </a:rPr>
              <a:t>My hostel WiFi speed clearly has to be fastest in the world.</a:t>
            </a:r>
            <a:endParaRPr/>
          </a:p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en-US" sz="2600" spc="-1">
                <a:latin typeface="Arial"/>
              </a:rPr>
              <a:t>Context / Domain Dependence</a:t>
            </a:r>
            <a:endParaRPr/>
          </a:p>
          <a:p>
            <a:pPr marL="457200" indent="-9000" algn="just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600" spc="-1">
                <a:latin typeface="Arial"/>
              </a:rPr>
              <a:t>The story of the movie was really </a:t>
            </a:r>
            <a:r>
              <a:rPr lang="en-US" sz="2600" spc="-1">
                <a:solidFill>
                  <a:srgbClr val="800000"/>
                </a:solidFill>
                <a:latin typeface="Arial"/>
              </a:rPr>
              <a:t>unpredictable</a:t>
            </a:r>
            <a:r>
              <a:rPr lang="en-US" sz="2600" spc="-1">
                <a:latin typeface="Arial"/>
              </a:rPr>
              <a:t>.</a:t>
            </a:r>
            <a:endParaRPr/>
          </a:p>
          <a:p>
            <a:pPr marL="457200" indent="-9000" algn="just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600" spc="-1">
                <a:latin typeface="Arial"/>
              </a:rPr>
              <a:t>Actions of my MLA are totally </a:t>
            </a:r>
            <a:r>
              <a:rPr lang="en-US" sz="2600" spc="-1">
                <a:solidFill>
                  <a:srgbClr val="800000"/>
                </a:solidFill>
                <a:latin typeface="Arial"/>
              </a:rPr>
              <a:t>unpredictable</a:t>
            </a:r>
            <a:r>
              <a:rPr lang="en-US" sz="2600" spc="-1">
                <a:latin typeface="Arial"/>
              </a:rPr>
              <a:t>.</a:t>
            </a:r>
            <a:endParaRPr/>
          </a:p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en-US" sz="2600" spc="-1">
                <a:latin typeface="Arial"/>
              </a:rPr>
              <a:t>Thwarted Expectations</a:t>
            </a:r>
            <a:endParaRPr/>
          </a:p>
          <a:p>
            <a:pPr marL="4482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600" spc="-1">
                <a:latin typeface="Arial"/>
              </a:rPr>
              <a:t>Start one direction and end it with opposite meaning</a:t>
            </a:r>
            <a:endParaRPr/>
          </a:p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en-US" sz="2600" spc="-1">
                <a:latin typeface="Arial"/>
              </a:rPr>
              <a:t>Media attached to tweets/ social media message</a:t>
            </a:r>
            <a:endParaRPr/>
          </a:p>
          <a:p>
            <a:pPr marL="4482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600" spc="-1">
                <a:latin typeface="Arial"/>
              </a:rPr>
              <a:t>@Sachin_RT: Virat's batting today has been t.co/alPoLX</a:t>
            </a:r>
            <a:endParaRPr/>
          </a:p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en-US" sz="2600" spc="-1">
                <a:latin typeface="Arial"/>
              </a:rPr>
              <a:t> 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>
                <a:latin typeface="Source Sans Pro Black"/>
              </a:rPr>
              <a:t>Challenges</a:t>
            </a:r>
            <a:endParaRPr/>
          </a:p>
        </p:txBody>
      </p:sp>
      <p:sp>
        <p:nvSpPr>
          <p:cNvPr id="100" name="TextShape 2"/>
          <p:cNvSpPr txBox="1"/>
          <p:nvPr/>
        </p:nvSpPr>
        <p:spPr>
          <a:xfrm>
            <a:off x="272160" y="177516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SzPct val="45000"/>
              <a:buFont typeface="StarSymbol"/>
              <a:buChar char=""/>
            </a:pPr>
            <a:r>
              <a:rPr b="1" lang="en-US" sz="2600" spc="-1">
                <a:latin typeface="Arial"/>
              </a:rPr>
              <a:t>Pragmatics (Awwwesome,  BAD)</a:t>
            </a:r>
            <a:endParaRPr/>
          </a:p>
          <a:p>
            <a:pPr marL="448200">
              <a:buSzPct val="45000"/>
              <a:buFont typeface="StarSymbol"/>
              <a:buChar char=""/>
            </a:pPr>
            <a:r>
              <a:rPr lang="en-US" sz="2600" spc="-1">
                <a:latin typeface="Arial"/>
              </a:rPr>
              <a:t>Awwwesomeee vs Awesome</a:t>
            </a:r>
            <a:endParaRPr/>
          </a:p>
          <a:p>
            <a:pPr marL="448200">
              <a:buSzPct val="45000"/>
              <a:buFont typeface="StarSymbol"/>
              <a:buChar char=""/>
            </a:pPr>
            <a:r>
              <a:rPr lang="en-US" sz="2600" spc="-1">
                <a:latin typeface="Arial"/>
              </a:rPr>
              <a:t>BAD vs bad</a:t>
            </a:r>
            <a:endParaRPr/>
          </a:p>
          <a:p>
            <a:pPr marL="216000" indent="-216000">
              <a:buSzPct val="45000"/>
              <a:buFont typeface="StarSymbol"/>
              <a:buChar char=""/>
            </a:pPr>
            <a:r>
              <a:rPr b="1" lang="en-US" sz="2600" spc="-1">
                <a:latin typeface="Arial"/>
              </a:rPr>
              <a:t>Chat corpus (diz, wer, der)</a:t>
            </a:r>
            <a:endParaRPr/>
          </a:p>
          <a:p>
            <a:pPr marL="216000" indent="-216000">
              <a:buSzPct val="45000"/>
              <a:buFont typeface="StarSymbol"/>
              <a:buChar char=""/>
            </a:pPr>
            <a:r>
              <a:rPr b="1" lang="en-US" sz="2600" spc="-1">
                <a:latin typeface="Arial"/>
              </a:rPr>
              <a:t>Word Knowledge </a:t>
            </a:r>
            <a:endParaRPr/>
          </a:p>
          <a:p>
            <a:pPr marL="448200">
              <a:buSzPct val="45000"/>
              <a:buFont typeface="StarSymbol"/>
              <a:buChar char=""/>
            </a:pPr>
            <a:r>
              <a:rPr lang="en-US" sz="2600" spc="-1">
                <a:latin typeface="Arial"/>
              </a:rPr>
              <a:t>He is a Hitler</a:t>
            </a:r>
            <a:endParaRPr/>
          </a:p>
          <a:p>
            <a:pPr marL="216000" indent="-216000">
              <a:buSzPct val="45000"/>
              <a:buFont typeface="StarSymbol"/>
              <a:buChar char=""/>
            </a:pPr>
            <a:r>
              <a:rPr b="1" lang="en-US" sz="2600" spc="-1">
                <a:latin typeface="Arial"/>
              </a:rPr>
              <a:t>Comparative</a:t>
            </a:r>
            <a:r>
              <a:rPr lang="en-US" sz="2600" spc="-1">
                <a:latin typeface="Arial"/>
              </a:rPr>
              <a:t> </a:t>
            </a:r>
            <a:endParaRPr/>
          </a:p>
          <a:p>
            <a:pPr marL="448200">
              <a:buSzPct val="45000"/>
              <a:buFont typeface="StarSymbol"/>
              <a:buChar char=""/>
            </a:pPr>
            <a:r>
              <a:rPr lang="en-US" sz="2600" spc="-1">
                <a:latin typeface="Arial"/>
              </a:rPr>
              <a:t>Modi is so much better than that idiot Rahul Gandhi</a:t>
            </a:r>
            <a:endParaRPr/>
          </a:p>
          <a:p>
            <a:pPr marL="216000" indent="-216000">
              <a:buSzPct val="45000"/>
              <a:buFont typeface="StarSymbol"/>
              <a:buChar char=""/>
            </a:pPr>
            <a:r>
              <a:rPr b="1" lang="en-US" sz="2600" spc="-1">
                <a:latin typeface="Arial"/>
              </a:rPr>
              <a:t>External Links </a:t>
            </a:r>
            <a:endParaRPr/>
          </a:p>
          <a:p>
            <a:pPr marL="448200">
              <a:buSzPct val="45000"/>
              <a:buFont typeface="StarSymbol"/>
              <a:buChar char=""/>
            </a:pPr>
            <a:r>
              <a:rPr lang="en-US" sz="2600" spc="-1">
                <a:latin typeface="Arial"/>
              </a:rPr>
              <a:t>Breaking News: Modi says &lt;link&gt;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>
                <a:latin typeface="Source Sans Pro Black"/>
              </a:rPr>
              <a:t>So Whats New?</a:t>
            </a:r>
            <a:endParaRPr/>
          </a:p>
        </p:txBody>
      </p:sp>
      <p:sp>
        <p:nvSpPr>
          <p:cNvPr id="102" name="TextShape 2"/>
          <p:cNvSpPr txBox="1"/>
          <p:nvPr/>
        </p:nvSpPr>
        <p:spPr>
          <a:xfrm>
            <a:off x="330120" y="170172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en-US" sz="2600" spc="-1">
                <a:latin typeface="Arial"/>
              </a:rPr>
              <a:t>Machine Learning</a:t>
            </a:r>
            <a:endParaRPr/>
          </a:p>
          <a:p>
            <a:pPr marL="4482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600" spc="-1">
                <a:latin typeface="Arial"/>
              </a:rPr>
              <a:t>Naive-Bayes Classifier</a:t>
            </a:r>
            <a:endParaRPr/>
          </a:p>
          <a:p>
            <a:pPr marL="4482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Arial"/>
                <a:ea typeface="源ノ角ゴシック Medium"/>
              </a:rPr>
              <a:t>Classification using Maximum Entropy</a:t>
            </a:r>
            <a:endParaRPr/>
          </a:p>
          <a:p>
            <a:pPr marL="4482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Arial"/>
                <a:ea typeface="源ノ角ゴシック Medium"/>
              </a:rPr>
              <a:t>Support Vector Machines (SVM)</a:t>
            </a:r>
            <a:endParaRPr/>
          </a:p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Arial"/>
                <a:ea typeface="源ノ角ゴシック Medium"/>
              </a:rPr>
              <a:t>Deep Learning</a:t>
            </a:r>
            <a:endParaRPr/>
          </a:p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Arial"/>
                <a:ea typeface="源ノ角ゴシック Medium"/>
              </a:rPr>
              <a:t>Neural Networks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Alizarin</Template>
  <TotalTime>38</TotalTime>
  <Application>LibreOffice/5.0.2.2$Windows_x86 LibreOffice_project/37b43f919e4de5eeaca9b9755ed688758a8251fe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2015-11-05T11:40:12Z</dcterms:created>
  <dc:language>en-IN</dc:language>
  <dcterms:modified xsi:type="dcterms:W3CDTF">2015-11-20T11:12:48Z</dcterms:modified>
  <cp:revision>12</cp:revision>
</cp:coreProperties>
</file>