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5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5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6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16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17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2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53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54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150000"/>
            <a:ext cx="9718920" cy="125892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4400" spc="-1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IN" sz="3200" spc="-1">
                <a:latin typeface="Arial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IN" sz="2800" spc="-1">
                <a:latin typeface="Arial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IN" sz="2400" spc="-1">
                <a:latin typeface="Arial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IN" sz="2000" spc="-1">
                <a:latin typeface="Arial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IN" sz="2000" spc="-1">
                <a:latin typeface="Arial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IN" sz="2000" spc="-1">
                <a:latin typeface="Arial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IN" sz="2000" spc="-1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ustomShape 1"/>
          <p:cNvSpPr/>
          <p:nvPr/>
        </p:nvSpPr>
        <p:spPr>
          <a:xfrm>
            <a:off x="0" y="180000"/>
            <a:ext cx="9718920" cy="12589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" name="CustomShape 2"/>
          <p:cNvSpPr/>
          <p:nvPr/>
        </p:nvSpPr>
        <p:spPr>
          <a:xfrm>
            <a:off x="7560000" y="6840000"/>
            <a:ext cx="2518920" cy="5389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" name="CustomShape 3"/>
          <p:cNvSpPr/>
          <p:nvPr/>
        </p:nvSpPr>
        <p:spPr>
          <a:xfrm>
            <a:off x="900000" y="6840000"/>
            <a:ext cx="6478920" cy="53892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4"/>
          <p:cNvSpPr/>
          <p:nvPr/>
        </p:nvSpPr>
        <p:spPr>
          <a:xfrm>
            <a:off x="180000" y="6840000"/>
            <a:ext cx="538920" cy="538920"/>
          </a:xfrm>
          <a:prstGeom prst="rect">
            <a:avLst/>
          </a:prstGeom>
          <a:solidFill>
            <a:srgbClr val="f44336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4400" spc="-1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IN" sz="3200" spc="-1">
                <a:latin typeface="Arial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IN" sz="2800" spc="-1">
                <a:latin typeface="Arial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IN" sz="2400" spc="-1">
                <a:latin typeface="Arial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IN" sz="2000" spc="-1">
                <a:latin typeface="Arial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IN" sz="2000" spc="-1">
                <a:latin typeface="Arial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IN" sz="2000" spc="-1">
                <a:latin typeface="Arial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IN" sz="2000" spc="-1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0" y="180000"/>
            <a:ext cx="9718920" cy="12589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CustomShape 2"/>
          <p:cNvSpPr/>
          <p:nvPr/>
        </p:nvSpPr>
        <p:spPr>
          <a:xfrm>
            <a:off x="7560000" y="6840000"/>
            <a:ext cx="2518920" cy="5389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CustomShape 3"/>
          <p:cNvSpPr/>
          <p:nvPr/>
        </p:nvSpPr>
        <p:spPr>
          <a:xfrm>
            <a:off x="900000" y="6840000"/>
            <a:ext cx="6478920" cy="53892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CustomShape 4"/>
          <p:cNvSpPr/>
          <p:nvPr/>
        </p:nvSpPr>
        <p:spPr>
          <a:xfrm>
            <a:off x="180000" y="6840000"/>
            <a:ext cx="538920" cy="538920"/>
          </a:xfrm>
          <a:prstGeom prst="rect">
            <a:avLst/>
          </a:prstGeom>
          <a:solidFill>
            <a:srgbClr val="f44336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2" name="PlaceHolder 6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IN" sz="3200" spc="-1">
                <a:latin typeface="Arial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IN" sz="2800" spc="-1">
                <a:latin typeface="Arial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IN" sz="2400" spc="-1">
                <a:latin typeface="Arial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IN" sz="2000" spc="-1">
                <a:latin typeface="Arial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IN" sz="2000" spc="-1">
                <a:latin typeface="Arial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IN" sz="2000" spc="-1">
                <a:latin typeface="Arial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IN" sz="2000" spc="-1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0" y="3150000"/>
            <a:ext cx="9718920" cy="125892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4400" spc="-1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IN" sz="3200" spc="-1">
                <a:latin typeface="Arial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IN" sz="2800" spc="-1">
                <a:latin typeface="Arial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IN" sz="2400" spc="-1">
                <a:latin typeface="Arial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IN" sz="2000" spc="-1">
                <a:latin typeface="Arial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IN" sz="2000" spc="-1">
                <a:latin typeface="Arial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IN" sz="2000" spc="-1">
                <a:latin typeface="Arial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IN" sz="2000" spc="-1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360000" y="333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ctr">
              <a:lnSpc>
                <a:spcPct val="100000"/>
              </a:lnSpc>
            </a:pPr>
            <a:r>
              <a:rPr b="1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 Black"/>
                <a:ea typeface="DejaVu Sans"/>
              </a:rPr>
              <a:t>Sentiment Analysis on Big Data of Social and Polticial events</a:t>
            </a:r>
            <a:endParaRPr/>
          </a:p>
        </p:txBody>
      </p:sp>
      <p:sp>
        <p:nvSpPr>
          <p:cNvPr id="156" name="CustomShape 2"/>
          <p:cNvSpPr/>
          <p:nvPr/>
        </p:nvSpPr>
        <p:spPr>
          <a:xfrm>
            <a:off x="540000" y="4680000"/>
            <a:ext cx="9178920" cy="251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 Light"/>
                <a:ea typeface="DejaVu Sans"/>
              </a:rPr>
              <a:t>By</a:t>
            </a:r>
            <a:endParaRPr/>
          </a:p>
          <a:p>
            <a:r>
              <a:rPr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 Light"/>
                <a:ea typeface="DejaVu Sans"/>
              </a:rPr>
              <a:t>Rowan Menezes</a:t>
            </a:r>
            <a:endParaRPr/>
          </a:p>
          <a:p>
            <a:r>
              <a:rPr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 Light"/>
                <a:ea typeface="DejaVu Sans"/>
              </a:rPr>
              <a:t>Suraj Jayakumar</a:t>
            </a:r>
            <a:endParaRPr/>
          </a:p>
          <a:p>
            <a:endParaRPr/>
          </a:p>
          <a:p>
            <a:r>
              <a:rPr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 Light"/>
                <a:ea typeface="DejaVu Sans"/>
              </a:rPr>
              <a:t> </a:t>
            </a:r>
            <a:r>
              <a:rPr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 Light"/>
                <a:ea typeface="DejaVu Sans"/>
              </a:rPr>
              <a:t>Project Guide: Prof. Dr. Indiramma M</a:t>
            </a:r>
            <a:endParaRPr/>
          </a:p>
        </p:txBody>
      </p:sp>
      <p:pic>
        <p:nvPicPr>
          <p:cNvPr id="157" name="" descr=""/>
          <p:cNvPicPr/>
          <p:nvPr/>
        </p:nvPicPr>
        <p:blipFill>
          <a:blip r:embed="rId1"/>
          <a:stretch/>
        </p:blipFill>
        <p:spPr>
          <a:xfrm>
            <a:off x="3528360" y="280080"/>
            <a:ext cx="2800800" cy="2776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360000" y="36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r>
              <a:rPr b="1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 Black"/>
                <a:ea typeface="DejaVu Sans"/>
              </a:rPr>
              <a:t>So Whats New?</a:t>
            </a:r>
            <a:endParaRPr/>
          </a:p>
        </p:txBody>
      </p:sp>
      <p:sp>
        <p:nvSpPr>
          <p:cNvPr id="177" name="CustomShape 2"/>
          <p:cNvSpPr/>
          <p:nvPr/>
        </p:nvSpPr>
        <p:spPr>
          <a:xfrm>
            <a:off x="330120" y="1701720"/>
            <a:ext cx="9178920" cy="467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492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b="1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Machine Learning</a:t>
            </a:r>
            <a:endParaRPr/>
          </a:p>
          <a:p>
            <a:pPr marL="448200" indent="-21492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Naive-Bayes Classifier</a:t>
            </a:r>
            <a:endParaRPr/>
          </a:p>
          <a:p>
            <a:pPr marL="448200" indent="-21492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源ノ角ゴシック Medium"/>
              </a:rPr>
              <a:t>Classification using Maximum Entropy</a:t>
            </a:r>
            <a:endParaRPr/>
          </a:p>
          <a:p>
            <a:pPr marL="448200" indent="-21492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源ノ角ゴシック Medium"/>
              </a:rPr>
              <a:t>Support Vector Machines (SVM)</a:t>
            </a:r>
            <a:endParaRPr/>
          </a:p>
          <a:p>
            <a:pPr marL="216000" indent="-21492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b="1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源ノ角ゴシック Medium"/>
              </a:rPr>
              <a:t>Deep Learning</a:t>
            </a:r>
            <a:endParaRPr/>
          </a:p>
          <a:p>
            <a:pPr marL="216000" indent="-21492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b="1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源ノ角ゴシック Medium"/>
              </a:rPr>
              <a:t>Neural Networks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360000" y="36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r>
              <a:rPr b="1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 Black"/>
                <a:ea typeface="DejaVu Sans"/>
              </a:rPr>
              <a:t>TECHNOLOGY STACK</a:t>
            </a:r>
            <a:endParaRPr/>
          </a:p>
        </p:txBody>
      </p:sp>
      <p:pic>
        <p:nvPicPr>
          <p:cNvPr id="179" name="" descr=""/>
          <p:cNvPicPr/>
          <p:nvPr/>
        </p:nvPicPr>
        <p:blipFill>
          <a:blip r:embed="rId1"/>
          <a:stretch/>
        </p:blipFill>
        <p:spPr>
          <a:xfrm>
            <a:off x="159480" y="1935360"/>
            <a:ext cx="9919440" cy="4244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360000" y="22788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r>
              <a:rPr b="1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 Black"/>
                <a:ea typeface="DejaVu Sans"/>
              </a:rPr>
              <a:t>SOFTWARE REQUIREMENTS</a:t>
            </a:r>
            <a:endParaRPr/>
          </a:p>
        </p:txBody>
      </p:sp>
      <p:sp>
        <p:nvSpPr>
          <p:cNvPr id="181" name="CustomShape 2"/>
          <p:cNvSpPr/>
          <p:nvPr/>
        </p:nvSpPr>
        <p:spPr>
          <a:xfrm>
            <a:off x="360000" y="1980000"/>
            <a:ext cx="9178920" cy="467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5280">
              <a:lnSpc>
                <a:spcPct val="100000"/>
              </a:lnSpc>
              <a:buBlip>
                <a:blip r:embed="rId1"/>
              </a:buBlip>
            </a:pPr>
            <a:r>
              <a:rPr b="1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 </a:t>
            </a:r>
            <a:r>
              <a:rPr b="1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Big data processing engine – </a:t>
            </a:r>
            <a:r>
              <a:rPr i="1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Apache Spark with pySpark</a:t>
            </a:r>
            <a:endParaRPr/>
          </a:p>
          <a:p>
            <a:pPr marL="216000" indent="-215280">
              <a:lnSpc>
                <a:spcPct val="100000"/>
              </a:lnSpc>
              <a:buBlip>
                <a:blip r:embed="rId2"/>
              </a:buBlip>
            </a:pPr>
            <a:r>
              <a:rPr b="1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 </a:t>
            </a:r>
            <a:r>
              <a:rPr b="1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Machine Learning tool kit – </a:t>
            </a:r>
            <a:r>
              <a:rPr b="1" i="1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scikit-learn, mllib, weka</a:t>
            </a:r>
            <a:endParaRPr/>
          </a:p>
          <a:p>
            <a:pPr marL="216000" indent="-215280">
              <a:lnSpc>
                <a:spcPct val="100000"/>
              </a:lnSpc>
              <a:buBlip>
                <a:blip r:embed="rId3"/>
              </a:buBlip>
            </a:pPr>
            <a:r>
              <a:rPr b="1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 </a:t>
            </a:r>
            <a:r>
              <a:rPr b="1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Neural Networks – </a:t>
            </a:r>
            <a:r>
              <a:rPr b="1" i="1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pyBrain</a:t>
            </a:r>
            <a:endParaRPr/>
          </a:p>
          <a:p>
            <a:pPr marL="216000" indent="-215280">
              <a:lnSpc>
                <a:spcPct val="100000"/>
              </a:lnSpc>
              <a:buBlip>
                <a:blip r:embed="rId4"/>
              </a:buBlip>
            </a:pPr>
            <a:r>
              <a:rPr b="1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 </a:t>
            </a:r>
            <a:r>
              <a:rPr b="1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Querying Language – </a:t>
            </a:r>
            <a:r>
              <a:rPr b="1" i="1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SparkSQL, Hive</a:t>
            </a:r>
            <a:endParaRPr/>
          </a:p>
          <a:p>
            <a:pPr marL="216000" indent="-215280">
              <a:lnSpc>
                <a:spcPct val="100000"/>
              </a:lnSpc>
              <a:buBlip>
                <a:blip r:embed="rId5"/>
              </a:buBlip>
            </a:pPr>
            <a:r>
              <a:rPr b="1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 </a:t>
            </a:r>
            <a:r>
              <a:rPr b="1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Data Collection – </a:t>
            </a:r>
            <a:r>
              <a:rPr b="1" i="1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NoSql, MongoDB</a:t>
            </a:r>
            <a:endParaRPr/>
          </a:p>
          <a:p>
            <a:pPr marL="216000" indent="-215280">
              <a:lnSpc>
                <a:spcPct val="100000"/>
              </a:lnSpc>
              <a:buBlip>
                <a:blip r:embed="rId6"/>
              </a:buBlip>
            </a:pPr>
            <a:r>
              <a:rPr b="1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 </a:t>
            </a:r>
            <a:r>
              <a:rPr b="1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In-Memory Data Structure Store – </a:t>
            </a:r>
            <a:r>
              <a:rPr b="1" i="1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redis</a:t>
            </a:r>
            <a:r>
              <a:rPr b="1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 </a:t>
            </a:r>
            <a:endParaRPr/>
          </a:p>
          <a:p>
            <a:pPr marL="216000" indent="-215280">
              <a:lnSpc>
                <a:spcPct val="100000"/>
              </a:lnSpc>
              <a:buBlip>
                <a:blip r:embed="rId7"/>
              </a:buBlip>
            </a:pPr>
            <a:r>
              <a:rPr b="1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 </a:t>
            </a:r>
            <a:r>
              <a:rPr b="1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Visualization Tools – </a:t>
            </a:r>
            <a:r>
              <a:rPr b="1" i="1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matplotlib, bokeh, ggplot, pandas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360000" y="36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r>
              <a:rPr b="1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 Black"/>
                <a:ea typeface="DejaVu Sans"/>
              </a:rPr>
              <a:t>Supervised Learning Model Architecture</a:t>
            </a:r>
            <a:endParaRPr/>
          </a:p>
        </p:txBody>
      </p:sp>
      <p:pic>
        <p:nvPicPr>
          <p:cNvPr id="183" name="" descr=""/>
          <p:cNvPicPr/>
          <p:nvPr/>
        </p:nvPicPr>
        <p:blipFill>
          <a:blip r:embed="rId1"/>
          <a:stretch/>
        </p:blipFill>
        <p:spPr>
          <a:xfrm>
            <a:off x="1046520" y="1980000"/>
            <a:ext cx="7805880" cy="4678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360000" y="36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r>
              <a:rPr b="1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 Black"/>
                <a:ea typeface="DejaVu Sans"/>
              </a:rPr>
              <a:t>Feasibilty</a:t>
            </a:r>
            <a:endParaRPr/>
          </a:p>
        </p:txBody>
      </p:sp>
      <p:sp>
        <p:nvSpPr>
          <p:cNvPr id="185" name="CustomShape 2"/>
          <p:cNvSpPr/>
          <p:nvPr/>
        </p:nvSpPr>
        <p:spPr>
          <a:xfrm>
            <a:off x="360000" y="1980000"/>
            <a:ext cx="9178920" cy="467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Video of Existing work on Movie Review</a:t>
            </a:r>
            <a:endParaRPr/>
          </a:p>
          <a:p>
            <a:pPr>
              <a:lnSpc>
                <a:spcPct val="100000"/>
              </a:lnSpc>
            </a:pPr>
            <a:r>
              <a:rPr b="1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b="1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 </a:t>
            </a: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360000" y="333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r>
              <a:rPr b="1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 Black"/>
                <a:ea typeface="DejaVu Sans"/>
              </a:rPr>
              <a:t>Thank you</a:t>
            </a:r>
            <a:endParaRPr/>
          </a:p>
        </p:txBody>
      </p:sp>
      <p:sp>
        <p:nvSpPr>
          <p:cNvPr id="187" name="CustomShape 2"/>
          <p:cNvSpPr/>
          <p:nvPr/>
        </p:nvSpPr>
        <p:spPr>
          <a:xfrm>
            <a:off x="540000" y="4680000"/>
            <a:ext cx="9178920" cy="251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360000" y="36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r>
              <a:rPr b="1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 Black"/>
                <a:ea typeface="DejaVu Sans"/>
              </a:rPr>
              <a:t>Introduction</a:t>
            </a:r>
            <a:endParaRPr/>
          </a:p>
        </p:txBody>
      </p:sp>
      <p:sp>
        <p:nvSpPr>
          <p:cNvPr id="159" name="CustomShape 2"/>
          <p:cNvSpPr/>
          <p:nvPr/>
        </p:nvSpPr>
        <p:spPr>
          <a:xfrm>
            <a:off x="228240" y="1737720"/>
            <a:ext cx="9178920" cy="467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492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b="1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What is Big Data?</a:t>
            </a:r>
            <a:endParaRPr/>
          </a:p>
          <a:p>
            <a:pPr marL="896760" indent="-21492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Big data is a broad term for data sets so large that traditional data processing applications are inadequate</a:t>
            </a:r>
            <a:endParaRPr/>
          </a:p>
          <a:p>
            <a:pPr marL="216000" indent="-21492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b="1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Why is there a boom?</a:t>
            </a:r>
            <a:endParaRPr/>
          </a:p>
          <a:p>
            <a:pPr marL="896760" indent="-21492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Organizations create and store more transactional data in digital form</a:t>
            </a:r>
            <a:endParaRPr/>
          </a:p>
          <a:p>
            <a:pPr marL="896760" indent="-21492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Big Data allows ever-narrower segmentation of customers and therefore much more precisely tailored products or services</a:t>
            </a:r>
            <a:endParaRPr/>
          </a:p>
          <a:p>
            <a:pPr marL="216000" indent="-21492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b="1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What is sentiment Analysis? (Opinion Mining)</a:t>
            </a:r>
            <a:endParaRPr/>
          </a:p>
          <a:p>
            <a:pPr marL="896760" indent="-21492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Process of computationally identifying and categorizing opinions expressed in a piece of text in order to determine the writer's attitude towards a particular topic is positive, negative, or neutral.</a:t>
            </a:r>
            <a:endParaRPr/>
          </a:p>
          <a:p>
            <a:pPr marL="216000" indent="-21492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b="1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 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360000" y="36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r>
              <a:rPr b="1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 Black"/>
                <a:ea typeface="DejaVu Sans"/>
              </a:rPr>
              <a:t>Problem statement and Target</a:t>
            </a:r>
            <a:endParaRPr/>
          </a:p>
        </p:txBody>
      </p:sp>
      <p:sp>
        <p:nvSpPr>
          <p:cNvPr id="161" name="CustomShape 2"/>
          <p:cNvSpPr/>
          <p:nvPr/>
        </p:nvSpPr>
        <p:spPr>
          <a:xfrm>
            <a:off x="322200" y="1737720"/>
            <a:ext cx="9178920" cy="467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492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b="1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Issues we are trying to solve?</a:t>
            </a:r>
            <a:endParaRPr/>
          </a:p>
          <a:p>
            <a:pPr marL="896760" indent="-21492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To build a comprehensive and efficient sentiment analyzer for social and political topics such that given a message, classify whether the message is of positive, negative or neutral sentiment.</a:t>
            </a:r>
            <a:endParaRPr/>
          </a:p>
          <a:p>
            <a:pPr marL="896760" indent="-21492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For messages conveying both positive and negative sentiments, whichever is the stronger sentiment is chosen.</a:t>
            </a:r>
            <a:endParaRPr/>
          </a:p>
          <a:p>
            <a:pPr marL="216000" indent="-21492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b="1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Target Users?</a:t>
            </a:r>
            <a:endParaRPr/>
          </a:p>
          <a:p>
            <a:pPr marL="896760" indent="-21492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Politicians</a:t>
            </a:r>
            <a:endParaRPr/>
          </a:p>
          <a:p>
            <a:pPr marL="896760" indent="-21492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Firms and Organizations</a:t>
            </a:r>
            <a:endParaRPr/>
          </a:p>
          <a:p>
            <a:pPr marL="896760" indent="-21492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Normal end users</a:t>
            </a:r>
            <a:endParaRPr/>
          </a:p>
          <a:p>
            <a:pPr marL="216000" indent="-21492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b="1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 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360000" y="36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r>
              <a:rPr b="1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 Black"/>
                <a:ea typeface="DejaVu Sans"/>
              </a:rPr>
              <a:t>Viablity</a:t>
            </a:r>
            <a:r>
              <a:rPr b="1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 Black"/>
                <a:ea typeface="DejaVu Sans"/>
              </a:rPr>
              <a:t>	</a:t>
            </a:r>
            <a:endParaRPr/>
          </a:p>
        </p:txBody>
      </p:sp>
      <p:sp>
        <p:nvSpPr>
          <p:cNvPr id="163" name="CustomShape 2"/>
          <p:cNvSpPr/>
          <p:nvPr/>
        </p:nvSpPr>
        <p:spPr>
          <a:xfrm>
            <a:off x="360000" y="1980000"/>
            <a:ext cx="9178920" cy="467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492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b="1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USA 2012 election – Obama Victory</a:t>
            </a:r>
            <a:endParaRPr/>
          </a:p>
          <a:p>
            <a:pPr marL="896760" indent="-21492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How President Obama’s campaign used big data to rally individual voters</a:t>
            </a:r>
            <a:endParaRPr/>
          </a:p>
          <a:p>
            <a:pPr marL="896760" indent="-21492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Core team of Data Scientists</a:t>
            </a:r>
            <a:endParaRPr/>
          </a:p>
          <a:p>
            <a:pPr marL="216000" indent="-21492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b="1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Stocks price prediction based on market movements</a:t>
            </a:r>
            <a:endParaRPr/>
          </a:p>
          <a:p>
            <a:pPr marL="896760" indent="-21492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correlation between news articles and stock variations is already proved </a:t>
            </a:r>
            <a:endParaRPr/>
          </a:p>
          <a:p>
            <a:pPr marL="216000" indent="-21492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b="1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Personalized Recommendations by e-Commerce sites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360000" y="36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r>
              <a:rPr b="1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 Black"/>
                <a:ea typeface="DejaVu Sans"/>
              </a:rPr>
              <a:t>Social Impact</a:t>
            </a:r>
            <a:endParaRPr/>
          </a:p>
        </p:txBody>
      </p:sp>
      <p:sp>
        <p:nvSpPr>
          <p:cNvPr id="165" name="CustomShape 2"/>
          <p:cNvSpPr/>
          <p:nvPr/>
        </p:nvSpPr>
        <p:spPr>
          <a:xfrm>
            <a:off x="198720" y="1628280"/>
            <a:ext cx="9178920" cy="467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492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b="1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Politicians will get a feedback on public opinion on their actions</a:t>
            </a:r>
            <a:endParaRPr/>
          </a:p>
          <a:p>
            <a:pPr marL="896760" indent="-21492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Example – Recent Comment on SRK by Kailash Vijayvargiya</a:t>
            </a:r>
            <a:r>
              <a:rPr lang="en-IN" sz="2600" spc="-1" strike="noStrike">
                <a:solidFill>
                  <a:srgbClr val="e74c3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IN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which said his “soul” was in Paksitan which resulted in a public outrage (could be avoided using this)</a:t>
            </a:r>
            <a:endParaRPr/>
          </a:p>
          <a:p>
            <a:pPr marL="216000" indent="-21492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b="1" lang="en-IN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People can monitor public view about their MLA/MP in that constituency</a:t>
            </a:r>
            <a:endParaRPr/>
          </a:p>
          <a:p>
            <a:pPr marL="896760" indent="-21492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en-IN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Example – People get a holistic opinion about their elected representative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66" name="CustomShape 3"/>
          <p:cNvSpPr/>
          <p:nvPr/>
        </p:nvSpPr>
        <p:spPr>
          <a:xfrm>
            <a:off x="5095800" y="3952800"/>
            <a:ext cx="179640" cy="42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360000" y="36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r>
              <a:rPr b="1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 Black"/>
                <a:ea typeface="DejaVu Sans"/>
              </a:rPr>
              <a:t>Social Impact</a:t>
            </a:r>
            <a:endParaRPr/>
          </a:p>
        </p:txBody>
      </p:sp>
      <p:sp>
        <p:nvSpPr>
          <p:cNvPr id="168" name="CustomShape 2"/>
          <p:cNvSpPr/>
          <p:nvPr/>
        </p:nvSpPr>
        <p:spPr>
          <a:xfrm>
            <a:off x="360000" y="1980000"/>
            <a:ext cx="9178920" cy="467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492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b="1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Firms/Companies will get a comprehensive analysis of the event they organized</a:t>
            </a:r>
            <a:endParaRPr/>
          </a:p>
          <a:p>
            <a:pPr marL="448200" indent="-21492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Recent Flipkart's Big Billion Day vs Amazon's Sale</a:t>
            </a:r>
            <a:endParaRPr/>
          </a:p>
          <a:p>
            <a:pPr marL="216000" indent="-21492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b="1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 can predict the maximum reach of a Politician’s social media message based on past history</a:t>
            </a:r>
            <a:endParaRPr/>
          </a:p>
          <a:p>
            <a:pPr marL="448200" indent="-21492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Example - Maximum reach to public on Thursday 8pm</a:t>
            </a:r>
            <a:endParaRPr/>
          </a:p>
          <a:p>
            <a:pPr marL="216000" indent="-21492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b="1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Feedback mechanism for any new law passed, new movie released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lang="en-IN" sz="4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Business Impact</a:t>
            </a:r>
            <a:r>
              <a:rPr lang="en-IN" sz="4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endParaRPr/>
          </a:p>
        </p:txBody>
      </p:sp>
      <p:sp>
        <p:nvSpPr>
          <p:cNvPr id="170" name="CustomShape 2"/>
          <p:cNvSpPr/>
          <p:nvPr/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TextShape 3"/>
          <p:cNvSpPr txBox="1"/>
          <p:nvPr/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IN" sz="3200" spc="-1">
                <a:latin typeface="Arial"/>
              </a:rPr>
              <a:t>Using this sentiment analyser we can get a more realistic view on social events by opinion mining and not just depending entirely on statistics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IN" sz="3200" spc="-1">
                <a:latin typeface="Arial"/>
              </a:rPr>
              <a:t>Also, it can also act as a feedback mechanism to Politicians on how people have reacted to their actions and thereby plausibly setting up an online Image management company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360000" y="36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r>
              <a:rPr b="1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 Black"/>
                <a:ea typeface="DejaVu Sans"/>
              </a:rPr>
              <a:t>Challenges</a:t>
            </a:r>
            <a:endParaRPr/>
          </a:p>
        </p:txBody>
      </p:sp>
      <p:sp>
        <p:nvSpPr>
          <p:cNvPr id="173" name="CustomShape 2"/>
          <p:cNvSpPr/>
          <p:nvPr/>
        </p:nvSpPr>
        <p:spPr>
          <a:xfrm>
            <a:off x="360000" y="1980000"/>
            <a:ext cx="9178920" cy="467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492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b="1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Sarcasm</a:t>
            </a:r>
            <a:endParaRPr/>
          </a:p>
          <a:p>
            <a:pPr marL="448200" indent="-21492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i="1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源ノ角ゴシック Medium"/>
              </a:rPr>
              <a:t> </a:t>
            </a:r>
            <a:r>
              <a:rPr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源ノ角ゴシック Medium"/>
              </a:rPr>
              <a:t>My hostel WiFi speed clearly has to be fastest in the world.</a:t>
            </a:r>
            <a:endParaRPr/>
          </a:p>
          <a:p>
            <a:pPr marL="216000" indent="-21492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b="1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源ノ角ゴシック Medium"/>
              </a:rPr>
              <a:t>Context / Domain Dependence</a:t>
            </a:r>
            <a:endParaRPr/>
          </a:p>
          <a:p>
            <a:pPr marL="457200" indent="-7920" algn="just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源ノ角ゴシック Medium"/>
              </a:rPr>
              <a:t>The story of the movie was really </a:t>
            </a:r>
            <a:r>
              <a:rPr lang="en-IN" sz="26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源ノ角ゴシック Medium"/>
              </a:rPr>
              <a:t>unpredictable</a:t>
            </a:r>
            <a:r>
              <a:rPr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源ノ角ゴシック Medium"/>
              </a:rPr>
              <a:t>.</a:t>
            </a:r>
            <a:endParaRPr/>
          </a:p>
          <a:p>
            <a:pPr marL="457200" indent="-7920" algn="just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源ノ角ゴシック Medium"/>
              </a:rPr>
              <a:t>Actions of my MLA are totally </a:t>
            </a:r>
            <a:r>
              <a:rPr lang="en-IN" sz="26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源ノ角ゴシック Medium"/>
              </a:rPr>
              <a:t>unpredictable</a:t>
            </a:r>
            <a:r>
              <a:rPr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源ノ角ゴシック Medium"/>
              </a:rPr>
              <a:t>.</a:t>
            </a:r>
            <a:endParaRPr/>
          </a:p>
          <a:p>
            <a:pPr marL="216000" indent="-21492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b="1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源ノ角ゴシック Medium"/>
              </a:rPr>
              <a:t>Thwarted Expectations</a:t>
            </a:r>
            <a:endParaRPr/>
          </a:p>
          <a:p>
            <a:pPr marL="448200" indent="-21492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源ノ角ゴシック Medium"/>
              </a:rPr>
              <a:t>Start one direction and end it with opposite meaning</a:t>
            </a:r>
            <a:endParaRPr/>
          </a:p>
          <a:p>
            <a:pPr marL="216000" indent="-21492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b="1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源ノ角ゴシック Medium"/>
              </a:rPr>
              <a:t>Media attached to tweets/ social media message</a:t>
            </a:r>
            <a:endParaRPr/>
          </a:p>
          <a:p>
            <a:pPr marL="448200" indent="-21492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源ノ角ゴシック Medium"/>
              </a:rPr>
              <a:t>@Sachin_RT: Virat's batting today has been t.co/alPoLX</a:t>
            </a:r>
            <a:endParaRPr/>
          </a:p>
          <a:p>
            <a:pPr marL="216000" indent="-21492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b="1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源ノ角ゴシック Medium"/>
              </a:rPr>
              <a:t> 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360000" y="36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r>
              <a:rPr b="1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 Black"/>
                <a:ea typeface="DejaVu Sans"/>
              </a:rPr>
              <a:t>Challenges</a:t>
            </a:r>
            <a:endParaRPr/>
          </a:p>
        </p:txBody>
      </p:sp>
      <p:sp>
        <p:nvSpPr>
          <p:cNvPr id="175" name="CustomShape 2"/>
          <p:cNvSpPr/>
          <p:nvPr/>
        </p:nvSpPr>
        <p:spPr>
          <a:xfrm>
            <a:off x="272160" y="1775160"/>
            <a:ext cx="9178920" cy="467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492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b="1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Pragmatics (Awwwesome,  BAD)</a:t>
            </a:r>
            <a:endParaRPr/>
          </a:p>
          <a:p>
            <a:pPr marL="448200" indent="-21492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Awwwesomeee vs Awesome</a:t>
            </a:r>
            <a:endParaRPr/>
          </a:p>
          <a:p>
            <a:pPr marL="448200" indent="-21492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BAD vs bad</a:t>
            </a:r>
            <a:endParaRPr/>
          </a:p>
          <a:p>
            <a:pPr marL="216000" indent="-21492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b="1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Chat corpus (diz, wer, der)</a:t>
            </a:r>
            <a:endParaRPr/>
          </a:p>
          <a:p>
            <a:pPr marL="216000" indent="-21492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b="1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Word Knowledge </a:t>
            </a:r>
            <a:endParaRPr/>
          </a:p>
          <a:p>
            <a:pPr marL="448200" indent="-21492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He is a Hitler</a:t>
            </a:r>
            <a:endParaRPr/>
          </a:p>
          <a:p>
            <a:pPr marL="216000" indent="-21492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b="1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Comparative</a:t>
            </a:r>
            <a:r>
              <a:rPr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/>
          </a:p>
          <a:p>
            <a:pPr marL="448200" indent="-21492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Modi is so much better than that idiot Rahul Gandhi</a:t>
            </a:r>
            <a:endParaRPr/>
          </a:p>
          <a:p>
            <a:pPr marL="216000" indent="-21492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b="1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External Links </a:t>
            </a:r>
            <a:endParaRPr/>
          </a:p>
          <a:p>
            <a:pPr marL="448200" indent="-21492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Breaking News: Modi says &lt;link&gt;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Alizarin</Template>
  <TotalTime>54</TotalTime>
  <Application>LibreOffice/5.0.2.2$Windows_x86 LibreOffice_project/37b43f919e4de5eeaca9b9755ed688758a8251fe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2015-11-05T11:40:12Z</dcterms:created>
  <dc:language>en-IN</dc:language>
  <dcterms:modified xsi:type="dcterms:W3CDTF">2015-11-20T21:08:33Z</dcterms:modified>
  <cp:revision>16</cp:revision>
</cp:coreProperties>
</file>