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280" cy="12592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280" cy="89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79280" cy="2519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N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N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18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solidFill>
            <a:srgbClr val="f44336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N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N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solidFill>
            <a:srgbClr val="f44336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5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280" cy="89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79280" cy="2519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N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N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18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3150000"/>
            <a:ext cx="9719280" cy="12592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N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N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60000" y="333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Sentiment Analysis on Big Data of Social and Polticial events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540000" y="4680000"/>
            <a:ext cx="9179280" cy="25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By</a:t>
            </a:r>
            <a:endParaRPr/>
          </a:p>
          <a:p>
            <a:r>
              <a:rPr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Rowan Menezes</a:t>
            </a:r>
            <a:endParaRPr/>
          </a:p>
          <a:p>
            <a:r>
              <a:rPr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Suraj Jayakumar</a:t>
            </a:r>
            <a:endParaRPr/>
          </a:p>
          <a:p>
            <a:endParaRPr/>
          </a:p>
          <a:p>
            <a:r>
              <a:rPr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 </a:t>
            </a:r>
            <a:r>
              <a:rPr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Project Guide: Prof. Dr. Indiramma M</a:t>
            </a:r>
            <a:endParaRPr/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3528360" y="280080"/>
            <a:ext cx="2801160" cy="277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60000" y="22788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SOFTWARE REQUIREMENTS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Blip>
                <a:blip r:embed="rId1"/>
              </a:buBlip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Big data processing engine – </a:t>
            </a:r>
            <a:r>
              <a:rPr b="1" i="1" lang="en-IN" sz="2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Apache Spark with pySpark</a:t>
            </a:r>
            <a:endParaRPr/>
          </a:p>
          <a:p>
            <a:pPr marL="216000" indent="-215640">
              <a:lnSpc>
                <a:spcPct val="100000"/>
              </a:lnSpc>
              <a:buBlip>
                <a:blip r:embed="rId2"/>
              </a:buBlip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Machine Learning tool kit – </a:t>
            </a:r>
            <a:r>
              <a:rPr b="1" i="1" lang="en-IN" sz="2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scikit-learn, mllib, weka</a:t>
            </a:r>
            <a:endParaRPr/>
          </a:p>
          <a:p>
            <a:pPr marL="216000" indent="-215640">
              <a:lnSpc>
                <a:spcPct val="100000"/>
              </a:lnSpc>
              <a:buBlip>
                <a:blip r:embed="rId3"/>
              </a:buBlip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Neural Networks – </a:t>
            </a:r>
            <a:r>
              <a:rPr b="1" i="1" lang="en-IN" sz="2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pyBrain</a:t>
            </a:r>
            <a:endParaRPr/>
          </a:p>
          <a:p>
            <a:pPr marL="216000" indent="-215640">
              <a:lnSpc>
                <a:spcPct val="100000"/>
              </a:lnSpc>
              <a:buBlip>
                <a:blip r:embed="rId4"/>
              </a:buBlip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Querying Language – </a:t>
            </a:r>
            <a:r>
              <a:rPr b="1" i="1" lang="en-IN" sz="2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SparkSQL, Hive</a:t>
            </a:r>
            <a:endParaRPr/>
          </a:p>
          <a:p>
            <a:pPr marL="216000" indent="-215640">
              <a:lnSpc>
                <a:spcPct val="100000"/>
              </a:lnSpc>
              <a:buBlip>
                <a:blip r:embed="rId5"/>
              </a:buBlip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Data Collection – </a:t>
            </a:r>
            <a:r>
              <a:rPr b="1" i="1" lang="en-IN" sz="2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NoSql, MongoDB</a:t>
            </a:r>
            <a:endParaRPr/>
          </a:p>
          <a:p>
            <a:pPr marL="216000" indent="-215640">
              <a:lnSpc>
                <a:spcPct val="100000"/>
              </a:lnSpc>
              <a:buBlip>
                <a:blip r:embed="rId6"/>
              </a:buBlip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In-Memory Data Structure Store – </a:t>
            </a:r>
            <a:r>
              <a:rPr b="1" i="1" lang="en-IN" sz="2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redis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endParaRPr/>
          </a:p>
          <a:p>
            <a:pPr marL="216000" indent="-215640">
              <a:lnSpc>
                <a:spcPct val="100000"/>
              </a:lnSpc>
              <a:buBlip>
                <a:blip r:embed="rId7"/>
              </a:buBlip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Visualization Tools – </a:t>
            </a:r>
            <a:r>
              <a:rPr b="1" i="1" lang="en-IN" sz="2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matplotlib, bokeh, ggplot, pandas</a:t>
            </a:r>
            <a:endParaRPr/>
          </a:p>
        </p:txBody>
      </p:sp>
      <p:pic>
        <p:nvPicPr>
          <p:cNvPr id="184" name="" descr=""/>
          <p:cNvPicPr/>
          <p:nvPr/>
        </p:nvPicPr>
        <p:blipFill>
          <a:blip r:embed="rId8"/>
          <a:stretch/>
        </p:blipFill>
        <p:spPr>
          <a:xfrm>
            <a:off x="8404560" y="208080"/>
            <a:ext cx="1315440" cy="130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TECHNOLOGY STACK</a:t>
            </a:r>
            <a:endParaRPr/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159480" y="1935360"/>
            <a:ext cx="9919800" cy="4244400"/>
          </a:xfrm>
          <a:prstGeom prst="rect">
            <a:avLst/>
          </a:prstGeom>
          <a:ln>
            <a:noFill/>
          </a:ln>
        </p:spPr>
      </p:pic>
      <p:pic>
        <p:nvPicPr>
          <p:cNvPr id="187" name="" descr=""/>
          <p:cNvPicPr/>
          <p:nvPr/>
        </p:nvPicPr>
        <p:blipFill>
          <a:blip r:embed="rId2"/>
          <a:stretch/>
        </p:blipFill>
        <p:spPr>
          <a:xfrm>
            <a:off x="8404560" y="208080"/>
            <a:ext cx="1315440" cy="1303920"/>
          </a:xfrm>
          <a:prstGeom prst="rect">
            <a:avLst/>
          </a:prstGeom>
          <a:ln>
            <a:noFill/>
          </a:ln>
        </p:spPr>
      </p:pic>
      <p:pic>
        <p:nvPicPr>
          <p:cNvPr id="188" name="" descr=""/>
          <p:cNvPicPr/>
          <p:nvPr/>
        </p:nvPicPr>
        <p:blipFill>
          <a:blip r:embed="rId3"/>
          <a:stretch/>
        </p:blipFill>
        <p:spPr>
          <a:xfrm>
            <a:off x="8404560" y="208080"/>
            <a:ext cx="1315440" cy="130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Supervised Learning Model Architecture</a:t>
            </a:r>
            <a:endParaRPr/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1046520" y="1980000"/>
            <a:ext cx="7806240" cy="467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IN" sz="4400" spc="-1">
                <a:latin typeface="Arial"/>
              </a:rPr>
              <a:t>Rough Estimate</a:t>
            </a:r>
            <a:r>
              <a:rPr lang="en-IN" sz="4400" spc="-1">
                <a:latin typeface="Arial"/>
              </a:rPr>
              <a:t>	</a:t>
            </a:r>
            <a:endParaRPr/>
          </a:p>
        </p:txBody>
      </p:sp>
      <p:graphicFrame>
        <p:nvGraphicFramePr>
          <p:cNvPr id="192" name="Table 2"/>
          <p:cNvGraphicFramePr/>
          <p:nvPr/>
        </p:nvGraphicFramePr>
        <p:xfrm>
          <a:off x="430560" y="1686240"/>
          <a:ext cx="9071640" cy="3991320"/>
        </p:xfrm>
        <a:graphic>
          <a:graphicData uri="http://schemas.openxmlformats.org/drawingml/2006/table">
            <a:tbl>
              <a:tblPr/>
              <a:tblGrid>
                <a:gridCol w="4536000"/>
                <a:gridCol w="4536000"/>
              </a:tblGrid>
              <a:tr h="997200">
                <a:tc>
                  <a:txBody>
                    <a:bodyPr lIns="90000" rIns="90000" tIns="46800" bIns="46800"/>
                    <a:p>
                      <a:pPr algn="ctr"/>
                      <a:r>
                        <a:rPr lang="en-IN" sz="1800" spc="-1">
                          <a:latin typeface="Arial"/>
                        </a:rPr>
                        <a:t>PRODUCT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 sz="1800" spc="-1">
                          <a:latin typeface="Arial"/>
                        </a:rPr>
                        <a:t>COST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</a:tr>
              <a:tr h="997200">
                <a:tc>
                  <a:txBody>
                    <a:bodyPr lIns="90000" rIns="90000" tIns="46800" bIns="46800"/>
                    <a:p>
                      <a:pPr algn="just"/>
                      <a:r>
                        <a:rPr lang="en-IN" sz="2000" spc="-1">
                          <a:latin typeface="Times New Roman"/>
                        </a:rPr>
                        <a:t>Distributed Cluster Server + 96GB Ram </a:t>
                      </a:r>
                      <a:endParaRPr/>
                    </a:p>
                    <a:p>
                      <a:pPr algn="just"/>
                      <a:r>
                        <a:rPr lang="en-IN" sz="2000" spc="-1">
                          <a:latin typeface="Times New Roman"/>
                        </a:rPr>
                        <a:t>(Optional)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/>
                      <a:r>
                        <a:rPr lang="en-IN" sz="2000" spc="-1">
                          <a:latin typeface="Times New Roman"/>
                        </a:rPr>
                        <a:t>₹</a:t>
                      </a:r>
                      <a:r>
                        <a:rPr lang="en-IN" sz="2000" spc="-1">
                          <a:latin typeface="Times New Roman"/>
                        </a:rPr>
                        <a:t>1,00,000/-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997200">
                <a:tc>
                  <a:txBody>
                    <a:bodyPr lIns="90000" rIns="90000" tIns="46800" bIns="46800"/>
                    <a:p>
                      <a:pPr algn="just"/>
                      <a:r>
                        <a:rPr lang="en-IN" sz="2000" spc="-1">
                          <a:latin typeface="Times New Roman"/>
                        </a:rPr>
                        <a:t>Cloud Storage</a:t>
                      </a:r>
                      <a:endParaRPr/>
                    </a:p>
                    <a:p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/>
                      <a:r>
                        <a:rPr lang="en-IN" sz="2000" spc="-1">
                          <a:latin typeface="Times New Roman"/>
                        </a:rPr>
                        <a:t>₹</a:t>
                      </a:r>
                      <a:r>
                        <a:rPr lang="en-IN" sz="2000" spc="-1">
                          <a:latin typeface="Times New Roman"/>
                        </a:rPr>
                        <a:t>2,000/-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999720">
                <a:tc>
                  <a:txBody>
                    <a:bodyPr lIns="90000" rIns="90000" tIns="46800" bIns="46800"/>
                    <a:p>
                      <a:pPr algn="just"/>
                      <a:r>
                        <a:rPr lang="en-IN" sz="2000" spc="-1">
                          <a:latin typeface="Times New Roman"/>
                        </a:rPr>
                        <a:t>Input Training Dataset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/>
                      <a:r>
                        <a:rPr lang="en-IN" sz="2000" spc="-1">
                          <a:latin typeface="Times New Roman"/>
                        </a:rPr>
                        <a:t>₹</a:t>
                      </a:r>
                      <a:r>
                        <a:rPr lang="en-IN" sz="2000" spc="-1">
                          <a:latin typeface="Times New Roman"/>
                        </a:rPr>
                        <a:t>5,000/-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999720">
                <a:tc>
                  <a:txBody>
                    <a:bodyPr lIns="90000" rIns="90000" tIns="46800" bIns="46800"/>
                    <a:p>
                      <a:pPr algn="just"/>
                      <a:r>
                        <a:rPr lang="en-IN" sz="2000" spc="-1">
                          <a:latin typeface="Times New Roman"/>
                        </a:rPr>
                        <a:t>Data Streams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/>
                      <a:r>
                        <a:rPr lang="en-IN" sz="2000" spc="-1">
                          <a:latin typeface="Times New Roman"/>
                        </a:rPr>
                        <a:t>₹</a:t>
                      </a:r>
                      <a:r>
                        <a:rPr lang="en-IN" sz="2000" spc="-1">
                          <a:latin typeface="Times New Roman"/>
                        </a:rPr>
                        <a:t>4,500/-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216000" y="432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Visualization</a:t>
            </a:r>
            <a:endParaRPr/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1003680" y="1512000"/>
            <a:ext cx="7419960" cy="5362560"/>
          </a:xfrm>
          <a:prstGeom prst="rect">
            <a:avLst/>
          </a:prstGeom>
          <a:ln>
            <a:noFill/>
          </a:ln>
        </p:spPr>
      </p:pic>
      <p:pic>
        <p:nvPicPr>
          <p:cNvPr id="195" name="" descr=""/>
          <p:cNvPicPr/>
          <p:nvPr/>
        </p:nvPicPr>
        <p:blipFill>
          <a:blip r:embed="rId2"/>
          <a:stretch/>
        </p:blipFill>
        <p:spPr>
          <a:xfrm>
            <a:off x="8404560" y="208080"/>
            <a:ext cx="1315440" cy="130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216000" y="432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Visualization</a:t>
            </a:r>
            <a:endParaRPr/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1326960" y="1512000"/>
            <a:ext cx="7224480" cy="5327640"/>
          </a:xfrm>
          <a:prstGeom prst="rect">
            <a:avLst/>
          </a:prstGeom>
          <a:ln>
            <a:noFill/>
          </a:ln>
        </p:spPr>
      </p:pic>
      <p:pic>
        <p:nvPicPr>
          <p:cNvPr id="198" name="" descr=""/>
          <p:cNvPicPr/>
          <p:nvPr/>
        </p:nvPicPr>
        <p:blipFill>
          <a:blip r:embed="rId2"/>
          <a:stretch/>
        </p:blipFill>
        <p:spPr>
          <a:xfrm>
            <a:off x="8404560" y="208080"/>
            <a:ext cx="1315440" cy="130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216000" y="432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Visualization</a:t>
            </a:r>
            <a:endParaRPr/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1296000" y="1512000"/>
            <a:ext cx="7172280" cy="5114880"/>
          </a:xfrm>
          <a:prstGeom prst="rect">
            <a:avLst/>
          </a:prstGeom>
          <a:ln>
            <a:noFill/>
          </a:ln>
        </p:spPr>
      </p:pic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8404560" y="208080"/>
            <a:ext cx="1315440" cy="130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Feasibilty</a:t>
            </a:r>
            <a:endParaRPr/>
          </a:p>
        </p:txBody>
      </p:sp>
      <p:sp>
        <p:nvSpPr>
          <p:cNvPr id="203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Video of Existing work on Movie Review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endParaRPr/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8404560" y="208080"/>
            <a:ext cx="1315440" cy="130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60000" y="333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Thank you</a:t>
            </a:r>
            <a:endParaRPr/>
          </a:p>
        </p:txBody>
      </p:sp>
      <p:sp>
        <p:nvSpPr>
          <p:cNvPr id="206" name="CustomShape 2"/>
          <p:cNvSpPr/>
          <p:nvPr/>
        </p:nvSpPr>
        <p:spPr>
          <a:xfrm>
            <a:off x="540000" y="4680000"/>
            <a:ext cx="9179280" cy="25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7560000" y="3096000"/>
            <a:ext cx="1315440" cy="130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Introduction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108360" y="1584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is Big Data?</a:t>
            </a:r>
            <a:endParaRPr/>
          </a:p>
          <a:p>
            <a:pPr marL="89676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Big data is a broad term for data sets so large that traditional data processing applications are inadequate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Why is there a boom?</a:t>
            </a:r>
            <a:endParaRPr/>
          </a:p>
          <a:p>
            <a:pPr marL="89676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Organizations create and store more transactional data in digital form</a:t>
            </a:r>
            <a:endParaRPr/>
          </a:p>
          <a:p>
            <a:pPr marL="89676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Big Data allows ever-narrower segmentation of customers and therefore much more precisely tailored products or services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is sentiment Analysis? (Opinion Mining)</a:t>
            </a:r>
            <a:endParaRPr/>
          </a:p>
          <a:p>
            <a:pPr marL="89676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Process of computationally identifying and categorizing opinions expressed in a piece of text in order to determine the writer's attitude towards a particular topic is positive, negative or neutral.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endParaRPr/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8404200" y="207720"/>
            <a:ext cx="1315440" cy="130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Problem statement and Target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322200" y="173772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Issues we are trying to solve?</a:t>
            </a:r>
            <a:endParaRPr/>
          </a:p>
          <a:p>
            <a:pPr marL="89676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build a comprehensive and efficient sentiment analyzer for social and political topics such that given a message, classify whether the message is of positive, negative or neutral sentiment.</a:t>
            </a:r>
            <a:endParaRPr/>
          </a:p>
          <a:p>
            <a:pPr marL="89676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messages conveying both positive and negative sentiments, whichever is the stronger sentiment is chosen.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Target Users?</a:t>
            </a:r>
            <a:endParaRPr/>
          </a:p>
          <a:p>
            <a:pPr marL="89676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Politicians</a:t>
            </a:r>
            <a:endParaRPr/>
          </a:p>
          <a:p>
            <a:pPr marL="89676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Firms and Organizations</a:t>
            </a:r>
            <a:endParaRPr/>
          </a:p>
          <a:p>
            <a:pPr marL="89676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Normal end users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endParaRPr/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8404560" y="208080"/>
            <a:ext cx="1315440" cy="130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Viability</a:t>
            </a: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	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USA 2012 election – Obama Victory</a:t>
            </a:r>
            <a:endParaRPr/>
          </a:p>
          <a:p>
            <a:pPr marL="89676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President Obama’s campaign used big data to rally individual voters</a:t>
            </a:r>
            <a:endParaRPr/>
          </a:p>
          <a:p>
            <a:pPr marL="89676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Core team of Data Scientists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Stocks price prediction based on market movements</a:t>
            </a:r>
            <a:endParaRPr/>
          </a:p>
          <a:p>
            <a:pPr marL="89676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correlation between news articles and stock variations is already proved 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Personalized Recommendations by e-Commerce sites</a:t>
            </a:r>
            <a:endParaRPr/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8404560" y="208080"/>
            <a:ext cx="1315440" cy="130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Social Impact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198720" y="162828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Politicians will get a feedback on public opinion on their actions</a:t>
            </a:r>
            <a:endParaRPr/>
          </a:p>
          <a:p>
            <a:pPr marL="89676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– Recent Comment on SRK by Kailash Vijayvargiya which said his “soul” was in Paksitan which resulted in a public outrage (could be avoided using this)</a:t>
            </a:r>
            <a:endParaRPr/>
          </a:p>
          <a:p>
            <a:pPr marL="89676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People can monitor public view about their MLA/MP in that constituency</a:t>
            </a:r>
            <a:endParaRPr/>
          </a:p>
          <a:p>
            <a:pPr marL="89676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– People get a holistic opinion about their elected representative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8" name="CustomShape 3"/>
          <p:cNvSpPr/>
          <p:nvPr/>
        </p:nvSpPr>
        <p:spPr>
          <a:xfrm>
            <a:off x="5095800" y="3952800"/>
            <a:ext cx="18000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8404560" y="208080"/>
            <a:ext cx="1315440" cy="130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Social Impact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Firms/Companies will get a comprehensive analysis of the event they organized</a:t>
            </a:r>
            <a:endParaRPr/>
          </a:p>
          <a:p>
            <a:pPr marL="4482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Recent Flipkart's Big Billion Day vs Amazon's Sale</a:t>
            </a:r>
            <a:endParaRPr/>
          </a:p>
          <a:p>
            <a:pPr marL="4482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can predict the maximum reach of a Politician’s social media message based on past history</a:t>
            </a:r>
            <a:endParaRPr/>
          </a:p>
          <a:p>
            <a:pPr marL="4482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- Maximum reach to public on Thursday 8pm</a:t>
            </a:r>
            <a:endParaRPr/>
          </a:p>
          <a:p>
            <a:pPr marL="4482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Feedback mechanism for any new law passed and new movie released</a:t>
            </a:r>
            <a:endParaRPr/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8404560" y="208080"/>
            <a:ext cx="1315440" cy="130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Challenges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180360" y="158436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Sarcasm</a:t>
            </a:r>
            <a:endParaRPr/>
          </a:p>
          <a:p>
            <a:pPr marL="4482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i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 </a:t>
            </a: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My hostel WiFi speed clearly has to be fastest in the world.</a:t>
            </a:r>
            <a:endParaRPr/>
          </a:p>
          <a:p>
            <a:pPr marL="4482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 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Context / Domain Dependence</a:t>
            </a:r>
            <a:endParaRPr/>
          </a:p>
          <a:p>
            <a:pPr marL="457200" indent="-8280" algn="just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The story of the movie was really </a:t>
            </a:r>
            <a:r>
              <a:rPr lang="en-IN" sz="26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unpredictable</a:t>
            </a: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.</a:t>
            </a:r>
            <a:endParaRPr/>
          </a:p>
          <a:p>
            <a:pPr marL="457200" indent="-8280" algn="just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Actions of my MLA are totally </a:t>
            </a:r>
            <a:r>
              <a:rPr lang="en-IN" sz="2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unpredictable</a:t>
            </a: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.</a:t>
            </a:r>
            <a:endParaRPr/>
          </a:p>
          <a:p>
            <a:pPr marL="457200" indent="-8280" algn="just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 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Thwarted Expectations</a:t>
            </a:r>
            <a:endParaRPr/>
          </a:p>
          <a:p>
            <a:pPr marL="4482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Start one direction and end it with opposite meaning</a:t>
            </a:r>
            <a:endParaRPr/>
          </a:p>
          <a:p>
            <a:pPr marL="4482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 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Media attached to tweets/ social media message</a:t>
            </a:r>
            <a:endParaRPr/>
          </a:p>
          <a:p>
            <a:pPr marL="4482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@Sachin_RT: Virat's batting today has been</a:t>
            </a:r>
            <a:r>
              <a:rPr lang="en-IN" sz="2600" spc="-1" strike="noStrike">
                <a:solidFill>
                  <a:srgbClr val="330033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 t.co/alPoLX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 </a:t>
            </a:r>
            <a:endParaRPr/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8404560" y="208080"/>
            <a:ext cx="1315440" cy="130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Challenges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252360" y="136836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Pragmatics (Awwwesome,  BAD)</a:t>
            </a:r>
            <a:endParaRPr/>
          </a:p>
          <a:p>
            <a:pPr marL="4482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Awwwesomeee</a:t>
            </a: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vs Awesome</a:t>
            </a:r>
            <a:endParaRPr/>
          </a:p>
          <a:p>
            <a:pPr marL="4482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BAD</a:t>
            </a: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vs bad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Chat corpus (diz, wer, der)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Word Knowledge </a:t>
            </a:r>
            <a:endParaRPr/>
          </a:p>
          <a:p>
            <a:pPr marL="4482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 is a </a:t>
            </a:r>
            <a:r>
              <a:rPr lang="en-IN" sz="26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Hitler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Comparative</a:t>
            </a: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marL="4482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Modi is  much better </a:t>
            </a:r>
            <a:r>
              <a:rPr lang="en-IN" sz="26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</a:t>
            </a: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Rahul Gandhi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External Links </a:t>
            </a:r>
            <a:endParaRPr/>
          </a:p>
          <a:p>
            <a:pPr marL="4482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Breaking News: Modi says &lt;link&gt;</a:t>
            </a:r>
            <a:endParaRPr/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8404560" y="208080"/>
            <a:ext cx="1315440" cy="130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So Whats New?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330120" y="170172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Machine Learning</a:t>
            </a:r>
            <a:endParaRPr/>
          </a:p>
          <a:p>
            <a:pPr marL="4482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Naive-Bayes Classifier</a:t>
            </a:r>
            <a:endParaRPr/>
          </a:p>
          <a:p>
            <a:pPr marL="4482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Classification using Maximum Entropy</a:t>
            </a:r>
            <a:endParaRPr/>
          </a:p>
          <a:p>
            <a:pPr marL="4482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Support Vector Machines (SVM)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 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Deep Learning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 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 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Neural Networks</a:t>
            </a:r>
            <a:endParaRPr/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8404560" y="208080"/>
            <a:ext cx="1315440" cy="130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Alizarin</Template>
  <TotalTime>91</TotalTime>
  <Application>LibreOffice/5.0.2.2$Windows_x86 LibreOffice_project/37b43f919e4de5eeaca9b9755ed688758a8251fe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2015-11-05T11:40:12Z</dcterms:created>
  <dc:language>en-IN</dc:language>
  <dcterms:modified xsi:type="dcterms:W3CDTF">2015-11-25T22:39:45Z</dcterms:modified>
  <cp:revision>32</cp:revision>
</cp:coreProperties>
</file>