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3" r:id="rId9"/>
    <p:sldId id="279" r:id="rId10"/>
    <p:sldId id="264" r:id="rId11"/>
    <p:sldId id="267" r:id="rId12"/>
    <p:sldId id="265" r:id="rId13"/>
    <p:sldId id="268" r:id="rId14"/>
    <p:sldId id="266" r:id="rId15"/>
    <p:sldId id="269" r:id="rId16"/>
    <p:sldId id="272" r:id="rId17"/>
    <p:sldId id="274" r:id="rId18"/>
    <p:sldId id="270" r:id="rId19"/>
    <p:sldId id="275" r:id="rId20"/>
    <p:sldId id="271" r:id="rId21"/>
    <p:sldId id="276" r:id="rId22"/>
    <p:sldId id="262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5628B-858B-344D-AA62-FC88DF4F74BC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7B5B-E237-3544-9410-953C1A61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77B5B-E237-3544-9410-953C1A615B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77B5B-E237-3544-9410-953C1A615B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</a:lstStyle>
          <a:p>
            <a:fld id="{48D92626-37D2-4832-BF7A-BC283494A20D}" type="datetimeFigureOut">
              <a:rPr lang="en-US" smtClean="0"/>
              <a:pPr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algn="r"/>
            <a:fld id="{8C592886-E571-45D5-8B56-343DC94F8FA6}" type="slidenum">
              <a:rPr lang="en-US" smtClean="0"/>
              <a:pPr algn="r"/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329E: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Junbo</a:t>
            </a:r>
            <a:r>
              <a:rPr lang="en-US" dirty="0" smtClean="0"/>
              <a:t> Shim</a:t>
            </a:r>
          </a:p>
          <a:p>
            <a:r>
              <a:rPr lang="en-US" dirty="0" smtClean="0"/>
              <a:t>Sagar Patel</a:t>
            </a:r>
          </a:p>
          <a:p>
            <a:r>
              <a:rPr lang="en-US" dirty="0" smtClean="0"/>
              <a:t>May 13, 2015</a:t>
            </a:r>
          </a:p>
        </p:txBody>
      </p:sp>
    </p:spTree>
    <p:extLst>
      <p:ext uri="{BB962C8B-B14F-4D97-AF65-F5344CB8AC3E}">
        <p14:creationId xmlns:p14="http://schemas.microsoft.com/office/powerpoint/2010/main" val="37311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295"/>
          <a:stretch/>
        </p:blipFill>
        <p:spPr>
          <a:xfrm>
            <a:off x="1244600" y="1747783"/>
            <a:ext cx="6650182" cy="45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295"/>
          <a:stretch/>
        </p:blipFill>
        <p:spPr>
          <a:xfrm>
            <a:off x="1244600" y="1747783"/>
            <a:ext cx="6650182" cy="4506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2444165"/>
            <a:ext cx="6650182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Sold 2/2015 – Price per Square Foot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Rank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Max Price per </a:t>
            </a:r>
            <a:r>
              <a:rPr lang="en-US" dirty="0" err="1" smtClean="0"/>
              <a:t>Sqft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Difference from Max Price per </a:t>
            </a:r>
            <a:r>
              <a:rPr lang="en-US" dirty="0" err="1" smtClean="0"/>
              <a:t>Sqft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8" y="1734129"/>
            <a:ext cx="7941985" cy="44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8" y="1734129"/>
            <a:ext cx="7941985" cy="4465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600" y="2444165"/>
            <a:ext cx="6650182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Listing and Sold 2/2015 – Price per Square Foot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Difference between Sold and Listing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Differential Rank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Nth Sold Price per </a:t>
            </a:r>
            <a:r>
              <a:rPr lang="en-US" dirty="0" err="1" smtClean="0"/>
              <a:t>Sqft</a:t>
            </a:r>
            <a:r>
              <a:rPr lang="en-US" dirty="0" smtClean="0"/>
              <a:t> Parameter and Parameter control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Table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7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1" y="1734205"/>
            <a:ext cx="7645004" cy="45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1" y="1734205"/>
            <a:ext cx="7645004" cy="4580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600" y="2444165"/>
            <a:ext cx="66501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 Ratios 2/2015 – Price to Rent and Price to Lease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 created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Size, Color, Label adjusted</a:t>
            </a:r>
          </a:p>
        </p:txBody>
      </p:sp>
    </p:spTree>
    <p:extLst>
      <p:ext uri="{BB962C8B-B14F-4D97-AF65-F5344CB8AC3E}">
        <p14:creationId xmlns:p14="http://schemas.microsoft.com/office/powerpoint/2010/main" val="242512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803499"/>
            <a:ext cx="7494428" cy="44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803499"/>
            <a:ext cx="7494428" cy="4461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0" y="2444165"/>
            <a:ext cx="665018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Sales 2/2015 – Percent houses sold for gain and percent sold for loss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 created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 and rows adjusted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Aesthetics adjusted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3835"/>
          <a:stretch/>
        </p:blipFill>
        <p:spPr>
          <a:xfrm>
            <a:off x="650563" y="1748100"/>
            <a:ext cx="7870410" cy="45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3835"/>
          <a:stretch/>
        </p:blipFill>
        <p:spPr>
          <a:xfrm>
            <a:off x="650563" y="1748100"/>
            <a:ext cx="7870410" cy="4519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824" y="2432710"/>
            <a:ext cx="665018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Sales 2/2015 – Percent houses sold for gain and percent sold for loss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 created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 and rows adjusted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Aesthetics adjusted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4600" y="2444165"/>
            <a:ext cx="665018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Sold 2/2015 –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Percent of total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Average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Difference from Average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</a:t>
            </a:r>
            <a:r>
              <a:rPr lang="en-US" smtClean="0"/>
              <a:t>, rows</a:t>
            </a:r>
            <a:r>
              <a:rPr lang="en-US"/>
              <a:t> </a:t>
            </a:r>
            <a:r>
              <a:rPr lang="en-US" smtClean="0"/>
              <a:t>selected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06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Content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973" y="1911638"/>
            <a:ext cx="827517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KnitR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Reading data into 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 Graphics: </a:t>
            </a:r>
            <a:r>
              <a:rPr lang="en-US" dirty="0" err="1" smtClean="0"/>
              <a:t>ggplot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Data Wrangling (</a:t>
            </a:r>
            <a:r>
              <a:rPr lang="en-US" dirty="0" err="1" smtClean="0"/>
              <a:t>dplyr</a:t>
            </a:r>
            <a:r>
              <a:rPr lang="en-US" dirty="0" smtClean="0"/>
              <a:t> and </a:t>
            </a:r>
            <a:r>
              <a:rPr lang="en-US" dirty="0" err="1" smtClean="0"/>
              <a:t>tidyr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Joining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Visualizing Categorical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Developer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Loading tables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Tableau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Continuous vs. Discrete (Green vs. Blue)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 (Rank, Difference, Nth, Percentile)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Blending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Grouping and Sets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93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10" y="1728855"/>
            <a:ext cx="5531583" cy="4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10" y="1728855"/>
            <a:ext cx="5531583" cy="4569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0" y="2444165"/>
            <a:ext cx="66501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Sold 2/2015 –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Percent of total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Average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Difference from Average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Columns, rows, and colors selected</a:t>
            </a:r>
          </a:p>
        </p:txBody>
      </p:sp>
    </p:spTree>
    <p:extLst>
      <p:ext uri="{BB962C8B-B14F-4D97-AF65-F5344CB8AC3E}">
        <p14:creationId xmlns:p14="http://schemas.microsoft.com/office/powerpoint/2010/main" val="303888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Visualizations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Steep learning curve</a:t>
            </a:r>
          </a:p>
          <a:p>
            <a:r>
              <a:rPr lang="en-US" dirty="0" smtClean="0"/>
              <a:t>More power and libraries at your disposal</a:t>
            </a:r>
          </a:p>
          <a:p>
            <a:r>
              <a:rPr lang="en-US" dirty="0" smtClean="0"/>
              <a:t>Reproducibility and Repeatability (R Scripts and </a:t>
            </a:r>
            <a:r>
              <a:rPr lang="en-US" dirty="0" err="1" smtClean="0"/>
              <a:t>KnitR</a:t>
            </a:r>
            <a:r>
              <a:rPr lang="en-US" dirty="0" smtClean="0"/>
              <a:t> files)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Tableau Visualizations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Easy learning curve</a:t>
            </a:r>
          </a:p>
          <a:p>
            <a:r>
              <a:rPr lang="en-US" dirty="0" smtClean="0"/>
              <a:t>Quicker visualizations for pattern finding</a:t>
            </a:r>
          </a:p>
          <a:p>
            <a:r>
              <a:rPr lang="en-US" dirty="0" smtClean="0"/>
              <a:t>Can use once data is edited in R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3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112" y="1956091"/>
            <a:ext cx="7345363" cy="393192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SourceTree</a:t>
            </a:r>
            <a:r>
              <a:rPr lang="en-US" dirty="0" smtClean="0"/>
              <a:t> are powerful tools</a:t>
            </a:r>
          </a:p>
          <a:p>
            <a:r>
              <a:rPr lang="en-US" dirty="0" smtClean="0"/>
              <a:t>Meaningful and useable data is hard to find</a:t>
            </a:r>
          </a:p>
          <a:p>
            <a:r>
              <a:rPr lang="en-US" dirty="0" smtClean="0"/>
              <a:t>Reproducibility and Repeatability are extremely important</a:t>
            </a:r>
          </a:p>
          <a:p>
            <a:r>
              <a:rPr lang="en-US" dirty="0" smtClean="0"/>
              <a:t>Experimentation can lead to meaningful conclusions</a:t>
            </a:r>
          </a:p>
          <a:p>
            <a:r>
              <a:rPr lang="en-US" dirty="0" smtClean="0"/>
              <a:t>Research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Data and Location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905" y="1979910"/>
            <a:ext cx="58762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State Real Estate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Listing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Listing Price per Square Foot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Sold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Sold Price per Square Foot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Percent of Homes Selling for Gain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Percent of Homes Selling for </a:t>
            </a:r>
            <a:r>
              <a:rPr lang="en-US" dirty="0" smtClean="0"/>
              <a:t>Loss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Price to Rent Ratio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Sale Price to List Ratio</a:t>
            </a:r>
          </a:p>
          <a:p>
            <a:r>
              <a:rPr lang="en-US" dirty="0" smtClean="0"/>
              <a:t>Source: Zillow</a:t>
            </a:r>
          </a:p>
          <a:p>
            <a:r>
              <a:rPr lang="en-US" dirty="0" smtClean="0"/>
              <a:t>GitHub</a:t>
            </a:r>
            <a:r>
              <a:rPr lang="en-US" dirty="0"/>
              <a:t>: https://github.com/sjb2068/DV_FinalProject.git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to SQL</a:t>
            </a:r>
            <a:endParaRPr lang="en-US" dirty="0"/>
          </a:p>
        </p:txBody>
      </p:sp>
      <p:pic>
        <p:nvPicPr>
          <p:cNvPr id="8" name="Content Placeholder 7" descr="Screen Shot 2015-05-12 at 8.38.26 PM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820" b="-45820"/>
          <a:stretch>
            <a:fillRect/>
          </a:stretch>
        </p:blipFill>
        <p:spPr>
          <a:xfrm>
            <a:off x="900113" y="1751893"/>
            <a:ext cx="3565525" cy="39274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Download .CSV from Zillow</a:t>
            </a:r>
          </a:p>
          <a:p>
            <a:r>
              <a:rPr lang="en-US" dirty="0" smtClean="0"/>
              <a:t>Import data</a:t>
            </a:r>
          </a:p>
          <a:p>
            <a:r>
              <a:rPr lang="en-US" dirty="0" smtClean="0"/>
              <a:t>Include columns required</a:t>
            </a:r>
          </a:p>
          <a:p>
            <a:r>
              <a:rPr lang="en-US" dirty="0" smtClean="0"/>
              <a:t>Adjust column names</a:t>
            </a:r>
          </a:p>
          <a:p>
            <a:r>
              <a:rPr lang="en-US" dirty="0" smtClean="0"/>
              <a:t>Adjust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Data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libraries in </a:t>
            </a:r>
            <a:r>
              <a:rPr lang="en-US" dirty="0" err="1" smtClean="0"/>
              <a:t>Rprofile.R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err="1" smtClean="0"/>
              <a:t>dataframes</a:t>
            </a:r>
            <a:r>
              <a:rPr lang="en-US" dirty="0" smtClean="0"/>
              <a:t> using </a:t>
            </a:r>
            <a:r>
              <a:rPr lang="en-US" dirty="0" err="1" smtClean="0"/>
              <a:t>dplyr</a:t>
            </a:r>
            <a:r>
              <a:rPr lang="en-US" dirty="0" smtClean="0"/>
              <a:t> (inner join)</a:t>
            </a:r>
          </a:p>
          <a:p>
            <a:r>
              <a:rPr lang="en-US" dirty="0" smtClean="0"/>
              <a:t>Adjust column names for visualization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2" y="1869743"/>
            <a:ext cx="7745216" cy="4466407"/>
          </a:xfrm>
        </p:spPr>
      </p:pic>
    </p:spTree>
    <p:extLst>
      <p:ext uri="{BB962C8B-B14F-4D97-AF65-F5344CB8AC3E}">
        <p14:creationId xmlns:p14="http://schemas.microsoft.com/office/powerpoint/2010/main" val="33706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2" y="1869743"/>
            <a:ext cx="7745216" cy="4466407"/>
          </a:xfr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</a:t>
            </a:r>
            <a:r>
              <a:rPr lang="en-US" dirty="0" smtClean="0"/>
              <a:t>Listing Price and Sold Price of All states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Melting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Wrangling (filter, inner/outer join)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Axis/Legend Labeling</a:t>
            </a:r>
          </a:p>
        </p:txBody>
      </p:sp>
    </p:spTree>
    <p:extLst>
      <p:ext uri="{BB962C8B-B14F-4D97-AF65-F5344CB8AC3E}">
        <p14:creationId xmlns:p14="http://schemas.microsoft.com/office/powerpoint/2010/main" val="4260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68047"/>
            <a:ext cx="7629738" cy="4399815"/>
          </a:xfrm>
        </p:spPr>
      </p:pic>
    </p:spTree>
    <p:extLst>
      <p:ext uri="{BB962C8B-B14F-4D97-AF65-F5344CB8AC3E}">
        <p14:creationId xmlns:p14="http://schemas.microsoft.com/office/powerpoint/2010/main" val="339877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68047"/>
            <a:ext cx="7629738" cy="4399815"/>
          </a:xfr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</a:t>
            </a:r>
            <a:r>
              <a:rPr lang="en-US" dirty="0" smtClean="0"/>
              <a:t>Listing Price and Sold Price of All states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Melting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Wrangling (filter, outer join)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Axis/Legend Labeling</a:t>
            </a:r>
          </a:p>
        </p:txBody>
      </p:sp>
    </p:spTree>
    <p:extLst>
      <p:ext uri="{BB962C8B-B14F-4D97-AF65-F5344CB8AC3E}">
        <p14:creationId xmlns:p14="http://schemas.microsoft.com/office/powerpoint/2010/main" val="351202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929</TotalTime>
  <Words>535</Words>
  <Application>Microsoft Office PowerPoint</Application>
  <PresentationFormat>On-screen Show (4:3)</PresentationFormat>
  <Paragraphs>135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Calisto MT</vt:lpstr>
      <vt:lpstr>Capital</vt:lpstr>
      <vt:lpstr>CS 329E: Data Visualization</vt:lpstr>
      <vt:lpstr>Class Content </vt:lpstr>
      <vt:lpstr>Project Data and Location</vt:lpstr>
      <vt:lpstr>Loading Data to SQL</vt:lpstr>
      <vt:lpstr>Building Data Frames</vt:lpstr>
      <vt:lpstr>R Data Visualization</vt:lpstr>
      <vt:lpstr>R Data Visualization</vt:lpstr>
      <vt:lpstr>R Data Visualization</vt:lpstr>
      <vt:lpstr>R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Visualization Takeaways</vt:lpstr>
      <vt:lpstr>Course 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329E: Data Visualization</dc:title>
  <dc:creator>Sagar Patel</dc:creator>
  <cp:lastModifiedBy>Junbo Shim</cp:lastModifiedBy>
  <cp:revision>17</cp:revision>
  <dcterms:created xsi:type="dcterms:W3CDTF">2015-05-13T01:17:55Z</dcterms:created>
  <dcterms:modified xsi:type="dcterms:W3CDTF">2015-05-13T17:28:46Z</dcterms:modified>
</cp:coreProperties>
</file>