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71" r:id="rId2"/>
    <p:sldId id="259" r:id="rId3"/>
    <p:sldId id="275" r:id="rId4"/>
    <p:sldId id="260" r:id="rId5"/>
    <p:sldId id="269" r:id="rId6"/>
    <p:sldId id="261" r:id="rId7"/>
    <p:sldId id="262" r:id="rId8"/>
    <p:sldId id="263" r:id="rId9"/>
    <p:sldId id="273" r:id="rId10"/>
    <p:sldId id="272" r:id="rId11"/>
    <p:sldId id="266" r:id="rId12"/>
    <p:sldId id="276" r:id="rId13"/>
    <p:sldId id="277" r:id="rId14"/>
    <p:sldId id="280" r:id="rId15"/>
    <p:sldId id="278" r:id="rId16"/>
    <p:sldId id="279" r:id="rId17"/>
    <p:sldId id="281" r:id="rId18"/>
    <p:sldId id="282" r:id="rId19"/>
    <p:sldId id="286" r:id="rId20"/>
    <p:sldId id="283" r:id="rId21"/>
    <p:sldId id="284" r:id="rId22"/>
    <p:sldId id="285" r:id="rId23"/>
    <p:sldId id="288" r:id="rId24"/>
    <p:sldId id="289" r:id="rId25"/>
    <p:sldId id="287" r:id="rId26"/>
    <p:sldId id="265" r:id="rId27"/>
    <p:sldId id="270" r:id="rId28"/>
  </p:sldIdLst>
  <p:sldSz cx="12192000" cy="6858000"/>
  <p:notesSz cx="6858000" cy="9144000"/>
  <p:defaultTextStyle>
    <a:defPPr>
      <a:defRPr lang="ko-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3764"/>
    <a:srgbClr val="FF57F8"/>
    <a:srgbClr val="000000"/>
    <a:srgbClr val="E3DBCB"/>
    <a:srgbClr val="DBE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보통 스타일 3 - 강조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2705" autoAdjust="0"/>
  </p:normalViewPr>
  <p:slideViewPr>
    <p:cSldViewPr snapToGrid="0">
      <p:cViewPr varScale="1">
        <p:scale>
          <a:sx n="85" d="100"/>
          <a:sy n="85" d="100"/>
        </p:scale>
        <p:origin x="1056" y="184"/>
      </p:cViewPr>
      <p:guideLst/>
    </p:cSldViewPr>
  </p:slideViewPr>
  <p:notesTextViewPr>
    <p:cViewPr>
      <p:scale>
        <a:sx n="1" d="1"/>
        <a:sy n="1" d="1"/>
      </p:scale>
      <p:origin x="0" y="0"/>
    </p:cViewPr>
  </p:notesTextViewPr>
  <p:notesViewPr>
    <p:cSldViewPr snapToGrid="0">
      <p:cViewPr varScale="1">
        <p:scale>
          <a:sx n="64" d="100"/>
          <a:sy n="64" d="100"/>
        </p:scale>
        <p:origin x="3192"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US"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CFEEF-307C-7543-9524-CA7251FFC27D}" type="datetimeFigureOut">
              <a:rPr kumimoji="1" lang="ko-US" altLang="en-US" smtClean="0"/>
              <a:t>11/8/23</a:t>
            </a:fld>
            <a:endParaRPr kumimoji="1" lang="ko-US"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US"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US"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US"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89EC39-94D4-EC45-8894-03CCBA1E63E2}" type="slidenum">
              <a:rPr kumimoji="1" lang="ko-US" altLang="en-US" smtClean="0"/>
              <a:t>‹#›</a:t>
            </a:fld>
            <a:endParaRPr kumimoji="1" lang="ko-US" altLang="en-US"/>
          </a:p>
        </p:txBody>
      </p:sp>
    </p:spTree>
    <p:extLst>
      <p:ext uri="{BB962C8B-B14F-4D97-AF65-F5344CB8AC3E}">
        <p14:creationId xmlns:p14="http://schemas.microsoft.com/office/powerpoint/2010/main" val="1503069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 And we are here to present the most recent updates on our project, </a:t>
            </a:r>
            <a:r>
              <a:rPr lang="en-US" dirty="0" err="1"/>
              <a:t>FPGesture</a:t>
            </a:r>
            <a:r>
              <a:rPr lang="en-US" dirty="0"/>
              <a:t> Controlled Video Enhancement. </a:t>
            </a:r>
          </a:p>
        </p:txBody>
      </p:sp>
      <p:sp>
        <p:nvSpPr>
          <p:cNvPr id="4" name="Slide Number Placeholder 3"/>
          <p:cNvSpPr>
            <a:spLocks noGrp="1"/>
          </p:cNvSpPr>
          <p:nvPr>
            <p:ph type="sldNum" sz="quarter" idx="5"/>
          </p:nvPr>
        </p:nvSpPr>
        <p:spPr/>
        <p:txBody>
          <a:bodyPr/>
          <a:lstStyle/>
          <a:p>
            <a:fld id="{C689EC39-94D4-EC45-8894-03CCBA1E63E2}" type="slidenum">
              <a:rPr kumimoji="1" lang="ko-US" altLang="en-US" smtClean="0"/>
              <a:t>1</a:t>
            </a:fld>
            <a:endParaRPr kumimoji="1" lang="ko-US" altLang="en-US"/>
          </a:p>
        </p:txBody>
      </p:sp>
    </p:spTree>
    <p:extLst>
      <p:ext uri="{BB962C8B-B14F-4D97-AF65-F5344CB8AC3E}">
        <p14:creationId xmlns:p14="http://schemas.microsoft.com/office/powerpoint/2010/main" val="567966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the blob detection algorithm work? A new pixel comes in. We only move on if it’s valid. If so, we enter Write Valid, where we store its x and y coordinates along with a valid bit.</a:t>
            </a:r>
          </a:p>
          <a:p>
            <a:r>
              <a:rPr lang="en-US" dirty="0"/>
              <a:t>We then proceed to check the valid bits of the neighbors of the current pixel, namely the left pixel and the 3 from the row above. If there are no valid neighbors, congrats, we can start a brand new label. </a:t>
            </a:r>
          </a:p>
          <a:p>
            <a:r>
              <a:rPr lang="en-US" dirty="0"/>
              <a:t>If there is a valid neighbor, then inherit that neighbor’s label. But if there are 2 valid neighbor labels, then inherit the smallest label and combine or map the labels to each other. This is a method I came up with to avoid rewriting all the labels from a family of labels, which would take extra cycles. </a:t>
            </a:r>
          </a:p>
          <a:p>
            <a:r>
              <a:rPr lang="en-US" dirty="0"/>
              <a:t>This approach makes it easier to guarantee that the BRAMS we write to are done updating by the time we enter the next “Check Neighbors” read cycle. </a:t>
            </a:r>
          </a:p>
        </p:txBody>
      </p:sp>
      <p:sp>
        <p:nvSpPr>
          <p:cNvPr id="4" name="Slide Number Placeholder 3"/>
          <p:cNvSpPr>
            <a:spLocks noGrp="1"/>
          </p:cNvSpPr>
          <p:nvPr>
            <p:ph type="sldNum" sz="quarter" idx="5"/>
          </p:nvPr>
        </p:nvSpPr>
        <p:spPr/>
        <p:txBody>
          <a:bodyPr/>
          <a:lstStyle/>
          <a:p>
            <a:fld id="{C689EC39-94D4-EC45-8894-03CCBA1E63E2}" type="slidenum">
              <a:rPr kumimoji="1" lang="ko-US" altLang="en-US" smtClean="0"/>
              <a:t>17</a:t>
            </a:fld>
            <a:endParaRPr kumimoji="1" lang="ko-US" altLang="en-US"/>
          </a:p>
        </p:txBody>
      </p:sp>
    </p:spTree>
    <p:extLst>
      <p:ext uri="{BB962C8B-B14F-4D97-AF65-F5344CB8AC3E}">
        <p14:creationId xmlns:p14="http://schemas.microsoft.com/office/powerpoint/2010/main" val="2022434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memory usage, we will first use 2 BRAMS to indicate if a pixel is valid or not, as well as storing the x and y locations to be used for the running x and y sums, needed for the dividing module. </a:t>
            </a:r>
          </a:p>
          <a:p>
            <a:r>
              <a:rPr lang="en-US" dirty="0"/>
              <a:t>Storing this x and y locations and a valid bit makes the BRAM have a width of 18 bits. Furthermore, we area reading from a camera input size of 320 x 240, so we allocate half in each BRAM to go within the address size limit.</a:t>
            </a:r>
          </a:p>
          <a:p>
            <a:r>
              <a:rPr lang="en-US" dirty="0"/>
              <a:t>We have user case assumptions like only allowing at most 5 blobs on the input that guarantee we will never have to write all 76800 pixels, but we do it here for robustness, though we can later optimize this. </a:t>
            </a:r>
          </a:p>
        </p:txBody>
      </p:sp>
      <p:sp>
        <p:nvSpPr>
          <p:cNvPr id="4" name="Slide Number Placeholder 3"/>
          <p:cNvSpPr>
            <a:spLocks noGrp="1"/>
          </p:cNvSpPr>
          <p:nvPr>
            <p:ph type="sldNum" sz="quarter" idx="5"/>
          </p:nvPr>
        </p:nvSpPr>
        <p:spPr/>
        <p:txBody>
          <a:bodyPr/>
          <a:lstStyle/>
          <a:p>
            <a:fld id="{C689EC39-94D4-EC45-8894-03CCBA1E63E2}" type="slidenum">
              <a:rPr kumimoji="1" lang="ko-US" altLang="en-US" smtClean="0"/>
              <a:t>18</a:t>
            </a:fld>
            <a:endParaRPr kumimoji="1" lang="ko-US" altLang="en-US"/>
          </a:p>
        </p:txBody>
      </p:sp>
    </p:spTree>
    <p:extLst>
      <p:ext uri="{BB962C8B-B14F-4D97-AF65-F5344CB8AC3E}">
        <p14:creationId xmlns:p14="http://schemas.microsoft.com/office/powerpoint/2010/main" val="3583052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when the pixel inherits a label or creates a new label, that will go in this Label BRAMs. We need them to have an easy way of reading the neighbors valid labels during the check neighbors state. The addresses range again the 76400 pixels.</a:t>
            </a:r>
          </a:p>
        </p:txBody>
      </p:sp>
      <p:sp>
        <p:nvSpPr>
          <p:cNvPr id="4" name="Slide Number Placeholder 3"/>
          <p:cNvSpPr>
            <a:spLocks noGrp="1"/>
          </p:cNvSpPr>
          <p:nvPr>
            <p:ph type="sldNum" sz="quarter" idx="5"/>
          </p:nvPr>
        </p:nvSpPr>
        <p:spPr/>
        <p:txBody>
          <a:bodyPr/>
          <a:lstStyle/>
          <a:p>
            <a:fld id="{C689EC39-94D4-EC45-8894-03CCBA1E63E2}" type="slidenum">
              <a:rPr kumimoji="1" lang="ko-US" altLang="en-US" smtClean="0"/>
              <a:t>19</a:t>
            </a:fld>
            <a:endParaRPr kumimoji="1" lang="ko-US" altLang="en-US"/>
          </a:p>
        </p:txBody>
      </p:sp>
    </p:spTree>
    <p:extLst>
      <p:ext uri="{BB962C8B-B14F-4D97-AF65-F5344CB8AC3E}">
        <p14:creationId xmlns:p14="http://schemas.microsoft.com/office/powerpoint/2010/main" val="425047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have 10 BRAMS that hold the pixels of each blob. We will have an array keeping track of which labels have been combined, which helps us not rewrite any labels, thus saving time. This is our second assumption, no blob will be bigger than 50% of screen. With this assumption, we don’t expect needing more than 10 BRAMS. In fact, I’ll talk about fine tuning to our specific use case later, But most likely we can reduce this number of BRAMs.</a:t>
            </a:r>
          </a:p>
        </p:txBody>
      </p:sp>
      <p:sp>
        <p:nvSpPr>
          <p:cNvPr id="4" name="Slide Number Placeholder 3"/>
          <p:cNvSpPr>
            <a:spLocks noGrp="1"/>
          </p:cNvSpPr>
          <p:nvPr>
            <p:ph type="sldNum" sz="quarter" idx="5"/>
          </p:nvPr>
        </p:nvSpPr>
        <p:spPr/>
        <p:txBody>
          <a:bodyPr/>
          <a:lstStyle/>
          <a:p>
            <a:fld id="{C689EC39-94D4-EC45-8894-03CCBA1E63E2}" type="slidenum">
              <a:rPr kumimoji="1" lang="ko-US" altLang="en-US" smtClean="0"/>
              <a:t>20</a:t>
            </a:fld>
            <a:endParaRPr kumimoji="1" lang="ko-US" altLang="en-US"/>
          </a:p>
        </p:txBody>
      </p:sp>
    </p:spTree>
    <p:extLst>
      <p:ext uri="{BB962C8B-B14F-4D97-AF65-F5344CB8AC3E}">
        <p14:creationId xmlns:p14="http://schemas.microsoft.com/office/powerpoint/2010/main" val="110189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Putting it all together, let me walk you through how this process will look like: </a:t>
            </a:r>
          </a:p>
        </p:txBody>
      </p:sp>
      <p:sp>
        <p:nvSpPr>
          <p:cNvPr id="4" name="Slide Number Placeholder 3"/>
          <p:cNvSpPr>
            <a:spLocks noGrp="1"/>
          </p:cNvSpPr>
          <p:nvPr>
            <p:ph type="sldNum" sz="quarter" idx="5"/>
          </p:nvPr>
        </p:nvSpPr>
        <p:spPr/>
        <p:txBody>
          <a:bodyPr/>
          <a:lstStyle/>
          <a:p>
            <a:fld id="{C689EC39-94D4-EC45-8894-03CCBA1E63E2}" type="slidenum">
              <a:rPr kumimoji="1" lang="ko-US" altLang="en-US" smtClean="0"/>
              <a:t>21</a:t>
            </a:fld>
            <a:endParaRPr kumimoji="1" lang="ko-US" altLang="en-US"/>
          </a:p>
        </p:txBody>
      </p:sp>
    </p:spTree>
    <p:extLst>
      <p:ext uri="{BB962C8B-B14F-4D97-AF65-F5344CB8AC3E}">
        <p14:creationId xmlns:p14="http://schemas.microsoft.com/office/powerpoint/2010/main" val="2069182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Font typeface="Arial" panose="020B0604020202020204" pitchFamily="34" charset="0"/>
              <a:buNone/>
            </a:pPr>
            <a:r>
              <a:rPr kumimoji="1" lang="en-US" altLang="ko-US" dirty="0"/>
              <a:t>For my design Evaluation, we first have algorithmic robustness. I came up with this algorithm inspired by the Union-Find solution, which upon further thinking is very hard to implement on FPGA as it has complex operations like path augmentation and maintaining a non binary tree, so we cannot precompute space for it. </a:t>
            </a:r>
            <a:endParaRPr kumimoji="1" lang="ko-US" altLang="en-US" dirty="0"/>
          </a:p>
          <a:p>
            <a:endParaRPr kumimoji="1" lang="ko-US" altLang="en-US" dirty="0"/>
          </a:p>
        </p:txBody>
      </p:sp>
      <p:sp>
        <p:nvSpPr>
          <p:cNvPr id="4" name="슬라이드 번호 개체 틀 3"/>
          <p:cNvSpPr>
            <a:spLocks noGrp="1"/>
          </p:cNvSpPr>
          <p:nvPr>
            <p:ph type="sldNum" sz="quarter" idx="5"/>
          </p:nvPr>
        </p:nvSpPr>
        <p:spPr/>
        <p:txBody>
          <a:bodyPr/>
          <a:lstStyle/>
          <a:p>
            <a:fld id="{C689EC39-94D4-EC45-8894-03CCBA1E63E2}" type="slidenum">
              <a:rPr kumimoji="1" lang="ko-US" altLang="en-US" smtClean="0"/>
              <a:t>24</a:t>
            </a:fld>
            <a:endParaRPr kumimoji="1" lang="ko-US" altLang="en-US"/>
          </a:p>
        </p:txBody>
      </p:sp>
    </p:spTree>
    <p:extLst>
      <p:ext uri="{BB962C8B-B14F-4D97-AF65-F5344CB8AC3E}">
        <p14:creationId xmlns:p14="http://schemas.microsoft.com/office/powerpoint/2010/main" val="1894342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89EC39-94D4-EC45-8894-03CCBA1E63E2}" type="slidenum">
              <a:rPr kumimoji="1" lang="ko-US" altLang="en-US" smtClean="0"/>
              <a:t>27</a:t>
            </a:fld>
            <a:endParaRPr kumimoji="1" lang="ko-US" altLang="en-US"/>
          </a:p>
        </p:txBody>
      </p:sp>
    </p:spTree>
    <p:extLst>
      <p:ext uri="{BB962C8B-B14F-4D97-AF65-F5344CB8AC3E}">
        <p14:creationId xmlns:p14="http://schemas.microsoft.com/office/powerpoint/2010/main" val="416925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reminder, this is the very high level design. The project is divided into 2 main components: 1. Hand gesture recognition, which aims to encode hand movement like this (point up) and this (zoom out) by solving the blob detection problem, and 2. Video Manipulation and enhancement through the bicubic upscaling algorithm. Why use 2 cameras and 2 boards?, you might ask. Well, we need one camera keeping track of hand movement while the other camera is the input and object of video enhancement. Although we could certainly combine the modules in 1 FPGA, we like the idea of having independent modules and resources like BRAM, as well as camera independence. So let’s get to it..</a:t>
            </a:r>
          </a:p>
        </p:txBody>
      </p:sp>
      <p:sp>
        <p:nvSpPr>
          <p:cNvPr id="4" name="Slide Number Placeholder 3"/>
          <p:cNvSpPr>
            <a:spLocks noGrp="1"/>
          </p:cNvSpPr>
          <p:nvPr>
            <p:ph type="sldNum" sz="quarter" idx="5"/>
          </p:nvPr>
        </p:nvSpPr>
        <p:spPr/>
        <p:txBody>
          <a:bodyPr/>
          <a:lstStyle/>
          <a:p>
            <a:fld id="{C689EC39-94D4-EC45-8894-03CCBA1E63E2}" type="slidenum">
              <a:rPr kumimoji="1" lang="ko-US" altLang="en-US" smtClean="0"/>
              <a:t>2</a:t>
            </a:fld>
            <a:endParaRPr kumimoji="1" lang="ko-US" altLang="en-US"/>
          </a:p>
        </p:txBody>
      </p:sp>
    </p:spTree>
    <p:extLst>
      <p:ext uri="{BB962C8B-B14F-4D97-AF65-F5344CB8AC3E}">
        <p14:creationId xmlns:p14="http://schemas.microsoft.com/office/powerpoint/2010/main" val="3362906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US" dirty="0">
                <a:sym typeface="Wingdings" pitchFamily="2" charset="2"/>
              </a:rPr>
              <a:t>- Pixel = {5’b, 6’b, 5’b}</a:t>
            </a:r>
          </a:p>
          <a:p>
            <a:endParaRPr kumimoji="1" lang="ko-US" altLang="en-US" dirty="0"/>
          </a:p>
        </p:txBody>
      </p:sp>
      <p:sp>
        <p:nvSpPr>
          <p:cNvPr id="4" name="슬라이드 번호 개체 틀 3"/>
          <p:cNvSpPr>
            <a:spLocks noGrp="1"/>
          </p:cNvSpPr>
          <p:nvPr>
            <p:ph type="sldNum" sz="quarter" idx="5"/>
          </p:nvPr>
        </p:nvSpPr>
        <p:spPr/>
        <p:txBody>
          <a:bodyPr/>
          <a:lstStyle/>
          <a:p>
            <a:fld id="{C689EC39-94D4-EC45-8894-03CCBA1E63E2}" type="slidenum">
              <a:rPr kumimoji="1" lang="ko-US" altLang="en-US" smtClean="0"/>
              <a:t>7</a:t>
            </a:fld>
            <a:endParaRPr kumimoji="1" lang="ko-US" altLang="en-US"/>
          </a:p>
        </p:txBody>
      </p:sp>
    </p:spTree>
    <p:extLst>
      <p:ext uri="{BB962C8B-B14F-4D97-AF65-F5344CB8AC3E}">
        <p14:creationId xmlns:p14="http://schemas.microsoft.com/office/powerpoint/2010/main" val="2779051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US" dirty="0"/>
              <a:t>23.1 23.1 22.6 22.1</a:t>
            </a:r>
            <a:endParaRPr kumimoji="1" lang="ko-US" altLang="en-US" dirty="0"/>
          </a:p>
        </p:txBody>
      </p:sp>
      <p:sp>
        <p:nvSpPr>
          <p:cNvPr id="4" name="슬라이드 번호 개체 틀 3"/>
          <p:cNvSpPr>
            <a:spLocks noGrp="1"/>
          </p:cNvSpPr>
          <p:nvPr>
            <p:ph type="sldNum" sz="quarter" idx="5"/>
          </p:nvPr>
        </p:nvSpPr>
        <p:spPr/>
        <p:txBody>
          <a:bodyPr/>
          <a:lstStyle/>
          <a:p>
            <a:fld id="{C689EC39-94D4-EC45-8894-03CCBA1E63E2}" type="slidenum">
              <a:rPr kumimoji="1" lang="ko-US" altLang="en-US" smtClean="0"/>
              <a:t>10</a:t>
            </a:fld>
            <a:endParaRPr kumimoji="1" lang="ko-US" altLang="en-US"/>
          </a:p>
        </p:txBody>
      </p:sp>
    </p:spTree>
    <p:extLst>
      <p:ext uri="{BB962C8B-B14F-4D97-AF65-F5344CB8AC3E}">
        <p14:creationId xmlns:p14="http://schemas.microsoft.com/office/powerpoint/2010/main" val="2499773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indent="0">
              <a:buFont typeface="Arial" panose="020B0604020202020204" pitchFamily="34" charset="0"/>
              <a:buNone/>
            </a:pPr>
            <a:r>
              <a:rPr kumimoji="1" lang="en-US" altLang="ko-US" dirty="0"/>
              <a:t>1) Latency / Throughput</a:t>
            </a:r>
          </a:p>
          <a:p>
            <a:pPr marL="0" indent="0">
              <a:buFont typeface="Arial" panose="020B0604020202020204" pitchFamily="34" charset="0"/>
              <a:buNone/>
            </a:pPr>
            <a:r>
              <a:rPr kumimoji="1" lang="en-US" altLang="ko-US" dirty="0"/>
              <a:t>HDMI frame speed (30 fps=0.03 sec/frame)</a:t>
            </a:r>
            <a:r>
              <a:rPr kumimoji="1" lang="ko-KR" altLang="en-US" dirty="0"/>
              <a:t> </a:t>
            </a:r>
            <a:r>
              <a:rPr kumimoji="1" lang="en-US" altLang="ko-KR" dirty="0"/>
              <a:t>x (Image Size)</a:t>
            </a:r>
            <a:endParaRPr kumimoji="1" lang="en-US" altLang="ko-US" dirty="0"/>
          </a:p>
          <a:p>
            <a:pPr marL="0" indent="0">
              <a:buFont typeface="Arial" panose="020B0604020202020204" pitchFamily="34" charset="0"/>
              <a:buNone/>
            </a:pPr>
            <a:endParaRPr kumimoji="1" lang="en-US" altLang="ko-US" dirty="0"/>
          </a:p>
          <a:p>
            <a:pPr marL="0" indent="0">
              <a:buFont typeface="Arial" panose="020B0604020202020204" pitchFamily="34" charset="0"/>
              <a:buNone/>
            </a:pPr>
            <a:r>
              <a:rPr kumimoji="1" lang="en-US" altLang="ko-US" dirty="0"/>
              <a:t>2) Accuracy</a:t>
            </a:r>
          </a:p>
          <a:p>
            <a:pPr marL="0" indent="0">
              <a:buFont typeface="Arial" panose="020B0604020202020204" pitchFamily="34" charset="0"/>
              <a:buNone/>
            </a:pPr>
            <a:r>
              <a:rPr kumimoji="1" lang="en-US" altLang="ko-US" dirty="0"/>
              <a:t>Depending on the choice of Bit arithmetic</a:t>
            </a:r>
          </a:p>
          <a:p>
            <a:pPr marL="0" indent="0">
              <a:buFont typeface="Arial" panose="020B0604020202020204" pitchFamily="34" charset="0"/>
              <a:buNone/>
            </a:pPr>
            <a:endParaRPr kumimoji="1" lang="en-US" altLang="ko-US" dirty="0"/>
          </a:p>
          <a:p>
            <a:pPr marL="0" indent="0">
              <a:buFont typeface="Arial" panose="020B0604020202020204" pitchFamily="34" charset="0"/>
              <a:buNone/>
            </a:pPr>
            <a:r>
              <a:rPr kumimoji="1" lang="en-US" altLang="ko-US" dirty="0"/>
              <a:t>3) Resource Utilization</a:t>
            </a:r>
          </a:p>
          <a:p>
            <a:pPr marL="0" indent="0">
              <a:buFont typeface="Arial" panose="020B0604020202020204" pitchFamily="34" charset="0"/>
              <a:buNone/>
            </a:pPr>
            <a:r>
              <a:rPr kumimoji="1" lang="en-US" altLang="ko-US" dirty="0"/>
              <a:t>Pixel-level pipelining </a:t>
            </a:r>
            <a:r>
              <a:rPr kumimoji="1" lang="en-US" altLang="ko-US" dirty="0">
                <a:sym typeface="Wingdings" pitchFamily="2" charset="2"/>
              </a:rPr>
              <a:t> reduced memory and LUT utilization</a:t>
            </a:r>
            <a:endParaRPr kumimoji="1" lang="ko-US" altLang="en-US" dirty="0"/>
          </a:p>
          <a:p>
            <a:endParaRPr kumimoji="1" lang="ko-US" altLang="en-US" dirty="0"/>
          </a:p>
        </p:txBody>
      </p:sp>
      <p:sp>
        <p:nvSpPr>
          <p:cNvPr id="4" name="슬라이드 번호 개체 틀 3"/>
          <p:cNvSpPr>
            <a:spLocks noGrp="1"/>
          </p:cNvSpPr>
          <p:nvPr>
            <p:ph type="sldNum" sz="quarter" idx="5"/>
          </p:nvPr>
        </p:nvSpPr>
        <p:spPr/>
        <p:txBody>
          <a:bodyPr/>
          <a:lstStyle/>
          <a:p>
            <a:fld id="{C689EC39-94D4-EC45-8894-03CCBA1E63E2}" type="slidenum">
              <a:rPr kumimoji="1" lang="ko-US" altLang="en-US" smtClean="0"/>
              <a:t>11</a:t>
            </a:fld>
            <a:endParaRPr kumimoji="1" lang="ko-US" altLang="en-US"/>
          </a:p>
        </p:txBody>
      </p:sp>
    </p:spTree>
    <p:extLst>
      <p:ext uri="{BB962C8B-B14F-4D97-AF65-F5344CB8AC3E}">
        <p14:creationId xmlns:p14="http://schemas.microsoft.com/office/powerpoint/2010/main" val="1348430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89EC39-94D4-EC45-8894-03CCBA1E63E2}" type="slidenum">
              <a:rPr kumimoji="1" lang="ko-US" altLang="en-US" smtClean="0"/>
              <a:t>13</a:t>
            </a:fld>
            <a:endParaRPr kumimoji="1" lang="ko-US" altLang="en-US"/>
          </a:p>
        </p:txBody>
      </p:sp>
    </p:spTree>
    <p:extLst>
      <p:ext uri="{BB962C8B-B14F-4D97-AF65-F5344CB8AC3E}">
        <p14:creationId xmlns:p14="http://schemas.microsoft.com/office/powerpoint/2010/main" val="2686285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block diagram for this major component. It utilizes modules from the center of mass lab with the major modification of the Connected Component Labeling or CCL module and hand gesture recognition module. After we threshold a pixel, we now enter this state machine, going through states Tally, Dividing, and Output. Tally is the main bulk of the blob detection algorithm, which I’ll explain in a few slides, and its output is the labeling of the largest 5 blobs in the frame. In the Dividing state we calculate the center of mass of all 5 blobs and then we output 90 bits containing  the x and y coordinates of these centroids as well as a valid blob bit. This is then fed to the hand gesture module, where we encode the relative positions of x and y blob coordinates to interpret movements like Up, down, scale up, etc. </a:t>
            </a:r>
          </a:p>
        </p:txBody>
      </p:sp>
      <p:sp>
        <p:nvSpPr>
          <p:cNvPr id="4" name="Slide Number Placeholder 3"/>
          <p:cNvSpPr>
            <a:spLocks noGrp="1"/>
          </p:cNvSpPr>
          <p:nvPr>
            <p:ph type="sldNum" sz="quarter" idx="5"/>
          </p:nvPr>
        </p:nvSpPr>
        <p:spPr/>
        <p:txBody>
          <a:bodyPr/>
          <a:lstStyle/>
          <a:p>
            <a:fld id="{C689EC39-94D4-EC45-8894-03CCBA1E63E2}" type="slidenum">
              <a:rPr kumimoji="1" lang="ko-US" altLang="en-US" smtClean="0"/>
              <a:t>14</a:t>
            </a:fld>
            <a:endParaRPr kumimoji="1" lang="ko-US" altLang="en-US"/>
          </a:p>
        </p:txBody>
      </p:sp>
    </p:spTree>
    <p:extLst>
      <p:ext uri="{BB962C8B-B14F-4D97-AF65-F5344CB8AC3E}">
        <p14:creationId xmlns:p14="http://schemas.microsoft.com/office/powerpoint/2010/main" val="671791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input we expect. After the thresholding operation, the input is comprised of either a valid or invalid pixel. At the end of a frame, there will be continuous groups of valid pixels (which we refer to as “blobs”) that we want to identify.</a:t>
            </a:r>
          </a:p>
        </p:txBody>
      </p:sp>
      <p:sp>
        <p:nvSpPr>
          <p:cNvPr id="4" name="Slide Number Placeholder 3"/>
          <p:cNvSpPr>
            <a:spLocks noGrp="1"/>
          </p:cNvSpPr>
          <p:nvPr>
            <p:ph type="sldNum" sz="quarter" idx="5"/>
          </p:nvPr>
        </p:nvSpPr>
        <p:spPr/>
        <p:txBody>
          <a:bodyPr/>
          <a:lstStyle/>
          <a:p>
            <a:fld id="{C689EC39-94D4-EC45-8894-03CCBA1E63E2}" type="slidenum">
              <a:rPr kumimoji="1" lang="ko-US" altLang="en-US" smtClean="0"/>
              <a:t>15</a:t>
            </a:fld>
            <a:endParaRPr kumimoji="1" lang="ko-US" altLang="en-US"/>
          </a:p>
        </p:txBody>
      </p:sp>
    </p:spTree>
    <p:extLst>
      <p:ext uri="{BB962C8B-B14F-4D97-AF65-F5344CB8AC3E}">
        <p14:creationId xmlns:p14="http://schemas.microsoft.com/office/powerpoint/2010/main" val="1398774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particular, this is the output we expect out of the Tally State</a:t>
            </a:r>
          </a:p>
        </p:txBody>
      </p:sp>
      <p:sp>
        <p:nvSpPr>
          <p:cNvPr id="4" name="Slide Number Placeholder 3"/>
          <p:cNvSpPr>
            <a:spLocks noGrp="1"/>
          </p:cNvSpPr>
          <p:nvPr>
            <p:ph type="sldNum" sz="quarter" idx="5"/>
          </p:nvPr>
        </p:nvSpPr>
        <p:spPr/>
        <p:txBody>
          <a:bodyPr/>
          <a:lstStyle/>
          <a:p>
            <a:fld id="{C689EC39-94D4-EC45-8894-03CCBA1E63E2}" type="slidenum">
              <a:rPr kumimoji="1" lang="ko-US" altLang="en-US" smtClean="0"/>
              <a:t>16</a:t>
            </a:fld>
            <a:endParaRPr kumimoji="1" lang="ko-US" altLang="en-US"/>
          </a:p>
        </p:txBody>
      </p:sp>
    </p:spTree>
    <p:extLst>
      <p:ext uri="{BB962C8B-B14F-4D97-AF65-F5344CB8AC3E}">
        <p14:creationId xmlns:p14="http://schemas.microsoft.com/office/powerpoint/2010/main" val="2574211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9DFB4F-F029-E823-86D4-B2E7046718F2}"/>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endParaRPr kumimoji="1" lang="ko-US" altLang="en-US"/>
          </a:p>
        </p:txBody>
      </p:sp>
      <p:sp>
        <p:nvSpPr>
          <p:cNvPr id="3" name="부제목 2">
            <a:extLst>
              <a:ext uri="{FF2B5EF4-FFF2-40B4-BE49-F238E27FC236}">
                <a16:creationId xmlns:a16="http://schemas.microsoft.com/office/drawing/2014/main" id="{453FB6FD-5ACF-CEC2-50DC-B61FE4DA54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endParaRPr kumimoji="1" lang="ko-US" altLang="en-US"/>
          </a:p>
        </p:txBody>
      </p:sp>
      <p:sp>
        <p:nvSpPr>
          <p:cNvPr id="4" name="날짜 개체 틀 3">
            <a:extLst>
              <a:ext uri="{FF2B5EF4-FFF2-40B4-BE49-F238E27FC236}">
                <a16:creationId xmlns:a16="http://schemas.microsoft.com/office/drawing/2014/main" id="{5CA095C6-3037-47D9-4EA4-4E4BA9BDAE59}"/>
              </a:ext>
            </a:extLst>
          </p:cNvPr>
          <p:cNvSpPr>
            <a:spLocks noGrp="1"/>
          </p:cNvSpPr>
          <p:nvPr>
            <p:ph type="dt" sz="half" idx="10"/>
          </p:nvPr>
        </p:nvSpPr>
        <p:spPr/>
        <p:txBody>
          <a:bodyPr/>
          <a:lstStyle/>
          <a:p>
            <a:fld id="{538A8C98-3707-8648-A5CD-745914B50E49}" type="datetimeFigureOut">
              <a:rPr kumimoji="1" lang="ko-US" altLang="en-US" smtClean="0"/>
              <a:t>11/8/23</a:t>
            </a:fld>
            <a:endParaRPr kumimoji="1" lang="ko-US" altLang="en-US"/>
          </a:p>
        </p:txBody>
      </p:sp>
      <p:sp>
        <p:nvSpPr>
          <p:cNvPr id="5" name="바닥글 개체 틀 4">
            <a:extLst>
              <a:ext uri="{FF2B5EF4-FFF2-40B4-BE49-F238E27FC236}">
                <a16:creationId xmlns:a16="http://schemas.microsoft.com/office/drawing/2014/main" id="{F687461C-CD1D-DFAC-03D2-B52F358A239A}"/>
              </a:ext>
            </a:extLst>
          </p:cNvPr>
          <p:cNvSpPr>
            <a:spLocks noGrp="1"/>
          </p:cNvSpPr>
          <p:nvPr>
            <p:ph type="ftr" sz="quarter" idx="11"/>
          </p:nvPr>
        </p:nvSpPr>
        <p:spPr/>
        <p:txBody>
          <a:bodyPr/>
          <a:lstStyle/>
          <a:p>
            <a:endParaRPr kumimoji="1" lang="ko-US" altLang="en-US"/>
          </a:p>
        </p:txBody>
      </p:sp>
      <p:sp>
        <p:nvSpPr>
          <p:cNvPr id="6" name="슬라이드 번호 개체 틀 5">
            <a:extLst>
              <a:ext uri="{FF2B5EF4-FFF2-40B4-BE49-F238E27FC236}">
                <a16:creationId xmlns:a16="http://schemas.microsoft.com/office/drawing/2014/main" id="{ABBB7464-3413-5E17-238F-6B9CDAA0AC9B}"/>
              </a:ext>
            </a:extLst>
          </p:cNvPr>
          <p:cNvSpPr>
            <a:spLocks noGrp="1"/>
          </p:cNvSpPr>
          <p:nvPr>
            <p:ph type="sldNum" sz="quarter" idx="12"/>
          </p:nvPr>
        </p:nvSpPr>
        <p:spPr/>
        <p:txBody>
          <a:bodyPr/>
          <a:lstStyle/>
          <a:p>
            <a:fld id="{E3E54DC9-9A58-6448-B972-5EF13D0ECDB0}" type="slidenum">
              <a:rPr kumimoji="1" lang="ko-US" altLang="en-US" smtClean="0"/>
              <a:t>‹#›</a:t>
            </a:fld>
            <a:endParaRPr kumimoji="1" lang="ko-US" altLang="en-US"/>
          </a:p>
        </p:txBody>
      </p:sp>
    </p:spTree>
    <p:extLst>
      <p:ext uri="{BB962C8B-B14F-4D97-AF65-F5344CB8AC3E}">
        <p14:creationId xmlns:p14="http://schemas.microsoft.com/office/powerpoint/2010/main" val="2275667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AED72C-C1EF-B95C-C583-B53815A62FB8}"/>
              </a:ext>
            </a:extLst>
          </p:cNvPr>
          <p:cNvSpPr>
            <a:spLocks noGrp="1"/>
          </p:cNvSpPr>
          <p:nvPr>
            <p:ph type="title"/>
          </p:nvPr>
        </p:nvSpPr>
        <p:spPr/>
        <p:txBody>
          <a:bodyPr/>
          <a:lstStyle/>
          <a:p>
            <a:r>
              <a:rPr kumimoji="1" lang="ko-KR" altLang="en-US"/>
              <a:t>마스터 제목 스타일 편집</a:t>
            </a:r>
            <a:endParaRPr kumimoji="1" lang="ko-US" altLang="en-US"/>
          </a:p>
        </p:txBody>
      </p:sp>
      <p:sp>
        <p:nvSpPr>
          <p:cNvPr id="3" name="세로 텍스트 개체 틀 2">
            <a:extLst>
              <a:ext uri="{FF2B5EF4-FFF2-40B4-BE49-F238E27FC236}">
                <a16:creationId xmlns:a16="http://schemas.microsoft.com/office/drawing/2014/main" id="{1CD0EFC9-EC39-63FA-B8C2-CBFD1410AFA9}"/>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US" altLang="en-US"/>
          </a:p>
        </p:txBody>
      </p:sp>
      <p:sp>
        <p:nvSpPr>
          <p:cNvPr id="4" name="날짜 개체 틀 3">
            <a:extLst>
              <a:ext uri="{FF2B5EF4-FFF2-40B4-BE49-F238E27FC236}">
                <a16:creationId xmlns:a16="http://schemas.microsoft.com/office/drawing/2014/main" id="{5A913499-057F-AE33-6E41-DE1F7808B5B7}"/>
              </a:ext>
            </a:extLst>
          </p:cNvPr>
          <p:cNvSpPr>
            <a:spLocks noGrp="1"/>
          </p:cNvSpPr>
          <p:nvPr>
            <p:ph type="dt" sz="half" idx="10"/>
          </p:nvPr>
        </p:nvSpPr>
        <p:spPr/>
        <p:txBody>
          <a:bodyPr/>
          <a:lstStyle/>
          <a:p>
            <a:fld id="{538A8C98-3707-8648-A5CD-745914B50E49}" type="datetimeFigureOut">
              <a:rPr kumimoji="1" lang="ko-US" altLang="en-US" smtClean="0"/>
              <a:t>11/8/23</a:t>
            </a:fld>
            <a:endParaRPr kumimoji="1" lang="ko-US" altLang="en-US"/>
          </a:p>
        </p:txBody>
      </p:sp>
      <p:sp>
        <p:nvSpPr>
          <p:cNvPr id="5" name="바닥글 개체 틀 4">
            <a:extLst>
              <a:ext uri="{FF2B5EF4-FFF2-40B4-BE49-F238E27FC236}">
                <a16:creationId xmlns:a16="http://schemas.microsoft.com/office/drawing/2014/main" id="{975F1E3F-1E3A-62D2-9DDF-B4B6F88A0539}"/>
              </a:ext>
            </a:extLst>
          </p:cNvPr>
          <p:cNvSpPr>
            <a:spLocks noGrp="1"/>
          </p:cNvSpPr>
          <p:nvPr>
            <p:ph type="ftr" sz="quarter" idx="11"/>
          </p:nvPr>
        </p:nvSpPr>
        <p:spPr/>
        <p:txBody>
          <a:bodyPr/>
          <a:lstStyle/>
          <a:p>
            <a:endParaRPr kumimoji="1" lang="ko-US" altLang="en-US"/>
          </a:p>
        </p:txBody>
      </p:sp>
      <p:sp>
        <p:nvSpPr>
          <p:cNvPr id="6" name="슬라이드 번호 개체 틀 5">
            <a:extLst>
              <a:ext uri="{FF2B5EF4-FFF2-40B4-BE49-F238E27FC236}">
                <a16:creationId xmlns:a16="http://schemas.microsoft.com/office/drawing/2014/main" id="{17878FB6-4F44-0382-C3F4-0FAB5DC20B3F}"/>
              </a:ext>
            </a:extLst>
          </p:cNvPr>
          <p:cNvSpPr>
            <a:spLocks noGrp="1"/>
          </p:cNvSpPr>
          <p:nvPr>
            <p:ph type="sldNum" sz="quarter" idx="12"/>
          </p:nvPr>
        </p:nvSpPr>
        <p:spPr/>
        <p:txBody>
          <a:bodyPr/>
          <a:lstStyle/>
          <a:p>
            <a:fld id="{E3E54DC9-9A58-6448-B972-5EF13D0ECDB0}" type="slidenum">
              <a:rPr kumimoji="1" lang="ko-US" altLang="en-US" smtClean="0"/>
              <a:t>‹#›</a:t>
            </a:fld>
            <a:endParaRPr kumimoji="1" lang="ko-US" altLang="en-US"/>
          </a:p>
        </p:txBody>
      </p:sp>
    </p:spTree>
    <p:extLst>
      <p:ext uri="{BB962C8B-B14F-4D97-AF65-F5344CB8AC3E}">
        <p14:creationId xmlns:p14="http://schemas.microsoft.com/office/powerpoint/2010/main" val="35304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671345A-A344-A251-DA98-2696FE7C6DFC}"/>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endParaRPr kumimoji="1" lang="ko-US" altLang="en-US"/>
          </a:p>
        </p:txBody>
      </p:sp>
      <p:sp>
        <p:nvSpPr>
          <p:cNvPr id="3" name="세로 텍스트 개체 틀 2">
            <a:extLst>
              <a:ext uri="{FF2B5EF4-FFF2-40B4-BE49-F238E27FC236}">
                <a16:creationId xmlns:a16="http://schemas.microsoft.com/office/drawing/2014/main" id="{F414CF73-4685-2720-E8C8-0A9BAF8E80D0}"/>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US" altLang="en-US"/>
          </a:p>
        </p:txBody>
      </p:sp>
      <p:sp>
        <p:nvSpPr>
          <p:cNvPr id="4" name="날짜 개체 틀 3">
            <a:extLst>
              <a:ext uri="{FF2B5EF4-FFF2-40B4-BE49-F238E27FC236}">
                <a16:creationId xmlns:a16="http://schemas.microsoft.com/office/drawing/2014/main" id="{BDA78F49-BB39-5164-3E70-E8CF0A0CB433}"/>
              </a:ext>
            </a:extLst>
          </p:cNvPr>
          <p:cNvSpPr>
            <a:spLocks noGrp="1"/>
          </p:cNvSpPr>
          <p:nvPr>
            <p:ph type="dt" sz="half" idx="10"/>
          </p:nvPr>
        </p:nvSpPr>
        <p:spPr/>
        <p:txBody>
          <a:bodyPr/>
          <a:lstStyle/>
          <a:p>
            <a:fld id="{538A8C98-3707-8648-A5CD-745914B50E49}" type="datetimeFigureOut">
              <a:rPr kumimoji="1" lang="ko-US" altLang="en-US" smtClean="0"/>
              <a:t>11/8/23</a:t>
            </a:fld>
            <a:endParaRPr kumimoji="1" lang="ko-US" altLang="en-US"/>
          </a:p>
        </p:txBody>
      </p:sp>
      <p:sp>
        <p:nvSpPr>
          <p:cNvPr id="5" name="바닥글 개체 틀 4">
            <a:extLst>
              <a:ext uri="{FF2B5EF4-FFF2-40B4-BE49-F238E27FC236}">
                <a16:creationId xmlns:a16="http://schemas.microsoft.com/office/drawing/2014/main" id="{4959FD2C-0DC1-B074-654D-9FD31013C108}"/>
              </a:ext>
            </a:extLst>
          </p:cNvPr>
          <p:cNvSpPr>
            <a:spLocks noGrp="1"/>
          </p:cNvSpPr>
          <p:nvPr>
            <p:ph type="ftr" sz="quarter" idx="11"/>
          </p:nvPr>
        </p:nvSpPr>
        <p:spPr/>
        <p:txBody>
          <a:bodyPr/>
          <a:lstStyle/>
          <a:p>
            <a:endParaRPr kumimoji="1" lang="ko-US" altLang="en-US"/>
          </a:p>
        </p:txBody>
      </p:sp>
      <p:sp>
        <p:nvSpPr>
          <p:cNvPr id="6" name="슬라이드 번호 개체 틀 5">
            <a:extLst>
              <a:ext uri="{FF2B5EF4-FFF2-40B4-BE49-F238E27FC236}">
                <a16:creationId xmlns:a16="http://schemas.microsoft.com/office/drawing/2014/main" id="{AFD46967-9252-7278-019B-FA736BBAC42E}"/>
              </a:ext>
            </a:extLst>
          </p:cNvPr>
          <p:cNvSpPr>
            <a:spLocks noGrp="1"/>
          </p:cNvSpPr>
          <p:nvPr>
            <p:ph type="sldNum" sz="quarter" idx="12"/>
          </p:nvPr>
        </p:nvSpPr>
        <p:spPr/>
        <p:txBody>
          <a:bodyPr/>
          <a:lstStyle/>
          <a:p>
            <a:fld id="{E3E54DC9-9A58-6448-B972-5EF13D0ECDB0}" type="slidenum">
              <a:rPr kumimoji="1" lang="ko-US" altLang="en-US" smtClean="0"/>
              <a:t>‹#›</a:t>
            </a:fld>
            <a:endParaRPr kumimoji="1" lang="ko-US" altLang="en-US"/>
          </a:p>
        </p:txBody>
      </p:sp>
    </p:spTree>
    <p:extLst>
      <p:ext uri="{BB962C8B-B14F-4D97-AF65-F5344CB8AC3E}">
        <p14:creationId xmlns:p14="http://schemas.microsoft.com/office/powerpoint/2010/main" val="1467656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63B719-4BC2-A457-8AD3-A8826C69E577}"/>
              </a:ext>
            </a:extLst>
          </p:cNvPr>
          <p:cNvSpPr>
            <a:spLocks noGrp="1"/>
          </p:cNvSpPr>
          <p:nvPr>
            <p:ph type="title"/>
          </p:nvPr>
        </p:nvSpPr>
        <p:spPr/>
        <p:txBody>
          <a:bodyPr/>
          <a:lstStyle/>
          <a:p>
            <a:r>
              <a:rPr kumimoji="1" lang="ko-KR" altLang="en-US"/>
              <a:t>마스터 제목 스타일 편집</a:t>
            </a:r>
            <a:endParaRPr kumimoji="1" lang="ko-US" altLang="en-US"/>
          </a:p>
        </p:txBody>
      </p:sp>
      <p:sp>
        <p:nvSpPr>
          <p:cNvPr id="3" name="내용 개체 틀 2">
            <a:extLst>
              <a:ext uri="{FF2B5EF4-FFF2-40B4-BE49-F238E27FC236}">
                <a16:creationId xmlns:a16="http://schemas.microsoft.com/office/drawing/2014/main" id="{9374AA7E-5581-1B53-4499-639BFAF6E3AF}"/>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US" altLang="en-US"/>
          </a:p>
        </p:txBody>
      </p:sp>
      <p:sp>
        <p:nvSpPr>
          <p:cNvPr id="4" name="날짜 개체 틀 3">
            <a:extLst>
              <a:ext uri="{FF2B5EF4-FFF2-40B4-BE49-F238E27FC236}">
                <a16:creationId xmlns:a16="http://schemas.microsoft.com/office/drawing/2014/main" id="{C297B01C-59B1-2804-498D-D901982F7A9B}"/>
              </a:ext>
            </a:extLst>
          </p:cNvPr>
          <p:cNvSpPr>
            <a:spLocks noGrp="1"/>
          </p:cNvSpPr>
          <p:nvPr>
            <p:ph type="dt" sz="half" idx="10"/>
          </p:nvPr>
        </p:nvSpPr>
        <p:spPr/>
        <p:txBody>
          <a:bodyPr/>
          <a:lstStyle/>
          <a:p>
            <a:fld id="{538A8C98-3707-8648-A5CD-745914B50E49}" type="datetimeFigureOut">
              <a:rPr kumimoji="1" lang="ko-US" altLang="en-US" smtClean="0"/>
              <a:t>11/8/23</a:t>
            </a:fld>
            <a:endParaRPr kumimoji="1" lang="ko-US" altLang="en-US"/>
          </a:p>
        </p:txBody>
      </p:sp>
      <p:sp>
        <p:nvSpPr>
          <p:cNvPr id="5" name="바닥글 개체 틀 4">
            <a:extLst>
              <a:ext uri="{FF2B5EF4-FFF2-40B4-BE49-F238E27FC236}">
                <a16:creationId xmlns:a16="http://schemas.microsoft.com/office/drawing/2014/main" id="{9702750C-1A02-396C-715E-26D072E37EA4}"/>
              </a:ext>
            </a:extLst>
          </p:cNvPr>
          <p:cNvSpPr>
            <a:spLocks noGrp="1"/>
          </p:cNvSpPr>
          <p:nvPr>
            <p:ph type="ftr" sz="quarter" idx="11"/>
          </p:nvPr>
        </p:nvSpPr>
        <p:spPr/>
        <p:txBody>
          <a:bodyPr/>
          <a:lstStyle/>
          <a:p>
            <a:endParaRPr kumimoji="1" lang="ko-US" altLang="en-US"/>
          </a:p>
        </p:txBody>
      </p:sp>
      <p:sp>
        <p:nvSpPr>
          <p:cNvPr id="6" name="슬라이드 번호 개체 틀 5">
            <a:extLst>
              <a:ext uri="{FF2B5EF4-FFF2-40B4-BE49-F238E27FC236}">
                <a16:creationId xmlns:a16="http://schemas.microsoft.com/office/drawing/2014/main" id="{12792C1D-0D6B-587B-8788-23DEBB5D435C}"/>
              </a:ext>
            </a:extLst>
          </p:cNvPr>
          <p:cNvSpPr>
            <a:spLocks noGrp="1"/>
          </p:cNvSpPr>
          <p:nvPr>
            <p:ph type="sldNum" sz="quarter" idx="12"/>
          </p:nvPr>
        </p:nvSpPr>
        <p:spPr/>
        <p:txBody>
          <a:bodyPr/>
          <a:lstStyle/>
          <a:p>
            <a:fld id="{E3E54DC9-9A58-6448-B972-5EF13D0ECDB0}" type="slidenum">
              <a:rPr kumimoji="1" lang="ko-US" altLang="en-US" smtClean="0"/>
              <a:t>‹#›</a:t>
            </a:fld>
            <a:endParaRPr kumimoji="1" lang="ko-US" altLang="en-US"/>
          </a:p>
        </p:txBody>
      </p:sp>
    </p:spTree>
    <p:extLst>
      <p:ext uri="{BB962C8B-B14F-4D97-AF65-F5344CB8AC3E}">
        <p14:creationId xmlns:p14="http://schemas.microsoft.com/office/powerpoint/2010/main" val="408288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ACE5B4-3D5C-01C0-F5ED-DFF6CABEEE97}"/>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endParaRPr kumimoji="1" lang="ko-US" altLang="en-US"/>
          </a:p>
        </p:txBody>
      </p:sp>
      <p:sp>
        <p:nvSpPr>
          <p:cNvPr id="3" name="텍스트 개체 틀 2">
            <a:extLst>
              <a:ext uri="{FF2B5EF4-FFF2-40B4-BE49-F238E27FC236}">
                <a16:creationId xmlns:a16="http://schemas.microsoft.com/office/drawing/2014/main" id="{EF3C9CFA-E4C5-2C10-5A4E-5389884F6C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0F7462B9-80F4-BE6E-258D-4E257D30F422}"/>
              </a:ext>
            </a:extLst>
          </p:cNvPr>
          <p:cNvSpPr>
            <a:spLocks noGrp="1"/>
          </p:cNvSpPr>
          <p:nvPr>
            <p:ph type="dt" sz="half" idx="10"/>
          </p:nvPr>
        </p:nvSpPr>
        <p:spPr/>
        <p:txBody>
          <a:bodyPr/>
          <a:lstStyle/>
          <a:p>
            <a:fld id="{538A8C98-3707-8648-A5CD-745914B50E49}" type="datetimeFigureOut">
              <a:rPr kumimoji="1" lang="ko-US" altLang="en-US" smtClean="0"/>
              <a:t>11/8/23</a:t>
            </a:fld>
            <a:endParaRPr kumimoji="1" lang="ko-US" altLang="en-US"/>
          </a:p>
        </p:txBody>
      </p:sp>
      <p:sp>
        <p:nvSpPr>
          <p:cNvPr id="5" name="바닥글 개체 틀 4">
            <a:extLst>
              <a:ext uri="{FF2B5EF4-FFF2-40B4-BE49-F238E27FC236}">
                <a16:creationId xmlns:a16="http://schemas.microsoft.com/office/drawing/2014/main" id="{BA124922-3DA3-7A56-C84D-90D2ECDA06F4}"/>
              </a:ext>
            </a:extLst>
          </p:cNvPr>
          <p:cNvSpPr>
            <a:spLocks noGrp="1"/>
          </p:cNvSpPr>
          <p:nvPr>
            <p:ph type="ftr" sz="quarter" idx="11"/>
          </p:nvPr>
        </p:nvSpPr>
        <p:spPr/>
        <p:txBody>
          <a:bodyPr/>
          <a:lstStyle/>
          <a:p>
            <a:endParaRPr kumimoji="1" lang="ko-US" altLang="en-US"/>
          </a:p>
        </p:txBody>
      </p:sp>
      <p:sp>
        <p:nvSpPr>
          <p:cNvPr id="6" name="슬라이드 번호 개체 틀 5">
            <a:extLst>
              <a:ext uri="{FF2B5EF4-FFF2-40B4-BE49-F238E27FC236}">
                <a16:creationId xmlns:a16="http://schemas.microsoft.com/office/drawing/2014/main" id="{D5B5A56A-560F-98D5-0E2B-812EC1522252}"/>
              </a:ext>
            </a:extLst>
          </p:cNvPr>
          <p:cNvSpPr>
            <a:spLocks noGrp="1"/>
          </p:cNvSpPr>
          <p:nvPr>
            <p:ph type="sldNum" sz="quarter" idx="12"/>
          </p:nvPr>
        </p:nvSpPr>
        <p:spPr/>
        <p:txBody>
          <a:bodyPr/>
          <a:lstStyle/>
          <a:p>
            <a:fld id="{E3E54DC9-9A58-6448-B972-5EF13D0ECDB0}" type="slidenum">
              <a:rPr kumimoji="1" lang="ko-US" altLang="en-US" smtClean="0"/>
              <a:t>‹#›</a:t>
            </a:fld>
            <a:endParaRPr kumimoji="1" lang="ko-US" altLang="en-US"/>
          </a:p>
        </p:txBody>
      </p:sp>
    </p:spTree>
    <p:extLst>
      <p:ext uri="{BB962C8B-B14F-4D97-AF65-F5344CB8AC3E}">
        <p14:creationId xmlns:p14="http://schemas.microsoft.com/office/powerpoint/2010/main" val="3820379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9A7EDF-F3FD-5B1A-B760-4B4A6835A286}"/>
              </a:ext>
            </a:extLst>
          </p:cNvPr>
          <p:cNvSpPr>
            <a:spLocks noGrp="1"/>
          </p:cNvSpPr>
          <p:nvPr>
            <p:ph type="title"/>
          </p:nvPr>
        </p:nvSpPr>
        <p:spPr/>
        <p:txBody>
          <a:bodyPr/>
          <a:lstStyle/>
          <a:p>
            <a:r>
              <a:rPr kumimoji="1" lang="ko-KR" altLang="en-US"/>
              <a:t>마스터 제목 스타일 편집</a:t>
            </a:r>
            <a:endParaRPr kumimoji="1" lang="ko-US" altLang="en-US"/>
          </a:p>
        </p:txBody>
      </p:sp>
      <p:sp>
        <p:nvSpPr>
          <p:cNvPr id="3" name="내용 개체 틀 2">
            <a:extLst>
              <a:ext uri="{FF2B5EF4-FFF2-40B4-BE49-F238E27FC236}">
                <a16:creationId xmlns:a16="http://schemas.microsoft.com/office/drawing/2014/main" id="{E5CBE64E-0C00-5A1A-D3B0-AE41E66E3E33}"/>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US" altLang="en-US"/>
          </a:p>
        </p:txBody>
      </p:sp>
      <p:sp>
        <p:nvSpPr>
          <p:cNvPr id="4" name="내용 개체 틀 3">
            <a:extLst>
              <a:ext uri="{FF2B5EF4-FFF2-40B4-BE49-F238E27FC236}">
                <a16:creationId xmlns:a16="http://schemas.microsoft.com/office/drawing/2014/main" id="{2273FE4B-2494-9418-B13A-7BAD7164B42A}"/>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US" altLang="en-US"/>
          </a:p>
        </p:txBody>
      </p:sp>
      <p:sp>
        <p:nvSpPr>
          <p:cNvPr id="5" name="날짜 개체 틀 4">
            <a:extLst>
              <a:ext uri="{FF2B5EF4-FFF2-40B4-BE49-F238E27FC236}">
                <a16:creationId xmlns:a16="http://schemas.microsoft.com/office/drawing/2014/main" id="{807884BD-1704-B0C6-79F5-FB4D76F7CFAB}"/>
              </a:ext>
            </a:extLst>
          </p:cNvPr>
          <p:cNvSpPr>
            <a:spLocks noGrp="1"/>
          </p:cNvSpPr>
          <p:nvPr>
            <p:ph type="dt" sz="half" idx="10"/>
          </p:nvPr>
        </p:nvSpPr>
        <p:spPr/>
        <p:txBody>
          <a:bodyPr/>
          <a:lstStyle/>
          <a:p>
            <a:fld id="{538A8C98-3707-8648-A5CD-745914B50E49}" type="datetimeFigureOut">
              <a:rPr kumimoji="1" lang="ko-US" altLang="en-US" smtClean="0"/>
              <a:t>11/8/23</a:t>
            </a:fld>
            <a:endParaRPr kumimoji="1" lang="ko-US" altLang="en-US"/>
          </a:p>
        </p:txBody>
      </p:sp>
      <p:sp>
        <p:nvSpPr>
          <p:cNvPr id="6" name="바닥글 개체 틀 5">
            <a:extLst>
              <a:ext uri="{FF2B5EF4-FFF2-40B4-BE49-F238E27FC236}">
                <a16:creationId xmlns:a16="http://schemas.microsoft.com/office/drawing/2014/main" id="{C23722B3-7CE7-9348-D406-21660C61EC96}"/>
              </a:ext>
            </a:extLst>
          </p:cNvPr>
          <p:cNvSpPr>
            <a:spLocks noGrp="1"/>
          </p:cNvSpPr>
          <p:nvPr>
            <p:ph type="ftr" sz="quarter" idx="11"/>
          </p:nvPr>
        </p:nvSpPr>
        <p:spPr/>
        <p:txBody>
          <a:bodyPr/>
          <a:lstStyle/>
          <a:p>
            <a:endParaRPr kumimoji="1" lang="ko-US" altLang="en-US"/>
          </a:p>
        </p:txBody>
      </p:sp>
      <p:sp>
        <p:nvSpPr>
          <p:cNvPr id="7" name="슬라이드 번호 개체 틀 6">
            <a:extLst>
              <a:ext uri="{FF2B5EF4-FFF2-40B4-BE49-F238E27FC236}">
                <a16:creationId xmlns:a16="http://schemas.microsoft.com/office/drawing/2014/main" id="{2FB7348D-3E3D-42E3-3CB0-CB6A8635C28F}"/>
              </a:ext>
            </a:extLst>
          </p:cNvPr>
          <p:cNvSpPr>
            <a:spLocks noGrp="1"/>
          </p:cNvSpPr>
          <p:nvPr>
            <p:ph type="sldNum" sz="quarter" idx="12"/>
          </p:nvPr>
        </p:nvSpPr>
        <p:spPr/>
        <p:txBody>
          <a:bodyPr/>
          <a:lstStyle/>
          <a:p>
            <a:fld id="{E3E54DC9-9A58-6448-B972-5EF13D0ECDB0}" type="slidenum">
              <a:rPr kumimoji="1" lang="ko-US" altLang="en-US" smtClean="0"/>
              <a:t>‹#›</a:t>
            </a:fld>
            <a:endParaRPr kumimoji="1" lang="ko-US" altLang="en-US"/>
          </a:p>
        </p:txBody>
      </p:sp>
    </p:spTree>
    <p:extLst>
      <p:ext uri="{BB962C8B-B14F-4D97-AF65-F5344CB8AC3E}">
        <p14:creationId xmlns:p14="http://schemas.microsoft.com/office/powerpoint/2010/main" val="3379659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72AE551-DCF4-5C24-B286-934BD75C3583}"/>
              </a:ext>
            </a:extLst>
          </p:cNvPr>
          <p:cNvSpPr>
            <a:spLocks noGrp="1"/>
          </p:cNvSpPr>
          <p:nvPr>
            <p:ph type="title"/>
          </p:nvPr>
        </p:nvSpPr>
        <p:spPr>
          <a:xfrm>
            <a:off x="839788" y="365125"/>
            <a:ext cx="10515600" cy="1325563"/>
          </a:xfrm>
        </p:spPr>
        <p:txBody>
          <a:bodyPr/>
          <a:lstStyle/>
          <a:p>
            <a:r>
              <a:rPr kumimoji="1" lang="ko-KR" altLang="en-US"/>
              <a:t>마스터 제목 스타일 편집</a:t>
            </a:r>
            <a:endParaRPr kumimoji="1" lang="ko-US" altLang="en-US"/>
          </a:p>
        </p:txBody>
      </p:sp>
      <p:sp>
        <p:nvSpPr>
          <p:cNvPr id="3" name="텍스트 개체 틀 2">
            <a:extLst>
              <a:ext uri="{FF2B5EF4-FFF2-40B4-BE49-F238E27FC236}">
                <a16:creationId xmlns:a16="http://schemas.microsoft.com/office/drawing/2014/main" id="{93D87851-0B9A-875C-2670-59CA26A72F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15D31645-160C-0CC7-0F15-9B7DF222930E}"/>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US" altLang="en-US"/>
          </a:p>
        </p:txBody>
      </p:sp>
      <p:sp>
        <p:nvSpPr>
          <p:cNvPr id="5" name="텍스트 개체 틀 4">
            <a:extLst>
              <a:ext uri="{FF2B5EF4-FFF2-40B4-BE49-F238E27FC236}">
                <a16:creationId xmlns:a16="http://schemas.microsoft.com/office/drawing/2014/main" id="{656534DB-5328-BAD9-924C-86A17DF7D3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42ED8B63-6715-EE8D-C2FA-0F16DE4232DC}"/>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US" altLang="en-US"/>
          </a:p>
        </p:txBody>
      </p:sp>
      <p:sp>
        <p:nvSpPr>
          <p:cNvPr id="7" name="날짜 개체 틀 6">
            <a:extLst>
              <a:ext uri="{FF2B5EF4-FFF2-40B4-BE49-F238E27FC236}">
                <a16:creationId xmlns:a16="http://schemas.microsoft.com/office/drawing/2014/main" id="{17861D87-1266-F64A-6021-736566902903}"/>
              </a:ext>
            </a:extLst>
          </p:cNvPr>
          <p:cNvSpPr>
            <a:spLocks noGrp="1"/>
          </p:cNvSpPr>
          <p:nvPr>
            <p:ph type="dt" sz="half" idx="10"/>
          </p:nvPr>
        </p:nvSpPr>
        <p:spPr/>
        <p:txBody>
          <a:bodyPr/>
          <a:lstStyle/>
          <a:p>
            <a:fld id="{538A8C98-3707-8648-A5CD-745914B50E49}" type="datetimeFigureOut">
              <a:rPr kumimoji="1" lang="ko-US" altLang="en-US" smtClean="0"/>
              <a:t>11/8/23</a:t>
            </a:fld>
            <a:endParaRPr kumimoji="1" lang="ko-US" altLang="en-US"/>
          </a:p>
        </p:txBody>
      </p:sp>
      <p:sp>
        <p:nvSpPr>
          <p:cNvPr id="8" name="바닥글 개체 틀 7">
            <a:extLst>
              <a:ext uri="{FF2B5EF4-FFF2-40B4-BE49-F238E27FC236}">
                <a16:creationId xmlns:a16="http://schemas.microsoft.com/office/drawing/2014/main" id="{C908FC2B-604A-B887-10BD-C9B88EB01473}"/>
              </a:ext>
            </a:extLst>
          </p:cNvPr>
          <p:cNvSpPr>
            <a:spLocks noGrp="1"/>
          </p:cNvSpPr>
          <p:nvPr>
            <p:ph type="ftr" sz="quarter" idx="11"/>
          </p:nvPr>
        </p:nvSpPr>
        <p:spPr/>
        <p:txBody>
          <a:bodyPr/>
          <a:lstStyle/>
          <a:p>
            <a:endParaRPr kumimoji="1" lang="ko-US" altLang="en-US"/>
          </a:p>
        </p:txBody>
      </p:sp>
      <p:sp>
        <p:nvSpPr>
          <p:cNvPr id="9" name="슬라이드 번호 개체 틀 8">
            <a:extLst>
              <a:ext uri="{FF2B5EF4-FFF2-40B4-BE49-F238E27FC236}">
                <a16:creationId xmlns:a16="http://schemas.microsoft.com/office/drawing/2014/main" id="{E39420DA-E520-11BF-3734-114B2C675A1C}"/>
              </a:ext>
            </a:extLst>
          </p:cNvPr>
          <p:cNvSpPr>
            <a:spLocks noGrp="1"/>
          </p:cNvSpPr>
          <p:nvPr>
            <p:ph type="sldNum" sz="quarter" idx="12"/>
          </p:nvPr>
        </p:nvSpPr>
        <p:spPr/>
        <p:txBody>
          <a:bodyPr/>
          <a:lstStyle/>
          <a:p>
            <a:fld id="{E3E54DC9-9A58-6448-B972-5EF13D0ECDB0}" type="slidenum">
              <a:rPr kumimoji="1" lang="ko-US" altLang="en-US" smtClean="0"/>
              <a:t>‹#›</a:t>
            </a:fld>
            <a:endParaRPr kumimoji="1" lang="ko-US" altLang="en-US"/>
          </a:p>
        </p:txBody>
      </p:sp>
    </p:spTree>
    <p:extLst>
      <p:ext uri="{BB962C8B-B14F-4D97-AF65-F5344CB8AC3E}">
        <p14:creationId xmlns:p14="http://schemas.microsoft.com/office/powerpoint/2010/main" val="287005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1C71A5-CC3F-50EB-78AA-29E42FA18707}"/>
              </a:ext>
            </a:extLst>
          </p:cNvPr>
          <p:cNvSpPr>
            <a:spLocks noGrp="1"/>
          </p:cNvSpPr>
          <p:nvPr>
            <p:ph type="title"/>
          </p:nvPr>
        </p:nvSpPr>
        <p:spPr/>
        <p:txBody>
          <a:bodyPr/>
          <a:lstStyle/>
          <a:p>
            <a:r>
              <a:rPr kumimoji="1" lang="ko-KR" altLang="en-US"/>
              <a:t>마스터 제목 스타일 편집</a:t>
            </a:r>
            <a:endParaRPr kumimoji="1" lang="ko-US" altLang="en-US"/>
          </a:p>
        </p:txBody>
      </p:sp>
      <p:sp>
        <p:nvSpPr>
          <p:cNvPr id="3" name="날짜 개체 틀 2">
            <a:extLst>
              <a:ext uri="{FF2B5EF4-FFF2-40B4-BE49-F238E27FC236}">
                <a16:creationId xmlns:a16="http://schemas.microsoft.com/office/drawing/2014/main" id="{4CFABD09-6746-0013-24A8-6AE316AA879E}"/>
              </a:ext>
            </a:extLst>
          </p:cNvPr>
          <p:cNvSpPr>
            <a:spLocks noGrp="1"/>
          </p:cNvSpPr>
          <p:nvPr>
            <p:ph type="dt" sz="half" idx="10"/>
          </p:nvPr>
        </p:nvSpPr>
        <p:spPr/>
        <p:txBody>
          <a:bodyPr/>
          <a:lstStyle/>
          <a:p>
            <a:fld id="{538A8C98-3707-8648-A5CD-745914B50E49}" type="datetimeFigureOut">
              <a:rPr kumimoji="1" lang="ko-US" altLang="en-US" smtClean="0"/>
              <a:t>11/8/23</a:t>
            </a:fld>
            <a:endParaRPr kumimoji="1" lang="ko-US" altLang="en-US"/>
          </a:p>
        </p:txBody>
      </p:sp>
      <p:sp>
        <p:nvSpPr>
          <p:cNvPr id="4" name="바닥글 개체 틀 3">
            <a:extLst>
              <a:ext uri="{FF2B5EF4-FFF2-40B4-BE49-F238E27FC236}">
                <a16:creationId xmlns:a16="http://schemas.microsoft.com/office/drawing/2014/main" id="{4423E9FE-1785-B39C-9DE7-72459D4A1FF1}"/>
              </a:ext>
            </a:extLst>
          </p:cNvPr>
          <p:cNvSpPr>
            <a:spLocks noGrp="1"/>
          </p:cNvSpPr>
          <p:nvPr>
            <p:ph type="ftr" sz="quarter" idx="11"/>
          </p:nvPr>
        </p:nvSpPr>
        <p:spPr/>
        <p:txBody>
          <a:bodyPr/>
          <a:lstStyle/>
          <a:p>
            <a:endParaRPr kumimoji="1" lang="ko-US" altLang="en-US"/>
          </a:p>
        </p:txBody>
      </p:sp>
      <p:sp>
        <p:nvSpPr>
          <p:cNvPr id="5" name="슬라이드 번호 개체 틀 4">
            <a:extLst>
              <a:ext uri="{FF2B5EF4-FFF2-40B4-BE49-F238E27FC236}">
                <a16:creationId xmlns:a16="http://schemas.microsoft.com/office/drawing/2014/main" id="{DFE32CDB-0F17-0248-6055-822849C332B0}"/>
              </a:ext>
            </a:extLst>
          </p:cNvPr>
          <p:cNvSpPr>
            <a:spLocks noGrp="1"/>
          </p:cNvSpPr>
          <p:nvPr>
            <p:ph type="sldNum" sz="quarter" idx="12"/>
          </p:nvPr>
        </p:nvSpPr>
        <p:spPr/>
        <p:txBody>
          <a:bodyPr/>
          <a:lstStyle/>
          <a:p>
            <a:fld id="{E3E54DC9-9A58-6448-B972-5EF13D0ECDB0}" type="slidenum">
              <a:rPr kumimoji="1" lang="ko-US" altLang="en-US" smtClean="0"/>
              <a:t>‹#›</a:t>
            </a:fld>
            <a:endParaRPr kumimoji="1" lang="ko-US" altLang="en-US"/>
          </a:p>
        </p:txBody>
      </p:sp>
    </p:spTree>
    <p:extLst>
      <p:ext uri="{BB962C8B-B14F-4D97-AF65-F5344CB8AC3E}">
        <p14:creationId xmlns:p14="http://schemas.microsoft.com/office/powerpoint/2010/main" val="1445579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0BD56CA-E9C5-3C40-60E5-47E3365E9159}"/>
              </a:ext>
            </a:extLst>
          </p:cNvPr>
          <p:cNvSpPr>
            <a:spLocks noGrp="1"/>
          </p:cNvSpPr>
          <p:nvPr>
            <p:ph type="dt" sz="half" idx="10"/>
          </p:nvPr>
        </p:nvSpPr>
        <p:spPr/>
        <p:txBody>
          <a:bodyPr/>
          <a:lstStyle/>
          <a:p>
            <a:fld id="{538A8C98-3707-8648-A5CD-745914B50E49}" type="datetimeFigureOut">
              <a:rPr kumimoji="1" lang="ko-US" altLang="en-US" smtClean="0"/>
              <a:t>11/8/23</a:t>
            </a:fld>
            <a:endParaRPr kumimoji="1" lang="ko-US" altLang="en-US"/>
          </a:p>
        </p:txBody>
      </p:sp>
      <p:sp>
        <p:nvSpPr>
          <p:cNvPr id="3" name="바닥글 개체 틀 2">
            <a:extLst>
              <a:ext uri="{FF2B5EF4-FFF2-40B4-BE49-F238E27FC236}">
                <a16:creationId xmlns:a16="http://schemas.microsoft.com/office/drawing/2014/main" id="{F6783934-6255-3F7B-28AD-79398E2B5951}"/>
              </a:ext>
            </a:extLst>
          </p:cNvPr>
          <p:cNvSpPr>
            <a:spLocks noGrp="1"/>
          </p:cNvSpPr>
          <p:nvPr>
            <p:ph type="ftr" sz="quarter" idx="11"/>
          </p:nvPr>
        </p:nvSpPr>
        <p:spPr/>
        <p:txBody>
          <a:bodyPr/>
          <a:lstStyle/>
          <a:p>
            <a:endParaRPr kumimoji="1" lang="ko-US" altLang="en-US"/>
          </a:p>
        </p:txBody>
      </p:sp>
      <p:sp>
        <p:nvSpPr>
          <p:cNvPr id="4" name="슬라이드 번호 개체 틀 3">
            <a:extLst>
              <a:ext uri="{FF2B5EF4-FFF2-40B4-BE49-F238E27FC236}">
                <a16:creationId xmlns:a16="http://schemas.microsoft.com/office/drawing/2014/main" id="{2AEC5823-7B5E-BA3E-E38E-30DF7E32D9EE}"/>
              </a:ext>
            </a:extLst>
          </p:cNvPr>
          <p:cNvSpPr>
            <a:spLocks noGrp="1"/>
          </p:cNvSpPr>
          <p:nvPr>
            <p:ph type="sldNum" sz="quarter" idx="12"/>
          </p:nvPr>
        </p:nvSpPr>
        <p:spPr/>
        <p:txBody>
          <a:bodyPr/>
          <a:lstStyle/>
          <a:p>
            <a:fld id="{E3E54DC9-9A58-6448-B972-5EF13D0ECDB0}" type="slidenum">
              <a:rPr kumimoji="1" lang="ko-US" altLang="en-US" smtClean="0"/>
              <a:t>‹#›</a:t>
            </a:fld>
            <a:endParaRPr kumimoji="1" lang="ko-US" altLang="en-US"/>
          </a:p>
        </p:txBody>
      </p:sp>
    </p:spTree>
    <p:extLst>
      <p:ext uri="{BB962C8B-B14F-4D97-AF65-F5344CB8AC3E}">
        <p14:creationId xmlns:p14="http://schemas.microsoft.com/office/powerpoint/2010/main" val="260857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00005D-A393-27A8-C2DB-4E6BABDAA205}"/>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US" altLang="en-US"/>
          </a:p>
        </p:txBody>
      </p:sp>
      <p:sp>
        <p:nvSpPr>
          <p:cNvPr id="3" name="내용 개체 틀 2">
            <a:extLst>
              <a:ext uri="{FF2B5EF4-FFF2-40B4-BE49-F238E27FC236}">
                <a16:creationId xmlns:a16="http://schemas.microsoft.com/office/drawing/2014/main" id="{6453B7EF-1464-E153-3511-C210018066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US" altLang="en-US"/>
          </a:p>
        </p:txBody>
      </p:sp>
      <p:sp>
        <p:nvSpPr>
          <p:cNvPr id="4" name="텍스트 개체 틀 3">
            <a:extLst>
              <a:ext uri="{FF2B5EF4-FFF2-40B4-BE49-F238E27FC236}">
                <a16:creationId xmlns:a16="http://schemas.microsoft.com/office/drawing/2014/main" id="{55E94B18-F44F-80D6-9AC0-E7A6388B8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6ABD0A91-F8F9-ACA0-E204-19046FC8C716}"/>
              </a:ext>
            </a:extLst>
          </p:cNvPr>
          <p:cNvSpPr>
            <a:spLocks noGrp="1"/>
          </p:cNvSpPr>
          <p:nvPr>
            <p:ph type="dt" sz="half" idx="10"/>
          </p:nvPr>
        </p:nvSpPr>
        <p:spPr/>
        <p:txBody>
          <a:bodyPr/>
          <a:lstStyle/>
          <a:p>
            <a:fld id="{538A8C98-3707-8648-A5CD-745914B50E49}" type="datetimeFigureOut">
              <a:rPr kumimoji="1" lang="ko-US" altLang="en-US" smtClean="0"/>
              <a:t>11/8/23</a:t>
            </a:fld>
            <a:endParaRPr kumimoji="1" lang="ko-US" altLang="en-US"/>
          </a:p>
        </p:txBody>
      </p:sp>
      <p:sp>
        <p:nvSpPr>
          <p:cNvPr id="6" name="바닥글 개체 틀 5">
            <a:extLst>
              <a:ext uri="{FF2B5EF4-FFF2-40B4-BE49-F238E27FC236}">
                <a16:creationId xmlns:a16="http://schemas.microsoft.com/office/drawing/2014/main" id="{6B6A00AA-D688-0B6C-A9C8-43E6B4A73B95}"/>
              </a:ext>
            </a:extLst>
          </p:cNvPr>
          <p:cNvSpPr>
            <a:spLocks noGrp="1"/>
          </p:cNvSpPr>
          <p:nvPr>
            <p:ph type="ftr" sz="quarter" idx="11"/>
          </p:nvPr>
        </p:nvSpPr>
        <p:spPr/>
        <p:txBody>
          <a:bodyPr/>
          <a:lstStyle/>
          <a:p>
            <a:endParaRPr kumimoji="1" lang="ko-US" altLang="en-US"/>
          </a:p>
        </p:txBody>
      </p:sp>
      <p:sp>
        <p:nvSpPr>
          <p:cNvPr id="7" name="슬라이드 번호 개체 틀 6">
            <a:extLst>
              <a:ext uri="{FF2B5EF4-FFF2-40B4-BE49-F238E27FC236}">
                <a16:creationId xmlns:a16="http://schemas.microsoft.com/office/drawing/2014/main" id="{E10D8B40-432A-37B5-679E-58DFA272A91D}"/>
              </a:ext>
            </a:extLst>
          </p:cNvPr>
          <p:cNvSpPr>
            <a:spLocks noGrp="1"/>
          </p:cNvSpPr>
          <p:nvPr>
            <p:ph type="sldNum" sz="quarter" idx="12"/>
          </p:nvPr>
        </p:nvSpPr>
        <p:spPr/>
        <p:txBody>
          <a:bodyPr/>
          <a:lstStyle/>
          <a:p>
            <a:fld id="{E3E54DC9-9A58-6448-B972-5EF13D0ECDB0}" type="slidenum">
              <a:rPr kumimoji="1" lang="ko-US" altLang="en-US" smtClean="0"/>
              <a:t>‹#›</a:t>
            </a:fld>
            <a:endParaRPr kumimoji="1" lang="ko-US" altLang="en-US"/>
          </a:p>
        </p:txBody>
      </p:sp>
    </p:spTree>
    <p:extLst>
      <p:ext uri="{BB962C8B-B14F-4D97-AF65-F5344CB8AC3E}">
        <p14:creationId xmlns:p14="http://schemas.microsoft.com/office/powerpoint/2010/main" val="1521037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C0AE3D-188D-D9A4-900F-971A41ED85F1}"/>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US" altLang="en-US"/>
          </a:p>
        </p:txBody>
      </p:sp>
      <p:sp>
        <p:nvSpPr>
          <p:cNvPr id="3" name="그림 개체 틀 2">
            <a:extLst>
              <a:ext uri="{FF2B5EF4-FFF2-40B4-BE49-F238E27FC236}">
                <a16:creationId xmlns:a16="http://schemas.microsoft.com/office/drawing/2014/main" id="{36566040-46A2-8CF7-442F-2A6240C5C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US" altLang="en-US"/>
          </a:p>
        </p:txBody>
      </p:sp>
      <p:sp>
        <p:nvSpPr>
          <p:cNvPr id="4" name="텍스트 개체 틀 3">
            <a:extLst>
              <a:ext uri="{FF2B5EF4-FFF2-40B4-BE49-F238E27FC236}">
                <a16:creationId xmlns:a16="http://schemas.microsoft.com/office/drawing/2014/main" id="{4E13CD8E-E204-5BC1-A553-63B941809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4ACC833A-79EF-7618-D203-FEB04D26D93F}"/>
              </a:ext>
            </a:extLst>
          </p:cNvPr>
          <p:cNvSpPr>
            <a:spLocks noGrp="1"/>
          </p:cNvSpPr>
          <p:nvPr>
            <p:ph type="dt" sz="half" idx="10"/>
          </p:nvPr>
        </p:nvSpPr>
        <p:spPr/>
        <p:txBody>
          <a:bodyPr/>
          <a:lstStyle/>
          <a:p>
            <a:fld id="{538A8C98-3707-8648-A5CD-745914B50E49}" type="datetimeFigureOut">
              <a:rPr kumimoji="1" lang="ko-US" altLang="en-US" smtClean="0"/>
              <a:t>11/8/23</a:t>
            </a:fld>
            <a:endParaRPr kumimoji="1" lang="ko-US" altLang="en-US"/>
          </a:p>
        </p:txBody>
      </p:sp>
      <p:sp>
        <p:nvSpPr>
          <p:cNvPr id="6" name="바닥글 개체 틀 5">
            <a:extLst>
              <a:ext uri="{FF2B5EF4-FFF2-40B4-BE49-F238E27FC236}">
                <a16:creationId xmlns:a16="http://schemas.microsoft.com/office/drawing/2014/main" id="{694C2BCE-11B5-4DDD-3034-EF926A8FDCBF}"/>
              </a:ext>
            </a:extLst>
          </p:cNvPr>
          <p:cNvSpPr>
            <a:spLocks noGrp="1"/>
          </p:cNvSpPr>
          <p:nvPr>
            <p:ph type="ftr" sz="quarter" idx="11"/>
          </p:nvPr>
        </p:nvSpPr>
        <p:spPr/>
        <p:txBody>
          <a:bodyPr/>
          <a:lstStyle/>
          <a:p>
            <a:endParaRPr kumimoji="1" lang="ko-US" altLang="en-US"/>
          </a:p>
        </p:txBody>
      </p:sp>
      <p:sp>
        <p:nvSpPr>
          <p:cNvPr id="7" name="슬라이드 번호 개체 틀 6">
            <a:extLst>
              <a:ext uri="{FF2B5EF4-FFF2-40B4-BE49-F238E27FC236}">
                <a16:creationId xmlns:a16="http://schemas.microsoft.com/office/drawing/2014/main" id="{F4EBADDA-49DC-F31A-B8D6-8AAF50435EF2}"/>
              </a:ext>
            </a:extLst>
          </p:cNvPr>
          <p:cNvSpPr>
            <a:spLocks noGrp="1"/>
          </p:cNvSpPr>
          <p:nvPr>
            <p:ph type="sldNum" sz="quarter" idx="12"/>
          </p:nvPr>
        </p:nvSpPr>
        <p:spPr/>
        <p:txBody>
          <a:bodyPr/>
          <a:lstStyle/>
          <a:p>
            <a:fld id="{E3E54DC9-9A58-6448-B972-5EF13D0ECDB0}" type="slidenum">
              <a:rPr kumimoji="1" lang="ko-US" altLang="en-US" smtClean="0"/>
              <a:t>‹#›</a:t>
            </a:fld>
            <a:endParaRPr kumimoji="1" lang="ko-US" altLang="en-US"/>
          </a:p>
        </p:txBody>
      </p:sp>
    </p:spTree>
    <p:extLst>
      <p:ext uri="{BB962C8B-B14F-4D97-AF65-F5344CB8AC3E}">
        <p14:creationId xmlns:p14="http://schemas.microsoft.com/office/powerpoint/2010/main" val="188215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F6D4777-9BA1-86DF-E1A0-C96A3EE0AA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ko-US" altLang="en-US"/>
          </a:p>
        </p:txBody>
      </p:sp>
      <p:sp>
        <p:nvSpPr>
          <p:cNvPr id="3" name="텍스트 개체 틀 2">
            <a:extLst>
              <a:ext uri="{FF2B5EF4-FFF2-40B4-BE49-F238E27FC236}">
                <a16:creationId xmlns:a16="http://schemas.microsoft.com/office/drawing/2014/main" id="{629C3369-3C88-3348-882E-D8F7CA5BAA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US" altLang="en-US"/>
          </a:p>
        </p:txBody>
      </p:sp>
      <p:sp>
        <p:nvSpPr>
          <p:cNvPr id="4" name="날짜 개체 틀 3">
            <a:extLst>
              <a:ext uri="{FF2B5EF4-FFF2-40B4-BE49-F238E27FC236}">
                <a16:creationId xmlns:a16="http://schemas.microsoft.com/office/drawing/2014/main" id="{CD490CD9-D684-0EBC-D0F6-AC3C881108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A8C98-3707-8648-A5CD-745914B50E49}" type="datetimeFigureOut">
              <a:rPr kumimoji="1" lang="ko-US" altLang="en-US" smtClean="0"/>
              <a:t>11/8/23</a:t>
            </a:fld>
            <a:endParaRPr kumimoji="1" lang="ko-US" altLang="en-US"/>
          </a:p>
        </p:txBody>
      </p:sp>
      <p:sp>
        <p:nvSpPr>
          <p:cNvPr id="5" name="바닥글 개체 틀 4">
            <a:extLst>
              <a:ext uri="{FF2B5EF4-FFF2-40B4-BE49-F238E27FC236}">
                <a16:creationId xmlns:a16="http://schemas.microsoft.com/office/drawing/2014/main" id="{57C5BB9C-E7F2-28B0-42DA-3928EF9533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US" altLang="en-US"/>
          </a:p>
        </p:txBody>
      </p:sp>
      <p:sp>
        <p:nvSpPr>
          <p:cNvPr id="6" name="슬라이드 번호 개체 틀 5">
            <a:extLst>
              <a:ext uri="{FF2B5EF4-FFF2-40B4-BE49-F238E27FC236}">
                <a16:creationId xmlns:a16="http://schemas.microsoft.com/office/drawing/2014/main" id="{45D8D95A-D1E7-4DD4-2ACA-375267B9A9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E54DC9-9A58-6448-B972-5EF13D0ECDB0}" type="slidenum">
              <a:rPr kumimoji="1" lang="ko-US" altLang="en-US" smtClean="0"/>
              <a:t>‹#›</a:t>
            </a:fld>
            <a:endParaRPr kumimoji="1" lang="ko-US" altLang="en-US"/>
          </a:p>
        </p:txBody>
      </p:sp>
    </p:spTree>
    <p:extLst>
      <p:ext uri="{BB962C8B-B14F-4D97-AF65-F5344CB8AC3E}">
        <p14:creationId xmlns:p14="http://schemas.microsoft.com/office/powerpoint/2010/main" val="2526376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mmons.wikimedia.org/wiki/File:Comparison_of_1D_and_2D_interpolation.sv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DBCB"/>
        </a:solidFill>
        <a:effectLst/>
      </p:bgPr>
    </p:bg>
    <p:spTree>
      <p:nvGrpSpPr>
        <p:cNvPr id="1" name=""/>
        <p:cNvGrpSpPr/>
        <p:nvPr/>
      </p:nvGrpSpPr>
      <p:grpSpPr>
        <a:xfrm>
          <a:off x="0" y="0"/>
          <a:ext cx="0" cy="0"/>
          <a:chOff x="0" y="0"/>
          <a:chExt cx="0" cy="0"/>
        </a:xfrm>
      </p:grpSpPr>
      <p:pic>
        <p:nvPicPr>
          <p:cNvPr id="2050" name="Picture 2" descr="Hand Gestures Free Clip Art &amp; Symbols">
            <a:extLst>
              <a:ext uri="{FF2B5EF4-FFF2-40B4-BE49-F238E27FC236}">
                <a16:creationId xmlns:a16="http://schemas.microsoft.com/office/drawing/2014/main" id="{62C86E94-2D7C-A9CB-0955-D665A2062B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0872"/>
          <a:stretch/>
        </p:blipFill>
        <p:spPr bwMode="auto">
          <a:xfrm>
            <a:off x="1654770" y="0"/>
            <a:ext cx="8970947" cy="175505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and Gestures Free Clip Art &amp; Symbols">
            <a:extLst>
              <a:ext uri="{FF2B5EF4-FFF2-40B4-BE49-F238E27FC236}">
                <a16:creationId xmlns:a16="http://schemas.microsoft.com/office/drawing/2014/main" id="{7663B000-0C35-948A-A2A2-05B5AE8D43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605" b="-1"/>
          <a:stretch/>
        </p:blipFill>
        <p:spPr bwMode="auto">
          <a:xfrm>
            <a:off x="1654770" y="5315214"/>
            <a:ext cx="8970947" cy="15427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and Gestures Free Clip Art &amp; Symbols">
            <a:extLst>
              <a:ext uri="{FF2B5EF4-FFF2-40B4-BE49-F238E27FC236}">
                <a16:creationId xmlns:a16="http://schemas.microsoft.com/office/drawing/2014/main" id="{2FE463A4-4C5D-2642-8862-AF45252F5A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8496" b="60872"/>
          <a:stretch/>
        </p:blipFill>
        <p:spPr bwMode="auto">
          <a:xfrm>
            <a:off x="265471" y="0"/>
            <a:ext cx="1929083" cy="17550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and Gestures Free Clip Art &amp; Symbols">
            <a:extLst>
              <a:ext uri="{FF2B5EF4-FFF2-40B4-BE49-F238E27FC236}">
                <a16:creationId xmlns:a16="http://schemas.microsoft.com/office/drawing/2014/main" id="{7F798AAA-4D5D-8A3D-B971-0E9A793C06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79" r="79888" b="60872"/>
          <a:stretch/>
        </p:blipFill>
        <p:spPr bwMode="auto">
          <a:xfrm>
            <a:off x="10495931" y="0"/>
            <a:ext cx="1519085" cy="17550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and Gestures Free Clip Art &amp; Symbols">
            <a:extLst>
              <a:ext uri="{FF2B5EF4-FFF2-40B4-BE49-F238E27FC236}">
                <a16:creationId xmlns:a16="http://schemas.microsoft.com/office/drawing/2014/main" id="{8BAD994C-4291-B053-AF6D-20C1E1FF54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79" r="79888" b="60872"/>
          <a:stretch/>
        </p:blipFill>
        <p:spPr bwMode="auto">
          <a:xfrm>
            <a:off x="206479" y="5029202"/>
            <a:ext cx="1519085" cy="17550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and Gestures Free Clip Art &amp; Symbols">
            <a:extLst>
              <a:ext uri="{FF2B5EF4-FFF2-40B4-BE49-F238E27FC236}">
                <a16:creationId xmlns:a16="http://schemas.microsoft.com/office/drawing/2014/main" id="{02A0D297-A460-A7B8-5F79-D638883B5B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8496" b="60872"/>
          <a:stretch/>
        </p:blipFill>
        <p:spPr bwMode="auto">
          <a:xfrm>
            <a:off x="10422191" y="5014454"/>
            <a:ext cx="1929083" cy="1755058"/>
          </a:xfrm>
          <a:prstGeom prst="rect">
            <a:avLst/>
          </a:prstGeom>
          <a:noFill/>
          <a:extLst>
            <a:ext uri="{909E8E84-426E-40DD-AFC4-6F175D3DCCD1}">
              <a14:hiddenFill xmlns:a14="http://schemas.microsoft.com/office/drawing/2010/main">
                <a:solidFill>
                  <a:srgbClr val="FFFFFF"/>
                </a:solidFill>
              </a14:hiddenFill>
            </a:ext>
          </a:extLst>
        </p:spPr>
      </p:pic>
      <p:sp>
        <p:nvSpPr>
          <p:cNvPr id="10" name="직사각형 9">
            <a:extLst>
              <a:ext uri="{FF2B5EF4-FFF2-40B4-BE49-F238E27FC236}">
                <a16:creationId xmlns:a16="http://schemas.microsoft.com/office/drawing/2014/main" id="{8D22FF4B-D1E7-200A-9B2A-9E25BF249BDF}"/>
              </a:ext>
            </a:extLst>
          </p:cNvPr>
          <p:cNvSpPr/>
          <p:nvPr/>
        </p:nvSpPr>
        <p:spPr>
          <a:xfrm>
            <a:off x="-2956" y="0"/>
            <a:ext cx="12194956" cy="6858000"/>
          </a:xfrm>
          <a:prstGeom prst="rect">
            <a:avLst/>
          </a:prstGeom>
          <a:solidFill>
            <a:srgbClr val="000000">
              <a:alpha val="4313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13" name="제목 1">
            <a:extLst>
              <a:ext uri="{FF2B5EF4-FFF2-40B4-BE49-F238E27FC236}">
                <a16:creationId xmlns:a16="http://schemas.microsoft.com/office/drawing/2014/main" id="{BF1D3D81-3BB5-7E8C-72CB-6B71DF6A0721}"/>
              </a:ext>
            </a:extLst>
          </p:cNvPr>
          <p:cNvSpPr txBox="1">
            <a:spLocks/>
          </p:cNvSpPr>
          <p:nvPr/>
        </p:nvSpPr>
        <p:spPr>
          <a:xfrm>
            <a:off x="1524000" y="753655"/>
            <a:ext cx="9144000" cy="29005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1" lang="en-US" altLang="ko-US" sz="6000" b="0" i="0" u="none" strike="noStrike" kern="1200" cap="none" spc="0" normalizeH="0" baseline="0" noProof="0" dirty="0" err="1">
                <a:ln>
                  <a:noFill/>
                </a:ln>
                <a:solidFill>
                  <a:srgbClr val="FFFFFF"/>
                </a:solidFill>
                <a:effectLst/>
                <a:uLnTx/>
                <a:uFillTx/>
                <a:latin typeface="Calibri Light" panose="020F0302020204030204"/>
                <a:ea typeface="맑은 고딕" panose="020B0503020000020004" pitchFamily="34" charset="-127"/>
                <a:cs typeface="+mj-cs"/>
              </a:rPr>
              <a:t>FPGesture</a:t>
            </a:r>
            <a:r>
              <a:rPr kumimoji="1" lang="en-US" altLang="ko-US" sz="6000" b="0" i="0" u="none" strike="noStrike" kern="1200" cap="none" spc="0" normalizeH="0" baseline="0" noProof="0" dirty="0">
                <a:ln>
                  <a:noFill/>
                </a:ln>
                <a:solidFill>
                  <a:srgbClr val="FFFFFF"/>
                </a:solidFill>
                <a:effectLst/>
                <a:uLnTx/>
                <a:uFillTx/>
                <a:latin typeface="Calibri Light" panose="020F0302020204030204"/>
                <a:ea typeface="맑은 고딕" panose="020B0503020000020004" pitchFamily="34" charset="-127"/>
                <a:cs typeface="+mj-cs"/>
              </a:rPr>
              <a:t> Controlled</a:t>
            </a:r>
            <a:br>
              <a:rPr kumimoji="1" lang="en-US" altLang="ko-US" sz="6000" b="0" i="0" u="none" strike="noStrike" kern="1200" cap="none" spc="0" normalizeH="0" baseline="0" noProof="0" dirty="0">
                <a:ln>
                  <a:noFill/>
                </a:ln>
                <a:solidFill>
                  <a:srgbClr val="FFFFFF"/>
                </a:solidFill>
                <a:effectLst/>
                <a:uLnTx/>
                <a:uFillTx/>
                <a:latin typeface="Calibri Light" panose="020F0302020204030204"/>
                <a:ea typeface="맑은 고딕" panose="020B0503020000020004" pitchFamily="34" charset="-127"/>
                <a:cs typeface="+mj-cs"/>
              </a:rPr>
            </a:br>
            <a:r>
              <a:rPr kumimoji="1" lang="en-US" altLang="ko-US" sz="6000" b="0" i="0" u="none" strike="noStrike" kern="1200" cap="none" spc="0" normalizeH="0" baseline="0" noProof="0" dirty="0">
                <a:ln>
                  <a:noFill/>
                </a:ln>
                <a:solidFill>
                  <a:srgbClr val="FFFFFF"/>
                </a:solidFill>
                <a:effectLst/>
                <a:uLnTx/>
                <a:uFillTx/>
                <a:latin typeface="Calibri Light" panose="020F0302020204030204"/>
                <a:ea typeface="맑은 고딕" panose="020B0503020000020004" pitchFamily="34" charset="-127"/>
                <a:cs typeface="+mj-cs"/>
              </a:rPr>
              <a:t>Video Enhancement</a:t>
            </a:r>
            <a:endParaRPr kumimoji="1" lang="ko-US" altLang="en-US" sz="6000" b="0" i="0" u="none" strike="noStrike" kern="1200" cap="none" spc="0" normalizeH="0" baseline="0" noProof="0" dirty="0">
              <a:ln>
                <a:noFill/>
              </a:ln>
              <a:solidFill>
                <a:srgbClr val="FFFFFF"/>
              </a:solidFill>
              <a:effectLst/>
              <a:uLnTx/>
              <a:uFillTx/>
              <a:latin typeface="Calibri Light" panose="020F0302020204030204"/>
              <a:ea typeface="맑은 고딕" panose="020B0503020000020004" pitchFamily="34" charset="-127"/>
              <a:cs typeface="+mj-cs"/>
            </a:endParaRPr>
          </a:p>
        </p:txBody>
      </p:sp>
      <p:sp>
        <p:nvSpPr>
          <p:cNvPr id="14" name="부제목 2">
            <a:extLst>
              <a:ext uri="{FF2B5EF4-FFF2-40B4-BE49-F238E27FC236}">
                <a16:creationId xmlns:a16="http://schemas.microsoft.com/office/drawing/2014/main" id="{DAC658CD-BBDF-6717-136F-77F5AC5B5A5A}"/>
              </a:ext>
            </a:extLst>
          </p:cNvPr>
          <p:cNvSpPr txBox="1">
            <a:spLocks/>
          </p:cNvSpPr>
          <p:nvPr/>
        </p:nvSpPr>
        <p:spPr>
          <a:xfrm>
            <a:off x="1524000" y="4070917"/>
            <a:ext cx="9144000" cy="15762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ko-KR" sz="2400" b="0" i="0" u="none" strike="noStrike" kern="1200" cap="none" spc="0" normalizeH="0" baseline="0" noProof="0" dirty="0">
                <a:ln>
                  <a:noFill/>
                </a:ln>
                <a:solidFill>
                  <a:srgbClr val="FFFFFF"/>
                </a:solidFill>
                <a:effectLst/>
                <a:uLnTx/>
                <a:uFillTx/>
                <a:latin typeface="Calibri" panose="020F0502020204030204"/>
                <a:ea typeface="맑은 고딕" panose="020B0503020000020004" pitchFamily="34" charset="-127"/>
                <a:cs typeface="+mn-cs"/>
              </a:rPr>
              <a:t>6.111</a:t>
            </a:r>
            <a:r>
              <a:rPr kumimoji="1" lang="ko-KR" altLang="en-US" sz="2400" b="0" i="0" u="none" strike="noStrike" kern="1200" cap="none" spc="0" normalizeH="0" baseline="0" noProof="0" dirty="0">
                <a:ln>
                  <a:noFill/>
                </a:ln>
                <a:solidFill>
                  <a:srgbClr val="FFFFFF"/>
                </a:solidFill>
                <a:effectLst/>
                <a:uLnTx/>
                <a:uFillTx/>
                <a:latin typeface="Calibri" panose="020F0502020204030204"/>
                <a:ea typeface="맑은 고딕" panose="020B0503020000020004" pitchFamily="34" charset="-127"/>
                <a:cs typeface="+mn-cs"/>
              </a:rPr>
              <a:t> </a:t>
            </a:r>
            <a:r>
              <a:rPr kumimoji="1" lang="en-US" altLang="ko-KR" sz="2400" b="0" i="0" u="none" strike="noStrike" kern="1200" cap="none" spc="0" normalizeH="0" baseline="0" noProof="0" dirty="0">
                <a:ln>
                  <a:noFill/>
                </a:ln>
                <a:solidFill>
                  <a:srgbClr val="FFFFFF"/>
                </a:solidFill>
                <a:effectLst/>
                <a:uLnTx/>
                <a:uFillTx/>
                <a:latin typeface="Calibri" panose="020F0502020204030204"/>
                <a:ea typeface="맑은 고딕" panose="020B0503020000020004" pitchFamily="34" charset="-127"/>
                <a:cs typeface="+mn-cs"/>
              </a:rPr>
              <a:t>Final Project</a:t>
            </a:r>
            <a:endParaRPr kumimoji="1" lang="en-US" altLang="ko-US" sz="2400" b="0" i="0" u="none" strike="noStrike" kern="1200" cap="none" spc="0" normalizeH="0" baseline="0" noProof="0" dirty="0">
              <a:ln>
                <a:noFill/>
              </a:ln>
              <a:solidFill>
                <a:srgbClr val="FFFFFF"/>
              </a:solidFill>
              <a:effectLst/>
              <a:uLnTx/>
              <a:uFillTx/>
              <a:latin typeface="Calibri" panose="020F0502020204030204"/>
              <a:ea typeface="맑은 고딕" panose="020B0503020000020004" pitchFamily="34" charset="-127"/>
              <a:cs typeface="+mn-cs"/>
            </a:endParaRPr>
          </a:p>
          <a:p>
            <a:pPr marL="0" marR="0" lvl="0" indent="0" algn="ct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en-US" altLang="ko-US" sz="2400" b="0" i="0" u="none" strike="noStrike" kern="1200" cap="none" spc="0" normalizeH="0" baseline="0" noProof="0" dirty="0">
                <a:ln>
                  <a:noFill/>
                </a:ln>
                <a:solidFill>
                  <a:srgbClr val="FFFFFF"/>
                </a:solidFill>
                <a:effectLst/>
                <a:uLnTx/>
                <a:uFillTx/>
                <a:latin typeface="Calibri" panose="020F0502020204030204"/>
                <a:ea typeface="맑은 고딕" panose="020B0503020000020004" pitchFamily="34" charset="-127"/>
                <a:cs typeface="+mn-cs"/>
              </a:rPr>
              <a:t>Soojung Bae, Jorge </a:t>
            </a:r>
            <a:r>
              <a:rPr kumimoji="1" lang="en-US" altLang="ko-US" sz="2400" b="0" i="0" u="none" strike="noStrike" kern="1200" cap="none" spc="0" normalizeH="0" baseline="0" noProof="0" dirty="0" err="1">
                <a:ln>
                  <a:noFill/>
                </a:ln>
                <a:solidFill>
                  <a:srgbClr val="FFFFFF"/>
                </a:solidFill>
                <a:effectLst/>
                <a:uLnTx/>
                <a:uFillTx/>
                <a:latin typeface="Calibri" panose="020F0502020204030204"/>
                <a:ea typeface="맑은 고딕" panose="020B0503020000020004" pitchFamily="34" charset="-127"/>
                <a:cs typeface="+mn-cs"/>
              </a:rPr>
              <a:t>Tomaylla</a:t>
            </a:r>
            <a:r>
              <a:rPr kumimoji="1" lang="en-US" altLang="ko-US" sz="2400" b="0" i="0" u="none" strike="noStrike" kern="1200" cap="none" spc="0" normalizeH="0" baseline="0" noProof="0" dirty="0">
                <a:ln>
                  <a:noFill/>
                </a:ln>
                <a:solidFill>
                  <a:srgbClr val="FFFFFF"/>
                </a:solidFill>
                <a:effectLst/>
                <a:uLnTx/>
                <a:uFillTx/>
                <a:latin typeface="Calibri" panose="020F0502020204030204"/>
                <a:ea typeface="맑은 고딕" panose="020B0503020000020004" pitchFamily="34" charset="-127"/>
                <a:cs typeface="+mn-cs"/>
              </a:rPr>
              <a:t> </a:t>
            </a:r>
            <a:r>
              <a:rPr kumimoji="1" lang="en-US" altLang="ko-US" sz="2400" b="0" i="0" u="none" strike="noStrike" kern="1200" cap="none" spc="0" normalizeH="0" baseline="0" noProof="0" dirty="0" err="1">
                <a:ln>
                  <a:noFill/>
                </a:ln>
                <a:solidFill>
                  <a:srgbClr val="FFFFFF"/>
                </a:solidFill>
                <a:effectLst/>
                <a:uLnTx/>
                <a:uFillTx/>
                <a:latin typeface="Calibri" panose="020F0502020204030204"/>
                <a:ea typeface="맑은 고딕" panose="020B0503020000020004" pitchFamily="34" charset="-127"/>
                <a:cs typeface="+mn-cs"/>
              </a:rPr>
              <a:t>Eme</a:t>
            </a:r>
            <a:endParaRPr kumimoji="1" lang="en-US" altLang="ko-US" sz="2400" b="0" i="0" u="none" strike="noStrike" kern="1200" cap="none" spc="0" normalizeH="0" baseline="0" noProof="0" dirty="0">
              <a:ln>
                <a:noFill/>
              </a:ln>
              <a:solidFill>
                <a:srgbClr val="FFFFFF"/>
              </a:solidFill>
              <a:effectLst/>
              <a:uLnTx/>
              <a:uFillTx/>
              <a:latin typeface="Calibri" panose="020F0502020204030204"/>
              <a:ea typeface="맑은 고딕" panose="020B0503020000020004" pitchFamily="34" charset="-127"/>
              <a:cs typeface="+mn-cs"/>
            </a:endParaRPr>
          </a:p>
        </p:txBody>
      </p:sp>
    </p:spTree>
    <p:extLst>
      <p:ext uri="{BB962C8B-B14F-4D97-AF65-F5344CB8AC3E}">
        <p14:creationId xmlns:p14="http://schemas.microsoft.com/office/powerpoint/2010/main" val="267081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700"/>
                                        <p:tgtEl>
                                          <p:spTgt spid="13"/>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700"/>
                                        <p:tgtEl>
                                          <p:spTgt spid="14">
                                            <p:txEl>
                                              <p:pRg st="0" end="0"/>
                                            </p:txEl>
                                          </p:spTgt>
                                        </p:tgtEl>
                                      </p:cBhvr>
                                    </p:animEffect>
                                  </p:childTnLst>
                                </p:cTn>
                              </p:par>
                            </p:childTnLst>
                          </p:cTn>
                        </p:par>
                        <p:par>
                          <p:cTn id="11" fill="hold">
                            <p:stCondLst>
                              <p:cond delay="2200"/>
                            </p:stCondLst>
                            <p:childTnLst>
                              <p:par>
                                <p:cTn id="12" presetID="10" presetClass="entr" presetSubtype="0" fill="hold" grpId="0" nodeType="afterEffect">
                                  <p:stCondLst>
                                    <p:cond delay="0"/>
                                  </p:stCondLst>
                                  <p:iterate>
                                    <p:tmPct val="10000"/>
                                  </p:iterate>
                                  <p:childTnLst>
                                    <p:set>
                                      <p:cBhvr>
                                        <p:cTn id="13" dur="1" fill="hold">
                                          <p:stCondLst>
                                            <p:cond delay="0"/>
                                          </p:stCondLst>
                                        </p:cTn>
                                        <p:tgtEl>
                                          <p:spTgt spid="14">
                                            <p:txEl>
                                              <p:pRg st="1" end="1"/>
                                            </p:txEl>
                                          </p:spTgt>
                                        </p:tgtEl>
                                        <p:attrNameLst>
                                          <p:attrName>style.visibility</p:attrName>
                                        </p:attrNameLst>
                                      </p:cBhvr>
                                      <p:to>
                                        <p:strVal val="visible"/>
                                      </p:to>
                                    </p:set>
                                    <p:animEffect transition="in" filter="fade">
                                      <p:cBhvr>
                                        <p:cTn id="14" dur="7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A774F1-900F-99D4-6392-A906F8BFE64C}"/>
              </a:ext>
            </a:extLst>
          </p:cNvPr>
          <p:cNvSpPr>
            <a:spLocks noGrp="1"/>
          </p:cNvSpPr>
          <p:nvPr>
            <p:ph type="title"/>
          </p:nvPr>
        </p:nvSpPr>
        <p:spPr/>
        <p:txBody>
          <a:bodyPr/>
          <a:lstStyle/>
          <a:p>
            <a:r>
              <a:rPr kumimoji="1" lang="en-US" altLang="ko-US" dirty="0"/>
              <a:t>Python Demo</a:t>
            </a:r>
            <a:endParaRPr kumimoji="1" lang="ko-US" altLang="en-US" dirty="0"/>
          </a:p>
        </p:txBody>
      </p:sp>
      <p:sp>
        <p:nvSpPr>
          <p:cNvPr id="3" name="내용 개체 틀 2">
            <a:extLst>
              <a:ext uri="{FF2B5EF4-FFF2-40B4-BE49-F238E27FC236}">
                <a16:creationId xmlns:a16="http://schemas.microsoft.com/office/drawing/2014/main" id="{E1003F82-68BE-8E45-1E18-B04A5F3F234B}"/>
              </a:ext>
            </a:extLst>
          </p:cNvPr>
          <p:cNvSpPr>
            <a:spLocks noGrp="1"/>
          </p:cNvSpPr>
          <p:nvPr>
            <p:ph idx="1"/>
          </p:nvPr>
        </p:nvSpPr>
        <p:spPr/>
        <p:txBody>
          <a:bodyPr/>
          <a:lstStyle/>
          <a:p>
            <a:pPr marL="0" indent="0">
              <a:buNone/>
            </a:pPr>
            <a:r>
              <a:rPr kumimoji="1" lang="en-US" altLang="ko-US" dirty="0"/>
              <a:t>Hard-coded filter vs. CV2 Python package methods</a:t>
            </a:r>
            <a:endParaRPr kumimoji="1" lang="ko-US" altLang="en-US" dirty="0"/>
          </a:p>
        </p:txBody>
      </p:sp>
      <p:pic>
        <p:nvPicPr>
          <p:cNvPr id="6" name="그림 5">
            <a:extLst>
              <a:ext uri="{FF2B5EF4-FFF2-40B4-BE49-F238E27FC236}">
                <a16:creationId xmlns:a16="http://schemas.microsoft.com/office/drawing/2014/main" id="{D9A5D55B-10F7-E8B4-3944-A2DF6D5987C4}"/>
              </a:ext>
            </a:extLst>
          </p:cNvPr>
          <p:cNvPicPr>
            <a:picLocks noChangeAspect="1"/>
          </p:cNvPicPr>
          <p:nvPr/>
        </p:nvPicPr>
        <p:blipFill rotWithShape="1">
          <a:blip r:embed="rId3"/>
          <a:srcRect t="-1" b="6960"/>
          <a:stretch/>
        </p:blipFill>
        <p:spPr>
          <a:xfrm>
            <a:off x="352353" y="2310991"/>
            <a:ext cx="11487294" cy="3381400"/>
          </a:xfrm>
          <a:prstGeom prst="rect">
            <a:avLst/>
          </a:prstGeom>
        </p:spPr>
      </p:pic>
      <p:sp>
        <p:nvSpPr>
          <p:cNvPr id="4" name="TextBox 3">
            <a:extLst>
              <a:ext uri="{FF2B5EF4-FFF2-40B4-BE49-F238E27FC236}">
                <a16:creationId xmlns:a16="http://schemas.microsoft.com/office/drawing/2014/main" id="{6D3CAC25-FF53-30A5-5C57-B7D8D8C8226C}"/>
              </a:ext>
            </a:extLst>
          </p:cNvPr>
          <p:cNvSpPr txBox="1"/>
          <p:nvPr/>
        </p:nvSpPr>
        <p:spPr>
          <a:xfrm>
            <a:off x="3304619" y="5652065"/>
            <a:ext cx="1047083" cy="646331"/>
          </a:xfrm>
          <a:prstGeom prst="rect">
            <a:avLst/>
          </a:prstGeom>
          <a:noFill/>
        </p:spPr>
        <p:txBody>
          <a:bodyPr wrap="none" rtlCol="0">
            <a:spAutoFit/>
          </a:bodyPr>
          <a:lstStyle/>
          <a:p>
            <a:pPr algn="ctr"/>
            <a:r>
              <a:rPr kumimoji="1" lang="en-US" altLang="ko-US" b="1" dirty="0"/>
              <a:t>(23.1 dB)</a:t>
            </a:r>
          </a:p>
          <a:p>
            <a:pPr algn="ctr"/>
            <a:r>
              <a:rPr kumimoji="1" lang="en-US" altLang="ko-US" b="1" dirty="0"/>
              <a:t>(Ours)</a:t>
            </a:r>
            <a:endParaRPr kumimoji="1" lang="ko-US" altLang="en-US" b="1" dirty="0"/>
          </a:p>
        </p:txBody>
      </p:sp>
      <p:sp>
        <p:nvSpPr>
          <p:cNvPr id="5" name="TextBox 4">
            <a:extLst>
              <a:ext uri="{FF2B5EF4-FFF2-40B4-BE49-F238E27FC236}">
                <a16:creationId xmlns:a16="http://schemas.microsoft.com/office/drawing/2014/main" id="{BF0CA9E0-E450-A7CA-D9C7-583BF508A068}"/>
              </a:ext>
            </a:extLst>
          </p:cNvPr>
          <p:cNvSpPr txBox="1"/>
          <p:nvPr/>
        </p:nvSpPr>
        <p:spPr>
          <a:xfrm>
            <a:off x="5572458" y="5658104"/>
            <a:ext cx="1047083" cy="369332"/>
          </a:xfrm>
          <a:prstGeom prst="rect">
            <a:avLst/>
          </a:prstGeom>
          <a:noFill/>
        </p:spPr>
        <p:txBody>
          <a:bodyPr wrap="none" rtlCol="0">
            <a:spAutoFit/>
          </a:bodyPr>
          <a:lstStyle/>
          <a:p>
            <a:pPr algn="ctr"/>
            <a:r>
              <a:rPr kumimoji="1" lang="en-US" altLang="ko-US" b="1" dirty="0"/>
              <a:t>(23.1 dB)</a:t>
            </a:r>
          </a:p>
        </p:txBody>
      </p:sp>
      <p:sp>
        <p:nvSpPr>
          <p:cNvPr id="8" name="TextBox 7">
            <a:extLst>
              <a:ext uri="{FF2B5EF4-FFF2-40B4-BE49-F238E27FC236}">
                <a16:creationId xmlns:a16="http://schemas.microsoft.com/office/drawing/2014/main" id="{734765BB-43BD-66BE-887A-E7DE7A3AC9A9}"/>
              </a:ext>
            </a:extLst>
          </p:cNvPr>
          <p:cNvSpPr txBox="1"/>
          <p:nvPr/>
        </p:nvSpPr>
        <p:spPr>
          <a:xfrm>
            <a:off x="7846709" y="5652065"/>
            <a:ext cx="1034257" cy="369332"/>
          </a:xfrm>
          <a:prstGeom prst="rect">
            <a:avLst/>
          </a:prstGeom>
          <a:noFill/>
        </p:spPr>
        <p:txBody>
          <a:bodyPr wrap="none" rtlCol="0">
            <a:spAutoFit/>
          </a:bodyPr>
          <a:lstStyle/>
          <a:p>
            <a:pPr algn="ctr"/>
            <a:r>
              <a:rPr kumimoji="1" lang="en-US" altLang="ko-US" dirty="0"/>
              <a:t>(22.6 dB)</a:t>
            </a:r>
          </a:p>
        </p:txBody>
      </p:sp>
      <p:sp>
        <p:nvSpPr>
          <p:cNvPr id="9" name="TextBox 8">
            <a:extLst>
              <a:ext uri="{FF2B5EF4-FFF2-40B4-BE49-F238E27FC236}">
                <a16:creationId xmlns:a16="http://schemas.microsoft.com/office/drawing/2014/main" id="{A55B6E0D-43D7-CE55-B743-4CEFE71AE90D}"/>
              </a:ext>
            </a:extLst>
          </p:cNvPr>
          <p:cNvSpPr txBox="1"/>
          <p:nvPr/>
        </p:nvSpPr>
        <p:spPr>
          <a:xfrm>
            <a:off x="10114549" y="5652065"/>
            <a:ext cx="1034257" cy="369332"/>
          </a:xfrm>
          <a:prstGeom prst="rect">
            <a:avLst/>
          </a:prstGeom>
          <a:noFill/>
        </p:spPr>
        <p:txBody>
          <a:bodyPr wrap="none" rtlCol="0">
            <a:spAutoFit/>
          </a:bodyPr>
          <a:lstStyle/>
          <a:p>
            <a:pPr algn="ctr"/>
            <a:r>
              <a:rPr kumimoji="1" lang="en-US" altLang="ko-US" dirty="0"/>
              <a:t>(22.1 dB)</a:t>
            </a:r>
          </a:p>
        </p:txBody>
      </p:sp>
    </p:spTree>
    <p:extLst>
      <p:ext uri="{BB962C8B-B14F-4D97-AF65-F5344CB8AC3E}">
        <p14:creationId xmlns:p14="http://schemas.microsoft.com/office/powerpoint/2010/main" val="2543412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표 9">
            <a:extLst>
              <a:ext uri="{FF2B5EF4-FFF2-40B4-BE49-F238E27FC236}">
                <a16:creationId xmlns:a16="http://schemas.microsoft.com/office/drawing/2014/main" id="{32F6F13C-511B-F8DC-0D86-49917371CD7D}"/>
              </a:ext>
            </a:extLst>
          </p:cNvPr>
          <p:cNvGraphicFramePr>
            <a:graphicFrameLocks noGrp="1"/>
          </p:cNvGraphicFramePr>
          <p:nvPr>
            <p:extLst>
              <p:ext uri="{D42A27DB-BD31-4B8C-83A1-F6EECF244321}">
                <p14:modId xmlns:p14="http://schemas.microsoft.com/office/powerpoint/2010/main" val="2618122184"/>
              </p:ext>
            </p:extLst>
          </p:nvPr>
        </p:nvGraphicFramePr>
        <p:xfrm>
          <a:off x="1053153" y="1893864"/>
          <a:ext cx="10085694" cy="3957851"/>
        </p:xfrm>
        <a:graphic>
          <a:graphicData uri="http://schemas.openxmlformats.org/drawingml/2006/table">
            <a:tbl>
              <a:tblPr firstRow="1" bandRow="1">
                <a:tableStyleId>{2D5ABB26-0587-4C30-8999-92F81FD0307C}</a:tableStyleId>
              </a:tblPr>
              <a:tblGrid>
                <a:gridCol w="3361898">
                  <a:extLst>
                    <a:ext uri="{9D8B030D-6E8A-4147-A177-3AD203B41FA5}">
                      <a16:colId xmlns:a16="http://schemas.microsoft.com/office/drawing/2014/main" val="3243860419"/>
                    </a:ext>
                  </a:extLst>
                </a:gridCol>
                <a:gridCol w="3361898">
                  <a:extLst>
                    <a:ext uri="{9D8B030D-6E8A-4147-A177-3AD203B41FA5}">
                      <a16:colId xmlns:a16="http://schemas.microsoft.com/office/drawing/2014/main" val="2660845400"/>
                    </a:ext>
                  </a:extLst>
                </a:gridCol>
                <a:gridCol w="3361898">
                  <a:extLst>
                    <a:ext uri="{9D8B030D-6E8A-4147-A177-3AD203B41FA5}">
                      <a16:colId xmlns:a16="http://schemas.microsoft.com/office/drawing/2014/main" val="1507879168"/>
                    </a:ext>
                  </a:extLst>
                </a:gridCol>
              </a:tblGrid>
              <a:tr h="791952">
                <a:tc>
                  <a:txBody>
                    <a:bodyPr/>
                    <a:lstStyle/>
                    <a:p>
                      <a:pPr algn="ctr"/>
                      <a:r>
                        <a:rPr lang="en-US" altLang="ko-US" sz="2000" b="1" dirty="0"/>
                        <a:t>Speed</a:t>
                      </a:r>
                      <a:endParaRPr lang="ko-US" altLang="en-US" sz="2000" b="1" dirty="0"/>
                    </a:p>
                  </a:txBody>
                  <a:tcPr>
                    <a:lnR w="6350" cap="flat" cmpd="sng" algn="ctr">
                      <a:solidFill>
                        <a:schemeClr val="tx1"/>
                      </a:solidFill>
                      <a:prstDash val="solid"/>
                      <a:round/>
                      <a:headEnd type="none" w="med" len="med"/>
                      <a:tailEnd type="none" w="med" len="med"/>
                    </a:lnR>
                  </a:tcPr>
                </a:tc>
                <a:tc>
                  <a:txBody>
                    <a:bodyPr/>
                    <a:lstStyle/>
                    <a:p>
                      <a:pPr algn="ctr"/>
                      <a:r>
                        <a:rPr lang="en-US" altLang="ko-US" sz="2000" b="1" dirty="0"/>
                        <a:t>Performance</a:t>
                      </a:r>
                      <a:endParaRPr lang="ko-US" altLang="en-US" sz="2000" b="1"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ko-US" sz="2000" b="1" dirty="0"/>
                        <a:t>Resource Utilization</a:t>
                      </a:r>
                      <a:endParaRPr lang="ko-US" altLang="en-US" sz="2000" b="1" dirty="0"/>
                    </a:p>
                  </a:txBody>
                  <a:tcPr>
                    <a:lnL w="63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86831131"/>
                  </a:ext>
                </a:extLst>
              </a:tr>
              <a:tr h="3165899">
                <a:tc>
                  <a:txBody>
                    <a:bodyPr/>
                    <a:lstStyle/>
                    <a:p>
                      <a:pPr algn="ctr"/>
                      <a:endParaRPr lang="ko-US" altLang="en-US" dirty="0"/>
                    </a:p>
                  </a:txBody>
                  <a:tcPr>
                    <a:lnR w="6350" cap="flat" cmpd="sng" algn="ctr">
                      <a:solidFill>
                        <a:schemeClr val="tx1"/>
                      </a:solidFill>
                      <a:prstDash val="solid"/>
                      <a:round/>
                      <a:headEnd type="none" w="med" len="med"/>
                      <a:tailEnd type="none" w="med" len="med"/>
                    </a:lnR>
                  </a:tcPr>
                </a:tc>
                <a:tc>
                  <a:txBody>
                    <a:bodyPr/>
                    <a:lstStyle/>
                    <a:p>
                      <a:pPr algn="ctr"/>
                      <a:endParaRPr lang="ko-US" alt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endParaRPr lang="ko-US" altLang="en-US" dirty="0"/>
                    </a:p>
                  </a:txBody>
                  <a:tcPr>
                    <a:lnL w="63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64592544"/>
                  </a:ext>
                </a:extLst>
              </a:tr>
            </a:tbl>
          </a:graphicData>
        </a:graphic>
      </p:graphicFrame>
      <p:sp>
        <p:nvSpPr>
          <p:cNvPr id="2" name="제목 1">
            <a:extLst>
              <a:ext uri="{FF2B5EF4-FFF2-40B4-BE49-F238E27FC236}">
                <a16:creationId xmlns:a16="http://schemas.microsoft.com/office/drawing/2014/main" id="{46C90B44-C8F2-C2DD-24B1-34382B70A2F4}"/>
              </a:ext>
            </a:extLst>
          </p:cNvPr>
          <p:cNvSpPr>
            <a:spLocks noGrp="1"/>
          </p:cNvSpPr>
          <p:nvPr>
            <p:ph type="title"/>
          </p:nvPr>
        </p:nvSpPr>
        <p:spPr/>
        <p:txBody>
          <a:bodyPr/>
          <a:lstStyle/>
          <a:p>
            <a:r>
              <a:rPr kumimoji="1" lang="en-US" altLang="ko-US" dirty="0"/>
              <a:t>Design Evaluation: Video Manipulation</a:t>
            </a:r>
            <a:endParaRPr kumimoji="1" lang="ko-US" altLang="en-US" dirty="0"/>
          </a:p>
        </p:txBody>
      </p:sp>
      <p:sp>
        <p:nvSpPr>
          <p:cNvPr id="8" name="모서리가 둥근 직사각형 7">
            <a:extLst>
              <a:ext uri="{FF2B5EF4-FFF2-40B4-BE49-F238E27FC236}">
                <a16:creationId xmlns:a16="http://schemas.microsoft.com/office/drawing/2014/main" id="{4C9CF5F0-1D31-A498-F1B8-692AFA1C55CA}"/>
              </a:ext>
            </a:extLst>
          </p:cNvPr>
          <p:cNvSpPr/>
          <p:nvPr/>
        </p:nvSpPr>
        <p:spPr>
          <a:xfrm>
            <a:off x="1182806" y="2644348"/>
            <a:ext cx="3146946" cy="395785"/>
          </a:xfrm>
          <a:prstGeom prst="roundRect">
            <a:avLst>
              <a:gd name="adj" fmla="val 44253"/>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US" dirty="0">
                <a:solidFill>
                  <a:sysClr val="windowText" lastClr="000000"/>
                </a:solidFill>
                <a:latin typeface="Aptos" panose="020B0004020202020204" pitchFamily="34" charset="0"/>
              </a:rPr>
              <a:t>Latency</a:t>
            </a:r>
            <a:endParaRPr kumimoji="1" lang="ko-US" altLang="en-US" dirty="0">
              <a:solidFill>
                <a:sysClr val="windowText" lastClr="000000"/>
              </a:solidFill>
              <a:latin typeface="Aptos" panose="020B0004020202020204" pitchFamily="34" charset="0"/>
            </a:endParaRPr>
          </a:p>
        </p:txBody>
      </p:sp>
      <p:sp>
        <p:nvSpPr>
          <p:cNvPr id="11" name="모서리가 둥근 직사각형 10">
            <a:extLst>
              <a:ext uri="{FF2B5EF4-FFF2-40B4-BE49-F238E27FC236}">
                <a16:creationId xmlns:a16="http://schemas.microsoft.com/office/drawing/2014/main" id="{95CB0C4E-0B4F-C568-AEBE-5108709087FD}"/>
              </a:ext>
            </a:extLst>
          </p:cNvPr>
          <p:cNvSpPr/>
          <p:nvPr/>
        </p:nvSpPr>
        <p:spPr>
          <a:xfrm>
            <a:off x="1182806" y="3154246"/>
            <a:ext cx="3146946" cy="395785"/>
          </a:xfrm>
          <a:prstGeom prst="roundRect">
            <a:avLst>
              <a:gd name="adj" fmla="val 44253"/>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US" dirty="0">
                <a:solidFill>
                  <a:sysClr val="windowText" lastClr="000000"/>
                </a:solidFill>
                <a:latin typeface="Aptos" panose="020B0004020202020204" pitchFamily="34" charset="0"/>
              </a:rPr>
              <a:t>Throughput</a:t>
            </a:r>
            <a:endParaRPr kumimoji="1" lang="ko-US" altLang="en-US" dirty="0">
              <a:solidFill>
                <a:sysClr val="windowText" lastClr="000000"/>
              </a:solidFill>
              <a:latin typeface="Aptos" panose="020B0004020202020204" pitchFamily="34" charset="0"/>
            </a:endParaRPr>
          </a:p>
        </p:txBody>
      </p:sp>
      <p:sp>
        <p:nvSpPr>
          <p:cNvPr id="12" name="모서리가 둥근 직사각형 11">
            <a:extLst>
              <a:ext uri="{FF2B5EF4-FFF2-40B4-BE49-F238E27FC236}">
                <a16:creationId xmlns:a16="http://schemas.microsoft.com/office/drawing/2014/main" id="{B93A39CF-3EAD-96FE-9759-3DFEFE4E54E0}"/>
              </a:ext>
            </a:extLst>
          </p:cNvPr>
          <p:cNvSpPr/>
          <p:nvPr/>
        </p:nvSpPr>
        <p:spPr>
          <a:xfrm>
            <a:off x="4522527" y="2647853"/>
            <a:ext cx="3146946" cy="395785"/>
          </a:xfrm>
          <a:prstGeom prst="roundRect">
            <a:avLst>
              <a:gd name="adj" fmla="val 44253"/>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US" dirty="0">
                <a:solidFill>
                  <a:sysClr val="windowText" lastClr="000000"/>
                </a:solidFill>
                <a:latin typeface="Aptos" panose="020B0004020202020204" pitchFamily="34" charset="0"/>
              </a:rPr>
              <a:t>Accuracy</a:t>
            </a:r>
            <a:endParaRPr kumimoji="1" lang="ko-US" altLang="en-US" dirty="0">
              <a:solidFill>
                <a:sysClr val="windowText" lastClr="000000"/>
              </a:solidFill>
              <a:latin typeface="Aptos" panose="020B0004020202020204" pitchFamily="34" charset="0"/>
            </a:endParaRPr>
          </a:p>
        </p:txBody>
      </p:sp>
      <p:sp>
        <p:nvSpPr>
          <p:cNvPr id="13" name="모서리가 둥근 직사각형 12">
            <a:extLst>
              <a:ext uri="{FF2B5EF4-FFF2-40B4-BE49-F238E27FC236}">
                <a16:creationId xmlns:a16="http://schemas.microsoft.com/office/drawing/2014/main" id="{88202AEE-85F9-AEB6-D77E-43C0CB5A5F69}"/>
              </a:ext>
            </a:extLst>
          </p:cNvPr>
          <p:cNvSpPr/>
          <p:nvPr/>
        </p:nvSpPr>
        <p:spPr>
          <a:xfrm>
            <a:off x="7862248" y="2644347"/>
            <a:ext cx="3146946" cy="395785"/>
          </a:xfrm>
          <a:prstGeom prst="roundRect">
            <a:avLst>
              <a:gd name="adj" fmla="val 44253"/>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US" dirty="0">
                <a:solidFill>
                  <a:sysClr val="windowText" lastClr="000000"/>
                </a:solidFill>
                <a:latin typeface="Aptos" panose="020B0004020202020204" pitchFamily="34" charset="0"/>
              </a:rPr>
              <a:t>Memory</a:t>
            </a:r>
            <a:endParaRPr kumimoji="1" lang="ko-US" altLang="en-US" dirty="0">
              <a:solidFill>
                <a:sysClr val="windowText" lastClr="000000"/>
              </a:solidFill>
              <a:latin typeface="Aptos" panose="020B0004020202020204" pitchFamily="34" charset="0"/>
            </a:endParaRPr>
          </a:p>
        </p:txBody>
      </p:sp>
      <p:sp>
        <p:nvSpPr>
          <p:cNvPr id="14" name="모서리가 둥근 직사각형 13">
            <a:extLst>
              <a:ext uri="{FF2B5EF4-FFF2-40B4-BE49-F238E27FC236}">
                <a16:creationId xmlns:a16="http://schemas.microsoft.com/office/drawing/2014/main" id="{2642294A-8A23-C76B-E6EC-A52F99D55EFD}"/>
              </a:ext>
            </a:extLst>
          </p:cNvPr>
          <p:cNvSpPr/>
          <p:nvPr/>
        </p:nvSpPr>
        <p:spPr>
          <a:xfrm>
            <a:off x="7862248" y="3154246"/>
            <a:ext cx="3146946" cy="395785"/>
          </a:xfrm>
          <a:prstGeom prst="roundRect">
            <a:avLst>
              <a:gd name="adj" fmla="val 44253"/>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US" dirty="0">
                <a:solidFill>
                  <a:sysClr val="windowText" lastClr="000000"/>
                </a:solidFill>
                <a:latin typeface="Aptos" panose="020B0004020202020204" pitchFamily="34" charset="0"/>
              </a:rPr>
              <a:t>Arithmetic Units</a:t>
            </a:r>
            <a:endParaRPr kumimoji="1" lang="ko-US" altLang="en-US" dirty="0">
              <a:solidFill>
                <a:sysClr val="windowText" lastClr="000000"/>
              </a:solidFill>
              <a:latin typeface="Aptos" panose="020B0004020202020204" pitchFamily="34" charset="0"/>
            </a:endParaRPr>
          </a:p>
        </p:txBody>
      </p:sp>
      <p:sp>
        <p:nvSpPr>
          <p:cNvPr id="16" name="TextBox 15">
            <a:extLst>
              <a:ext uri="{FF2B5EF4-FFF2-40B4-BE49-F238E27FC236}">
                <a16:creationId xmlns:a16="http://schemas.microsoft.com/office/drawing/2014/main" id="{9DC12ACA-E1D1-188D-04BB-CD8BDA250B82}"/>
              </a:ext>
            </a:extLst>
          </p:cNvPr>
          <p:cNvSpPr txBox="1"/>
          <p:nvPr/>
        </p:nvSpPr>
        <p:spPr>
          <a:xfrm>
            <a:off x="1182806" y="3702407"/>
            <a:ext cx="3146946" cy="923330"/>
          </a:xfrm>
          <a:prstGeom prst="rect">
            <a:avLst/>
          </a:prstGeom>
          <a:noFill/>
        </p:spPr>
        <p:txBody>
          <a:bodyPr wrap="square" rtlCol="0">
            <a:spAutoFit/>
          </a:bodyPr>
          <a:lstStyle/>
          <a:p>
            <a:pPr marL="285750" indent="-285750">
              <a:buFont typeface="Arial" panose="020B0604020202020204" pitchFamily="34" charset="0"/>
              <a:buChar char="•"/>
            </a:pPr>
            <a:r>
              <a:rPr kumimoji="1" lang="en-US" altLang="ko-US" dirty="0">
                <a:latin typeface="Aptos" panose="020B0004020202020204" pitchFamily="34" charset="0"/>
              </a:rPr>
              <a:t>Limited by HDMI (60 fps)</a:t>
            </a:r>
          </a:p>
          <a:p>
            <a:pPr marL="285750" indent="-285750">
              <a:buFont typeface="Arial" panose="020B0604020202020204" pitchFamily="34" charset="0"/>
              <a:buChar char="•"/>
            </a:pPr>
            <a:r>
              <a:rPr kumimoji="1" lang="en-US" altLang="ko-US" dirty="0">
                <a:latin typeface="Aptos" panose="020B0004020202020204" pitchFamily="34" charset="0"/>
              </a:rPr>
              <a:t>Compare w/ </a:t>
            </a:r>
            <a:r>
              <a:rPr kumimoji="1" lang="en-US" altLang="ko-US" dirty="0">
                <a:solidFill>
                  <a:srgbClr val="FF0000"/>
                </a:solidFill>
                <a:latin typeface="Aptos" panose="020B0004020202020204" pitchFamily="34" charset="0"/>
              </a:rPr>
              <a:t>Software Implementations</a:t>
            </a:r>
            <a:endParaRPr kumimoji="1" lang="ko-US" altLang="en-US" dirty="0">
              <a:solidFill>
                <a:srgbClr val="FF0000"/>
              </a:solidFill>
              <a:latin typeface="Aptos" panose="020B0004020202020204" pitchFamily="34" charset="0"/>
            </a:endParaRPr>
          </a:p>
        </p:txBody>
      </p:sp>
      <p:sp>
        <p:nvSpPr>
          <p:cNvPr id="17" name="TextBox 16">
            <a:extLst>
              <a:ext uri="{FF2B5EF4-FFF2-40B4-BE49-F238E27FC236}">
                <a16:creationId xmlns:a16="http://schemas.microsoft.com/office/drawing/2014/main" id="{201EBA12-B218-B7CE-8A3F-460F5413D4E3}"/>
              </a:ext>
            </a:extLst>
          </p:cNvPr>
          <p:cNvSpPr txBox="1"/>
          <p:nvPr/>
        </p:nvSpPr>
        <p:spPr>
          <a:xfrm>
            <a:off x="4522527" y="3138985"/>
            <a:ext cx="3146946"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ko-US" dirty="0">
                <a:latin typeface="Aptos" panose="020B0004020202020204" pitchFamily="34" charset="0"/>
              </a:rPr>
              <a:t>Bit Arithmetic (errors)</a:t>
            </a:r>
          </a:p>
          <a:p>
            <a:pPr marL="285750" indent="-285750">
              <a:buFont typeface="Arial" panose="020B0604020202020204" pitchFamily="34" charset="0"/>
              <a:buChar char="•"/>
            </a:pPr>
            <a:r>
              <a:rPr kumimoji="1" lang="en-US" altLang="ko-US" dirty="0">
                <a:latin typeface="Aptos" panose="020B0004020202020204" pitchFamily="34" charset="0"/>
              </a:rPr>
              <a:t>Filter’s performance</a:t>
            </a:r>
            <a:endParaRPr kumimoji="1" lang="ko-US" altLang="en-US" dirty="0">
              <a:latin typeface="Aptos" panose="020B0004020202020204" pitchFamily="34" charset="0"/>
            </a:endParaRPr>
          </a:p>
        </p:txBody>
      </p:sp>
      <p:sp>
        <p:nvSpPr>
          <p:cNvPr id="3" name="TextBox 2">
            <a:extLst>
              <a:ext uri="{FF2B5EF4-FFF2-40B4-BE49-F238E27FC236}">
                <a16:creationId xmlns:a16="http://schemas.microsoft.com/office/drawing/2014/main" id="{877E59AE-99A6-37D6-8A77-1D03F9D0465E}"/>
              </a:ext>
            </a:extLst>
          </p:cNvPr>
          <p:cNvSpPr txBox="1"/>
          <p:nvPr/>
        </p:nvSpPr>
        <p:spPr>
          <a:xfrm>
            <a:off x="7862248" y="3634359"/>
            <a:ext cx="3146946"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ko-US" dirty="0">
                <a:latin typeface="Aptos" panose="020B0004020202020204" pitchFamily="34" charset="0"/>
              </a:rPr>
              <a:t>How effective is our </a:t>
            </a:r>
            <a:r>
              <a:rPr kumimoji="1" lang="en-US" altLang="ko-US" dirty="0">
                <a:solidFill>
                  <a:srgbClr val="FF0000"/>
                </a:solidFill>
                <a:latin typeface="Aptos" panose="020B0004020202020204" pitchFamily="34" charset="0"/>
              </a:rPr>
              <a:t>pipelining</a:t>
            </a:r>
            <a:r>
              <a:rPr kumimoji="1" lang="en-US" altLang="ko-US" dirty="0">
                <a:latin typeface="Aptos" panose="020B0004020202020204" pitchFamily="34" charset="0"/>
              </a:rPr>
              <a:t> strategy?</a:t>
            </a:r>
            <a:endParaRPr kumimoji="1" lang="ko-US" altLang="en-US" dirty="0">
              <a:latin typeface="Aptos" panose="020B0004020202020204" pitchFamily="34" charset="0"/>
            </a:endParaRPr>
          </a:p>
        </p:txBody>
      </p:sp>
    </p:spTree>
    <p:extLst>
      <p:ext uri="{BB962C8B-B14F-4D97-AF65-F5344CB8AC3E}">
        <p14:creationId xmlns:p14="http://schemas.microsoft.com/office/powerpoint/2010/main" val="3076941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B9C5CF-3259-C0EA-A1EF-BECB304FF60F}"/>
              </a:ext>
            </a:extLst>
          </p:cNvPr>
          <p:cNvSpPr>
            <a:spLocks noGrp="1"/>
          </p:cNvSpPr>
          <p:nvPr>
            <p:ph type="title"/>
          </p:nvPr>
        </p:nvSpPr>
        <p:spPr/>
        <p:txBody>
          <a:bodyPr/>
          <a:lstStyle/>
          <a:p>
            <a:r>
              <a:rPr kumimoji="1" lang="en-US" altLang="ko-US" dirty="0"/>
              <a:t>Project Overview </a:t>
            </a:r>
            <a:r>
              <a:rPr kumimoji="1" lang="en-US" altLang="ko-US" sz="3600" dirty="0"/>
              <a:t>– Video Manipulation</a:t>
            </a:r>
            <a:endParaRPr kumimoji="1" lang="ko-US" altLang="en-US" dirty="0"/>
          </a:p>
        </p:txBody>
      </p:sp>
      <p:sp>
        <p:nvSpPr>
          <p:cNvPr id="3" name="내용 개체 틀 2">
            <a:extLst>
              <a:ext uri="{FF2B5EF4-FFF2-40B4-BE49-F238E27FC236}">
                <a16:creationId xmlns:a16="http://schemas.microsoft.com/office/drawing/2014/main" id="{6D6C3DBB-F17D-072B-C70C-0FB2F7A180BA}"/>
              </a:ext>
            </a:extLst>
          </p:cNvPr>
          <p:cNvSpPr>
            <a:spLocks noGrp="1"/>
          </p:cNvSpPr>
          <p:nvPr>
            <p:ph idx="1"/>
          </p:nvPr>
        </p:nvSpPr>
        <p:spPr>
          <a:xfrm>
            <a:off x="838200" y="1764665"/>
            <a:ext cx="10515600" cy="4667250"/>
          </a:xfrm>
        </p:spPr>
        <p:txBody>
          <a:bodyPr>
            <a:normAutofit/>
          </a:bodyPr>
          <a:lstStyle/>
          <a:p>
            <a:pPr marL="0" indent="0">
              <a:lnSpc>
                <a:spcPct val="150000"/>
              </a:lnSpc>
              <a:buNone/>
            </a:pPr>
            <a:r>
              <a:rPr kumimoji="1" lang="en-US" altLang="ko-US" dirty="0">
                <a:latin typeface="Bell MT" panose="02020503060305020303" pitchFamily="18" charset="0"/>
              </a:rPr>
              <a:t>(Commitment) </a:t>
            </a:r>
            <a:r>
              <a:rPr kumimoji="1" lang="en-US" altLang="ko-US" dirty="0"/>
              <a:t>With pixel-level pipelining,</a:t>
            </a:r>
            <a:r>
              <a:rPr kumimoji="1" lang="en-US" altLang="ko-US" dirty="0">
                <a:latin typeface="Bell MT" panose="02020503060305020303" pitchFamily="18" charset="0"/>
              </a:rPr>
              <a:t> </a:t>
            </a:r>
            <a:r>
              <a:rPr kumimoji="1" lang="en-US" altLang="ko-US" i="1" dirty="0"/>
              <a:t>Highly optimized </a:t>
            </a:r>
            <a:r>
              <a:rPr kumimoji="1" lang="en-US" altLang="ko-US" dirty="0"/>
              <a:t>bicubic upscaling algorithm of video stream implemented purely on FPGA</a:t>
            </a:r>
          </a:p>
          <a:p>
            <a:pPr marL="0" indent="0">
              <a:lnSpc>
                <a:spcPct val="150000"/>
              </a:lnSpc>
              <a:buNone/>
            </a:pPr>
            <a:endParaRPr kumimoji="1" lang="en-US" altLang="ko-US" sz="1000" dirty="0"/>
          </a:p>
          <a:p>
            <a:pPr marL="0" indent="0">
              <a:lnSpc>
                <a:spcPct val="150000"/>
              </a:lnSpc>
              <a:buNone/>
            </a:pPr>
            <a:r>
              <a:rPr kumimoji="1" lang="en-US" altLang="ko-US" dirty="0">
                <a:latin typeface="Bell MT" panose="02020503060305020303" pitchFamily="18" charset="0"/>
              </a:rPr>
              <a:t>(Goal) </a:t>
            </a:r>
            <a:r>
              <a:rPr kumimoji="1" lang="en-US" altLang="ko-US" dirty="0"/>
              <a:t>4x video enhancement pipeline, integrated with hand recognition</a:t>
            </a:r>
            <a:endParaRPr kumimoji="1" lang="en-US" altLang="ko-US" sz="2800" dirty="0"/>
          </a:p>
          <a:p>
            <a:pPr marL="0" indent="0">
              <a:lnSpc>
                <a:spcPct val="150000"/>
              </a:lnSpc>
              <a:buNone/>
            </a:pPr>
            <a:endParaRPr kumimoji="1" lang="en-US" altLang="ko-US" sz="1000" dirty="0"/>
          </a:p>
          <a:p>
            <a:pPr marL="0" indent="0">
              <a:lnSpc>
                <a:spcPct val="150000"/>
              </a:lnSpc>
              <a:buNone/>
            </a:pPr>
            <a:r>
              <a:rPr kumimoji="1" lang="en-US" altLang="ko-US" dirty="0">
                <a:latin typeface="Bell MT" panose="02020503060305020303" pitchFamily="18" charset="0"/>
              </a:rPr>
              <a:t>(Stretch) </a:t>
            </a:r>
            <a:r>
              <a:rPr kumimoji="1" lang="en-US" altLang="ko-US" dirty="0"/>
              <a:t>Add an additional convolution layer—</a:t>
            </a:r>
            <a:r>
              <a:rPr kumimoji="1" lang="en-US" altLang="ko-US" i="1" u="sng" dirty="0"/>
              <a:t>arbitrary</a:t>
            </a:r>
            <a:r>
              <a:rPr kumimoji="1" lang="en-US" altLang="ko-US" dirty="0"/>
              <a:t> image filters</a:t>
            </a:r>
          </a:p>
        </p:txBody>
      </p:sp>
      <p:sp>
        <p:nvSpPr>
          <p:cNvPr id="4" name="TextBox 3">
            <a:extLst>
              <a:ext uri="{FF2B5EF4-FFF2-40B4-BE49-F238E27FC236}">
                <a16:creationId xmlns:a16="http://schemas.microsoft.com/office/drawing/2014/main" id="{932111D9-851F-4480-A42D-80FA58E85785}"/>
              </a:ext>
            </a:extLst>
          </p:cNvPr>
          <p:cNvSpPr txBox="1"/>
          <p:nvPr/>
        </p:nvSpPr>
        <p:spPr>
          <a:xfrm>
            <a:off x="7393432" y="5929884"/>
            <a:ext cx="4610100" cy="400110"/>
          </a:xfrm>
          <a:prstGeom prst="rect">
            <a:avLst/>
          </a:prstGeom>
          <a:noFill/>
        </p:spPr>
        <p:txBody>
          <a:bodyPr wrap="square" rtlCol="0">
            <a:spAutoFit/>
          </a:bodyPr>
          <a:lstStyle/>
          <a:p>
            <a:r>
              <a:rPr kumimoji="1" lang="en-US" altLang="ko-US" sz="2000" dirty="0"/>
              <a:t>(e.g. Edge Detection, Sharp, Blur, …)</a:t>
            </a:r>
            <a:endParaRPr kumimoji="1" lang="ko-US" altLang="en-US" sz="2000" dirty="0"/>
          </a:p>
        </p:txBody>
      </p:sp>
    </p:spTree>
    <p:extLst>
      <p:ext uri="{BB962C8B-B14F-4D97-AF65-F5344CB8AC3E}">
        <p14:creationId xmlns:p14="http://schemas.microsoft.com/office/powerpoint/2010/main" val="1279778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6148-AC27-4453-A37C-CCC1C5A8CB50}"/>
              </a:ext>
            </a:extLst>
          </p:cNvPr>
          <p:cNvSpPr>
            <a:spLocks noGrp="1"/>
          </p:cNvSpPr>
          <p:nvPr>
            <p:ph type="title"/>
          </p:nvPr>
        </p:nvSpPr>
        <p:spPr>
          <a:xfrm>
            <a:off x="733425" y="2613025"/>
            <a:ext cx="10515600" cy="1325563"/>
          </a:xfrm>
        </p:spPr>
        <p:txBody>
          <a:bodyPr/>
          <a:lstStyle/>
          <a:p>
            <a:pPr algn="ctr"/>
            <a:r>
              <a:rPr lang="en-US" dirty="0"/>
              <a:t>Blob Detection</a:t>
            </a:r>
          </a:p>
        </p:txBody>
      </p:sp>
    </p:spTree>
    <p:extLst>
      <p:ext uri="{BB962C8B-B14F-4D97-AF65-F5344CB8AC3E}">
        <p14:creationId xmlns:p14="http://schemas.microsoft.com/office/powerpoint/2010/main" val="2717395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C38C-3DC2-46BA-AD9A-96B8F15EEF3B}"/>
              </a:ext>
            </a:extLst>
          </p:cNvPr>
          <p:cNvSpPr>
            <a:spLocks noGrp="1"/>
          </p:cNvSpPr>
          <p:nvPr>
            <p:ph type="title"/>
          </p:nvPr>
        </p:nvSpPr>
        <p:spPr/>
        <p:txBody>
          <a:bodyPr/>
          <a:lstStyle/>
          <a:p>
            <a:r>
              <a:rPr lang="en-US" dirty="0"/>
              <a:t>Blob Detection Module Diagram</a:t>
            </a:r>
          </a:p>
        </p:txBody>
      </p:sp>
      <p:pic>
        <p:nvPicPr>
          <p:cNvPr id="6" name="그림 5" descr="도표, 스크린샷, 텍스트이(가) 표시된 사진&#10;&#10;자동 생성된 설명">
            <a:extLst>
              <a:ext uri="{FF2B5EF4-FFF2-40B4-BE49-F238E27FC236}">
                <a16:creationId xmlns:a16="http://schemas.microsoft.com/office/drawing/2014/main" id="{DE25E6F8-7BFA-3C14-761E-428818085D6C}"/>
              </a:ext>
            </a:extLst>
          </p:cNvPr>
          <p:cNvPicPr>
            <a:picLocks noChangeAspect="1"/>
          </p:cNvPicPr>
          <p:nvPr/>
        </p:nvPicPr>
        <p:blipFill>
          <a:blip r:embed="rId3"/>
          <a:stretch>
            <a:fillRect/>
          </a:stretch>
        </p:blipFill>
        <p:spPr>
          <a:xfrm>
            <a:off x="566057" y="1446803"/>
            <a:ext cx="11059886" cy="5046072"/>
          </a:xfrm>
          <a:prstGeom prst="rect">
            <a:avLst/>
          </a:prstGeom>
        </p:spPr>
      </p:pic>
    </p:spTree>
    <p:extLst>
      <p:ext uri="{BB962C8B-B14F-4D97-AF65-F5344CB8AC3E}">
        <p14:creationId xmlns:p14="http://schemas.microsoft.com/office/powerpoint/2010/main" val="2883827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03468-9C0C-4593-82F6-AB79D59D7A22}"/>
              </a:ext>
            </a:extLst>
          </p:cNvPr>
          <p:cNvSpPr>
            <a:spLocks noGrp="1"/>
          </p:cNvSpPr>
          <p:nvPr>
            <p:ph type="title"/>
          </p:nvPr>
        </p:nvSpPr>
        <p:spPr/>
        <p:txBody>
          <a:bodyPr/>
          <a:lstStyle/>
          <a:p>
            <a:r>
              <a:rPr lang="en-US" dirty="0"/>
              <a:t>Threshold Input</a:t>
            </a:r>
          </a:p>
        </p:txBody>
      </p:sp>
      <p:sp>
        <p:nvSpPr>
          <p:cNvPr id="4" name="모서리가 둥근 직사각형 81">
            <a:extLst>
              <a:ext uri="{FF2B5EF4-FFF2-40B4-BE49-F238E27FC236}">
                <a16:creationId xmlns:a16="http://schemas.microsoft.com/office/drawing/2014/main" id="{D0258E65-20DE-4076-AC6B-0EFBD1FE3D9B}"/>
              </a:ext>
            </a:extLst>
          </p:cNvPr>
          <p:cNvSpPr txBox="1">
            <a:spLocks/>
          </p:cNvSpPr>
          <p:nvPr/>
        </p:nvSpPr>
        <p:spPr>
          <a:xfrm>
            <a:off x="841763" y="1735138"/>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5" name="모서리가 둥근 직사각형 81">
            <a:extLst>
              <a:ext uri="{FF2B5EF4-FFF2-40B4-BE49-F238E27FC236}">
                <a16:creationId xmlns:a16="http://schemas.microsoft.com/office/drawing/2014/main" id="{C4AB8687-E178-4399-A47B-93B3CA3009B0}"/>
              </a:ext>
            </a:extLst>
          </p:cNvPr>
          <p:cNvSpPr txBox="1">
            <a:spLocks/>
          </p:cNvSpPr>
          <p:nvPr/>
        </p:nvSpPr>
        <p:spPr>
          <a:xfrm>
            <a:off x="838201" y="2393436"/>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6" name="모서리가 둥근 직사각형 81">
            <a:extLst>
              <a:ext uri="{FF2B5EF4-FFF2-40B4-BE49-F238E27FC236}">
                <a16:creationId xmlns:a16="http://schemas.microsoft.com/office/drawing/2014/main" id="{F5CF0BDB-B7A9-4212-A541-6B96F78C4CE1}"/>
              </a:ext>
            </a:extLst>
          </p:cNvPr>
          <p:cNvSpPr txBox="1">
            <a:spLocks/>
          </p:cNvSpPr>
          <p:nvPr/>
        </p:nvSpPr>
        <p:spPr>
          <a:xfrm>
            <a:off x="838201" y="4368330"/>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7" name="모서리가 둥근 직사각형 81">
            <a:extLst>
              <a:ext uri="{FF2B5EF4-FFF2-40B4-BE49-F238E27FC236}">
                <a16:creationId xmlns:a16="http://schemas.microsoft.com/office/drawing/2014/main" id="{14F2FB98-07C1-4C1E-A238-8EF33A747A9D}"/>
              </a:ext>
            </a:extLst>
          </p:cNvPr>
          <p:cNvSpPr txBox="1">
            <a:spLocks/>
          </p:cNvSpPr>
          <p:nvPr/>
        </p:nvSpPr>
        <p:spPr>
          <a:xfrm>
            <a:off x="838201" y="37100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8" name="모서리가 둥근 직사각형 81">
            <a:extLst>
              <a:ext uri="{FF2B5EF4-FFF2-40B4-BE49-F238E27FC236}">
                <a16:creationId xmlns:a16="http://schemas.microsoft.com/office/drawing/2014/main" id="{AC6EC2D7-5C4D-4CFD-BC38-E49BF0C51BD1}"/>
              </a:ext>
            </a:extLst>
          </p:cNvPr>
          <p:cNvSpPr txBox="1">
            <a:spLocks/>
          </p:cNvSpPr>
          <p:nvPr/>
        </p:nvSpPr>
        <p:spPr>
          <a:xfrm>
            <a:off x="838201" y="3051734"/>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9" name="모서리가 둥근 직사각형 81">
            <a:extLst>
              <a:ext uri="{FF2B5EF4-FFF2-40B4-BE49-F238E27FC236}">
                <a16:creationId xmlns:a16="http://schemas.microsoft.com/office/drawing/2014/main" id="{01E24E86-9205-433D-ACAC-4B03C5482A2C}"/>
              </a:ext>
            </a:extLst>
          </p:cNvPr>
          <p:cNvSpPr txBox="1">
            <a:spLocks/>
          </p:cNvSpPr>
          <p:nvPr/>
        </p:nvSpPr>
        <p:spPr>
          <a:xfrm>
            <a:off x="838200" y="50225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10" name="모서리가 둥근 직사각형 81">
            <a:extLst>
              <a:ext uri="{FF2B5EF4-FFF2-40B4-BE49-F238E27FC236}">
                <a16:creationId xmlns:a16="http://schemas.microsoft.com/office/drawing/2014/main" id="{8F8C3F3F-6FB9-4B07-A969-BFDD44C1E711}"/>
              </a:ext>
            </a:extLst>
          </p:cNvPr>
          <p:cNvSpPr txBox="1">
            <a:spLocks/>
          </p:cNvSpPr>
          <p:nvPr/>
        </p:nvSpPr>
        <p:spPr>
          <a:xfrm>
            <a:off x="1535393" y="1735138"/>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11" name="모서리가 둥근 직사각형 81">
            <a:extLst>
              <a:ext uri="{FF2B5EF4-FFF2-40B4-BE49-F238E27FC236}">
                <a16:creationId xmlns:a16="http://schemas.microsoft.com/office/drawing/2014/main" id="{88A4A453-C0BA-4A93-908F-A62F163237C5}"/>
              </a:ext>
            </a:extLst>
          </p:cNvPr>
          <p:cNvSpPr txBox="1">
            <a:spLocks/>
          </p:cNvSpPr>
          <p:nvPr/>
        </p:nvSpPr>
        <p:spPr>
          <a:xfrm>
            <a:off x="1531831" y="2393436"/>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12" name="모서리가 둥근 직사각형 81">
            <a:extLst>
              <a:ext uri="{FF2B5EF4-FFF2-40B4-BE49-F238E27FC236}">
                <a16:creationId xmlns:a16="http://schemas.microsoft.com/office/drawing/2014/main" id="{FD476F9E-0671-4835-BC9E-FFCBC393CE65}"/>
              </a:ext>
            </a:extLst>
          </p:cNvPr>
          <p:cNvSpPr txBox="1">
            <a:spLocks/>
          </p:cNvSpPr>
          <p:nvPr/>
        </p:nvSpPr>
        <p:spPr>
          <a:xfrm>
            <a:off x="1531831" y="4368330"/>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13" name="모서리가 둥근 직사각형 81">
            <a:extLst>
              <a:ext uri="{FF2B5EF4-FFF2-40B4-BE49-F238E27FC236}">
                <a16:creationId xmlns:a16="http://schemas.microsoft.com/office/drawing/2014/main" id="{04E1B333-62EA-477A-A411-215ED25CE105}"/>
              </a:ext>
            </a:extLst>
          </p:cNvPr>
          <p:cNvSpPr txBox="1">
            <a:spLocks/>
          </p:cNvSpPr>
          <p:nvPr/>
        </p:nvSpPr>
        <p:spPr>
          <a:xfrm>
            <a:off x="1531831" y="37100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14" name="모서리가 둥근 직사각형 81">
            <a:extLst>
              <a:ext uri="{FF2B5EF4-FFF2-40B4-BE49-F238E27FC236}">
                <a16:creationId xmlns:a16="http://schemas.microsoft.com/office/drawing/2014/main" id="{8F460D59-D440-4A63-AF2A-BAD1B79A0457}"/>
              </a:ext>
            </a:extLst>
          </p:cNvPr>
          <p:cNvSpPr txBox="1">
            <a:spLocks/>
          </p:cNvSpPr>
          <p:nvPr/>
        </p:nvSpPr>
        <p:spPr>
          <a:xfrm>
            <a:off x="1531831" y="3051734"/>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15" name="모서리가 둥근 직사각형 81">
            <a:extLst>
              <a:ext uri="{FF2B5EF4-FFF2-40B4-BE49-F238E27FC236}">
                <a16:creationId xmlns:a16="http://schemas.microsoft.com/office/drawing/2014/main" id="{BF75E371-84C4-4434-9B1F-A24357F7DC6B}"/>
              </a:ext>
            </a:extLst>
          </p:cNvPr>
          <p:cNvSpPr txBox="1">
            <a:spLocks/>
          </p:cNvSpPr>
          <p:nvPr/>
        </p:nvSpPr>
        <p:spPr>
          <a:xfrm>
            <a:off x="1531830" y="50225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16" name="모서리가 둥근 직사각형 81">
            <a:extLst>
              <a:ext uri="{FF2B5EF4-FFF2-40B4-BE49-F238E27FC236}">
                <a16:creationId xmlns:a16="http://schemas.microsoft.com/office/drawing/2014/main" id="{A3A05C52-79F5-45EE-B8D5-7E66622F46FA}"/>
              </a:ext>
            </a:extLst>
          </p:cNvPr>
          <p:cNvSpPr txBox="1">
            <a:spLocks/>
          </p:cNvSpPr>
          <p:nvPr/>
        </p:nvSpPr>
        <p:spPr>
          <a:xfrm>
            <a:off x="2232781" y="1735138"/>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17" name="모서리가 둥근 직사각형 81">
            <a:extLst>
              <a:ext uri="{FF2B5EF4-FFF2-40B4-BE49-F238E27FC236}">
                <a16:creationId xmlns:a16="http://schemas.microsoft.com/office/drawing/2014/main" id="{3D55E022-F9C8-4326-8F7B-5D36C962E772}"/>
              </a:ext>
            </a:extLst>
          </p:cNvPr>
          <p:cNvSpPr txBox="1">
            <a:spLocks/>
          </p:cNvSpPr>
          <p:nvPr/>
        </p:nvSpPr>
        <p:spPr>
          <a:xfrm>
            <a:off x="2229219" y="2393436"/>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18" name="모서리가 둥근 직사각형 81">
            <a:extLst>
              <a:ext uri="{FF2B5EF4-FFF2-40B4-BE49-F238E27FC236}">
                <a16:creationId xmlns:a16="http://schemas.microsoft.com/office/drawing/2014/main" id="{023394AC-63F1-4D14-9FCB-58E4671C43A2}"/>
              </a:ext>
            </a:extLst>
          </p:cNvPr>
          <p:cNvSpPr txBox="1">
            <a:spLocks/>
          </p:cNvSpPr>
          <p:nvPr/>
        </p:nvSpPr>
        <p:spPr>
          <a:xfrm>
            <a:off x="2229219" y="4368330"/>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19" name="모서리가 둥근 직사각형 81">
            <a:extLst>
              <a:ext uri="{FF2B5EF4-FFF2-40B4-BE49-F238E27FC236}">
                <a16:creationId xmlns:a16="http://schemas.microsoft.com/office/drawing/2014/main" id="{46301E60-829F-486B-9627-53B5D457D2A5}"/>
              </a:ext>
            </a:extLst>
          </p:cNvPr>
          <p:cNvSpPr txBox="1">
            <a:spLocks/>
          </p:cNvSpPr>
          <p:nvPr/>
        </p:nvSpPr>
        <p:spPr>
          <a:xfrm>
            <a:off x="2229219" y="37100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20" name="모서리가 둥근 직사각형 81">
            <a:extLst>
              <a:ext uri="{FF2B5EF4-FFF2-40B4-BE49-F238E27FC236}">
                <a16:creationId xmlns:a16="http://schemas.microsoft.com/office/drawing/2014/main" id="{DD0325B4-7B8D-4758-B1BA-95FC6BD148E6}"/>
              </a:ext>
            </a:extLst>
          </p:cNvPr>
          <p:cNvSpPr txBox="1">
            <a:spLocks/>
          </p:cNvSpPr>
          <p:nvPr/>
        </p:nvSpPr>
        <p:spPr>
          <a:xfrm>
            <a:off x="2229219" y="3051734"/>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21" name="모서리가 둥근 직사각형 81">
            <a:extLst>
              <a:ext uri="{FF2B5EF4-FFF2-40B4-BE49-F238E27FC236}">
                <a16:creationId xmlns:a16="http://schemas.microsoft.com/office/drawing/2014/main" id="{AAE12FF4-F894-4C9E-8D1A-D89E8014BBFF}"/>
              </a:ext>
            </a:extLst>
          </p:cNvPr>
          <p:cNvSpPr txBox="1">
            <a:spLocks/>
          </p:cNvSpPr>
          <p:nvPr/>
        </p:nvSpPr>
        <p:spPr>
          <a:xfrm>
            <a:off x="2229218" y="50225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22" name="모서리가 둥근 직사각형 81">
            <a:extLst>
              <a:ext uri="{FF2B5EF4-FFF2-40B4-BE49-F238E27FC236}">
                <a16:creationId xmlns:a16="http://schemas.microsoft.com/office/drawing/2014/main" id="{47C30F97-2EA3-4E48-8E1E-C5212F29E5CA}"/>
              </a:ext>
            </a:extLst>
          </p:cNvPr>
          <p:cNvSpPr txBox="1">
            <a:spLocks/>
          </p:cNvSpPr>
          <p:nvPr/>
        </p:nvSpPr>
        <p:spPr>
          <a:xfrm>
            <a:off x="2933537" y="1735138"/>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23" name="모서리가 둥근 직사각형 81">
            <a:extLst>
              <a:ext uri="{FF2B5EF4-FFF2-40B4-BE49-F238E27FC236}">
                <a16:creationId xmlns:a16="http://schemas.microsoft.com/office/drawing/2014/main" id="{CFEBB23B-B3E7-4FD2-A1BD-CF295BCB312C}"/>
              </a:ext>
            </a:extLst>
          </p:cNvPr>
          <p:cNvSpPr txBox="1">
            <a:spLocks/>
          </p:cNvSpPr>
          <p:nvPr/>
        </p:nvSpPr>
        <p:spPr>
          <a:xfrm>
            <a:off x="2929975" y="2393436"/>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24" name="모서리가 둥근 직사각형 81">
            <a:extLst>
              <a:ext uri="{FF2B5EF4-FFF2-40B4-BE49-F238E27FC236}">
                <a16:creationId xmlns:a16="http://schemas.microsoft.com/office/drawing/2014/main" id="{5E03E1A3-85BB-4F22-8F34-BAEB256C28F8}"/>
              </a:ext>
            </a:extLst>
          </p:cNvPr>
          <p:cNvSpPr txBox="1">
            <a:spLocks/>
          </p:cNvSpPr>
          <p:nvPr/>
        </p:nvSpPr>
        <p:spPr>
          <a:xfrm>
            <a:off x="2929975" y="4368330"/>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25" name="모서리가 둥근 직사각형 81">
            <a:extLst>
              <a:ext uri="{FF2B5EF4-FFF2-40B4-BE49-F238E27FC236}">
                <a16:creationId xmlns:a16="http://schemas.microsoft.com/office/drawing/2014/main" id="{614E14B4-F985-49A6-ACD1-94B1A7721C48}"/>
              </a:ext>
            </a:extLst>
          </p:cNvPr>
          <p:cNvSpPr txBox="1">
            <a:spLocks/>
          </p:cNvSpPr>
          <p:nvPr/>
        </p:nvSpPr>
        <p:spPr>
          <a:xfrm>
            <a:off x="2929975" y="37100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26" name="모서리가 둥근 직사각형 81">
            <a:extLst>
              <a:ext uri="{FF2B5EF4-FFF2-40B4-BE49-F238E27FC236}">
                <a16:creationId xmlns:a16="http://schemas.microsoft.com/office/drawing/2014/main" id="{93F4B498-C756-423F-A52B-C8960149EAEC}"/>
              </a:ext>
            </a:extLst>
          </p:cNvPr>
          <p:cNvSpPr txBox="1">
            <a:spLocks/>
          </p:cNvSpPr>
          <p:nvPr/>
        </p:nvSpPr>
        <p:spPr>
          <a:xfrm>
            <a:off x="2929975" y="3051734"/>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27" name="모서리가 둥근 직사각형 81">
            <a:extLst>
              <a:ext uri="{FF2B5EF4-FFF2-40B4-BE49-F238E27FC236}">
                <a16:creationId xmlns:a16="http://schemas.microsoft.com/office/drawing/2014/main" id="{18738E0C-B555-42E9-8287-2E69FC47FB95}"/>
              </a:ext>
            </a:extLst>
          </p:cNvPr>
          <p:cNvSpPr txBox="1">
            <a:spLocks/>
          </p:cNvSpPr>
          <p:nvPr/>
        </p:nvSpPr>
        <p:spPr>
          <a:xfrm>
            <a:off x="2929974" y="50225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28" name="모서리가 둥근 직사각형 81">
            <a:extLst>
              <a:ext uri="{FF2B5EF4-FFF2-40B4-BE49-F238E27FC236}">
                <a16:creationId xmlns:a16="http://schemas.microsoft.com/office/drawing/2014/main" id="{657ACCE5-EC37-4FFB-94FC-27F7EFD26863}"/>
              </a:ext>
            </a:extLst>
          </p:cNvPr>
          <p:cNvSpPr txBox="1">
            <a:spLocks/>
          </p:cNvSpPr>
          <p:nvPr/>
        </p:nvSpPr>
        <p:spPr>
          <a:xfrm>
            <a:off x="3630730" y="1735138"/>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29" name="모서리가 둥근 직사각형 81">
            <a:extLst>
              <a:ext uri="{FF2B5EF4-FFF2-40B4-BE49-F238E27FC236}">
                <a16:creationId xmlns:a16="http://schemas.microsoft.com/office/drawing/2014/main" id="{BB21970A-13DB-447E-B90C-DA0CF554857B}"/>
              </a:ext>
            </a:extLst>
          </p:cNvPr>
          <p:cNvSpPr txBox="1">
            <a:spLocks/>
          </p:cNvSpPr>
          <p:nvPr/>
        </p:nvSpPr>
        <p:spPr>
          <a:xfrm>
            <a:off x="3627168" y="2393436"/>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30" name="모서리가 둥근 직사각형 81">
            <a:extLst>
              <a:ext uri="{FF2B5EF4-FFF2-40B4-BE49-F238E27FC236}">
                <a16:creationId xmlns:a16="http://schemas.microsoft.com/office/drawing/2014/main" id="{E84FDFE1-A1C5-4021-8E39-86E27AC6FC06}"/>
              </a:ext>
            </a:extLst>
          </p:cNvPr>
          <p:cNvSpPr txBox="1">
            <a:spLocks/>
          </p:cNvSpPr>
          <p:nvPr/>
        </p:nvSpPr>
        <p:spPr>
          <a:xfrm>
            <a:off x="3627168" y="4368330"/>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31" name="모서리가 둥근 직사각형 81">
            <a:extLst>
              <a:ext uri="{FF2B5EF4-FFF2-40B4-BE49-F238E27FC236}">
                <a16:creationId xmlns:a16="http://schemas.microsoft.com/office/drawing/2014/main" id="{72B90770-E0C0-44DF-9684-9C7B7D4CC1CE}"/>
              </a:ext>
            </a:extLst>
          </p:cNvPr>
          <p:cNvSpPr txBox="1">
            <a:spLocks/>
          </p:cNvSpPr>
          <p:nvPr/>
        </p:nvSpPr>
        <p:spPr>
          <a:xfrm>
            <a:off x="3627168" y="37100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32" name="모서리가 둥근 직사각형 81">
            <a:extLst>
              <a:ext uri="{FF2B5EF4-FFF2-40B4-BE49-F238E27FC236}">
                <a16:creationId xmlns:a16="http://schemas.microsoft.com/office/drawing/2014/main" id="{561DBE70-FCFB-492F-9CAA-02D070BE1D48}"/>
              </a:ext>
            </a:extLst>
          </p:cNvPr>
          <p:cNvSpPr txBox="1">
            <a:spLocks/>
          </p:cNvSpPr>
          <p:nvPr/>
        </p:nvSpPr>
        <p:spPr>
          <a:xfrm>
            <a:off x="3627168" y="3051734"/>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33" name="모서리가 둥근 직사각형 81">
            <a:extLst>
              <a:ext uri="{FF2B5EF4-FFF2-40B4-BE49-F238E27FC236}">
                <a16:creationId xmlns:a16="http://schemas.microsoft.com/office/drawing/2014/main" id="{D366AC8A-AD8B-4C56-AA36-AA2436564212}"/>
              </a:ext>
            </a:extLst>
          </p:cNvPr>
          <p:cNvSpPr txBox="1">
            <a:spLocks/>
          </p:cNvSpPr>
          <p:nvPr/>
        </p:nvSpPr>
        <p:spPr>
          <a:xfrm>
            <a:off x="3627167" y="50225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34" name="모서리가 둥근 직사각형 81">
            <a:extLst>
              <a:ext uri="{FF2B5EF4-FFF2-40B4-BE49-F238E27FC236}">
                <a16:creationId xmlns:a16="http://schemas.microsoft.com/office/drawing/2014/main" id="{611E1C69-875E-48E6-82E1-5F59C2FC50E2}"/>
              </a:ext>
            </a:extLst>
          </p:cNvPr>
          <p:cNvSpPr txBox="1">
            <a:spLocks/>
          </p:cNvSpPr>
          <p:nvPr/>
        </p:nvSpPr>
        <p:spPr>
          <a:xfrm>
            <a:off x="4327922" y="1735138"/>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35" name="모서리가 둥근 직사각형 81">
            <a:extLst>
              <a:ext uri="{FF2B5EF4-FFF2-40B4-BE49-F238E27FC236}">
                <a16:creationId xmlns:a16="http://schemas.microsoft.com/office/drawing/2014/main" id="{3220C3C1-79D2-424E-9D23-FF8404287B59}"/>
              </a:ext>
            </a:extLst>
          </p:cNvPr>
          <p:cNvSpPr txBox="1">
            <a:spLocks/>
          </p:cNvSpPr>
          <p:nvPr/>
        </p:nvSpPr>
        <p:spPr>
          <a:xfrm>
            <a:off x="4324360" y="2393436"/>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36" name="모서리가 둥근 직사각형 81">
            <a:extLst>
              <a:ext uri="{FF2B5EF4-FFF2-40B4-BE49-F238E27FC236}">
                <a16:creationId xmlns:a16="http://schemas.microsoft.com/office/drawing/2014/main" id="{987013BE-12EA-4C13-B2A8-B8D68CB45D0D}"/>
              </a:ext>
            </a:extLst>
          </p:cNvPr>
          <p:cNvSpPr txBox="1">
            <a:spLocks/>
          </p:cNvSpPr>
          <p:nvPr/>
        </p:nvSpPr>
        <p:spPr>
          <a:xfrm>
            <a:off x="4324360" y="4368330"/>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37" name="모서리가 둥근 직사각형 81">
            <a:extLst>
              <a:ext uri="{FF2B5EF4-FFF2-40B4-BE49-F238E27FC236}">
                <a16:creationId xmlns:a16="http://schemas.microsoft.com/office/drawing/2014/main" id="{5F44FBB4-A051-4A95-81F2-7A93C7C3AD78}"/>
              </a:ext>
            </a:extLst>
          </p:cNvPr>
          <p:cNvSpPr txBox="1">
            <a:spLocks/>
          </p:cNvSpPr>
          <p:nvPr/>
        </p:nvSpPr>
        <p:spPr>
          <a:xfrm>
            <a:off x="4324360" y="37100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38" name="모서리가 둥근 직사각형 81">
            <a:extLst>
              <a:ext uri="{FF2B5EF4-FFF2-40B4-BE49-F238E27FC236}">
                <a16:creationId xmlns:a16="http://schemas.microsoft.com/office/drawing/2014/main" id="{AD096B56-D181-46B7-9311-15E82E1AE40F}"/>
              </a:ext>
            </a:extLst>
          </p:cNvPr>
          <p:cNvSpPr txBox="1">
            <a:spLocks/>
          </p:cNvSpPr>
          <p:nvPr/>
        </p:nvSpPr>
        <p:spPr>
          <a:xfrm>
            <a:off x="4324360" y="3051734"/>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39" name="모서리가 둥근 직사각형 81">
            <a:extLst>
              <a:ext uri="{FF2B5EF4-FFF2-40B4-BE49-F238E27FC236}">
                <a16:creationId xmlns:a16="http://schemas.microsoft.com/office/drawing/2014/main" id="{B4AF6392-9FDC-41DA-AC31-8072A65062EC}"/>
              </a:ext>
            </a:extLst>
          </p:cNvPr>
          <p:cNvSpPr txBox="1">
            <a:spLocks/>
          </p:cNvSpPr>
          <p:nvPr/>
        </p:nvSpPr>
        <p:spPr>
          <a:xfrm>
            <a:off x="4324359" y="50225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40" name="모서리가 둥근 직사각형 81">
            <a:extLst>
              <a:ext uri="{FF2B5EF4-FFF2-40B4-BE49-F238E27FC236}">
                <a16:creationId xmlns:a16="http://schemas.microsoft.com/office/drawing/2014/main" id="{F93186CE-FC8D-4638-A631-222748EC82B2}"/>
              </a:ext>
            </a:extLst>
          </p:cNvPr>
          <p:cNvSpPr txBox="1">
            <a:spLocks/>
          </p:cNvSpPr>
          <p:nvPr/>
        </p:nvSpPr>
        <p:spPr>
          <a:xfrm>
            <a:off x="5025115" y="1735138"/>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41" name="모서리가 둥근 직사각형 81">
            <a:extLst>
              <a:ext uri="{FF2B5EF4-FFF2-40B4-BE49-F238E27FC236}">
                <a16:creationId xmlns:a16="http://schemas.microsoft.com/office/drawing/2014/main" id="{9DA37165-2342-433C-84E0-9490B1F88507}"/>
              </a:ext>
            </a:extLst>
          </p:cNvPr>
          <p:cNvSpPr txBox="1">
            <a:spLocks/>
          </p:cNvSpPr>
          <p:nvPr/>
        </p:nvSpPr>
        <p:spPr>
          <a:xfrm>
            <a:off x="5021553" y="2393436"/>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42" name="모서리가 둥근 직사각형 81">
            <a:extLst>
              <a:ext uri="{FF2B5EF4-FFF2-40B4-BE49-F238E27FC236}">
                <a16:creationId xmlns:a16="http://schemas.microsoft.com/office/drawing/2014/main" id="{A5BB57AC-2B80-439C-8BEC-C528CFF40180}"/>
              </a:ext>
            </a:extLst>
          </p:cNvPr>
          <p:cNvSpPr txBox="1">
            <a:spLocks/>
          </p:cNvSpPr>
          <p:nvPr/>
        </p:nvSpPr>
        <p:spPr>
          <a:xfrm>
            <a:off x="5021553" y="4368330"/>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43" name="모서리가 둥근 직사각형 81">
            <a:extLst>
              <a:ext uri="{FF2B5EF4-FFF2-40B4-BE49-F238E27FC236}">
                <a16:creationId xmlns:a16="http://schemas.microsoft.com/office/drawing/2014/main" id="{E01917A1-2D70-457F-8C77-59CCE9FEC576}"/>
              </a:ext>
            </a:extLst>
          </p:cNvPr>
          <p:cNvSpPr txBox="1">
            <a:spLocks/>
          </p:cNvSpPr>
          <p:nvPr/>
        </p:nvSpPr>
        <p:spPr>
          <a:xfrm>
            <a:off x="5021553" y="37100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44" name="모서리가 둥근 직사각형 81">
            <a:extLst>
              <a:ext uri="{FF2B5EF4-FFF2-40B4-BE49-F238E27FC236}">
                <a16:creationId xmlns:a16="http://schemas.microsoft.com/office/drawing/2014/main" id="{56B54D2A-8139-4FF1-9F42-9FF59D878D6B}"/>
              </a:ext>
            </a:extLst>
          </p:cNvPr>
          <p:cNvSpPr txBox="1">
            <a:spLocks/>
          </p:cNvSpPr>
          <p:nvPr/>
        </p:nvSpPr>
        <p:spPr>
          <a:xfrm>
            <a:off x="5021553" y="3051734"/>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45" name="모서리가 둥근 직사각형 81">
            <a:extLst>
              <a:ext uri="{FF2B5EF4-FFF2-40B4-BE49-F238E27FC236}">
                <a16:creationId xmlns:a16="http://schemas.microsoft.com/office/drawing/2014/main" id="{EF5526E9-7242-49C4-94E9-342D7FAC0028}"/>
              </a:ext>
            </a:extLst>
          </p:cNvPr>
          <p:cNvSpPr txBox="1">
            <a:spLocks/>
          </p:cNvSpPr>
          <p:nvPr/>
        </p:nvSpPr>
        <p:spPr>
          <a:xfrm>
            <a:off x="5021552" y="50225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46" name="모서리가 둥근 직사각형 81">
            <a:extLst>
              <a:ext uri="{FF2B5EF4-FFF2-40B4-BE49-F238E27FC236}">
                <a16:creationId xmlns:a16="http://schemas.microsoft.com/office/drawing/2014/main" id="{B6E171FE-1E8F-4BA3-8F7F-B5729C2FA44A}"/>
              </a:ext>
            </a:extLst>
          </p:cNvPr>
          <p:cNvSpPr txBox="1">
            <a:spLocks/>
          </p:cNvSpPr>
          <p:nvPr/>
        </p:nvSpPr>
        <p:spPr>
          <a:xfrm>
            <a:off x="5718743" y="1735138"/>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47" name="모서리가 둥근 직사각형 81">
            <a:extLst>
              <a:ext uri="{FF2B5EF4-FFF2-40B4-BE49-F238E27FC236}">
                <a16:creationId xmlns:a16="http://schemas.microsoft.com/office/drawing/2014/main" id="{46763187-47CB-4D47-B32B-EBA5AD21C01E}"/>
              </a:ext>
            </a:extLst>
          </p:cNvPr>
          <p:cNvSpPr txBox="1">
            <a:spLocks/>
          </p:cNvSpPr>
          <p:nvPr/>
        </p:nvSpPr>
        <p:spPr>
          <a:xfrm>
            <a:off x="5715181" y="2393436"/>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48" name="모서리가 둥근 직사각형 81">
            <a:extLst>
              <a:ext uri="{FF2B5EF4-FFF2-40B4-BE49-F238E27FC236}">
                <a16:creationId xmlns:a16="http://schemas.microsoft.com/office/drawing/2014/main" id="{A2981397-22E7-4717-8489-6F660C0DE29D}"/>
              </a:ext>
            </a:extLst>
          </p:cNvPr>
          <p:cNvSpPr txBox="1">
            <a:spLocks/>
          </p:cNvSpPr>
          <p:nvPr/>
        </p:nvSpPr>
        <p:spPr>
          <a:xfrm>
            <a:off x="5715181" y="4368330"/>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49" name="모서리가 둥근 직사각형 81">
            <a:extLst>
              <a:ext uri="{FF2B5EF4-FFF2-40B4-BE49-F238E27FC236}">
                <a16:creationId xmlns:a16="http://schemas.microsoft.com/office/drawing/2014/main" id="{252BB7F2-C253-4346-B0A5-6815BC00168B}"/>
              </a:ext>
            </a:extLst>
          </p:cNvPr>
          <p:cNvSpPr txBox="1">
            <a:spLocks/>
          </p:cNvSpPr>
          <p:nvPr/>
        </p:nvSpPr>
        <p:spPr>
          <a:xfrm>
            <a:off x="5715181" y="37100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50" name="모서리가 둥근 직사각형 81">
            <a:extLst>
              <a:ext uri="{FF2B5EF4-FFF2-40B4-BE49-F238E27FC236}">
                <a16:creationId xmlns:a16="http://schemas.microsoft.com/office/drawing/2014/main" id="{580367EF-4D19-4E4D-AD9D-501C171335A7}"/>
              </a:ext>
            </a:extLst>
          </p:cNvPr>
          <p:cNvSpPr txBox="1">
            <a:spLocks/>
          </p:cNvSpPr>
          <p:nvPr/>
        </p:nvSpPr>
        <p:spPr>
          <a:xfrm>
            <a:off x="5715181" y="3051734"/>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51" name="모서리가 둥근 직사각형 81">
            <a:extLst>
              <a:ext uri="{FF2B5EF4-FFF2-40B4-BE49-F238E27FC236}">
                <a16:creationId xmlns:a16="http://schemas.microsoft.com/office/drawing/2014/main" id="{40DD6715-BB32-4598-8487-B0558AE847A9}"/>
              </a:ext>
            </a:extLst>
          </p:cNvPr>
          <p:cNvSpPr txBox="1">
            <a:spLocks/>
          </p:cNvSpPr>
          <p:nvPr/>
        </p:nvSpPr>
        <p:spPr>
          <a:xfrm>
            <a:off x="5715180" y="50225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52" name="모서리가 둥근 직사각형 81">
            <a:extLst>
              <a:ext uri="{FF2B5EF4-FFF2-40B4-BE49-F238E27FC236}">
                <a16:creationId xmlns:a16="http://schemas.microsoft.com/office/drawing/2014/main" id="{36CCC9C8-C15C-4B9D-ADD5-7715C1AA44E6}"/>
              </a:ext>
            </a:extLst>
          </p:cNvPr>
          <p:cNvSpPr txBox="1">
            <a:spLocks/>
          </p:cNvSpPr>
          <p:nvPr/>
        </p:nvSpPr>
        <p:spPr>
          <a:xfrm>
            <a:off x="6419500" y="1735138"/>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53" name="모서리가 둥근 직사각형 81">
            <a:extLst>
              <a:ext uri="{FF2B5EF4-FFF2-40B4-BE49-F238E27FC236}">
                <a16:creationId xmlns:a16="http://schemas.microsoft.com/office/drawing/2014/main" id="{912FA7A5-F25C-4BC5-B0AF-7D3CBBAA1DFA}"/>
              </a:ext>
            </a:extLst>
          </p:cNvPr>
          <p:cNvSpPr txBox="1">
            <a:spLocks/>
          </p:cNvSpPr>
          <p:nvPr/>
        </p:nvSpPr>
        <p:spPr>
          <a:xfrm>
            <a:off x="6415938" y="2393436"/>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54" name="모서리가 둥근 직사각형 81">
            <a:extLst>
              <a:ext uri="{FF2B5EF4-FFF2-40B4-BE49-F238E27FC236}">
                <a16:creationId xmlns:a16="http://schemas.microsoft.com/office/drawing/2014/main" id="{CAE3229E-D02D-4467-8531-464C591D6AB0}"/>
              </a:ext>
            </a:extLst>
          </p:cNvPr>
          <p:cNvSpPr txBox="1">
            <a:spLocks/>
          </p:cNvSpPr>
          <p:nvPr/>
        </p:nvSpPr>
        <p:spPr>
          <a:xfrm>
            <a:off x="6415938" y="4368330"/>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55" name="모서리가 둥근 직사각형 81">
            <a:extLst>
              <a:ext uri="{FF2B5EF4-FFF2-40B4-BE49-F238E27FC236}">
                <a16:creationId xmlns:a16="http://schemas.microsoft.com/office/drawing/2014/main" id="{69353D27-58A5-4600-9D53-5CA78836D13F}"/>
              </a:ext>
            </a:extLst>
          </p:cNvPr>
          <p:cNvSpPr txBox="1">
            <a:spLocks/>
          </p:cNvSpPr>
          <p:nvPr/>
        </p:nvSpPr>
        <p:spPr>
          <a:xfrm>
            <a:off x="6415938" y="37100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56" name="모서리가 둥근 직사각형 81">
            <a:extLst>
              <a:ext uri="{FF2B5EF4-FFF2-40B4-BE49-F238E27FC236}">
                <a16:creationId xmlns:a16="http://schemas.microsoft.com/office/drawing/2014/main" id="{B09A6AB5-EBBB-4A4C-92EF-417D0EA9E55C}"/>
              </a:ext>
            </a:extLst>
          </p:cNvPr>
          <p:cNvSpPr txBox="1">
            <a:spLocks/>
          </p:cNvSpPr>
          <p:nvPr/>
        </p:nvSpPr>
        <p:spPr>
          <a:xfrm>
            <a:off x="6415938" y="3051734"/>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57" name="모서리가 둥근 직사각형 81">
            <a:extLst>
              <a:ext uri="{FF2B5EF4-FFF2-40B4-BE49-F238E27FC236}">
                <a16:creationId xmlns:a16="http://schemas.microsoft.com/office/drawing/2014/main" id="{82C0254D-DA34-490F-A208-B1FEE03771DA}"/>
              </a:ext>
            </a:extLst>
          </p:cNvPr>
          <p:cNvSpPr txBox="1">
            <a:spLocks/>
          </p:cNvSpPr>
          <p:nvPr/>
        </p:nvSpPr>
        <p:spPr>
          <a:xfrm>
            <a:off x="6415937" y="50225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61" name="Content Placeholder 2">
            <a:extLst>
              <a:ext uri="{FF2B5EF4-FFF2-40B4-BE49-F238E27FC236}">
                <a16:creationId xmlns:a16="http://schemas.microsoft.com/office/drawing/2014/main" id="{00C06526-CC33-851C-8726-695A92E7155D}"/>
              </a:ext>
            </a:extLst>
          </p:cNvPr>
          <p:cNvSpPr txBox="1">
            <a:spLocks/>
          </p:cNvSpPr>
          <p:nvPr/>
        </p:nvSpPr>
        <p:spPr>
          <a:xfrm>
            <a:off x="7530957" y="1690688"/>
            <a:ext cx="417130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Threshold</a:t>
            </a:r>
            <a:r>
              <a:rPr lang="en-US" dirty="0"/>
              <a:t>:</a:t>
            </a:r>
          </a:p>
          <a:p>
            <a:pPr marL="0" indent="0">
              <a:buFont typeface="Arial" panose="020B0604020202020204" pitchFamily="34" charset="0"/>
              <a:buNone/>
            </a:pPr>
            <a:r>
              <a:rPr lang="en-US" dirty="0"/>
              <a:t>Pixel threshold is done one-by-one by color values</a:t>
            </a:r>
          </a:p>
        </p:txBody>
      </p:sp>
    </p:spTree>
    <p:extLst>
      <p:ext uri="{BB962C8B-B14F-4D97-AF65-F5344CB8AC3E}">
        <p14:creationId xmlns:p14="http://schemas.microsoft.com/office/powerpoint/2010/main" val="841845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07AB-472C-48BB-9182-169FB73E0104}"/>
              </a:ext>
            </a:extLst>
          </p:cNvPr>
          <p:cNvSpPr>
            <a:spLocks noGrp="1"/>
          </p:cNvSpPr>
          <p:nvPr>
            <p:ph type="title"/>
          </p:nvPr>
        </p:nvSpPr>
        <p:spPr/>
        <p:txBody>
          <a:bodyPr/>
          <a:lstStyle/>
          <a:p>
            <a:r>
              <a:rPr lang="en-US" dirty="0"/>
              <a:t>Blob Detection Behavior</a:t>
            </a:r>
          </a:p>
        </p:txBody>
      </p:sp>
      <p:sp>
        <p:nvSpPr>
          <p:cNvPr id="3" name="Content Placeholder 2">
            <a:extLst>
              <a:ext uri="{FF2B5EF4-FFF2-40B4-BE49-F238E27FC236}">
                <a16:creationId xmlns:a16="http://schemas.microsoft.com/office/drawing/2014/main" id="{7FE715D3-0F32-45D1-8C2B-18D04A7A95AA}"/>
              </a:ext>
            </a:extLst>
          </p:cNvPr>
          <p:cNvSpPr>
            <a:spLocks noGrp="1"/>
          </p:cNvSpPr>
          <p:nvPr>
            <p:ph idx="1"/>
          </p:nvPr>
        </p:nvSpPr>
        <p:spPr>
          <a:xfrm>
            <a:off x="7530957" y="1690688"/>
            <a:ext cx="4171308" cy="4351338"/>
          </a:xfrm>
        </p:spPr>
        <p:txBody>
          <a:bodyPr/>
          <a:lstStyle/>
          <a:p>
            <a:pPr marL="0" indent="0">
              <a:buNone/>
            </a:pPr>
            <a:r>
              <a:rPr lang="en-US" b="1" dirty="0"/>
              <a:t>Blob</a:t>
            </a:r>
            <a:r>
              <a:rPr lang="en-US" dirty="0"/>
              <a:t>:</a:t>
            </a:r>
          </a:p>
          <a:p>
            <a:pPr marL="0" indent="0">
              <a:buNone/>
            </a:pPr>
            <a:r>
              <a:rPr lang="en-US" dirty="0"/>
              <a:t>Continuous group of valid pixels or “strongly connected component”</a:t>
            </a:r>
          </a:p>
        </p:txBody>
      </p:sp>
      <p:sp>
        <p:nvSpPr>
          <p:cNvPr id="58" name="모서리가 둥근 직사각형 81">
            <a:extLst>
              <a:ext uri="{FF2B5EF4-FFF2-40B4-BE49-F238E27FC236}">
                <a16:creationId xmlns:a16="http://schemas.microsoft.com/office/drawing/2014/main" id="{87ACAC60-597B-D73C-1D86-CA918535542A}"/>
              </a:ext>
            </a:extLst>
          </p:cNvPr>
          <p:cNvSpPr txBox="1">
            <a:spLocks/>
          </p:cNvSpPr>
          <p:nvPr/>
        </p:nvSpPr>
        <p:spPr>
          <a:xfrm>
            <a:off x="841763" y="1735138"/>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59" name="모서리가 둥근 직사각형 81">
            <a:extLst>
              <a:ext uri="{FF2B5EF4-FFF2-40B4-BE49-F238E27FC236}">
                <a16:creationId xmlns:a16="http://schemas.microsoft.com/office/drawing/2014/main" id="{CC57933C-8C4D-29BB-6377-D0FA71F50167}"/>
              </a:ext>
            </a:extLst>
          </p:cNvPr>
          <p:cNvSpPr txBox="1">
            <a:spLocks/>
          </p:cNvSpPr>
          <p:nvPr/>
        </p:nvSpPr>
        <p:spPr>
          <a:xfrm>
            <a:off x="838201" y="2393436"/>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60" name="모서리가 둥근 직사각형 81">
            <a:extLst>
              <a:ext uri="{FF2B5EF4-FFF2-40B4-BE49-F238E27FC236}">
                <a16:creationId xmlns:a16="http://schemas.microsoft.com/office/drawing/2014/main" id="{DB3E4540-4D3D-3294-65DF-B4DA1ABF1AE7}"/>
              </a:ext>
            </a:extLst>
          </p:cNvPr>
          <p:cNvSpPr txBox="1">
            <a:spLocks/>
          </p:cNvSpPr>
          <p:nvPr/>
        </p:nvSpPr>
        <p:spPr>
          <a:xfrm>
            <a:off x="838201" y="4368330"/>
            <a:ext cx="697193" cy="656379"/>
          </a:xfrm>
          <a:prstGeom prst="roundRect">
            <a:avLst>
              <a:gd name="adj" fmla="val 11245"/>
            </a:avLst>
          </a:prstGeom>
          <a:solidFill>
            <a:schemeClr val="accent4">
              <a:lumMod val="60000"/>
              <a:lumOff val="4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61" name="모서리가 둥근 직사각형 81">
            <a:extLst>
              <a:ext uri="{FF2B5EF4-FFF2-40B4-BE49-F238E27FC236}">
                <a16:creationId xmlns:a16="http://schemas.microsoft.com/office/drawing/2014/main" id="{367EEA6C-D8A3-EE2C-A1BE-91452170CAB1}"/>
              </a:ext>
            </a:extLst>
          </p:cNvPr>
          <p:cNvSpPr txBox="1">
            <a:spLocks/>
          </p:cNvSpPr>
          <p:nvPr/>
        </p:nvSpPr>
        <p:spPr>
          <a:xfrm>
            <a:off x="838201" y="37100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62" name="모서리가 둥근 직사각형 81">
            <a:extLst>
              <a:ext uri="{FF2B5EF4-FFF2-40B4-BE49-F238E27FC236}">
                <a16:creationId xmlns:a16="http://schemas.microsoft.com/office/drawing/2014/main" id="{CC5C57C8-739B-A780-8A84-B18C73288C10}"/>
              </a:ext>
            </a:extLst>
          </p:cNvPr>
          <p:cNvSpPr txBox="1">
            <a:spLocks/>
          </p:cNvSpPr>
          <p:nvPr/>
        </p:nvSpPr>
        <p:spPr>
          <a:xfrm>
            <a:off x="838201" y="3051734"/>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63" name="모서리가 둥근 직사각형 81">
            <a:extLst>
              <a:ext uri="{FF2B5EF4-FFF2-40B4-BE49-F238E27FC236}">
                <a16:creationId xmlns:a16="http://schemas.microsoft.com/office/drawing/2014/main" id="{A6C57153-DB22-6853-47D5-ED1163FE6B91}"/>
              </a:ext>
            </a:extLst>
          </p:cNvPr>
          <p:cNvSpPr txBox="1">
            <a:spLocks/>
          </p:cNvSpPr>
          <p:nvPr/>
        </p:nvSpPr>
        <p:spPr>
          <a:xfrm>
            <a:off x="838200" y="5022532"/>
            <a:ext cx="697193" cy="656379"/>
          </a:xfrm>
          <a:prstGeom prst="roundRect">
            <a:avLst>
              <a:gd name="adj" fmla="val 11245"/>
            </a:avLst>
          </a:prstGeom>
          <a:solidFill>
            <a:schemeClr val="accent4">
              <a:lumMod val="60000"/>
              <a:lumOff val="4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64" name="모서리가 둥근 직사각형 81">
            <a:extLst>
              <a:ext uri="{FF2B5EF4-FFF2-40B4-BE49-F238E27FC236}">
                <a16:creationId xmlns:a16="http://schemas.microsoft.com/office/drawing/2014/main" id="{BDBA18FE-899A-92BF-8A11-C7E0E674133C}"/>
              </a:ext>
            </a:extLst>
          </p:cNvPr>
          <p:cNvSpPr txBox="1">
            <a:spLocks/>
          </p:cNvSpPr>
          <p:nvPr/>
        </p:nvSpPr>
        <p:spPr>
          <a:xfrm>
            <a:off x="1535393" y="1735138"/>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65" name="모서리가 둥근 직사각형 81">
            <a:extLst>
              <a:ext uri="{FF2B5EF4-FFF2-40B4-BE49-F238E27FC236}">
                <a16:creationId xmlns:a16="http://schemas.microsoft.com/office/drawing/2014/main" id="{E75FDF0C-0FDE-0F23-821F-4765245DA806}"/>
              </a:ext>
            </a:extLst>
          </p:cNvPr>
          <p:cNvSpPr txBox="1">
            <a:spLocks/>
          </p:cNvSpPr>
          <p:nvPr/>
        </p:nvSpPr>
        <p:spPr>
          <a:xfrm>
            <a:off x="1531831" y="2393436"/>
            <a:ext cx="697193" cy="656379"/>
          </a:xfrm>
          <a:prstGeom prst="roundRect">
            <a:avLst>
              <a:gd name="adj" fmla="val 11245"/>
            </a:avLst>
          </a:prstGeom>
          <a:solidFill>
            <a:srgbClr val="FF57F8"/>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66" name="모서리가 둥근 직사각형 81">
            <a:extLst>
              <a:ext uri="{FF2B5EF4-FFF2-40B4-BE49-F238E27FC236}">
                <a16:creationId xmlns:a16="http://schemas.microsoft.com/office/drawing/2014/main" id="{1B7D1863-9184-02D3-AA76-822EECA14042}"/>
              </a:ext>
            </a:extLst>
          </p:cNvPr>
          <p:cNvSpPr txBox="1">
            <a:spLocks/>
          </p:cNvSpPr>
          <p:nvPr/>
        </p:nvSpPr>
        <p:spPr>
          <a:xfrm>
            <a:off x="1531831" y="4368330"/>
            <a:ext cx="697193" cy="656379"/>
          </a:xfrm>
          <a:prstGeom prst="roundRect">
            <a:avLst>
              <a:gd name="adj" fmla="val 11245"/>
            </a:avLst>
          </a:prstGeom>
          <a:solidFill>
            <a:schemeClr val="accent4">
              <a:lumMod val="60000"/>
              <a:lumOff val="4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67" name="모서리가 둥근 직사각형 81">
            <a:extLst>
              <a:ext uri="{FF2B5EF4-FFF2-40B4-BE49-F238E27FC236}">
                <a16:creationId xmlns:a16="http://schemas.microsoft.com/office/drawing/2014/main" id="{2202BD1E-0D50-0073-A77F-6841AF072D31}"/>
              </a:ext>
            </a:extLst>
          </p:cNvPr>
          <p:cNvSpPr txBox="1">
            <a:spLocks/>
          </p:cNvSpPr>
          <p:nvPr/>
        </p:nvSpPr>
        <p:spPr>
          <a:xfrm>
            <a:off x="1531831" y="37100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68" name="모서리가 둥근 직사각형 81">
            <a:extLst>
              <a:ext uri="{FF2B5EF4-FFF2-40B4-BE49-F238E27FC236}">
                <a16:creationId xmlns:a16="http://schemas.microsoft.com/office/drawing/2014/main" id="{800AF673-4A04-B5A5-14E5-22252957CAA2}"/>
              </a:ext>
            </a:extLst>
          </p:cNvPr>
          <p:cNvSpPr txBox="1">
            <a:spLocks/>
          </p:cNvSpPr>
          <p:nvPr/>
        </p:nvSpPr>
        <p:spPr>
          <a:xfrm>
            <a:off x="1531831" y="3051734"/>
            <a:ext cx="697193" cy="656379"/>
          </a:xfrm>
          <a:prstGeom prst="roundRect">
            <a:avLst>
              <a:gd name="adj" fmla="val 11245"/>
            </a:avLst>
          </a:prstGeom>
          <a:solidFill>
            <a:srgbClr val="FF57F8"/>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69" name="모서리가 둥근 직사각형 81">
            <a:extLst>
              <a:ext uri="{FF2B5EF4-FFF2-40B4-BE49-F238E27FC236}">
                <a16:creationId xmlns:a16="http://schemas.microsoft.com/office/drawing/2014/main" id="{001D44BD-2B8E-0458-958D-1031512A9029}"/>
              </a:ext>
            </a:extLst>
          </p:cNvPr>
          <p:cNvSpPr txBox="1">
            <a:spLocks/>
          </p:cNvSpPr>
          <p:nvPr/>
        </p:nvSpPr>
        <p:spPr>
          <a:xfrm>
            <a:off x="1531830" y="5022532"/>
            <a:ext cx="697193" cy="656379"/>
          </a:xfrm>
          <a:prstGeom prst="roundRect">
            <a:avLst>
              <a:gd name="adj" fmla="val 11245"/>
            </a:avLst>
          </a:prstGeom>
          <a:solidFill>
            <a:schemeClr val="accent4">
              <a:lumMod val="60000"/>
              <a:lumOff val="4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70" name="모서리가 둥근 직사각형 81">
            <a:extLst>
              <a:ext uri="{FF2B5EF4-FFF2-40B4-BE49-F238E27FC236}">
                <a16:creationId xmlns:a16="http://schemas.microsoft.com/office/drawing/2014/main" id="{22126BBA-7BC6-7575-7691-420FB4E7858D}"/>
              </a:ext>
            </a:extLst>
          </p:cNvPr>
          <p:cNvSpPr txBox="1">
            <a:spLocks/>
          </p:cNvSpPr>
          <p:nvPr/>
        </p:nvSpPr>
        <p:spPr>
          <a:xfrm>
            <a:off x="2232781" y="1735138"/>
            <a:ext cx="697193" cy="656379"/>
          </a:xfrm>
          <a:prstGeom prst="roundRect">
            <a:avLst>
              <a:gd name="adj" fmla="val 11245"/>
            </a:avLst>
          </a:prstGeom>
          <a:solidFill>
            <a:srgbClr val="FF57F8"/>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71" name="모서리가 둥근 직사각형 81">
            <a:extLst>
              <a:ext uri="{FF2B5EF4-FFF2-40B4-BE49-F238E27FC236}">
                <a16:creationId xmlns:a16="http://schemas.microsoft.com/office/drawing/2014/main" id="{DF910FFB-0820-36E5-E9F1-3CCD75C8BDA9}"/>
              </a:ext>
            </a:extLst>
          </p:cNvPr>
          <p:cNvSpPr txBox="1">
            <a:spLocks/>
          </p:cNvSpPr>
          <p:nvPr/>
        </p:nvSpPr>
        <p:spPr>
          <a:xfrm>
            <a:off x="2229219" y="2393436"/>
            <a:ext cx="697193" cy="656379"/>
          </a:xfrm>
          <a:prstGeom prst="roundRect">
            <a:avLst>
              <a:gd name="adj" fmla="val 11245"/>
            </a:avLst>
          </a:prstGeom>
          <a:solidFill>
            <a:srgbClr val="FF57F8"/>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72" name="모서리가 둥근 직사각형 81">
            <a:extLst>
              <a:ext uri="{FF2B5EF4-FFF2-40B4-BE49-F238E27FC236}">
                <a16:creationId xmlns:a16="http://schemas.microsoft.com/office/drawing/2014/main" id="{78E656DB-D5C7-146B-D6CC-ABB011C6392F}"/>
              </a:ext>
            </a:extLst>
          </p:cNvPr>
          <p:cNvSpPr txBox="1">
            <a:spLocks/>
          </p:cNvSpPr>
          <p:nvPr/>
        </p:nvSpPr>
        <p:spPr>
          <a:xfrm>
            <a:off x="2229219" y="4368330"/>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73" name="모서리가 둥근 직사각형 81">
            <a:extLst>
              <a:ext uri="{FF2B5EF4-FFF2-40B4-BE49-F238E27FC236}">
                <a16:creationId xmlns:a16="http://schemas.microsoft.com/office/drawing/2014/main" id="{C48C13D5-9F83-01D6-C676-72749541DE39}"/>
              </a:ext>
            </a:extLst>
          </p:cNvPr>
          <p:cNvSpPr txBox="1">
            <a:spLocks/>
          </p:cNvSpPr>
          <p:nvPr/>
        </p:nvSpPr>
        <p:spPr>
          <a:xfrm>
            <a:off x="2229219" y="37100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74" name="모서리가 둥근 직사각형 81">
            <a:extLst>
              <a:ext uri="{FF2B5EF4-FFF2-40B4-BE49-F238E27FC236}">
                <a16:creationId xmlns:a16="http://schemas.microsoft.com/office/drawing/2014/main" id="{662CEF44-339D-80F0-B28E-63DFC0C544D8}"/>
              </a:ext>
            </a:extLst>
          </p:cNvPr>
          <p:cNvSpPr txBox="1">
            <a:spLocks/>
          </p:cNvSpPr>
          <p:nvPr/>
        </p:nvSpPr>
        <p:spPr>
          <a:xfrm>
            <a:off x="2229219" y="3051734"/>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75" name="모서리가 둥근 직사각형 81">
            <a:extLst>
              <a:ext uri="{FF2B5EF4-FFF2-40B4-BE49-F238E27FC236}">
                <a16:creationId xmlns:a16="http://schemas.microsoft.com/office/drawing/2014/main" id="{D3260DA5-FF5F-20AB-1AB3-19538F614846}"/>
              </a:ext>
            </a:extLst>
          </p:cNvPr>
          <p:cNvSpPr txBox="1">
            <a:spLocks/>
          </p:cNvSpPr>
          <p:nvPr/>
        </p:nvSpPr>
        <p:spPr>
          <a:xfrm>
            <a:off x="2229218" y="5022532"/>
            <a:ext cx="697193" cy="656379"/>
          </a:xfrm>
          <a:prstGeom prst="roundRect">
            <a:avLst>
              <a:gd name="adj" fmla="val 11245"/>
            </a:avLst>
          </a:prstGeom>
          <a:solidFill>
            <a:schemeClr val="accent4">
              <a:lumMod val="60000"/>
              <a:lumOff val="4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76" name="모서리가 둥근 직사각형 81">
            <a:extLst>
              <a:ext uri="{FF2B5EF4-FFF2-40B4-BE49-F238E27FC236}">
                <a16:creationId xmlns:a16="http://schemas.microsoft.com/office/drawing/2014/main" id="{1E7C2287-4A5E-4B53-04BE-A676F3488435}"/>
              </a:ext>
            </a:extLst>
          </p:cNvPr>
          <p:cNvSpPr txBox="1">
            <a:spLocks/>
          </p:cNvSpPr>
          <p:nvPr/>
        </p:nvSpPr>
        <p:spPr>
          <a:xfrm>
            <a:off x="2933537" y="1735138"/>
            <a:ext cx="697193" cy="656379"/>
          </a:xfrm>
          <a:prstGeom prst="roundRect">
            <a:avLst>
              <a:gd name="adj" fmla="val 11245"/>
            </a:avLst>
          </a:prstGeom>
          <a:solidFill>
            <a:srgbClr val="FF57F8"/>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77" name="모서리가 둥근 직사각형 81">
            <a:extLst>
              <a:ext uri="{FF2B5EF4-FFF2-40B4-BE49-F238E27FC236}">
                <a16:creationId xmlns:a16="http://schemas.microsoft.com/office/drawing/2014/main" id="{4A5D2A76-E64F-EABE-5B4B-A7492B2E7CE8}"/>
              </a:ext>
            </a:extLst>
          </p:cNvPr>
          <p:cNvSpPr txBox="1">
            <a:spLocks/>
          </p:cNvSpPr>
          <p:nvPr/>
        </p:nvSpPr>
        <p:spPr>
          <a:xfrm>
            <a:off x="2929975" y="2393436"/>
            <a:ext cx="697193" cy="656379"/>
          </a:xfrm>
          <a:prstGeom prst="roundRect">
            <a:avLst>
              <a:gd name="adj" fmla="val 11245"/>
            </a:avLst>
          </a:prstGeom>
          <a:solidFill>
            <a:srgbClr val="FF57F8"/>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78" name="모서리가 둥근 직사각형 81">
            <a:extLst>
              <a:ext uri="{FF2B5EF4-FFF2-40B4-BE49-F238E27FC236}">
                <a16:creationId xmlns:a16="http://schemas.microsoft.com/office/drawing/2014/main" id="{F9A06334-B2FA-0032-4AC4-5BDBF997B4B9}"/>
              </a:ext>
            </a:extLst>
          </p:cNvPr>
          <p:cNvSpPr txBox="1">
            <a:spLocks/>
          </p:cNvSpPr>
          <p:nvPr/>
        </p:nvSpPr>
        <p:spPr>
          <a:xfrm>
            <a:off x="2929975" y="4368330"/>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79" name="모서리가 둥근 직사각형 81">
            <a:extLst>
              <a:ext uri="{FF2B5EF4-FFF2-40B4-BE49-F238E27FC236}">
                <a16:creationId xmlns:a16="http://schemas.microsoft.com/office/drawing/2014/main" id="{4A14190A-8A80-5B9D-ECC1-5E2461E6651E}"/>
              </a:ext>
            </a:extLst>
          </p:cNvPr>
          <p:cNvSpPr txBox="1">
            <a:spLocks/>
          </p:cNvSpPr>
          <p:nvPr/>
        </p:nvSpPr>
        <p:spPr>
          <a:xfrm>
            <a:off x="2929975" y="37100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80" name="모서리가 둥근 직사각형 81">
            <a:extLst>
              <a:ext uri="{FF2B5EF4-FFF2-40B4-BE49-F238E27FC236}">
                <a16:creationId xmlns:a16="http://schemas.microsoft.com/office/drawing/2014/main" id="{8147CB2D-DB14-222B-5069-935AEAFA7EFE}"/>
              </a:ext>
            </a:extLst>
          </p:cNvPr>
          <p:cNvSpPr txBox="1">
            <a:spLocks/>
          </p:cNvSpPr>
          <p:nvPr/>
        </p:nvSpPr>
        <p:spPr>
          <a:xfrm>
            <a:off x="2929975" y="3051734"/>
            <a:ext cx="697193" cy="656379"/>
          </a:xfrm>
          <a:prstGeom prst="roundRect">
            <a:avLst>
              <a:gd name="adj" fmla="val 11245"/>
            </a:avLst>
          </a:prstGeom>
          <a:solidFill>
            <a:srgbClr val="FF57F8"/>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81" name="모서리가 둥근 직사각형 81">
            <a:extLst>
              <a:ext uri="{FF2B5EF4-FFF2-40B4-BE49-F238E27FC236}">
                <a16:creationId xmlns:a16="http://schemas.microsoft.com/office/drawing/2014/main" id="{5BA56FA5-3B00-19CD-7CAA-D167BD4A740D}"/>
              </a:ext>
            </a:extLst>
          </p:cNvPr>
          <p:cNvSpPr txBox="1">
            <a:spLocks/>
          </p:cNvSpPr>
          <p:nvPr/>
        </p:nvSpPr>
        <p:spPr>
          <a:xfrm>
            <a:off x="2929974" y="50225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82" name="모서리가 둥근 직사각형 81">
            <a:extLst>
              <a:ext uri="{FF2B5EF4-FFF2-40B4-BE49-F238E27FC236}">
                <a16:creationId xmlns:a16="http://schemas.microsoft.com/office/drawing/2014/main" id="{29216BCE-C8F2-599D-F9B0-ABB8772CF5CC}"/>
              </a:ext>
            </a:extLst>
          </p:cNvPr>
          <p:cNvSpPr txBox="1">
            <a:spLocks/>
          </p:cNvSpPr>
          <p:nvPr/>
        </p:nvSpPr>
        <p:spPr>
          <a:xfrm>
            <a:off x="3630730" y="1735138"/>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83" name="모서리가 둥근 직사각형 81">
            <a:extLst>
              <a:ext uri="{FF2B5EF4-FFF2-40B4-BE49-F238E27FC236}">
                <a16:creationId xmlns:a16="http://schemas.microsoft.com/office/drawing/2014/main" id="{56C0EC7F-8DD9-9732-D2BA-39C62102A9B3}"/>
              </a:ext>
            </a:extLst>
          </p:cNvPr>
          <p:cNvSpPr txBox="1">
            <a:spLocks/>
          </p:cNvSpPr>
          <p:nvPr/>
        </p:nvSpPr>
        <p:spPr>
          <a:xfrm>
            <a:off x="3627168" y="2393436"/>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84" name="모서리가 둥근 직사각형 81">
            <a:extLst>
              <a:ext uri="{FF2B5EF4-FFF2-40B4-BE49-F238E27FC236}">
                <a16:creationId xmlns:a16="http://schemas.microsoft.com/office/drawing/2014/main" id="{B0FB609D-909A-383A-AEC3-8AAA26879F65}"/>
              </a:ext>
            </a:extLst>
          </p:cNvPr>
          <p:cNvSpPr txBox="1">
            <a:spLocks/>
          </p:cNvSpPr>
          <p:nvPr/>
        </p:nvSpPr>
        <p:spPr>
          <a:xfrm>
            <a:off x="3627168" y="4368330"/>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85" name="모서리가 둥근 직사각형 81">
            <a:extLst>
              <a:ext uri="{FF2B5EF4-FFF2-40B4-BE49-F238E27FC236}">
                <a16:creationId xmlns:a16="http://schemas.microsoft.com/office/drawing/2014/main" id="{EEA9DEE7-E26E-D802-E640-E5592DFA5E10}"/>
              </a:ext>
            </a:extLst>
          </p:cNvPr>
          <p:cNvSpPr txBox="1">
            <a:spLocks/>
          </p:cNvSpPr>
          <p:nvPr/>
        </p:nvSpPr>
        <p:spPr>
          <a:xfrm>
            <a:off x="3627168" y="37100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86" name="모서리가 둥근 직사각형 81">
            <a:extLst>
              <a:ext uri="{FF2B5EF4-FFF2-40B4-BE49-F238E27FC236}">
                <a16:creationId xmlns:a16="http://schemas.microsoft.com/office/drawing/2014/main" id="{36715709-F919-19B0-A13F-F5C4F8FBA3F7}"/>
              </a:ext>
            </a:extLst>
          </p:cNvPr>
          <p:cNvSpPr txBox="1">
            <a:spLocks/>
          </p:cNvSpPr>
          <p:nvPr/>
        </p:nvSpPr>
        <p:spPr>
          <a:xfrm>
            <a:off x="3627168" y="3051734"/>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87" name="모서리가 둥근 직사각형 81">
            <a:extLst>
              <a:ext uri="{FF2B5EF4-FFF2-40B4-BE49-F238E27FC236}">
                <a16:creationId xmlns:a16="http://schemas.microsoft.com/office/drawing/2014/main" id="{2D94375D-D6BB-880C-52CD-171A7A58FA6B}"/>
              </a:ext>
            </a:extLst>
          </p:cNvPr>
          <p:cNvSpPr txBox="1">
            <a:spLocks/>
          </p:cNvSpPr>
          <p:nvPr/>
        </p:nvSpPr>
        <p:spPr>
          <a:xfrm>
            <a:off x="3627167" y="50225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88" name="모서리가 둥근 직사각형 81">
            <a:extLst>
              <a:ext uri="{FF2B5EF4-FFF2-40B4-BE49-F238E27FC236}">
                <a16:creationId xmlns:a16="http://schemas.microsoft.com/office/drawing/2014/main" id="{3DF1CFAC-92E0-EEBB-B110-EE90632EF89F}"/>
              </a:ext>
            </a:extLst>
          </p:cNvPr>
          <p:cNvSpPr txBox="1">
            <a:spLocks/>
          </p:cNvSpPr>
          <p:nvPr/>
        </p:nvSpPr>
        <p:spPr>
          <a:xfrm>
            <a:off x="4327922" y="1735138"/>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89" name="모서리가 둥근 직사각형 81">
            <a:extLst>
              <a:ext uri="{FF2B5EF4-FFF2-40B4-BE49-F238E27FC236}">
                <a16:creationId xmlns:a16="http://schemas.microsoft.com/office/drawing/2014/main" id="{D7CCE235-79CD-0546-EEF9-4128598B0E6B}"/>
              </a:ext>
            </a:extLst>
          </p:cNvPr>
          <p:cNvSpPr txBox="1">
            <a:spLocks/>
          </p:cNvSpPr>
          <p:nvPr/>
        </p:nvSpPr>
        <p:spPr>
          <a:xfrm>
            <a:off x="4324360" y="2393436"/>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90" name="모서리가 둥근 직사각형 81">
            <a:extLst>
              <a:ext uri="{FF2B5EF4-FFF2-40B4-BE49-F238E27FC236}">
                <a16:creationId xmlns:a16="http://schemas.microsoft.com/office/drawing/2014/main" id="{0661A429-9D10-F966-B5E8-CEA7C9303D56}"/>
              </a:ext>
            </a:extLst>
          </p:cNvPr>
          <p:cNvSpPr txBox="1">
            <a:spLocks/>
          </p:cNvSpPr>
          <p:nvPr/>
        </p:nvSpPr>
        <p:spPr>
          <a:xfrm>
            <a:off x="4324360" y="4368330"/>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91" name="모서리가 둥근 직사각형 81">
            <a:extLst>
              <a:ext uri="{FF2B5EF4-FFF2-40B4-BE49-F238E27FC236}">
                <a16:creationId xmlns:a16="http://schemas.microsoft.com/office/drawing/2014/main" id="{D76411FC-7E8E-94CC-19CB-CA79B365258B}"/>
              </a:ext>
            </a:extLst>
          </p:cNvPr>
          <p:cNvSpPr txBox="1">
            <a:spLocks/>
          </p:cNvSpPr>
          <p:nvPr/>
        </p:nvSpPr>
        <p:spPr>
          <a:xfrm>
            <a:off x="4324360" y="3710032"/>
            <a:ext cx="697193" cy="656379"/>
          </a:xfrm>
          <a:prstGeom prst="roundRect">
            <a:avLst>
              <a:gd name="adj" fmla="val 11245"/>
            </a:avLst>
          </a:prstGeom>
          <a:solidFill>
            <a:schemeClr val="accent6">
              <a:lumMod val="60000"/>
              <a:lumOff val="4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92" name="모서리가 둥근 직사각형 81">
            <a:extLst>
              <a:ext uri="{FF2B5EF4-FFF2-40B4-BE49-F238E27FC236}">
                <a16:creationId xmlns:a16="http://schemas.microsoft.com/office/drawing/2014/main" id="{B03A885F-9A86-5420-92A4-7389281879AE}"/>
              </a:ext>
            </a:extLst>
          </p:cNvPr>
          <p:cNvSpPr txBox="1">
            <a:spLocks/>
          </p:cNvSpPr>
          <p:nvPr/>
        </p:nvSpPr>
        <p:spPr>
          <a:xfrm>
            <a:off x="4324360" y="3051734"/>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93" name="모서리가 둥근 직사각형 81">
            <a:extLst>
              <a:ext uri="{FF2B5EF4-FFF2-40B4-BE49-F238E27FC236}">
                <a16:creationId xmlns:a16="http://schemas.microsoft.com/office/drawing/2014/main" id="{DE13B591-2831-29D8-772F-FD1A3DFC5E80}"/>
              </a:ext>
            </a:extLst>
          </p:cNvPr>
          <p:cNvSpPr txBox="1">
            <a:spLocks/>
          </p:cNvSpPr>
          <p:nvPr/>
        </p:nvSpPr>
        <p:spPr>
          <a:xfrm>
            <a:off x="4324359" y="5022532"/>
            <a:ext cx="697193" cy="656379"/>
          </a:xfrm>
          <a:prstGeom prst="roundRect">
            <a:avLst>
              <a:gd name="adj" fmla="val 11245"/>
            </a:avLst>
          </a:prstGeom>
          <a:solidFill>
            <a:srgbClr val="00B0F0"/>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94" name="모서리가 둥근 직사각형 81">
            <a:extLst>
              <a:ext uri="{FF2B5EF4-FFF2-40B4-BE49-F238E27FC236}">
                <a16:creationId xmlns:a16="http://schemas.microsoft.com/office/drawing/2014/main" id="{74B2BFDE-FFF5-192C-E081-580B4ECEF66E}"/>
              </a:ext>
            </a:extLst>
          </p:cNvPr>
          <p:cNvSpPr txBox="1">
            <a:spLocks/>
          </p:cNvSpPr>
          <p:nvPr/>
        </p:nvSpPr>
        <p:spPr>
          <a:xfrm>
            <a:off x="5025115" y="1735138"/>
            <a:ext cx="697193" cy="656379"/>
          </a:xfrm>
          <a:prstGeom prst="roundRect">
            <a:avLst>
              <a:gd name="adj" fmla="val 11245"/>
            </a:avLst>
          </a:prstGeom>
          <a:solidFill>
            <a:schemeClr val="accent2">
              <a:lumMod val="60000"/>
              <a:lumOff val="4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95" name="모서리가 둥근 직사각형 81">
            <a:extLst>
              <a:ext uri="{FF2B5EF4-FFF2-40B4-BE49-F238E27FC236}">
                <a16:creationId xmlns:a16="http://schemas.microsoft.com/office/drawing/2014/main" id="{8C198498-C7CA-3DF2-9981-8126E7E68F77}"/>
              </a:ext>
            </a:extLst>
          </p:cNvPr>
          <p:cNvSpPr txBox="1">
            <a:spLocks/>
          </p:cNvSpPr>
          <p:nvPr/>
        </p:nvSpPr>
        <p:spPr>
          <a:xfrm>
            <a:off x="5021553" y="2393436"/>
            <a:ext cx="697193" cy="656379"/>
          </a:xfrm>
          <a:prstGeom prst="roundRect">
            <a:avLst>
              <a:gd name="adj" fmla="val 11245"/>
            </a:avLst>
          </a:prstGeom>
          <a:solidFill>
            <a:schemeClr val="accent2">
              <a:lumMod val="60000"/>
              <a:lumOff val="4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96" name="모서리가 둥근 직사각형 81">
            <a:extLst>
              <a:ext uri="{FF2B5EF4-FFF2-40B4-BE49-F238E27FC236}">
                <a16:creationId xmlns:a16="http://schemas.microsoft.com/office/drawing/2014/main" id="{AFE19A8A-A158-7360-1355-2515B81A7A58}"/>
              </a:ext>
            </a:extLst>
          </p:cNvPr>
          <p:cNvSpPr txBox="1">
            <a:spLocks/>
          </p:cNvSpPr>
          <p:nvPr/>
        </p:nvSpPr>
        <p:spPr>
          <a:xfrm>
            <a:off x="5021553" y="4368330"/>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97" name="모서리가 둥근 직사각형 81">
            <a:extLst>
              <a:ext uri="{FF2B5EF4-FFF2-40B4-BE49-F238E27FC236}">
                <a16:creationId xmlns:a16="http://schemas.microsoft.com/office/drawing/2014/main" id="{CEF98311-EB29-6642-C13D-F886290AE4F9}"/>
              </a:ext>
            </a:extLst>
          </p:cNvPr>
          <p:cNvSpPr txBox="1">
            <a:spLocks/>
          </p:cNvSpPr>
          <p:nvPr/>
        </p:nvSpPr>
        <p:spPr>
          <a:xfrm>
            <a:off x="5021553" y="3710032"/>
            <a:ext cx="697193" cy="656379"/>
          </a:xfrm>
          <a:prstGeom prst="roundRect">
            <a:avLst>
              <a:gd name="adj" fmla="val 11245"/>
            </a:avLst>
          </a:prstGeom>
          <a:solidFill>
            <a:schemeClr val="accent6">
              <a:lumMod val="60000"/>
              <a:lumOff val="4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98" name="모서리가 둥근 직사각형 81">
            <a:extLst>
              <a:ext uri="{FF2B5EF4-FFF2-40B4-BE49-F238E27FC236}">
                <a16:creationId xmlns:a16="http://schemas.microsoft.com/office/drawing/2014/main" id="{A5DDAE2A-B169-661D-820C-F67E8E893305}"/>
              </a:ext>
            </a:extLst>
          </p:cNvPr>
          <p:cNvSpPr txBox="1">
            <a:spLocks/>
          </p:cNvSpPr>
          <p:nvPr/>
        </p:nvSpPr>
        <p:spPr>
          <a:xfrm>
            <a:off x="5021553" y="3051734"/>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99" name="모서리가 둥근 직사각형 81">
            <a:extLst>
              <a:ext uri="{FF2B5EF4-FFF2-40B4-BE49-F238E27FC236}">
                <a16:creationId xmlns:a16="http://schemas.microsoft.com/office/drawing/2014/main" id="{BAA8C8A0-ADAA-130F-BB17-11F1370A7717}"/>
              </a:ext>
            </a:extLst>
          </p:cNvPr>
          <p:cNvSpPr txBox="1">
            <a:spLocks/>
          </p:cNvSpPr>
          <p:nvPr/>
        </p:nvSpPr>
        <p:spPr>
          <a:xfrm>
            <a:off x="5021552" y="5022532"/>
            <a:ext cx="697193" cy="656379"/>
          </a:xfrm>
          <a:prstGeom prst="roundRect">
            <a:avLst>
              <a:gd name="adj" fmla="val 11245"/>
            </a:avLst>
          </a:prstGeom>
          <a:solidFill>
            <a:srgbClr val="00B0F0"/>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100" name="모서리가 둥근 직사각형 81">
            <a:extLst>
              <a:ext uri="{FF2B5EF4-FFF2-40B4-BE49-F238E27FC236}">
                <a16:creationId xmlns:a16="http://schemas.microsoft.com/office/drawing/2014/main" id="{E2FE21A5-F6F3-4C39-D80B-220F26B2686D}"/>
              </a:ext>
            </a:extLst>
          </p:cNvPr>
          <p:cNvSpPr txBox="1">
            <a:spLocks/>
          </p:cNvSpPr>
          <p:nvPr/>
        </p:nvSpPr>
        <p:spPr>
          <a:xfrm>
            <a:off x="5718743" y="1735138"/>
            <a:ext cx="697193" cy="656379"/>
          </a:xfrm>
          <a:prstGeom prst="roundRect">
            <a:avLst>
              <a:gd name="adj" fmla="val 11245"/>
            </a:avLst>
          </a:prstGeom>
          <a:solidFill>
            <a:schemeClr val="accent2">
              <a:lumMod val="60000"/>
              <a:lumOff val="4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101" name="모서리가 둥근 직사각형 81">
            <a:extLst>
              <a:ext uri="{FF2B5EF4-FFF2-40B4-BE49-F238E27FC236}">
                <a16:creationId xmlns:a16="http://schemas.microsoft.com/office/drawing/2014/main" id="{658D740E-14DA-5032-6C1B-073D0DA3725D}"/>
              </a:ext>
            </a:extLst>
          </p:cNvPr>
          <p:cNvSpPr txBox="1">
            <a:spLocks/>
          </p:cNvSpPr>
          <p:nvPr/>
        </p:nvSpPr>
        <p:spPr>
          <a:xfrm>
            <a:off x="5715181" y="2393436"/>
            <a:ext cx="697193" cy="656379"/>
          </a:xfrm>
          <a:prstGeom prst="roundRect">
            <a:avLst>
              <a:gd name="adj" fmla="val 11245"/>
            </a:avLst>
          </a:prstGeom>
          <a:solidFill>
            <a:schemeClr val="accent2">
              <a:lumMod val="60000"/>
              <a:lumOff val="4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102" name="모서리가 둥근 직사각형 81">
            <a:extLst>
              <a:ext uri="{FF2B5EF4-FFF2-40B4-BE49-F238E27FC236}">
                <a16:creationId xmlns:a16="http://schemas.microsoft.com/office/drawing/2014/main" id="{882D0E3D-0570-D0DD-F678-0F174A3E4041}"/>
              </a:ext>
            </a:extLst>
          </p:cNvPr>
          <p:cNvSpPr txBox="1">
            <a:spLocks/>
          </p:cNvSpPr>
          <p:nvPr/>
        </p:nvSpPr>
        <p:spPr>
          <a:xfrm>
            <a:off x="5715181" y="4368330"/>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103" name="모서리가 둥근 직사각형 81">
            <a:extLst>
              <a:ext uri="{FF2B5EF4-FFF2-40B4-BE49-F238E27FC236}">
                <a16:creationId xmlns:a16="http://schemas.microsoft.com/office/drawing/2014/main" id="{4A34C0F3-2D08-E22B-EB73-A077693289A6}"/>
              </a:ext>
            </a:extLst>
          </p:cNvPr>
          <p:cNvSpPr txBox="1">
            <a:spLocks/>
          </p:cNvSpPr>
          <p:nvPr/>
        </p:nvSpPr>
        <p:spPr>
          <a:xfrm>
            <a:off x="5715181" y="37100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104" name="모서리가 둥근 직사각형 81">
            <a:extLst>
              <a:ext uri="{FF2B5EF4-FFF2-40B4-BE49-F238E27FC236}">
                <a16:creationId xmlns:a16="http://schemas.microsoft.com/office/drawing/2014/main" id="{EA8B8FB4-6653-D088-0DBB-5B5F7B6E3037}"/>
              </a:ext>
            </a:extLst>
          </p:cNvPr>
          <p:cNvSpPr txBox="1">
            <a:spLocks/>
          </p:cNvSpPr>
          <p:nvPr/>
        </p:nvSpPr>
        <p:spPr>
          <a:xfrm>
            <a:off x="5715181" y="3051734"/>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105" name="모서리가 둥근 직사각형 81">
            <a:extLst>
              <a:ext uri="{FF2B5EF4-FFF2-40B4-BE49-F238E27FC236}">
                <a16:creationId xmlns:a16="http://schemas.microsoft.com/office/drawing/2014/main" id="{12A667FF-8B74-211B-F464-5BBDBBE8AD37}"/>
              </a:ext>
            </a:extLst>
          </p:cNvPr>
          <p:cNvSpPr txBox="1">
            <a:spLocks/>
          </p:cNvSpPr>
          <p:nvPr/>
        </p:nvSpPr>
        <p:spPr>
          <a:xfrm>
            <a:off x="5715180" y="5022532"/>
            <a:ext cx="697193" cy="656379"/>
          </a:xfrm>
          <a:prstGeom prst="roundRect">
            <a:avLst>
              <a:gd name="adj" fmla="val 11245"/>
            </a:avLst>
          </a:prstGeom>
          <a:solidFill>
            <a:srgbClr val="00B0F0"/>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106" name="모서리가 둥근 직사각형 81">
            <a:extLst>
              <a:ext uri="{FF2B5EF4-FFF2-40B4-BE49-F238E27FC236}">
                <a16:creationId xmlns:a16="http://schemas.microsoft.com/office/drawing/2014/main" id="{BD279C53-78D7-75CA-2773-C41BAEAF3D17}"/>
              </a:ext>
            </a:extLst>
          </p:cNvPr>
          <p:cNvSpPr txBox="1">
            <a:spLocks/>
          </p:cNvSpPr>
          <p:nvPr/>
        </p:nvSpPr>
        <p:spPr>
          <a:xfrm>
            <a:off x="6419500" y="1735138"/>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107" name="모서리가 둥근 직사각형 81">
            <a:extLst>
              <a:ext uri="{FF2B5EF4-FFF2-40B4-BE49-F238E27FC236}">
                <a16:creationId xmlns:a16="http://schemas.microsoft.com/office/drawing/2014/main" id="{65769240-5CBF-DAD1-B622-4C461C02C026}"/>
              </a:ext>
            </a:extLst>
          </p:cNvPr>
          <p:cNvSpPr txBox="1">
            <a:spLocks/>
          </p:cNvSpPr>
          <p:nvPr/>
        </p:nvSpPr>
        <p:spPr>
          <a:xfrm>
            <a:off x="6415938" y="2393436"/>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108" name="모서리가 둥근 직사각형 81">
            <a:extLst>
              <a:ext uri="{FF2B5EF4-FFF2-40B4-BE49-F238E27FC236}">
                <a16:creationId xmlns:a16="http://schemas.microsoft.com/office/drawing/2014/main" id="{AA639B9B-EB54-14E6-6FCA-129494687730}"/>
              </a:ext>
            </a:extLst>
          </p:cNvPr>
          <p:cNvSpPr txBox="1">
            <a:spLocks/>
          </p:cNvSpPr>
          <p:nvPr/>
        </p:nvSpPr>
        <p:spPr>
          <a:xfrm>
            <a:off x="6415938" y="4368330"/>
            <a:ext cx="697193" cy="656379"/>
          </a:xfrm>
          <a:prstGeom prst="roundRect">
            <a:avLst>
              <a:gd name="adj" fmla="val 11245"/>
            </a:avLst>
          </a:prstGeom>
          <a:solidFill>
            <a:srgbClr val="00B0F0"/>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109" name="모서리가 둥근 직사각형 81">
            <a:extLst>
              <a:ext uri="{FF2B5EF4-FFF2-40B4-BE49-F238E27FC236}">
                <a16:creationId xmlns:a16="http://schemas.microsoft.com/office/drawing/2014/main" id="{0FE59044-A8E8-6CCE-E5D1-D6C1DEF2B37E}"/>
              </a:ext>
            </a:extLst>
          </p:cNvPr>
          <p:cNvSpPr txBox="1">
            <a:spLocks/>
          </p:cNvSpPr>
          <p:nvPr/>
        </p:nvSpPr>
        <p:spPr>
          <a:xfrm>
            <a:off x="6415938" y="3710032"/>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110" name="모서리가 둥근 직사각형 81">
            <a:extLst>
              <a:ext uri="{FF2B5EF4-FFF2-40B4-BE49-F238E27FC236}">
                <a16:creationId xmlns:a16="http://schemas.microsoft.com/office/drawing/2014/main" id="{7665FE70-E9AB-2B75-6689-D2A2997A4723}"/>
              </a:ext>
            </a:extLst>
          </p:cNvPr>
          <p:cNvSpPr txBox="1">
            <a:spLocks/>
          </p:cNvSpPr>
          <p:nvPr/>
        </p:nvSpPr>
        <p:spPr>
          <a:xfrm>
            <a:off x="6415938" y="3051734"/>
            <a:ext cx="697193" cy="656379"/>
          </a:xfrm>
          <a:prstGeom prst="roundRect">
            <a:avLst>
              <a:gd name="adj" fmla="val 11245"/>
            </a:avLst>
          </a:prstGeom>
          <a:solidFill>
            <a:schemeClr val="accent1">
              <a:lumMod val="20000"/>
              <a:lumOff val="80000"/>
            </a:schemeClr>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111" name="모서리가 둥근 직사각형 81">
            <a:extLst>
              <a:ext uri="{FF2B5EF4-FFF2-40B4-BE49-F238E27FC236}">
                <a16:creationId xmlns:a16="http://schemas.microsoft.com/office/drawing/2014/main" id="{96542AD8-FB4F-E3A2-4335-8729FE51FE03}"/>
              </a:ext>
            </a:extLst>
          </p:cNvPr>
          <p:cNvSpPr txBox="1">
            <a:spLocks/>
          </p:cNvSpPr>
          <p:nvPr/>
        </p:nvSpPr>
        <p:spPr>
          <a:xfrm>
            <a:off x="6415937" y="5022532"/>
            <a:ext cx="697193" cy="656379"/>
          </a:xfrm>
          <a:prstGeom prst="roundRect">
            <a:avLst>
              <a:gd name="adj" fmla="val 11245"/>
            </a:avLst>
          </a:prstGeom>
          <a:solidFill>
            <a:srgbClr val="00B0F0"/>
          </a:solidFill>
          <a:ln w="19050" cap="flat" cmpd="sng" algn="ctr">
            <a:solidFill>
              <a:schemeClr val="bg1"/>
            </a:solid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Tree>
    <p:extLst>
      <p:ext uri="{BB962C8B-B14F-4D97-AF65-F5344CB8AC3E}">
        <p14:creationId xmlns:p14="http://schemas.microsoft.com/office/powerpoint/2010/main" val="4132830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F96D1-890C-492A-8D7B-E194D44EA782}"/>
              </a:ext>
            </a:extLst>
          </p:cNvPr>
          <p:cNvSpPr>
            <a:spLocks noGrp="1"/>
          </p:cNvSpPr>
          <p:nvPr>
            <p:ph type="title"/>
          </p:nvPr>
        </p:nvSpPr>
        <p:spPr/>
        <p:txBody>
          <a:bodyPr/>
          <a:lstStyle/>
          <a:p>
            <a:r>
              <a:rPr lang="en-US" dirty="0"/>
              <a:t>Tally Flow Diagram</a:t>
            </a:r>
          </a:p>
        </p:txBody>
      </p:sp>
      <p:pic>
        <p:nvPicPr>
          <p:cNvPr id="4" name="Content Placeholder 5">
            <a:extLst>
              <a:ext uri="{FF2B5EF4-FFF2-40B4-BE49-F238E27FC236}">
                <a16:creationId xmlns:a16="http://schemas.microsoft.com/office/drawing/2014/main" id="{0EA590E3-8BB5-409F-9BC4-3907012676DA}"/>
              </a:ext>
            </a:extLst>
          </p:cNvPr>
          <p:cNvPicPr>
            <a:picLocks noGrp="1" noChangeAspect="1"/>
          </p:cNvPicPr>
          <p:nvPr>
            <p:ph idx="1"/>
          </p:nvPr>
        </p:nvPicPr>
        <p:blipFill>
          <a:blip r:embed="rId3"/>
          <a:stretch>
            <a:fillRect/>
          </a:stretch>
        </p:blipFill>
        <p:spPr>
          <a:xfrm>
            <a:off x="685048" y="1607624"/>
            <a:ext cx="10821904" cy="4669886"/>
          </a:xfrm>
        </p:spPr>
      </p:pic>
      <p:cxnSp>
        <p:nvCxnSpPr>
          <p:cNvPr id="6" name="Straight Connector 5">
            <a:extLst>
              <a:ext uri="{FF2B5EF4-FFF2-40B4-BE49-F238E27FC236}">
                <a16:creationId xmlns:a16="http://schemas.microsoft.com/office/drawing/2014/main" id="{8E0296DC-B84B-4319-8C48-32386714C7E9}"/>
              </a:ext>
            </a:extLst>
          </p:cNvPr>
          <p:cNvCxnSpPr/>
          <p:nvPr/>
        </p:nvCxnSpPr>
        <p:spPr>
          <a:xfrm>
            <a:off x="9267290" y="5928189"/>
            <a:ext cx="0" cy="3493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556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68AA1-3289-4460-AE0A-43F53EE1E5FC}"/>
              </a:ext>
            </a:extLst>
          </p:cNvPr>
          <p:cNvSpPr>
            <a:spLocks noGrp="1"/>
          </p:cNvSpPr>
          <p:nvPr>
            <p:ph type="title"/>
          </p:nvPr>
        </p:nvSpPr>
        <p:spPr/>
        <p:txBody>
          <a:bodyPr/>
          <a:lstStyle/>
          <a:p>
            <a:r>
              <a:rPr lang="en-US" dirty="0"/>
              <a:t>Memory Usage</a:t>
            </a:r>
          </a:p>
        </p:txBody>
      </p:sp>
      <p:sp>
        <p:nvSpPr>
          <p:cNvPr id="3" name="Content Placeholder 2">
            <a:extLst>
              <a:ext uri="{FF2B5EF4-FFF2-40B4-BE49-F238E27FC236}">
                <a16:creationId xmlns:a16="http://schemas.microsoft.com/office/drawing/2014/main" id="{346E55B4-A6C3-4DED-80C5-876A513F1D65}"/>
              </a:ext>
            </a:extLst>
          </p:cNvPr>
          <p:cNvSpPr>
            <a:spLocks noGrp="1"/>
          </p:cNvSpPr>
          <p:nvPr>
            <p:ph idx="1"/>
          </p:nvPr>
        </p:nvSpPr>
        <p:spPr>
          <a:xfrm>
            <a:off x="1156149" y="1808238"/>
            <a:ext cx="3037115" cy="1325563"/>
          </a:xfrm>
        </p:spPr>
        <p:txBody>
          <a:bodyPr>
            <a:normAutofit/>
          </a:bodyPr>
          <a:lstStyle/>
          <a:p>
            <a:pPr marL="0" indent="0" algn="ctr">
              <a:buNone/>
            </a:pPr>
            <a:r>
              <a:rPr lang="en-US" dirty="0"/>
              <a:t>Height = 38,400</a:t>
            </a:r>
          </a:p>
          <a:p>
            <a:pPr marL="0" indent="0" algn="ctr">
              <a:buNone/>
            </a:pPr>
            <a:r>
              <a:rPr lang="en-US" dirty="0"/>
              <a:t>Width  = 18 bits</a:t>
            </a:r>
          </a:p>
        </p:txBody>
      </p:sp>
      <p:graphicFrame>
        <p:nvGraphicFramePr>
          <p:cNvPr id="4" name="Table 5">
            <a:extLst>
              <a:ext uri="{FF2B5EF4-FFF2-40B4-BE49-F238E27FC236}">
                <a16:creationId xmlns:a16="http://schemas.microsoft.com/office/drawing/2014/main" id="{7E690659-1F9F-4D98-9931-16EDFC712F79}"/>
              </a:ext>
            </a:extLst>
          </p:cNvPr>
          <p:cNvGraphicFramePr>
            <a:graphicFrameLocks noGrp="1"/>
          </p:cNvGraphicFramePr>
          <p:nvPr>
            <p:extLst>
              <p:ext uri="{D42A27DB-BD31-4B8C-83A1-F6EECF244321}">
                <p14:modId xmlns:p14="http://schemas.microsoft.com/office/powerpoint/2010/main" val="1069509077"/>
              </p:ext>
            </p:extLst>
          </p:nvPr>
        </p:nvGraphicFramePr>
        <p:xfrm>
          <a:off x="1026882" y="2903013"/>
          <a:ext cx="3295651" cy="2966720"/>
        </p:xfrm>
        <a:graphic>
          <a:graphicData uri="http://schemas.openxmlformats.org/drawingml/2006/table">
            <a:tbl>
              <a:tblPr firstRow="1" bandRow="1">
                <a:tableStyleId>{5940675A-B579-460E-94D1-54222C63F5DA}</a:tableStyleId>
              </a:tblPr>
              <a:tblGrid>
                <a:gridCol w="1181101">
                  <a:extLst>
                    <a:ext uri="{9D8B030D-6E8A-4147-A177-3AD203B41FA5}">
                      <a16:colId xmlns:a16="http://schemas.microsoft.com/office/drawing/2014/main" val="3525974959"/>
                    </a:ext>
                  </a:extLst>
                </a:gridCol>
                <a:gridCol w="2114550">
                  <a:extLst>
                    <a:ext uri="{9D8B030D-6E8A-4147-A177-3AD203B41FA5}">
                      <a16:colId xmlns:a16="http://schemas.microsoft.com/office/drawing/2014/main" val="2647813724"/>
                    </a:ext>
                  </a:extLst>
                </a:gridCol>
              </a:tblGrid>
              <a:tr h="370840">
                <a:tc>
                  <a:txBody>
                    <a:bodyPr/>
                    <a:lstStyle/>
                    <a:p>
                      <a:pPr algn="ctr"/>
                      <a:r>
                        <a:rPr lang="en-US" dirty="0"/>
                        <a:t>Address</a:t>
                      </a:r>
                    </a:p>
                  </a:txBody>
                  <a:tcPr>
                    <a:solidFill>
                      <a:schemeClr val="accent2">
                        <a:lumMod val="40000"/>
                        <a:lumOff val="60000"/>
                      </a:schemeClr>
                    </a:solidFill>
                  </a:tcPr>
                </a:tc>
                <a:tc>
                  <a:txBody>
                    <a:bodyPr/>
                    <a:lstStyle/>
                    <a:p>
                      <a:pPr algn="ctr"/>
                      <a:r>
                        <a:rPr lang="en-US" dirty="0"/>
                        <a:t>Valid 1</a:t>
                      </a:r>
                    </a:p>
                  </a:txBody>
                  <a:tcPr>
                    <a:solidFill>
                      <a:schemeClr val="accent2">
                        <a:lumMod val="40000"/>
                        <a:lumOff val="60000"/>
                      </a:schemeClr>
                    </a:solidFill>
                  </a:tcPr>
                </a:tc>
                <a:extLst>
                  <a:ext uri="{0D108BD9-81ED-4DB2-BD59-A6C34878D82A}">
                    <a16:rowId xmlns:a16="http://schemas.microsoft.com/office/drawing/2014/main" val="1364287795"/>
                  </a:ext>
                </a:extLst>
              </a:tr>
              <a:tr h="370840">
                <a:tc>
                  <a:txBody>
                    <a:bodyPr/>
                    <a:lstStyle/>
                    <a:p>
                      <a:pPr algn="ctr"/>
                      <a:r>
                        <a:rPr lang="en-US" dirty="0"/>
                        <a:t>0</a:t>
                      </a:r>
                    </a:p>
                  </a:txBody>
                  <a:tcPr/>
                </a:tc>
                <a:tc>
                  <a:txBody>
                    <a:bodyPr/>
                    <a:lstStyle/>
                    <a:p>
                      <a:pPr algn="ctr"/>
                      <a:r>
                        <a:rPr lang="en-US" dirty="0"/>
                        <a:t>18’b0</a:t>
                      </a:r>
                    </a:p>
                  </a:txBody>
                  <a:tcPr/>
                </a:tc>
                <a:extLst>
                  <a:ext uri="{0D108BD9-81ED-4DB2-BD59-A6C34878D82A}">
                    <a16:rowId xmlns:a16="http://schemas.microsoft.com/office/drawing/2014/main" val="3898179688"/>
                  </a:ext>
                </a:extLst>
              </a:tr>
              <a:tr h="370840">
                <a:tc>
                  <a:txBody>
                    <a:bodyPr/>
                    <a:lstStyle/>
                    <a:p>
                      <a:pPr algn="ctr"/>
                      <a:r>
                        <a:rPr lang="en-US" dirty="0"/>
                        <a:t>1</a:t>
                      </a:r>
                    </a:p>
                  </a:txBody>
                  <a:tcPr/>
                </a:tc>
                <a:tc>
                  <a:txBody>
                    <a:bodyPr/>
                    <a:lstStyle/>
                    <a:p>
                      <a:pPr algn="ctr"/>
                      <a:r>
                        <a:rPr lang="en-US" dirty="0"/>
                        <a:t>{8’b1, 9’b0, 1’b0}</a:t>
                      </a:r>
                    </a:p>
                  </a:txBody>
                  <a:tcPr/>
                </a:tc>
                <a:extLst>
                  <a:ext uri="{0D108BD9-81ED-4DB2-BD59-A6C34878D82A}">
                    <a16:rowId xmlns:a16="http://schemas.microsoft.com/office/drawing/2014/main" val="3605827160"/>
                  </a:ext>
                </a:extLst>
              </a:tr>
              <a:tr h="370840">
                <a:tc>
                  <a:txBody>
                    <a:bodyPr/>
                    <a:lstStyle/>
                    <a:p>
                      <a:pPr algn="ctr"/>
                      <a:r>
                        <a:rPr lang="en-US"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{8’b10, 9’b0, 1’b0}</a:t>
                      </a:r>
                    </a:p>
                  </a:txBody>
                  <a:tcPr/>
                </a:tc>
                <a:extLst>
                  <a:ext uri="{0D108BD9-81ED-4DB2-BD59-A6C34878D82A}">
                    <a16:rowId xmlns:a16="http://schemas.microsoft.com/office/drawing/2014/main" val="922478544"/>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866170724"/>
                  </a:ext>
                </a:extLst>
              </a:tr>
              <a:tr h="370840">
                <a:tc>
                  <a:txBody>
                    <a:bodyPr/>
                    <a:lstStyle/>
                    <a:p>
                      <a:pPr algn="ctr"/>
                      <a:r>
                        <a:rPr lang="en-US" dirty="0"/>
                        <a:t>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 y, </a:t>
                      </a:r>
                      <a:r>
                        <a:rPr lang="en-US" dirty="0" err="1"/>
                        <a:t>valid_bit</a:t>
                      </a:r>
                      <a:r>
                        <a:rPr lang="en-US" dirty="0"/>
                        <a:t>}</a:t>
                      </a:r>
                    </a:p>
                  </a:txBody>
                  <a:tcPr/>
                </a:tc>
                <a:extLst>
                  <a:ext uri="{0D108BD9-81ED-4DB2-BD59-A6C34878D82A}">
                    <a16:rowId xmlns:a16="http://schemas.microsoft.com/office/drawing/2014/main" val="991695173"/>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246945918"/>
                  </a:ext>
                </a:extLst>
              </a:tr>
              <a:tr h="370840">
                <a:tc>
                  <a:txBody>
                    <a:bodyPr/>
                    <a:lstStyle/>
                    <a:p>
                      <a:pPr algn="ctr"/>
                      <a:r>
                        <a:rPr lang="en-US" dirty="0"/>
                        <a:t>38,399</a:t>
                      </a:r>
                    </a:p>
                  </a:txBody>
                  <a:tcPr/>
                </a:tc>
                <a:tc>
                  <a:txBody>
                    <a:bodyPr/>
                    <a:lstStyle/>
                    <a:p>
                      <a:pPr algn="ctr"/>
                      <a:r>
                        <a:rPr lang="en-US" dirty="0"/>
                        <a:t>18’b0</a:t>
                      </a:r>
                    </a:p>
                  </a:txBody>
                  <a:tcPr/>
                </a:tc>
                <a:extLst>
                  <a:ext uri="{0D108BD9-81ED-4DB2-BD59-A6C34878D82A}">
                    <a16:rowId xmlns:a16="http://schemas.microsoft.com/office/drawing/2014/main" val="1052797664"/>
                  </a:ext>
                </a:extLst>
              </a:tr>
            </a:tbl>
          </a:graphicData>
        </a:graphic>
      </p:graphicFrame>
      <p:graphicFrame>
        <p:nvGraphicFramePr>
          <p:cNvPr id="5" name="Table 4">
            <a:extLst>
              <a:ext uri="{FF2B5EF4-FFF2-40B4-BE49-F238E27FC236}">
                <a16:creationId xmlns:a16="http://schemas.microsoft.com/office/drawing/2014/main" id="{C90275D1-2B6A-4308-B267-AB02CD19F854}"/>
              </a:ext>
            </a:extLst>
          </p:cNvPr>
          <p:cNvGraphicFramePr>
            <a:graphicFrameLocks noGrp="1"/>
          </p:cNvGraphicFramePr>
          <p:nvPr>
            <p:extLst>
              <p:ext uri="{D42A27DB-BD31-4B8C-83A1-F6EECF244321}">
                <p14:modId xmlns:p14="http://schemas.microsoft.com/office/powerpoint/2010/main" val="1454737309"/>
              </p:ext>
            </p:extLst>
          </p:nvPr>
        </p:nvGraphicFramePr>
        <p:xfrm>
          <a:off x="5341706" y="2903013"/>
          <a:ext cx="4819651" cy="2966720"/>
        </p:xfrm>
        <a:graphic>
          <a:graphicData uri="http://schemas.openxmlformats.org/drawingml/2006/table">
            <a:tbl>
              <a:tblPr firstRow="1" bandRow="1">
                <a:tableStyleId>{5940675A-B579-460E-94D1-54222C63F5DA}</a:tableStyleId>
              </a:tblPr>
              <a:tblGrid>
                <a:gridCol w="1727275">
                  <a:extLst>
                    <a:ext uri="{9D8B030D-6E8A-4147-A177-3AD203B41FA5}">
                      <a16:colId xmlns:a16="http://schemas.microsoft.com/office/drawing/2014/main" val="3525974959"/>
                    </a:ext>
                  </a:extLst>
                </a:gridCol>
                <a:gridCol w="3092376">
                  <a:extLst>
                    <a:ext uri="{9D8B030D-6E8A-4147-A177-3AD203B41FA5}">
                      <a16:colId xmlns:a16="http://schemas.microsoft.com/office/drawing/2014/main" val="2647813724"/>
                    </a:ext>
                  </a:extLst>
                </a:gridCol>
              </a:tblGrid>
              <a:tr h="370840">
                <a:tc>
                  <a:txBody>
                    <a:bodyPr/>
                    <a:lstStyle/>
                    <a:p>
                      <a:pPr algn="ctr"/>
                      <a:r>
                        <a:rPr lang="en-US" dirty="0"/>
                        <a:t>Address</a:t>
                      </a:r>
                    </a:p>
                  </a:txBody>
                  <a:tcPr>
                    <a:solidFill>
                      <a:schemeClr val="accent2">
                        <a:lumMod val="40000"/>
                        <a:lumOff val="60000"/>
                      </a:schemeClr>
                    </a:solidFill>
                  </a:tcPr>
                </a:tc>
                <a:tc>
                  <a:txBody>
                    <a:bodyPr/>
                    <a:lstStyle/>
                    <a:p>
                      <a:pPr algn="ctr"/>
                      <a:r>
                        <a:rPr lang="en-US" dirty="0"/>
                        <a:t>Valid 2</a:t>
                      </a:r>
                    </a:p>
                  </a:txBody>
                  <a:tcPr>
                    <a:solidFill>
                      <a:schemeClr val="accent2">
                        <a:lumMod val="40000"/>
                        <a:lumOff val="60000"/>
                      </a:schemeClr>
                    </a:solidFill>
                  </a:tcPr>
                </a:tc>
                <a:extLst>
                  <a:ext uri="{0D108BD9-81ED-4DB2-BD59-A6C34878D82A}">
                    <a16:rowId xmlns:a16="http://schemas.microsoft.com/office/drawing/2014/main" val="1364287795"/>
                  </a:ext>
                </a:extLst>
              </a:tr>
              <a:tr h="370840">
                <a:tc>
                  <a:txBody>
                    <a:bodyPr/>
                    <a:lstStyle/>
                    <a:p>
                      <a:pPr algn="ctr"/>
                      <a:r>
                        <a:rPr lang="en-US" dirty="0"/>
                        <a:t>38,400</a:t>
                      </a:r>
                    </a:p>
                  </a:txBody>
                  <a:tcPr/>
                </a:tc>
                <a:tc>
                  <a:txBody>
                    <a:bodyPr/>
                    <a:lstStyle/>
                    <a:p>
                      <a:pPr algn="ctr"/>
                      <a:r>
                        <a:rPr lang="en-US" dirty="0"/>
                        <a:t>18’b0</a:t>
                      </a:r>
                    </a:p>
                  </a:txBody>
                  <a:tcPr/>
                </a:tc>
                <a:extLst>
                  <a:ext uri="{0D108BD9-81ED-4DB2-BD59-A6C34878D82A}">
                    <a16:rowId xmlns:a16="http://schemas.microsoft.com/office/drawing/2014/main" val="3898179688"/>
                  </a:ext>
                </a:extLst>
              </a:tr>
              <a:tr h="370840">
                <a:tc>
                  <a:txBody>
                    <a:bodyPr/>
                    <a:lstStyle/>
                    <a:p>
                      <a:pPr algn="ctr"/>
                      <a:r>
                        <a:rPr lang="en-US" dirty="0"/>
                        <a:t>38,401</a:t>
                      </a:r>
                    </a:p>
                  </a:txBody>
                  <a:tcPr/>
                </a:tc>
                <a:tc>
                  <a:txBody>
                    <a:bodyPr/>
                    <a:lstStyle/>
                    <a:p>
                      <a:pPr algn="ctr"/>
                      <a:r>
                        <a:rPr lang="en-US" dirty="0"/>
                        <a:t>{8’b</a:t>
                      </a:r>
                      <a:r>
                        <a:rPr lang="en-US" sz="1800" b="0" kern="1200" dirty="0">
                          <a:solidFill>
                            <a:schemeClr val="dk1"/>
                          </a:solidFill>
                          <a:effectLst/>
                        </a:rPr>
                        <a:t>10100001</a:t>
                      </a:r>
                      <a:r>
                        <a:rPr lang="en-US" dirty="0"/>
                        <a:t>, 9’b0, 1’b0}</a:t>
                      </a:r>
                    </a:p>
                  </a:txBody>
                  <a:tcPr/>
                </a:tc>
                <a:extLst>
                  <a:ext uri="{0D108BD9-81ED-4DB2-BD59-A6C34878D82A}">
                    <a16:rowId xmlns:a16="http://schemas.microsoft.com/office/drawing/2014/main" val="3605827160"/>
                  </a:ext>
                </a:extLst>
              </a:tr>
              <a:tr h="370840">
                <a:tc>
                  <a:txBody>
                    <a:bodyPr/>
                    <a:lstStyle/>
                    <a:p>
                      <a:pPr algn="ctr"/>
                      <a:r>
                        <a:rPr lang="en-US" dirty="0"/>
                        <a:t>38,402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{8’b10, 9’b0, 1’b0}</a:t>
                      </a:r>
                    </a:p>
                  </a:txBody>
                  <a:tcPr/>
                </a:tc>
                <a:extLst>
                  <a:ext uri="{0D108BD9-81ED-4DB2-BD59-A6C34878D82A}">
                    <a16:rowId xmlns:a16="http://schemas.microsoft.com/office/drawing/2014/main" val="922478544"/>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866170724"/>
                  </a:ext>
                </a:extLst>
              </a:tr>
              <a:tr h="370840">
                <a:tc>
                  <a:txBody>
                    <a:bodyPr/>
                    <a:lstStyle/>
                    <a:p>
                      <a:pPr algn="ctr"/>
                      <a:r>
                        <a:rPr lang="en-US" dirty="0"/>
                        <a:t>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 y, </a:t>
                      </a:r>
                      <a:r>
                        <a:rPr lang="en-US" dirty="0" err="1"/>
                        <a:t>valid_bit</a:t>
                      </a:r>
                      <a:r>
                        <a:rPr lang="en-US" dirty="0"/>
                        <a:t>}</a:t>
                      </a:r>
                    </a:p>
                  </a:txBody>
                  <a:tcPr/>
                </a:tc>
                <a:extLst>
                  <a:ext uri="{0D108BD9-81ED-4DB2-BD59-A6C34878D82A}">
                    <a16:rowId xmlns:a16="http://schemas.microsoft.com/office/drawing/2014/main" val="991695173"/>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246945918"/>
                  </a:ext>
                </a:extLst>
              </a:tr>
              <a:tr h="370840">
                <a:tc>
                  <a:txBody>
                    <a:bodyPr/>
                    <a:lstStyle/>
                    <a:p>
                      <a:pPr algn="ctr"/>
                      <a:r>
                        <a:rPr lang="en-US" dirty="0"/>
                        <a:t>76,799</a:t>
                      </a:r>
                    </a:p>
                  </a:txBody>
                  <a:tcPr/>
                </a:tc>
                <a:tc>
                  <a:txBody>
                    <a:bodyPr/>
                    <a:lstStyle/>
                    <a:p>
                      <a:pPr algn="ctr"/>
                      <a:r>
                        <a:rPr lang="en-US" dirty="0"/>
                        <a:t>18’b0</a:t>
                      </a:r>
                    </a:p>
                  </a:txBody>
                  <a:tcPr/>
                </a:tc>
                <a:extLst>
                  <a:ext uri="{0D108BD9-81ED-4DB2-BD59-A6C34878D82A}">
                    <a16:rowId xmlns:a16="http://schemas.microsoft.com/office/drawing/2014/main" val="1052797664"/>
                  </a:ext>
                </a:extLst>
              </a:tr>
            </a:tbl>
          </a:graphicData>
        </a:graphic>
      </p:graphicFrame>
      <p:sp>
        <p:nvSpPr>
          <p:cNvPr id="7" name="TextBox 6">
            <a:extLst>
              <a:ext uri="{FF2B5EF4-FFF2-40B4-BE49-F238E27FC236}">
                <a16:creationId xmlns:a16="http://schemas.microsoft.com/office/drawing/2014/main" id="{0B014D7E-8A64-6CD0-7ACB-D1822A708CA1}"/>
              </a:ext>
            </a:extLst>
          </p:cNvPr>
          <p:cNvSpPr txBox="1"/>
          <p:nvPr/>
        </p:nvSpPr>
        <p:spPr>
          <a:xfrm>
            <a:off x="4703531" y="2009998"/>
            <a:ext cx="6096000" cy="523220"/>
          </a:xfrm>
          <a:prstGeom prst="rect">
            <a:avLst/>
          </a:prstGeom>
          <a:noFill/>
        </p:spPr>
        <p:txBody>
          <a:bodyPr wrap="square">
            <a:spAutoFit/>
          </a:bodyPr>
          <a:lstStyle/>
          <a:p>
            <a:pPr algn="ctr"/>
            <a:r>
              <a:rPr lang="en-US" altLang="ko-US" sz="2800" dirty="0"/>
              <a:t>Data = {x [7:0], y [8:0], valid bit}</a:t>
            </a:r>
            <a:endParaRPr lang="ko-US" altLang="en-US" sz="2800" dirty="0"/>
          </a:p>
        </p:txBody>
      </p:sp>
    </p:spTree>
    <p:extLst>
      <p:ext uri="{BB962C8B-B14F-4D97-AF65-F5344CB8AC3E}">
        <p14:creationId xmlns:p14="http://schemas.microsoft.com/office/powerpoint/2010/main" val="4280214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63339D-7D36-431C-8A8D-71E61FF28C60}"/>
              </a:ext>
            </a:extLst>
          </p:cNvPr>
          <p:cNvSpPr>
            <a:spLocks noGrp="1"/>
          </p:cNvSpPr>
          <p:nvPr>
            <p:ph idx="1"/>
          </p:nvPr>
        </p:nvSpPr>
        <p:spPr>
          <a:xfrm>
            <a:off x="838200" y="1474854"/>
            <a:ext cx="10515600" cy="4351338"/>
          </a:xfrm>
        </p:spPr>
        <p:txBody>
          <a:bodyPr/>
          <a:lstStyle/>
          <a:p>
            <a:pPr marL="0" indent="0">
              <a:buNone/>
            </a:pPr>
            <a:r>
              <a:rPr lang="en-US" dirty="0"/>
              <a:t>Mapping each valid pixel to its label for easy access of “read” pixel label</a:t>
            </a:r>
          </a:p>
        </p:txBody>
      </p:sp>
      <p:graphicFrame>
        <p:nvGraphicFramePr>
          <p:cNvPr id="4" name="Table 5">
            <a:extLst>
              <a:ext uri="{FF2B5EF4-FFF2-40B4-BE49-F238E27FC236}">
                <a16:creationId xmlns:a16="http://schemas.microsoft.com/office/drawing/2014/main" id="{3DEACFF9-FBCD-4C88-8F5E-A1D67092A594}"/>
              </a:ext>
            </a:extLst>
          </p:cNvPr>
          <p:cNvGraphicFramePr>
            <a:graphicFrameLocks noGrp="1"/>
          </p:cNvGraphicFramePr>
          <p:nvPr>
            <p:extLst>
              <p:ext uri="{D42A27DB-BD31-4B8C-83A1-F6EECF244321}">
                <p14:modId xmlns:p14="http://schemas.microsoft.com/office/powerpoint/2010/main" val="2819029964"/>
              </p:ext>
            </p:extLst>
          </p:nvPr>
        </p:nvGraphicFramePr>
        <p:xfrm>
          <a:off x="1406376" y="2553182"/>
          <a:ext cx="3295651" cy="2966720"/>
        </p:xfrm>
        <a:graphic>
          <a:graphicData uri="http://schemas.openxmlformats.org/drawingml/2006/table">
            <a:tbl>
              <a:tblPr firstRow="1" bandRow="1">
                <a:tableStyleId>{5940675A-B579-460E-94D1-54222C63F5DA}</a:tableStyleId>
              </a:tblPr>
              <a:tblGrid>
                <a:gridCol w="1181101">
                  <a:extLst>
                    <a:ext uri="{9D8B030D-6E8A-4147-A177-3AD203B41FA5}">
                      <a16:colId xmlns:a16="http://schemas.microsoft.com/office/drawing/2014/main" val="3525974959"/>
                    </a:ext>
                  </a:extLst>
                </a:gridCol>
                <a:gridCol w="2114550">
                  <a:extLst>
                    <a:ext uri="{9D8B030D-6E8A-4147-A177-3AD203B41FA5}">
                      <a16:colId xmlns:a16="http://schemas.microsoft.com/office/drawing/2014/main" val="2647813724"/>
                    </a:ext>
                  </a:extLst>
                </a:gridCol>
              </a:tblGrid>
              <a:tr h="370840">
                <a:tc>
                  <a:txBody>
                    <a:bodyPr/>
                    <a:lstStyle/>
                    <a:p>
                      <a:pPr algn="ctr"/>
                      <a:r>
                        <a:rPr lang="en-US" dirty="0"/>
                        <a:t>Address</a:t>
                      </a:r>
                    </a:p>
                  </a:txBody>
                  <a:tcPr>
                    <a:solidFill>
                      <a:schemeClr val="accent2">
                        <a:lumMod val="40000"/>
                        <a:lumOff val="60000"/>
                      </a:schemeClr>
                    </a:solidFill>
                  </a:tcPr>
                </a:tc>
                <a:tc>
                  <a:txBody>
                    <a:bodyPr/>
                    <a:lstStyle/>
                    <a:p>
                      <a:pPr algn="ctr"/>
                      <a:r>
                        <a:rPr lang="en-US" dirty="0"/>
                        <a:t>Label 1</a:t>
                      </a:r>
                    </a:p>
                  </a:txBody>
                  <a:tcPr>
                    <a:solidFill>
                      <a:schemeClr val="accent2">
                        <a:lumMod val="40000"/>
                        <a:lumOff val="60000"/>
                      </a:schemeClr>
                    </a:solidFill>
                  </a:tcPr>
                </a:tc>
                <a:extLst>
                  <a:ext uri="{0D108BD9-81ED-4DB2-BD59-A6C34878D82A}">
                    <a16:rowId xmlns:a16="http://schemas.microsoft.com/office/drawing/2014/main" val="1364287795"/>
                  </a:ext>
                </a:extLst>
              </a:tr>
              <a:tr h="370840">
                <a:tc>
                  <a:txBody>
                    <a:bodyPr/>
                    <a:lstStyle/>
                    <a:p>
                      <a:pPr algn="ctr"/>
                      <a:r>
                        <a:rPr lang="en-US" dirty="0"/>
                        <a:t>0</a:t>
                      </a:r>
                    </a:p>
                  </a:txBody>
                  <a:tcPr/>
                </a:tc>
                <a:tc>
                  <a:txBody>
                    <a:bodyPr/>
                    <a:lstStyle/>
                    <a:p>
                      <a:pPr algn="ctr"/>
                      <a:endParaRPr lang="en-US" dirty="0"/>
                    </a:p>
                  </a:txBody>
                  <a:tcPr/>
                </a:tc>
                <a:extLst>
                  <a:ext uri="{0D108BD9-81ED-4DB2-BD59-A6C34878D82A}">
                    <a16:rowId xmlns:a16="http://schemas.microsoft.com/office/drawing/2014/main" val="3898179688"/>
                  </a:ext>
                </a:extLst>
              </a:tr>
              <a:tr h="370840">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605827160"/>
                  </a:ext>
                </a:extLst>
              </a:tr>
              <a:tr h="370840">
                <a:tc>
                  <a:txBody>
                    <a:bodyPr/>
                    <a:lstStyle/>
                    <a:p>
                      <a:pPr algn="ctr"/>
                      <a:r>
                        <a:rPr lang="en-US"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a:t>
                      </a:r>
                    </a:p>
                  </a:txBody>
                  <a:tcPr/>
                </a:tc>
                <a:extLst>
                  <a:ext uri="{0D108BD9-81ED-4DB2-BD59-A6C34878D82A}">
                    <a16:rowId xmlns:a16="http://schemas.microsoft.com/office/drawing/2014/main" val="922478544"/>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866170724"/>
                  </a:ext>
                </a:extLst>
              </a:tr>
              <a:tr h="370840">
                <a:tc>
                  <a:txBody>
                    <a:bodyPr/>
                    <a:lstStyle/>
                    <a:p>
                      <a:pPr algn="ctr"/>
                      <a:r>
                        <a:rPr lang="en-US" dirty="0"/>
                        <a:t>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 &lt; i &lt; 11</a:t>
                      </a:r>
                    </a:p>
                  </a:txBody>
                  <a:tcPr/>
                </a:tc>
                <a:extLst>
                  <a:ext uri="{0D108BD9-81ED-4DB2-BD59-A6C34878D82A}">
                    <a16:rowId xmlns:a16="http://schemas.microsoft.com/office/drawing/2014/main" val="991695173"/>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246945918"/>
                  </a:ext>
                </a:extLst>
              </a:tr>
              <a:tr h="370840">
                <a:tc>
                  <a:txBody>
                    <a:bodyPr/>
                    <a:lstStyle/>
                    <a:p>
                      <a:pPr algn="ctr"/>
                      <a:r>
                        <a:rPr lang="en-US" dirty="0"/>
                        <a:t>38,399</a:t>
                      </a:r>
                    </a:p>
                  </a:txBody>
                  <a:tcPr/>
                </a:tc>
                <a:tc>
                  <a:txBody>
                    <a:bodyPr/>
                    <a:lstStyle/>
                    <a:p>
                      <a:pPr algn="ctr"/>
                      <a:r>
                        <a:rPr lang="en-US" dirty="0"/>
                        <a:t>2</a:t>
                      </a:r>
                    </a:p>
                  </a:txBody>
                  <a:tcPr/>
                </a:tc>
                <a:extLst>
                  <a:ext uri="{0D108BD9-81ED-4DB2-BD59-A6C34878D82A}">
                    <a16:rowId xmlns:a16="http://schemas.microsoft.com/office/drawing/2014/main" val="1052797664"/>
                  </a:ext>
                </a:extLst>
              </a:tr>
            </a:tbl>
          </a:graphicData>
        </a:graphic>
      </p:graphicFrame>
      <p:graphicFrame>
        <p:nvGraphicFramePr>
          <p:cNvPr id="5" name="Table 4">
            <a:extLst>
              <a:ext uri="{FF2B5EF4-FFF2-40B4-BE49-F238E27FC236}">
                <a16:creationId xmlns:a16="http://schemas.microsoft.com/office/drawing/2014/main" id="{7D402BB0-C24D-4395-BBCD-60EE4CCC9DC3}"/>
              </a:ext>
            </a:extLst>
          </p:cNvPr>
          <p:cNvGraphicFramePr>
            <a:graphicFrameLocks noGrp="1"/>
          </p:cNvGraphicFramePr>
          <p:nvPr>
            <p:extLst>
              <p:ext uri="{D42A27DB-BD31-4B8C-83A1-F6EECF244321}">
                <p14:modId xmlns:p14="http://schemas.microsoft.com/office/powerpoint/2010/main" val="3534860360"/>
              </p:ext>
            </p:extLst>
          </p:nvPr>
        </p:nvGraphicFramePr>
        <p:xfrm>
          <a:off x="5860798" y="2553182"/>
          <a:ext cx="4819651" cy="2966720"/>
        </p:xfrm>
        <a:graphic>
          <a:graphicData uri="http://schemas.openxmlformats.org/drawingml/2006/table">
            <a:tbl>
              <a:tblPr firstRow="1" bandRow="1">
                <a:tableStyleId>{5940675A-B579-460E-94D1-54222C63F5DA}</a:tableStyleId>
              </a:tblPr>
              <a:tblGrid>
                <a:gridCol w="1727275">
                  <a:extLst>
                    <a:ext uri="{9D8B030D-6E8A-4147-A177-3AD203B41FA5}">
                      <a16:colId xmlns:a16="http://schemas.microsoft.com/office/drawing/2014/main" val="3525974959"/>
                    </a:ext>
                  </a:extLst>
                </a:gridCol>
                <a:gridCol w="3092376">
                  <a:extLst>
                    <a:ext uri="{9D8B030D-6E8A-4147-A177-3AD203B41FA5}">
                      <a16:colId xmlns:a16="http://schemas.microsoft.com/office/drawing/2014/main" val="2647813724"/>
                    </a:ext>
                  </a:extLst>
                </a:gridCol>
              </a:tblGrid>
              <a:tr h="370840">
                <a:tc>
                  <a:txBody>
                    <a:bodyPr/>
                    <a:lstStyle/>
                    <a:p>
                      <a:pPr algn="ctr"/>
                      <a:r>
                        <a:rPr lang="en-US" dirty="0"/>
                        <a:t>Address</a:t>
                      </a:r>
                    </a:p>
                  </a:txBody>
                  <a:tcPr>
                    <a:solidFill>
                      <a:schemeClr val="accent2">
                        <a:lumMod val="40000"/>
                        <a:lumOff val="60000"/>
                      </a:schemeClr>
                    </a:solidFill>
                  </a:tcPr>
                </a:tc>
                <a:tc>
                  <a:txBody>
                    <a:bodyPr/>
                    <a:lstStyle/>
                    <a:p>
                      <a:pPr algn="ctr"/>
                      <a:r>
                        <a:rPr lang="en-US" dirty="0"/>
                        <a:t>Label 2</a:t>
                      </a:r>
                    </a:p>
                  </a:txBody>
                  <a:tcPr>
                    <a:solidFill>
                      <a:schemeClr val="accent2">
                        <a:lumMod val="40000"/>
                        <a:lumOff val="60000"/>
                      </a:schemeClr>
                    </a:solidFill>
                  </a:tcPr>
                </a:tc>
                <a:extLst>
                  <a:ext uri="{0D108BD9-81ED-4DB2-BD59-A6C34878D82A}">
                    <a16:rowId xmlns:a16="http://schemas.microsoft.com/office/drawing/2014/main" val="1364287795"/>
                  </a:ext>
                </a:extLst>
              </a:tr>
              <a:tr h="370840">
                <a:tc>
                  <a:txBody>
                    <a:bodyPr/>
                    <a:lstStyle/>
                    <a:p>
                      <a:pPr algn="ctr"/>
                      <a:r>
                        <a:rPr lang="en-US" dirty="0"/>
                        <a:t>38,400</a:t>
                      </a:r>
                    </a:p>
                  </a:txBody>
                  <a:tcPr/>
                </a:tc>
                <a:tc>
                  <a:txBody>
                    <a:bodyPr/>
                    <a:lstStyle/>
                    <a:p>
                      <a:pPr algn="ctr"/>
                      <a:r>
                        <a:rPr lang="en-US" dirty="0"/>
                        <a:t>4</a:t>
                      </a:r>
                    </a:p>
                  </a:txBody>
                  <a:tcPr/>
                </a:tc>
                <a:extLst>
                  <a:ext uri="{0D108BD9-81ED-4DB2-BD59-A6C34878D82A}">
                    <a16:rowId xmlns:a16="http://schemas.microsoft.com/office/drawing/2014/main" val="3898179688"/>
                  </a:ext>
                </a:extLst>
              </a:tr>
              <a:tr h="370840">
                <a:tc>
                  <a:txBody>
                    <a:bodyPr/>
                    <a:lstStyle/>
                    <a:p>
                      <a:pPr algn="ctr"/>
                      <a:r>
                        <a:rPr lang="en-US" dirty="0"/>
                        <a:t>38,401</a:t>
                      </a:r>
                    </a:p>
                  </a:txBody>
                  <a:tcPr/>
                </a:tc>
                <a:tc>
                  <a:txBody>
                    <a:bodyPr/>
                    <a:lstStyle/>
                    <a:p>
                      <a:pPr algn="ctr"/>
                      <a:r>
                        <a:rPr lang="en-US" dirty="0"/>
                        <a:t>4</a:t>
                      </a:r>
                    </a:p>
                  </a:txBody>
                  <a:tcPr/>
                </a:tc>
                <a:extLst>
                  <a:ext uri="{0D108BD9-81ED-4DB2-BD59-A6C34878D82A}">
                    <a16:rowId xmlns:a16="http://schemas.microsoft.com/office/drawing/2014/main" val="3605827160"/>
                  </a:ext>
                </a:extLst>
              </a:tr>
              <a:tr h="370840">
                <a:tc>
                  <a:txBody>
                    <a:bodyPr/>
                    <a:lstStyle/>
                    <a:p>
                      <a:pPr algn="ctr"/>
                      <a:r>
                        <a:rPr lang="en-US" dirty="0"/>
                        <a:t>38,402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a:t>
                      </a:r>
                    </a:p>
                  </a:txBody>
                  <a:tcPr/>
                </a:tc>
                <a:extLst>
                  <a:ext uri="{0D108BD9-81ED-4DB2-BD59-A6C34878D82A}">
                    <a16:rowId xmlns:a16="http://schemas.microsoft.com/office/drawing/2014/main" val="922478544"/>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866170724"/>
                  </a:ext>
                </a:extLst>
              </a:tr>
              <a:tr h="370840">
                <a:tc>
                  <a:txBody>
                    <a:bodyPr/>
                    <a:lstStyle/>
                    <a:p>
                      <a:pPr algn="ctr"/>
                      <a:r>
                        <a:rPr lang="en-US" dirty="0"/>
                        <a:t>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 &lt; i &lt; 11</a:t>
                      </a:r>
                    </a:p>
                  </a:txBody>
                  <a:tcPr/>
                </a:tc>
                <a:extLst>
                  <a:ext uri="{0D108BD9-81ED-4DB2-BD59-A6C34878D82A}">
                    <a16:rowId xmlns:a16="http://schemas.microsoft.com/office/drawing/2014/main" val="991695173"/>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246945918"/>
                  </a:ext>
                </a:extLst>
              </a:tr>
              <a:tr h="370840">
                <a:tc>
                  <a:txBody>
                    <a:bodyPr/>
                    <a:lstStyle/>
                    <a:p>
                      <a:pPr algn="ctr"/>
                      <a:r>
                        <a:rPr lang="en-US" dirty="0"/>
                        <a:t>76,799</a:t>
                      </a:r>
                    </a:p>
                  </a:txBody>
                  <a:tcPr/>
                </a:tc>
                <a:tc>
                  <a:txBody>
                    <a:bodyPr/>
                    <a:lstStyle/>
                    <a:p>
                      <a:pPr algn="ctr"/>
                      <a:endParaRPr lang="en-US" dirty="0"/>
                    </a:p>
                  </a:txBody>
                  <a:tcPr/>
                </a:tc>
                <a:extLst>
                  <a:ext uri="{0D108BD9-81ED-4DB2-BD59-A6C34878D82A}">
                    <a16:rowId xmlns:a16="http://schemas.microsoft.com/office/drawing/2014/main" val="1052797664"/>
                  </a:ext>
                </a:extLst>
              </a:tr>
            </a:tbl>
          </a:graphicData>
        </a:graphic>
      </p:graphicFrame>
    </p:spTree>
    <p:extLst>
      <p:ext uri="{BB962C8B-B14F-4D97-AF65-F5344CB8AC3E}">
        <p14:creationId xmlns:p14="http://schemas.microsoft.com/office/powerpoint/2010/main" val="47721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1E7116-E89A-75FE-E51E-DBD63A97903E}"/>
              </a:ext>
            </a:extLst>
          </p:cNvPr>
          <p:cNvSpPr>
            <a:spLocks noGrp="1"/>
          </p:cNvSpPr>
          <p:nvPr>
            <p:ph type="title"/>
          </p:nvPr>
        </p:nvSpPr>
        <p:spPr/>
        <p:txBody>
          <a:bodyPr/>
          <a:lstStyle/>
          <a:p>
            <a:r>
              <a:rPr kumimoji="1" lang="en-US" altLang="ko-US" dirty="0"/>
              <a:t>Project Design </a:t>
            </a:r>
            <a:r>
              <a:rPr kumimoji="1" lang="en-US" altLang="ko-US" sz="2800" dirty="0"/>
              <a:t>(from 5,000 ft up)</a:t>
            </a:r>
            <a:endParaRPr kumimoji="1" lang="ko-US" altLang="en-US" dirty="0"/>
          </a:p>
        </p:txBody>
      </p:sp>
      <p:pic>
        <p:nvPicPr>
          <p:cNvPr id="5" name="그림 4" descr="스크린샷, 도표이(가) 표시된 사진&#10;&#10;자동 생성된 설명">
            <a:extLst>
              <a:ext uri="{FF2B5EF4-FFF2-40B4-BE49-F238E27FC236}">
                <a16:creationId xmlns:a16="http://schemas.microsoft.com/office/drawing/2014/main" id="{2EDDD6A3-95D2-0617-6BA9-3F8F90AE4155}"/>
              </a:ext>
            </a:extLst>
          </p:cNvPr>
          <p:cNvPicPr>
            <a:picLocks noChangeAspect="1"/>
          </p:cNvPicPr>
          <p:nvPr/>
        </p:nvPicPr>
        <p:blipFill>
          <a:blip r:embed="rId3"/>
          <a:stretch>
            <a:fillRect/>
          </a:stretch>
        </p:blipFill>
        <p:spPr>
          <a:xfrm>
            <a:off x="1627601" y="1596259"/>
            <a:ext cx="8936795" cy="3665482"/>
          </a:xfrm>
          <a:prstGeom prst="rect">
            <a:avLst/>
          </a:prstGeom>
        </p:spPr>
      </p:pic>
      <p:sp>
        <p:nvSpPr>
          <p:cNvPr id="6" name="TextBox 5">
            <a:extLst>
              <a:ext uri="{FF2B5EF4-FFF2-40B4-BE49-F238E27FC236}">
                <a16:creationId xmlns:a16="http://schemas.microsoft.com/office/drawing/2014/main" id="{24A7C384-4048-A9C9-F791-531E5F340041}"/>
              </a:ext>
            </a:extLst>
          </p:cNvPr>
          <p:cNvSpPr txBox="1"/>
          <p:nvPr/>
        </p:nvSpPr>
        <p:spPr>
          <a:xfrm>
            <a:off x="5650936" y="3865804"/>
            <a:ext cx="890124" cy="307777"/>
          </a:xfrm>
          <a:prstGeom prst="rect">
            <a:avLst/>
          </a:prstGeom>
          <a:noFill/>
        </p:spPr>
        <p:txBody>
          <a:bodyPr wrap="square" rtlCol="0">
            <a:spAutoFit/>
          </a:bodyPr>
          <a:lstStyle/>
          <a:p>
            <a:pPr algn="ctr"/>
            <a:r>
              <a:rPr kumimoji="1" lang="en-US" altLang="ko-US" sz="1400" dirty="0" err="1"/>
              <a:t>pmodb</a:t>
            </a:r>
            <a:endParaRPr kumimoji="1" lang="ko-US" altLang="en-US" sz="1400" dirty="0"/>
          </a:p>
        </p:txBody>
      </p:sp>
      <p:sp>
        <p:nvSpPr>
          <p:cNvPr id="8" name="TextBox 7">
            <a:extLst>
              <a:ext uri="{FF2B5EF4-FFF2-40B4-BE49-F238E27FC236}">
                <a16:creationId xmlns:a16="http://schemas.microsoft.com/office/drawing/2014/main" id="{AF5048C6-7A20-2BF0-D462-01F38253834C}"/>
              </a:ext>
            </a:extLst>
          </p:cNvPr>
          <p:cNvSpPr txBox="1"/>
          <p:nvPr/>
        </p:nvSpPr>
        <p:spPr>
          <a:xfrm>
            <a:off x="1073237" y="5661660"/>
            <a:ext cx="10045521" cy="369332"/>
          </a:xfrm>
          <a:prstGeom prst="rect">
            <a:avLst/>
          </a:prstGeom>
          <a:noFill/>
        </p:spPr>
        <p:txBody>
          <a:bodyPr wrap="square" rtlCol="0">
            <a:spAutoFit/>
          </a:bodyPr>
          <a:lstStyle/>
          <a:p>
            <a:pPr algn="ctr"/>
            <a:r>
              <a:rPr kumimoji="1" lang="en-US" altLang="ko-US" dirty="0"/>
              <a:t>Q) Why use two cameras, two boards?</a:t>
            </a:r>
            <a:endParaRPr kumimoji="1" lang="ko-US" altLang="en-US" dirty="0"/>
          </a:p>
        </p:txBody>
      </p:sp>
    </p:spTree>
    <p:extLst>
      <p:ext uri="{BB962C8B-B14F-4D97-AF65-F5344CB8AC3E}">
        <p14:creationId xmlns:p14="http://schemas.microsoft.com/office/powerpoint/2010/main" val="1340584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6A124-6E81-45DA-A9C8-3F332AD59AAC}"/>
              </a:ext>
            </a:extLst>
          </p:cNvPr>
          <p:cNvSpPr>
            <a:spLocks noGrp="1"/>
          </p:cNvSpPr>
          <p:nvPr>
            <p:ph idx="1"/>
          </p:nvPr>
        </p:nvSpPr>
        <p:spPr>
          <a:xfrm>
            <a:off x="838200" y="1245061"/>
            <a:ext cx="10515600" cy="4351338"/>
          </a:xfrm>
        </p:spPr>
        <p:txBody>
          <a:bodyPr/>
          <a:lstStyle/>
          <a:p>
            <a:pPr>
              <a:lnSpc>
                <a:spcPct val="110000"/>
              </a:lnSpc>
            </a:pPr>
            <a:r>
              <a:rPr lang="en-US" dirty="0"/>
              <a:t>10 BRAM for 10 blobs (will be finetuned during integration) of height 38,400 because we do not expect blobs of 50% screen size</a:t>
            </a:r>
          </a:p>
          <a:p>
            <a:pPr marL="0" indent="0">
              <a:lnSpc>
                <a:spcPct val="110000"/>
              </a:lnSpc>
              <a:buNone/>
            </a:pPr>
            <a:endParaRPr lang="en-US" sz="100" dirty="0"/>
          </a:p>
          <a:p>
            <a:pPr>
              <a:lnSpc>
                <a:spcPct val="110000"/>
              </a:lnSpc>
            </a:pPr>
            <a:r>
              <a:rPr lang="en-US" dirty="0"/>
              <a:t>Array will keep track of which blob labels are </a:t>
            </a:r>
            <a:r>
              <a:rPr lang="en-US" dirty="0">
                <a:solidFill>
                  <a:srgbClr val="7030A0"/>
                </a:solidFill>
              </a:rPr>
              <a:t>linked</a:t>
            </a:r>
            <a:r>
              <a:rPr lang="en-US" dirty="0"/>
              <a:t> (thus avoiding rewrites)</a:t>
            </a:r>
          </a:p>
        </p:txBody>
      </p:sp>
      <p:graphicFrame>
        <p:nvGraphicFramePr>
          <p:cNvPr id="4" name="Table 4">
            <a:extLst>
              <a:ext uri="{FF2B5EF4-FFF2-40B4-BE49-F238E27FC236}">
                <a16:creationId xmlns:a16="http://schemas.microsoft.com/office/drawing/2014/main" id="{2FBA8290-C426-4A09-9D32-5F3521058E63}"/>
              </a:ext>
            </a:extLst>
          </p:cNvPr>
          <p:cNvGraphicFramePr>
            <a:graphicFrameLocks noGrp="1"/>
          </p:cNvGraphicFramePr>
          <p:nvPr>
            <p:extLst>
              <p:ext uri="{D42A27DB-BD31-4B8C-83A1-F6EECF244321}">
                <p14:modId xmlns:p14="http://schemas.microsoft.com/office/powerpoint/2010/main" val="1652318678"/>
              </p:ext>
            </p:extLst>
          </p:nvPr>
        </p:nvGraphicFramePr>
        <p:xfrm>
          <a:off x="1573377" y="4001294"/>
          <a:ext cx="2159858" cy="1483360"/>
        </p:xfrm>
        <a:graphic>
          <a:graphicData uri="http://schemas.openxmlformats.org/drawingml/2006/table">
            <a:tbl>
              <a:tblPr firstRow="1" bandRow="1">
                <a:tableStyleId>{5940675A-B579-460E-94D1-54222C63F5DA}</a:tableStyleId>
              </a:tblPr>
              <a:tblGrid>
                <a:gridCol w="1079929">
                  <a:extLst>
                    <a:ext uri="{9D8B030D-6E8A-4147-A177-3AD203B41FA5}">
                      <a16:colId xmlns:a16="http://schemas.microsoft.com/office/drawing/2014/main" val="3525305469"/>
                    </a:ext>
                  </a:extLst>
                </a:gridCol>
                <a:gridCol w="1079929">
                  <a:extLst>
                    <a:ext uri="{9D8B030D-6E8A-4147-A177-3AD203B41FA5}">
                      <a16:colId xmlns:a16="http://schemas.microsoft.com/office/drawing/2014/main" val="3941603463"/>
                    </a:ext>
                  </a:extLst>
                </a:gridCol>
              </a:tblGrid>
              <a:tr h="370840">
                <a:tc>
                  <a:txBody>
                    <a:bodyPr/>
                    <a:lstStyle/>
                    <a:p>
                      <a:pPr algn="ctr"/>
                      <a:r>
                        <a:rPr lang="en-US" dirty="0"/>
                        <a:t>Address</a:t>
                      </a:r>
                    </a:p>
                  </a:txBody>
                  <a:tcPr>
                    <a:solidFill>
                      <a:schemeClr val="accent2">
                        <a:lumMod val="40000"/>
                        <a:lumOff val="60000"/>
                      </a:schemeClr>
                    </a:solidFill>
                  </a:tcPr>
                </a:tc>
                <a:tc>
                  <a:txBody>
                    <a:bodyPr/>
                    <a:lstStyle/>
                    <a:p>
                      <a:pPr algn="ctr"/>
                      <a:r>
                        <a:rPr lang="en-US" dirty="0"/>
                        <a:t>Blob 1</a:t>
                      </a:r>
                    </a:p>
                  </a:txBody>
                  <a:tcPr>
                    <a:solidFill>
                      <a:schemeClr val="accent2">
                        <a:lumMod val="40000"/>
                        <a:lumOff val="60000"/>
                      </a:schemeClr>
                    </a:solidFill>
                  </a:tcPr>
                </a:tc>
                <a:extLst>
                  <a:ext uri="{0D108BD9-81ED-4DB2-BD59-A6C34878D82A}">
                    <a16:rowId xmlns:a16="http://schemas.microsoft.com/office/drawing/2014/main" val="2123461969"/>
                  </a:ext>
                </a:extLst>
              </a:tr>
              <a:tr h="370840">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2157738176"/>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4242925296"/>
                  </a:ext>
                </a:extLst>
              </a:tr>
              <a:tr h="370840">
                <a:tc>
                  <a:txBody>
                    <a:bodyPr/>
                    <a:lstStyle/>
                    <a:p>
                      <a:pPr algn="ctr"/>
                      <a:r>
                        <a:rPr lang="en-US" dirty="0"/>
                        <a:t>38,399</a:t>
                      </a:r>
                    </a:p>
                  </a:txBody>
                  <a:tcPr/>
                </a:tc>
                <a:tc>
                  <a:txBody>
                    <a:bodyPr/>
                    <a:lstStyle/>
                    <a:p>
                      <a:endParaRPr lang="en-US" dirty="0"/>
                    </a:p>
                  </a:txBody>
                  <a:tcPr/>
                </a:tc>
                <a:extLst>
                  <a:ext uri="{0D108BD9-81ED-4DB2-BD59-A6C34878D82A}">
                    <a16:rowId xmlns:a16="http://schemas.microsoft.com/office/drawing/2014/main" val="4015199184"/>
                  </a:ext>
                </a:extLst>
              </a:tr>
            </a:tbl>
          </a:graphicData>
        </a:graphic>
      </p:graphicFrame>
      <p:graphicFrame>
        <p:nvGraphicFramePr>
          <p:cNvPr id="5" name="Table 4">
            <a:extLst>
              <a:ext uri="{FF2B5EF4-FFF2-40B4-BE49-F238E27FC236}">
                <a16:creationId xmlns:a16="http://schemas.microsoft.com/office/drawing/2014/main" id="{5486CD9B-C418-4AC5-AB5C-D7BB14961057}"/>
              </a:ext>
            </a:extLst>
          </p:cNvPr>
          <p:cNvGraphicFramePr>
            <a:graphicFrameLocks noGrp="1"/>
          </p:cNvGraphicFramePr>
          <p:nvPr>
            <p:extLst>
              <p:ext uri="{D42A27DB-BD31-4B8C-83A1-F6EECF244321}">
                <p14:modId xmlns:p14="http://schemas.microsoft.com/office/powerpoint/2010/main" val="2479484193"/>
              </p:ext>
            </p:extLst>
          </p:nvPr>
        </p:nvGraphicFramePr>
        <p:xfrm>
          <a:off x="4436014" y="4001294"/>
          <a:ext cx="2159858" cy="1483360"/>
        </p:xfrm>
        <a:graphic>
          <a:graphicData uri="http://schemas.openxmlformats.org/drawingml/2006/table">
            <a:tbl>
              <a:tblPr firstRow="1" bandRow="1">
                <a:tableStyleId>{5940675A-B579-460E-94D1-54222C63F5DA}</a:tableStyleId>
              </a:tblPr>
              <a:tblGrid>
                <a:gridCol w="1079929">
                  <a:extLst>
                    <a:ext uri="{9D8B030D-6E8A-4147-A177-3AD203B41FA5}">
                      <a16:colId xmlns:a16="http://schemas.microsoft.com/office/drawing/2014/main" val="3525305469"/>
                    </a:ext>
                  </a:extLst>
                </a:gridCol>
                <a:gridCol w="1079929">
                  <a:extLst>
                    <a:ext uri="{9D8B030D-6E8A-4147-A177-3AD203B41FA5}">
                      <a16:colId xmlns:a16="http://schemas.microsoft.com/office/drawing/2014/main" val="3941603463"/>
                    </a:ext>
                  </a:extLst>
                </a:gridCol>
              </a:tblGrid>
              <a:tr h="370840">
                <a:tc>
                  <a:txBody>
                    <a:bodyPr/>
                    <a:lstStyle/>
                    <a:p>
                      <a:pPr algn="ctr"/>
                      <a:r>
                        <a:rPr lang="en-US" dirty="0"/>
                        <a:t>Address</a:t>
                      </a:r>
                    </a:p>
                  </a:txBody>
                  <a:tcPr>
                    <a:solidFill>
                      <a:schemeClr val="accent2">
                        <a:lumMod val="40000"/>
                        <a:lumOff val="60000"/>
                      </a:schemeClr>
                    </a:solidFill>
                  </a:tcPr>
                </a:tc>
                <a:tc>
                  <a:txBody>
                    <a:bodyPr/>
                    <a:lstStyle/>
                    <a:p>
                      <a:pPr algn="ctr"/>
                      <a:r>
                        <a:rPr lang="en-US" dirty="0"/>
                        <a:t>Blob 2</a:t>
                      </a:r>
                    </a:p>
                  </a:txBody>
                  <a:tcPr>
                    <a:solidFill>
                      <a:schemeClr val="accent2">
                        <a:lumMod val="40000"/>
                        <a:lumOff val="60000"/>
                      </a:schemeClr>
                    </a:solidFill>
                  </a:tcPr>
                </a:tc>
                <a:extLst>
                  <a:ext uri="{0D108BD9-81ED-4DB2-BD59-A6C34878D82A}">
                    <a16:rowId xmlns:a16="http://schemas.microsoft.com/office/drawing/2014/main" val="2123461969"/>
                  </a:ext>
                </a:extLst>
              </a:tr>
              <a:tr h="370840">
                <a:tc>
                  <a:txBody>
                    <a:bodyPr/>
                    <a:lstStyle/>
                    <a:p>
                      <a:pPr algn="ctr"/>
                      <a:r>
                        <a:rPr lang="en-US" dirty="0"/>
                        <a:t>0</a:t>
                      </a:r>
                    </a:p>
                  </a:txBody>
                  <a:tcPr/>
                </a:tc>
                <a:tc>
                  <a:txBody>
                    <a:bodyPr/>
                    <a:lstStyle/>
                    <a:p>
                      <a:pPr algn="ctr"/>
                      <a:r>
                        <a:rPr lang="en-US" dirty="0"/>
                        <a:t>54</a:t>
                      </a:r>
                    </a:p>
                  </a:txBody>
                  <a:tcPr/>
                </a:tc>
                <a:extLst>
                  <a:ext uri="{0D108BD9-81ED-4DB2-BD59-A6C34878D82A}">
                    <a16:rowId xmlns:a16="http://schemas.microsoft.com/office/drawing/2014/main" val="2157738176"/>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4242925296"/>
                  </a:ext>
                </a:extLst>
              </a:tr>
              <a:tr h="370840">
                <a:tc>
                  <a:txBody>
                    <a:bodyPr/>
                    <a:lstStyle/>
                    <a:p>
                      <a:pPr algn="ctr"/>
                      <a:r>
                        <a:rPr lang="en-US" dirty="0"/>
                        <a:t>38,399</a:t>
                      </a:r>
                    </a:p>
                  </a:txBody>
                  <a:tcPr/>
                </a:tc>
                <a:tc>
                  <a:txBody>
                    <a:bodyPr/>
                    <a:lstStyle/>
                    <a:p>
                      <a:pPr algn="ctr"/>
                      <a:endParaRPr lang="en-US" dirty="0"/>
                    </a:p>
                  </a:txBody>
                  <a:tcPr/>
                </a:tc>
                <a:extLst>
                  <a:ext uri="{0D108BD9-81ED-4DB2-BD59-A6C34878D82A}">
                    <a16:rowId xmlns:a16="http://schemas.microsoft.com/office/drawing/2014/main" val="4015199184"/>
                  </a:ext>
                </a:extLst>
              </a:tr>
            </a:tbl>
          </a:graphicData>
        </a:graphic>
      </p:graphicFrame>
      <p:graphicFrame>
        <p:nvGraphicFramePr>
          <p:cNvPr id="6" name="Table 4">
            <a:extLst>
              <a:ext uri="{FF2B5EF4-FFF2-40B4-BE49-F238E27FC236}">
                <a16:creationId xmlns:a16="http://schemas.microsoft.com/office/drawing/2014/main" id="{4CB41E48-3053-4A62-8AAD-9ECAD3C03803}"/>
              </a:ext>
            </a:extLst>
          </p:cNvPr>
          <p:cNvGraphicFramePr>
            <a:graphicFrameLocks noGrp="1"/>
          </p:cNvGraphicFramePr>
          <p:nvPr>
            <p:extLst>
              <p:ext uri="{D42A27DB-BD31-4B8C-83A1-F6EECF244321}">
                <p14:modId xmlns:p14="http://schemas.microsoft.com/office/powerpoint/2010/main" val="3512876726"/>
              </p:ext>
            </p:extLst>
          </p:nvPr>
        </p:nvGraphicFramePr>
        <p:xfrm>
          <a:off x="8222041" y="4001294"/>
          <a:ext cx="2159858" cy="1483360"/>
        </p:xfrm>
        <a:graphic>
          <a:graphicData uri="http://schemas.openxmlformats.org/drawingml/2006/table">
            <a:tbl>
              <a:tblPr firstRow="1" bandRow="1">
                <a:tableStyleId>{5940675A-B579-460E-94D1-54222C63F5DA}</a:tableStyleId>
              </a:tblPr>
              <a:tblGrid>
                <a:gridCol w="1079929">
                  <a:extLst>
                    <a:ext uri="{9D8B030D-6E8A-4147-A177-3AD203B41FA5}">
                      <a16:colId xmlns:a16="http://schemas.microsoft.com/office/drawing/2014/main" val="3525305469"/>
                    </a:ext>
                  </a:extLst>
                </a:gridCol>
                <a:gridCol w="1079929">
                  <a:extLst>
                    <a:ext uri="{9D8B030D-6E8A-4147-A177-3AD203B41FA5}">
                      <a16:colId xmlns:a16="http://schemas.microsoft.com/office/drawing/2014/main" val="3941603463"/>
                    </a:ext>
                  </a:extLst>
                </a:gridCol>
              </a:tblGrid>
              <a:tr h="370840">
                <a:tc>
                  <a:txBody>
                    <a:bodyPr/>
                    <a:lstStyle/>
                    <a:p>
                      <a:pPr algn="ctr"/>
                      <a:r>
                        <a:rPr lang="en-US" dirty="0"/>
                        <a:t>Address</a:t>
                      </a:r>
                    </a:p>
                  </a:txBody>
                  <a:tcPr>
                    <a:solidFill>
                      <a:schemeClr val="accent2">
                        <a:lumMod val="40000"/>
                        <a:lumOff val="60000"/>
                      </a:schemeClr>
                    </a:solidFill>
                  </a:tcPr>
                </a:tc>
                <a:tc>
                  <a:txBody>
                    <a:bodyPr/>
                    <a:lstStyle/>
                    <a:p>
                      <a:pPr algn="ctr"/>
                      <a:r>
                        <a:rPr lang="en-US" dirty="0"/>
                        <a:t>Blob 10</a:t>
                      </a:r>
                    </a:p>
                  </a:txBody>
                  <a:tcPr>
                    <a:solidFill>
                      <a:schemeClr val="accent2">
                        <a:lumMod val="40000"/>
                        <a:lumOff val="60000"/>
                      </a:schemeClr>
                    </a:solidFill>
                  </a:tcPr>
                </a:tc>
                <a:extLst>
                  <a:ext uri="{0D108BD9-81ED-4DB2-BD59-A6C34878D82A}">
                    <a16:rowId xmlns:a16="http://schemas.microsoft.com/office/drawing/2014/main" val="2123461969"/>
                  </a:ext>
                </a:extLst>
              </a:tr>
              <a:tr h="370840">
                <a:tc>
                  <a:txBody>
                    <a:bodyPr/>
                    <a:lstStyle/>
                    <a:p>
                      <a:pPr algn="ctr"/>
                      <a:r>
                        <a:rPr lang="en-US" dirty="0"/>
                        <a:t>0</a:t>
                      </a:r>
                    </a:p>
                  </a:txBody>
                  <a:tcPr/>
                </a:tc>
                <a:tc>
                  <a:txBody>
                    <a:bodyPr/>
                    <a:lstStyle/>
                    <a:p>
                      <a:pPr algn="ctr"/>
                      <a:endParaRPr lang="en-US" dirty="0"/>
                    </a:p>
                  </a:txBody>
                  <a:tcPr/>
                </a:tc>
                <a:extLst>
                  <a:ext uri="{0D108BD9-81ED-4DB2-BD59-A6C34878D82A}">
                    <a16:rowId xmlns:a16="http://schemas.microsoft.com/office/drawing/2014/main" val="2157738176"/>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4242925296"/>
                  </a:ext>
                </a:extLst>
              </a:tr>
              <a:tr h="370840">
                <a:tc>
                  <a:txBody>
                    <a:bodyPr/>
                    <a:lstStyle/>
                    <a:p>
                      <a:pPr algn="ctr"/>
                      <a:r>
                        <a:rPr lang="en-US" dirty="0"/>
                        <a:t>38,399</a:t>
                      </a:r>
                    </a:p>
                  </a:txBody>
                  <a:tcPr/>
                </a:tc>
                <a:tc>
                  <a:txBody>
                    <a:bodyPr/>
                    <a:lstStyle/>
                    <a:p>
                      <a:endParaRPr lang="en-US" dirty="0"/>
                    </a:p>
                  </a:txBody>
                  <a:tcPr/>
                </a:tc>
                <a:extLst>
                  <a:ext uri="{0D108BD9-81ED-4DB2-BD59-A6C34878D82A}">
                    <a16:rowId xmlns:a16="http://schemas.microsoft.com/office/drawing/2014/main" val="4015199184"/>
                  </a:ext>
                </a:extLst>
              </a:tr>
            </a:tbl>
          </a:graphicData>
        </a:graphic>
      </p:graphicFrame>
      <p:sp>
        <p:nvSpPr>
          <p:cNvPr id="7" name="TextBox 6">
            <a:extLst>
              <a:ext uri="{FF2B5EF4-FFF2-40B4-BE49-F238E27FC236}">
                <a16:creationId xmlns:a16="http://schemas.microsoft.com/office/drawing/2014/main" id="{E3C2593D-46CB-483E-9646-C00BAD3F558A}"/>
              </a:ext>
            </a:extLst>
          </p:cNvPr>
          <p:cNvSpPr txBox="1"/>
          <p:nvPr/>
        </p:nvSpPr>
        <p:spPr>
          <a:xfrm>
            <a:off x="7174757" y="4343024"/>
            <a:ext cx="468398" cy="584775"/>
          </a:xfrm>
          <a:prstGeom prst="rect">
            <a:avLst/>
          </a:prstGeom>
          <a:noFill/>
        </p:spPr>
        <p:txBody>
          <a:bodyPr wrap="none" rtlCol="0">
            <a:spAutoFit/>
          </a:bodyPr>
          <a:lstStyle/>
          <a:p>
            <a:r>
              <a:rPr lang="en-US" sz="3200" dirty="0"/>
              <a:t>…</a:t>
            </a:r>
          </a:p>
        </p:txBody>
      </p:sp>
    </p:spTree>
    <p:extLst>
      <p:ext uri="{BB962C8B-B14F-4D97-AF65-F5344CB8AC3E}">
        <p14:creationId xmlns:p14="http://schemas.microsoft.com/office/powerpoint/2010/main" val="4021147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A4F9A-F962-4596-B4F6-DF8EE7D17B4F}"/>
              </a:ext>
            </a:extLst>
          </p:cNvPr>
          <p:cNvSpPr>
            <a:spLocks noGrp="1"/>
          </p:cNvSpPr>
          <p:nvPr>
            <p:ph type="title"/>
          </p:nvPr>
        </p:nvSpPr>
        <p:spPr/>
        <p:txBody>
          <a:bodyPr/>
          <a:lstStyle/>
          <a:p>
            <a:r>
              <a:rPr lang="en-US" dirty="0"/>
              <a:t> Sample Walk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8A480E-DA54-478C-9C77-B22CD807FAD0}"/>
                  </a:ext>
                </a:extLst>
              </p:cNvPr>
              <p:cNvSpPr>
                <a:spLocks noGrp="1"/>
              </p:cNvSpPr>
              <p:nvPr>
                <p:ph idx="1"/>
              </p:nvPr>
            </p:nvSpPr>
            <p:spPr>
              <a:xfrm>
                <a:off x="794658" y="1782083"/>
                <a:ext cx="4227286" cy="761318"/>
              </a:xfrm>
            </p:spPr>
            <p:txBody>
              <a:bodyPr>
                <a:normAutofit/>
              </a:bodyPr>
              <a:lstStyle/>
              <a:p>
                <a:pPr marL="0" indent="0">
                  <a:buNone/>
                </a:pPr>
                <a:r>
                  <a:rPr lang="en-US" sz="2600" dirty="0"/>
                  <a:t>  New pixel </a:t>
                </a:r>
                <a14:m>
                  <m:oMath xmlns:m="http://schemas.openxmlformats.org/officeDocument/2006/math">
                    <m:r>
                      <a:rPr lang="en-US" sz="2600" i="1" smtClean="0">
                        <a:latin typeface="Cambria Math" panose="02040503050406030204" pitchFamily="18" charset="0"/>
                        <a:ea typeface="Cambria Math" panose="02040503050406030204" pitchFamily="18" charset="0"/>
                      </a:rPr>
                      <m:t>→</m:t>
                    </m:r>
                  </m:oMath>
                </a14:m>
                <a:r>
                  <a:rPr lang="en-US" sz="2600" dirty="0"/>
                  <a:t> Valid? </a:t>
                </a:r>
                <a14:m>
                  <m:oMath xmlns:m="http://schemas.openxmlformats.org/officeDocument/2006/math">
                    <m:r>
                      <a:rPr lang="en-US" altLang="ko-US" sz="2600" i="1">
                        <a:latin typeface="Cambria Math" panose="02040503050406030204" pitchFamily="18" charset="0"/>
                        <a:ea typeface="Cambria Math" panose="02040503050406030204" pitchFamily="18" charset="0"/>
                      </a:rPr>
                      <m:t>→</m:t>
                    </m:r>
                  </m:oMath>
                </a14:m>
                <a:r>
                  <a:rPr lang="en-US" sz="2600" dirty="0"/>
                  <a:t> Yes!</a:t>
                </a:r>
              </a:p>
            </p:txBody>
          </p:sp>
        </mc:Choice>
        <mc:Fallback xmlns="">
          <p:sp>
            <p:nvSpPr>
              <p:cNvPr id="3" name="Content Placeholder 2">
                <a:extLst>
                  <a:ext uri="{FF2B5EF4-FFF2-40B4-BE49-F238E27FC236}">
                    <a16:creationId xmlns:a16="http://schemas.microsoft.com/office/drawing/2014/main" id="{688A480E-DA54-478C-9C77-B22CD807FAD0}"/>
                  </a:ext>
                </a:extLst>
              </p:cNvPr>
              <p:cNvSpPr>
                <a:spLocks noGrp="1" noRot="1" noChangeAspect="1" noMove="1" noResize="1" noEditPoints="1" noAdjustHandles="1" noChangeArrowheads="1" noChangeShapeType="1" noTextEdit="1"/>
              </p:cNvSpPr>
              <p:nvPr>
                <p:ph idx="1"/>
              </p:nvPr>
            </p:nvSpPr>
            <p:spPr>
              <a:xfrm>
                <a:off x="794658" y="1782083"/>
                <a:ext cx="4227286" cy="761318"/>
              </a:xfrm>
              <a:blipFill>
                <a:blip r:embed="rId3"/>
                <a:stretch>
                  <a:fillRect t="-13115"/>
                </a:stretch>
              </a:blipFill>
            </p:spPr>
            <p:txBody>
              <a:bodyPr/>
              <a:lstStyle/>
              <a:p>
                <a:r>
                  <a:rPr lang="ko-US" altLang="en-US">
                    <a:noFill/>
                  </a:rPr>
                  <a:t> </a:t>
                </a:r>
              </a:p>
            </p:txBody>
          </p:sp>
        </mc:Fallback>
      </mc:AlternateContent>
      <p:sp>
        <p:nvSpPr>
          <p:cNvPr id="4" name="모서리가 둥근 직사각형 81">
            <a:extLst>
              <a:ext uri="{FF2B5EF4-FFF2-40B4-BE49-F238E27FC236}">
                <a16:creationId xmlns:a16="http://schemas.microsoft.com/office/drawing/2014/main" id="{62A88B55-8433-4D3F-A516-06CE8E25BE5B}"/>
              </a:ext>
            </a:extLst>
          </p:cNvPr>
          <p:cNvSpPr txBox="1">
            <a:spLocks/>
          </p:cNvSpPr>
          <p:nvPr/>
        </p:nvSpPr>
        <p:spPr>
          <a:xfrm>
            <a:off x="994347" y="2308281"/>
            <a:ext cx="697193" cy="656379"/>
          </a:xfrm>
          <a:prstGeom prst="roundRect">
            <a:avLst>
              <a:gd name="adj" fmla="val 11245"/>
            </a:avLst>
          </a:prstGeom>
          <a:solidFill>
            <a:schemeClr val="accent1">
              <a:lumMod val="20000"/>
              <a:lumOff val="80000"/>
            </a:schemeClr>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5" name="모서리가 둥근 직사각형 81">
            <a:extLst>
              <a:ext uri="{FF2B5EF4-FFF2-40B4-BE49-F238E27FC236}">
                <a16:creationId xmlns:a16="http://schemas.microsoft.com/office/drawing/2014/main" id="{49CE3A7A-631A-497B-91EF-AFA33C4E9F98}"/>
              </a:ext>
            </a:extLst>
          </p:cNvPr>
          <p:cNvSpPr txBox="1">
            <a:spLocks/>
          </p:cNvSpPr>
          <p:nvPr/>
        </p:nvSpPr>
        <p:spPr>
          <a:xfrm>
            <a:off x="990785" y="3006493"/>
            <a:ext cx="697193" cy="656379"/>
          </a:xfrm>
          <a:prstGeom prst="roundRect">
            <a:avLst>
              <a:gd name="adj" fmla="val 11245"/>
            </a:avLst>
          </a:prstGeom>
          <a:solidFill>
            <a:schemeClr val="accent1">
              <a:lumMod val="20000"/>
              <a:lumOff val="80000"/>
            </a:schemeClr>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0</a:t>
            </a:r>
          </a:p>
        </p:txBody>
      </p:sp>
      <p:sp>
        <p:nvSpPr>
          <p:cNvPr id="6" name="모서리가 둥근 직사각형 81">
            <a:extLst>
              <a:ext uri="{FF2B5EF4-FFF2-40B4-BE49-F238E27FC236}">
                <a16:creationId xmlns:a16="http://schemas.microsoft.com/office/drawing/2014/main" id="{9D2EC3DF-1755-4DA8-924D-AC91E885A068}"/>
              </a:ext>
            </a:extLst>
          </p:cNvPr>
          <p:cNvSpPr txBox="1">
            <a:spLocks/>
          </p:cNvSpPr>
          <p:nvPr/>
        </p:nvSpPr>
        <p:spPr>
          <a:xfrm>
            <a:off x="1727165" y="2308281"/>
            <a:ext cx="697193" cy="656379"/>
          </a:xfrm>
          <a:prstGeom prst="roundRect">
            <a:avLst>
              <a:gd name="adj" fmla="val 11245"/>
            </a:avLst>
          </a:prstGeom>
          <a:solidFill>
            <a:schemeClr val="accent1">
              <a:lumMod val="20000"/>
              <a:lumOff val="80000"/>
            </a:schemeClr>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7" name="모서리가 둥근 직사각형 81">
            <a:extLst>
              <a:ext uri="{FF2B5EF4-FFF2-40B4-BE49-F238E27FC236}">
                <a16:creationId xmlns:a16="http://schemas.microsoft.com/office/drawing/2014/main" id="{70603BF1-8587-454F-8F0A-07BC63FF1A31}"/>
              </a:ext>
            </a:extLst>
          </p:cNvPr>
          <p:cNvSpPr txBox="1">
            <a:spLocks/>
          </p:cNvSpPr>
          <p:nvPr/>
        </p:nvSpPr>
        <p:spPr>
          <a:xfrm>
            <a:off x="1727957" y="3006493"/>
            <a:ext cx="697193" cy="656379"/>
          </a:xfrm>
          <a:prstGeom prst="roundRect">
            <a:avLst>
              <a:gd name="adj" fmla="val 11245"/>
            </a:avLst>
          </a:prstGeom>
          <a:solidFill>
            <a:srgbClr val="F682D8"/>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8" name="모서리가 둥근 직사각형 81">
            <a:extLst>
              <a:ext uri="{FF2B5EF4-FFF2-40B4-BE49-F238E27FC236}">
                <a16:creationId xmlns:a16="http://schemas.microsoft.com/office/drawing/2014/main" id="{87033130-68D7-49C7-A4D2-452A4420CA68}"/>
              </a:ext>
            </a:extLst>
          </p:cNvPr>
          <p:cNvSpPr txBox="1">
            <a:spLocks/>
          </p:cNvSpPr>
          <p:nvPr/>
        </p:nvSpPr>
        <p:spPr>
          <a:xfrm>
            <a:off x="2457209" y="2308281"/>
            <a:ext cx="697193" cy="656379"/>
          </a:xfrm>
          <a:prstGeom prst="roundRect">
            <a:avLst>
              <a:gd name="adj" fmla="val 11245"/>
            </a:avLst>
          </a:prstGeom>
          <a:solidFill>
            <a:schemeClr val="accent1">
              <a:lumMod val="20000"/>
              <a:lumOff val="80000"/>
            </a:schemeClr>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graphicFrame>
        <p:nvGraphicFramePr>
          <p:cNvPr id="10" name="Table 10">
            <a:extLst>
              <a:ext uri="{FF2B5EF4-FFF2-40B4-BE49-F238E27FC236}">
                <a16:creationId xmlns:a16="http://schemas.microsoft.com/office/drawing/2014/main" id="{DD81A052-253B-43AB-8F14-00FE69B419A6}"/>
              </a:ext>
            </a:extLst>
          </p:cNvPr>
          <p:cNvGraphicFramePr>
            <a:graphicFrameLocks noGrp="1"/>
          </p:cNvGraphicFramePr>
          <p:nvPr>
            <p:extLst>
              <p:ext uri="{D42A27DB-BD31-4B8C-83A1-F6EECF244321}">
                <p14:modId xmlns:p14="http://schemas.microsoft.com/office/powerpoint/2010/main" val="3223512216"/>
              </p:ext>
            </p:extLst>
          </p:nvPr>
        </p:nvGraphicFramePr>
        <p:xfrm>
          <a:off x="6513816" y="2308281"/>
          <a:ext cx="3020602" cy="1463040"/>
        </p:xfrm>
        <a:graphic>
          <a:graphicData uri="http://schemas.openxmlformats.org/drawingml/2006/table">
            <a:tbl>
              <a:tblPr firstRow="1" bandRow="1">
                <a:tableStyleId>{5940675A-B579-460E-94D1-54222C63F5DA}</a:tableStyleId>
              </a:tblPr>
              <a:tblGrid>
                <a:gridCol w="976044">
                  <a:extLst>
                    <a:ext uri="{9D8B030D-6E8A-4147-A177-3AD203B41FA5}">
                      <a16:colId xmlns:a16="http://schemas.microsoft.com/office/drawing/2014/main" val="3766030757"/>
                    </a:ext>
                  </a:extLst>
                </a:gridCol>
                <a:gridCol w="2044558">
                  <a:extLst>
                    <a:ext uri="{9D8B030D-6E8A-4147-A177-3AD203B41FA5}">
                      <a16:colId xmlns:a16="http://schemas.microsoft.com/office/drawing/2014/main" val="2028444377"/>
                    </a:ext>
                  </a:extLst>
                </a:gridCol>
              </a:tblGrid>
              <a:tr h="227121">
                <a:tc>
                  <a:txBody>
                    <a:bodyPr/>
                    <a:lstStyle/>
                    <a:p>
                      <a:pPr algn="ctr"/>
                      <a:r>
                        <a:rPr lang="en-US" dirty="0"/>
                        <a:t>Address</a:t>
                      </a:r>
                    </a:p>
                  </a:txBody>
                  <a:tcPr>
                    <a:solidFill>
                      <a:schemeClr val="accent2">
                        <a:lumMod val="40000"/>
                        <a:lumOff val="60000"/>
                      </a:schemeClr>
                    </a:solidFill>
                  </a:tcPr>
                </a:tc>
                <a:tc>
                  <a:txBody>
                    <a:bodyPr/>
                    <a:lstStyle/>
                    <a:p>
                      <a:pPr algn="ctr"/>
                      <a:r>
                        <a:rPr lang="en-US" dirty="0"/>
                        <a:t>Valid 1</a:t>
                      </a:r>
                    </a:p>
                  </a:txBody>
                  <a:tcPr>
                    <a:solidFill>
                      <a:schemeClr val="accent2">
                        <a:lumMod val="40000"/>
                        <a:lumOff val="60000"/>
                      </a:schemeClr>
                    </a:solidFill>
                  </a:tcPr>
                </a:tc>
                <a:extLst>
                  <a:ext uri="{0D108BD9-81ED-4DB2-BD59-A6C34878D82A}">
                    <a16:rowId xmlns:a16="http://schemas.microsoft.com/office/drawing/2014/main" val="306663340"/>
                  </a:ext>
                </a:extLst>
              </a:tr>
              <a:tr h="227121">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32451248"/>
                  </a:ext>
                </a:extLst>
              </a:tr>
              <a:tr h="227121">
                <a:tc>
                  <a:txBody>
                    <a:bodyPr/>
                    <a:lstStyle/>
                    <a:p>
                      <a:pPr algn="ctr"/>
                      <a:r>
                        <a:rPr lang="en-US" dirty="0"/>
                        <a:t>4</a:t>
                      </a:r>
                    </a:p>
                  </a:txBody>
                  <a:tcPr/>
                </a:tc>
                <a:tc>
                  <a:txBody>
                    <a:bodyPr/>
                    <a:lstStyle/>
                    <a:p>
                      <a:pPr algn="ctr"/>
                      <a:r>
                        <a:rPr lang="en-US" dirty="0"/>
                        <a:t>{8’b1, 9’b1, 1’b1}</a:t>
                      </a:r>
                    </a:p>
                  </a:txBody>
                  <a:tcPr/>
                </a:tc>
                <a:extLst>
                  <a:ext uri="{0D108BD9-81ED-4DB2-BD59-A6C34878D82A}">
                    <a16:rowId xmlns:a16="http://schemas.microsoft.com/office/drawing/2014/main" val="937309494"/>
                  </a:ext>
                </a:extLst>
              </a:tr>
              <a:tr h="227121">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335819825"/>
                  </a:ext>
                </a:extLst>
              </a:tr>
            </a:tbl>
          </a:graphicData>
        </a:graphic>
      </p:graphicFrame>
      <p:sp>
        <p:nvSpPr>
          <p:cNvPr id="11" name="Arrow: Right 10">
            <a:extLst>
              <a:ext uri="{FF2B5EF4-FFF2-40B4-BE49-F238E27FC236}">
                <a16:creationId xmlns:a16="http://schemas.microsoft.com/office/drawing/2014/main" id="{2F2449CE-AB55-4FF0-B761-B6BA61EBEA39}"/>
              </a:ext>
            </a:extLst>
          </p:cNvPr>
          <p:cNvSpPr/>
          <p:nvPr/>
        </p:nvSpPr>
        <p:spPr>
          <a:xfrm>
            <a:off x="4541178" y="2977465"/>
            <a:ext cx="1282574" cy="349937"/>
          </a:xfrm>
          <a:prstGeom prst="rightArrow">
            <a:avLst/>
          </a:prstGeom>
          <a:solidFill>
            <a:srgbClr val="1F3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모서리가 둥근 직사각형 81">
            <a:extLst>
              <a:ext uri="{FF2B5EF4-FFF2-40B4-BE49-F238E27FC236}">
                <a16:creationId xmlns:a16="http://schemas.microsoft.com/office/drawing/2014/main" id="{8BD27A01-F087-4FF9-9308-004B37FEC9F6}"/>
              </a:ext>
            </a:extLst>
          </p:cNvPr>
          <p:cNvSpPr txBox="1">
            <a:spLocks/>
          </p:cNvSpPr>
          <p:nvPr/>
        </p:nvSpPr>
        <p:spPr>
          <a:xfrm>
            <a:off x="1043928" y="4737511"/>
            <a:ext cx="697193" cy="656379"/>
          </a:xfrm>
          <a:prstGeom prst="roundRect">
            <a:avLst>
              <a:gd name="adj" fmla="val 11245"/>
            </a:avLst>
          </a:prstGeom>
          <a:solidFill>
            <a:schemeClr val="accent1">
              <a:lumMod val="20000"/>
              <a:lumOff val="80000"/>
            </a:schemeClr>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13" name="모서리가 둥근 직사각형 81">
            <a:extLst>
              <a:ext uri="{FF2B5EF4-FFF2-40B4-BE49-F238E27FC236}">
                <a16:creationId xmlns:a16="http://schemas.microsoft.com/office/drawing/2014/main" id="{2646C557-4D91-454E-9D64-F13A6BE10C4E}"/>
              </a:ext>
            </a:extLst>
          </p:cNvPr>
          <p:cNvSpPr txBox="1">
            <a:spLocks/>
          </p:cNvSpPr>
          <p:nvPr/>
        </p:nvSpPr>
        <p:spPr>
          <a:xfrm>
            <a:off x="1040366" y="5427015"/>
            <a:ext cx="697193" cy="656379"/>
          </a:xfrm>
          <a:prstGeom prst="roundRect">
            <a:avLst>
              <a:gd name="adj" fmla="val 11245"/>
            </a:avLst>
          </a:prstGeom>
          <a:solidFill>
            <a:schemeClr val="accent1">
              <a:lumMod val="20000"/>
              <a:lumOff val="80000"/>
            </a:schemeClr>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14" name="모서리가 둥근 직사각형 81">
            <a:extLst>
              <a:ext uri="{FF2B5EF4-FFF2-40B4-BE49-F238E27FC236}">
                <a16:creationId xmlns:a16="http://schemas.microsoft.com/office/drawing/2014/main" id="{2A8ACBCC-B184-4CC7-BB82-9C3BB706265A}"/>
              </a:ext>
            </a:extLst>
          </p:cNvPr>
          <p:cNvSpPr txBox="1">
            <a:spLocks/>
          </p:cNvSpPr>
          <p:nvPr/>
        </p:nvSpPr>
        <p:spPr>
          <a:xfrm>
            <a:off x="1778198" y="4737511"/>
            <a:ext cx="697193" cy="656379"/>
          </a:xfrm>
          <a:prstGeom prst="roundRect">
            <a:avLst>
              <a:gd name="adj" fmla="val 11245"/>
            </a:avLst>
          </a:prstGeom>
          <a:solidFill>
            <a:schemeClr val="accent1">
              <a:lumMod val="20000"/>
              <a:lumOff val="80000"/>
            </a:schemeClr>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15" name="모서리가 둥근 직사각형 81">
            <a:extLst>
              <a:ext uri="{FF2B5EF4-FFF2-40B4-BE49-F238E27FC236}">
                <a16:creationId xmlns:a16="http://schemas.microsoft.com/office/drawing/2014/main" id="{D6326568-7466-4785-A72F-9B3118B54A86}"/>
              </a:ext>
            </a:extLst>
          </p:cNvPr>
          <p:cNvSpPr txBox="1">
            <a:spLocks/>
          </p:cNvSpPr>
          <p:nvPr/>
        </p:nvSpPr>
        <p:spPr>
          <a:xfrm>
            <a:off x="1774636" y="5427015"/>
            <a:ext cx="697193" cy="656379"/>
          </a:xfrm>
          <a:prstGeom prst="roundRect">
            <a:avLst>
              <a:gd name="adj" fmla="val 11245"/>
            </a:avLst>
          </a:prstGeom>
          <a:solidFill>
            <a:srgbClr val="F682D8"/>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16" name="모서리가 둥근 직사각형 81">
            <a:extLst>
              <a:ext uri="{FF2B5EF4-FFF2-40B4-BE49-F238E27FC236}">
                <a16:creationId xmlns:a16="http://schemas.microsoft.com/office/drawing/2014/main" id="{6C567610-BB23-468D-AE12-91C2AF128AC0}"/>
              </a:ext>
            </a:extLst>
          </p:cNvPr>
          <p:cNvSpPr txBox="1">
            <a:spLocks/>
          </p:cNvSpPr>
          <p:nvPr/>
        </p:nvSpPr>
        <p:spPr>
          <a:xfrm>
            <a:off x="2505340" y="4737511"/>
            <a:ext cx="697193" cy="656379"/>
          </a:xfrm>
          <a:prstGeom prst="roundRect">
            <a:avLst>
              <a:gd name="adj" fmla="val 11245"/>
            </a:avLst>
          </a:prstGeom>
          <a:solidFill>
            <a:schemeClr val="accent2">
              <a:lumMod val="60000"/>
              <a:lumOff val="40000"/>
            </a:schemeClr>
          </a:solidFill>
          <a:ln w="38100" cap="flat" cmpd="sng" algn="ctr">
            <a:solidFill>
              <a:srgbClr val="FF0000"/>
            </a:solidFill>
            <a:prstDash val="dash"/>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18" name="TextBox 17">
            <a:extLst>
              <a:ext uri="{FF2B5EF4-FFF2-40B4-BE49-F238E27FC236}">
                <a16:creationId xmlns:a16="http://schemas.microsoft.com/office/drawing/2014/main" id="{FFCF756D-EA23-49D5-83F8-91A2DF521350}"/>
              </a:ext>
            </a:extLst>
          </p:cNvPr>
          <p:cNvSpPr txBox="1"/>
          <p:nvPr/>
        </p:nvSpPr>
        <p:spPr>
          <a:xfrm>
            <a:off x="990785" y="4213001"/>
            <a:ext cx="3632466" cy="492443"/>
          </a:xfrm>
          <a:prstGeom prst="rect">
            <a:avLst/>
          </a:prstGeom>
          <a:noFill/>
        </p:spPr>
        <p:txBody>
          <a:bodyPr wrap="square" rtlCol="0">
            <a:spAutoFit/>
          </a:bodyPr>
          <a:lstStyle/>
          <a:p>
            <a:r>
              <a:rPr lang="en-US" sz="2600" dirty="0"/>
              <a:t>Check Valid Neighbors</a:t>
            </a:r>
          </a:p>
        </p:txBody>
      </p:sp>
      <p:graphicFrame>
        <p:nvGraphicFramePr>
          <p:cNvPr id="19" name="Table 10">
            <a:extLst>
              <a:ext uri="{FF2B5EF4-FFF2-40B4-BE49-F238E27FC236}">
                <a16:creationId xmlns:a16="http://schemas.microsoft.com/office/drawing/2014/main" id="{0D9D75BA-4079-4130-8160-4E7A29D2E486}"/>
              </a:ext>
            </a:extLst>
          </p:cNvPr>
          <p:cNvGraphicFramePr>
            <a:graphicFrameLocks noGrp="1"/>
          </p:cNvGraphicFramePr>
          <p:nvPr>
            <p:extLst>
              <p:ext uri="{D42A27DB-BD31-4B8C-83A1-F6EECF244321}">
                <p14:modId xmlns:p14="http://schemas.microsoft.com/office/powerpoint/2010/main" val="777466240"/>
              </p:ext>
            </p:extLst>
          </p:nvPr>
        </p:nvGraphicFramePr>
        <p:xfrm>
          <a:off x="4753876" y="4737511"/>
          <a:ext cx="3020602" cy="1463040"/>
        </p:xfrm>
        <a:graphic>
          <a:graphicData uri="http://schemas.openxmlformats.org/drawingml/2006/table">
            <a:tbl>
              <a:tblPr firstRow="1" bandRow="1">
                <a:tableStyleId>{5940675A-B579-460E-94D1-54222C63F5DA}</a:tableStyleId>
              </a:tblPr>
              <a:tblGrid>
                <a:gridCol w="976044">
                  <a:extLst>
                    <a:ext uri="{9D8B030D-6E8A-4147-A177-3AD203B41FA5}">
                      <a16:colId xmlns:a16="http://schemas.microsoft.com/office/drawing/2014/main" val="3766030757"/>
                    </a:ext>
                  </a:extLst>
                </a:gridCol>
                <a:gridCol w="2044558">
                  <a:extLst>
                    <a:ext uri="{9D8B030D-6E8A-4147-A177-3AD203B41FA5}">
                      <a16:colId xmlns:a16="http://schemas.microsoft.com/office/drawing/2014/main" val="2028444377"/>
                    </a:ext>
                  </a:extLst>
                </a:gridCol>
              </a:tblGrid>
              <a:tr h="227121">
                <a:tc>
                  <a:txBody>
                    <a:bodyPr/>
                    <a:lstStyle/>
                    <a:p>
                      <a:pPr algn="ctr"/>
                      <a:r>
                        <a:rPr lang="en-US" dirty="0"/>
                        <a:t>Address</a:t>
                      </a:r>
                    </a:p>
                  </a:txBody>
                  <a:tcPr>
                    <a:solidFill>
                      <a:schemeClr val="accent2">
                        <a:lumMod val="40000"/>
                        <a:lumOff val="60000"/>
                      </a:schemeClr>
                    </a:solidFill>
                  </a:tcPr>
                </a:tc>
                <a:tc>
                  <a:txBody>
                    <a:bodyPr/>
                    <a:lstStyle/>
                    <a:p>
                      <a:pPr algn="ctr"/>
                      <a:r>
                        <a:rPr lang="en-US" dirty="0"/>
                        <a:t>Valid 1</a:t>
                      </a:r>
                    </a:p>
                  </a:txBody>
                  <a:tcPr>
                    <a:solidFill>
                      <a:schemeClr val="accent2">
                        <a:lumMod val="40000"/>
                        <a:lumOff val="60000"/>
                      </a:schemeClr>
                    </a:solidFill>
                  </a:tcPr>
                </a:tc>
                <a:extLst>
                  <a:ext uri="{0D108BD9-81ED-4DB2-BD59-A6C34878D82A}">
                    <a16:rowId xmlns:a16="http://schemas.microsoft.com/office/drawing/2014/main" val="306663340"/>
                  </a:ext>
                </a:extLst>
              </a:tr>
              <a:tr h="227121">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32451248"/>
                  </a:ext>
                </a:extLst>
              </a:tr>
              <a:tr h="227121">
                <a:tc>
                  <a:txBody>
                    <a:bodyPr/>
                    <a:lstStyle/>
                    <a:p>
                      <a:pPr algn="ctr"/>
                      <a:r>
                        <a:rPr lang="en-US" dirty="0"/>
                        <a:t>2</a:t>
                      </a:r>
                    </a:p>
                  </a:txBody>
                  <a:tcPr/>
                </a:tc>
                <a:tc>
                  <a:txBody>
                    <a:bodyPr/>
                    <a:lstStyle/>
                    <a:p>
                      <a:pPr algn="ctr"/>
                      <a:r>
                        <a:rPr lang="en-US" dirty="0"/>
                        <a:t>{8’b10, 9’b0, 1’b1}</a:t>
                      </a:r>
                    </a:p>
                  </a:txBody>
                  <a:tcPr/>
                </a:tc>
                <a:extLst>
                  <a:ext uri="{0D108BD9-81ED-4DB2-BD59-A6C34878D82A}">
                    <a16:rowId xmlns:a16="http://schemas.microsoft.com/office/drawing/2014/main" val="937309494"/>
                  </a:ext>
                </a:extLst>
              </a:tr>
              <a:tr h="227121">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335819825"/>
                  </a:ext>
                </a:extLst>
              </a:tr>
            </a:tbl>
          </a:graphicData>
        </a:graphic>
      </p:graphicFrame>
      <p:graphicFrame>
        <p:nvGraphicFramePr>
          <p:cNvPr id="20" name="Table 10">
            <a:extLst>
              <a:ext uri="{FF2B5EF4-FFF2-40B4-BE49-F238E27FC236}">
                <a16:creationId xmlns:a16="http://schemas.microsoft.com/office/drawing/2014/main" id="{282E702C-66D5-4E14-8881-DF8217D270C3}"/>
              </a:ext>
            </a:extLst>
          </p:cNvPr>
          <p:cNvGraphicFramePr>
            <a:graphicFrameLocks noGrp="1"/>
          </p:cNvGraphicFramePr>
          <p:nvPr>
            <p:extLst>
              <p:ext uri="{D42A27DB-BD31-4B8C-83A1-F6EECF244321}">
                <p14:modId xmlns:p14="http://schemas.microsoft.com/office/powerpoint/2010/main" val="3143533693"/>
              </p:ext>
            </p:extLst>
          </p:nvPr>
        </p:nvGraphicFramePr>
        <p:xfrm>
          <a:off x="8665990" y="4753713"/>
          <a:ext cx="3020602" cy="1463040"/>
        </p:xfrm>
        <a:graphic>
          <a:graphicData uri="http://schemas.openxmlformats.org/drawingml/2006/table">
            <a:tbl>
              <a:tblPr firstRow="1" bandRow="1">
                <a:tableStyleId>{5940675A-B579-460E-94D1-54222C63F5DA}</a:tableStyleId>
              </a:tblPr>
              <a:tblGrid>
                <a:gridCol w="976044">
                  <a:extLst>
                    <a:ext uri="{9D8B030D-6E8A-4147-A177-3AD203B41FA5}">
                      <a16:colId xmlns:a16="http://schemas.microsoft.com/office/drawing/2014/main" val="3766030757"/>
                    </a:ext>
                  </a:extLst>
                </a:gridCol>
                <a:gridCol w="2044558">
                  <a:extLst>
                    <a:ext uri="{9D8B030D-6E8A-4147-A177-3AD203B41FA5}">
                      <a16:colId xmlns:a16="http://schemas.microsoft.com/office/drawing/2014/main" val="2028444377"/>
                    </a:ext>
                  </a:extLst>
                </a:gridCol>
              </a:tblGrid>
              <a:tr h="227121">
                <a:tc>
                  <a:txBody>
                    <a:bodyPr/>
                    <a:lstStyle/>
                    <a:p>
                      <a:pPr algn="ctr"/>
                      <a:r>
                        <a:rPr lang="en-US" dirty="0"/>
                        <a:t>Address</a:t>
                      </a:r>
                    </a:p>
                  </a:txBody>
                  <a:tcPr>
                    <a:solidFill>
                      <a:schemeClr val="accent2">
                        <a:lumMod val="40000"/>
                        <a:lumOff val="60000"/>
                      </a:schemeClr>
                    </a:solidFill>
                  </a:tcPr>
                </a:tc>
                <a:tc>
                  <a:txBody>
                    <a:bodyPr/>
                    <a:lstStyle/>
                    <a:p>
                      <a:pPr algn="ctr"/>
                      <a:r>
                        <a:rPr lang="en-US" dirty="0"/>
                        <a:t>LABEL 1</a:t>
                      </a:r>
                    </a:p>
                  </a:txBody>
                  <a:tcPr>
                    <a:solidFill>
                      <a:schemeClr val="accent2">
                        <a:lumMod val="40000"/>
                        <a:lumOff val="60000"/>
                      </a:schemeClr>
                    </a:solidFill>
                  </a:tcPr>
                </a:tc>
                <a:extLst>
                  <a:ext uri="{0D108BD9-81ED-4DB2-BD59-A6C34878D82A}">
                    <a16:rowId xmlns:a16="http://schemas.microsoft.com/office/drawing/2014/main" val="306663340"/>
                  </a:ext>
                </a:extLst>
              </a:tr>
              <a:tr h="227121">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32451248"/>
                  </a:ext>
                </a:extLst>
              </a:tr>
              <a:tr h="227121">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937309494"/>
                  </a:ext>
                </a:extLst>
              </a:tr>
              <a:tr h="227121">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335819825"/>
                  </a:ext>
                </a:extLst>
              </a:tr>
            </a:tbl>
          </a:graphicData>
        </a:graphic>
      </p:graphicFrame>
      <p:sp>
        <p:nvSpPr>
          <p:cNvPr id="9" name="Equals 8">
            <a:extLst>
              <a:ext uri="{FF2B5EF4-FFF2-40B4-BE49-F238E27FC236}">
                <a16:creationId xmlns:a16="http://schemas.microsoft.com/office/drawing/2014/main" id="{EF255BDA-9019-414C-A21B-F1BAA6384EBD}"/>
              </a:ext>
            </a:extLst>
          </p:cNvPr>
          <p:cNvSpPr/>
          <p:nvPr/>
        </p:nvSpPr>
        <p:spPr>
          <a:xfrm>
            <a:off x="3678148" y="5261512"/>
            <a:ext cx="697193" cy="523220"/>
          </a:xfrm>
          <a:prstGeom prst="mathEqual">
            <a:avLst/>
          </a:prstGeom>
          <a:solidFill>
            <a:srgbClr val="1F3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row: Right 16">
            <a:extLst>
              <a:ext uri="{FF2B5EF4-FFF2-40B4-BE49-F238E27FC236}">
                <a16:creationId xmlns:a16="http://schemas.microsoft.com/office/drawing/2014/main" id="{424B052E-7253-43C7-ADC1-EBA209C1DF8A}"/>
              </a:ext>
            </a:extLst>
          </p:cNvPr>
          <p:cNvSpPr/>
          <p:nvPr/>
        </p:nvSpPr>
        <p:spPr>
          <a:xfrm>
            <a:off x="8009603" y="5393890"/>
            <a:ext cx="462337" cy="258040"/>
          </a:xfrm>
          <a:prstGeom prst="rightArrow">
            <a:avLst/>
          </a:prstGeom>
          <a:solidFill>
            <a:srgbClr val="1F3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DE75F93-06FE-47CD-9B07-5898BA9B44BA}"/>
              </a:ext>
            </a:extLst>
          </p:cNvPr>
          <p:cNvSpPr txBox="1"/>
          <p:nvPr/>
        </p:nvSpPr>
        <p:spPr>
          <a:xfrm>
            <a:off x="7873189" y="5014690"/>
            <a:ext cx="748923" cy="369332"/>
          </a:xfrm>
          <a:prstGeom prst="rect">
            <a:avLst/>
          </a:prstGeom>
          <a:noFill/>
        </p:spPr>
        <p:txBody>
          <a:bodyPr wrap="none" rtlCol="0">
            <a:spAutoFit/>
          </a:bodyPr>
          <a:lstStyle/>
          <a:p>
            <a:r>
              <a:rPr lang="en-US" dirty="0"/>
              <a:t>Valid?</a:t>
            </a:r>
          </a:p>
        </p:txBody>
      </p:sp>
      <p:cxnSp>
        <p:nvCxnSpPr>
          <p:cNvPr id="24" name="Straight Arrow Connector 23">
            <a:extLst>
              <a:ext uri="{FF2B5EF4-FFF2-40B4-BE49-F238E27FC236}">
                <a16:creationId xmlns:a16="http://schemas.microsoft.com/office/drawing/2014/main" id="{C3DF9736-90D5-40AC-A22D-8BDD0C9A50B1}"/>
              </a:ext>
            </a:extLst>
          </p:cNvPr>
          <p:cNvCxnSpPr/>
          <p:nvPr/>
        </p:nvCxnSpPr>
        <p:spPr>
          <a:xfrm>
            <a:off x="4753876" y="6391669"/>
            <a:ext cx="6932716" cy="0"/>
          </a:xfrm>
          <a:prstGeom prst="straightConnector1">
            <a:avLst/>
          </a:prstGeom>
          <a:ln w="127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A03B812-F839-47AA-A0E5-31123C6D3DBA}"/>
              </a:ext>
            </a:extLst>
          </p:cNvPr>
          <p:cNvSpPr txBox="1"/>
          <p:nvPr/>
        </p:nvSpPr>
        <p:spPr>
          <a:xfrm>
            <a:off x="7367853" y="6397376"/>
            <a:ext cx="1704762" cy="369332"/>
          </a:xfrm>
          <a:prstGeom prst="rect">
            <a:avLst/>
          </a:prstGeom>
          <a:noFill/>
        </p:spPr>
        <p:txBody>
          <a:bodyPr wrap="none" rtlCol="0">
            <a:spAutoFit/>
          </a:bodyPr>
          <a:lstStyle/>
          <a:p>
            <a:r>
              <a:rPr lang="en-US" dirty="0"/>
              <a:t>4 cycles, 2 reads</a:t>
            </a:r>
          </a:p>
        </p:txBody>
      </p:sp>
      <p:sp>
        <p:nvSpPr>
          <p:cNvPr id="21" name="Content Placeholder 2">
            <a:extLst>
              <a:ext uri="{FF2B5EF4-FFF2-40B4-BE49-F238E27FC236}">
                <a16:creationId xmlns:a16="http://schemas.microsoft.com/office/drawing/2014/main" id="{F93477DA-0E2F-6CD2-4FAC-7E0CFD479D3A}"/>
              </a:ext>
            </a:extLst>
          </p:cNvPr>
          <p:cNvSpPr txBox="1">
            <a:spLocks/>
          </p:cNvSpPr>
          <p:nvPr/>
        </p:nvSpPr>
        <p:spPr>
          <a:xfrm>
            <a:off x="5910474" y="1777767"/>
            <a:ext cx="4227286" cy="761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600" dirty="0"/>
              <a:t>Write Valid Pixel</a:t>
            </a:r>
          </a:p>
        </p:txBody>
      </p:sp>
      <p:sp>
        <p:nvSpPr>
          <p:cNvPr id="23" name="Content Placeholder 2">
            <a:extLst>
              <a:ext uri="{FF2B5EF4-FFF2-40B4-BE49-F238E27FC236}">
                <a16:creationId xmlns:a16="http://schemas.microsoft.com/office/drawing/2014/main" id="{2EA47298-5EB1-51F8-B1A9-85F2E2FC49C9}"/>
              </a:ext>
            </a:extLst>
          </p:cNvPr>
          <p:cNvSpPr txBox="1">
            <a:spLocks/>
          </p:cNvSpPr>
          <p:nvPr/>
        </p:nvSpPr>
        <p:spPr>
          <a:xfrm>
            <a:off x="8062648" y="4207997"/>
            <a:ext cx="4227286" cy="761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ko-US" sz="2600" dirty="0"/>
              <a:t>Read Neighbor Label</a:t>
            </a:r>
            <a:endParaRPr lang="en-US" sz="2600" dirty="0"/>
          </a:p>
        </p:txBody>
      </p:sp>
      <p:sp>
        <p:nvSpPr>
          <p:cNvPr id="26" name="Content Placeholder 2">
            <a:extLst>
              <a:ext uri="{FF2B5EF4-FFF2-40B4-BE49-F238E27FC236}">
                <a16:creationId xmlns:a16="http://schemas.microsoft.com/office/drawing/2014/main" id="{F8CF4D4D-96D4-F67F-6AF1-5D33D4D99A8D}"/>
              </a:ext>
            </a:extLst>
          </p:cNvPr>
          <p:cNvSpPr txBox="1">
            <a:spLocks/>
          </p:cNvSpPr>
          <p:nvPr/>
        </p:nvSpPr>
        <p:spPr>
          <a:xfrm>
            <a:off x="4150534" y="4219341"/>
            <a:ext cx="4227286" cy="761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ko-US" sz="2600" dirty="0"/>
              <a:t>Read from Valid BRAM</a:t>
            </a:r>
            <a:endParaRPr lang="en-US" sz="2600" dirty="0"/>
          </a:p>
        </p:txBody>
      </p:sp>
    </p:spTree>
    <p:extLst>
      <p:ext uri="{BB962C8B-B14F-4D97-AF65-F5344CB8AC3E}">
        <p14:creationId xmlns:p14="http://schemas.microsoft.com/office/powerpoint/2010/main" val="866393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E10ABD-E5B4-47A8-82B7-DC92DBCC73C6}"/>
              </a:ext>
            </a:extLst>
          </p:cNvPr>
          <p:cNvSpPr>
            <a:spLocks noGrp="1"/>
          </p:cNvSpPr>
          <p:nvPr>
            <p:ph idx="1"/>
          </p:nvPr>
        </p:nvSpPr>
        <p:spPr>
          <a:xfrm>
            <a:off x="4276720" y="2134650"/>
            <a:ext cx="2132967" cy="813039"/>
          </a:xfrm>
        </p:spPr>
        <p:txBody>
          <a:bodyPr/>
          <a:lstStyle/>
          <a:p>
            <a:pPr marL="0" indent="0">
              <a:buNone/>
            </a:pPr>
            <a:r>
              <a:rPr lang="en-US" dirty="0"/>
              <a:t>Inherit label</a:t>
            </a:r>
          </a:p>
        </p:txBody>
      </p:sp>
      <p:graphicFrame>
        <p:nvGraphicFramePr>
          <p:cNvPr id="4" name="Table 10">
            <a:extLst>
              <a:ext uri="{FF2B5EF4-FFF2-40B4-BE49-F238E27FC236}">
                <a16:creationId xmlns:a16="http://schemas.microsoft.com/office/drawing/2014/main" id="{74852971-05EB-419B-BA77-4F48EB6176F5}"/>
              </a:ext>
            </a:extLst>
          </p:cNvPr>
          <p:cNvGraphicFramePr>
            <a:graphicFrameLocks noGrp="1"/>
          </p:cNvGraphicFramePr>
          <p:nvPr>
            <p:extLst>
              <p:ext uri="{D42A27DB-BD31-4B8C-83A1-F6EECF244321}">
                <p14:modId xmlns:p14="http://schemas.microsoft.com/office/powerpoint/2010/main" val="3508358015"/>
              </p:ext>
            </p:extLst>
          </p:nvPr>
        </p:nvGraphicFramePr>
        <p:xfrm>
          <a:off x="3832903" y="2708629"/>
          <a:ext cx="3020602" cy="1463040"/>
        </p:xfrm>
        <a:graphic>
          <a:graphicData uri="http://schemas.openxmlformats.org/drawingml/2006/table">
            <a:tbl>
              <a:tblPr firstRow="1" bandRow="1">
                <a:tableStyleId>{5940675A-B579-460E-94D1-54222C63F5DA}</a:tableStyleId>
              </a:tblPr>
              <a:tblGrid>
                <a:gridCol w="976044">
                  <a:extLst>
                    <a:ext uri="{9D8B030D-6E8A-4147-A177-3AD203B41FA5}">
                      <a16:colId xmlns:a16="http://schemas.microsoft.com/office/drawing/2014/main" val="3766030757"/>
                    </a:ext>
                  </a:extLst>
                </a:gridCol>
                <a:gridCol w="2044558">
                  <a:extLst>
                    <a:ext uri="{9D8B030D-6E8A-4147-A177-3AD203B41FA5}">
                      <a16:colId xmlns:a16="http://schemas.microsoft.com/office/drawing/2014/main" val="2028444377"/>
                    </a:ext>
                  </a:extLst>
                </a:gridCol>
              </a:tblGrid>
              <a:tr h="227121">
                <a:tc>
                  <a:txBody>
                    <a:bodyPr/>
                    <a:lstStyle/>
                    <a:p>
                      <a:pPr algn="ctr"/>
                      <a:r>
                        <a:rPr lang="en-US" dirty="0"/>
                        <a:t>Address</a:t>
                      </a:r>
                    </a:p>
                  </a:txBody>
                  <a:tcPr>
                    <a:solidFill>
                      <a:schemeClr val="accent2">
                        <a:lumMod val="40000"/>
                        <a:lumOff val="60000"/>
                      </a:schemeClr>
                    </a:solidFill>
                  </a:tcPr>
                </a:tc>
                <a:tc>
                  <a:txBody>
                    <a:bodyPr/>
                    <a:lstStyle/>
                    <a:p>
                      <a:pPr algn="ctr"/>
                      <a:r>
                        <a:rPr lang="en-US" dirty="0"/>
                        <a:t>Label 1</a:t>
                      </a:r>
                    </a:p>
                  </a:txBody>
                  <a:tcPr>
                    <a:solidFill>
                      <a:schemeClr val="accent2">
                        <a:lumMod val="40000"/>
                        <a:lumOff val="60000"/>
                      </a:schemeClr>
                    </a:solidFill>
                  </a:tcPr>
                </a:tc>
                <a:extLst>
                  <a:ext uri="{0D108BD9-81ED-4DB2-BD59-A6C34878D82A}">
                    <a16:rowId xmlns:a16="http://schemas.microsoft.com/office/drawing/2014/main" val="306663340"/>
                  </a:ext>
                </a:extLst>
              </a:tr>
              <a:tr h="227121">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32451248"/>
                  </a:ext>
                </a:extLst>
              </a:tr>
              <a:tr h="227121">
                <a:tc>
                  <a:txBody>
                    <a:bodyPr/>
                    <a:lstStyle/>
                    <a:p>
                      <a:pPr algn="ctr"/>
                      <a:r>
                        <a:rPr lang="en-US" dirty="0"/>
                        <a:t>4</a:t>
                      </a:r>
                    </a:p>
                  </a:txBody>
                  <a:tcPr/>
                </a:tc>
                <a:tc>
                  <a:txBody>
                    <a:bodyPr/>
                    <a:lstStyle/>
                    <a:p>
                      <a:pPr algn="ctr"/>
                      <a:r>
                        <a:rPr lang="en-US" dirty="0"/>
                        <a:t>1</a:t>
                      </a:r>
                    </a:p>
                  </a:txBody>
                  <a:tcPr/>
                </a:tc>
                <a:extLst>
                  <a:ext uri="{0D108BD9-81ED-4DB2-BD59-A6C34878D82A}">
                    <a16:rowId xmlns:a16="http://schemas.microsoft.com/office/drawing/2014/main" val="937309494"/>
                  </a:ext>
                </a:extLst>
              </a:tr>
              <a:tr h="227121">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335819825"/>
                  </a:ext>
                </a:extLst>
              </a:tr>
            </a:tbl>
          </a:graphicData>
        </a:graphic>
      </p:graphicFrame>
      <p:graphicFrame>
        <p:nvGraphicFramePr>
          <p:cNvPr id="5" name="Table 10">
            <a:extLst>
              <a:ext uri="{FF2B5EF4-FFF2-40B4-BE49-F238E27FC236}">
                <a16:creationId xmlns:a16="http://schemas.microsoft.com/office/drawing/2014/main" id="{9816D2AF-A5C8-40AC-990D-5BF3581CFD90}"/>
              </a:ext>
            </a:extLst>
          </p:cNvPr>
          <p:cNvGraphicFramePr>
            <a:graphicFrameLocks noGrp="1"/>
          </p:cNvGraphicFramePr>
          <p:nvPr>
            <p:extLst>
              <p:ext uri="{D42A27DB-BD31-4B8C-83A1-F6EECF244321}">
                <p14:modId xmlns:p14="http://schemas.microsoft.com/office/powerpoint/2010/main" val="118498760"/>
              </p:ext>
            </p:extLst>
          </p:nvPr>
        </p:nvGraphicFramePr>
        <p:xfrm>
          <a:off x="8183152" y="2708629"/>
          <a:ext cx="3020602" cy="1463040"/>
        </p:xfrm>
        <a:graphic>
          <a:graphicData uri="http://schemas.openxmlformats.org/drawingml/2006/table">
            <a:tbl>
              <a:tblPr firstRow="1" bandRow="1">
                <a:tableStyleId>{5940675A-B579-460E-94D1-54222C63F5DA}</a:tableStyleId>
              </a:tblPr>
              <a:tblGrid>
                <a:gridCol w="976044">
                  <a:extLst>
                    <a:ext uri="{9D8B030D-6E8A-4147-A177-3AD203B41FA5}">
                      <a16:colId xmlns:a16="http://schemas.microsoft.com/office/drawing/2014/main" val="3766030757"/>
                    </a:ext>
                  </a:extLst>
                </a:gridCol>
                <a:gridCol w="2044558">
                  <a:extLst>
                    <a:ext uri="{9D8B030D-6E8A-4147-A177-3AD203B41FA5}">
                      <a16:colId xmlns:a16="http://schemas.microsoft.com/office/drawing/2014/main" val="2028444377"/>
                    </a:ext>
                  </a:extLst>
                </a:gridCol>
              </a:tblGrid>
              <a:tr h="227121">
                <a:tc>
                  <a:txBody>
                    <a:bodyPr/>
                    <a:lstStyle/>
                    <a:p>
                      <a:pPr algn="ctr"/>
                      <a:r>
                        <a:rPr lang="en-US" dirty="0"/>
                        <a:t>Address</a:t>
                      </a:r>
                    </a:p>
                  </a:txBody>
                  <a:tcPr>
                    <a:solidFill>
                      <a:schemeClr val="accent2">
                        <a:lumMod val="40000"/>
                        <a:lumOff val="60000"/>
                      </a:schemeClr>
                    </a:solidFill>
                  </a:tcPr>
                </a:tc>
                <a:tc>
                  <a:txBody>
                    <a:bodyPr/>
                    <a:lstStyle/>
                    <a:p>
                      <a:pPr algn="ctr"/>
                      <a:r>
                        <a:rPr lang="en-US" dirty="0"/>
                        <a:t>BLOB 1</a:t>
                      </a:r>
                    </a:p>
                  </a:txBody>
                  <a:tcPr>
                    <a:solidFill>
                      <a:schemeClr val="accent2">
                        <a:lumMod val="40000"/>
                        <a:lumOff val="60000"/>
                      </a:schemeClr>
                    </a:solidFill>
                  </a:tcPr>
                </a:tc>
                <a:extLst>
                  <a:ext uri="{0D108BD9-81ED-4DB2-BD59-A6C34878D82A}">
                    <a16:rowId xmlns:a16="http://schemas.microsoft.com/office/drawing/2014/main" val="306663340"/>
                  </a:ext>
                </a:extLst>
              </a:tr>
              <a:tr h="227121">
                <a:tc>
                  <a:txBody>
                    <a:bodyPr/>
                    <a:lstStyle/>
                    <a:p>
                      <a:pPr algn="ctr"/>
                      <a:r>
                        <a:rPr lang="en-US" dirty="0"/>
                        <a:t>0</a:t>
                      </a:r>
                    </a:p>
                  </a:txBody>
                  <a:tcPr/>
                </a:tc>
                <a:tc>
                  <a:txBody>
                    <a:bodyPr/>
                    <a:lstStyle/>
                    <a:p>
                      <a:pPr algn="ctr"/>
                      <a:r>
                        <a:rPr lang="en-US" dirty="0"/>
                        <a:t>2’b10</a:t>
                      </a:r>
                    </a:p>
                  </a:txBody>
                  <a:tcPr/>
                </a:tc>
                <a:extLst>
                  <a:ext uri="{0D108BD9-81ED-4DB2-BD59-A6C34878D82A}">
                    <a16:rowId xmlns:a16="http://schemas.microsoft.com/office/drawing/2014/main" val="332451248"/>
                  </a:ext>
                </a:extLst>
              </a:tr>
              <a:tr h="227121">
                <a:tc>
                  <a:txBody>
                    <a:bodyPr/>
                    <a:lstStyle/>
                    <a:p>
                      <a:pPr algn="ctr"/>
                      <a:r>
                        <a:rPr lang="en-US" dirty="0"/>
                        <a:t>1</a:t>
                      </a:r>
                    </a:p>
                  </a:txBody>
                  <a:tcPr/>
                </a:tc>
                <a:tc>
                  <a:txBody>
                    <a:bodyPr/>
                    <a:lstStyle/>
                    <a:p>
                      <a:pPr algn="ctr"/>
                      <a:r>
                        <a:rPr lang="en-US" dirty="0"/>
                        <a:t>3’b100</a:t>
                      </a:r>
                    </a:p>
                  </a:txBody>
                  <a:tcPr/>
                </a:tc>
                <a:extLst>
                  <a:ext uri="{0D108BD9-81ED-4DB2-BD59-A6C34878D82A}">
                    <a16:rowId xmlns:a16="http://schemas.microsoft.com/office/drawing/2014/main" val="937309494"/>
                  </a:ext>
                </a:extLst>
              </a:tr>
              <a:tr h="227121">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335819825"/>
                  </a:ext>
                </a:extLst>
              </a:tr>
            </a:tbl>
          </a:graphicData>
        </a:graphic>
      </p:graphicFrame>
      <p:sp>
        <p:nvSpPr>
          <p:cNvPr id="6" name="Plus Sign 5">
            <a:extLst>
              <a:ext uri="{FF2B5EF4-FFF2-40B4-BE49-F238E27FC236}">
                <a16:creationId xmlns:a16="http://schemas.microsoft.com/office/drawing/2014/main" id="{A6540714-8495-4ECA-A89D-FCB02B6382CA}"/>
              </a:ext>
            </a:extLst>
          </p:cNvPr>
          <p:cNvSpPr/>
          <p:nvPr/>
        </p:nvSpPr>
        <p:spPr>
          <a:xfrm>
            <a:off x="7248204" y="3226885"/>
            <a:ext cx="493159" cy="462337"/>
          </a:xfrm>
          <a:prstGeom prst="mathPlus">
            <a:avLst/>
          </a:prstGeom>
          <a:solidFill>
            <a:srgbClr val="1F3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모서리가 둥근 직사각형 81">
            <a:extLst>
              <a:ext uri="{FF2B5EF4-FFF2-40B4-BE49-F238E27FC236}">
                <a16:creationId xmlns:a16="http://schemas.microsoft.com/office/drawing/2014/main" id="{39698E99-303A-4263-06C3-3DAB552F681B}"/>
              </a:ext>
            </a:extLst>
          </p:cNvPr>
          <p:cNvSpPr txBox="1">
            <a:spLocks/>
          </p:cNvSpPr>
          <p:nvPr/>
        </p:nvSpPr>
        <p:spPr>
          <a:xfrm>
            <a:off x="1049520" y="2868056"/>
            <a:ext cx="697193" cy="656379"/>
          </a:xfrm>
          <a:prstGeom prst="roundRect">
            <a:avLst>
              <a:gd name="adj" fmla="val 11245"/>
            </a:avLst>
          </a:prstGeom>
          <a:solidFill>
            <a:schemeClr val="accent1">
              <a:lumMod val="20000"/>
              <a:lumOff val="80000"/>
            </a:schemeClr>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8" name="모서리가 둥근 직사각형 81">
            <a:extLst>
              <a:ext uri="{FF2B5EF4-FFF2-40B4-BE49-F238E27FC236}">
                <a16:creationId xmlns:a16="http://schemas.microsoft.com/office/drawing/2014/main" id="{33F35BC3-59AA-095C-286D-091BC87CBD75}"/>
              </a:ext>
            </a:extLst>
          </p:cNvPr>
          <p:cNvSpPr txBox="1">
            <a:spLocks/>
          </p:cNvSpPr>
          <p:nvPr/>
        </p:nvSpPr>
        <p:spPr>
          <a:xfrm>
            <a:off x="1045958" y="3557560"/>
            <a:ext cx="697193" cy="656379"/>
          </a:xfrm>
          <a:prstGeom prst="roundRect">
            <a:avLst>
              <a:gd name="adj" fmla="val 11245"/>
            </a:avLst>
          </a:prstGeom>
          <a:solidFill>
            <a:schemeClr val="accent1">
              <a:lumMod val="20000"/>
              <a:lumOff val="80000"/>
            </a:schemeClr>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9" name="모서리가 둥근 직사각형 81">
            <a:extLst>
              <a:ext uri="{FF2B5EF4-FFF2-40B4-BE49-F238E27FC236}">
                <a16:creationId xmlns:a16="http://schemas.microsoft.com/office/drawing/2014/main" id="{1C26E61F-1021-5503-A0CE-EC9678DC2B4C}"/>
              </a:ext>
            </a:extLst>
          </p:cNvPr>
          <p:cNvSpPr txBox="1">
            <a:spLocks/>
          </p:cNvSpPr>
          <p:nvPr/>
        </p:nvSpPr>
        <p:spPr>
          <a:xfrm>
            <a:off x="1783790" y="2868056"/>
            <a:ext cx="697193" cy="656379"/>
          </a:xfrm>
          <a:prstGeom prst="roundRect">
            <a:avLst>
              <a:gd name="adj" fmla="val 11245"/>
            </a:avLst>
          </a:prstGeom>
          <a:solidFill>
            <a:schemeClr val="accent1">
              <a:lumMod val="20000"/>
              <a:lumOff val="80000"/>
            </a:schemeClr>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a:solidFill>
                  <a:schemeClr val="tx1"/>
                </a:solidFill>
                <a:latin typeface="Arial Hebrew" pitchFamily="2" charset="-79"/>
                <a:cs typeface="Arial Hebrew" pitchFamily="2" charset="-79"/>
              </a:rPr>
              <a:t>0</a:t>
            </a:r>
            <a:endParaRPr kumimoji="1" lang="en-US" altLang="ko-Kore-US" sz="2400" dirty="0">
              <a:solidFill>
                <a:schemeClr val="tx1"/>
              </a:solidFill>
              <a:latin typeface="Arial Hebrew" pitchFamily="2" charset="-79"/>
              <a:cs typeface="Arial Hebrew" pitchFamily="2" charset="-79"/>
            </a:endParaRPr>
          </a:p>
        </p:txBody>
      </p:sp>
      <p:sp>
        <p:nvSpPr>
          <p:cNvPr id="10" name="모서리가 둥근 직사각형 81">
            <a:extLst>
              <a:ext uri="{FF2B5EF4-FFF2-40B4-BE49-F238E27FC236}">
                <a16:creationId xmlns:a16="http://schemas.microsoft.com/office/drawing/2014/main" id="{87DD51F3-7E1B-7C6B-ADA7-D3959A8AA9D6}"/>
              </a:ext>
            </a:extLst>
          </p:cNvPr>
          <p:cNvSpPr txBox="1">
            <a:spLocks/>
          </p:cNvSpPr>
          <p:nvPr/>
        </p:nvSpPr>
        <p:spPr>
          <a:xfrm>
            <a:off x="1780228" y="3557560"/>
            <a:ext cx="697193" cy="656379"/>
          </a:xfrm>
          <a:prstGeom prst="roundRect">
            <a:avLst>
              <a:gd name="adj" fmla="val 11245"/>
            </a:avLst>
          </a:prstGeom>
          <a:solidFill>
            <a:schemeClr val="accent2">
              <a:lumMod val="60000"/>
              <a:lumOff val="40000"/>
            </a:schemeClr>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11" name="모서리가 둥근 직사각형 81">
            <a:extLst>
              <a:ext uri="{FF2B5EF4-FFF2-40B4-BE49-F238E27FC236}">
                <a16:creationId xmlns:a16="http://schemas.microsoft.com/office/drawing/2014/main" id="{CF3259D6-633E-0E6F-7124-6E6E9AED4F58}"/>
              </a:ext>
            </a:extLst>
          </p:cNvPr>
          <p:cNvSpPr txBox="1">
            <a:spLocks/>
          </p:cNvSpPr>
          <p:nvPr/>
        </p:nvSpPr>
        <p:spPr>
          <a:xfrm>
            <a:off x="2510932" y="2868056"/>
            <a:ext cx="697193" cy="656379"/>
          </a:xfrm>
          <a:prstGeom prst="roundRect">
            <a:avLst>
              <a:gd name="adj" fmla="val 11245"/>
            </a:avLst>
          </a:prstGeom>
          <a:solidFill>
            <a:schemeClr val="accent2">
              <a:lumMod val="60000"/>
              <a:lumOff val="40000"/>
            </a:schemeClr>
          </a:solidFill>
          <a:ln w="38100" cap="flat" cmpd="sng" algn="ctr">
            <a:solidFill>
              <a:srgbClr val="FF0000"/>
            </a:solidFill>
            <a:prstDash val="dash"/>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kumimoji="1" lang="en-US" altLang="ko-Kore-US" sz="2400" dirty="0">
                <a:solidFill>
                  <a:schemeClr val="tx1"/>
                </a:solidFill>
                <a:latin typeface="Arial Hebrew" pitchFamily="2" charset="-79"/>
                <a:cs typeface="Arial Hebrew" pitchFamily="2" charset="-79"/>
              </a:rPr>
              <a:t>1</a:t>
            </a:r>
          </a:p>
        </p:txBody>
      </p:sp>
      <p:sp>
        <p:nvSpPr>
          <p:cNvPr id="12" name="Content Placeholder 2">
            <a:extLst>
              <a:ext uri="{FF2B5EF4-FFF2-40B4-BE49-F238E27FC236}">
                <a16:creationId xmlns:a16="http://schemas.microsoft.com/office/drawing/2014/main" id="{0E5E5A18-7184-A9B7-8F8B-E6136A653046}"/>
              </a:ext>
            </a:extLst>
          </p:cNvPr>
          <p:cNvSpPr txBox="1">
            <a:spLocks/>
          </p:cNvSpPr>
          <p:nvPr/>
        </p:nvSpPr>
        <p:spPr>
          <a:xfrm>
            <a:off x="8038346" y="2134650"/>
            <a:ext cx="3310214" cy="8130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Add to Blob 1 BRAM</a:t>
            </a:r>
          </a:p>
        </p:txBody>
      </p:sp>
      <p:sp>
        <p:nvSpPr>
          <p:cNvPr id="13" name="호 12">
            <a:extLst>
              <a:ext uri="{FF2B5EF4-FFF2-40B4-BE49-F238E27FC236}">
                <a16:creationId xmlns:a16="http://schemas.microsoft.com/office/drawing/2014/main" id="{44F5764D-7591-8BCB-D900-B1B191C46670}"/>
              </a:ext>
            </a:extLst>
          </p:cNvPr>
          <p:cNvSpPr/>
          <p:nvPr/>
        </p:nvSpPr>
        <p:spPr>
          <a:xfrm rot="8100000">
            <a:off x="2150791" y="1931486"/>
            <a:ext cx="2628900" cy="2628900"/>
          </a:xfrm>
          <a:prstGeom prst="arc">
            <a:avLst/>
          </a:prstGeom>
          <a:noFill/>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US" altLang="en-US"/>
          </a:p>
        </p:txBody>
      </p:sp>
      <p:sp>
        <p:nvSpPr>
          <p:cNvPr id="14" name="호 13">
            <a:extLst>
              <a:ext uri="{FF2B5EF4-FFF2-40B4-BE49-F238E27FC236}">
                <a16:creationId xmlns:a16="http://schemas.microsoft.com/office/drawing/2014/main" id="{4360E5C3-2978-A6AB-FF54-19E54663A193}"/>
              </a:ext>
            </a:extLst>
          </p:cNvPr>
          <p:cNvSpPr/>
          <p:nvPr/>
        </p:nvSpPr>
        <p:spPr>
          <a:xfrm rot="5400000">
            <a:off x="2054538" y="3100879"/>
            <a:ext cx="847111" cy="847111"/>
          </a:xfrm>
          <a:prstGeom prst="arc">
            <a:avLst/>
          </a:prstGeom>
          <a:noFill/>
          <a:ln w="1905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US" altLang="en-US"/>
          </a:p>
        </p:txBody>
      </p:sp>
      <p:sp>
        <p:nvSpPr>
          <p:cNvPr id="15" name="Content Placeholder 2">
            <a:extLst>
              <a:ext uri="{FF2B5EF4-FFF2-40B4-BE49-F238E27FC236}">
                <a16:creationId xmlns:a16="http://schemas.microsoft.com/office/drawing/2014/main" id="{656B0B56-0EB6-CEDE-7A52-D7614CF42AFB}"/>
              </a:ext>
            </a:extLst>
          </p:cNvPr>
          <p:cNvSpPr txBox="1">
            <a:spLocks/>
          </p:cNvSpPr>
          <p:nvPr/>
        </p:nvSpPr>
        <p:spPr>
          <a:xfrm>
            <a:off x="1172533" y="4647823"/>
            <a:ext cx="4977353" cy="8130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Arial" panose="020B0604020202020204" pitchFamily="34" charset="0"/>
                <a:cs typeface="Arial" panose="020B0604020202020204" pitchFamily="34" charset="0"/>
              </a:rPr>
              <a:t>New pixel inherited the same </a:t>
            </a:r>
            <a:r>
              <a:rPr lang="en-US" sz="2000" i="1" dirty="0">
                <a:latin typeface="Arial" panose="020B0604020202020204" pitchFamily="34" charset="0"/>
                <a:cs typeface="Arial" panose="020B0604020202020204" pitchFamily="34" charset="0"/>
              </a:rPr>
              <a:t>label</a:t>
            </a:r>
            <a:r>
              <a:rPr lang="en-US" sz="2000" dirty="0">
                <a:latin typeface="Arial" panose="020B0604020202020204" pitchFamily="34" charset="0"/>
                <a:cs typeface="Arial" panose="020B0604020202020204" pitchFamily="34" charset="0"/>
              </a:rPr>
              <a:t> (color)</a:t>
            </a:r>
          </a:p>
        </p:txBody>
      </p:sp>
    </p:spTree>
    <p:extLst>
      <p:ext uri="{BB962C8B-B14F-4D97-AF65-F5344CB8AC3E}">
        <p14:creationId xmlns:p14="http://schemas.microsoft.com/office/powerpoint/2010/main" val="946900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BAE0-AA97-4FBD-9BB2-49B1D819A503}"/>
              </a:ext>
            </a:extLst>
          </p:cNvPr>
          <p:cNvSpPr>
            <a:spLocks noGrp="1"/>
          </p:cNvSpPr>
          <p:nvPr>
            <p:ph type="title"/>
          </p:nvPr>
        </p:nvSpPr>
        <p:spPr/>
        <p:txBody>
          <a:bodyPr/>
          <a:lstStyle/>
          <a:p>
            <a:r>
              <a:rPr lang="en-US" dirty="0"/>
              <a:t>Optimizations</a:t>
            </a:r>
          </a:p>
        </p:txBody>
      </p:sp>
      <p:sp>
        <p:nvSpPr>
          <p:cNvPr id="3" name="Content Placeholder 2">
            <a:extLst>
              <a:ext uri="{FF2B5EF4-FFF2-40B4-BE49-F238E27FC236}">
                <a16:creationId xmlns:a16="http://schemas.microsoft.com/office/drawing/2014/main" id="{83F290CF-1247-43A2-9F9C-0E5CB47451C9}"/>
              </a:ext>
            </a:extLst>
          </p:cNvPr>
          <p:cNvSpPr>
            <a:spLocks noGrp="1"/>
          </p:cNvSpPr>
          <p:nvPr>
            <p:ph idx="1"/>
          </p:nvPr>
        </p:nvSpPr>
        <p:spPr>
          <a:xfrm>
            <a:off x="838200" y="2075006"/>
            <a:ext cx="10515600" cy="4351338"/>
          </a:xfrm>
        </p:spPr>
        <p:txBody>
          <a:bodyPr/>
          <a:lstStyle/>
          <a:p>
            <a:r>
              <a:rPr lang="en-US" b="1" dirty="0"/>
              <a:t>Locking</a:t>
            </a:r>
            <a:r>
              <a:rPr lang="en-US" dirty="0"/>
              <a:t> : Reserve a register for the most recently added pixel in a blob, keep track of its y location. If we exceed y’ &gt; y + 1, then it is impossible to add a new pixel to this blob or to combine with another blob, so “lock” it and start the x and y count and division for this blob.</a:t>
            </a:r>
          </a:p>
          <a:p>
            <a:pPr marL="0" indent="0">
              <a:buNone/>
            </a:pPr>
            <a:endParaRPr lang="en-US" sz="4400" dirty="0"/>
          </a:p>
          <a:p>
            <a:r>
              <a:rPr lang="en-US" b="1" dirty="0"/>
              <a:t>Fine tuning</a:t>
            </a:r>
            <a:r>
              <a:rPr lang="en-US" dirty="0"/>
              <a:t>: With the assumption that we will only have 5 blobs of pink color in the screen, reduce the number of BRAMs or address entries for faster pipelining</a:t>
            </a:r>
          </a:p>
        </p:txBody>
      </p:sp>
    </p:spTree>
    <p:extLst>
      <p:ext uri="{BB962C8B-B14F-4D97-AF65-F5344CB8AC3E}">
        <p14:creationId xmlns:p14="http://schemas.microsoft.com/office/powerpoint/2010/main" val="778126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표 9">
            <a:extLst>
              <a:ext uri="{FF2B5EF4-FFF2-40B4-BE49-F238E27FC236}">
                <a16:creationId xmlns:a16="http://schemas.microsoft.com/office/drawing/2014/main" id="{32F6F13C-511B-F8DC-0D86-49917371CD7D}"/>
              </a:ext>
            </a:extLst>
          </p:cNvPr>
          <p:cNvGraphicFramePr>
            <a:graphicFrameLocks noGrp="1"/>
          </p:cNvGraphicFramePr>
          <p:nvPr>
            <p:extLst>
              <p:ext uri="{D42A27DB-BD31-4B8C-83A1-F6EECF244321}">
                <p14:modId xmlns:p14="http://schemas.microsoft.com/office/powerpoint/2010/main" val="3697934726"/>
              </p:ext>
            </p:extLst>
          </p:nvPr>
        </p:nvGraphicFramePr>
        <p:xfrm>
          <a:off x="1053153" y="1893864"/>
          <a:ext cx="10085694" cy="3957851"/>
        </p:xfrm>
        <a:graphic>
          <a:graphicData uri="http://schemas.openxmlformats.org/drawingml/2006/table">
            <a:tbl>
              <a:tblPr firstRow="1" bandRow="1">
                <a:tableStyleId>{2D5ABB26-0587-4C30-8999-92F81FD0307C}</a:tableStyleId>
              </a:tblPr>
              <a:tblGrid>
                <a:gridCol w="3361898">
                  <a:extLst>
                    <a:ext uri="{9D8B030D-6E8A-4147-A177-3AD203B41FA5}">
                      <a16:colId xmlns:a16="http://schemas.microsoft.com/office/drawing/2014/main" val="3243860419"/>
                    </a:ext>
                  </a:extLst>
                </a:gridCol>
                <a:gridCol w="3361898">
                  <a:extLst>
                    <a:ext uri="{9D8B030D-6E8A-4147-A177-3AD203B41FA5}">
                      <a16:colId xmlns:a16="http://schemas.microsoft.com/office/drawing/2014/main" val="2660845400"/>
                    </a:ext>
                  </a:extLst>
                </a:gridCol>
                <a:gridCol w="3361898">
                  <a:extLst>
                    <a:ext uri="{9D8B030D-6E8A-4147-A177-3AD203B41FA5}">
                      <a16:colId xmlns:a16="http://schemas.microsoft.com/office/drawing/2014/main" val="1507879168"/>
                    </a:ext>
                  </a:extLst>
                </a:gridCol>
              </a:tblGrid>
              <a:tr h="791952">
                <a:tc>
                  <a:txBody>
                    <a:bodyPr/>
                    <a:lstStyle/>
                    <a:p>
                      <a:pPr algn="ctr"/>
                      <a:r>
                        <a:rPr lang="en-US" altLang="en-US" sz="2000" b="1" dirty="0"/>
                        <a:t>Robustness</a:t>
                      </a:r>
                      <a:endParaRPr lang="ko-US" altLang="en-US" sz="2000" b="1" dirty="0"/>
                    </a:p>
                  </a:txBody>
                  <a:tcPr>
                    <a:lnR w="6350" cap="flat" cmpd="sng" algn="ctr">
                      <a:solidFill>
                        <a:schemeClr val="tx1"/>
                      </a:solidFill>
                      <a:prstDash val="solid"/>
                      <a:round/>
                      <a:headEnd type="none" w="med" len="med"/>
                      <a:tailEnd type="none" w="med" len="med"/>
                    </a:lnR>
                  </a:tcPr>
                </a:tc>
                <a:tc>
                  <a:txBody>
                    <a:bodyPr/>
                    <a:lstStyle/>
                    <a:p>
                      <a:pPr algn="ctr"/>
                      <a:r>
                        <a:rPr lang="en-US" altLang="ko-US" sz="2000" b="1" dirty="0"/>
                        <a:t>Performance</a:t>
                      </a:r>
                      <a:endParaRPr lang="ko-US" altLang="en-US" sz="2000" b="1"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ko-US" sz="2000" b="1" dirty="0"/>
                        <a:t>Resource Utilization</a:t>
                      </a:r>
                      <a:endParaRPr lang="ko-US" altLang="en-US" sz="2000" b="1" dirty="0"/>
                    </a:p>
                  </a:txBody>
                  <a:tcPr>
                    <a:lnL w="63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86831131"/>
                  </a:ext>
                </a:extLst>
              </a:tr>
              <a:tr h="3165899">
                <a:tc>
                  <a:txBody>
                    <a:bodyPr/>
                    <a:lstStyle/>
                    <a:p>
                      <a:pPr algn="ctr"/>
                      <a:endParaRPr lang="ko-US" altLang="en-US" dirty="0"/>
                    </a:p>
                  </a:txBody>
                  <a:tcPr>
                    <a:lnR w="6350" cap="flat" cmpd="sng" algn="ctr">
                      <a:solidFill>
                        <a:schemeClr val="tx1"/>
                      </a:solidFill>
                      <a:prstDash val="solid"/>
                      <a:round/>
                      <a:headEnd type="none" w="med" len="med"/>
                      <a:tailEnd type="none" w="med" len="med"/>
                    </a:lnR>
                  </a:tcPr>
                </a:tc>
                <a:tc>
                  <a:txBody>
                    <a:bodyPr/>
                    <a:lstStyle/>
                    <a:p>
                      <a:pPr algn="ctr"/>
                      <a:endParaRPr lang="ko-US" alt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endParaRPr lang="ko-US" altLang="en-US" dirty="0"/>
                    </a:p>
                  </a:txBody>
                  <a:tcPr>
                    <a:lnL w="63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64592544"/>
                  </a:ext>
                </a:extLst>
              </a:tr>
            </a:tbl>
          </a:graphicData>
        </a:graphic>
      </p:graphicFrame>
      <p:sp>
        <p:nvSpPr>
          <p:cNvPr id="2" name="제목 1">
            <a:extLst>
              <a:ext uri="{FF2B5EF4-FFF2-40B4-BE49-F238E27FC236}">
                <a16:creationId xmlns:a16="http://schemas.microsoft.com/office/drawing/2014/main" id="{46C90B44-C8F2-C2DD-24B1-34382B70A2F4}"/>
              </a:ext>
            </a:extLst>
          </p:cNvPr>
          <p:cNvSpPr>
            <a:spLocks noGrp="1"/>
          </p:cNvSpPr>
          <p:nvPr>
            <p:ph type="title"/>
          </p:nvPr>
        </p:nvSpPr>
        <p:spPr/>
        <p:txBody>
          <a:bodyPr/>
          <a:lstStyle/>
          <a:p>
            <a:r>
              <a:rPr kumimoji="1" lang="en-US" altLang="ko-US" dirty="0"/>
              <a:t>Design Evaluation: Video Manipulation</a:t>
            </a:r>
            <a:endParaRPr kumimoji="1" lang="ko-US" altLang="en-US" dirty="0"/>
          </a:p>
        </p:txBody>
      </p:sp>
      <p:sp>
        <p:nvSpPr>
          <p:cNvPr id="8" name="모서리가 둥근 직사각형 7">
            <a:extLst>
              <a:ext uri="{FF2B5EF4-FFF2-40B4-BE49-F238E27FC236}">
                <a16:creationId xmlns:a16="http://schemas.microsoft.com/office/drawing/2014/main" id="{4C9CF5F0-1D31-A498-F1B8-692AFA1C55CA}"/>
              </a:ext>
            </a:extLst>
          </p:cNvPr>
          <p:cNvSpPr/>
          <p:nvPr/>
        </p:nvSpPr>
        <p:spPr>
          <a:xfrm>
            <a:off x="1182806" y="2644348"/>
            <a:ext cx="3146946" cy="395785"/>
          </a:xfrm>
          <a:prstGeom prst="roundRect">
            <a:avLst>
              <a:gd name="adj" fmla="val 44253"/>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en-US" dirty="0">
                <a:solidFill>
                  <a:sysClr val="windowText" lastClr="000000"/>
                </a:solidFill>
                <a:latin typeface="Aptos" panose="020B0004020202020204" pitchFamily="34" charset="0"/>
              </a:rPr>
              <a:t>Algorithmic efficiency</a:t>
            </a:r>
            <a:endParaRPr kumimoji="1" lang="ko-US" altLang="en-US" dirty="0">
              <a:solidFill>
                <a:sysClr val="windowText" lastClr="000000"/>
              </a:solidFill>
              <a:latin typeface="Aptos" panose="020B0004020202020204" pitchFamily="34" charset="0"/>
            </a:endParaRPr>
          </a:p>
        </p:txBody>
      </p:sp>
      <p:sp>
        <p:nvSpPr>
          <p:cNvPr id="12" name="모서리가 둥근 직사각형 11">
            <a:extLst>
              <a:ext uri="{FF2B5EF4-FFF2-40B4-BE49-F238E27FC236}">
                <a16:creationId xmlns:a16="http://schemas.microsoft.com/office/drawing/2014/main" id="{B93A39CF-3EAD-96FE-9759-3DFEFE4E54E0}"/>
              </a:ext>
            </a:extLst>
          </p:cNvPr>
          <p:cNvSpPr/>
          <p:nvPr/>
        </p:nvSpPr>
        <p:spPr>
          <a:xfrm>
            <a:off x="4522527" y="2647853"/>
            <a:ext cx="3146946" cy="395785"/>
          </a:xfrm>
          <a:prstGeom prst="roundRect">
            <a:avLst>
              <a:gd name="adj" fmla="val 44253"/>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US" dirty="0">
                <a:solidFill>
                  <a:sysClr val="windowText" lastClr="000000"/>
                </a:solidFill>
                <a:latin typeface="Aptos" panose="020B0004020202020204" pitchFamily="34" charset="0"/>
              </a:rPr>
              <a:t>Accuracy</a:t>
            </a:r>
            <a:endParaRPr kumimoji="1" lang="ko-US" altLang="en-US" dirty="0">
              <a:solidFill>
                <a:sysClr val="windowText" lastClr="000000"/>
              </a:solidFill>
              <a:latin typeface="Aptos" panose="020B0004020202020204" pitchFamily="34" charset="0"/>
            </a:endParaRPr>
          </a:p>
        </p:txBody>
      </p:sp>
      <p:sp>
        <p:nvSpPr>
          <p:cNvPr id="13" name="모서리가 둥근 직사각형 12">
            <a:extLst>
              <a:ext uri="{FF2B5EF4-FFF2-40B4-BE49-F238E27FC236}">
                <a16:creationId xmlns:a16="http://schemas.microsoft.com/office/drawing/2014/main" id="{88202AEE-85F9-AEB6-D77E-43C0CB5A5F69}"/>
              </a:ext>
            </a:extLst>
          </p:cNvPr>
          <p:cNvSpPr/>
          <p:nvPr/>
        </p:nvSpPr>
        <p:spPr>
          <a:xfrm>
            <a:off x="7862248" y="2644347"/>
            <a:ext cx="3146946" cy="395785"/>
          </a:xfrm>
          <a:prstGeom prst="roundRect">
            <a:avLst>
              <a:gd name="adj" fmla="val 44253"/>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US" dirty="0">
                <a:solidFill>
                  <a:sysClr val="windowText" lastClr="000000"/>
                </a:solidFill>
                <a:latin typeface="Aptos" panose="020B0004020202020204" pitchFamily="34" charset="0"/>
              </a:rPr>
              <a:t>Memory</a:t>
            </a:r>
            <a:endParaRPr kumimoji="1" lang="ko-US" altLang="en-US" dirty="0">
              <a:solidFill>
                <a:sysClr val="windowText" lastClr="000000"/>
              </a:solidFill>
              <a:latin typeface="Aptos" panose="020B0004020202020204" pitchFamily="34" charset="0"/>
            </a:endParaRPr>
          </a:p>
        </p:txBody>
      </p:sp>
      <p:sp>
        <p:nvSpPr>
          <p:cNvPr id="16" name="TextBox 15">
            <a:extLst>
              <a:ext uri="{FF2B5EF4-FFF2-40B4-BE49-F238E27FC236}">
                <a16:creationId xmlns:a16="http://schemas.microsoft.com/office/drawing/2014/main" id="{9DC12ACA-E1D1-188D-04BB-CD8BDA250B82}"/>
              </a:ext>
            </a:extLst>
          </p:cNvPr>
          <p:cNvSpPr txBox="1"/>
          <p:nvPr/>
        </p:nvSpPr>
        <p:spPr>
          <a:xfrm>
            <a:off x="1182806" y="3138985"/>
            <a:ext cx="3146946" cy="2031325"/>
          </a:xfrm>
          <a:prstGeom prst="rect">
            <a:avLst/>
          </a:prstGeom>
          <a:noFill/>
        </p:spPr>
        <p:txBody>
          <a:bodyPr wrap="square" rtlCol="0">
            <a:spAutoFit/>
          </a:bodyPr>
          <a:lstStyle/>
          <a:p>
            <a:pPr marL="285750" indent="-285750">
              <a:buFont typeface="Arial" panose="020B0604020202020204" pitchFamily="34" charset="0"/>
              <a:buChar char="•"/>
            </a:pPr>
            <a:r>
              <a:rPr kumimoji="1" lang="en-US" altLang="ko-US" dirty="0">
                <a:latin typeface="Aptos" panose="020B0004020202020204" pitchFamily="34" charset="0"/>
              </a:rPr>
              <a:t>Assumption vs. </a:t>
            </a:r>
          </a:p>
          <a:p>
            <a:r>
              <a:rPr kumimoji="1" lang="en-US" altLang="ko-US" dirty="0">
                <a:latin typeface="Aptos" panose="020B0004020202020204" pitchFamily="34" charset="0"/>
              </a:rPr>
              <a:t>      </a:t>
            </a:r>
            <a:r>
              <a:rPr kumimoji="1" lang="en-US" altLang="ko-US" dirty="0">
                <a:solidFill>
                  <a:srgbClr val="0070C0"/>
                </a:solidFill>
                <a:latin typeface="Aptos" panose="020B0004020202020204" pitchFamily="34" charset="0"/>
              </a:rPr>
              <a:t>Real-life </a:t>
            </a:r>
            <a:r>
              <a:rPr kumimoji="1" lang="en-US" altLang="ko-US" dirty="0">
                <a:latin typeface="Aptos" panose="020B0004020202020204" pitchFamily="34" charset="0"/>
              </a:rPr>
              <a:t>Data</a:t>
            </a:r>
          </a:p>
          <a:p>
            <a:pPr marL="285750" indent="-285750">
              <a:buFont typeface="Arial" panose="020B0604020202020204" pitchFamily="34" charset="0"/>
              <a:buChar char="•"/>
            </a:pPr>
            <a:r>
              <a:rPr kumimoji="1" lang="en-US" altLang="ko-US" dirty="0">
                <a:latin typeface="Aptos" panose="020B0004020202020204" pitchFamily="34" charset="0"/>
              </a:rPr>
              <a:t>How will it response with </a:t>
            </a:r>
            <a:r>
              <a:rPr kumimoji="1" lang="en-US" altLang="ko-US" dirty="0">
                <a:solidFill>
                  <a:srgbClr val="0070C0"/>
                </a:solidFill>
                <a:latin typeface="Aptos" panose="020B0004020202020204" pitchFamily="34" charset="0"/>
              </a:rPr>
              <a:t>worst-case </a:t>
            </a:r>
            <a:r>
              <a:rPr kumimoji="1" lang="en-US" altLang="ko-US" dirty="0">
                <a:latin typeface="Aptos" panose="020B0004020202020204" pitchFamily="34" charset="0"/>
              </a:rPr>
              <a:t>inputs</a:t>
            </a:r>
          </a:p>
          <a:p>
            <a:pPr marL="285750" indent="-285750">
              <a:buFont typeface="Arial" panose="020B0604020202020204" pitchFamily="34" charset="0"/>
              <a:buChar char="•"/>
            </a:pPr>
            <a:r>
              <a:rPr kumimoji="1" lang="en-US" altLang="ko-US" dirty="0">
                <a:latin typeface="Aptos" panose="020B0004020202020204" pitchFamily="34" charset="0"/>
              </a:rPr>
              <a:t>Pipelining for optimization</a:t>
            </a:r>
            <a:endParaRPr kumimoji="1" lang="ko-US" altLang="en-US" dirty="0">
              <a:latin typeface="Aptos" panose="020B0004020202020204" pitchFamily="34" charset="0"/>
            </a:endParaRPr>
          </a:p>
          <a:p>
            <a:pPr marL="285750" indent="-285750">
              <a:buFont typeface="Arial" panose="020B0604020202020204" pitchFamily="34" charset="0"/>
              <a:buChar char="•"/>
            </a:pPr>
            <a:endParaRPr kumimoji="1" lang="en-US" altLang="ko-US" dirty="0">
              <a:latin typeface="Aptos" panose="020B0004020202020204" pitchFamily="34" charset="0"/>
            </a:endParaRPr>
          </a:p>
          <a:p>
            <a:pPr marL="285750" indent="-285750">
              <a:buFont typeface="Arial" panose="020B0604020202020204" pitchFamily="34" charset="0"/>
              <a:buChar char="•"/>
            </a:pPr>
            <a:endParaRPr kumimoji="1" lang="ko-US" altLang="en-US" dirty="0">
              <a:solidFill>
                <a:srgbClr val="FF0000"/>
              </a:solidFill>
              <a:latin typeface="Aptos" panose="020B0004020202020204" pitchFamily="34" charset="0"/>
            </a:endParaRPr>
          </a:p>
        </p:txBody>
      </p:sp>
      <p:sp>
        <p:nvSpPr>
          <p:cNvPr id="17" name="TextBox 16">
            <a:extLst>
              <a:ext uri="{FF2B5EF4-FFF2-40B4-BE49-F238E27FC236}">
                <a16:creationId xmlns:a16="http://schemas.microsoft.com/office/drawing/2014/main" id="{201EBA12-B218-B7CE-8A3F-460F5413D4E3}"/>
              </a:ext>
            </a:extLst>
          </p:cNvPr>
          <p:cNvSpPr txBox="1"/>
          <p:nvPr/>
        </p:nvSpPr>
        <p:spPr>
          <a:xfrm>
            <a:off x="4522527" y="3138985"/>
            <a:ext cx="3146946" cy="1477328"/>
          </a:xfrm>
          <a:prstGeom prst="rect">
            <a:avLst/>
          </a:prstGeom>
          <a:noFill/>
        </p:spPr>
        <p:txBody>
          <a:bodyPr wrap="square" rtlCol="0">
            <a:spAutoFit/>
          </a:bodyPr>
          <a:lstStyle/>
          <a:p>
            <a:pPr marL="285750" indent="-285750">
              <a:buFont typeface="Arial" panose="020B0604020202020204" pitchFamily="34" charset="0"/>
              <a:buChar char="•"/>
            </a:pPr>
            <a:r>
              <a:rPr kumimoji="1" lang="en-US" altLang="ko-US" dirty="0">
                <a:latin typeface="Aptos" panose="020B0004020202020204" pitchFamily="34" charset="0"/>
              </a:rPr>
              <a:t>Are all connected pixels properly match to connected labels?</a:t>
            </a:r>
          </a:p>
          <a:p>
            <a:pPr marL="285750" indent="-285750">
              <a:buFont typeface="Arial" panose="020B0604020202020204" pitchFamily="34" charset="0"/>
              <a:buChar char="•"/>
            </a:pPr>
            <a:r>
              <a:rPr kumimoji="1" lang="en-US" altLang="ko-US" dirty="0">
                <a:latin typeface="Aptos" panose="020B0004020202020204" pitchFamily="34" charset="0"/>
              </a:rPr>
              <a:t>Is there a </a:t>
            </a:r>
            <a:r>
              <a:rPr kumimoji="1" lang="en-US" altLang="ko-US" dirty="0">
                <a:solidFill>
                  <a:schemeClr val="accent2">
                    <a:lumMod val="75000"/>
                  </a:schemeClr>
                </a:solidFill>
                <a:latin typeface="Aptos" panose="020B0004020202020204" pitchFamily="34" charset="0"/>
              </a:rPr>
              <a:t>consistent</a:t>
            </a:r>
            <a:r>
              <a:rPr kumimoji="1" lang="en-US" altLang="ko-US" dirty="0">
                <a:latin typeface="Aptos" panose="020B0004020202020204" pitchFamily="34" charset="0"/>
              </a:rPr>
              <a:t> blob detection output?</a:t>
            </a:r>
            <a:endParaRPr kumimoji="1" lang="ko-US" altLang="en-US" dirty="0">
              <a:latin typeface="Aptos" panose="020B0004020202020204" pitchFamily="34" charset="0"/>
            </a:endParaRPr>
          </a:p>
        </p:txBody>
      </p:sp>
      <p:sp>
        <p:nvSpPr>
          <p:cNvPr id="3" name="TextBox 2">
            <a:extLst>
              <a:ext uri="{FF2B5EF4-FFF2-40B4-BE49-F238E27FC236}">
                <a16:creationId xmlns:a16="http://schemas.microsoft.com/office/drawing/2014/main" id="{877E59AE-99A6-37D6-8A77-1D03F9D0465E}"/>
              </a:ext>
            </a:extLst>
          </p:cNvPr>
          <p:cNvSpPr txBox="1"/>
          <p:nvPr/>
        </p:nvSpPr>
        <p:spPr>
          <a:xfrm>
            <a:off x="7862248" y="3171538"/>
            <a:ext cx="3146946" cy="1477328"/>
          </a:xfrm>
          <a:prstGeom prst="rect">
            <a:avLst/>
          </a:prstGeom>
          <a:noFill/>
        </p:spPr>
        <p:txBody>
          <a:bodyPr wrap="square" rtlCol="0">
            <a:spAutoFit/>
          </a:bodyPr>
          <a:lstStyle/>
          <a:p>
            <a:pPr marL="285750" indent="-285750">
              <a:buFont typeface="Arial" panose="020B0604020202020204" pitchFamily="34" charset="0"/>
              <a:buChar char="•"/>
            </a:pPr>
            <a:r>
              <a:rPr kumimoji="1" lang="en-US" altLang="ko-US" dirty="0">
                <a:latin typeface="Aptos" panose="020B0004020202020204" pitchFamily="34" charset="0"/>
              </a:rPr>
              <a:t>Can we reduce the BRAMS/resources we need?</a:t>
            </a:r>
          </a:p>
          <a:p>
            <a:pPr marL="285750" indent="-285750">
              <a:buFont typeface="Arial" panose="020B0604020202020204" pitchFamily="34" charset="0"/>
              <a:buChar char="•"/>
            </a:pPr>
            <a:r>
              <a:rPr kumimoji="1" lang="en-US" altLang="en-US" dirty="0">
                <a:latin typeface="Aptos" panose="020B0004020202020204" pitchFamily="34" charset="0"/>
              </a:rPr>
              <a:t>Can we accurately account for read and write cycle delays?</a:t>
            </a:r>
            <a:endParaRPr kumimoji="1" lang="ko-US" altLang="en-US" dirty="0">
              <a:latin typeface="Aptos" panose="020B0004020202020204" pitchFamily="34" charset="0"/>
            </a:endParaRPr>
          </a:p>
        </p:txBody>
      </p:sp>
    </p:spTree>
    <p:extLst>
      <p:ext uri="{BB962C8B-B14F-4D97-AF65-F5344CB8AC3E}">
        <p14:creationId xmlns:p14="http://schemas.microsoft.com/office/powerpoint/2010/main" val="172643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B9C5CF-3259-C0EA-A1EF-BECB304FF60F}"/>
              </a:ext>
            </a:extLst>
          </p:cNvPr>
          <p:cNvSpPr>
            <a:spLocks noGrp="1"/>
          </p:cNvSpPr>
          <p:nvPr>
            <p:ph type="title"/>
          </p:nvPr>
        </p:nvSpPr>
        <p:spPr/>
        <p:txBody>
          <a:bodyPr/>
          <a:lstStyle/>
          <a:p>
            <a:r>
              <a:rPr kumimoji="1" lang="en-US" altLang="ko-US" dirty="0"/>
              <a:t>Project Overview </a:t>
            </a:r>
            <a:r>
              <a:rPr kumimoji="1" lang="en-US" altLang="ko-US" sz="3600" dirty="0"/>
              <a:t>– Video Manipulation</a:t>
            </a:r>
            <a:endParaRPr kumimoji="1" lang="ko-US" altLang="en-US" dirty="0"/>
          </a:p>
        </p:txBody>
      </p:sp>
      <p:sp>
        <p:nvSpPr>
          <p:cNvPr id="3" name="내용 개체 틀 2">
            <a:extLst>
              <a:ext uri="{FF2B5EF4-FFF2-40B4-BE49-F238E27FC236}">
                <a16:creationId xmlns:a16="http://schemas.microsoft.com/office/drawing/2014/main" id="{6D6C3DBB-F17D-072B-C70C-0FB2F7A180BA}"/>
              </a:ext>
            </a:extLst>
          </p:cNvPr>
          <p:cNvSpPr>
            <a:spLocks noGrp="1"/>
          </p:cNvSpPr>
          <p:nvPr>
            <p:ph idx="1"/>
          </p:nvPr>
        </p:nvSpPr>
        <p:spPr>
          <a:xfrm>
            <a:off x="838199" y="1764665"/>
            <a:ext cx="10699679" cy="4667250"/>
          </a:xfrm>
        </p:spPr>
        <p:txBody>
          <a:bodyPr>
            <a:normAutofit lnSpcReduction="10000"/>
          </a:bodyPr>
          <a:lstStyle/>
          <a:p>
            <a:pPr marL="0" indent="0">
              <a:lnSpc>
                <a:spcPct val="150000"/>
              </a:lnSpc>
              <a:buNone/>
            </a:pPr>
            <a:r>
              <a:rPr kumimoji="1" lang="en-US" altLang="ko-US" dirty="0">
                <a:latin typeface="Bell MT" panose="02020503060305020303" pitchFamily="18" charset="0"/>
              </a:rPr>
              <a:t>(Commitment) </a:t>
            </a:r>
            <a:r>
              <a:rPr kumimoji="1" lang="en-US" altLang="ko-US" dirty="0"/>
              <a:t>Blob detection algorithm correctly labeling the largest 5 color blobs on the screen and displaying centroids with crosshair pattern, allowing some delay</a:t>
            </a:r>
          </a:p>
          <a:p>
            <a:pPr marL="0" indent="0">
              <a:lnSpc>
                <a:spcPct val="150000"/>
              </a:lnSpc>
              <a:buNone/>
            </a:pPr>
            <a:endParaRPr kumimoji="1" lang="en-US" altLang="ko-US" sz="1000" dirty="0"/>
          </a:p>
          <a:p>
            <a:pPr marL="0" indent="0">
              <a:lnSpc>
                <a:spcPct val="150000"/>
              </a:lnSpc>
              <a:buNone/>
            </a:pPr>
            <a:r>
              <a:rPr kumimoji="1" lang="en-US" altLang="ko-US" dirty="0">
                <a:latin typeface="Bell MT" panose="02020503060305020303" pitchFamily="18" charset="0"/>
              </a:rPr>
              <a:t>(Goal) </a:t>
            </a:r>
            <a:r>
              <a:rPr kumimoji="1" lang="en-US" altLang="ko-US" dirty="0"/>
              <a:t>Encoding of hand commands and serialization to FPGA2 for video manipulation</a:t>
            </a:r>
            <a:endParaRPr kumimoji="1" lang="en-US" altLang="ko-US" sz="2800" dirty="0"/>
          </a:p>
          <a:p>
            <a:pPr marL="0" indent="0">
              <a:lnSpc>
                <a:spcPct val="150000"/>
              </a:lnSpc>
              <a:buNone/>
            </a:pPr>
            <a:endParaRPr kumimoji="1" lang="en-US" altLang="ko-US" sz="1000" dirty="0"/>
          </a:p>
          <a:p>
            <a:pPr marL="0" indent="0">
              <a:lnSpc>
                <a:spcPct val="150000"/>
              </a:lnSpc>
              <a:buNone/>
            </a:pPr>
            <a:r>
              <a:rPr kumimoji="1" lang="en-US" altLang="ko-US" dirty="0">
                <a:latin typeface="Bell MT" panose="02020503060305020303" pitchFamily="18" charset="0"/>
              </a:rPr>
              <a:t>(Stretch) </a:t>
            </a:r>
            <a:r>
              <a:rPr kumimoji="1" lang="en-US" altLang="ko-US" dirty="0"/>
              <a:t>Adding optimizations for smaller latency </a:t>
            </a:r>
          </a:p>
        </p:txBody>
      </p:sp>
    </p:spTree>
    <p:extLst>
      <p:ext uri="{BB962C8B-B14F-4D97-AF65-F5344CB8AC3E}">
        <p14:creationId xmlns:p14="http://schemas.microsoft.com/office/powerpoint/2010/main" val="3306679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451E47-5A55-2947-6EE0-CC4BCF446AC6}"/>
              </a:ext>
            </a:extLst>
          </p:cNvPr>
          <p:cNvSpPr>
            <a:spLocks noGrp="1"/>
          </p:cNvSpPr>
          <p:nvPr>
            <p:ph type="title"/>
          </p:nvPr>
        </p:nvSpPr>
        <p:spPr/>
        <p:txBody>
          <a:bodyPr/>
          <a:lstStyle/>
          <a:p>
            <a:r>
              <a:rPr kumimoji="1" lang="en-US" altLang="ko-US" dirty="0"/>
              <a:t>Timeline</a:t>
            </a:r>
            <a:endParaRPr kumimoji="1" lang="ko-US" altLang="en-US" dirty="0"/>
          </a:p>
        </p:txBody>
      </p:sp>
      <p:graphicFrame>
        <p:nvGraphicFramePr>
          <p:cNvPr id="8" name="표 7">
            <a:extLst>
              <a:ext uri="{FF2B5EF4-FFF2-40B4-BE49-F238E27FC236}">
                <a16:creationId xmlns:a16="http://schemas.microsoft.com/office/drawing/2014/main" id="{8D7EAB03-6FDB-8479-7007-C49E93AAFD2F}"/>
              </a:ext>
            </a:extLst>
          </p:cNvPr>
          <p:cNvGraphicFramePr>
            <a:graphicFrameLocks noGrp="1"/>
          </p:cNvGraphicFramePr>
          <p:nvPr>
            <p:extLst>
              <p:ext uri="{D42A27DB-BD31-4B8C-83A1-F6EECF244321}">
                <p14:modId xmlns:p14="http://schemas.microsoft.com/office/powerpoint/2010/main" val="907633786"/>
              </p:ext>
            </p:extLst>
          </p:nvPr>
        </p:nvGraphicFramePr>
        <p:xfrm>
          <a:off x="838200" y="1690687"/>
          <a:ext cx="10515600" cy="4655519"/>
        </p:xfrm>
        <a:graphic>
          <a:graphicData uri="http://schemas.openxmlformats.org/drawingml/2006/table">
            <a:tbl>
              <a:tblPr firstRow="1" bandRow="1">
                <a:tableStyleId>{2D5ABB26-0587-4C30-8999-92F81FD0307C}</a:tableStyleId>
              </a:tblPr>
              <a:tblGrid>
                <a:gridCol w="2103120">
                  <a:extLst>
                    <a:ext uri="{9D8B030D-6E8A-4147-A177-3AD203B41FA5}">
                      <a16:colId xmlns:a16="http://schemas.microsoft.com/office/drawing/2014/main" val="3819682387"/>
                    </a:ext>
                  </a:extLst>
                </a:gridCol>
                <a:gridCol w="2103120">
                  <a:extLst>
                    <a:ext uri="{9D8B030D-6E8A-4147-A177-3AD203B41FA5}">
                      <a16:colId xmlns:a16="http://schemas.microsoft.com/office/drawing/2014/main" val="3283549355"/>
                    </a:ext>
                  </a:extLst>
                </a:gridCol>
                <a:gridCol w="2103120">
                  <a:extLst>
                    <a:ext uri="{9D8B030D-6E8A-4147-A177-3AD203B41FA5}">
                      <a16:colId xmlns:a16="http://schemas.microsoft.com/office/drawing/2014/main" val="1400895290"/>
                    </a:ext>
                  </a:extLst>
                </a:gridCol>
                <a:gridCol w="2103120">
                  <a:extLst>
                    <a:ext uri="{9D8B030D-6E8A-4147-A177-3AD203B41FA5}">
                      <a16:colId xmlns:a16="http://schemas.microsoft.com/office/drawing/2014/main" val="4283003088"/>
                    </a:ext>
                  </a:extLst>
                </a:gridCol>
                <a:gridCol w="2103120">
                  <a:extLst>
                    <a:ext uri="{9D8B030D-6E8A-4147-A177-3AD203B41FA5}">
                      <a16:colId xmlns:a16="http://schemas.microsoft.com/office/drawing/2014/main" val="1827550420"/>
                    </a:ext>
                  </a:extLst>
                </a:gridCol>
              </a:tblGrid>
              <a:tr h="443909">
                <a:tc>
                  <a:txBody>
                    <a:bodyPr/>
                    <a:lstStyle/>
                    <a:p>
                      <a:pPr algn="ctr"/>
                      <a:r>
                        <a:rPr lang="en-US" altLang="ko-US" dirty="0"/>
                        <a:t>WEEK 1</a:t>
                      </a:r>
                      <a:endParaRPr lang="ko-US" alt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ko-US" dirty="0"/>
                        <a:t>WEEK 2</a:t>
                      </a:r>
                      <a:endParaRPr lang="ko-US" alt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ko-US" dirty="0"/>
                        <a:t>WEEK 3</a:t>
                      </a:r>
                      <a:endParaRPr lang="ko-US" alt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ko-US" dirty="0"/>
                        <a:t>WEEK 4</a:t>
                      </a:r>
                      <a:endParaRPr lang="ko-US" alt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r>
                        <a:rPr lang="en-US" altLang="ko-US" dirty="0"/>
                        <a:t>WEEK 5</a:t>
                      </a:r>
                      <a:endParaRPr lang="ko-US" alt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62041219"/>
                  </a:ext>
                </a:extLst>
              </a:tr>
              <a:tr h="842322">
                <a:tc>
                  <a:txBody>
                    <a:bodyPr/>
                    <a:lstStyle/>
                    <a:p>
                      <a:pPr algn="ctr"/>
                      <a:endParaRPr lang="ko-US"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endParaRPr lang="ko-US"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endParaRPr lang="ko-US"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endParaRPr lang="ko-US"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endParaRPr lang="ko-US"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1449854"/>
                  </a:ext>
                </a:extLst>
              </a:tr>
              <a:tr h="842322">
                <a:tc>
                  <a:txBody>
                    <a:bodyPr/>
                    <a:lstStyle/>
                    <a:p>
                      <a:pPr algn="ctr"/>
                      <a:endParaRPr lang="ko-US"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endParaRPr lang="ko-US"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endParaRPr lang="ko-US"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endParaRPr lang="ko-US"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endParaRPr lang="ko-US"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48390706"/>
                  </a:ext>
                </a:extLst>
              </a:tr>
              <a:tr h="842322">
                <a:tc>
                  <a:txBody>
                    <a:bodyPr/>
                    <a:lstStyle/>
                    <a:p>
                      <a:pPr algn="ctr"/>
                      <a:endParaRPr lang="ko-US"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endParaRPr lang="ko-US" altLang="en-US"/>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endParaRPr lang="ko-US"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endParaRPr lang="ko-US"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endParaRPr lang="ko-US"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79019113"/>
                  </a:ext>
                </a:extLst>
              </a:tr>
              <a:tr h="842322">
                <a:tc>
                  <a:txBody>
                    <a:bodyPr/>
                    <a:lstStyle/>
                    <a:p>
                      <a:pPr algn="ctr"/>
                      <a:endParaRPr lang="ko-US"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endParaRPr lang="ko-US" altLang="en-US"/>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endParaRPr lang="ko-US" altLang="en-US"/>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endParaRPr lang="ko-US"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endParaRPr lang="ko-US"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85543957"/>
                  </a:ext>
                </a:extLst>
              </a:tr>
              <a:tr h="842322">
                <a:tc>
                  <a:txBody>
                    <a:bodyPr/>
                    <a:lstStyle/>
                    <a:p>
                      <a:pPr algn="ctr"/>
                      <a:endParaRPr lang="ko-US"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endParaRPr lang="ko-US"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endParaRPr lang="ko-US"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endParaRPr lang="ko-US"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tc>
                  <a:txBody>
                    <a:bodyPr/>
                    <a:lstStyle/>
                    <a:p>
                      <a:pPr algn="ctr"/>
                      <a:endParaRPr lang="ko-US" altLang="en-US"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83642809"/>
                  </a:ext>
                </a:extLst>
              </a:tr>
            </a:tbl>
          </a:graphicData>
        </a:graphic>
      </p:graphicFrame>
      <p:sp>
        <p:nvSpPr>
          <p:cNvPr id="9" name="모서리가 둥근 직사각형 8">
            <a:extLst>
              <a:ext uri="{FF2B5EF4-FFF2-40B4-BE49-F238E27FC236}">
                <a16:creationId xmlns:a16="http://schemas.microsoft.com/office/drawing/2014/main" id="{1AA046AB-7877-EA59-38AF-49661A874E12}"/>
              </a:ext>
            </a:extLst>
          </p:cNvPr>
          <p:cNvSpPr/>
          <p:nvPr/>
        </p:nvSpPr>
        <p:spPr>
          <a:xfrm>
            <a:off x="838200" y="2210935"/>
            <a:ext cx="4188726" cy="395785"/>
          </a:xfrm>
          <a:prstGeom prst="roundRect">
            <a:avLst>
              <a:gd name="adj" fmla="val 44253"/>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US" b="1" dirty="0">
                <a:solidFill>
                  <a:sysClr val="windowText" lastClr="000000"/>
                </a:solidFill>
                <a:latin typeface="Aptos SemiBold" panose="020B0004020202020204" pitchFamily="34" charset="0"/>
              </a:rPr>
              <a:t>Connected Component Labeling</a:t>
            </a:r>
            <a:endParaRPr kumimoji="1" lang="ko-US" altLang="en-US" b="1" dirty="0">
              <a:solidFill>
                <a:sysClr val="windowText" lastClr="000000"/>
              </a:solidFill>
              <a:latin typeface="Aptos SemiBold" panose="020B0004020202020204" pitchFamily="34" charset="0"/>
            </a:endParaRPr>
          </a:p>
        </p:txBody>
      </p:sp>
      <p:sp>
        <p:nvSpPr>
          <p:cNvPr id="10" name="모서리가 둥근 직사각형 9">
            <a:extLst>
              <a:ext uri="{FF2B5EF4-FFF2-40B4-BE49-F238E27FC236}">
                <a16:creationId xmlns:a16="http://schemas.microsoft.com/office/drawing/2014/main" id="{98D9AA82-D1D5-DDDB-57F8-64A0CA5857E0}"/>
              </a:ext>
            </a:extLst>
          </p:cNvPr>
          <p:cNvSpPr/>
          <p:nvPr/>
        </p:nvSpPr>
        <p:spPr>
          <a:xfrm>
            <a:off x="838200" y="4114801"/>
            <a:ext cx="3146946" cy="395785"/>
          </a:xfrm>
          <a:prstGeom prst="roundRect">
            <a:avLst>
              <a:gd name="adj" fmla="val 44253"/>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US" b="1" dirty="0">
                <a:solidFill>
                  <a:sysClr val="windowText" lastClr="000000"/>
                </a:solidFill>
                <a:latin typeface="Aptos SemiBold" panose="020B0004020202020204" pitchFamily="34" charset="0"/>
              </a:rPr>
              <a:t>Bicubic Filter on Python</a:t>
            </a:r>
            <a:endParaRPr kumimoji="1" lang="ko-US" altLang="en-US" b="1" dirty="0">
              <a:solidFill>
                <a:sysClr val="windowText" lastClr="000000"/>
              </a:solidFill>
              <a:latin typeface="Aptos SemiBold" panose="020B0004020202020204" pitchFamily="34" charset="0"/>
            </a:endParaRPr>
          </a:p>
        </p:txBody>
      </p:sp>
      <p:sp>
        <p:nvSpPr>
          <p:cNvPr id="11" name="모서리가 둥근 직사각형 10">
            <a:extLst>
              <a:ext uri="{FF2B5EF4-FFF2-40B4-BE49-F238E27FC236}">
                <a16:creationId xmlns:a16="http://schemas.microsoft.com/office/drawing/2014/main" id="{5CB3D074-9425-51D1-75D2-117345347465}"/>
              </a:ext>
            </a:extLst>
          </p:cNvPr>
          <p:cNvSpPr/>
          <p:nvPr/>
        </p:nvSpPr>
        <p:spPr>
          <a:xfrm>
            <a:off x="2949053" y="4592472"/>
            <a:ext cx="4188726" cy="395785"/>
          </a:xfrm>
          <a:prstGeom prst="roundRect">
            <a:avLst>
              <a:gd name="adj" fmla="val 44253"/>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US" b="1" dirty="0">
                <a:solidFill>
                  <a:sysClr val="windowText" lastClr="000000"/>
                </a:solidFill>
                <a:latin typeface="Aptos SemiBold" panose="020B0004020202020204" pitchFamily="34" charset="0"/>
              </a:rPr>
              <a:t>Upscaling Conv. on FPGA</a:t>
            </a:r>
            <a:endParaRPr kumimoji="1" lang="ko-US" altLang="en-US" b="1" dirty="0">
              <a:solidFill>
                <a:sysClr val="windowText" lastClr="000000"/>
              </a:solidFill>
              <a:latin typeface="Aptos SemiBold" panose="020B0004020202020204" pitchFamily="34" charset="0"/>
            </a:endParaRPr>
          </a:p>
        </p:txBody>
      </p:sp>
      <p:sp>
        <p:nvSpPr>
          <p:cNvPr id="12" name="모서리가 둥근 직사각형 11">
            <a:extLst>
              <a:ext uri="{FF2B5EF4-FFF2-40B4-BE49-F238E27FC236}">
                <a16:creationId xmlns:a16="http://schemas.microsoft.com/office/drawing/2014/main" id="{D98137EC-3E60-769E-0ACD-266390FDF185}"/>
              </a:ext>
            </a:extLst>
          </p:cNvPr>
          <p:cNvSpPr/>
          <p:nvPr/>
        </p:nvSpPr>
        <p:spPr>
          <a:xfrm>
            <a:off x="6109648" y="5046258"/>
            <a:ext cx="3136140" cy="395785"/>
          </a:xfrm>
          <a:prstGeom prst="roundRect">
            <a:avLst>
              <a:gd name="adj" fmla="val 44253"/>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US" b="1" dirty="0">
                <a:solidFill>
                  <a:sysClr val="windowText" lastClr="000000"/>
                </a:solidFill>
                <a:latin typeface="Aptos SemiBold" panose="020B0004020202020204" pitchFamily="34" charset="0"/>
              </a:rPr>
              <a:t>Pixel Buffering</a:t>
            </a:r>
            <a:endParaRPr kumimoji="1" lang="ko-US" altLang="en-US" b="1" dirty="0">
              <a:solidFill>
                <a:sysClr val="windowText" lastClr="000000"/>
              </a:solidFill>
              <a:latin typeface="Aptos SemiBold" panose="020B0004020202020204" pitchFamily="34" charset="0"/>
            </a:endParaRPr>
          </a:p>
        </p:txBody>
      </p:sp>
      <p:sp>
        <p:nvSpPr>
          <p:cNvPr id="13" name="모서리가 둥근 직사각형 12">
            <a:extLst>
              <a:ext uri="{FF2B5EF4-FFF2-40B4-BE49-F238E27FC236}">
                <a16:creationId xmlns:a16="http://schemas.microsoft.com/office/drawing/2014/main" id="{D74D80B3-1108-9E72-2583-73629C95E00D}"/>
              </a:ext>
            </a:extLst>
          </p:cNvPr>
          <p:cNvSpPr/>
          <p:nvPr/>
        </p:nvSpPr>
        <p:spPr>
          <a:xfrm>
            <a:off x="6109648" y="5510278"/>
            <a:ext cx="3136140" cy="395785"/>
          </a:xfrm>
          <a:prstGeom prst="roundRect">
            <a:avLst>
              <a:gd name="adj" fmla="val 44253"/>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US" b="1" dirty="0">
                <a:solidFill>
                  <a:sysClr val="windowText" lastClr="000000"/>
                </a:solidFill>
                <a:latin typeface="Aptos SemiBold" panose="020B0004020202020204" pitchFamily="34" charset="0"/>
              </a:rPr>
              <a:t>FSM Pipelining</a:t>
            </a:r>
            <a:endParaRPr kumimoji="1" lang="ko-US" altLang="en-US" b="1" dirty="0">
              <a:solidFill>
                <a:sysClr val="windowText" lastClr="000000"/>
              </a:solidFill>
              <a:latin typeface="Aptos SemiBold" panose="020B0004020202020204" pitchFamily="34" charset="0"/>
            </a:endParaRPr>
          </a:p>
        </p:txBody>
      </p:sp>
      <p:sp>
        <p:nvSpPr>
          <p:cNvPr id="14" name="모서리가 둥근 직사각형 13">
            <a:extLst>
              <a:ext uri="{FF2B5EF4-FFF2-40B4-BE49-F238E27FC236}">
                <a16:creationId xmlns:a16="http://schemas.microsoft.com/office/drawing/2014/main" id="{47B0AD90-3E95-FD41-42D4-130F941E7E9D}"/>
              </a:ext>
            </a:extLst>
          </p:cNvPr>
          <p:cNvSpPr/>
          <p:nvPr/>
        </p:nvSpPr>
        <p:spPr>
          <a:xfrm>
            <a:off x="8175009" y="5960647"/>
            <a:ext cx="3165143" cy="395785"/>
          </a:xfrm>
          <a:prstGeom prst="roundRect">
            <a:avLst>
              <a:gd name="adj" fmla="val 44253"/>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US" b="1" dirty="0">
                <a:solidFill>
                  <a:sysClr val="windowText" lastClr="000000"/>
                </a:solidFill>
                <a:latin typeface="Aptos" panose="020B0004020202020204" pitchFamily="34" charset="0"/>
              </a:rPr>
              <a:t>INTEGRATION / TEST</a:t>
            </a:r>
            <a:endParaRPr kumimoji="1" lang="ko-US" altLang="en-US" b="1" dirty="0">
              <a:solidFill>
                <a:sysClr val="windowText" lastClr="000000"/>
              </a:solidFill>
              <a:latin typeface="Aptos" panose="020B0004020202020204" pitchFamily="34" charset="0"/>
            </a:endParaRPr>
          </a:p>
        </p:txBody>
      </p:sp>
      <p:sp>
        <p:nvSpPr>
          <p:cNvPr id="15" name="모서리가 둥근 직사각형 8">
            <a:extLst>
              <a:ext uri="{FF2B5EF4-FFF2-40B4-BE49-F238E27FC236}">
                <a16:creationId xmlns:a16="http://schemas.microsoft.com/office/drawing/2014/main" id="{C91CF4EB-F6E7-4D61-88D2-6C27330A942C}"/>
              </a:ext>
            </a:extLst>
          </p:cNvPr>
          <p:cNvSpPr/>
          <p:nvPr/>
        </p:nvSpPr>
        <p:spPr>
          <a:xfrm>
            <a:off x="7114368" y="3152758"/>
            <a:ext cx="2131420" cy="394426"/>
          </a:xfrm>
          <a:prstGeom prst="roundRect">
            <a:avLst>
              <a:gd name="adj" fmla="val 44253"/>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US" b="1" dirty="0">
                <a:solidFill>
                  <a:sysClr val="windowText" lastClr="000000"/>
                </a:solidFill>
                <a:latin typeface="Aptos SemiBold" panose="020B0004020202020204" pitchFamily="34" charset="0"/>
              </a:rPr>
              <a:t>Locking </a:t>
            </a:r>
            <a:r>
              <a:rPr kumimoji="1" lang="en-US" altLang="ko-US" b="1" dirty="0" err="1">
                <a:solidFill>
                  <a:sysClr val="windowText" lastClr="000000"/>
                </a:solidFill>
                <a:latin typeface="Aptos SemiBold" panose="020B0004020202020204" pitchFamily="34" charset="0"/>
              </a:rPr>
              <a:t>Optim</a:t>
            </a:r>
            <a:r>
              <a:rPr kumimoji="1" lang="en-US" altLang="ko-US" b="1" dirty="0">
                <a:solidFill>
                  <a:sysClr val="windowText" lastClr="000000"/>
                </a:solidFill>
                <a:latin typeface="Aptos SemiBold" panose="020B0004020202020204" pitchFamily="34" charset="0"/>
              </a:rPr>
              <a:t>.</a:t>
            </a:r>
            <a:endParaRPr kumimoji="1" lang="ko-US" altLang="en-US" b="1" dirty="0">
              <a:solidFill>
                <a:sysClr val="windowText" lastClr="000000"/>
              </a:solidFill>
              <a:latin typeface="Aptos SemiBold" panose="020B0004020202020204" pitchFamily="34" charset="0"/>
            </a:endParaRPr>
          </a:p>
        </p:txBody>
      </p:sp>
      <p:sp>
        <p:nvSpPr>
          <p:cNvPr id="16" name="모서리가 둥근 직사각형 8">
            <a:extLst>
              <a:ext uri="{FF2B5EF4-FFF2-40B4-BE49-F238E27FC236}">
                <a16:creationId xmlns:a16="http://schemas.microsoft.com/office/drawing/2014/main" id="{51145F0B-6A3A-4CD6-A5B6-2FA331C1ED13}"/>
              </a:ext>
            </a:extLst>
          </p:cNvPr>
          <p:cNvSpPr/>
          <p:nvPr/>
        </p:nvSpPr>
        <p:spPr>
          <a:xfrm>
            <a:off x="854690" y="2688605"/>
            <a:ext cx="3018667" cy="395785"/>
          </a:xfrm>
          <a:prstGeom prst="roundRect">
            <a:avLst>
              <a:gd name="adj" fmla="val 44253"/>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en-US" b="1" dirty="0">
                <a:solidFill>
                  <a:sysClr val="windowText" lastClr="000000"/>
                </a:solidFill>
                <a:latin typeface="Aptos SemiBold" panose="020B0004020202020204" pitchFamily="34" charset="0"/>
              </a:rPr>
              <a:t>Tally Flow</a:t>
            </a:r>
            <a:endParaRPr kumimoji="1" lang="ko-US" altLang="en-US" b="1" dirty="0">
              <a:solidFill>
                <a:sysClr val="windowText" lastClr="000000"/>
              </a:solidFill>
              <a:latin typeface="Aptos SemiBold" panose="020B0004020202020204" pitchFamily="34" charset="0"/>
            </a:endParaRPr>
          </a:p>
        </p:txBody>
      </p:sp>
      <p:sp>
        <p:nvSpPr>
          <p:cNvPr id="17" name="모서리가 둥근 직사각형 8">
            <a:extLst>
              <a:ext uri="{FF2B5EF4-FFF2-40B4-BE49-F238E27FC236}">
                <a16:creationId xmlns:a16="http://schemas.microsoft.com/office/drawing/2014/main" id="{01E1E8BB-02AE-434C-A7F6-FAA7443C70D2}"/>
              </a:ext>
            </a:extLst>
          </p:cNvPr>
          <p:cNvSpPr/>
          <p:nvPr/>
        </p:nvSpPr>
        <p:spPr>
          <a:xfrm>
            <a:off x="3691467" y="3144247"/>
            <a:ext cx="1335459" cy="395785"/>
          </a:xfrm>
          <a:prstGeom prst="roundRect">
            <a:avLst>
              <a:gd name="adj" fmla="val 44253"/>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en-US" b="1" dirty="0">
                <a:solidFill>
                  <a:sysClr val="windowText" lastClr="000000"/>
                </a:solidFill>
                <a:latin typeface="Aptos SemiBold" panose="020B0004020202020204" pitchFamily="34" charset="0"/>
              </a:rPr>
              <a:t>Dividing</a:t>
            </a:r>
            <a:endParaRPr kumimoji="1" lang="ko-US" altLang="en-US" b="1" dirty="0">
              <a:solidFill>
                <a:sysClr val="windowText" lastClr="000000"/>
              </a:solidFill>
              <a:latin typeface="Aptos SemiBold" panose="020B0004020202020204" pitchFamily="34" charset="0"/>
            </a:endParaRPr>
          </a:p>
        </p:txBody>
      </p:sp>
      <p:sp>
        <p:nvSpPr>
          <p:cNvPr id="18" name="모서리가 둥근 직사각형 8">
            <a:extLst>
              <a:ext uri="{FF2B5EF4-FFF2-40B4-BE49-F238E27FC236}">
                <a16:creationId xmlns:a16="http://schemas.microsoft.com/office/drawing/2014/main" id="{F52CE839-E863-4692-9528-BB00B3792D8D}"/>
              </a:ext>
            </a:extLst>
          </p:cNvPr>
          <p:cNvSpPr/>
          <p:nvPr/>
        </p:nvSpPr>
        <p:spPr>
          <a:xfrm>
            <a:off x="3691467" y="3596735"/>
            <a:ext cx="1330737" cy="395785"/>
          </a:xfrm>
          <a:prstGeom prst="roundRect">
            <a:avLst>
              <a:gd name="adj" fmla="val 44253"/>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en-US" b="1" dirty="0">
                <a:solidFill>
                  <a:sysClr val="windowText" lastClr="000000"/>
                </a:solidFill>
                <a:latin typeface="Aptos SemiBold" panose="020B0004020202020204" pitchFamily="34" charset="0"/>
              </a:rPr>
              <a:t>Crosshair</a:t>
            </a:r>
            <a:endParaRPr kumimoji="1" lang="ko-US" altLang="en-US" b="1" dirty="0">
              <a:solidFill>
                <a:sysClr val="windowText" lastClr="000000"/>
              </a:solidFill>
              <a:latin typeface="Aptos SemiBold" panose="020B0004020202020204" pitchFamily="34" charset="0"/>
            </a:endParaRPr>
          </a:p>
        </p:txBody>
      </p:sp>
      <p:sp>
        <p:nvSpPr>
          <p:cNvPr id="19" name="모서리가 둥근 직사각형 8">
            <a:extLst>
              <a:ext uri="{FF2B5EF4-FFF2-40B4-BE49-F238E27FC236}">
                <a16:creationId xmlns:a16="http://schemas.microsoft.com/office/drawing/2014/main" id="{F0CD6A47-B779-48C2-93D7-01FC67F2F5BC}"/>
              </a:ext>
            </a:extLst>
          </p:cNvPr>
          <p:cNvSpPr/>
          <p:nvPr/>
        </p:nvSpPr>
        <p:spPr>
          <a:xfrm>
            <a:off x="5043416" y="2688358"/>
            <a:ext cx="2982132" cy="394425"/>
          </a:xfrm>
          <a:prstGeom prst="roundRect">
            <a:avLst>
              <a:gd name="adj" fmla="val 44253"/>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en-US" b="1" dirty="0">
                <a:solidFill>
                  <a:sysClr val="windowText" lastClr="000000"/>
                </a:solidFill>
                <a:latin typeface="Aptos SemiBold" panose="020B0004020202020204" pitchFamily="34" charset="0"/>
              </a:rPr>
              <a:t>Hand Gesture Encoding</a:t>
            </a:r>
            <a:endParaRPr kumimoji="1" lang="ko-US" altLang="en-US" b="1" dirty="0">
              <a:solidFill>
                <a:sysClr val="windowText" lastClr="000000"/>
              </a:solidFill>
              <a:latin typeface="Aptos SemiBold" panose="020B0004020202020204" pitchFamily="34" charset="0"/>
            </a:endParaRPr>
          </a:p>
        </p:txBody>
      </p:sp>
    </p:spTree>
    <p:extLst>
      <p:ext uri="{BB962C8B-B14F-4D97-AF65-F5344CB8AC3E}">
        <p14:creationId xmlns:p14="http://schemas.microsoft.com/office/powerpoint/2010/main" val="749189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3DBCB"/>
        </a:solidFill>
        <a:effectLst/>
      </p:bgPr>
    </p:bg>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4B2965AB-66AB-9245-F746-191646A2C3A1}"/>
              </a:ext>
            </a:extLst>
          </p:cNvPr>
          <p:cNvSpPr>
            <a:spLocks noGrp="1"/>
          </p:cNvSpPr>
          <p:nvPr>
            <p:ph type="title"/>
          </p:nvPr>
        </p:nvSpPr>
        <p:spPr>
          <a:xfrm>
            <a:off x="838200" y="2766218"/>
            <a:ext cx="10515600" cy="1325563"/>
          </a:xfrm>
        </p:spPr>
        <p:txBody>
          <a:bodyPr>
            <a:normAutofit/>
          </a:bodyPr>
          <a:lstStyle/>
          <a:p>
            <a:pPr algn="ctr"/>
            <a:r>
              <a:rPr lang="en-US" altLang="ko-US" sz="6000" dirty="0"/>
              <a:t>Q &amp; A</a:t>
            </a:r>
            <a:endParaRPr lang="ko-US" altLang="en-US" sz="6000" dirty="0"/>
          </a:p>
        </p:txBody>
      </p:sp>
      <p:pic>
        <p:nvPicPr>
          <p:cNvPr id="2050" name="Picture 2" descr="Hand Gestures Free Clip Art &amp; Symbols">
            <a:extLst>
              <a:ext uri="{FF2B5EF4-FFF2-40B4-BE49-F238E27FC236}">
                <a16:creationId xmlns:a16="http://schemas.microsoft.com/office/drawing/2014/main" id="{62C86E94-2D7C-A9CB-0955-D665A2062B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0872"/>
          <a:stretch/>
        </p:blipFill>
        <p:spPr bwMode="auto">
          <a:xfrm>
            <a:off x="0" y="218772"/>
            <a:ext cx="12192000" cy="23852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and Gestures Free Clip Art &amp; Symbols">
            <a:extLst>
              <a:ext uri="{FF2B5EF4-FFF2-40B4-BE49-F238E27FC236}">
                <a16:creationId xmlns:a16="http://schemas.microsoft.com/office/drawing/2014/main" id="{7663B000-0C35-948A-A2A2-05B5AE8D43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605" b="-1"/>
          <a:stretch/>
        </p:blipFill>
        <p:spPr bwMode="auto">
          <a:xfrm>
            <a:off x="0" y="4513002"/>
            <a:ext cx="12192000" cy="2096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202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BAC5A3-4B34-2D4E-604C-95D8455F0DBF}"/>
              </a:ext>
            </a:extLst>
          </p:cNvPr>
          <p:cNvSpPr>
            <a:spLocks noGrp="1"/>
          </p:cNvSpPr>
          <p:nvPr>
            <p:ph type="title"/>
          </p:nvPr>
        </p:nvSpPr>
        <p:spPr>
          <a:xfrm>
            <a:off x="838200" y="2766218"/>
            <a:ext cx="10515600" cy="1325563"/>
          </a:xfrm>
        </p:spPr>
        <p:txBody>
          <a:bodyPr/>
          <a:lstStyle/>
          <a:p>
            <a:pPr algn="ctr"/>
            <a:r>
              <a:rPr kumimoji="1" lang="en-US" altLang="ko-US" dirty="0"/>
              <a:t>Video Manipulation</a:t>
            </a:r>
            <a:endParaRPr kumimoji="1" lang="ko-US" altLang="en-US" dirty="0"/>
          </a:p>
        </p:txBody>
      </p:sp>
    </p:spTree>
    <p:extLst>
      <p:ext uri="{BB962C8B-B14F-4D97-AF65-F5344CB8AC3E}">
        <p14:creationId xmlns:p14="http://schemas.microsoft.com/office/powerpoint/2010/main" val="2445213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BFD9F78-A9DA-4A7E-4579-6D5BC3532800}"/>
              </a:ext>
            </a:extLst>
          </p:cNvPr>
          <p:cNvSpPr>
            <a:spLocks noGrp="1"/>
          </p:cNvSpPr>
          <p:nvPr>
            <p:ph type="title"/>
          </p:nvPr>
        </p:nvSpPr>
        <p:spPr/>
        <p:txBody>
          <a:bodyPr/>
          <a:lstStyle/>
          <a:p>
            <a:r>
              <a:rPr kumimoji="1" lang="en-US" altLang="ko-US" dirty="0"/>
              <a:t>Block Diagram: Video Manipulation</a:t>
            </a:r>
            <a:endParaRPr kumimoji="1" lang="ko-US" altLang="en-US" dirty="0"/>
          </a:p>
        </p:txBody>
      </p:sp>
      <p:pic>
        <p:nvPicPr>
          <p:cNvPr id="5" name="내용 개체 틀 4" descr="도표, 스크린샷, 라인, 텍스트이(가) 표시된 사진&#10;&#10;자동 생성된 설명">
            <a:extLst>
              <a:ext uri="{FF2B5EF4-FFF2-40B4-BE49-F238E27FC236}">
                <a16:creationId xmlns:a16="http://schemas.microsoft.com/office/drawing/2014/main" id="{C493AB40-FD48-7385-69C2-B092B3289D3E}"/>
              </a:ext>
            </a:extLst>
          </p:cNvPr>
          <p:cNvPicPr>
            <a:picLocks noGrp="1" noChangeAspect="1"/>
          </p:cNvPicPr>
          <p:nvPr>
            <p:ph idx="1"/>
          </p:nvPr>
        </p:nvPicPr>
        <p:blipFill>
          <a:blip r:embed="rId2"/>
          <a:stretch>
            <a:fillRect/>
          </a:stretch>
        </p:blipFill>
        <p:spPr>
          <a:xfrm>
            <a:off x="448920" y="1690688"/>
            <a:ext cx="11294159" cy="3935308"/>
          </a:xfrm>
        </p:spPr>
      </p:pic>
      <p:grpSp>
        <p:nvGrpSpPr>
          <p:cNvPr id="8" name="그룹 7">
            <a:extLst>
              <a:ext uri="{FF2B5EF4-FFF2-40B4-BE49-F238E27FC236}">
                <a16:creationId xmlns:a16="http://schemas.microsoft.com/office/drawing/2014/main" id="{5F4E8FB9-85BC-FFED-6CF2-C0C791733A37}"/>
              </a:ext>
            </a:extLst>
          </p:cNvPr>
          <p:cNvGrpSpPr/>
          <p:nvPr/>
        </p:nvGrpSpPr>
        <p:grpSpPr>
          <a:xfrm>
            <a:off x="3335628" y="3916494"/>
            <a:ext cx="2292440" cy="1428239"/>
            <a:chOff x="3335628" y="3916494"/>
            <a:chExt cx="2292440" cy="1428239"/>
          </a:xfrm>
        </p:grpSpPr>
        <p:sp>
          <p:nvSpPr>
            <p:cNvPr id="6" name="직사각형 5">
              <a:extLst>
                <a:ext uri="{FF2B5EF4-FFF2-40B4-BE49-F238E27FC236}">
                  <a16:creationId xmlns:a16="http://schemas.microsoft.com/office/drawing/2014/main" id="{D7CE8007-FC24-9286-02C5-4B2A1A15FC62}"/>
                </a:ext>
              </a:extLst>
            </p:cNvPr>
            <p:cNvSpPr/>
            <p:nvPr/>
          </p:nvSpPr>
          <p:spPr>
            <a:xfrm>
              <a:off x="3335628" y="4224271"/>
              <a:ext cx="2292440" cy="1120462"/>
            </a:xfrm>
            <a:prstGeom prst="rect">
              <a:avLst/>
            </a:prstGeom>
            <a:noFill/>
            <a:ln w="190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7" name="TextBox 6">
              <a:extLst>
                <a:ext uri="{FF2B5EF4-FFF2-40B4-BE49-F238E27FC236}">
                  <a16:creationId xmlns:a16="http://schemas.microsoft.com/office/drawing/2014/main" id="{5C3D04C5-E525-6AB4-17AF-A63D2A8E8E1C}"/>
                </a:ext>
              </a:extLst>
            </p:cNvPr>
            <p:cNvSpPr txBox="1"/>
            <p:nvPr/>
          </p:nvSpPr>
          <p:spPr>
            <a:xfrm>
              <a:off x="4018208" y="3916494"/>
              <a:ext cx="927279" cy="307777"/>
            </a:xfrm>
            <a:prstGeom prst="rect">
              <a:avLst/>
            </a:prstGeom>
            <a:noFill/>
          </p:spPr>
          <p:txBody>
            <a:bodyPr wrap="square" rtlCol="0">
              <a:spAutoFit/>
            </a:bodyPr>
            <a:lstStyle/>
            <a:p>
              <a:pPr algn="ctr"/>
              <a:r>
                <a:rPr kumimoji="1" lang="en-US" altLang="ko-US" sz="1400" dirty="0">
                  <a:solidFill>
                    <a:srgbClr val="FF0000"/>
                  </a:solidFill>
                </a:rPr>
                <a:t>Lab 05/06</a:t>
              </a:r>
              <a:endParaRPr kumimoji="1" lang="ko-US" altLang="en-US" sz="1400" dirty="0">
                <a:solidFill>
                  <a:srgbClr val="FF0000"/>
                </a:solidFill>
              </a:endParaRPr>
            </a:p>
          </p:txBody>
        </p:sp>
      </p:grpSp>
      <p:grpSp>
        <p:nvGrpSpPr>
          <p:cNvPr id="3" name="그룹 2">
            <a:extLst>
              <a:ext uri="{FF2B5EF4-FFF2-40B4-BE49-F238E27FC236}">
                <a16:creationId xmlns:a16="http://schemas.microsoft.com/office/drawing/2014/main" id="{C1CFAEEF-3AC1-6A64-CF15-5DEF1CAABE8B}"/>
              </a:ext>
            </a:extLst>
          </p:cNvPr>
          <p:cNvGrpSpPr/>
          <p:nvPr/>
        </p:nvGrpSpPr>
        <p:grpSpPr>
          <a:xfrm>
            <a:off x="5628068" y="1423653"/>
            <a:ext cx="5089238" cy="2072575"/>
            <a:chOff x="3335628" y="4019658"/>
            <a:chExt cx="2292440" cy="1325075"/>
          </a:xfrm>
        </p:grpSpPr>
        <p:sp>
          <p:nvSpPr>
            <p:cNvPr id="4" name="직사각형 3">
              <a:extLst>
                <a:ext uri="{FF2B5EF4-FFF2-40B4-BE49-F238E27FC236}">
                  <a16:creationId xmlns:a16="http://schemas.microsoft.com/office/drawing/2014/main" id="{8EC7B339-36BE-44CB-56B8-62119D141063}"/>
                </a:ext>
              </a:extLst>
            </p:cNvPr>
            <p:cNvSpPr/>
            <p:nvPr/>
          </p:nvSpPr>
          <p:spPr>
            <a:xfrm>
              <a:off x="3335628" y="4224271"/>
              <a:ext cx="2292440" cy="1120462"/>
            </a:xfrm>
            <a:prstGeom prst="rect">
              <a:avLst/>
            </a:prstGeom>
            <a:noFill/>
            <a:ln w="190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sp>
          <p:nvSpPr>
            <p:cNvPr id="9" name="TextBox 8">
              <a:extLst>
                <a:ext uri="{FF2B5EF4-FFF2-40B4-BE49-F238E27FC236}">
                  <a16:creationId xmlns:a16="http://schemas.microsoft.com/office/drawing/2014/main" id="{68A7DE2D-3047-9E96-0E90-0BBE574C26CB}"/>
                </a:ext>
              </a:extLst>
            </p:cNvPr>
            <p:cNvSpPr txBox="1"/>
            <p:nvPr/>
          </p:nvSpPr>
          <p:spPr>
            <a:xfrm>
              <a:off x="4018208" y="4019658"/>
              <a:ext cx="927279" cy="196773"/>
            </a:xfrm>
            <a:prstGeom prst="rect">
              <a:avLst/>
            </a:prstGeom>
            <a:noFill/>
          </p:spPr>
          <p:txBody>
            <a:bodyPr wrap="square" rtlCol="0">
              <a:spAutoFit/>
            </a:bodyPr>
            <a:lstStyle/>
            <a:p>
              <a:pPr algn="ctr"/>
              <a:r>
                <a:rPr kumimoji="1" lang="en-US" altLang="ko-US" sz="1400" dirty="0">
                  <a:solidFill>
                    <a:srgbClr val="FF0000"/>
                  </a:solidFill>
                </a:rPr>
                <a:t>Video Upscaling</a:t>
              </a:r>
              <a:endParaRPr kumimoji="1" lang="ko-US" altLang="en-US" sz="1400" dirty="0">
                <a:solidFill>
                  <a:srgbClr val="FF0000"/>
                </a:solidFill>
              </a:endParaRPr>
            </a:p>
          </p:txBody>
        </p:sp>
      </p:grpSp>
    </p:spTree>
    <p:extLst>
      <p:ext uri="{BB962C8B-B14F-4D97-AF65-F5344CB8AC3E}">
        <p14:creationId xmlns:p14="http://schemas.microsoft.com/office/powerpoint/2010/main" val="808632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5906A9E-83A0-7581-039B-337F86DACE28}"/>
              </a:ext>
            </a:extLst>
          </p:cNvPr>
          <p:cNvSpPr>
            <a:spLocks noGrp="1"/>
          </p:cNvSpPr>
          <p:nvPr>
            <p:ph type="title"/>
          </p:nvPr>
        </p:nvSpPr>
        <p:spPr/>
        <p:txBody>
          <a:bodyPr/>
          <a:lstStyle/>
          <a:p>
            <a:r>
              <a:rPr kumimoji="1" lang="en-US" altLang="ko-US" dirty="0"/>
              <a:t>Upscaling Algorithms</a:t>
            </a:r>
            <a:endParaRPr kumimoji="1" lang="ko-US" altLang="en-US" dirty="0"/>
          </a:p>
        </p:txBody>
      </p:sp>
      <p:grpSp>
        <p:nvGrpSpPr>
          <p:cNvPr id="6" name="그룹 5">
            <a:extLst>
              <a:ext uri="{FF2B5EF4-FFF2-40B4-BE49-F238E27FC236}">
                <a16:creationId xmlns:a16="http://schemas.microsoft.com/office/drawing/2014/main" id="{E0009B7E-7E74-03E3-93B4-0A9CB185456D}"/>
              </a:ext>
            </a:extLst>
          </p:cNvPr>
          <p:cNvGrpSpPr/>
          <p:nvPr/>
        </p:nvGrpSpPr>
        <p:grpSpPr>
          <a:xfrm>
            <a:off x="297862" y="2324101"/>
            <a:ext cx="7561473" cy="2930237"/>
            <a:chOff x="838199" y="2008909"/>
            <a:chExt cx="8079869" cy="3131127"/>
          </a:xfrm>
        </p:grpSpPr>
        <p:pic>
          <p:nvPicPr>
            <p:cNvPr id="1026" name="Picture 2" descr="undefined">
              <a:extLst>
                <a:ext uri="{FF2B5EF4-FFF2-40B4-BE49-F238E27FC236}">
                  <a16:creationId xmlns:a16="http://schemas.microsoft.com/office/drawing/2014/main" id="{62E54D53-EFFD-D63C-3E74-1094619882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1962"/>
            <a:stretch/>
          </p:blipFill>
          <p:spPr bwMode="auto">
            <a:xfrm>
              <a:off x="838199" y="2008909"/>
              <a:ext cx="8079869" cy="3131127"/>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a:extLst>
                <a:ext uri="{FF2B5EF4-FFF2-40B4-BE49-F238E27FC236}">
                  <a16:creationId xmlns:a16="http://schemas.microsoft.com/office/drawing/2014/main" id="{F1AFDF5B-7CC4-0834-8F30-58EAA7A8F9F9}"/>
                </a:ext>
              </a:extLst>
            </p:cNvPr>
            <p:cNvSpPr/>
            <p:nvPr/>
          </p:nvSpPr>
          <p:spPr>
            <a:xfrm>
              <a:off x="1371600" y="2008909"/>
              <a:ext cx="1773382" cy="15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US" altLang="en-US"/>
            </a:p>
          </p:txBody>
        </p:sp>
      </p:grpSp>
      <p:sp>
        <p:nvSpPr>
          <p:cNvPr id="8" name="TextBox 7">
            <a:extLst>
              <a:ext uri="{FF2B5EF4-FFF2-40B4-BE49-F238E27FC236}">
                <a16:creationId xmlns:a16="http://schemas.microsoft.com/office/drawing/2014/main" id="{F6D0A97E-9397-5279-A454-6D8C9957B36E}"/>
              </a:ext>
            </a:extLst>
          </p:cNvPr>
          <p:cNvSpPr txBox="1"/>
          <p:nvPr/>
        </p:nvSpPr>
        <p:spPr>
          <a:xfrm>
            <a:off x="678873" y="6577200"/>
            <a:ext cx="10834254" cy="307777"/>
          </a:xfrm>
          <a:prstGeom prst="rect">
            <a:avLst/>
          </a:prstGeom>
          <a:noFill/>
        </p:spPr>
        <p:txBody>
          <a:bodyPr wrap="square">
            <a:spAutoFit/>
          </a:bodyPr>
          <a:lstStyle/>
          <a:p>
            <a:pPr algn="ctr"/>
            <a:r>
              <a:rPr lang="en-US" altLang="ko-US" sz="1400" b="0" i="0" u="none" strike="noStrike" dirty="0">
                <a:solidFill>
                  <a:srgbClr val="202122"/>
                </a:solidFill>
                <a:effectLst/>
                <a:latin typeface="Arial" panose="020B0604020202020204" pitchFamily="34" charset="0"/>
              </a:rPr>
              <a:t>Reference) Comparison of nearest-</a:t>
            </a:r>
            <a:r>
              <a:rPr lang="en-US" altLang="ko-US" sz="1400" b="0" i="0" u="none" strike="noStrike" dirty="0" err="1">
                <a:solidFill>
                  <a:srgbClr val="202122"/>
                </a:solidFill>
                <a:effectLst/>
                <a:latin typeface="Arial" panose="020B0604020202020204" pitchFamily="34" charset="0"/>
              </a:rPr>
              <a:t>neighbour</a:t>
            </a:r>
            <a:r>
              <a:rPr lang="en-US" altLang="ko-US" sz="1400" b="0" i="0" u="none" strike="noStrike" dirty="0">
                <a:solidFill>
                  <a:srgbClr val="202122"/>
                </a:solidFill>
                <a:effectLst/>
                <a:latin typeface="Arial" panose="020B0604020202020204" pitchFamily="34" charset="0"/>
              </a:rPr>
              <a:t>, bilinear and bicubic interpolation methods by CMG Lee </a:t>
            </a:r>
            <a:r>
              <a:rPr lang="en-US" altLang="ko-US" sz="1400" b="0" i="0" u="none" strike="noStrike" dirty="0">
                <a:solidFill>
                  <a:srgbClr val="202122"/>
                </a:solidFill>
                <a:effectLst/>
                <a:latin typeface="Arial" panose="020B0604020202020204" pitchFamily="34" charset="0"/>
                <a:hlinkClick r:id="rId3"/>
              </a:rPr>
              <a:t>[1]</a:t>
            </a:r>
            <a:endParaRPr lang="ko-US" altLang="en-US" sz="1400" dirty="0"/>
          </a:p>
        </p:txBody>
      </p:sp>
      <p:sp>
        <p:nvSpPr>
          <p:cNvPr id="9" name="모서리가 둥근 직사각형 8">
            <a:extLst>
              <a:ext uri="{FF2B5EF4-FFF2-40B4-BE49-F238E27FC236}">
                <a16:creationId xmlns:a16="http://schemas.microsoft.com/office/drawing/2014/main" id="{0431CAEF-4AE8-D025-0A26-DEAA90076158}"/>
              </a:ext>
            </a:extLst>
          </p:cNvPr>
          <p:cNvSpPr/>
          <p:nvPr/>
        </p:nvSpPr>
        <p:spPr>
          <a:xfrm>
            <a:off x="8303838" y="3635723"/>
            <a:ext cx="3146946" cy="395785"/>
          </a:xfrm>
          <a:prstGeom prst="roundRect">
            <a:avLst>
              <a:gd name="adj" fmla="val 44253"/>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US" sz="2000" dirty="0">
                <a:solidFill>
                  <a:sysClr val="windowText" lastClr="000000"/>
                </a:solidFill>
                <a:latin typeface="Aptos" panose="020B0004020202020204" pitchFamily="34" charset="0"/>
              </a:rPr>
              <a:t>Slow &amp; Costly</a:t>
            </a:r>
            <a:endParaRPr kumimoji="1" lang="ko-US" altLang="en-US" sz="2000" dirty="0">
              <a:solidFill>
                <a:sysClr val="windowText" lastClr="000000"/>
              </a:solidFill>
              <a:latin typeface="Aptos" panose="020B0004020202020204" pitchFamily="34" charset="0"/>
            </a:endParaRPr>
          </a:p>
        </p:txBody>
      </p:sp>
      <p:sp>
        <p:nvSpPr>
          <p:cNvPr id="10" name="모서리가 둥근 직사각형 9">
            <a:extLst>
              <a:ext uri="{FF2B5EF4-FFF2-40B4-BE49-F238E27FC236}">
                <a16:creationId xmlns:a16="http://schemas.microsoft.com/office/drawing/2014/main" id="{CCB8A473-CD16-7122-DFD4-E3FB29819489}"/>
              </a:ext>
            </a:extLst>
          </p:cNvPr>
          <p:cNvSpPr/>
          <p:nvPr/>
        </p:nvSpPr>
        <p:spPr>
          <a:xfrm>
            <a:off x="8303838" y="4133356"/>
            <a:ext cx="3146946" cy="395785"/>
          </a:xfrm>
          <a:prstGeom prst="roundRect">
            <a:avLst>
              <a:gd name="adj" fmla="val 44253"/>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US" sz="2000" dirty="0">
                <a:solidFill>
                  <a:sysClr val="windowText" lastClr="000000"/>
                </a:solidFill>
                <a:latin typeface="Aptos" panose="020B0004020202020204" pitchFamily="34" charset="0"/>
              </a:rPr>
              <a:t>Artifacts</a:t>
            </a:r>
            <a:endParaRPr kumimoji="1" lang="ko-US" altLang="en-US" sz="2000" dirty="0">
              <a:solidFill>
                <a:sysClr val="windowText" lastClr="000000"/>
              </a:solidFill>
              <a:latin typeface="Aptos" panose="020B0004020202020204" pitchFamily="34" charset="0"/>
            </a:endParaRPr>
          </a:p>
        </p:txBody>
      </p:sp>
      <p:sp>
        <p:nvSpPr>
          <p:cNvPr id="11" name="모서리가 둥근 직사각형 10">
            <a:extLst>
              <a:ext uri="{FF2B5EF4-FFF2-40B4-BE49-F238E27FC236}">
                <a16:creationId xmlns:a16="http://schemas.microsoft.com/office/drawing/2014/main" id="{48BC4745-9AC9-0B54-AA25-4A8F2D712AEB}"/>
              </a:ext>
            </a:extLst>
          </p:cNvPr>
          <p:cNvSpPr/>
          <p:nvPr/>
        </p:nvSpPr>
        <p:spPr>
          <a:xfrm>
            <a:off x="8303838" y="2720829"/>
            <a:ext cx="3146946" cy="395785"/>
          </a:xfrm>
          <a:prstGeom prst="roundRect">
            <a:avLst>
              <a:gd name="adj" fmla="val 44253"/>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US" sz="2000" dirty="0">
                <a:solidFill>
                  <a:sysClr val="windowText" lastClr="000000"/>
                </a:solidFill>
                <a:latin typeface="Aptos" panose="020B0004020202020204" pitchFamily="34" charset="0"/>
              </a:rPr>
              <a:t>Precision (Smooth)</a:t>
            </a:r>
            <a:endParaRPr kumimoji="1" lang="ko-US" altLang="en-US" sz="2000" dirty="0">
              <a:solidFill>
                <a:sysClr val="windowText" lastClr="000000"/>
              </a:solidFill>
              <a:latin typeface="Aptos" panose="020B0004020202020204" pitchFamily="34" charset="0"/>
            </a:endParaRPr>
          </a:p>
        </p:txBody>
      </p:sp>
      <p:sp>
        <p:nvSpPr>
          <p:cNvPr id="12" name="TextBox 11">
            <a:extLst>
              <a:ext uri="{FF2B5EF4-FFF2-40B4-BE49-F238E27FC236}">
                <a16:creationId xmlns:a16="http://schemas.microsoft.com/office/drawing/2014/main" id="{407A2F3E-36CA-65BA-6C87-BCE1D792833A}"/>
              </a:ext>
            </a:extLst>
          </p:cNvPr>
          <p:cNvSpPr txBox="1"/>
          <p:nvPr/>
        </p:nvSpPr>
        <p:spPr>
          <a:xfrm>
            <a:off x="8303838" y="3144324"/>
            <a:ext cx="3146946" cy="461665"/>
          </a:xfrm>
          <a:prstGeom prst="rect">
            <a:avLst/>
          </a:prstGeom>
          <a:noFill/>
        </p:spPr>
        <p:txBody>
          <a:bodyPr wrap="square" rtlCol="0">
            <a:spAutoFit/>
          </a:bodyPr>
          <a:lstStyle/>
          <a:p>
            <a:pPr algn="ctr"/>
            <a:r>
              <a:rPr kumimoji="1" lang="en-US" altLang="ko-US" sz="2400" dirty="0"/>
              <a:t>vs</a:t>
            </a:r>
            <a:r>
              <a:rPr kumimoji="1" lang="en-US" altLang="ko-US" sz="2000" dirty="0"/>
              <a:t>.</a:t>
            </a:r>
            <a:endParaRPr kumimoji="1" lang="ko-US" altLang="en-US" sz="2000" dirty="0"/>
          </a:p>
        </p:txBody>
      </p:sp>
      <p:grpSp>
        <p:nvGrpSpPr>
          <p:cNvPr id="17" name="그룹 16">
            <a:extLst>
              <a:ext uri="{FF2B5EF4-FFF2-40B4-BE49-F238E27FC236}">
                <a16:creationId xmlns:a16="http://schemas.microsoft.com/office/drawing/2014/main" id="{0C902B3E-7362-F97C-700E-A4F6DB6539C4}"/>
              </a:ext>
            </a:extLst>
          </p:cNvPr>
          <p:cNvGrpSpPr/>
          <p:nvPr/>
        </p:nvGrpSpPr>
        <p:grpSpPr>
          <a:xfrm>
            <a:off x="7980207" y="3602782"/>
            <a:ext cx="3511336" cy="1946938"/>
            <a:chOff x="7980207" y="3602782"/>
            <a:chExt cx="3511336" cy="1946938"/>
          </a:xfrm>
        </p:grpSpPr>
        <p:sp>
          <p:nvSpPr>
            <p:cNvPr id="13" name="모서리가 둥근 직사각형 12">
              <a:extLst>
                <a:ext uri="{FF2B5EF4-FFF2-40B4-BE49-F238E27FC236}">
                  <a16:creationId xmlns:a16="http://schemas.microsoft.com/office/drawing/2014/main" id="{1ABF304C-D349-191D-BF7D-76E082A347FC}"/>
                </a:ext>
              </a:extLst>
            </p:cNvPr>
            <p:cNvSpPr/>
            <p:nvPr/>
          </p:nvSpPr>
          <p:spPr>
            <a:xfrm>
              <a:off x="8263711" y="3602782"/>
              <a:ext cx="3227832" cy="461665"/>
            </a:xfrm>
            <a:prstGeom prst="roundRect">
              <a:avLst>
                <a:gd name="adj" fmla="val 44253"/>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US" altLang="en-US" sz="2000" dirty="0">
                <a:solidFill>
                  <a:sysClr val="windowText" lastClr="000000"/>
                </a:solidFill>
                <a:latin typeface="Aptos" panose="020B0004020202020204" pitchFamily="34" charset="0"/>
              </a:endParaRPr>
            </a:p>
          </p:txBody>
        </p:sp>
        <p:sp>
          <p:nvSpPr>
            <p:cNvPr id="14" name="호 13">
              <a:extLst>
                <a:ext uri="{FF2B5EF4-FFF2-40B4-BE49-F238E27FC236}">
                  <a16:creationId xmlns:a16="http://schemas.microsoft.com/office/drawing/2014/main" id="{443A8752-92E2-73AC-F59B-520F44289304}"/>
                </a:ext>
              </a:extLst>
            </p:cNvPr>
            <p:cNvSpPr/>
            <p:nvPr/>
          </p:nvSpPr>
          <p:spPr>
            <a:xfrm rot="13497278">
              <a:off x="7980207" y="3676452"/>
              <a:ext cx="1856174" cy="1856174"/>
            </a:xfrm>
            <a:prstGeom prst="arc">
              <a:avLst/>
            </a:prstGeom>
            <a:ln w="28575">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US" altLang="en-US"/>
            </a:p>
          </p:txBody>
        </p:sp>
        <p:sp>
          <p:nvSpPr>
            <p:cNvPr id="16" name="모서리가 둥근 직사각형 15">
              <a:extLst>
                <a:ext uri="{FF2B5EF4-FFF2-40B4-BE49-F238E27FC236}">
                  <a16:creationId xmlns:a16="http://schemas.microsoft.com/office/drawing/2014/main" id="{83D3B48E-74B5-354D-993A-C74C72E99FF5}"/>
                </a:ext>
              </a:extLst>
            </p:cNvPr>
            <p:cNvSpPr/>
            <p:nvPr/>
          </p:nvSpPr>
          <p:spPr>
            <a:xfrm>
              <a:off x="8243273" y="5088055"/>
              <a:ext cx="1074358" cy="461665"/>
            </a:xfrm>
            <a:prstGeom prst="roundRect">
              <a:avLst>
                <a:gd name="adj" fmla="val 44253"/>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US" b="1" dirty="0">
                  <a:solidFill>
                    <a:sysClr val="windowText" lastClr="000000"/>
                  </a:solidFill>
                  <a:latin typeface="Aptos" panose="020B0004020202020204" pitchFamily="34" charset="0"/>
                </a:rPr>
                <a:t>FPGA!</a:t>
              </a:r>
              <a:endParaRPr kumimoji="1" lang="ko-US" altLang="en-US" b="1" dirty="0">
                <a:solidFill>
                  <a:sysClr val="windowText" lastClr="000000"/>
                </a:solidFill>
                <a:latin typeface="Aptos" panose="020B0004020202020204" pitchFamily="34" charset="0"/>
              </a:endParaRPr>
            </a:p>
          </p:txBody>
        </p:sp>
      </p:grpSp>
    </p:spTree>
    <p:extLst>
      <p:ext uri="{BB962C8B-B14F-4D97-AF65-F5344CB8AC3E}">
        <p14:creationId xmlns:p14="http://schemas.microsoft.com/office/powerpoint/2010/main" val="391232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47589F-E6B0-17CD-2604-0A35A9DD9A4F}"/>
              </a:ext>
            </a:extLst>
          </p:cNvPr>
          <p:cNvSpPr>
            <a:spLocks noGrp="1"/>
          </p:cNvSpPr>
          <p:nvPr>
            <p:ph type="title"/>
          </p:nvPr>
        </p:nvSpPr>
        <p:spPr/>
        <p:txBody>
          <a:bodyPr/>
          <a:lstStyle/>
          <a:p>
            <a:r>
              <a:rPr kumimoji="1" lang="en-US" altLang="ko-US" dirty="0"/>
              <a:t>4x Upscaling: Pixel Shift</a:t>
            </a:r>
            <a:endParaRPr kumimoji="1" lang="ko-US" altLang="en-US" dirty="0"/>
          </a:p>
        </p:txBody>
      </p:sp>
      <p:sp>
        <p:nvSpPr>
          <p:cNvPr id="3" name="내용 개체 틀 2">
            <a:extLst>
              <a:ext uri="{FF2B5EF4-FFF2-40B4-BE49-F238E27FC236}">
                <a16:creationId xmlns:a16="http://schemas.microsoft.com/office/drawing/2014/main" id="{20FE1D5F-541D-697A-2EB6-1C0ECC6E8D6F}"/>
              </a:ext>
            </a:extLst>
          </p:cNvPr>
          <p:cNvSpPr>
            <a:spLocks noGrp="1"/>
          </p:cNvSpPr>
          <p:nvPr>
            <p:ph idx="1"/>
          </p:nvPr>
        </p:nvSpPr>
        <p:spPr>
          <a:xfrm>
            <a:off x="5434884" y="1825625"/>
            <a:ext cx="5918915" cy="4351338"/>
          </a:xfrm>
        </p:spPr>
        <p:txBody>
          <a:bodyPr/>
          <a:lstStyle/>
          <a:p>
            <a:r>
              <a:rPr kumimoji="1" lang="en-US" altLang="ko-US" dirty="0"/>
              <a:t>Upscaling is convolution of 4-by-4 </a:t>
            </a:r>
            <a:r>
              <a:rPr kumimoji="1" lang="en-US" altLang="ko-US" i="1" dirty="0">
                <a:solidFill>
                  <a:srgbClr val="FF0000"/>
                </a:solidFill>
              </a:rPr>
              <a:t>continuous</a:t>
            </a:r>
            <a:r>
              <a:rPr kumimoji="1" lang="en-US" altLang="ko-US" dirty="0"/>
              <a:t> image patches</a:t>
            </a:r>
          </a:p>
          <a:p>
            <a:endParaRPr kumimoji="1" lang="en-US" altLang="ko-US" dirty="0"/>
          </a:p>
          <a:p>
            <a:pPr marL="0" indent="0">
              <a:buNone/>
            </a:pPr>
            <a:r>
              <a:rPr kumimoji="1" lang="en-US" altLang="ko-US" dirty="0">
                <a:sym typeface="Wingdings" pitchFamily="2" charset="2"/>
              </a:rPr>
              <a:t>   </a:t>
            </a:r>
            <a:r>
              <a:rPr kumimoji="1" lang="en-US" altLang="ko-US" i="1" dirty="0">
                <a:sym typeface="Wingdings" pitchFamily="2" charset="2"/>
              </a:rPr>
              <a:t>Pixel-level </a:t>
            </a:r>
            <a:r>
              <a:rPr kumimoji="1" lang="en-US" altLang="ko-US" dirty="0">
                <a:sym typeface="Wingdings" pitchFamily="2" charset="2"/>
              </a:rPr>
              <a:t>pipelining maximizes throughput</a:t>
            </a:r>
            <a:endParaRPr kumimoji="1" lang="ko-US" altLang="en-US" dirty="0"/>
          </a:p>
        </p:txBody>
      </p:sp>
      <p:pic>
        <p:nvPicPr>
          <p:cNvPr id="9" name="그림 8" descr="도표, 스크린샷, 직사각형, 사각형이(가) 표시된 사진&#10;&#10;자동 생성된 설명">
            <a:extLst>
              <a:ext uri="{FF2B5EF4-FFF2-40B4-BE49-F238E27FC236}">
                <a16:creationId xmlns:a16="http://schemas.microsoft.com/office/drawing/2014/main" id="{BCA475AF-3805-3993-3EAF-2AF4FC7B0E0F}"/>
              </a:ext>
            </a:extLst>
          </p:cNvPr>
          <p:cNvPicPr>
            <a:picLocks noChangeAspect="1"/>
          </p:cNvPicPr>
          <p:nvPr/>
        </p:nvPicPr>
        <p:blipFill>
          <a:blip r:embed="rId2"/>
          <a:stretch>
            <a:fillRect/>
          </a:stretch>
        </p:blipFill>
        <p:spPr>
          <a:xfrm>
            <a:off x="1241858" y="2147888"/>
            <a:ext cx="3187267" cy="3368037"/>
          </a:xfrm>
          <a:prstGeom prst="rect">
            <a:avLst/>
          </a:prstGeom>
        </p:spPr>
      </p:pic>
      <p:pic>
        <p:nvPicPr>
          <p:cNvPr id="10" name="내용 개체 틀 4" descr="도표, 스크린샷, 라인, 텍스트이(가) 표시된 사진&#10;&#10;자동 생성된 설명">
            <a:extLst>
              <a:ext uri="{FF2B5EF4-FFF2-40B4-BE49-F238E27FC236}">
                <a16:creationId xmlns:a16="http://schemas.microsoft.com/office/drawing/2014/main" id="{70D25976-6BCD-0A56-E826-1FCF33889362}"/>
              </a:ext>
            </a:extLst>
          </p:cNvPr>
          <p:cNvPicPr>
            <a:picLocks noChangeAspect="1"/>
          </p:cNvPicPr>
          <p:nvPr/>
        </p:nvPicPr>
        <p:blipFill rotWithShape="1">
          <a:blip r:embed="rId3"/>
          <a:srcRect l="46271" t="3429" r="21093" b="55828"/>
          <a:stretch/>
        </p:blipFill>
        <p:spPr>
          <a:xfrm>
            <a:off x="6027212" y="4356857"/>
            <a:ext cx="4494305" cy="1955043"/>
          </a:xfrm>
          <a:prstGeom prst="rect">
            <a:avLst/>
          </a:prstGeom>
        </p:spPr>
      </p:pic>
    </p:spTree>
    <p:extLst>
      <p:ext uri="{BB962C8B-B14F-4D97-AF65-F5344CB8AC3E}">
        <p14:creationId xmlns:p14="http://schemas.microsoft.com/office/powerpoint/2010/main" val="201556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316D27-FB09-D4CD-6E0D-0BDF0459EF51}"/>
              </a:ext>
            </a:extLst>
          </p:cNvPr>
          <p:cNvSpPr>
            <a:spLocks noGrp="1"/>
          </p:cNvSpPr>
          <p:nvPr>
            <p:ph type="title"/>
          </p:nvPr>
        </p:nvSpPr>
        <p:spPr/>
        <p:txBody>
          <a:bodyPr/>
          <a:lstStyle/>
          <a:p>
            <a:r>
              <a:rPr kumimoji="1" lang="en-US" altLang="ko-US" dirty="0"/>
              <a:t>4x Convolution Module </a:t>
            </a:r>
            <a:r>
              <a:rPr kumimoji="1" lang="en-US" altLang="ko-US" sz="4000" dirty="0"/>
              <a:t>(Bicubic Interpolation)</a:t>
            </a:r>
            <a:endParaRPr kumimoji="1" lang="ko-US" altLang="en-US" dirty="0"/>
          </a:p>
        </p:txBody>
      </p:sp>
      <mc:AlternateContent xmlns:mc="http://schemas.openxmlformats.org/markup-compatibility/2006" xmlns:a14="http://schemas.microsoft.com/office/drawing/2010/main">
        <mc:Choice Requires="a14">
          <p:sp>
            <p:nvSpPr>
              <p:cNvPr id="5" name="내용 개체 틀 4">
                <a:extLst>
                  <a:ext uri="{FF2B5EF4-FFF2-40B4-BE49-F238E27FC236}">
                    <a16:creationId xmlns:a16="http://schemas.microsoft.com/office/drawing/2014/main" id="{282F8AF6-F125-702F-081E-1ED4A916DB75}"/>
                  </a:ext>
                </a:extLst>
              </p:cNvPr>
              <p:cNvSpPr>
                <a:spLocks noGrp="1"/>
              </p:cNvSpPr>
              <p:nvPr>
                <p:ph idx="1"/>
              </p:nvPr>
            </p:nvSpPr>
            <p:spPr>
              <a:xfrm>
                <a:off x="813816" y="3132999"/>
                <a:ext cx="10515600" cy="3043964"/>
              </a:xfrm>
            </p:spPr>
            <p:txBody>
              <a:bodyPr>
                <a:normAutofit/>
              </a:bodyPr>
              <a:lstStyle/>
              <a:p>
                <a:pPr marL="0" indent="0">
                  <a:lnSpc>
                    <a:spcPct val="200000"/>
                  </a:lnSpc>
                  <a:buNone/>
                </a:pPr>
                <a:r>
                  <a:rPr lang="en-US" altLang="ko-US" dirty="0">
                    <a:sym typeface="Wingdings" pitchFamily="2" charset="2"/>
                  </a:rPr>
                  <a:t>For each upscaled pixel (16 in total),</a:t>
                </a:r>
              </a:p>
              <a:p>
                <a:pPr marL="0" indent="0">
                  <a:lnSpc>
                    <a:spcPct val="200000"/>
                  </a:lnSpc>
                  <a:buNone/>
                </a:pPr>
                <a:r>
                  <a:rPr lang="en-US" altLang="ko-US" dirty="0">
                    <a:sym typeface="Wingdings" pitchFamily="2" charset="2"/>
                  </a:rPr>
                  <a:t>      We have </a:t>
                </a:r>
                <a14:m>
                  <m:oMath xmlns:m="http://schemas.openxmlformats.org/officeDocument/2006/math">
                    <m:d>
                      <m:dPr>
                        <m:ctrlPr>
                          <a:rPr lang="en-US" altLang="ko-US" b="0" i="1" smtClean="0">
                            <a:latin typeface="Cambria Math" panose="02040503050406030204" pitchFamily="18" charset="0"/>
                            <a:sym typeface="Wingdings" pitchFamily="2" charset="2"/>
                          </a:rPr>
                        </m:ctrlPr>
                      </m:dPr>
                      <m:e>
                        <m:r>
                          <a:rPr lang="en-US" altLang="ko-US" b="0" i="1" smtClean="0">
                            <a:latin typeface="Cambria Math" panose="02040503050406030204" pitchFamily="18" charset="0"/>
                            <a:sym typeface="Wingdings" pitchFamily="2" charset="2"/>
                          </a:rPr>
                          <m:t>16 </m:t>
                        </m:r>
                        <m:r>
                          <a:rPr lang="en-US" altLang="ko-US" b="0" i="1" smtClean="0">
                            <a:latin typeface="Cambria Math" panose="02040503050406030204" pitchFamily="18" charset="0"/>
                            <a:sym typeface="Wingdings" pitchFamily="2" charset="2"/>
                          </a:rPr>
                          <m:t>𝑚𝑢𝑙𝑡𝑖𝑝𝑙𝑦</m:t>
                        </m:r>
                      </m:e>
                    </m:d>
                    <m:r>
                      <a:rPr lang="en-US" altLang="ko-US" b="0" i="1" smtClean="0">
                        <a:latin typeface="Cambria Math" panose="02040503050406030204" pitchFamily="18" charset="0"/>
                        <a:ea typeface="Cambria Math" panose="02040503050406030204" pitchFamily="18" charset="0"/>
                        <a:sym typeface="Wingdings" pitchFamily="2" charset="2"/>
                      </a:rPr>
                      <m:t>+</m:t>
                    </m:r>
                    <m:d>
                      <m:dPr>
                        <m:ctrlPr>
                          <a:rPr lang="en-US" altLang="ko-US" b="0" i="1" smtClean="0">
                            <a:latin typeface="Cambria Math" panose="02040503050406030204" pitchFamily="18" charset="0"/>
                            <a:ea typeface="Cambria Math" panose="02040503050406030204" pitchFamily="18" charset="0"/>
                            <a:sym typeface="Wingdings" pitchFamily="2" charset="2"/>
                          </a:rPr>
                        </m:ctrlPr>
                      </m:dPr>
                      <m:e>
                        <m:r>
                          <a:rPr lang="en-US" altLang="ko-US" b="0" i="1" smtClean="0">
                            <a:latin typeface="Cambria Math" panose="02040503050406030204" pitchFamily="18" charset="0"/>
                            <a:ea typeface="Cambria Math" panose="02040503050406030204" pitchFamily="18" charset="0"/>
                            <a:sym typeface="Wingdings" pitchFamily="2" charset="2"/>
                          </a:rPr>
                          <m:t>16 </m:t>
                        </m:r>
                        <m:r>
                          <a:rPr lang="en-US" altLang="ko-US" b="0" i="1" smtClean="0">
                            <a:latin typeface="Cambria Math" panose="02040503050406030204" pitchFamily="18" charset="0"/>
                            <a:ea typeface="Cambria Math" panose="02040503050406030204" pitchFamily="18" charset="0"/>
                            <a:sym typeface="Wingdings" pitchFamily="2" charset="2"/>
                          </a:rPr>
                          <m:t>𝑎𝑑𝑑</m:t>
                        </m:r>
                      </m:e>
                    </m:d>
                    <m:r>
                      <a:rPr lang="en-US" altLang="ko-US" b="0" i="1" smtClean="0">
                        <a:latin typeface="Cambria Math" panose="02040503050406030204" pitchFamily="18" charset="0"/>
                        <a:ea typeface="Cambria Math" panose="02040503050406030204" pitchFamily="18" charset="0"/>
                        <a:sym typeface="Wingdings" pitchFamily="2" charset="2"/>
                      </a:rPr>
                      <m:t> </m:t>
                    </m:r>
                    <m:r>
                      <a:rPr lang="en-US" altLang="ko-US" i="1">
                        <a:latin typeface="Cambria Math" panose="02040503050406030204" pitchFamily="18" charset="0"/>
                        <a:ea typeface="Cambria Math" panose="02040503050406030204" pitchFamily="18" charset="0"/>
                        <a:sym typeface="Wingdings" pitchFamily="2" charset="2"/>
                      </a:rPr>
                      <m:t>~</m:t>
                    </m:r>
                    <m:r>
                      <a:rPr lang="en-US" altLang="ko-US" b="0" i="1" smtClean="0">
                        <a:latin typeface="Cambria Math" panose="02040503050406030204" pitchFamily="18" charset="0"/>
                        <a:ea typeface="Cambria Math" panose="02040503050406030204" pitchFamily="18" charset="0"/>
                        <a:sym typeface="Wingdings" pitchFamily="2" charset="2"/>
                      </a:rPr>
                      <m:t> 32 </m:t>
                    </m:r>
                    <m:r>
                      <a:rPr lang="en-US" altLang="ko-US" b="0" i="1" smtClean="0">
                        <a:latin typeface="Cambria Math" panose="02040503050406030204" pitchFamily="18" charset="0"/>
                        <a:ea typeface="Cambria Math" panose="02040503050406030204" pitchFamily="18" charset="0"/>
                        <a:sym typeface="Wingdings" pitchFamily="2" charset="2"/>
                      </a:rPr>
                      <m:t>𝑜𝑝𝑒𝑟𝑎𝑡𝑖𝑜𝑛𝑠</m:t>
                    </m:r>
                  </m:oMath>
                </a14:m>
                <a:endParaRPr lang="en-US" altLang="ko-US" dirty="0">
                  <a:sym typeface="Wingdings" pitchFamily="2" charset="2"/>
                </a:endParaRPr>
              </a:p>
              <a:p>
                <a:pPr marL="0" indent="0">
                  <a:lnSpc>
                    <a:spcPct val="200000"/>
                  </a:lnSpc>
                  <a:buNone/>
                </a:pPr>
                <a:r>
                  <a:rPr lang="en-US" altLang="ko-US" dirty="0">
                    <a:sym typeface="Wingdings" pitchFamily="2" charset="2"/>
                  </a:rPr>
                  <a:t>      </a:t>
                </a:r>
                <a14:m>
                  <m:oMath xmlns:m="http://schemas.openxmlformats.org/officeDocument/2006/math">
                    <m:r>
                      <a:rPr lang="en-US" altLang="ko-US" i="1" smtClean="0">
                        <a:latin typeface="Cambria Math" panose="02040503050406030204" pitchFamily="18" charset="0"/>
                        <a:ea typeface="Cambria Math" panose="02040503050406030204" pitchFamily="18" charset="0"/>
                        <a:sym typeface="Wingdings" pitchFamily="2" charset="2"/>
                      </a:rPr>
                      <m:t>∴</m:t>
                    </m:r>
                  </m:oMath>
                </a14:m>
                <a:r>
                  <a:rPr lang="en-US" altLang="ko-US" dirty="0">
                    <a:sym typeface="Wingdings" pitchFamily="2" charset="2"/>
                  </a:rPr>
                  <a:t> Theoretically </a:t>
                </a:r>
                <a14:m>
                  <m:oMath xmlns:m="http://schemas.openxmlformats.org/officeDocument/2006/math">
                    <m:r>
                      <a:rPr lang="en-US" altLang="ko-US" i="1" smtClean="0">
                        <a:latin typeface="Cambria Math" panose="02040503050406030204" pitchFamily="18" charset="0"/>
                        <a:ea typeface="Cambria Math" panose="02040503050406030204" pitchFamily="18" charset="0"/>
                        <a:sym typeface="Wingdings" pitchFamily="2" charset="2"/>
                      </a:rPr>
                      <m:t>~</m:t>
                    </m:r>
                    <m:r>
                      <a:rPr lang="en-US" altLang="ko-US" b="0" i="1" smtClean="0">
                        <a:latin typeface="Cambria Math" panose="02040503050406030204" pitchFamily="18" charset="0"/>
                        <a:ea typeface="Cambria Math" panose="02040503050406030204" pitchFamily="18" charset="0"/>
                        <a:sym typeface="Wingdings" pitchFamily="2" charset="2"/>
                      </a:rPr>
                      <m:t>512 </m:t>
                    </m:r>
                    <m:r>
                      <a:rPr lang="en-US" altLang="ko-US" b="0" i="1" smtClean="0">
                        <a:latin typeface="Cambria Math" panose="02040503050406030204" pitchFamily="18" charset="0"/>
                        <a:ea typeface="Cambria Math" panose="02040503050406030204" pitchFamily="18" charset="0"/>
                        <a:sym typeface="Wingdings" pitchFamily="2" charset="2"/>
                      </a:rPr>
                      <m:t>𝑂𝑝𝑠</m:t>
                    </m:r>
                  </m:oMath>
                </a14:m>
                <a:r>
                  <a:rPr lang="en-US" altLang="ko-US" dirty="0">
                    <a:sym typeface="Wingdings" pitchFamily="2" charset="2"/>
                  </a:rPr>
                  <a:t> (</a:t>
                </a:r>
                <a:r>
                  <a:rPr lang="en-US" altLang="ko-US" i="1" dirty="0">
                    <a:sym typeface="Wingdings" pitchFamily="2" charset="2"/>
                  </a:rPr>
                  <a:t>highly efficient </a:t>
                </a:r>
                <a:r>
                  <a:rPr lang="en-US" altLang="ko-US" dirty="0">
                    <a:sym typeface="Wingdings" pitchFamily="2" charset="2"/>
                  </a:rPr>
                  <a:t>owning to pipelining)</a:t>
                </a:r>
              </a:p>
            </p:txBody>
          </p:sp>
        </mc:Choice>
        <mc:Fallback xmlns="">
          <p:sp>
            <p:nvSpPr>
              <p:cNvPr id="5" name="내용 개체 틀 4">
                <a:extLst>
                  <a:ext uri="{FF2B5EF4-FFF2-40B4-BE49-F238E27FC236}">
                    <a16:creationId xmlns:a16="http://schemas.microsoft.com/office/drawing/2014/main" id="{282F8AF6-F125-702F-081E-1ED4A916DB75}"/>
                  </a:ext>
                </a:extLst>
              </p:cNvPr>
              <p:cNvSpPr>
                <a:spLocks noGrp="1" noRot="1" noChangeAspect="1" noMove="1" noResize="1" noEditPoints="1" noAdjustHandles="1" noChangeArrowheads="1" noChangeShapeType="1" noTextEdit="1"/>
              </p:cNvSpPr>
              <p:nvPr>
                <p:ph idx="1"/>
              </p:nvPr>
            </p:nvSpPr>
            <p:spPr>
              <a:xfrm>
                <a:off x="813816" y="3132999"/>
                <a:ext cx="10515600" cy="3043964"/>
              </a:xfrm>
              <a:blipFill>
                <a:blip r:embed="rId3"/>
                <a:stretch>
                  <a:fillRect l="-1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45020EC-C455-7CE3-C07D-7E62FD2B08F7}"/>
                  </a:ext>
                </a:extLst>
              </p:cNvPr>
              <p:cNvSpPr txBox="1"/>
              <p:nvPr/>
            </p:nvSpPr>
            <p:spPr>
              <a:xfrm>
                <a:off x="842967" y="1624013"/>
                <a:ext cx="4000500" cy="11724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US" sz="2400" b="0" i="1" smtClean="0">
                          <a:latin typeface="Cambria Math" panose="02040503050406030204" pitchFamily="18" charset="0"/>
                        </a:rPr>
                        <m:t>𝑝</m:t>
                      </m:r>
                      <m:d>
                        <m:dPr>
                          <m:ctrlPr>
                            <a:rPr kumimoji="1" lang="en-US" altLang="ko-US" sz="2400" b="0" i="1" smtClean="0">
                              <a:latin typeface="Cambria Math" panose="02040503050406030204" pitchFamily="18" charset="0"/>
                            </a:rPr>
                          </m:ctrlPr>
                        </m:dPr>
                        <m:e>
                          <m:r>
                            <a:rPr kumimoji="1" lang="en-US" altLang="ko-US" sz="2400" b="0" i="1" smtClean="0">
                              <a:latin typeface="Cambria Math" panose="02040503050406030204" pitchFamily="18" charset="0"/>
                            </a:rPr>
                            <m:t>𝑥</m:t>
                          </m:r>
                          <m:r>
                            <a:rPr kumimoji="1" lang="en-US" altLang="ko-US" sz="2400" b="0" i="1" smtClean="0">
                              <a:latin typeface="Cambria Math" panose="02040503050406030204" pitchFamily="18" charset="0"/>
                            </a:rPr>
                            <m:t>,</m:t>
                          </m:r>
                          <m:r>
                            <a:rPr kumimoji="1" lang="en-US" altLang="ko-US" sz="2400" b="0" i="1" smtClean="0">
                              <a:latin typeface="Cambria Math" panose="02040503050406030204" pitchFamily="18" charset="0"/>
                            </a:rPr>
                            <m:t>𝑦</m:t>
                          </m:r>
                        </m:e>
                      </m:d>
                      <m:r>
                        <a:rPr kumimoji="1" lang="en-US" altLang="ko-US" sz="2400" b="0" i="1" smtClean="0">
                          <a:latin typeface="Cambria Math" panose="02040503050406030204" pitchFamily="18" charset="0"/>
                        </a:rPr>
                        <m:t>= </m:t>
                      </m:r>
                      <m:nary>
                        <m:naryPr>
                          <m:chr m:val="∑"/>
                          <m:ctrlPr>
                            <a:rPr kumimoji="1" lang="en-US" altLang="ko-US" sz="2400" b="0" i="1" smtClean="0">
                              <a:latin typeface="Cambria Math" panose="02040503050406030204" pitchFamily="18" charset="0"/>
                            </a:rPr>
                          </m:ctrlPr>
                        </m:naryPr>
                        <m:sub>
                          <m:r>
                            <m:rPr>
                              <m:brk m:alnAt="23"/>
                            </m:rPr>
                            <a:rPr kumimoji="1" lang="en-US" altLang="ko-US" sz="2400" b="0" i="1" smtClean="0">
                              <a:latin typeface="Cambria Math" panose="02040503050406030204" pitchFamily="18" charset="0"/>
                            </a:rPr>
                            <m:t>𝑖</m:t>
                          </m:r>
                          <m:r>
                            <a:rPr kumimoji="1" lang="en-US" altLang="ko-US" sz="2400" b="0" i="1" smtClean="0">
                              <a:latin typeface="Cambria Math" panose="02040503050406030204" pitchFamily="18" charset="0"/>
                            </a:rPr>
                            <m:t>=0</m:t>
                          </m:r>
                        </m:sub>
                        <m:sup>
                          <m:r>
                            <a:rPr kumimoji="1" lang="en-US" altLang="ko-US" sz="2400" b="0" i="1" smtClean="0">
                              <a:latin typeface="Cambria Math" panose="02040503050406030204" pitchFamily="18" charset="0"/>
                            </a:rPr>
                            <m:t>3</m:t>
                          </m:r>
                        </m:sup>
                        <m:e>
                          <m:nary>
                            <m:naryPr>
                              <m:chr m:val="∑"/>
                              <m:ctrlPr>
                                <a:rPr kumimoji="1" lang="en-US" altLang="ko-US" sz="2400" b="0" i="1" smtClean="0">
                                  <a:latin typeface="Cambria Math" panose="02040503050406030204" pitchFamily="18" charset="0"/>
                                </a:rPr>
                              </m:ctrlPr>
                            </m:naryPr>
                            <m:sub>
                              <m:r>
                                <m:rPr>
                                  <m:brk m:alnAt="23"/>
                                </m:rPr>
                                <a:rPr kumimoji="1" lang="en-US" altLang="ko-US" sz="2400" b="0" i="1" smtClean="0">
                                  <a:latin typeface="Cambria Math" panose="02040503050406030204" pitchFamily="18" charset="0"/>
                                </a:rPr>
                                <m:t>𝑗</m:t>
                              </m:r>
                              <m:r>
                                <a:rPr kumimoji="1" lang="en-US" altLang="ko-US" sz="2400" b="0" i="1" smtClean="0">
                                  <a:latin typeface="Cambria Math" panose="02040503050406030204" pitchFamily="18" charset="0"/>
                                </a:rPr>
                                <m:t>=0</m:t>
                              </m:r>
                            </m:sub>
                            <m:sup>
                              <m:r>
                                <a:rPr kumimoji="1" lang="en-US" altLang="ko-US" sz="2400" b="0" i="1" smtClean="0">
                                  <a:latin typeface="Cambria Math" panose="02040503050406030204" pitchFamily="18" charset="0"/>
                                </a:rPr>
                                <m:t>3</m:t>
                              </m:r>
                            </m:sup>
                            <m:e>
                              <m:sSub>
                                <m:sSubPr>
                                  <m:ctrlPr>
                                    <a:rPr kumimoji="1" lang="en-US" altLang="ko-US" sz="2400" b="0" i="1" smtClean="0">
                                      <a:latin typeface="Cambria Math" panose="02040503050406030204" pitchFamily="18" charset="0"/>
                                    </a:rPr>
                                  </m:ctrlPr>
                                </m:sSubPr>
                                <m:e>
                                  <m:r>
                                    <a:rPr kumimoji="1" lang="en-US" altLang="ko-US" sz="2400" b="0" i="1" smtClean="0">
                                      <a:latin typeface="Cambria Math" panose="02040503050406030204" pitchFamily="18" charset="0"/>
                                    </a:rPr>
                                    <m:t>𝑎</m:t>
                                  </m:r>
                                </m:e>
                                <m:sub>
                                  <m:r>
                                    <a:rPr kumimoji="1" lang="en-US" altLang="ko-US" sz="2400" b="0" i="1" smtClean="0">
                                      <a:latin typeface="Cambria Math" panose="02040503050406030204" pitchFamily="18" charset="0"/>
                                    </a:rPr>
                                    <m:t>𝑖𝑗</m:t>
                                  </m:r>
                                </m:sub>
                              </m:sSub>
                              <m:sSup>
                                <m:sSupPr>
                                  <m:ctrlPr>
                                    <a:rPr kumimoji="1" lang="en-US" altLang="ko-US" sz="2400" b="0" i="1" smtClean="0">
                                      <a:latin typeface="Cambria Math" panose="02040503050406030204" pitchFamily="18" charset="0"/>
                                    </a:rPr>
                                  </m:ctrlPr>
                                </m:sSupPr>
                                <m:e>
                                  <m:r>
                                    <a:rPr kumimoji="1" lang="en-US" altLang="ko-US" sz="2400" b="0" i="1" smtClean="0">
                                      <a:latin typeface="Cambria Math" panose="02040503050406030204" pitchFamily="18" charset="0"/>
                                    </a:rPr>
                                    <m:t>𝑥</m:t>
                                  </m:r>
                                </m:e>
                                <m:sup>
                                  <m:r>
                                    <a:rPr kumimoji="1" lang="en-US" altLang="ko-US" sz="2400" b="0" i="1" smtClean="0">
                                      <a:latin typeface="Cambria Math" panose="02040503050406030204" pitchFamily="18" charset="0"/>
                                    </a:rPr>
                                    <m:t>𝑖</m:t>
                                  </m:r>
                                </m:sup>
                              </m:sSup>
                              <m:sSup>
                                <m:sSupPr>
                                  <m:ctrlPr>
                                    <a:rPr kumimoji="1" lang="en-US" altLang="ko-US" sz="2400" b="0" i="1" smtClean="0">
                                      <a:latin typeface="Cambria Math" panose="02040503050406030204" pitchFamily="18" charset="0"/>
                                    </a:rPr>
                                  </m:ctrlPr>
                                </m:sSupPr>
                                <m:e>
                                  <m:r>
                                    <a:rPr kumimoji="1" lang="en-US" altLang="ko-US" sz="2400" b="0" i="1" smtClean="0">
                                      <a:latin typeface="Cambria Math" panose="02040503050406030204" pitchFamily="18" charset="0"/>
                                    </a:rPr>
                                    <m:t>𝑦</m:t>
                                  </m:r>
                                </m:e>
                                <m:sup>
                                  <m:r>
                                    <a:rPr kumimoji="1" lang="en-US" altLang="ko-US" sz="2400" b="0" i="1" smtClean="0">
                                      <a:latin typeface="Cambria Math" panose="02040503050406030204" pitchFamily="18" charset="0"/>
                                    </a:rPr>
                                    <m:t>𝑗</m:t>
                                  </m:r>
                                </m:sup>
                              </m:sSup>
                            </m:e>
                          </m:nary>
                        </m:e>
                      </m:nary>
                    </m:oMath>
                  </m:oMathPara>
                </a14:m>
                <a:endParaRPr kumimoji="1" lang="ko-US" altLang="en-US" sz="2400" dirty="0">
                  <a:latin typeface="Arial Hebrew" pitchFamily="2" charset="-79"/>
                  <a:cs typeface="Arial Hebrew" pitchFamily="2" charset="-79"/>
                </a:endParaRPr>
              </a:p>
            </p:txBody>
          </p:sp>
        </mc:Choice>
        <mc:Fallback xmlns="">
          <p:sp>
            <p:nvSpPr>
              <p:cNvPr id="6" name="TextBox 5">
                <a:extLst>
                  <a:ext uri="{FF2B5EF4-FFF2-40B4-BE49-F238E27FC236}">
                    <a16:creationId xmlns:a16="http://schemas.microsoft.com/office/drawing/2014/main" id="{C45020EC-C455-7CE3-C07D-7E62FD2B08F7}"/>
                  </a:ext>
                </a:extLst>
              </p:cNvPr>
              <p:cNvSpPr txBox="1">
                <a:spLocks noRot="1" noChangeAspect="1" noMove="1" noResize="1" noEditPoints="1" noAdjustHandles="1" noChangeArrowheads="1" noChangeShapeType="1" noTextEdit="1"/>
              </p:cNvSpPr>
              <p:nvPr/>
            </p:nvSpPr>
            <p:spPr>
              <a:xfrm>
                <a:off x="842967" y="1624013"/>
                <a:ext cx="4000500" cy="1172437"/>
              </a:xfrm>
              <a:prstGeom prst="rect">
                <a:avLst/>
              </a:prstGeom>
              <a:blipFill>
                <a:blip r:embed="rId4"/>
                <a:stretch>
                  <a:fillRect t="-96809" b="-146809"/>
                </a:stretch>
              </a:blipFill>
            </p:spPr>
            <p:txBody>
              <a:bodyPr/>
              <a:lstStyle/>
              <a:p>
                <a:r>
                  <a:rPr lang="ko-US"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485522D-75FB-3E1E-658A-9BF8190B7A6C}"/>
                  </a:ext>
                </a:extLst>
              </p:cNvPr>
              <p:cNvSpPr txBox="1"/>
              <p:nvPr/>
            </p:nvSpPr>
            <p:spPr>
              <a:xfrm>
                <a:off x="4672017" y="1964522"/>
                <a:ext cx="4000500" cy="4914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US" sz="2400" b="0" i="1" smtClean="0">
                              <a:latin typeface="Cambria Math" panose="02040503050406030204" pitchFamily="18" charset="0"/>
                              <a:cs typeface="Arial Hebrew" pitchFamily="2" charset="-79"/>
                            </a:rPr>
                          </m:ctrlPr>
                        </m:sSubPr>
                        <m:e>
                          <m:r>
                            <a:rPr kumimoji="1" lang="en-US" altLang="ko-US" sz="2400" b="0" i="1" smtClean="0">
                              <a:latin typeface="Cambria Math" panose="02040503050406030204" pitchFamily="18" charset="0"/>
                              <a:cs typeface="Arial Hebrew" pitchFamily="2" charset="-79"/>
                            </a:rPr>
                            <m:t>( </m:t>
                          </m:r>
                          <m:r>
                            <a:rPr kumimoji="1" lang="en-US" altLang="ko-US" sz="2400" b="0" i="1" smtClean="0">
                              <a:latin typeface="Cambria Math" panose="02040503050406030204" pitchFamily="18" charset="0"/>
                              <a:cs typeface="Arial Hebrew" pitchFamily="2" charset="-79"/>
                            </a:rPr>
                            <m:t>𝑎</m:t>
                          </m:r>
                        </m:e>
                        <m:sub>
                          <m:r>
                            <a:rPr kumimoji="1" lang="en-US" altLang="ko-US" sz="2400" b="0" i="1" smtClean="0">
                              <a:latin typeface="Cambria Math" panose="02040503050406030204" pitchFamily="18" charset="0"/>
                              <a:cs typeface="Arial Hebrew" pitchFamily="2" charset="-79"/>
                            </a:rPr>
                            <m:t>𝑖𝑗</m:t>
                          </m:r>
                        </m:sub>
                      </m:sSub>
                      <m:r>
                        <a:rPr kumimoji="1" lang="en-US" altLang="ko-US" sz="2400" b="0" i="1" smtClean="0">
                          <a:latin typeface="Cambria Math" panose="02040503050406030204" pitchFamily="18" charset="0"/>
                          <a:cs typeface="Arial Hebrew" pitchFamily="2" charset="-79"/>
                        </a:rPr>
                        <m:t>=</m:t>
                      </m:r>
                      <m:r>
                        <a:rPr kumimoji="1" lang="en-US" altLang="ko-US" sz="2400" b="0" i="1" smtClean="0">
                          <a:latin typeface="Cambria Math" panose="02040503050406030204" pitchFamily="18" charset="0"/>
                          <a:cs typeface="Arial Hebrew" pitchFamily="2" charset="-79"/>
                        </a:rPr>
                        <m:t>𝑓</m:t>
                      </m:r>
                      <m:d>
                        <m:dPr>
                          <m:ctrlPr>
                            <a:rPr kumimoji="1" lang="en-US" altLang="ko-US" sz="2400" b="0" i="1" smtClean="0">
                              <a:latin typeface="Cambria Math" panose="02040503050406030204" pitchFamily="18" charset="0"/>
                              <a:cs typeface="Arial Hebrew" pitchFamily="2" charset="-79"/>
                            </a:rPr>
                          </m:ctrlPr>
                        </m:dPr>
                        <m:e>
                          <m:sSub>
                            <m:sSubPr>
                              <m:ctrlPr>
                                <a:rPr kumimoji="1" lang="en-US" altLang="ko-US" sz="2400" b="0" i="1" smtClean="0">
                                  <a:latin typeface="Cambria Math" panose="02040503050406030204" pitchFamily="18" charset="0"/>
                                  <a:cs typeface="Arial Hebrew" pitchFamily="2" charset="-79"/>
                                </a:rPr>
                              </m:ctrlPr>
                            </m:sSubPr>
                            <m:e>
                              <m:r>
                                <a:rPr kumimoji="1" lang="en-US" altLang="ko-US" sz="2400" b="0" i="1" smtClean="0">
                                  <a:latin typeface="Cambria Math" panose="02040503050406030204" pitchFamily="18" charset="0"/>
                                  <a:cs typeface="Arial Hebrew" pitchFamily="2" charset="-79"/>
                                </a:rPr>
                                <m:t>𝑝</m:t>
                              </m:r>
                            </m:e>
                            <m:sub>
                              <m:r>
                                <a:rPr kumimoji="1" lang="en-US" altLang="ko-US" sz="2400" b="0" i="1" smtClean="0">
                                  <a:latin typeface="Cambria Math" panose="02040503050406030204" pitchFamily="18" charset="0"/>
                                  <a:cs typeface="Arial Hebrew" pitchFamily="2" charset="-79"/>
                                </a:rPr>
                                <m:t>00</m:t>
                              </m:r>
                            </m:sub>
                          </m:sSub>
                          <m:r>
                            <a:rPr kumimoji="1" lang="en-US" altLang="ko-US" sz="2400" b="0" i="1" smtClean="0">
                              <a:latin typeface="Cambria Math" panose="02040503050406030204" pitchFamily="18" charset="0"/>
                              <a:cs typeface="Arial Hebrew" pitchFamily="2" charset="-79"/>
                            </a:rPr>
                            <m:t>, </m:t>
                          </m:r>
                          <m:sSub>
                            <m:sSubPr>
                              <m:ctrlPr>
                                <a:rPr kumimoji="1" lang="en-US" altLang="ko-US" sz="2400" b="0" i="1" smtClean="0">
                                  <a:latin typeface="Cambria Math" panose="02040503050406030204" pitchFamily="18" charset="0"/>
                                  <a:cs typeface="Arial Hebrew" pitchFamily="2" charset="-79"/>
                                </a:rPr>
                              </m:ctrlPr>
                            </m:sSubPr>
                            <m:e>
                              <m:r>
                                <a:rPr kumimoji="1" lang="en-US" altLang="ko-US" sz="2400" b="0" i="1" smtClean="0">
                                  <a:latin typeface="Cambria Math" panose="02040503050406030204" pitchFamily="18" charset="0"/>
                                  <a:cs typeface="Arial Hebrew" pitchFamily="2" charset="-79"/>
                                </a:rPr>
                                <m:t>𝑝</m:t>
                              </m:r>
                            </m:e>
                            <m:sub>
                              <m:r>
                                <a:rPr kumimoji="1" lang="en-US" altLang="ko-US" sz="2400" b="0" i="1" smtClean="0">
                                  <a:latin typeface="Cambria Math" panose="02040503050406030204" pitchFamily="18" charset="0"/>
                                  <a:cs typeface="Arial Hebrew" pitchFamily="2" charset="-79"/>
                                </a:rPr>
                                <m:t>01</m:t>
                              </m:r>
                            </m:sub>
                          </m:sSub>
                          <m:r>
                            <a:rPr kumimoji="1" lang="en-US" altLang="ko-US" sz="2400" b="0" i="1" smtClean="0">
                              <a:latin typeface="Cambria Math" panose="02040503050406030204" pitchFamily="18" charset="0"/>
                              <a:cs typeface="Arial Hebrew" pitchFamily="2" charset="-79"/>
                            </a:rPr>
                            <m:t>, …, </m:t>
                          </m:r>
                          <m:sSub>
                            <m:sSubPr>
                              <m:ctrlPr>
                                <a:rPr kumimoji="1" lang="en-US" altLang="ko-US" sz="2400" b="0" i="1" smtClean="0">
                                  <a:latin typeface="Cambria Math" panose="02040503050406030204" pitchFamily="18" charset="0"/>
                                  <a:cs typeface="Arial Hebrew" pitchFamily="2" charset="-79"/>
                                </a:rPr>
                              </m:ctrlPr>
                            </m:sSubPr>
                            <m:e>
                              <m:r>
                                <a:rPr kumimoji="1" lang="en-US" altLang="ko-US" sz="2400" b="0" i="1" smtClean="0">
                                  <a:latin typeface="Cambria Math" panose="02040503050406030204" pitchFamily="18" charset="0"/>
                                  <a:cs typeface="Arial Hebrew" pitchFamily="2" charset="-79"/>
                                </a:rPr>
                                <m:t>𝑝</m:t>
                              </m:r>
                            </m:e>
                            <m:sub>
                              <m:r>
                                <a:rPr kumimoji="1" lang="en-US" altLang="ko-US" sz="2400" b="0" i="1" smtClean="0">
                                  <a:latin typeface="Cambria Math" panose="02040503050406030204" pitchFamily="18" charset="0"/>
                                  <a:cs typeface="Arial Hebrew" pitchFamily="2" charset="-79"/>
                                </a:rPr>
                                <m:t>44</m:t>
                              </m:r>
                            </m:sub>
                          </m:sSub>
                        </m:e>
                      </m:d>
                      <m:r>
                        <a:rPr kumimoji="1" lang="en-US" altLang="ko-US" sz="2400" b="0" i="1" smtClean="0">
                          <a:latin typeface="Cambria Math" panose="02040503050406030204" pitchFamily="18" charset="0"/>
                          <a:cs typeface="Arial Hebrew" pitchFamily="2" charset="-79"/>
                        </a:rPr>
                        <m:t>)</m:t>
                      </m:r>
                    </m:oMath>
                  </m:oMathPara>
                </a14:m>
                <a:endParaRPr kumimoji="1" lang="ko-US" altLang="en-US" sz="2400" dirty="0">
                  <a:latin typeface="Arial Hebrew" pitchFamily="2" charset="-79"/>
                  <a:cs typeface="Arial Hebrew" pitchFamily="2" charset="-79"/>
                </a:endParaRPr>
              </a:p>
            </p:txBody>
          </p:sp>
        </mc:Choice>
        <mc:Fallback xmlns="">
          <p:sp>
            <p:nvSpPr>
              <p:cNvPr id="7" name="TextBox 6">
                <a:extLst>
                  <a:ext uri="{FF2B5EF4-FFF2-40B4-BE49-F238E27FC236}">
                    <a16:creationId xmlns:a16="http://schemas.microsoft.com/office/drawing/2014/main" id="{C485522D-75FB-3E1E-658A-9BF8190B7A6C}"/>
                  </a:ext>
                </a:extLst>
              </p:cNvPr>
              <p:cNvSpPr txBox="1">
                <a:spLocks noRot="1" noChangeAspect="1" noMove="1" noResize="1" noEditPoints="1" noAdjustHandles="1" noChangeArrowheads="1" noChangeShapeType="1" noTextEdit="1"/>
              </p:cNvSpPr>
              <p:nvPr/>
            </p:nvSpPr>
            <p:spPr>
              <a:xfrm>
                <a:off x="4672017" y="1964522"/>
                <a:ext cx="4000500" cy="491417"/>
              </a:xfrm>
              <a:prstGeom prst="rect">
                <a:avLst/>
              </a:prstGeom>
              <a:blipFill>
                <a:blip r:embed="rId5"/>
                <a:stretch>
                  <a:fillRect b="-10000"/>
                </a:stretch>
              </a:blipFill>
            </p:spPr>
            <p:txBody>
              <a:bodyPr/>
              <a:lstStyle/>
              <a:p>
                <a:r>
                  <a:rPr lang="ko-US" altLang="en-US">
                    <a:noFill/>
                  </a:rPr>
                  <a:t> </a:t>
                </a:r>
              </a:p>
            </p:txBody>
          </p:sp>
        </mc:Fallback>
      </mc:AlternateContent>
    </p:spTree>
    <p:extLst>
      <p:ext uri="{BB962C8B-B14F-4D97-AF65-F5344CB8AC3E}">
        <p14:creationId xmlns:p14="http://schemas.microsoft.com/office/powerpoint/2010/main" val="125758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9ED8380-6721-A1D5-F7F0-634DF10B8817}"/>
              </a:ext>
            </a:extLst>
          </p:cNvPr>
          <p:cNvSpPr>
            <a:spLocks noGrp="1"/>
          </p:cNvSpPr>
          <p:nvPr>
            <p:ph type="title"/>
          </p:nvPr>
        </p:nvSpPr>
        <p:spPr/>
        <p:txBody>
          <a:bodyPr/>
          <a:lstStyle/>
          <a:p>
            <a:r>
              <a:rPr kumimoji="1" lang="en-US" altLang="ko-US" dirty="0"/>
              <a:t>Frame Buffer (for scaled pixels)</a:t>
            </a:r>
            <a:endParaRPr kumimoji="1" lang="ko-US" altLang="en-US" dirty="0"/>
          </a:p>
        </p:txBody>
      </p:sp>
      <p:pic>
        <p:nvPicPr>
          <p:cNvPr id="5" name="그림 4">
            <a:extLst>
              <a:ext uri="{FF2B5EF4-FFF2-40B4-BE49-F238E27FC236}">
                <a16:creationId xmlns:a16="http://schemas.microsoft.com/office/drawing/2014/main" id="{D26FBD11-1EB9-A87E-FFD2-F6A216EF87C6}"/>
              </a:ext>
            </a:extLst>
          </p:cNvPr>
          <p:cNvPicPr>
            <a:picLocks noChangeAspect="1"/>
          </p:cNvPicPr>
          <p:nvPr/>
        </p:nvPicPr>
        <p:blipFill>
          <a:blip r:embed="rId2"/>
          <a:stretch>
            <a:fillRect/>
          </a:stretch>
        </p:blipFill>
        <p:spPr>
          <a:xfrm>
            <a:off x="1503213" y="1690688"/>
            <a:ext cx="7772400" cy="759517"/>
          </a:xfrm>
          <a:prstGeom prst="rect">
            <a:avLst/>
          </a:prstGeom>
        </p:spPr>
      </p:pic>
      <p:sp>
        <p:nvSpPr>
          <p:cNvPr id="7" name="직사각형 6">
            <a:extLst>
              <a:ext uri="{FF2B5EF4-FFF2-40B4-BE49-F238E27FC236}">
                <a16:creationId xmlns:a16="http://schemas.microsoft.com/office/drawing/2014/main" id="{507FB992-23B7-E033-16D1-D848C6E5C6CB}"/>
              </a:ext>
            </a:extLst>
          </p:cNvPr>
          <p:cNvSpPr/>
          <p:nvPr/>
        </p:nvSpPr>
        <p:spPr>
          <a:xfrm>
            <a:off x="1489362" y="3005919"/>
            <a:ext cx="3365310" cy="423081"/>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US" dirty="0">
                <a:solidFill>
                  <a:sysClr val="windowText" lastClr="000000"/>
                </a:solidFill>
              </a:rPr>
              <a:t>  Pixel Row #1</a:t>
            </a:r>
            <a:endParaRPr kumimoji="1" lang="ko-US" altLang="en-US" dirty="0">
              <a:solidFill>
                <a:sysClr val="windowText" lastClr="000000"/>
              </a:solidFill>
            </a:endParaRPr>
          </a:p>
        </p:txBody>
      </p:sp>
      <p:grpSp>
        <p:nvGrpSpPr>
          <p:cNvPr id="17" name="그룹 16">
            <a:extLst>
              <a:ext uri="{FF2B5EF4-FFF2-40B4-BE49-F238E27FC236}">
                <a16:creationId xmlns:a16="http://schemas.microsoft.com/office/drawing/2014/main" id="{73D01647-6CE8-F6F4-1BAB-9A9F38B26942}"/>
              </a:ext>
            </a:extLst>
          </p:cNvPr>
          <p:cNvGrpSpPr/>
          <p:nvPr/>
        </p:nvGrpSpPr>
        <p:grpSpPr>
          <a:xfrm>
            <a:off x="4486217" y="2837700"/>
            <a:ext cx="1906073" cy="759518"/>
            <a:chOff x="7035455" y="3812686"/>
            <a:chExt cx="1906073" cy="1990913"/>
          </a:xfrm>
        </p:grpSpPr>
        <p:sp>
          <p:nvSpPr>
            <p:cNvPr id="15" name="모서리가 둥근 직사각형 14">
              <a:extLst>
                <a:ext uri="{FF2B5EF4-FFF2-40B4-BE49-F238E27FC236}">
                  <a16:creationId xmlns:a16="http://schemas.microsoft.com/office/drawing/2014/main" id="{CA9E606A-92B9-11EC-7ED1-DF787D3E0462}"/>
                </a:ext>
              </a:extLst>
            </p:cNvPr>
            <p:cNvSpPr/>
            <p:nvPr/>
          </p:nvSpPr>
          <p:spPr>
            <a:xfrm>
              <a:off x="7035455" y="3812686"/>
              <a:ext cx="1906073" cy="1990913"/>
            </a:xfrm>
            <a:prstGeom prst="roundRect">
              <a:avLst>
                <a:gd name="adj" fmla="val 11245"/>
              </a:avLst>
            </a:prstGeom>
            <a:solidFill>
              <a:schemeClr val="accent1">
                <a:lumMod val="20000"/>
                <a:lumOff val="80000"/>
              </a:schemeClr>
            </a:solidFill>
            <a:ln w="190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US" sz="2000" dirty="0">
                  <a:solidFill>
                    <a:schemeClr val="tx1"/>
                  </a:solidFill>
                  <a:latin typeface="Arial Hebrew" pitchFamily="2" charset="-79"/>
                  <a:cs typeface="Arial Hebrew" pitchFamily="2" charset="-79"/>
                </a:rPr>
                <a:t>BRAM 1</a:t>
              </a:r>
            </a:p>
          </p:txBody>
        </p:sp>
        <p:sp>
          <p:nvSpPr>
            <p:cNvPr id="16" name="삼각형 15">
              <a:extLst>
                <a:ext uri="{FF2B5EF4-FFF2-40B4-BE49-F238E27FC236}">
                  <a16:creationId xmlns:a16="http://schemas.microsoft.com/office/drawing/2014/main" id="{7332FCA9-6FF7-C29E-91A5-B15C33BC8C6A}"/>
                </a:ext>
              </a:extLst>
            </p:cNvPr>
            <p:cNvSpPr/>
            <p:nvPr/>
          </p:nvSpPr>
          <p:spPr>
            <a:xfrm>
              <a:off x="7858124" y="5302738"/>
              <a:ext cx="293061" cy="500861"/>
            </a:xfrm>
            <a:prstGeom prst="triangle">
              <a:avLst/>
            </a:prstGeom>
            <a:solidFill>
              <a:schemeClr val="accent1">
                <a:lumMod val="20000"/>
                <a:lumOff val="80000"/>
              </a:schemeClr>
            </a:solidFill>
            <a:ln w="190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US" altLang="en-US"/>
            </a:p>
          </p:txBody>
        </p:sp>
      </p:grpSp>
      <p:sp>
        <p:nvSpPr>
          <p:cNvPr id="18" name="직사각형 17">
            <a:extLst>
              <a:ext uri="{FF2B5EF4-FFF2-40B4-BE49-F238E27FC236}">
                <a16:creationId xmlns:a16="http://schemas.microsoft.com/office/drawing/2014/main" id="{990FFDEC-3DCC-5802-5B2E-5288D64A4A78}"/>
              </a:ext>
            </a:extLst>
          </p:cNvPr>
          <p:cNvSpPr/>
          <p:nvPr/>
        </p:nvSpPr>
        <p:spPr>
          <a:xfrm>
            <a:off x="1489362" y="3913064"/>
            <a:ext cx="3365310" cy="423081"/>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US" dirty="0">
                <a:solidFill>
                  <a:sysClr val="windowText" lastClr="000000"/>
                </a:solidFill>
              </a:rPr>
              <a:t>  Pixel Row #2</a:t>
            </a:r>
            <a:endParaRPr kumimoji="1" lang="ko-US" altLang="en-US" dirty="0">
              <a:solidFill>
                <a:sysClr val="windowText" lastClr="000000"/>
              </a:solidFill>
            </a:endParaRPr>
          </a:p>
        </p:txBody>
      </p:sp>
      <p:grpSp>
        <p:nvGrpSpPr>
          <p:cNvPr id="19" name="그룹 18">
            <a:extLst>
              <a:ext uri="{FF2B5EF4-FFF2-40B4-BE49-F238E27FC236}">
                <a16:creationId xmlns:a16="http://schemas.microsoft.com/office/drawing/2014/main" id="{EF99810A-EB00-94D2-E954-97642FAF38E2}"/>
              </a:ext>
            </a:extLst>
          </p:cNvPr>
          <p:cNvGrpSpPr/>
          <p:nvPr/>
        </p:nvGrpSpPr>
        <p:grpSpPr>
          <a:xfrm>
            <a:off x="4486217" y="3744845"/>
            <a:ext cx="1906073" cy="759518"/>
            <a:chOff x="7035455" y="3812686"/>
            <a:chExt cx="1906073" cy="1990913"/>
          </a:xfrm>
        </p:grpSpPr>
        <p:sp>
          <p:nvSpPr>
            <p:cNvPr id="20" name="모서리가 둥근 직사각형 19">
              <a:extLst>
                <a:ext uri="{FF2B5EF4-FFF2-40B4-BE49-F238E27FC236}">
                  <a16:creationId xmlns:a16="http://schemas.microsoft.com/office/drawing/2014/main" id="{86E3E460-C8E5-FC7F-7C90-E3B6AF919DCC}"/>
                </a:ext>
              </a:extLst>
            </p:cNvPr>
            <p:cNvSpPr/>
            <p:nvPr/>
          </p:nvSpPr>
          <p:spPr>
            <a:xfrm>
              <a:off x="7035455" y="3812686"/>
              <a:ext cx="1906073" cy="1990913"/>
            </a:xfrm>
            <a:prstGeom prst="roundRect">
              <a:avLst>
                <a:gd name="adj" fmla="val 11245"/>
              </a:avLst>
            </a:prstGeom>
            <a:solidFill>
              <a:schemeClr val="accent1">
                <a:lumMod val="20000"/>
                <a:lumOff val="80000"/>
              </a:schemeClr>
            </a:solidFill>
            <a:ln w="190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US" sz="2000" dirty="0">
                  <a:solidFill>
                    <a:schemeClr val="tx1"/>
                  </a:solidFill>
                  <a:latin typeface="Arial Hebrew" pitchFamily="2" charset="-79"/>
                  <a:cs typeface="Arial Hebrew" pitchFamily="2" charset="-79"/>
                </a:rPr>
                <a:t>BRAM 2</a:t>
              </a:r>
            </a:p>
          </p:txBody>
        </p:sp>
        <p:sp>
          <p:nvSpPr>
            <p:cNvPr id="21" name="삼각형 20">
              <a:extLst>
                <a:ext uri="{FF2B5EF4-FFF2-40B4-BE49-F238E27FC236}">
                  <a16:creationId xmlns:a16="http://schemas.microsoft.com/office/drawing/2014/main" id="{4C80CA6B-0425-069A-1D0F-24E6560DBFAE}"/>
                </a:ext>
              </a:extLst>
            </p:cNvPr>
            <p:cNvSpPr/>
            <p:nvPr/>
          </p:nvSpPr>
          <p:spPr>
            <a:xfrm>
              <a:off x="7858124" y="5302738"/>
              <a:ext cx="293061" cy="500861"/>
            </a:xfrm>
            <a:prstGeom prst="triangle">
              <a:avLst/>
            </a:prstGeom>
            <a:solidFill>
              <a:schemeClr val="accent1">
                <a:lumMod val="20000"/>
                <a:lumOff val="80000"/>
              </a:schemeClr>
            </a:solidFill>
            <a:ln w="190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US" altLang="en-US"/>
            </a:p>
          </p:txBody>
        </p:sp>
      </p:grpSp>
      <p:sp>
        <p:nvSpPr>
          <p:cNvPr id="22" name="직사각형 21">
            <a:extLst>
              <a:ext uri="{FF2B5EF4-FFF2-40B4-BE49-F238E27FC236}">
                <a16:creationId xmlns:a16="http://schemas.microsoft.com/office/drawing/2014/main" id="{6E4B3D39-06D1-ADB3-5EE3-DA99ED294C34}"/>
              </a:ext>
            </a:extLst>
          </p:cNvPr>
          <p:cNvSpPr/>
          <p:nvPr/>
        </p:nvSpPr>
        <p:spPr>
          <a:xfrm>
            <a:off x="1489362" y="4815881"/>
            <a:ext cx="3365310" cy="423081"/>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US" dirty="0">
                <a:solidFill>
                  <a:sysClr val="windowText" lastClr="000000"/>
                </a:solidFill>
              </a:rPr>
              <a:t>  Pixel Row #3</a:t>
            </a:r>
            <a:endParaRPr kumimoji="1" lang="ko-US" altLang="en-US" dirty="0">
              <a:solidFill>
                <a:sysClr val="windowText" lastClr="000000"/>
              </a:solidFill>
            </a:endParaRPr>
          </a:p>
        </p:txBody>
      </p:sp>
      <p:grpSp>
        <p:nvGrpSpPr>
          <p:cNvPr id="23" name="그룹 22">
            <a:extLst>
              <a:ext uri="{FF2B5EF4-FFF2-40B4-BE49-F238E27FC236}">
                <a16:creationId xmlns:a16="http://schemas.microsoft.com/office/drawing/2014/main" id="{FEFB03CF-7C43-A96F-DD5A-4390D8043199}"/>
              </a:ext>
            </a:extLst>
          </p:cNvPr>
          <p:cNvGrpSpPr/>
          <p:nvPr/>
        </p:nvGrpSpPr>
        <p:grpSpPr>
          <a:xfrm>
            <a:off x="4486217" y="4647662"/>
            <a:ext cx="1906073" cy="759518"/>
            <a:chOff x="7035455" y="3812686"/>
            <a:chExt cx="1906073" cy="1990913"/>
          </a:xfrm>
        </p:grpSpPr>
        <p:sp>
          <p:nvSpPr>
            <p:cNvPr id="24" name="모서리가 둥근 직사각형 23">
              <a:extLst>
                <a:ext uri="{FF2B5EF4-FFF2-40B4-BE49-F238E27FC236}">
                  <a16:creationId xmlns:a16="http://schemas.microsoft.com/office/drawing/2014/main" id="{C5471A82-2356-8463-5555-45FBE5FB32FC}"/>
                </a:ext>
              </a:extLst>
            </p:cNvPr>
            <p:cNvSpPr/>
            <p:nvPr/>
          </p:nvSpPr>
          <p:spPr>
            <a:xfrm>
              <a:off x="7035455" y="3812686"/>
              <a:ext cx="1906073" cy="1990913"/>
            </a:xfrm>
            <a:prstGeom prst="roundRect">
              <a:avLst>
                <a:gd name="adj" fmla="val 11245"/>
              </a:avLst>
            </a:prstGeom>
            <a:solidFill>
              <a:schemeClr val="accent1">
                <a:lumMod val="20000"/>
                <a:lumOff val="80000"/>
              </a:schemeClr>
            </a:solidFill>
            <a:ln w="190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US" sz="2000" dirty="0">
                  <a:solidFill>
                    <a:schemeClr val="tx1"/>
                  </a:solidFill>
                  <a:latin typeface="Arial Hebrew" pitchFamily="2" charset="-79"/>
                  <a:cs typeface="Arial Hebrew" pitchFamily="2" charset="-79"/>
                </a:rPr>
                <a:t>BRAM 3</a:t>
              </a:r>
            </a:p>
          </p:txBody>
        </p:sp>
        <p:sp>
          <p:nvSpPr>
            <p:cNvPr id="25" name="삼각형 24">
              <a:extLst>
                <a:ext uri="{FF2B5EF4-FFF2-40B4-BE49-F238E27FC236}">
                  <a16:creationId xmlns:a16="http://schemas.microsoft.com/office/drawing/2014/main" id="{92F8945A-9780-CC7B-F4EE-30CB2A831D52}"/>
                </a:ext>
              </a:extLst>
            </p:cNvPr>
            <p:cNvSpPr/>
            <p:nvPr/>
          </p:nvSpPr>
          <p:spPr>
            <a:xfrm>
              <a:off x="7858124" y="5302738"/>
              <a:ext cx="293061" cy="500861"/>
            </a:xfrm>
            <a:prstGeom prst="triangle">
              <a:avLst/>
            </a:prstGeom>
            <a:solidFill>
              <a:schemeClr val="accent1">
                <a:lumMod val="20000"/>
                <a:lumOff val="80000"/>
              </a:schemeClr>
            </a:solidFill>
            <a:ln w="190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US" altLang="en-US"/>
            </a:p>
          </p:txBody>
        </p:sp>
      </p:grpSp>
      <p:sp>
        <p:nvSpPr>
          <p:cNvPr id="26" name="직사각형 25">
            <a:extLst>
              <a:ext uri="{FF2B5EF4-FFF2-40B4-BE49-F238E27FC236}">
                <a16:creationId xmlns:a16="http://schemas.microsoft.com/office/drawing/2014/main" id="{90BC7F71-0358-76FF-D8F9-99D0585FC6DA}"/>
              </a:ext>
            </a:extLst>
          </p:cNvPr>
          <p:cNvSpPr/>
          <p:nvPr/>
        </p:nvSpPr>
        <p:spPr>
          <a:xfrm>
            <a:off x="1489362" y="5718698"/>
            <a:ext cx="3365310" cy="423081"/>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US" dirty="0">
                <a:solidFill>
                  <a:sysClr val="windowText" lastClr="000000"/>
                </a:solidFill>
              </a:rPr>
              <a:t>  Pixel Row #4</a:t>
            </a:r>
            <a:endParaRPr kumimoji="1" lang="ko-US" altLang="en-US" dirty="0">
              <a:solidFill>
                <a:sysClr val="windowText" lastClr="000000"/>
              </a:solidFill>
            </a:endParaRPr>
          </a:p>
        </p:txBody>
      </p:sp>
      <p:grpSp>
        <p:nvGrpSpPr>
          <p:cNvPr id="27" name="그룹 26">
            <a:extLst>
              <a:ext uri="{FF2B5EF4-FFF2-40B4-BE49-F238E27FC236}">
                <a16:creationId xmlns:a16="http://schemas.microsoft.com/office/drawing/2014/main" id="{49192EC0-F6AA-98BD-829F-73204411B5F6}"/>
              </a:ext>
            </a:extLst>
          </p:cNvPr>
          <p:cNvGrpSpPr/>
          <p:nvPr/>
        </p:nvGrpSpPr>
        <p:grpSpPr>
          <a:xfrm>
            <a:off x="4486217" y="5550479"/>
            <a:ext cx="1906073" cy="759518"/>
            <a:chOff x="7035455" y="3812686"/>
            <a:chExt cx="1906073" cy="1990913"/>
          </a:xfrm>
        </p:grpSpPr>
        <p:sp>
          <p:nvSpPr>
            <p:cNvPr id="28" name="모서리가 둥근 직사각형 27">
              <a:extLst>
                <a:ext uri="{FF2B5EF4-FFF2-40B4-BE49-F238E27FC236}">
                  <a16:creationId xmlns:a16="http://schemas.microsoft.com/office/drawing/2014/main" id="{F2540F1F-6774-E9A4-328E-5D6B7DED0EA5}"/>
                </a:ext>
              </a:extLst>
            </p:cNvPr>
            <p:cNvSpPr/>
            <p:nvPr/>
          </p:nvSpPr>
          <p:spPr>
            <a:xfrm>
              <a:off x="7035455" y="3812686"/>
              <a:ext cx="1906073" cy="1990913"/>
            </a:xfrm>
            <a:prstGeom prst="roundRect">
              <a:avLst>
                <a:gd name="adj" fmla="val 11245"/>
              </a:avLst>
            </a:prstGeom>
            <a:solidFill>
              <a:schemeClr val="accent1">
                <a:lumMod val="20000"/>
                <a:lumOff val="80000"/>
              </a:schemeClr>
            </a:solidFill>
            <a:ln w="190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US" sz="2000" dirty="0">
                  <a:solidFill>
                    <a:schemeClr val="tx1"/>
                  </a:solidFill>
                  <a:latin typeface="Arial Hebrew" pitchFamily="2" charset="-79"/>
                  <a:cs typeface="Arial Hebrew" pitchFamily="2" charset="-79"/>
                </a:rPr>
                <a:t>BRAM 4</a:t>
              </a:r>
            </a:p>
          </p:txBody>
        </p:sp>
        <p:sp>
          <p:nvSpPr>
            <p:cNvPr id="29" name="삼각형 28">
              <a:extLst>
                <a:ext uri="{FF2B5EF4-FFF2-40B4-BE49-F238E27FC236}">
                  <a16:creationId xmlns:a16="http://schemas.microsoft.com/office/drawing/2014/main" id="{11A56E25-B2BB-6C27-2AA6-11611304F548}"/>
                </a:ext>
              </a:extLst>
            </p:cNvPr>
            <p:cNvSpPr/>
            <p:nvPr/>
          </p:nvSpPr>
          <p:spPr>
            <a:xfrm>
              <a:off x="7858124" y="5302738"/>
              <a:ext cx="293061" cy="500861"/>
            </a:xfrm>
            <a:prstGeom prst="triangle">
              <a:avLst/>
            </a:prstGeom>
            <a:solidFill>
              <a:schemeClr val="accent1">
                <a:lumMod val="20000"/>
                <a:lumOff val="80000"/>
              </a:schemeClr>
            </a:solidFill>
            <a:ln w="190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US" altLang="en-US"/>
            </a:p>
          </p:txBody>
        </p:sp>
      </p:grpSp>
      <p:sp>
        <p:nvSpPr>
          <p:cNvPr id="64" name="사다리꼴[T] 63">
            <a:extLst>
              <a:ext uri="{FF2B5EF4-FFF2-40B4-BE49-F238E27FC236}">
                <a16:creationId xmlns:a16="http://schemas.microsoft.com/office/drawing/2014/main" id="{CACF0365-81AD-009B-C93F-07B8C818B316}"/>
              </a:ext>
            </a:extLst>
          </p:cNvPr>
          <p:cNvSpPr/>
          <p:nvPr/>
        </p:nvSpPr>
        <p:spPr>
          <a:xfrm rot="5400000">
            <a:off x="6730617" y="4307412"/>
            <a:ext cx="2179241" cy="519132"/>
          </a:xfrm>
          <a:prstGeom prst="trapezoid">
            <a:avLst>
              <a:gd name="adj" fmla="val 103732"/>
            </a:avLst>
          </a:prstGeom>
          <a:solidFill>
            <a:srgbClr val="DBE4F4"/>
          </a:solidFill>
          <a:ln w="19050">
            <a:solidFill>
              <a:srgbClr val="1F37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US" dirty="0">
                <a:solidFill>
                  <a:sysClr val="windowText" lastClr="000000"/>
                </a:solidFill>
                <a:latin typeface="Arial Hebrew" pitchFamily="2" charset="-79"/>
                <a:cs typeface="Arial Hebrew" pitchFamily="2" charset="-79"/>
              </a:rPr>
              <a:t>MUX</a:t>
            </a:r>
            <a:endParaRPr kumimoji="1" lang="ko-US" altLang="en-US" dirty="0">
              <a:solidFill>
                <a:sysClr val="windowText" lastClr="000000"/>
              </a:solidFill>
              <a:latin typeface="Arial Hebrew" pitchFamily="2" charset="-79"/>
              <a:cs typeface="Arial Hebrew" pitchFamily="2" charset="-79"/>
            </a:endParaRPr>
          </a:p>
        </p:txBody>
      </p:sp>
      <p:grpSp>
        <p:nvGrpSpPr>
          <p:cNvPr id="72" name="그룹 71">
            <a:extLst>
              <a:ext uri="{FF2B5EF4-FFF2-40B4-BE49-F238E27FC236}">
                <a16:creationId xmlns:a16="http://schemas.microsoft.com/office/drawing/2014/main" id="{CED61C84-91E8-F33D-8848-4615E2F70B1D}"/>
              </a:ext>
            </a:extLst>
          </p:cNvPr>
          <p:cNvGrpSpPr/>
          <p:nvPr/>
        </p:nvGrpSpPr>
        <p:grpSpPr>
          <a:xfrm>
            <a:off x="6390311" y="3204005"/>
            <a:ext cx="1170360" cy="2733781"/>
            <a:chOff x="5739150" y="3151032"/>
            <a:chExt cx="1170360" cy="2733781"/>
          </a:xfrm>
        </p:grpSpPr>
        <p:cxnSp>
          <p:nvCxnSpPr>
            <p:cNvPr id="31" name="직선 연결선[R] 30">
              <a:extLst>
                <a:ext uri="{FF2B5EF4-FFF2-40B4-BE49-F238E27FC236}">
                  <a16:creationId xmlns:a16="http://schemas.microsoft.com/office/drawing/2014/main" id="{A2827F32-6CC0-E055-AF9F-51ECB7F229A4}"/>
                </a:ext>
              </a:extLst>
            </p:cNvPr>
            <p:cNvCxnSpPr>
              <a:cxnSpLocks/>
            </p:cNvCxnSpPr>
            <p:nvPr/>
          </p:nvCxnSpPr>
          <p:spPr>
            <a:xfrm>
              <a:off x="5741129" y="3151032"/>
              <a:ext cx="719048" cy="0"/>
            </a:xfrm>
            <a:prstGeom prst="line">
              <a:avLst/>
            </a:prstGeom>
            <a:ln w="22225">
              <a:solidFill>
                <a:schemeClr val="accent1">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D8955CAC-6BAB-585E-253B-550BA9A5D4C7}"/>
                </a:ext>
              </a:extLst>
            </p:cNvPr>
            <p:cNvCxnSpPr>
              <a:cxnSpLocks/>
            </p:cNvCxnSpPr>
            <p:nvPr/>
          </p:nvCxnSpPr>
          <p:spPr>
            <a:xfrm>
              <a:off x="6443770" y="3974962"/>
              <a:ext cx="465740" cy="0"/>
            </a:xfrm>
            <a:prstGeom prst="straightConnector1">
              <a:avLst/>
            </a:prstGeom>
            <a:ln w="22225">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직선 연결선[R] 35">
              <a:extLst>
                <a:ext uri="{FF2B5EF4-FFF2-40B4-BE49-F238E27FC236}">
                  <a16:creationId xmlns:a16="http://schemas.microsoft.com/office/drawing/2014/main" id="{354DB593-105B-34BF-6B10-E4FDA142E6E9}"/>
                </a:ext>
              </a:extLst>
            </p:cNvPr>
            <p:cNvCxnSpPr>
              <a:cxnSpLocks/>
            </p:cNvCxnSpPr>
            <p:nvPr/>
          </p:nvCxnSpPr>
          <p:spPr>
            <a:xfrm>
              <a:off x="5741129" y="5876346"/>
              <a:ext cx="719048" cy="0"/>
            </a:xfrm>
            <a:prstGeom prst="line">
              <a:avLst/>
            </a:prstGeom>
            <a:ln w="22225">
              <a:solidFill>
                <a:schemeClr val="accent1">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7" name="직선 연결선[R] 36">
              <a:extLst>
                <a:ext uri="{FF2B5EF4-FFF2-40B4-BE49-F238E27FC236}">
                  <a16:creationId xmlns:a16="http://schemas.microsoft.com/office/drawing/2014/main" id="{37044878-94FB-8078-D17A-A0DFBA0EDEB2}"/>
                </a:ext>
              </a:extLst>
            </p:cNvPr>
            <p:cNvCxnSpPr>
              <a:cxnSpLocks/>
            </p:cNvCxnSpPr>
            <p:nvPr/>
          </p:nvCxnSpPr>
          <p:spPr>
            <a:xfrm flipH="1">
              <a:off x="6460177" y="5056158"/>
              <a:ext cx="0" cy="828655"/>
            </a:xfrm>
            <a:prstGeom prst="line">
              <a:avLst/>
            </a:prstGeom>
            <a:ln w="22225">
              <a:solidFill>
                <a:schemeClr val="accent1">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직선 연결선[R] 43">
              <a:extLst>
                <a:ext uri="{FF2B5EF4-FFF2-40B4-BE49-F238E27FC236}">
                  <a16:creationId xmlns:a16="http://schemas.microsoft.com/office/drawing/2014/main" id="{A4C411F6-4AE7-162F-93F9-4153BB56E77F}"/>
                </a:ext>
              </a:extLst>
            </p:cNvPr>
            <p:cNvCxnSpPr>
              <a:cxnSpLocks/>
            </p:cNvCxnSpPr>
            <p:nvPr/>
          </p:nvCxnSpPr>
          <p:spPr>
            <a:xfrm>
              <a:off x="5751025" y="4982837"/>
              <a:ext cx="519146" cy="0"/>
            </a:xfrm>
            <a:prstGeom prst="line">
              <a:avLst/>
            </a:prstGeom>
            <a:ln w="22225">
              <a:solidFill>
                <a:schemeClr val="accent1">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45" name="직선 연결선[R] 44">
              <a:extLst>
                <a:ext uri="{FF2B5EF4-FFF2-40B4-BE49-F238E27FC236}">
                  <a16:creationId xmlns:a16="http://schemas.microsoft.com/office/drawing/2014/main" id="{D5D8D622-0CDC-ED3E-C453-FFF4759CBBA4}"/>
                </a:ext>
              </a:extLst>
            </p:cNvPr>
            <p:cNvCxnSpPr>
              <a:cxnSpLocks/>
            </p:cNvCxnSpPr>
            <p:nvPr/>
          </p:nvCxnSpPr>
          <p:spPr>
            <a:xfrm>
              <a:off x="6260935" y="4703466"/>
              <a:ext cx="0" cy="286305"/>
            </a:xfrm>
            <a:prstGeom prst="line">
              <a:avLst/>
            </a:prstGeom>
            <a:ln w="22225">
              <a:solidFill>
                <a:schemeClr val="accent1">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51" name="직선 연결선[R] 50">
              <a:extLst>
                <a:ext uri="{FF2B5EF4-FFF2-40B4-BE49-F238E27FC236}">
                  <a16:creationId xmlns:a16="http://schemas.microsoft.com/office/drawing/2014/main" id="{A559D375-BF5A-5F31-0794-05D69599ADA2}"/>
                </a:ext>
              </a:extLst>
            </p:cNvPr>
            <p:cNvCxnSpPr>
              <a:cxnSpLocks/>
            </p:cNvCxnSpPr>
            <p:nvPr/>
          </p:nvCxnSpPr>
          <p:spPr>
            <a:xfrm>
              <a:off x="5739150" y="4054903"/>
              <a:ext cx="519146" cy="0"/>
            </a:xfrm>
            <a:prstGeom prst="line">
              <a:avLst/>
            </a:prstGeom>
            <a:ln w="22225">
              <a:solidFill>
                <a:schemeClr val="accent1">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52" name="직선 연결선[R] 51">
              <a:extLst>
                <a:ext uri="{FF2B5EF4-FFF2-40B4-BE49-F238E27FC236}">
                  <a16:creationId xmlns:a16="http://schemas.microsoft.com/office/drawing/2014/main" id="{24E9E427-4A8F-2398-1178-6675F3971775}"/>
                </a:ext>
              </a:extLst>
            </p:cNvPr>
            <p:cNvCxnSpPr>
              <a:cxnSpLocks/>
            </p:cNvCxnSpPr>
            <p:nvPr/>
          </p:nvCxnSpPr>
          <p:spPr>
            <a:xfrm>
              <a:off x="6251699" y="4049411"/>
              <a:ext cx="0" cy="286305"/>
            </a:xfrm>
            <a:prstGeom prst="line">
              <a:avLst/>
            </a:prstGeom>
            <a:ln w="22225">
              <a:solidFill>
                <a:schemeClr val="accent1">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63" name="직선 연결선[R] 62">
              <a:extLst>
                <a:ext uri="{FF2B5EF4-FFF2-40B4-BE49-F238E27FC236}">
                  <a16:creationId xmlns:a16="http://schemas.microsoft.com/office/drawing/2014/main" id="{01D01BED-CDE5-CEA1-769E-778FF444FFD2}"/>
                </a:ext>
              </a:extLst>
            </p:cNvPr>
            <p:cNvCxnSpPr>
              <a:cxnSpLocks/>
            </p:cNvCxnSpPr>
            <p:nvPr/>
          </p:nvCxnSpPr>
          <p:spPr>
            <a:xfrm flipH="1">
              <a:off x="6451862" y="3154399"/>
              <a:ext cx="0" cy="828655"/>
            </a:xfrm>
            <a:prstGeom prst="line">
              <a:avLst/>
            </a:prstGeom>
            <a:ln w="22225">
              <a:solidFill>
                <a:schemeClr val="accent1">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66" name="직선 화살표 연결선 65">
              <a:extLst>
                <a:ext uri="{FF2B5EF4-FFF2-40B4-BE49-F238E27FC236}">
                  <a16:creationId xmlns:a16="http://schemas.microsoft.com/office/drawing/2014/main" id="{4C803171-8153-C3F4-BFBF-FC2E8C618627}"/>
                </a:ext>
              </a:extLst>
            </p:cNvPr>
            <p:cNvCxnSpPr>
              <a:cxnSpLocks/>
            </p:cNvCxnSpPr>
            <p:nvPr/>
          </p:nvCxnSpPr>
          <p:spPr>
            <a:xfrm>
              <a:off x="6459954" y="5056158"/>
              <a:ext cx="449556" cy="0"/>
            </a:xfrm>
            <a:prstGeom prst="straightConnector1">
              <a:avLst/>
            </a:prstGeom>
            <a:ln w="22225">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E37F8147-BCB0-E38E-D755-994B9BE4906F}"/>
                </a:ext>
              </a:extLst>
            </p:cNvPr>
            <p:cNvCxnSpPr>
              <a:cxnSpLocks/>
            </p:cNvCxnSpPr>
            <p:nvPr/>
          </p:nvCxnSpPr>
          <p:spPr>
            <a:xfrm>
              <a:off x="6259791" y="4703466"/>
              <a:ext cx="649719" cy="0"/>
            </a:xfrm>
            <a:prstGeom prst="straightConnector1">
              <a:avLst/>
            </a:prstGeom>
            <a:ln w="22225">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5A89B536-9861-D224-1D69-30E72B588284}"/>
                </a:ext>
              </a:extLst>
            </p:cNvPr>
            <p:cNvCxnSpPr>
              <a:cxnSpLocks/>
            </p:cNvCxnSpPr>
            <p:nvPr/>
          </p:nvCxnSpPr>
          <p:spPr>
            <a:xfrm>
              <a:off x="6243607" y="4335716"/>
              <a:ext cx="665903" cy="0"/>
            </a:xfrm>
            <a:prstGeom prst="straightConnector1">
              <a:avLst/>
            </a:prstGeom>
            <a:ln w="22225">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80" name="직선 화살표 연결선 79">
            <a:extLst>
              <a:ext uri="{FF2B5EF4-FFF2-40B4-BE49-F238E27FC236}">
                <a16:creationId xmlns:a16="http://schemas.microsoft.com/office/drawing/2014/main" id="{0C4A41E8-24E6-C022-B7CA-1ECAECD7BBEF}"/>
              </a:ext>
            </a:extLst>
          </p:cNvPr>
          <p:cNvCxnSpPr>
            <a:cxnSpLocks/>
          </p:cNvCxnSpPr>
          <p:nvPr/>
        </p:nvCxnSpPr>
        <p:spPr>
          <a:xfrm flipV="1">
            <a:off x="7820237" y="5407180"/>
            <a:ext cx="0" cy="635546"/>
          </a:xfrm>
          <a:prstGeom prst="straightConnector1">
            <a:avLst/>
          </a:prstGeom>
          <a:ln w="22225">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8DE5EC00-54DD-940C-EC2A-727AD55B64E2}"/>
                  </a:ext>
                </a:extLst>
              </p:cNvPr>
              <p:cNvSpPr txBox="1"/>
              <p:nvPr/>
            </p:nvSpPr>
            <p:spPr>
              <a:xfrm>
                <a:off x="6995295" y="6021937"/>
                <a:ext cx="19060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US" b="0" i="1" smtClean="0">
                              <a:latin typeface="Cambria Math" panose="02040503050406030204" pitchFamily="18" charset="0"/>
                            </a:rPr>
                          </m:ctrlPr>
                        </m:sSubPr>
                        <m:e>
                          <m:r>
                            <a:rPr kumimoji="1" lang="en-US" altLang="ko-US" b="0" i="1" smtClean="0">
                              <a:latin typeface="Cambria Math" panose="02040503050406030204" pitchFamily="18" charset="0"/>
                            </a:rPr>
                            <m:t>h</m:t>
                          </m:r>
                        </m:e>
                        <m:sub>
                          <m:r>
                            <a:rPr kumimoji="1" lang="en-US" altLang="ko-US" b="0" i="1" smtClean="0">
                              <a:latin typeface="Cambria Math" panose="02040503050406030204" pitchFamily="18" charset="0"/>
                            </a:rPr>
                            <m:t>𝑐𝑜𝑢𝑛𝑡</m:t>
                          </m:r>
                        </m:sub>
                      </m:sSub>
                      <m:r>
                        <a:rPr kumimoji="1" lang="en-US" altLang="ko-US" b="0" i="1" smtClean="0">
                          <a:latin typeface="Cambria Math" panose="02040503050406030204" pitchFamily="18" charset="0"/>
                        </a:rPr>
                        <m:t> [2:0]</m:t>
                      </m:r>
                    </m:oMath>
                  </m:oMathPara>
                </a14:m>
                <a:endParaRPr kumimoji="1" lang="ko-US" altLang="en-US" dirty="0"/>
              </a:p>
            </p:txBody>
          </p:sp>
        </mc:Choice>
        <mc:Fallback xmlns="">
          <p:sp>
            <p:nvSpPr>
              <p:cNvPr id="82" name="TextBox 81">
                <a:extLst>
                  <a:ext uri="{FF2B5EF4-FFF2-40B4-BE49-F238E27FC236}">
                    <a16:creationId xmlns:a16="http://schemas.microsoft.com/office/drawing/2014/main" id="{8DE5EC00-54DD-940C-EC2A-727AD55B64E2}"/>
                  </a:ext>
                </a:extLst>
              </p:cNvPr>
              <p:cNvSpPr txBox="1">
                <a:spLocks noRot="1" noChangeAspect="1" noMove="1" noResize="1" noEditPoints="1" noAdjustHandles="1" noChangeArrowheads="1" noChangeShapeType="1" noTextEdit="1"/>
              </p:cNvSpPr>
              <p:nvPr/>
            </p:nvSpPr>
            <p:spPr>
              <a:xfrm>
                <a:off x="6995295" y="6021937"/>
                <a:ext cx="1906069" cy="369332"/>
              </a:xfrm>
              <a:prstGeom prst="rect">
                <a:avLst/>
              </a:prstGeom>
              <a:blipFill>
                <a:blip r:embed="rId3"/>
                <a:stretch>
                  <a:fillRect b="-13333"/>
                </a:stretch>
              </a:blipFill>
            </p:spPr>
            <p:txBody>
              <a:bodyPr/>
              <a:lstStyle/>
              <a:p>
                <a:r>
                  <a:rPr lang="ko-US" altLang="en-US">
                    <a:noFill/>
                  </a:rPr>
                  <a:t> </a:t>
                </a:r>
              </a:p>
            </p:txBody>
          </p:sp>
        </mc:Fallback>
      </mc:AlternateContent>
      <p:cxnSp>
        <p:nvCxnSpPr>
          <p:cNvPr id="83" name="직선 화살표 연결선 82">
            <a:extLst>
              <a:ext uri="{FF2B5EF4-FFF2-40B4-BE49-F238E27FC236}">
                <a16:creationId xmlns:a16="http://schemas.microsoft.com/office/drawing/2014/main" id="{951E89AB-5A79-C41F-3220-3EC5245B787A}"/>
              </a:ext>
            </a:extLst>
          </p:cNvPr>
          <p:cNvCxnSpPr>
            <a:cxnSpLocks/>
          </p:cNvCxnSpPr>
          <p:nvPr/>
        </p:nvCxnSpPr>
        <p:spPr>
          <a:xfrm>
            <a:off x="8079804" y="4559783"/>
            <a:ext cx="1226779" cy="0"/>
          </a:xfrm>
          <a:prstGeom prst="straightConnector1">
            <a:avLst/>
          </a:prstGeom>
          <a:ln w="22225">
            <a:solidFill>
              <a:schemeClr val="accent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69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A774F1-900F-99D4-6392-A906F8BFE64C}"/>
              </a:ext>
            </a:extLst>
          </p:cNvPr>
          <p:cNvSpPr>
            <a:spLocks noGrp="1"/>
          </p:cNvSpPr>
          <p:nvPr>
            <p:ph type="title"/>
          </p:nvPr>
        </p:nvSpPr>
        <p:spPr/>
        <p:txBody>
          <a:bodyPr/>
          <a:lstStyle/>
          <a:p>
            <a:r>
              <a:rPr kumimoji="1" lang="en-US" altLang="ko-US" dirty="0"/>
              <a:t>Python Demo</a:t>
            </a:r>
            <a:endParaRPr kumimoji="1" lang="ko-US" altLang="en-US" dirty="0"/>
          </a:p>
        </p:txBody>
      </p:sp>
      <p:sp>
        <p:nvSpPr>
          <p:cNvPr id="3" name="내용 개체 틀 2">
            <a:extLst>
              <a:ext uri="{FF2B5EF4-FFF2-40B4-BE49-F238E27FC236}">
                <a16:creationId xmlns:a16="http://schemas.microsoft.com/office/drawing/2014/main" id="{E1003F82-68BE-8E45-1E18-B04A5F3F234B}"/>
              </a:ext>
            </a:extLst>
          </p:cNvPr>
          <p:cNvSpPr>
            <a:spLocks noGrp="1"/>
          </p:cNvSpPr>
          <p:nvPr>
            <p:ph idx="1"/>
          </p:nvPr>
        </p:nvSpPr>
        <p:spPr/>
        <p:txBody>
          <a:bodyPr/>
          <a:lstStyle/>
          <a:p>
            <a:pPr marL="0" indent="0">
              <a:buNone/>
            </a:pPr>
            <a:r>
              <a:rPr kumimoji="1" lang="en-US" altLang="ko-US" dirty="0"/>
              <a:t>Hard-coded filter vs. CV2 Python package methods</a:t>
            </a:r>
            <a:endParaRPr kumimoji="1" lang="ko-US" altLang="en-US" dirty="0"/>
          </a:p>
        </p:txBody>
      </p:sp>
      <p:pic>
        <p:nvPicPr>
          <p:cNvPr id="1026" name="Picture 2">
            <a:extLst>
              <a:ext uri="{FF2B5EF4-FFF2-40B4-BE49-F238E27FC236}">
                <a16:creationId xmlns:a16="http://schemas.microsoft.com/office/drawing/2014/main" id="{D3051499-E4D7-6FFB-2BCB-872035E3BD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301"/>
          <a:stretch/>
        </p:blipFill>
        <p:spPr bwMode="auto">
          <a:xfrm>
            <a:off x="890955" y="2602052"/>
            <a:ext cx="4417535" cy="31431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13BA59BB-D512-B792-FF80-1D4373C6213E}"/>
              </a:ext>
            </a:extLst>
          </p:cNvPr>
          <p:cNvPicPr>
            <a:picLocks noChangeAspect="1"/>
          </p:cNvPicPr>
          <p:nvPr/>
        </p:nvPicPr>
        <p:blipFill>
          <a:blip r:embed="rId3"/>
          <a:stretch>
            <a:fillRect/>
          </a:stretch>
        </p:blipFill>
        <p:spPr>
          <a:xfrm>
            <a:off x="6801451" y="2602052"/>
            <a:ext cx="4417535" cy="3171563"/>
          </a:xfrm>
          <a:prstGeom prst="rect">
            <a:avLst/>
          </a:prstGeom>
          <a:ln>
            <a:noFill/>
          </a:ln>
          <a:effectLst>
            <a:outerShdw blurRad="292100" dist="139700" dir="2700000" algn="tl" rotWithShape="0">
              <a:srgbClr val="333333">
                <a:alpha val="65000"/>
              </a:srgbClr>
            </a:outerShdw>
          </a:effectLst>
        </p:spPr>
      </p:pic>
      <p:sp>
        <p:nvSpPr>
          <p:cNvPr id="10" name="오른쪽 화살표[R] 9">
            <a:extLst>
              <a:ext uri="{FF2B5EF4-FFF2-40B4-BE49-F238E27FC236}">
                <a16:creationId xmlns:a16="http://schemas.microsoft.com/office/drawing/2014/main" id="{1FF7B948-A587-0D0E-3F91-7D5984DF4FC5}"/>
              </a:ext>
            </a:extLst>
          </p:cNvPr>
          <p:cNvSpPr/>
          <p:nvPr/>
        </p:nvSpPr>
        <p:spPr>
          <a:xfrm>
            <a:off x="5649141" y="3875680"/>
            <a:ext cx="873303" cy="432571"/>
          </a:xfrm>
          <a:prstGeom prst="rightArrow">
            <a:avLst/>
          </a:prstGeom>
          <a:gradFill flip="none" rotWithShape="1">
            <a:gsLst>
              <a:gs pos="0">
                <a:schemeClr val="accent2">
                  <a:lumMod val="60000"/>
                  <a:lumOff val="40000"/>
                </a:schemeClr>
              </a:gs>
              <a:gs pos="50000">
                <a:schemeClr val="accent2">
                  <a:lumMod val="60000"/>
                  <a:lumOff val="40000"/>
                </a:schemeClr>
              </a:gs>
              <a:gs pos="100000">
                <a:srgbClr val="FFC000">
                  <a:tint val="23500"/>
                  <a:satMod val="160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US" altLang="en-US" dirty="0"/>
          </a:p>
        </p:txBody>
      </p:sp>
      <p:sp>
        <p:nvSpPr>
          <p:cNvPr id="11" name="TextBox 10">
            <a:extLst>
              <a:ext uri="{FF2B5EF4-FFF2-40B4-BE49-F238E27FC236}">
                <a16:creationId xmlns:a16="http://schemas.microsoft.com/office/drawing/2014/main" id="{BA637597-9319-3B15-92C8-02BEC0011BB1}"/>
              </a:ext>
            </a:extLst>
          </p:cNvPr>
          <p:cNvSpPr txBox="1"/>
          <p:nvPr/>
        </p:nvSpPr>
        <p:spPr>
          <a:xfrm>
            <a:off x="991577" y="6123543"/>
            <a:ext cx="4216290" cy="369332"/>
          </a:xfrm>
          <a:prstGeom prst="rect">
            <a:avLst/>
          </a:prstGeom>
          <a:noFill/>
        </p:spPr>
        <p:txBody>
          <a:bodyPr wrap="square" rtlCol="0">
            <a:spAutoFit/>
          </a:bodyPr>
          <a:lstStyle/>
          <a:p>
            <a:pPr algn="ctr"/>
            <a:r>
              <a:rPr kumimoji="1" lang="en-US" altLang="ko-US" dirty="0"/>
              <a:t>Mathematica to acquire filter coefficients</a:t>
            </a:r>
            <a:endParaRPr kumimoji="1" lang="ko-US" altLang="en-US" dirty="0"/>
          </a:p>
        </p:txBody>
      </p:sp>
      <p:sp>
        <p:nvSpPr>
          <p:cNvPr id="12" name="TextBox 11">
            <a:extLst>
              <a:ext uri="{FF2B5EF4-FFF2-40B4-BE49-F238E27FC236}">
                <a16:creationId xmlns:a16="http://schemas.microsoft.com/office/drawing/2014/main" id="{E14E206F-3568-76B9-D26C-57D007804057}"/>
              </a:ext>
            </a:extLst>
          </p:cNvPr>
          <p:cNvSpPr txBox="1"/>
          <p:nvPr/>
        </p:nvSpPr>
        <p:spPr>
          <a:xfrm>
            <a:off x="6902073" y="6123543"/>
            <a:ext cx="4216290" cy="369332"/>
          </a:xfrm>
          <a:prstGeom prst="rect">
            <a:avLst/>
          </a:prstGeom>
          <a:noFill/>
        </p:spPr>
        <p:txBody>
          <a:bodyPr wrap="square" rtlCol="0">
            <a:spAutoFit/>
          </a:bodyPr>
          <a:lstStyle/>
          <a:p>
            <a:pPr algn="ctr"/>
            <a:r>
              <a:rPr kumimoji="1" lang="en-US" altLang="ko-US" dirty="0"/>
              <a:t>Python follows the exact FPGA algorithm</a:t>
            </a:r>
            <a:endParaRPr kumimoji="1" lang="ko-US" altLang="en-US" dirty="0"/>
          </a:p>
        </p:txBody>
      </p:sp>
    </p:spTree>
    <p:extLst>
      <p:ext uri="{BB962C8B-B14F-4D97-AF65-F5344CB8AC3E}">
        <p14:creationId xmlns:p14="http://schemas.microsoft.com/office/powerpoint/2010/main" val="86534734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4661</TotalTime>
  <Words>2090</Words>
  <Application>Microsoft Macintosh PowerPoint</Application>
  <PresentationFormat>와이드스크린</PresentationFormat>
  <Paragraphs>429</Paragraphs>
  <Slides>27</Slides>
  <Notes>16</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27</vt:i4>
      </vt:variant>
    </vt:vector>
  </HeadingPairs>
  <TitlesOfParts>
    <vt:vector size="36" baseType="lpstr">
      <vt:lpstr>Aptos</vt:lpstr>
      <vt:lpstr>Aptos SemiBold</vt:lpstr>
      <vt:lpstr>Arial</vt:lpstr>
      <vt:lpstr>Arial Hebrew</vt:lpstr>
      <vt:lpstr>Bell MT</vt:lpstr>
      <vt:lpstr>Calibri</vt:lpstr>
      <vt:lpstr>Calibri Light</vt:lpstr>
      <vt:lpstr>Cambria Math</vt:lpstr>
      <vt:lpstr>Office 테마</vt:lpstr>
      <vt:lpstr>PowerPoint 프레젠테이션</vt:lpstr>
      <vt:lpstr>Project Design (from 5,000 ft up)</vt:lpstr>
      <vt:lpstr>Video Manipulation</vt:lpstr>
      <vt:lpstr>Block Diagram: Video Manipulation</vt:lpstr>
      <vt:lpstr>Upscaling Algorithms</vt:lpstr>
      <vt:lpstr>4x Upscaling: Pixel Shift</vt:lpstr>
      <vt:lpstr>4x Convolution Module (Bicubic Interpolation)</vt:lpstr>
      <vt:lpstr>Frame Buffer (for scaled pixels)</vt:lpstr>
      <vt:lpstr>Python Demo</vt:lpstr>
      <vt:lpstr>Python Demo</vt:lpstr>
      <vt:lpstr>Design Evaluation: Video Manipulation</vt:lpstr>
      <vt:lpstr>Project Overview – Video Manipulation</vt:lpstr>
      <vt:lpstr>Blob Detection</vt:lpstr>
      <vt:lpstr>Blob Detection Module Diagram</vt:lpstr>
      <vt:lpstr>Threshold Input</vt:lpstr>
      <vt:lpstr>Blob Detection Behavior</vt:lpstr>
      <vt:lpstr>Tally Flow Diagram</vt:lpstr>
      <vt:lpstr>Memory Usage</vt:lpstr>
      <vt:lpstr>PowerPoint 프레젠테이션</vt:lpstr>
      <vt:lpstr>PowerPoint 프레젠테이션</vt:lpstr>
      <vt:lpstr> Sample Walk</vt:lpstr>
      <vt:lpstr>PowerPoint 프레젠테이션</vt:lpstr>
      <vt:lpstr>Optimizations</vt:lpstr>
      <vt:lpstr>Design Evaluation: Video Manipulation</vt:lpstr>
      <vt:lpstr>Project Overview – Video Manipulation</vt:lpstr>
      <vt:lpstr>Timeline</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FPGesture Controlled Video Enhancement</dc:title>
  <dc:creator>Soojung Bae</dc:creator>
  <cp:lastModifiedBy>Soojung Bae</cp:lastModifiedBy>
  <cp:revision>191</cp:revision>
  <dcterms:created xsi:type="dcterms:W3CDTF">2023-11-02T04:39:59Z</dcterms:created>
  <dcterms:modified xsi:type="dcterms:W3CDTF">2023-11-09T01:44:27Z</dcterms:modified>
</cp:coreProperties>
</file>