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1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6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BAA2-0FC5-4DBB-B5D2-C5E518FE795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8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intalk.io/archive/ethereum_guide/2" TargetMode="External"/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mix.ethereum.org/#version=soljson-v0.4.18+commit.9cf6e910.js" TargetMode="External"/><Relationship Id="rId4" Type="http://schemas.openxmlformats.org/officeDocument/2006/relationships/hyperlink" Target="https://solidity.readthedocs.io/en/develop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net.etherscan.io/addres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908720"/>
            <a:ext cx="72930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 smtClean="0"/>
              <a:t>MetaMask </a:t>
            </a:r>
            <a:r>
              <a:rPr lang="ko-KR" altLang="en-US" b="1" dirty="0" smtClean="0"/>
              <a:t>설치</a:t>
            </a:r>
            <a:endParaRPr lang="en-US" altLang="ko-KR" b="1" dirty="0" smtClean="0"/>
          </a:p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>    </a:t>
            </a:r>
            <a:r>
              <a:rPr lang="en-US" altLang="ko-KR" sz="1600" dirty="0" smtClean="0">
                <a:hlinkClick r:id="rId2"/>
              </a:rPr>
              <a:t>https://metamask.io/</a:t>
            </a:r>
            <a:endParaRPr lang="en-US" altLang="ko-KR" sz="1600" dirty="0" smtClean="0"/>
          </a:p>
          <a:p>
            <a:r>
              <a:rPr lang="en-US" altLang="ko-KR" sz="1600" dirty="0" smtClean="0"/>
              <a:t>      (* </a:t>
            </a:r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Download</a:t>
            </a:r>
            <a:r>
              <a:rPr lang="ko-KR" altLang="en-US" sz="1600" dirty="0" smtClean="0"/>
              <a:t>를 받을 수 있습니다</a:t>
            </a:r>
            <a:r>
              <a:rPr lang="en-US" altLang="ko-KR" sz="1600" dirty="0" smtClean="0"/>
              <a:t>.)</a:t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en-US" altLang="ko-KR" sz="1600" dirty="0" smtClean="0">
                <a:hlinkClick r:id="rId3"/>
              </a:rPr>
              <a:t>http://www.chaintalk.io/archive/ethereum_guide/2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(* </a:t>
            </a:r>
            <a:r>
              <a:rPr lang="ko-KR" altLang="en-US" sz="1600" dirty="0" smtClean="0"/>
              <a:t>설치방법 </a:t>
            </a:r>
            <a:r>
              <a:rPr lang="en-US" altLang="ko-KR" sz="1600" dirty="0" smtClean="0"/>
              <a:t>guide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b="1" dirty="0" smtClean="0"/>
              <a:t>2) Solidity Manual</a:t>
            </a:r>
          </a:p>
          <a:p>
            <a:endParaRPr lang="en-US" altLang="ko-KR" b="1" dirty="0" smtClean="0"/>
          </a:p>
          <a:p>
            <a:pPr indent="268288"/>
            <a:r>
              <a:rPr lang="en-US" altLang="ko-KR" sz="1600" dirty="0" smtClean="0">
                <a:hlinkClick r:id="rId4"/>
              </a:rPr>
              <a:t>https://solidity.readthedocs.io/en/develop/</a:t>
            </a:r>
            <a:endParaRPr lang="en-US" altLang="ko-KR" sz="1600" dirty="0" smtClean="0"/>
          </a:p>
          <a:p>
            <a:endParaRPr lang="ko-KR" altLang="en-US" dirty="0" smtClean="0"/>
          </a:p>
          <a:p>
            <a:endParaRPr lang="ko-KR" altLang="en-US" b="1" dirty="0" smtClean="0"/>
          </a:p>
          <a:p>
            <a:r>
              <a:rPr lang="en-US" altLang="ko-KR" b="1" dirty="0" smtClean="0"/>
              <a:t>3) Remix IDE (Solidity</a:t>
            </a:r>
            <a:r>
              <a:rPr lang="ko-KR" altLang="en-US" b="1" dirty="0" smtClean="0"/>
              <a:t>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활용한 </a:t>
            </a:r>
            <a:r>
              <a:rPr lang="en-US" altLang="ko-KR" b="1" dirty="0" smtClean="0"/>
              <a:t>Dapp </a:t>
            </a:r>
            <a:r>
              <a:rPr lang="ko-KR" altLang="en-US" b="1" dirty="0" smtClean="0"/>
              <a:t>통합개발환경</a:t>
            </a:r>
            <a:r>
              <a:rPr lang="en-US" altLang="ko-KR" b="1" dirty="0" smtClean="0"/>
              <a:t>)</a:t>
            </a:r>
          </a:p>
          <a:p>
            <a:endParaRPr lang="ko-KR" altLang="en-US" b="1" dirty="0" smtClean="0"/>
          </a:p>
          <a:p>
            <a:pPr marL="268288"/>
            <a:r>
              <a:rPr lang="en-US" altLang="ko-KR" sz="1400" b="1" dirty="0" smtClean="0">
                <a:hlinkClick r:id="rId5"/>
              </a:rPr>
              <a:t>https://remix.ethereum.org/#version=soljson-v0.4.18+commit.9cf6e910.js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1040233" y="6289575"/>
            <a:ext cx="348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http://www.chaintalk.io/archive/lecture/1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5768224"/>
            <a:ext cx="375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Dapp </a:t>
            </a:r>
            <a:r>
              <a:rPr lang="ko-KR" altLang="en-US" b="1" dirty="0" smtClean="0"/>
              <a:t>개발 </a:t>
            </a:r>
            <a:r>
              <a:rPr lang="en-US" altLang="ko-KR" b="1" dirty="0" smtClean="0"/>
              <a:t>Lecture </a:t>
            </a:r>
            <a:r>
              <a:rPr lang="ko-KR" altLang="en-US" b="1" dirty="0" smtClean="0"/>
              <a:t>시리즈 </a:t>
            </a:r>
            <a:r>
              <a:rPr lang="en-US" altLang="ko-KR" b="1" dirty="0" smtClean="0"/>
              <a:t>1~6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044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7667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pragma solidity ^0.4.0;</a:t>
            </a:r>
          </a:p>
          <a:p>
            <a:r>
              <a:rPr lang="en-US" altLang="ko-KR" sz="1200" dirty="0"/>
              <a:t>contract </a:t>
            </a:r>
            <a:r>
              <a:rPr lang="en-US" altLang="ko-KR" sz="1200" dirty="0" err="1"/>
              <a:t>CountLottery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 count = 0;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prize_money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    function bet() payable public {</a:t>
            </a:r>
          </a:p>
          <a:p>
            <a:r>
              <a:rPr lang="en-US" altLang="ko-KR" sz="1200" dirty="0"/>
              <a:t>        count++;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prize_money</a:t>
            </a:r>
            <a:r>
              <a:rPr lang="en-US" altLang="ko-KR" sz="1200" dirty="0"/>
              <a:t> += </a:t>
            </a:r>
            <a:r>
              <a:rPr lang="en-US" altLang="ko-KR" sz="1200" dirty="0" err="1"/>
              <a:t>msg.value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if (count % 10 == 0) 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msg.sender.transfer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prize_money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prize_money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476672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payable</a:t>
            </a:r>
            <a:r>
              <a:rPr lang="ko-KR" altLang="en-US" sz="1400" b="1" dirty="0">
                <a:solidFill>
                  <a:schemeClr val="tx2"/>
                </a:solidFill>
              </a:rPr>
              <a:t>은 이 함수를 호출할 때 </a:t>
            </a:r>
            <a:r>
              <a:rPr lang="ko-KR" altLang="en-US" sz="1400" b="1" dirty="0" err="1">
                <a:solidFill>
                  <a:schemeClr val="tx2"/>
                </a:solidFill>
              </a:rPr>
              <a:t>이더를</a:t>
            </a:r>
            <a:r>
              <a:rPr lang="ko-KR" altLang="en-US" sz="1400" b="1" dirty="0">
                <a:solidFill>
                  <a:schemeClr val="tx2"/>
                </a:solidFill>
              </a:rPr>
              <a:t> 보낼 수 있다는 것을 의미합니다</a:t>
            </a:r>
            <a:r>
              <a:rPr lang="en-US" altLang="ko-KR" sz="1100" dirty="0">
                <a:solidFill>
                  <a:srgbClr val="FF0000"/>
                </a:solidFill>
              </a:rPr>
              <a:t>. payable</a:t>
            </a:r>
            <a:r>
              <a:rPr lang="ko-KR" altLang="en-US" sz="1100" dirty="0">
                <a:solidFill>
                  <a:srgbClr val="FF0000"/>
                </a:solidFill>
              </a:rPr>
              <a:t>이 아닌 경우 이 함수를 호출할 때 </a:t>
            </a:r>
            <a:r>
              <a:rPr lang="ko-KR" altLang="en-US" sz="1100" dirty="0" err="1">
                <a:solidFill>
                  <a:srgbClr val="FF0000"/>
                </a:solidFill>
              </a:rPr>
              <a:t>이더를</a:t>
            </a:r>
            <a:r>
              <a:rPr lang="ko-KR" altLang="en-US" sz="1100" dirty="0">
                <a:solidFill>
                  <a:srgbClr val="FF0000"/>
                </a:solidFill>
              </a:rPr>
              <a:t> 보낼 수 없습니다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en-US" altLang="ko-KR" sz="1100" dirty="0" err="1">
                <a:solidFill>
                  <a:srgbClr val="FF0000"/>
                </a:solidFill>
              </a:rPr>
              <a:t>msg</a:t>
            </a:r>
            <a:r>
              <a:rPr lang="ko-KR" altLang="en-US" sz="1100" dirty="0">
                <a:solidFill>
                  <a:srgbClr val="FF0000"/>
                </a:solidFill>
              </a:rPr>
              <a:t>는 특수한 객체인데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이 함수가 호출된 </a:t>
            </a:r>
            <a:r>
              <a:rPr lang="ko-KR" altLang="en-US" sz="1100" dirty="0" err="1">
                <a:solidFill>
                  <a:srgbClr val="FF0000"/>
                </a:solidFill>
              </a:rPr>
              <a:t>컨텍스트</a:t>
            </a:r>
            <a:r>
              <a:rPr lang="ko-KR" altLang="en-US" sz="1100" dirty="0">
                <a:solidFill>
                  <a:srgbClr val="FF0000"/>
                </a:solidFill>
              </a:rPr>
              <a:t> 정보를 얻어올 수 있습니다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en-US" altLang="ko-KR" sz="1100" dirty="0" err="1">
                <a:solidFill>
                  <a:srgbClr val="FF0000"/>
                </a:solidFill>
              </a:rPr>
              <a:t>msg.value</a:t>
            </a:r>
            <a:r>
              <a:rPr lang="ko-KR" altLang="en-US" sz="1100" dirty="0">
                <a:solidFill>
                  <a:srgbClr val="FF0000"/>
                </a:solidFill>
              </a:rPr>
              <a:t>는 전달된 </a:t>
            </a:r>
            <a:r>
              <a:rPr lang="ko-KR" altLang="en-US" sz="1100" dirty="0" err="1">
                <a:solidFill>
                  <a:srgbClr val="FF0000"/>
                </a:solidFill>
              </a:rPr>
              <a:t>이더</a:t>
            </a:r>
            <a:r>
              <a:rPr lang="ko-KR" altLang="en-US" sz="1100" dirty="0">
                <a:solidFill>
                  <a:srgbClr val="FF0000"/>
                </a:solidFill>
              </a:rPr>
              <a:t> 값이고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en-US" altLang="ko-KR" sz="1100" dirty="0" err="1">
                <a:solidFill>
                  <a:srgbClr val="FF0000"/>
                </a:solidFill>
              </a:rPr>
              <a:t>msg.sender</a:t>
            </a:r>
            <a:r>
              <a:rPr lang="ko-KR" altLang="en-US" sz="1100" dirty="0">
                <a:solidFill>
                  <a:srgbClr val="FF0000"/>
                </a:solidFill>
              </a:rPr>
              <a:t>는 </a:t>
            </a:r>
            <a:r>
              <a:rPr lang="ko-KR" altLang="en-US" sz="1100" dirty="0" err="1">
                <a:solidFill>
                  <a:srgbClr val="FF0000"/>
                </a:solidFill>
              </a:rPr>
              <a:t>이더를</a:t>
            </a:r>
            <a:r>
              <a:rPr lang="ko-KR" altLang="en-US" sz="1100" dirty="0">
                <a:solidFill>
                  <a:srgbClr val="FF0000"/>
                </a:solidFill>
              </a:rPr>
              <a:t> 보낸 </a:t>
            </a:r>
            <a:r>
              <a:rPr lang="ko-KR" altLang="en-US" sz="1100" dirty="0" err="1">
                <a:solidFill>
                  <a:srgbClr val="FF0000"/>
                </a:solidFill>
              </a:rPr>
              <a:t>어카운트의</a:t>
            </a:r>
            <a:r>
              <a:rPr lang="ko-KR" altLang="en-US" sz="1100" dirty="0">
                <a:solidFill>
                  <a:srgbClr val="FF0000"/>
                </a:solidFill>
              </a:rPr>
              <a:t> 주소입니다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3170" y="1825660"/>
            <a:ext cx="4572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??? Bet()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함수를 호출한 사람이 가지고 있는 </a:t>
            </a:r>
            <a:r>
              <a:rPr lang="en-US" altLang="ko-KR" sz="1100" dirty="0" smtClean="0">
                <a:solidFill>
                  <a:srgbClr val="FF0000"/>
                </a:solidFill>
              </a:rPr>
              <a:t>value (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이더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r>
              <a:rPr lang="ko-KR" altLang="en-US" sz="1100" dirty="0" smtClean="0">
                <a:solidFill>
                  <a:srgbClr val="FF0000"/>
                </a:solidFill>
              </a:rPr>
              <a:t>를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r>
              <a:rPr lang="en-US" altLang="ko-KR" sz="1100" dirty="0" smtClean="0">
                <a:solidFill>
                  <a:srgbClr val="FF0000"/>
                </a:solidFill>
              </a:rPr>
              <a:t>Contract Address</a:t>
            </a:r>
            <a:r>
              <a:rPr lang="ko-KR" altLang="en-US" sz="1100" dirty="0" smtClean="0">
                <a:solidFill>
                  <a:srgbClr val="FF0000"/>
                </a:solidFill>
              </a:rPr>
              <a:t>로 보내고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복권에 당첨이 되</a:t>
            </a:r>
            <a:r>
              <a:rPr lang="ko-KR" altLang="en-US" sz="1100" dirty="0">
                <a:solidFill>
                  <a:srgbClr val="FF0000"/>
                </a:solidFill>
              </a:rPr>
              <a:t>면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이더를</a:t>
            </a:r>
            <a:r>
              <a:rPr lang="ko-KR" altLang="en-US" sz="1100" dirty="0" smtClean="0">
                <a:solidFill>
                  <a:srgbClr val="FF0000"/>
                </a:solidFill>
              </a:rPr>
              <a:t> 보낸 사람의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주소롤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Contact Address</a:t>
            </a:r>
            <a:r>
              <a:rPr lang="ko-KR" altLang="en-US" sz="1100" dirty="0" smtClean="0">
                <a:solidFill>
                  <a:srgbClr val="FF0000"/>
                </a:solidFill>
              </a:rPr>
              <a:t>가 </a:t>
            </a:r>
            <a:r>
              <a:rPr lang="en-US" altLang="ko-KR" sz="1100" dirty="0" smtClean="0">
                <a:solidFill>
                  <a:srgbClr val="FF0000"/>
                </a:solidFill>
              </a:rPr>
              <a:t/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r>
              <a:rPr lang="ko-KR" altLang="en-US" sz="1100" dirty="0" smtClean="0">
                <a:solidFill>
                  <a:srgbClr val="FF0000"/>
                </a:solidFill>
              </a:rPr>
              <a:t>가지고 있는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상금으</a:t>
            </a:r>
            <a:r>
              <a:rPr lang="ko-KR" altLang="en-US" sz="1100" dirty="0" smtClean="0">
                <a:solidFill>
                  <a:srgbClr val="FF0000"/>
                </a:solidFill>
              </a:rPr>
              <a:t> 보낸다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7944" y="314096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실제로는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Account</a:t>
            </a:r>
            <a:r>
              <a:rPr lang="ko-KR" altLang="en-US" sz="1400" b="1" dirty="0">
                <a:solidFill>
                  <a:schemeClr val="tx2"/>
                </a:solidFill>
              </a:rPr>
              <a:t>를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달리 설정해서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Bet()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함수를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호출</a:t>
            </a:r>
            <a:r>
              <a:rPr lang="ko-KR" altLang="en-US" sz="1400" b="1" dirty="0">
                <a:solidFill>
                  <a:schemeClr val="tx2"/>
                </a:solidFill>
              </a:rPr>
              <a:t>할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경우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실행이 안되었음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7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-1467544"/>
            <a:ext cx="4572000" cy="227139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/>
              <a:t>pragma solidity ^0.4.11;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contract </a:t>
            </a:r>
            <a:r>
              <a:rPr lang="en-US" altLang="ko-KR" sz="1050" dirty="0"/>
              <a:t>Ballot {</a:t>
            </a: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struct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Voter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weight; // weight is accumulated by delegation</a:t>
            </a:r>
          </a:p>
          <a:p>
            <a:r>
              <a:rPr lang="en-US" altLang="ko-KR" sz="1050" dirty="0"/>
              <a:t>        bool voted;  // if true, that person already voted</a:t>
            </a:r>
          </a:p>
          <a:p>
            <a:r>
              <a:rPr lang="en-US" altLang="ko-KR" sz="1050" dirty="0"/>
              <a:t>        address delegate; // person delegated to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vote;   // index of the voted proposal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 err="1" smtClean="0"/>
              <a:t>struct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Proposal {</a:t>
            </a:r>
          </a:p>
          <a:p>
            <a:r>
              <a:rPr lang="en-US" altLang="ko-KR" sz="1050" dirty="0"/>
              <a:t>        bytes32 name;   // short name (up to 32 bytes)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; // number of accumulated votes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address public chairperson;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 This declares a state variable that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// stores a `Voter` </a:t>
            </a:r>
            <a:r>
              <a:rPr lang="en-US" altLang="ko-KR" sz="1200" b="1" dirty="0" err="1">
                <a:solidFill>
                  <a:srgbClr val="FF0000"/>
                </a:solidFill>
              </a:rPr>
              <a:t>struct</a:t>
            </a:r>
            <a:r>
              <a:rPr lang="en-US" altLang="ko-KR" sz="1200" b="1" dirty="0">
                <a:solidFill>
                  <a:srgbClr val="FF0000"/>
                </a:solidFill>
              </a:rPr>
              <a:t> for each possible address.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dirty="0"/>
              <a:t>    mapping(address =&gt; Voter) public voters;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// A dynamically-sized array of `Proposal` </a:t>
            </a:r>
            <a:r>
              <a:rPr lang="en-US" altLang="ko-KR" sz="1200" b="1" dirty="0" err="1">
                <a:solidFill>
                  <a:srgbClr val="FF0000"/>
                </a:solidFill>
              </a:rPr>
              <a:t>structs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    Proposal[] public proposals;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Create a new ballot to choose one of `</a:t>
            </a:r>
            <a:r>
              <a:rPr lang="en-US" altLang="ko-KR" sz="1050" dirty="0" err="1"/>
              <a:t>proposalNames</a:t>
            </a:r>
            <a:r>
              <a:rPr lang="en-US" altLang="ko-KR" sz="1050" dirty="0"/>
              <a:t>`.</a:t>
            </a:r>
          </a:p>
          <a:p>
            <a:r>
              <a:rPr lang="en-US" altLang="ko-KR" sz="1050" dirty="0"/>
              <a:t>    function Ballot(bytes32[] </a:t>
            </a:r>
            <a:r>
              <a:rPr lang="en-US" altLang="ko-KR" sz="1050" dirty="0" err="1"/>
              <a:t>proposalNames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        chairperson =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voters[chairperson].weight = 1;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For each of the provided proposal names,</a:t>
            </a:r>
          </a:p>
          <a:p>
            <a:r>
              <a:rPr lang="en-US" altLang="ko-KR" sz="1050" dirty="0"/>
              <a:t>        // create a new proposal object and add it</a:t>
            </a:r>
          </a:p>
          <a:p>
            <a:r>
              <a:rPr lang="en-US" altLang="ko-KR" sz="1050" dirty="0"/>
              <a:t>        // to the end of the array.</a:t>
            </a:r>
          </a:p>
          <a:p>
            <a:r>
              <a:rPr lang="en-US" altLang="ko-KR" sz="1050" dirty="0"/>
              <a:t>        for (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= 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&lt; </a:t>
            </a:r>
            <a:r>
              <a:rPr lang="en-US" altLang="ko-KR" sz="1050" dirty="0" err="1"/>
              <a:t>proposalNames.length</a:t>
            </a:r>
            <a:r>
              <a:rPr lang="en-US" altLang="ko-KR" sz="1050" dirty="0"/>
              <a:t>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++) {</a:t>
            </a:r>
          </a:p>
          <a:p>
            <a:r>
              <a:rPr lang="en-US" altLang="ko-KR" sz="1050" dirty="0"/>
              <a:t>            // `Proposal({...})` creates a temporary</a:t>
            </a:r>
          </a:p>
          <a:p>
            <a:r>
              <a:rPr lang="en-US" altLang="ko-KR" sz="1050" dirty="0"/>
              <a:t>            // Proposal object and `</a:t>
            </a:r>
            <a:r>
              <a:rPr lang="en-US" altLang="ko-KR" sz="1050" dirty="0" err="1"/>
              <a:t>proposals.push</a:t>
            </a:r>
            <a:r>
              <a:rPr lang="en-US" altLang="ko-KR" sz="1050" dirty="0"/>
              <a:t>(...)`</a:t>
            </a:r>
          </a:p>
          <a:p>
            <a:r>
              <a:rPr lang="en-US" altLang="ko-KR" sz="1050" dirty="0"/>
              <a:t>            // appends it to the end of `proposals`.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proposals.push</a:t>
            </a:r>
            <a:r>
              <a:rPr lang="en-US" altLang="ko-KR" sz="1050" dirty="0"/>
              <a:t>(Proposal({</a:t>
            </a:r>
          </a:p>
          <a:p>
            <a:r>
              <a:rPr lang="en-US" altLang="ko-KR" sz="1050" dirty="0"/>
              <a:t>                name: </a:t>
            </a:r>
            <a:r>
              <a:rPr lang="en-US" altLang="ko-KR" sz="1050" dirty="0" err="1"/>
              <a:t>proposalNames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],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: 0</a:t>
            </a:r>
          </a:p>
          <a:p>
            <a:r>
              <a:rPr lang="en-US" altLang="ko-KR" sz="1050" dirty="0"/>
              <a:t>            }));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 Give `voter` the right to vote on this ballot.</a:t>
            </a:r>
          </a:p>
          <a:p>
            <a:r>
              <a:rPr lang="en-US" altLang="ko-KR" sz="1050" dirty="0"/>
              <a:t>    // May only be called by `chairperson`.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giveRightToVote</a:t>
            </a:r>
            <a:r>
              <a:rPr lang="en-US" altLang="ko-KR" sz="1050" dirty="0"/>
              <a:t>(address voter) {</a:t>
            </a:r>
          </a:p>
          <a:p>
            <a:r>
              <a:rPr lang="en-US" altLang="ko-KR" sz="1050" dirty="0"/>
              <a:t>        // If the argument of `require` evaluates to `false`,</a:t>
            </a:r>
          </a:p>
          <a:p>
            <a:r>
              <a:rPr lang="en-US" altLang="ko-KR" sz="1050" dirty="0"/>
              <a:t>        // it terminates and reverts all changes to</a:t>
            </a:r>
          </a:p>
          <a:p>
            <a:r>
              <a:rPr lang="en-US" altLang="ko-KR" sz="1050" dirty="0"/>
              <a:t>        // the state and to Ether balances. It is often</a:t>
            </a:r>
          </a:p>
          <a:p>
            <a:r>
              <a:rPr lang="en-US" altLang="ko-KR" sz="1050" dirty="0"/>
              <a:t>        // a good idea to use this if functions are</a:t>
            </a:r>
          </a:p>
          <a:p>
            <a:r>
              <a:rPr lang="en-US" altLang="ko-KR" sz="1050" dirty="0"/>
              <a:t>        // called incorrectly. But watch out, this</a:t>
            </a:r>
          </a:p>
          <a:p>
            <a:r>
              <a:rPr lang="en-US" altLang="ko-KR" sz="1050" dirty="0"/>
              <a:t>        // will currently also consume all provided gas</a:t>
            </a:r>
          </a:p>
          <a:p>
            <a:r>
              <a:rPr lang="en-US" altLang="ko-KR" sz="1050" dirty="0"/>
              <a:t>        // (this is planned to change in the future).</a:t>
            </a:r>
          </a:p>
          <a:p>
            <a:r>
              <a:rPr lang="en-US" altLang="ko-KR" sz="1050" dirty="0"/>
              <a:t>        require((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 == chairperson) &amp;&amp; !voters[voter].voted &amp;&amp; (voters[voter].weight == 0));</a:t>
            </a:r>
          </a:p>
          <a:p>
            <a:r>
              <a:rPr lang="en-US" altLang="ko-KR" sz="1050" dirty="0"/>
              <a:t>        voters[voter].weight = 1;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Delegate your vote to the voter `to`.</a:t>
            </a:r>
          </a:p>
          <a:p>
            <a:r>
              <a:rPr lang="en-US" altLang="ko-KR" sz="1050" dirty="0"/>
              <a:t>    function delegate(address to) {</a:t>
            </a:r>
          </a:p>
          <a:p>
            <a:r>
              <a:rPr lang="en-US" altLang="ko-KR" sz="1050" dirty="0"/>
              <a:t>        // assigns reference</a:t>
            </a:r>
          </a:p>
          <a:p>
            <a:r>
              <a:rPr lang="en-US" altLang="ko-KR" sz="1050" dirty="0"/>
              <a:t>        Voter storage sender = voters[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];</a:t>
            </a:r>
          </a:p>
          <a:p>
            <a:r>
              <a:rPr lang="en-US" altLang="ko-KR" sz="1050" dirty="0"/>
              <a:t>        require(!</a:t>
            </a:r>
            <a:r>
              <a:rPr lang="en-US" altLang="ko-KR" sz="1050" dirty="0" err="1"/>
              <a:t>sender.voted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Self-delegation is not allowed.</a:t>
            </a:r>
          </a:p>
          <a:p>
            <a:r>
              <a:rPr lang="en-US" altLang="ko-KR" sz="1050" dirty="0"/>
              <a:t>        require(to !=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Forward the delegation as long as</a:t>
            </a:r>
          </a:p>
          <a:p>
            <a:r>
              <a:rPr lang="en-US" altLang="ko-KR" sz="1050" dirty="0"/>
              <a:t>        // `to` also delegated.</a:t>
            </a:r>
          </a:p>
          <a:p>
            <a:r>
              <a:rPr lang="en-US" altLang="ko-KR" sz="1050" dirty="0"/>
              <a:t>        // In general, such loops are very dangerous,</a:t>
            </a:r>
          </a:p>
          <a:p>
            <a:r>
              <a:rPr lang="en-US" altLang="ko-KR" sz="1050" dirty="0"/>
              <a:t>        // because if they run too long, they might</a:t>
            </a:r>
          </a:p>
          <a:p>
            <a:r>
              <a:rPr lang="en-US" altLang="ko-KR" sz="1050" dirty="0"/>
              <a:t>        // need more gas than is available in a block.</a:t>
            </a:r>
          </a:p>
          <a:p>
            <a:r>
              <a:rPr lang="en-US" altLang="ko-KR" sz="1050" dirty="0"/>
              <a:t>        // In this case, the delegation will not be executed,</a:t>
            </a:r>
          </a:p>
          <a:p>
            <a:r>
              <a:rPr lang="en-US" altLang="ko-KR" sz="1050" dirty="0"/>
              <a:t>        // but in other situations, such loops might</a:t>
            </a:r>
          </a:p>
          <a:p>
            <a:r>
              <a:rPr lang="en-US" altLang="ko-KR" sz="1050" dirty="0"/>
              <a:t>        // cause a contract to get "stuck" completely.</a:t>
            </a:r>
          </a:p>
          <a:p>
            <a:r>
              <a:rPr lang="en-US" altLang="ko-KR" sz="1050" dirty="0"/>
              <a:t>        while (voters[to].delegate != address(0)) {</a:t>
            </a:r>
          </a:p>
          <a:p>
            <a:r>
              <a:rPr lang="en-US" altLang="ko-KR" sz="1050" dirty="0"/>
              <a:t>            to = voters[to].delegate;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    // We found a loop in the delegation, not allowed.</a:t>
            </a:r>
          </a:p>
          <a:p>
            <a:r>
              <a:rPr lang="en-US" altLang="ko-KR" sz="1050" dirty="0"/>
              <a:t>            require(to !=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Since `sender` is a reference, this</a:t>
            </a:r>
          </a:p>
          <a:p>
            <a:r>
              <a:rPr lang="en-US" altLang="ko-KR" sz="1050" dirty="0"/>
              <a:t>        // modifies `voters[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].voted`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sender.voted</a:t>
            </a:r>
            <a:r>
              <a:rPr lang="en-US" altLang="ko-KR" sz="1050" dirty="0"/>
              <a:t> = true;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sender.delegate</a:t>
            </a:r>
            <a:r>
              <a:rPr lang="en-US" altLang="ko-KR" sz="1050" dirty="0"/>
              <a:t> = to;</a:t>
            </a:r>
          </a:p>
          <a:p>
            <a:r>
              <a:rPr lang="en-US" altLang="ko-KR" sz="1050" dirty="0"/>
              <a:t>        Voter storage delegate = voters[to];</a:t>
            </a:r>
          </a:p>
          <a:p>
            <a:r>
              <a:rPr lang="en-US" altLang="ko-KR" sz="1050" dirty="0"/>
              <a:t>        if (</a:t>
            </a:r>
            <a:r>
              <a:rPr lang="en-US" altLang="ko-KR" sz="1050" dirty="0" err="1"/>
              <a:t>delegate.voted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            // If the delegate already voted,</a:t>
            </a:r>
          </a:p>
          <a:p>
            <a:r>
              <a:rPr lang="en-US" altLang="ko-KR" sz="1050" dirty="0"/>
              <a:t>            // directly add to the number of votes</a:t>
            </a:r>
          </a:p>
          <a:p>
            <a:r>
              <a:rPr lang="en-US" altLang="ko-KR" sz="1050" dirty="0"/>
              <a:t>            proposals[</a:t>
            </a:r>
            <a:r>
              <a:rPr lang="en-US" altLang="ko-KR" sz="1050" dirty="0" err="1"/>
              <a:t>delegate.vote</a:t>
            </a:r>
            <a:r>
              <a:rPr lang="en-US" altLang="ko-KR" sz="1050" dirty="0"/>
              <a:t>].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 += </a:t>
            </a:r>
            <a:r>
              <a:rPr lang="en-US" altLang="ko-KR" sz="1050" dirty="0" err="1"/>
              <a:t>sender.weight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} else {</a:t>
            </a:r>
          </a:p>
          <a:p>
            <a:r>
              <a:rPr lang="en-US" altLang="ko-KR" sz="1050" dirty="0"/>
              <a:t>            // If the delegate did not vote yet,</a:t>
            </a:r>
          </a:p>
          <a:p>
            <a:r>
              <a:rPr lang="en-US" altLang="ko-KR" sz="1050" dirty="0"/>
              <a:t>            // add to her weight.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delegate.weight</a:t>
            </a:r>
            <a:r>
              <a:rPr lang="en-US" altLang="ko-KR" sz="1050" dirty="0"/>
              <a:t> += </a:t>
            </a:r>
            <a:r>
              <a:rPr lang="en-US" altLang="ko-KR" sz="1050" dirty="0" err="1"/>
              <a:t>sender.weight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Give your vote (including votes delegated to you)</a:t>
            </a:r>
          </a:p>
          <a:p>
            <a:r>
              <a:rPr lang="en-US" altLang="ko-KR" sz="1050" dirty="0"/>
              <a:t>    /// to proposal `proposals[proposal].name`.</a:t>
            </a:r>
          </a:p>
          <a:p>
            <a:r>
              <a:rPr lang="en-US" altLang="ko-KR" sz="1050" dirty="0"/>
              <a:t>    function vote(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proposal) {</a:t>
            </a:r>
          </a:p>
          <a:p>
            <a:r>
              <a:rPr lang="en-US" altLang="ko-KR" sz="1050" dirty="0"/>
              <a:t>        Voter storage sender = voters[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];</a:t>
            </a:r>
          </a:p>
          <a:p>
            <a:r>
              <a:rPr lang="en-US" altLang="ko-KR" sz="1050" dirty="0"/>
              <a:t>        require(!</a:t>
            </a:r>
            <a:r>
              <a:rPr lang="en-US" altLang="ko-KR" sz="1050" dirty="0" err="1"/>
              <a:t>sender.voted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sender.voted</a:t>
            </a:r>
            <a:r>
              <a:rPr lang="en-US" altLang="ko-KR" sz="1050" dirty="0"/>
              <a:t> = true;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sender.vote</a:t>
            </a:r>
            <a:r>
              <a:rPr lang="en-US" altLang="ko-KR" sz="1050" dirty="0"/>
              <a:t> = proposal;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If `proposal` is out of the range of the array,</a:t>
            </a:r>
          </a:p>
          <a:p>
            <a:r>
              <a:rPr lang="en-US" altLang="ko-KR" sz="1050" dirty="0"/>
              <a:t>        // this will throw automatically and revert all</a:t>
            </a:r>
          </a:p>
          <a:p>
            <a:r>
              <a:rPr lang="en-US" altLang="ko-KR" sz="1050" dirty="0"/>
              <a:t>        // changes.</a:t>
            </a:r>
          </a:p>
          <a:p>
            <a:r>
              <a:rPr lang="en-US" altLang="ko-KR" sz="1050" dirty="0"/>
              <a:t>        proposals[proposal].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 += </a:t>
            </a:r>
            <a:r>
              <a:rPr lang="en-US" altLang="ko-KR" sz="1050" dirty="0" err="1"/>
              <a:t>sender.weight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@dev Computes the winning proposal taking all</a:t>
            </a:r>
          </a:p>
          <a:p>
            <a:r>
              <a:rPr lang="en-US" altLang="ko-KR" sz="1050" dirty="0"/>
              <a:t>    /// previous votes into account.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() constant</a:t>
            </a:r>
          </a:p>
          <a:p>
            <a:r>
              <a:rPr lang="en-US" altLang="ko-KR" sz="1050" dirty="0"/>
              <a:t>            returns (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   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winningVoteCount</a:t>
            </a:r>
            <a:r>
              <a:rPr lang="en-US" altLang="ko-KR" sz="1050" dirty="0"/>
              <a:t> = 0;</a:t>
            </a:r>
          </a:p>
          <a:p>
            <a:r>
              <a:rPr lang="en-US" altLang="ko-KR" sz="1050" dirty="0"/>
              <a:t>        for (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p = 0; p &lt; </a:t>
            </a:r>
            <a:r>
              <a:rPr lang="en-US" altLang="ko-KR" sz="1050" dirty="0" err="1"/>
              <a:t>proposals.length</a:t>
            </a:r>
            <a:r>
              <a:rPr lang="en-US" altLang="ko-KR" sz="1050" dirty="0"/>
              <a:t>; p++) {</a:t>
            </a:r>
          </a:p>
          <a:p>
            <a:r>
              <a:rPr lang="en-US" altLang="ko-KR" sz="1050" dirty="0"/>
              <a:t>            if (proposals[p].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 &gt; </a:t>
            </a:r>
            <a:r>
              <a:rPr lang="en-US" altLang="ko-KR" sz="1050" dirty="0" err="1"/>
              <a:t>winningVoteCount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winningVoteCount</a:t>
            </a:r>
            <a:r>
              <a:rPr lang="en-US" altLang="ko-KR" sz="1050" dirty="0"/>
              <a:t> = proposals[p].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 = p;</a:t>
            </a:r>
          </a:p>
          <a:p>
            <a:r>
              <a:rPr lang="en-US" altLang="ko-KR" sz="1050" dirty="0"/>
              <a:t>            }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 Calls 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() function to get the index</a:t>
            </a:r>
          </a:p>
          <a:p>
            <a:r>
              <a:rPr lang="en-US" altLang="ko-KR" sz="1050" dirty="0"/>
              <a:t>    // of the winner contained in the proposals array and then</a:t>
            </a:r>
          </a:p>
          <a:p>
            <a:r>
              <a:rPr lang="en-US" altLang="ko-KR" sz="1050" dirty="0"/>
              <a:t>    // returns the name of the winner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winnerName</a:t>
            </a:r>
            <a:r>
              <a:rPr lang="en-US" altLang="ko-KR" sz="1050" dirty="0"/>
              <a:t>() constant</a:t>
            </a:r>
          </a:p>
          <a:p>
            <a:r>
              <a:rPr lang="en-US" altLang="ko-KR" sz="1050" dirty="0"/>
              <a:t>            returns (bytes32 </a:t>
            </a:r>
            <a:r>
              <a:rPr lang="en-US" altLang="ko-KR" sz="1050" dirty="0" err="1"/>
              <a:t>winnerName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   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winnerName</a:t>
            </a:r>
            <a:r>
              <a:rPr lang="en-US" altLang="ko-KR" sz="1050" dirty="0"/>
              <a:t> = proposals[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()].name;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01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908720"/>
            <a:ext cx="5544616" cy="583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pragma solidity ^0.4.18;</a:t>
            </a:r>
          </a:p>
          <a:p>
            <a:endParaRPr lang="en-US" altLang="ko-KR" sz="1100" dirty="0"/>
          </a:p>
          <a:p>
            <a:r>
              <a:rPr lang="en-US" altLang="ko-KR" sz="1100" dirty="0"/>
              <a:t>contract </a:t>
            </a:r>
            <a:r>
              <a:rPr lang="en-US" altLang="ko-KR" sz="1100" dirty="0" err="1"/>
              <a:t>Coursetro</a:t>
            </a:r>
            <a:r>
              <a:rPr lang="en-US" altLang="ko-KR" sz="1100" dirty="0"/>
              <a:t> {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string 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 age</a:t>
            </a:r>
            <a:r>
              <a:rPr lang="en-US" altLang="ko-KR" sz="1100" dirty="0" smtClean="0"/>
              <a:t>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  address owner;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</a:t>
            </a:r>
            <a:endParaRPr lang="en-US" altLang="ko-KR" sz="1100" dirty="0" smtClean="0"/>
          </a:p>
          <a:p>
            <a:r>
              <a:rPr lang="en-US" altLang="ko-KR" sz="1100" dirty="0"/>
              <a:t>   </a:t>
            </a:r>
            <a:r>
              <a:rPr lang="en-US" altLang="ko-KR" sz="1200" b="1" dirty="0">
                <a:solidFill>
                  <a:srgbClr val="FF0000"/>
                </a:solidFill>
              </a:rPr>
              <a:t>function </a:t>
            </a:r>
            <a:r>
              <a:rPr lang="en-US" altLang="ko-KR" sz="1200" b="1" dirty="0" err="1">
                <a:solidFill>
                  <a:srgbClr val="FF0000"/>
                </a:solidFill>
              </a:rPr>
              <a:t>Coursetro</a:t>
            </a:r>
            <a:r>
              <a:rPr lang="en-US" altLang="ko-KR" sz="1200" b="1" dirty="0">
                <a:solidFill>
                  <a:srgbClr val="FF0000"/>
                </a:solidFill>
              </a:rPr>
              <a:t>() public { // Add this constructor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 owner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 err="1">
                <a:solidFill>
                  <a:srgbClr val="FF0000"/>
                </a:solidFill>
              </a:rPr>
              <a:t>msg.sender</a:t>
            </a:r>
            <a:r>
              <a:rPr lang="en-US" altLang="ko-KR" sz="1200" b="1" dirty="0">
                <a:solidFill>
                  <a:srgbClr val="FF0000"/>
                </a:solidFill>
              </a:rPr>
              <a:t>;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 }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   modifier </a:t>
            </a:r>
            <a:r>
              <a:rPr lang="en-US" altLang="ko-KR" sz="1100" b="1" dirty="0" err="1">
                <a:solidFill>
                  <a:srgbClr val="FF0000"/>
                </a:solidFill>
              </a:rPr>
              <a:t>onlyOwner</a:t>
            </a:r>
            <a:r>
              <a:rPr lang="en-US" altLang="ko-KR" sz="1100" b="1" dirty="0">
                <a:solidFill>
                  <a:srgbClr val="FF0000"/>
                </a:solidFill>
              </a:rPr>
              <a:t> {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     require(</a:t>
            </a:r>
            <a:r>
              <a:rPr lang="en-US" altLang="ko-KR" sz="1100" b="1" dirty="0" err="1">
                <a:solidFill>
                  <a:srgbClr val="FF0000"/>
                </a:solidFill>
              </a:rPr>
              <a:t>msg.sender</a:t>
            </a:r>
            <a:r>
              <a:rPr lang="en-US" altLang="ko-KR" sz="1100" b="1" dirty="0">
                <a:solidFill>
                  <a:srgbClr val="FF0000"/>
                </a:solidFill>
              </a:rPr>
              <a:t> == owner);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     _;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 }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1100" dirty="0" smtClean="0"/>
              <a:t>    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event Instructor(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</a:rPr>
              <a:t>       string name,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</a:rPr>
              <a:t>       </a:t>
            </a:r>
            <a:r>
              <a:rPr lang="en-US" altLang="ko-KR" sz="1200" b="1" dirty="0" err="1" smtClean="0">
                <a:solidFill>
                  <a:schemeClr val="tx2"/>
                </a:solidFill>
              </a:rPr>
              <a:t>uint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 age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</a:rPr>
              <a:t>    );</a:t>
            </a:r>
          </a:p>
          <a:p>
            <a:r>
              <a:rPr lang="en-US" altLang="ko-KR" sz="1100" dirty="0" smtClean="0"/>
              <a:t>    </a:t>
            </a:r>
            <a:endParaRPr lang="en-US" altLang="ko-KR" sz="1100" dirty="0"/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setInstructor</a:t>
            </a:r>
            <a:r>
              <a:rPr lang="en-US" altLang="ko-KR" sz="1100" dirty="0"/>
              <a:t>(string _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 _age)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onlyOwner</a:t>
            </a:r>
            <a:r>
              <a:rPr lang="en-US" altLang="ko-KR" sz="1100" dirty="0" smtClean="0"/>
              <a:t> public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 = _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age = _age;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       </a:t>
            </a:r>
            <a:r>
              <a:rPr lang="en-US" altLang="ko-KR" sz="1400" b="1" dirty="0">
                <a:solidFill>
                  <a:schemeClr val="tx2"/>
                </a:solidFill>
              </a:rPr>
              <a:t>Instructor(_</a:t>
            </a:r>
            <a:r>
              <a:rPr lang="en-US" altLang="ko-KR" sz="1400" b="1" dirty="0" err="1">
                <a:solidFill>
                  <a:schemeClr val="tx2"/>
                </a:solidFill>
              </a:rPr>
              <a:t>fName</a:t>
            </a:r>
            <a:r>
              <a:rPr lang="en-US" altLang="ko-KR" sz="1400" b="1" dirty="0">
                <a:solidFill>
                  <a:schemeClr val="tx2"/>
                </a:solidFill>
              </a:rPr>
              <a:t>, _age);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getInstructor</a:t>
            </a:r>
            <a:r>
              <a:rPr lang="en-US" altLang="ko-KR" sz="1100" dirty="0"/>
              <a:t>() view public returns (string,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       return (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, age);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1196752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Msg.sender</a:t>
            </a:r>
            <a:r>
              <a:rPr lang="ko-KR" altLang="en-US" sz="1200" dirty="0" smtClean="0"/>
              <a:t>가 오너가 되고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함수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호출한 사람이 </a:t>
            </a:r>
            <a:r>
              <a:rPr lang="en-US" altLang="ko-KR" sz="1200" dirty="0" err="1" smtClean="0"/>
              <a:t>msg.sender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requier</a:t>
            </a:r>
            <a:r>
              <a:rPr lang="en-US" altLang="ko-KR" sz="1200" dirty="0" smtClean="0">
                <a:solidFill>
                  <a:srgbClr val="FF0000"/>
                </a:solidFill>
              </a:rPr>
              <a:t> 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msg.sender</a:t>
            </a:r>
            <a:r>
              <a:rPr lang="en-US" altLang="ko-KR" sz="1200" dirty="0" smtClean="0">
                <a:solidFill>
                  <a:srgbClr val="FF0000"/>
                </a:solidFill>
              </a:rPr>
              <a:t> == owner);</a:t>
            </a:r>
            <a:r>
              <a:rPr lang="ko-KR" altLang="en-US" sz="1200" dirty="0" smtClean="0"/>
              <a:t>인 경우에만</a:t>
            </a:r>
            <a:endParaRPr lang="en-US" altLang="ko-KR" sz="1200" dirty="0" smtClean="0"/>
          </a:p>
          <a:p>
            <a:r>
              <a:rPr lang="ko-KR" altLang="en-US" sz="1200" dirty="0" smtClean="0"/>
              <a:t>함수</a:t>
            </a:r>
            <a:r>
              <a:rPr lang="ko-KR" altLang="en-US" sz="1200" dirty="0"/>
              <a:t>가 </a:t>
            </a:r>
            <a:r>
              <a:rPr lang="ko-KR" altLang="en-US" sz="1200" dirty="0" smtClean="0"/>
              <a:t>작동</a:t>
            </a:r>
            <a:r>
              <a:rPr lang="en-US" altLang="ko-KR" sz="1200" dirty="0" smtClean="0">
                <a:solidFill>
                  <a:srgbClr val="FF0000"/>
                </a:solidFill>
              </a:rPr>
              <a:t>(_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;)</a:t>
            </a:r>
            <a:r>
              <a:rPr lang="ko-KR" altLang="en-US" sz="1200" dirty="0" smtClean="0"/>
              <a:t>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499992" y="1612250"/>
            <a:ext cx="576064" cy="415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455876" y="2027749"/>
            <a:ext cx="1764196" cy="1041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427984" y="2027749"/>
            <a:ext cx="936104" cy="233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123728" y="1484784"/>
            <a:ext cx="29523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4088" y="2523910"/>
            <a:ext cx="3622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더 정확히는 함수의 호출자가 아니라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프로그램</a:t>
            </a:r>
            <a:r>
              <a:rPr lang="ko-KR" altLang="en-US" sz="1200" b="1" dirty="0">
                <a:solidFill>
                  <a:srgbClr val="FF0000"/>
                </a:solidFill>
              </a:rPr>
              <a:t>을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최초로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compile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한 사람의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Address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Msg.sender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로 바로 인식하게 하고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Modifier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의 설정으로 다른 사람을 데이터를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Update </a:t>
            </a:r>
            <a:r>
              <a:rPr lang="ko-KR" altLang="en-US" sz="1200" b="1" dirty="0">
                <a:solidFill>
                  <a:srgbClr val="FF0000"/>
                </a:solidFill>
              </a:rPr>
              <a:t>할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수 없다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2268759" y="4437112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Event</a:t>
            </a:r>
            <a:r>
              <a:rPr lang="ko-KR" altLang="en-US" sz="1200" dirty="0" smtClean="0"/>
              <a:t>는 상태 변화가 있을 경우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err="1" smtClean="0"/>
              <a:t>웹화면에</a:t>
            </a:r>
            <a:r>
              <a:rPr lang="ko-KR" altLang="en-US" sz="1200" dirty="0" smtClean="0"/>
              <a:t> 자동으로 뿌려주는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역할을 수행하</a:t>
            </a:r>
            <a:r>
              <a:rPr lang="ko-KR" altLang="en-US" sz="1200" dirty="0"/>
              <a:t>고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err="1" smtClean="0"/>
              <a:t>이경우</a:t>
            </a:r>
            <a:r>
              <a:rPr lang="en-US" altLang="ko-KR" sz="1200" dirty="0" smtClean="0"/>
              <a:t>, front-end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js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변화가 있어야 함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51521" y="4059596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51521" y="4797152"/>
            <a:ext cx="792087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108" y="548680"/>
            <a:ext cx="25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Remix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Dapp </a:t>
            </a:r>
            <a:r>
              <a:rPr lang="ko-KR" altLang="en-US" b="1" dirty="0" smtClean="0"/>
              <a:t>실행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484784"/>
            <a:ext cx="871296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dirty="0" smtClean="0"/>
              <a:t>web3.providers.HttpProvider </a:t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en-US" altLang="ko-KR" sz="1100" dirty="0" smtClean="0">
                <a:solidFill>
                  <a:schemeClr val="tx2"/>
                </a:solidFill>
              </a:rPr>
              <a:t>MetaMask</a:t>
            </a:r>
            <a:r>
              <a:rPr lang="ko-KR" altLang="en-US" sz="1100" dirty="0" smtClean="0">
                <a:solidFill>
                  <a:schemeClr val="tx2"/>
                </a:solidFill>
              </a:rPr>
              <a:t>를 사용하고 있지 않을 때</a:t>
            </a:r>
            <a:r>
              <a:rPr lang="en-US" altLang="ko-KR" sz="1100" dirty="0">
                <a:solidFill>
                  <a:schemeClr val="tx2"/>
                </a:solidFill>
              </a:rPr>
              <a:t>, web3 </a:t>
            </a:r>
            <a:r>
              <a:rPr lang="ko-KR" altLang="en-US" sz="1100" dirty="0">
                <a:solidFill>
                  <a:schemeClr val="tx2"/>
                </a:solidFill>
              </a:rPr>
              <a:t>가 어디 블록체인 노드를 연결할 것인지 설정하는 </a:t>
            </a:r>
            <a:r>
              <a:rPr lang="ko-KR" altLang="en-US" sz="1100" dirty="0" smtClean="0">
                <a:solidFill>
                  <a:schemeClr val="tx2"/>
                </a:solidFill>
              </a:rPr>
              <a:t>함수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/>
            </a:pPr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contractAddress = '</a:t>
            </a:r>
            <a:r>
              <a:rPr lang="en-US" altLang="ko-KR" sz="1100" i="1" dirty="0">
                <a:solidFill>
                  <a:srgbClr val="FF0000"/>
                </a:solidFill>
              </a:rPr>
              <a:t>0xc5244053ecA508a11951400fc7Af28738Fd0ce77</a:t>
            </a:r>
            <a:r>
              <a:rPr lang="en-US" altLang="ko-KR" sz="1100" dirty="0"/>
              <a:t>' </a:t>
            </a:r>
            <a:endParaRPr lang="en-US" altLang="ko-KR" sz="1100" dirty="0" smtClean="0"/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contractAddress</a:t>
            </a:r>
            <a:r>
              <a:rPr lang="ko-KR" altLang="en-US" sz="1100" dirty="0" smtClean="0">
                <a:solidFill>
                  <a:schemeClr val="tx2"/>
                </a:solidFill>
              </a:rPr>
              <a:t>라는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변수에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 Address</a:t>
            </a:r>
            <a:r>
              <a:rPr lang="ko-KR" altLang="en-US" sz="1100" dirty="0" smtClean="0">
                <a:solidFill>
                  <a:schemeClr val="tx2"/>
                </a:solidFill>
              </a:rPr>
              <a:t>를 설정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 startAt="3"/>
            </a:pP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abi</a:t>
            </a:r>
            <a:r>
              <a:rPr lang="en-US" altLang="ko-KR" sz="1100" dirty="0" smtClean="0"/>
              <a:t> = 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[{"</a:t>
            </a:r>
            <a:r>
              <a:rPr lang="en-US" altLang="ko-KR" sz="1100" i="1" dirty="0" err="1">
                <a:solidFill>
                  <a:srgbClr val="FF0000"/>
                </a:solidFill>
              </a:rPr>
              <a:t>constant":false,"inputs</a:t>
            </a:r>
            <a:r>
              <a:rPr lang="en-US" altLang="ko-KR" sz="1100" i="1" dirty="0">
                <a:solidFill>
                  <a:srgbClr val="FF0000"/>
                </a:solidFill>
              </a:rPr>
              <a:t>":[{"name":"x","type":"uint256"}],"</a:t>
            </a:r>
            <a:r>
              <a:rPr lang="en-US" altLang="ko-KR" sz="1100" i="1" dirty="0" err="1">
                <a:solidFill>
                  <a:srgbClr val="FF0000"/>
                </a:solidFill>
              </a:rPr>
              <a:t>name":"set","outputs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":[],“</a:t>
            </a:r>
            <a:br>
              <a:rPr lang="en-US" altLang="ko-KR" sz="1100" i="1" dirty="0" smtClean="0">
                <a:solidFill>
                  <a:srgbClr val="FF0000"/>
                </a:solidFill>
              </a:rPr>
            </a:br>
            <a:r>
              <a:rPr lang="en-US" altLang="ko-KR" sz="1100" i="1" dirty="0" smtClean="0">
                <a:solidFill>
                  <a:srgbClr val="FF0000"/>
                </a:solidFill>
              </a:rPr>
              <a:t>            </a:t>
            </a:r>
            <a:r>
              <a:rPr lang="en-US" altLang="ko-KR" sz="1100" i="1" dirty="0" err="1" smtClean="0">
                <a:solidFill>
                  <a:srgbClr val="FF0000"/>
                </a:solidFill>
              </a:rPr>
              <a:t>payable</a:t>
            </a:r>
            <a:r>
              <a:rPr lang="en-US" altLang="ko-KR" sz="1100" i="1" dirty="0" err="1">
                <a:solidFill>
                  <a:srgbClr val="FF0000"/>
                </a:solidFill>
              </a:rPr>
              <a:t>":false,"type":"function</a:t>
            </a:r>
            <a:r>
              <a:rPr lang="en-US" altLang="ko-KR" sz="1100" i="1" dirty="0">
                <a:solidFill>
                  <a:srgbClr val="FF0000"/>
                </a:solidFill>
              </a:rPr>
              <a:t>"},{"</a:t>
            </a:r>
            <a:r>
              <a:rPr lang="en-US" altLang="ko-KR" sz="1100" i="1" dirty="0" err="1">
                <a:solidFill>
                  <a:srgbClr val="FF0000"/>
                </a:solidFill>
              </a:rPr>
              <a:t>constant":true,"inputs</a:t>
            </a:r>
            <a:r>
              <a:rPr lang="en-US" altLang="ko-KR" sz="1100" i="1" dirty="0">
                <a:solidFill>
                  <a:srgbClr val="FF0000"/>
                </a:solidFill>
              </a:rPr>
              <a:t>":[],"</a:t>
            </a:r>
            <a:r>
              <a:rPr lang="en-US" altLang="ko-KR" sz="1100" i="1" dirty="0" err="1">
                <a:solidFill>
                  <a:srgbClr val="FF0000"/>
                </a:solidFill>
              </a:rPr>
              <a:t>name":"get","outputs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":</a:t>
            </a:r>
            <a:br>
              <a:rPr lang="en-US" altLang="ko-KR" sz="1100" i="1" dirty="0" smtClean="0">
                <a:solidFill>
                  <a:srgbClr val="FF0000"/>
                </a:solidFill>
              </a:rPr>
            </a:br>
            <a:r>
              <a:rPr lang="en-US" altLang="ko-KR" sz="1100" i="1" dirty="0" smtClean="0">
                <a:solidFill>
                  <a:srgbClr val="FF0000"/>
                </a:solidFill>
              </a:rPr>
              <a:t>             [{"</a:t>
            </a:r>
            <a:r>
              <a:rPr lang="en-US" altLang="ko-KR" sz="1100" i="1" dirty="0">
                <a:solidFill>
                  <a:srgbClr val="FF0000"/>
                </a:solidFill>
              </a:rPr>
              <a:t>name":"","type":"uint256"}]</a:t>
            </a:r>
            <a:r>
              <a:rPr lang="en-US" altLang="ko-KR" sz="1100" dirty="0"/>
              <a:t>,"</a:t>
            </a:r>
            <a:r>
              <a:rPr lang="en-US" altLang="ko-KR" sz="1100" dirty="0" err="1">
                <a:solidFill>
                  <a:srgbClr val="FF0000"/>
                </a:solidFill>
              </a:rPr>
              <a:t>payable":false,"type":"function</a:t>
            </a:r>
            <a:r>
              <a:rPr lang="en-US" altLang="ko-KR" sz="1100" dirty="0" smtClean="0">
                <a:solidFill>
                  <a:srgbClr val="FF0000"/>
                </a:solidFill>
              </a:rPr>
              <a:t>"}];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ko-KR" altLang="en-US" sz="1100" dirty="0" smtClean="0">
                <a:solidFill>
                  <a:schemeClr val="tx2"/>
                </a:solidFill>
              </a:rPr>
              <a:t>는 </a:t>
            </a:r>
            <a:r>
              <a:rPr lang="en-US" altLang="ko-KR" sz="1100" dirty="0" smtClean="0">
                <a:solidFill>
                  <a:schemeClr val="tx2"/>
                </a:solidFill>
              </a:rPr>
              <a:t>application binary interface</a:t>
            </a:r>
            <a:r>
              <a:rPr lang="ko-KR" altLang="en-US" sz="1100" dirty="0" smtClean="0">
                <a:solidFill>
                  <a:schemeClr val="tx2"/>
                </a:solidFill>
              </a:rPr>
              <a:t>의 약자로 자바스크립트로 스마트계약의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funtion</a:t>
            </a:r>
            <a:r>
              <a:rPr lang="ko-KR" altLang="en-US" sz="1100" dirty="0" smtClean="0">
                <a:solidFill>
                  <a:schemeClr val="tx2"/>
                </a:solidFill>
              </a:rPr>
              <a:t>을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콘트롤하는</a:t>
            </a:r>
            <a:r>
              <a:rPr lang="ko-KR" altLang="en-US" sz="1100" dirty="0" smtClean="0">
                <a:solidFill>
                  <a:schemeClr val="tx2"/>
                </a:solidFill>
              </a:rPr>
              <a:t> 위한 것</a:t>
            </a:r>
            <a:r>
              <a:rPr lang="en-US" altLang="ko-KR" sz="1100" dirty="0" smtClean="0">
                <a:solidFill>
                  <a:schemeClr val="tx2"/>
                </a:solidFill>
              </a:rPr>
              <a:t/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* Remix Compile</a:t>
            </a:r>
            <a:r>
              <a:rPr lang="ko-KR" altLang="en-US" sz="1100" dirty="0">
                <a:solidFill>
                  <a:schemeClr val="tx2"/>
                </a:solidFill>
              </a:rPr>
              <a:t>의 </a:t>
            </a:r>
            <a:r>
              <a:rPr lang="en-US" altLang="ko-KR" sz="1100" dirty="0" smtClean="0">
                <a:solidFill>
                  <a:schemeClr val="tx2"/>
                </a:solidFill>
              </a:rPr>
              <a:t>detail</a:t>
            </a:r>
            <a:r>
              <a:rPr lang="ko-KR" altLang="en-US" sz="1100" dirty="0" smtClean="0">
                <a:solidFill>
                  <a:schemeClr val="tx2"/>
                </a:solidFill>
              </a:rPr>
              <a:t>에서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</a:t>
            </a:r>
            <a:r>
              <a:rPr lang="ko-KR" altLang="en-US" sz="1100" dirty="0" smtClean="0">
                <a:solidFill>
                  <a:schemeClr val="tx2"/>
                </a:solidFill>
              </a:rPr>
              <a:t>에 대한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ko-KR" altLang="en-US" sz="1100" dirty="0" smtClean="0">
                <a:solidFill>
                  <a:schemeClr val="tx2"/>
                </a:solidFill>
              </a:rPr>
              <a:t>값에 대한 정보를 제공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4)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i="1" dirty="0" err="1">
                <a:solidFill>
                  <a:srgbClr val="FF0000"/>
                </a:solidFill>
              </a:rPr>
              <a:t>simpleStorageContract</a:t>
            </a:r>
            <a:r>
              <a:rPr lang="en-US" altLang="ko-KR" sz="1100" i="1" dirty="0"/>
              <a:t> </a:t>
            </a:r>
            <a:r>
              <a:rPr lang="en-US" altLang="ko-KR" sz="1100" dirty="0"/>
              <a:t>= web3.eth.contract(</a:t>
            </a:r>
            <a:r>
              <a:rPr lang="en-US" altLang="ko-KR" sz="1100" dirty="0" err="1"/>
              <a:t>abi</a:t>
            </a:r>
            <a:r>
              <a:rPr lang="en-US" altLang="ko-KR" sz="1100" dirty="0" smtClean="0"/>
              <a:t>); </a:t>
            </a:r>
            <a:br>
              <a:rPr lang="en-US" altLang="ko-KR" sz="1100" dirty="0" smtClean="0"/>
            </a:br>
            <a:r>
              <a:rPr lang="en-US" altLang="ko-KR" sz="1100" dirty="0" smtClean="0"/>
              <a:t>     -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</a:t>
            </a:r>
            <a:r>
              <a:rPr lang="ko-KR" altLang="en-US" sz="1100" dirty="0">
                <a:solidFill>
                  <a:schemeClr val="tx2"/>
                </a:solidFill>
              </a:rPr>
              <a:t>는 </a:t>
            </a:r>
            <a:r>
              <a:rPr lang="ko-KR" altLang="en-US" sz="1100" dirty="0" smtClean="0">
                <a:solidFill>
                  <a:schemeClr val="tx2"/>
                </a:solidFill>
              </a:rPr>
              <a:t>클래스와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인스턴스로</a:t>
            </a:r>
            <a:r>
              <a:rPr lang="ko-KR" altLang="en-US" sz="1100" dirty="0" smtClean="0">
                <a:solidFill>
                  <a:schemeClr val="tx2"/>
                </a:solidFill>
              </a:rPr>
              <a:t> 구성된다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클래스는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인스턴스들의</a:t>
            </a:r>
            <a:r>
              <a:rPr lang="ko-KR" altLang="en-US" sz="1100" dirty="0" smtClean="0">
                <a:solidFill>
                  <a:schemeClr val="tx2"/>
                </a:solidFill>
              </a:rPr>
              <a:t> 원형이고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인스턴스들은</a:t>
            </a:r>
            <a:r>
              <a:rPr lang="ko-KR" altLang="en-US" sz="1100" dirty="0" smtClean="0">
                <a:solidFill>
                  <a:schemeClr val="tx2"/>
                </a:solidFill>
              </a:rPr>
              <a:t> 원형과 동일한 속성을 가진다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simpleStorageContact</a:t>
            </a:r>
            <a:r>
              <a:rPr lang="ko-KR" altLang="en-US" sz="1100" dirty="0" smtClean="0">
                <a:solidFill>
                  <a:schemeClr val="tx2"/>
                </a:solidFill>
              </a:rPr>
              <a:t>는 위에서 정의된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값을 가진 클래스로 정의된다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5)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i="1" dirty="0" err="1">
                <a:solidFill>
                  <a:srgbClr val="FF0000"/>
                </a:solidFill>
              </a:rPr>
              <a:t>simpleStorage</a:t>
            </a:r>
            <a:r>
              <a:rPr lang="en-US" altLang="ko-KR" sz="1100" dirty="0"/>
              <a:t> = </a:t>
            </a:r>
            <a:r>
              <a:rPr lang="en-US" altLang="ko-KR" sz="1100" i="1" dirty="0">
                <a:solidFill>
                  <a:srgbClr val="FF0000"/>
                </a:solidFill>
              </a:rPr>
              <a:t>simpleStorageContract</a:t>
            </a:r>
            <a:r>
              <a:rPr lang="en-US" altLang="ko-KR" sz="1100" dirty="0"/>
              <a:t>.at(contractAddress); 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- </a:t>
            </a:r>
            <a:r>
              <a:rPr lang="ko-KR" altLang="en-US" sz="1100" dirty="0" smtClean="0"/>
              <a:t>함수를 실행시키기 위한 </a:t>
            </a:r>
            <a:r>
              <a:rPr lang="ko-KR" altLang="en-US" sz="1100" dirty="0" err="1" smtClean="0"/>
              <a:t>인스턴스를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만든다</a:t>
            </a:r>
            <a:r>
              <a:rPr lang="en-US" altLang="ko-KR" sz="1100" dirty="0" smtClean="0"/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</a:t>
            </a:r>
            <a:r>
              <a:rPr lang="ko-KR" altLang="en-US" sz="1100" dirty="0" smtClean="0">
                <a:solidFill>
                  <a:schemeClr val="tx2"/>
                </a:solidFill>
              </a:rPr>
              <a:t>는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simpleStorageContract</a:t>
            </a:r>
            <a:r>
              <a:rPr lang="ko-KR" altLang="en-US" sz="1100" dirty="0" smtClean="0">
                <a:solidFill>
                  <a:schemeClr val="tx2"/>
                </a:solidFill>
              </a:rPr>
              <a:t>의 클래스의 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속성들을 공유하</a:t>
            </a:r>
            <a:r>
              <a:rPr lang="ko-KR" altLang="en-US" sz="1100" dirty="0">
                <a:solidFill>
                  <a:schemeClr val="tx2"/>
                </a:solidFill>
              </a:rPr>
              <a:t>는 </a:t>
            </a:r>
            <a:r>
              <a:rPr lang="ko-KR" altLang="en-US" sz="1100" dirty="0" smtClean="0">
                <a:solidFill>
                  <a:schemeClr val="tx2"/>
                </a:solidFill>
              </a:rPr>
              <a:t>하나의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</a:t>
            </a:r>
            <a:r>
              <a:rPr lang="ko-KR" altLang="en-US" sz="1100" dirty="0" err="1">
                <a:solidFill>
                  <a:schemeClr val="tx2"/>
                </a:solidFill>
              </a:rPr>
              <a:t>로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설정된다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6)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(12345,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){console.log(r</a:t>
            </a:r>
            <a:r>
              <a:rPr lang="en-US" altLang="ko-KR" sz="1100" dirty="0" smtClean="0"/>
              <a:t>);});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인스턴스에서</a:t>
            </a:r>
            <a:r>
              <a:rPr lang="ko-KR" altLang="en-US" sz="1100" dirty="0" smtClean="0">
                <a:solidFill>
                  <a:schemeClr val="tx2"/>
                </a:solidFill>
              </a:rPr>
              <a:t> 하나의 함수를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비동기</a:t>
            </a:r>
            <a:r>
              <a:rPr lang="ko-KR" altLang="en-US" sz="1100" dirty="0" smtClean="0">
                <a:solidFill>
                  <a:schemeClr val="tx2"/>
                </a:solidFill>
              </a:rPr>
              <a:t> 방식을 시행시킨다</a:t>
            </a:r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function(</a:t>
            </a:r>
            <a:r>
              <a:rPr lang="en-US" altLang="ko-KR" sz="1100" u="sng" dirty="0" err="1" smtClean="0">
                <a:solidFill>
                  <a:schemeClr val="tx2"/>
                </a:solidFill>
              </a:rPr>
              <a:t>e,r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)</a:t>
            </a:r>
            <a:r>
              <a:rPr lang="en-US" altLang="ko-KR" sz="1100" dirty="0" smtClean="0">
                <a:solidFill>
                  <a:schemeClr val="tx2"/>
                </a:solidFill>
              </a:rPr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자바스크립트 콘솔에 </a:t>
            </a:r>
            <a:r>
              <a:rPr lang="en-US" altLang="ko-KR" sz="1100" dirty="0" smtClean="0">
                <a:solidFill>
                  <a:schemeClr val="tx2"/>
                </a:solidFill>
              </a:rPr>
              <a:t>r</a:t>
            </a:r>
            <a:r>
              <a:rPr lang="ko-KR" altLang="en-US" sz="1100" dirty="0" smtClean="0">
                <a:solidFill>
                  <a:schemeClr val="tx2"/>
                </a:solidFill>
              </a:rPr>
              <a:t>을 </a:t>
            </a:r>
            <a:r>
              <a:rPr lang="en-US" altLang="ko-KR" sz="1100" dirty="0" smtClean="0">
                <a:solidFill>
                  <a:schemeClr val="tx2"/>
                </a:solidFill>
              </a:rPr>
              <a:t>return </a:t>
            </a:r>
            <a:r>
              <a:rPr lang="ko-KR" altLang="en-US" sz="1100" dirty="0" smtClean="0">
                <a:solidFill>
                  <a:schemeClr val="tx2"/>
                </a:solidFill>
              </a:rPr>
              <a:t>시킨다 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console.log(r)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</a:t>
            </a:r>
            <a:r>
              <a:rPr lang="ko-KR" altLang="en-US" sz="1100" dirty="0">
                <a:solidFill>
                  <a:schemeClr val="tx2"/>
                </a:solidFill>
              </a:rPr>
              <a:t>서 </a:t>
            </a:r>
            <a:r>
              <a:rPr lang="en-US" altLang="ko-KR" sz="1100" dirty="0" smtClean="0">
                <a:solidFill>
                  <a:schemeClr val="tx2"/>
                </a:solidFill>
              </a:rPr>
              <a:t>return</a:t>
            </a:r>
            <a:r>
              <a:rPr lang="ko-KR" altLang="en-US" sz="1100" dirty="0" smtClean="0">
                <a:solidFill>
                  <a:schemeClr val="tx2"/>
                </a:solidFill>
              </a:rPr>
              <a:t>하는 </a:t>
            </a:r>
            <a:r>
              <a:rPr lang="en-US" altLang="ko-KR" sz="1100" dirty="0" smtClean="0">
                <a:solidFill>
                  <a:schemeClr val="tx2"/>
                </a:solidFill>
              </a:rPr>
              <a:t>r</a:t>
            </a:r>
            <a:r>
              <a:rPr lang="ko-KR" altLang="en-US" sz="1100" dirty="0" smtClean="0">
                <a:solidFill>
                  <a:schemeClr val="tx2"/>
                </a:solidFill>
              </a:rPr>
              <a:t>은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자바스크립의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어브젝트</a:t>
            </a:r>
            <a:r>
              <a:rPr lang="ko-KR" altLang="en-US" sz="1100" dirty="0" smtClean="0">
                <a:solidFill>
                  <a:schemeClr val="tx2"/>
                </a:solidFill>
              </a:rPr>
              <a:t> 구조</a:t>
            </a:r>
            <a:r>
              <a:rPr lang="ko-KR" altLang="en-US" sz="1100" dirty="0">
                <a:solidFill>
                  <a:schemeClr val="tx2"/>
                </a:solidFill>
              </a:rPr>
              <a:t>로 </a:t>
            </a:r>
            <a:r>
              <a:rPr lang="ko-KR" altLang="en-US" sz="1100" dirty="0" smtClean="0">
                <a:solidFill>
                  <a:schemeClr val="tx2"/>
                </a:solidFill>
              </a:rPr>
              <a:t>되었다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7) </a:t>
            </a:r>
            <a:r>
              <a:rPr lang="en-US" altLang="ko-KR" sz="1100" dirty="0" err="1"/>
              <a:t>simpleStorage.get</a:t>
            </a:r>
            <a:r>
              <a:rPr lang="en-US" altLang="ko-KR" sz="1100" dirty="0"/>
              <a:t>(function(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){console.log(</a:t>
            </a:r>
            <a:r>
              <a:rPr lang="en-US" altLang="ko-KR" sz="1100" dirty="0" err="1"/>
              <a:t>r.toNumber</a:t>
            </a:r>
            <a:r>
              <a:rPr lang="en-US" altLang="ko-KR" sz="1100" dirty="0"/>
              <a:t>());}); </a:t>
            </a:r>
            <a:endParaRPr lang="en-US" altLang="ko-KR" sz="1100" dirty="0" smtClean="0"/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인스턴스에서</a:t>
            </a:r>
            <a:r>
              <a:rPr lang="ko-KR" altLang="en-US" sz="1100" dirty="0" smtClean="0">
                <a:solidFill>
                  <a:schemeClr val="tx2"/>
                </a:solidFill>
              </a:rPr>
              <a:t> 저장된 </a:t>
            </a:r>
            <a:r>
              <a:rPr lang="en-US" altLang="ko-KR" sz="1100" dirty="0" smtClean="0">
                <a:solidFill>
                  <a:schemeClr val="tx2"/>
                </a:solidFill>
              </a:rPr>
              <a:t>get</a:t>
            </a:r>
            <a:r>
              <a:rPr lang="ko-KR" altLang="en-US" sz="1100" dirty="0" smtClean="0">
                <a:solidFill>
                  <a:schemeClr val="tx2"/>
                </a:solidFill>
              </a:rPr>
              <a:t>의 값을 가져온다</a:t>
            </a:r>
            <a:r>
              <a:rPr lang="en-US" altLang="ko-KR" sz="1100" dirty="0" smtClean="0">
                <a:solidFill>
                  <a:schemeClr val="tx2"/>
                </a:solidFill>
              </a:rPr>
              <a:t>. “(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r.toNumber</a:t>
            </a:r>
            <a:r>
              <a:rPr lang="en-US" altLang="ko-KR" sz="1100" dirty="0" smtClean="0">
                <a:solidFill>
                  <a:schemeClr val="tx2"/>
                </a:solidFill>
              </a:rPr>
              <a:t>())</a:t>
            </a:r>
            <a:r>
              <a:rPr lang="ko-KR" altLang="en-US" sz="1100" dirty="0" smtClean="0">
                <a:solidFill>
                  <a:schemeClr val="tx2"/>
                </a:solidFill>
              </a:rPr>
              <a:t>은 자바스크립트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어브젝트를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정수값으로</a:t>
            </a:r>
            <a:r>
              <a:rPr lang="ko-KR" altLang="en-US" sz="1100" dirty="0" smtClean="0">
                <a:solidFill>
                  <a:schemeClr val="tx2"/>
                </a:solidFill>
              </a:rPr>
              <a:t> 바꾸라는 의미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5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476672"/>
            <a:ext cx="734481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window.addEventListener</a:t>
            </a:r>
            <a:r>
              <a:rPr lang="en-US" altLang="ko-KR" sz="1100" dirty="0"/>
              <a:t>('load', function() {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// Checking if Web3 has been injected by the browser (Mist/MetaMask)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if (</a:t>
            </a:r>
            <a:r>
              <a:rPr lang="en-US" altLang="ko-KR" sz="1100" dirty="0" err="1"/>
              <a:t>typeof</a:t>
            </a:r>
            <a:r>
              <a:rPr lang="en-US" altLang="ko-KR" sz="1100" dirty="0"/>
              <a:t> web3 !== 'undefined')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// Use Mist/</a:t>
            </a:r>
            <a:r>
              <a:rPr lang="en-US" altLang="ko-KR" sz="1100" dirty="0" err="1"/>
              <a:t>MetaMask's</a:t>
            </a:r>
            <a:r>
              <a:rPr lang="en-US" altLang="ko-KR" sz="1100" dirty="0"/>
              <a:t> provider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window.web3 = new Web3(web3.currentProvider);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 else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console.log('No web3? You should consider trying MetaMask!')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// fallback - use your fallback strategy (local node / hosted node + in-</a:t>
            </a:r>
            <a:r>
              <a:rPr lang="en-US" altLang="ko-KR" sz="1100" dirty="0" err="1"/>
              <a:t>dapp</a:t>
            </a:r>
            <a:r>
              <a:rPr lang="en-US" altLang="ko-KR" sz="1100" dirty="0"/>
              <a:t> id </a:t>
            </a:r>
            <a:r>
              <a:rPr lang="en-US" altLang="ko-KR" sz="1100" dirty="0" err="1"/>
              <a:t>mgmt</a:t>
            </a:r>
            <a:r>
              <a:rPr lang="en-US" altLang="ko-KR" sz="1100" dirty="0"/>
              <a:t> / fail)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window.web3 = new Web3(new Web3.providers.HttpProvider("http://localhost:8545"));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// Now you can start your app &amp; access web3 freely: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startApp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});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970210"/>
            <a:ext cx="70567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window.addEventListener</a:t>
            </a:r>
            <a:r>
              <a:rPr lang="en-US" altLang="ko-KR" sz="1100" dirty="0">
                <a:solidFill>
                  <a:srgbClr val="FF0000"/>
                </a:solidFill>
              </a:rPr>
              <a:t>('load', function() {...}) </a:t>
            </a:r>
            <a:r>
              <a:rPr lang="ko-KR" altLang="en-US" sz="1100" dirty="0">
                <a:solidFill>
                  <a:srgbClr val="FF0000"/>
                </a:solidFill>
              </a:rPr>
              <a:t>은 브라우저에서 로딩이 다 되면 </a:t>
            </a:r>
            <a:r>
              <a:rPr lang="en-US" altLang="ko-KR" sz="1100" dirty="0">
                <a:solidFill>
                  <a:srgbClr val="FF0000"/>
                </a:solidFill>
              </a:rPr>
              <a:t>function() {} </a:t>
            </a:r>
            <a:r>
              <a:rPr lang="ko-KR" altLang="en-US" sz="1100" dirty="0">
                <a:solidFill>
                  <a:srgbClr val="FF0000"/>
                </a:solidFill>
              </a:rPr>
              <a:t>안에 있는 명령들을 실행하라는 것입니다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web3</a:t>
            </a:r>
            <a:r>
              <a:rPr lang="ko-KR" altLang="en-US" sz="1100" dirty="0">
                <a:solidFill>
                  <a:srgbClr val="FF0000"/>
                </a:solidFill>
              </a:rPr>
              <a:t>가 메타마스크 등에 의해 이미 브라우저에 올라 와 있다면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그것을 이용해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즉 </a:t>
            </a:r>
            <a:r>
              <a:rPr lang="en-US" altLang="ko-KR" sz="1100" dirty="0">
                <a:solidFill>
                  <a:srgbClr val="FF0000"/>
                </a:solidFill>
              </a:rPr>
              <a:t>web3.currentProvider </a:t>
            </a:r>
            <a:r>
              <a:rPr lang="ko-KR" altLang="en-US" sz="1100" dirty="0">
                <a:solidFill>
                  <a:srgbClr val="FF0000"/>
                </a:solidFill>
              </a:rPr>
              <a:t>를 이용해 새 </a:t>
            </a:r>
            <a:r>
              <a:rPr lang="en-US" altLang="ko-KR" sz="1100" dirty="0">
                <a:solidFill>
                  <a:srgbClr val="FF0000"/>
                </a:solidFill>
              </a:rPr>
              <a:t>web3 </a:t>
            </a:r>
            <a:r>
              <a:rPr lang="ko-KR" altLang="en-US" sz="11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100" dirty="0">
                <a:solidFill>
                  <a:srgbClr val="FF0000"/>
                </a:solidFill>
              </a:rPr>
              <a:t> 만듭니다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기존 </a:t>
            </a:r>
            <a:r>
              <a:rPr lang="ko-KR" altLang="en-US" sz="1100" dirty="0" err="1">
                <a:solidFill>
                  <a:srgbClr val="FF0000"/>
                </a:solidFill>
              </a:rPr>
              <a:t>셋팅을</a:t>
            </a:r>
            <a:r>
              <a:rPr lang="ko-KR" altLang="en-US" sz="1100" dirty="0">
                <a:solidFill>
                  <a:srgbClr val="FF0000"/>
                </a:solidFill>
              </a:rPr>
              <a:t> 그대로 다 받아서 쓰겠다는 겁니다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그러나 만일 </a:t>
            </a:r>
            <a:r>
              <a:rPr lang="en-US" altLang="ko-KR" sz="1100" dirty="0">
                <a:solidFill>
                  <a:srgbClr val="FF0000"/>
                </a:solidFill>
              </a:rPr>
              <a:t>web3 </a:t>
            </a:r>
            <a:r>
              <a:rPr lang="ko-KR" altLang="en-US" sz="1100" dirty="0">
                <a:solidFill>
                  <a:srgbClr val="FF0000"/>
                </a:solidFill>
              </a:rPr>
              <a:t>가 아직 올라오지 않았다면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즉 </a:t>
            </a:r>
            <a:r>
              <a:rPr lang="en-US" altLang="ko-KR" sz="1100" dirty="0" err="1">
                <a:solidFill>
                  <a:srgbClr val="FF0000"/>
                </a:solidFill>
              </a:rPr>
              <a:t>typeof</a:t>
            </a:r>
            <a:r>
              <a:rPr lang="en-US" altLang="ko-KR" sz="1100" dirty="0">
                <a:solidFill>
                  <a:srgbClr val="FF0000"/>
                </a:solidFill>
              </a:rPr>
              <a:t> web3 == 'undefined' </a:t>
            </a:r>
            <a:r>
              <a:rPr lang="ko-KR" altLang="en-US" sz="1100" dirty="0">
                <a:solidFill>
                  <a:srgbClr val="FF0000"/>
                </a:solidFill>
              </a:rPr>
              <a:t>라면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로컬에서 제공되는 다른 </a:t>
            </a:r>
            <a:r>
              <a:rPr lang="ko-KR" altLang="en-US" sz="1100" dirty="0" err="1">
                <a:solidFill>
                  <a:srgbClr val="FF0000"/>
                </a:solidFill>
              </a:rPr>
              <a:t>노드</a:t>
            </a:r>
            <a:r>
              <a:rPr lang="ko-KR" altLang="en-US" sz="1100" dirty="0">
                <a:solidFill>
                  <a:srgbClr val="FF0000"/>
                </a:solidFill>
              </a:rPr>
              <a:t> 제공자에 연결하겠다는 것입니다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r>
              <a:rPr lang="ko-KR" altLang="en-US" sz="1100" dirty="0">
                <a:solidFill>
                  <a:srgbClr val="FF0000"/>
                </a:solidFill>
              </a:rPr>
              <a:t/>
            </a:r>
            <a:br>
              <a:rPr lang="ko-KR" altLang="en-US" sz="1100" dirty="0">
                <a:solidFill>
                  <a:srgbClr val="FF0000"/>
                </a:solidFill>
              </a:rPr>
            </a:br>
            <a:endParaRPr lang="ko-KR" altLang="en-US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이 작업을 다 끝낸 후 비로소 </a:t>
            </a:r>
            <a:r>
              <a:rPr lang="en-US" altLang="ko-KR" sz="1100" dirty="0" err="1">
                <a:solidFill>
                  <a:srgbClr val="FF0000"/>
                </a:solidFill>
              </a:rPr>
              <a:t>startApp</a:t>
            </a:r>
            <a:r>
              <a:rPr lang="en-US" altLang="ko-KR" sz="1100" dirty="0">
                <a:solidFill>
                  <a:srgbClr val="FF0000"/>
                </a:solidFill>
              </a:rPr>
              <a:t>() </a:t>
            </a:r>
            <a:r>
              <a:rPr lang="ko-KR" altLang="en-US" sz="1100" dirty="0">
                <a:solidFill>
                  <a:srgbClr val="FF0000"/>
                </a:solidFill>
              </a:rPr>
              <a:t>이라는 메인 함수를 실행합니다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64255"/>
            <a:ext cx="8496944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function </a:t>
            </a:r>
            <a:r>
              <a:rPr lang="en-US" altLang="ko-KR" sz="1050" dirty="0" err="1"/>
              <a:t>startApp</a:t>
            </a:r>
            <a:r>
              <a:rPr lang="en-US" altLang="ko-KR" sz="1050" dirty="0"/>
              <a:t>() {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simpleStorageContract</a:t>
            </a:r>
            <a:r>
              <a:rPr lang="en-US" altLang="ko-KR" sz="1050" dirty="0"/>
              <a:t> = web3.eth.contract(</a:t>
            </a:r>
            <a:r>
              <a:rPr lang="en-US" altLang="ko-KR" sz="1050" dirty="0" err="1"/>
              <a:t>abi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simpleStorage</a:t>
            </a:r>
            <a:r>
              <a:rPr lang="en-US" altLang="ko-KR" sz="1050" dirty="0"/>
              <a:t> = simpleStorageContract.at(contractAddress);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b="1" dirty="0" err="1">
                <a:solidFill>
                  <a:srgbClr val="C00000"/>
                </a:solidFill>
              </a:rPr>
              <a:t>document.getElementById</a:t>
            </a:r>
            <a:r>
              <a:rPr lang="en-US" altLang="ko-KR" sz="1050" b="1" dirty="0">
                <a:solidFill>
                  <a:srgbClr val="C00000"/>
                </a:solidFill>
              </a:rPr>
              <a:t>('</a:t>
            </a:r>
            <a:r>
              <a:rPr lang="en-US" altLang="ko-KR" sz="1050" b="1" dirty="0" err="1">
                <a:solidFill>
                  <a:srgbClr val="C00000"/>
                </a:solidFill>
              </a:rPr>
              <a:t>contractAddr</a:t>
            </a:r>
            <a:r>
              <a:rPr lang="en-US" altLang="ko-KR" sz="1050" b="1" dirty="0">
                <a:solidFill>
                  <a:srgbClr val="C00000"/>
                </a:solidFill>
              </a:rPr>
              <a:t>').</a:t>
            </a:r>
            <a:r>
              <a:rPr lang="en-US" altLang="ko-KR" sz="1050" b="1" dirty="0" err="1">
                <a:solidFill>
                  <a:srgbClr val="C00000"/>
                </a:solidFill>
              </a:rPr>
              <a:t>innerHTML</a:t>
            </a:r>
            <a:r>
              <a:rPr lang="en-US" altLang="ko-KR" sz="1050" b="1" dirty="0">
                <a:solidFill>
                  <a:srgbClr val="C00000"/>
                </a:solidFill>
              </a:rPr>
              <a:t> = </a:t>
            </a:r>
            <a:r>
              <a:rPr lang="en-US" altLang="ko-KR" sz="1050" b="1" dirty="0" err="1">
                <a:solidFill>
                  <a:srgbClr val="C00000"/>
                </a:solidFill>
              </a:rPr>
              <a:t>getLink</a:t>
            </a:r>
            <a:r>
              <a:rPr lang="en-US" altLang="ko-KR" sz="1050" b="1" dirty="0">
                <a:solidFill>
                  <a:srgbClr val="C00000"/>
                </a:solidFill>
              </a:rPr>
              <a:t>(contractAddress);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b="1" dirty="0">
                <a:solidFill>
                  <a:srgbClr val="C00000"/>
                </a:solidFill>
              </a:rPr>
              <a:t>web3.eth.getAccounts(function(</a:t>
            </a:r>
            <a:r>
              <a:rPr lang="en-US" altLang="ko-KR" sz="1050" b="1" dirty="0" err="1">
                <a:solidFill>
                  <a:srgbClr val="C00000"/>
                </a:solidFill>
              </a:rPr>
              <a:t>e,r</a:t>
            </a:r>
            <a:r>
              <a:rPr lang="en-US" altLang="ko-KR" sz="1050" b="1" dirty="0">
                <a:solidFill>
                  <a:srgbClr val="C00000"/>
                </a:solidFill>
              </a:rPr>
              <a:t>)</a:t>
            </a:r>
            <a:r>
              <a:rPr lang="en-US" altLang="ko-KR" sz="1050" dirty="0"/>
              <a:t>{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document.getElementById</a:t>
            </a:r>
            <a:r>
              <a:rPr lang="en-US" altLang="ko-KR" sz="1050" dirty="0"/>
              <a:t>('</a:t>
            </a:r>
            <a:r>
              <a:rPr lang="en-US" altLang="ko-KR" sz="1050" dirty="0" err="1"/>
              <a:t>accountAddr</a:t>
            </a:r>
            <a:r>
              <a:rPr lang="en-US" altLang="ko-KR" sz="1050" dirty="0"/>
              <a:t>').</a:t>
            </a:r>
            <a:r>
              <a:rPr lang="en-US" altLang="ko-KR" sz="1050" dirty="0" err="1"/>
              <a:t>innerHTML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getLink</a:t>
            </a:r>
            <a:r>
              <a:rPr lang="en-US" altLang="ko-KR" sz="1050" dirty="0"/>
              <a:t>(r[0]);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});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</a:t>
            </a:r>
            <a:r>
              <a:rPr lang="en-US" altLang="ko-KR" sz="1050" dirty="0" err="1"/>
              <a:t>getValue</a:t>
            </a:r>
            <a:r>
              <a:rPr lang="en-US" altLang="ko-KR" sz="1050" dirty="0"/>
              <a:t>();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5" name="직사각형 4"/>
          <p:cNvSpPr/>
          <p:nvPr/>
        </p:nvSpPr>
        <p:spPr>
          <a:xfrm>
            <a:off x="6519972" y="620688"/>
            <a:ext cx="5328592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2"/>
                </a:solidFill>
              </a:rPr>
              <a:t>startApp</a:t>
            </a:r>
            <a:r>
              <a:rPr lang="en-US" altLang="ko-KR" sz="1400" b="1" dirty="0">
                <a:solidFill>
                  <a:schemeClr val="tx2"/>
                </a:solidFill>
              </a:rPr>
              <a:t>()</a:t>
            </a:r>
            <a:r>
              <a:rPr lang="ko-KR" altLang="en-US" sz="1000" dirty="0">
                <a:solidFill>
                  <a:srgbClr val="FF0000"/>
                </a:solidFill>
              </a:rPr>
              <a:t>은 메인 </a:t>
            </a:r>
            <a:r>
              <a:rPr lang="ko-KR" altLang="en-US" sz="1000" dirty="0" err="1">
                <a:solidFill>
                  <a:srgbClr val="FF0000"/>
                </a:solidFill>
              </a:rPr>
              <a:t>컨트랙트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000" dirty="0">
                <a:solidFill>
                  <a:srgbClr val="FF0000"/>
                </a:solidFill>
              </a:rPr>
              <a:t> 만들고 필요한 값을 불러서 화면을 업데이트하는 </a:t>
            </a:r>
            <a:r>
              <a:rPr lang="en-US" altLang="ko-KR" sz="1000" dirty="0" err="1">
                <a:solidFill>
                  <a:srgbClr val="FF0000"/>
                </a:solidFill>
              </a:rPr>
              <a:t>getValue</a:t>
            </a:r>
            <a:r>
              <a:rPr lang="en-US" altLang="ko-KR" sz="1000" dirty="0">
                <a:solidFill>
                  <a:srgbClr val="FF0000"/>
                </a:solidFill>
              </a:rPr>
              <a:t>()</a:t>
            </a:r>
            <a:r>
              <a:rPr lang="ko-KR" altLang="en-US" sz="1000" dirty="0">
                <a:solidFill>
                  <a:srgbClr val="FF0000"/>
                </a:solidFill>
              </a:rPr>
              <a:t>를 실행합니다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en-US" altLang="ko-KR" sz="1000" dirty="0" err="1">
                <a:solidFill>
                  <a:srgbClr val="FF0000"/>
                </a:solidFill>
              </a:rPr>
              <a:t>simpleStorage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000" dirty="0">
                <a:solidFill>
                  <a:srgbClr val="FF0000"/>
                </a:solidFill>
              </a:rPr>
              <a:t> 생성하는 것은 이미 지난 편에서 다 해보았으므로 잘 이해가 되지 않는다면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지난 편을 다시 보시기 바랍니다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400" b="1" dirty="0" err="1">
                <a:solidFill>
                  <a:schemeClr val="tx2"/>
                </a:solidFill>
              </a:rPr>
              <a:t>document.getElementById</a:t>
            </a:r>
            <a:r>
              <a:rPr lang="en-US" altLang="ko-KR" sz="1400" b="1" dirty="0">
                <a:solidFill>
                  <a:schemeClr val="tx2"/>
                </a:solidFill>
              </a:rPr>
              <a:t>('id').</a:t>
            </a:r>
            <a:r>
              <a:rPr lang="en-US" altLang="ko-KR" sz="1400" b="1" dirty="0" err="1">
                <a:solidFill>
                  <a:schemeClr val="tx2"/>
                </a:solidFill>
              </a:rPr>
              <a:t>innerHTML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이 자주 등장합니다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페이지 상에서 특정한 위치에 정보를 업데이트하기 위해서 사용하고 있습니다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en-US" altLang="ko-KR" sz="1000" dirty="0" smtClean="0">
                <a:solidFill>
                  <a:srgbClr val="FF0000"/>
                </a:solidFill>
              </a:rPr>
              <a:t>-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html 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가운데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‘</a:t>
            </a:r>
            <a:r>
              <a:rPr lang="en-US" altLang="ko-KR" sz="1000" b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contractAddr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’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로 설정된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id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를 만나면 </a:t>
            </a:r>
            <a:r>
              <a:rPr lang="en-US" altLang="ko-KR" sz="1000" b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getLink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(contractAddress)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를 실행하라는 의미이다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1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본 프로그램에서는 </a:t>
            </a:r>
            <a:r>
              <a:rPr lang="en-US" altLang="ko-KR" sz="1100" dirty="0">
                <a:solidFill>
                  <a:schemeClr val="accent1"/>
                </a:solidFill>
              </a:rPr>
              <a:t>&lt;li&gt;</a:t>
            </a:r>
            <a:r>
              <a:rPr lang="ko-KR" altLang="en-US" sz="1100" dirty="0" err="1">
                <a:solidFill>
                  <a:schemeClr val="accent1"/>
                </a:solidFill>
              </a:rPr>
              <a:t>컨트랙트</a:t>
            </a:r>
            <a:r>
              <a:rPr lang="ko-KR" altLang="en-US" sz="1100" dirty="0">
                <a:solidFill>
                  <a:schemeClr val="accent1"/>
                </a:solidFill>
              </a:rPr>
              <a:t> 주소</a:t>
            </a:r>
            <a:r>
              <a:rPr lang="en-US" altLang="ko-KR" sz="1100" dirty="0">
                <a:solidFill>
                  <a:schemeClr val="accent1"/>
                </a:solidFill>
              </a:rPr>
              <a:t>: &lt;span id="</a:t>
            </a:r>
            <a:r>
              <a:rPr lang="en-US" altLang="ko-KR" sz="1100" dirty="0" err="1">
                <a:solidFill>
                  <a:schemeClr val="accent1"/>
                </a:solidFill>
              </a:rPr>
              <a:t>contractAddr</a:t>
            </a:r>
            <a:r>
              <a:rPr lang="en-US" altLang="ko-KR" sz="1100" dirty="0">
                <a:solidFill>
                  <a:schemeClr val="accent1"/>
                </a:solidFill>
              </a:rPr>
              <a:t>"&gt;&lt;/span&gt;&lt;/</a:t>
            </a:r>
            <a:r>
              <a:rPr lang="en-US" altLang="ko-KR" sz="1100" dirty="0" smtClean="0">
                <a:solidFill>
                  <a:schemeClr val="accent1"/>
                </a:solidFill>
              </a:rPr>
              <a:t>li&gt;</a:t>
            </a:r>
            <a:r>
              <a:rPr lang="ko-KR" altLang="en-US" sz="1100" dirty="0" smtClean="0">
                <a:solidFill>
                  <a:schemeClr val="accent1"/>
                </a:solidFill>
              </a:rPr>
              <a:t>라</a:t>
            </a:r>
            <a:r>
              <a:rPr lang="ko-KR" altLang="en-US" sz="1100" dirty="0">
                <a:solidFill>
                  <a:schemeClr val="accent1"/>
                </a:solidFill>
              </a:rPr>
              <a:t>고 </a:t>
            </a:r>
            <a:r>
              <a:rPr lang="ko-KR" altLang="en-US" sz="1100" dirty="0" err="1" smtClean="0">
                <a:solidFill>
                  <a:schemeClr val="accent1"/>
                </a:solidFill>
              </a:rPr>
              <a:t>컨트랙주소로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인쇄되는 뒤편이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‘</a:t>
            </a:r>
            <a:r>
              <a:rPr lang="en-US" altLang="ko-KR" sz="1100" dirty="0" err="1" smtClean="0">
                <a:solidFill>
                  <a:schemeClr val="accent1"/>
                </a:solidFill>
              </a:rPr>
              <a:t>contractAddr</a:t>
            </a:r>
            <a:r>
              <a:rPr lang="ko-KR" altLang="en-US" sz="1100" dirty="0" smtClean="0">
                <a:solidFill>
                  <a:schemeClr val="accent1"/>
                </a:solidFill>
              </a:rPr>
              <a:t>로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이미 </a:t>
            </a:r>
            <a:r>
              <a:rPr lang="ko-KR" altLang="en-US" sz="1100" dirty="0" err="1" smtClean="0">
                <a:solidFill>
                  <a:schemeClr val="accent1"/>
                </a:solidFill>
              </a:rPr>
              <a:t>설정되있다</a:t>
            </a:r>
            <a:r>
              <a:rPr lang="en-US" altLang="ko-KR" sz="1100" dirty="0">
                <a:solidFill>
                  <a:schemeClr val="accent1"/>
                </a:solidFill>
              </a:rPr>
              <a:t>.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endParaRPr lang="en-US" altLang="ko-KR" sz="1100" b="1" dirty="0">
              <a:solidFill>
                <a:schemeClr val="accent1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400" b="1" dirty="0" err="1">
                <a:solidFill>
                  <a:schemeClr val="accent1"/>
                </a:solidFill>
              </a:rPr>
              <a:t>getLink</a:t>
            </a:r>
            <a:r>
              <a:rPr lang="en-US" altLang="ko-KR" sz="1400" b="1" dirty="0">
                <a:solidFill>
                  <a:schemeClr val="accent1"/>
                </a:solidFill>
              </a:rPr>
              <a:t>(address) </a:t>
            </a:r>
            <a:r>
              <a:rPr lang="ko-KR" altLang="en-US" sz="1400" b="1" dirty="0">
                <a:solidFill>
                  <a:schemeClr val="accent1"/>
                </a:solidFill>
              </a:rPr>
              <a:t>함수는 </a:t>
            </a:r>
            <a:r>
              <a:rPr lang="ko-KR" altLang="en-US" sz="1000" dirty="0">
                <a:solidFill>
                  <a:srgbClr val="FF0000"/>
                </a:solidFill>
              </a:rPr>
              <a:t>뒤에서 따로 정의해 놓았는데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주소를 받아서 </a:t>
            </a:r>
            <a:r>
              <a:rPr lang="ko-KR" altLang="en-US" sz="1000" dirty="0" err="1">
                <a:solidFill>
                  <a:srgbClr val="FF0000"/>
                </a:solidFill>
              </a:rPr>
              <a:t>테스트넷으로</a:t>
            </a:r>
            <a:r>
              <a:rPr lang="ko-KR" altLang="en-US" sz="1000" dirty="0">
                <a:solidFill>
                  <a:srgbClr val="FF0000"/>
                </a:solidFill>
              </a:rPr>
              <a:t> 링크를 만들어 주는 함수입니다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같은 것이 반복되는 루틴이 있으면 이렇게 별도의 함수로 뽑아서 </a:t>
            </a:r>
            <a:r>
              <a:rPr lang="ko-KR" altLang="en-US" sz="1000" dirty="0" err="1">
                <a:solidFill>
                  <a:srgbClr val="FF0000"/>
                </a:solidFill>
              </a:rPr>
              <a:t>처리하는게</a:t>
            </a:r>
            <a:r>
              <a:rPr lang="ko-KR" altLang="en-US" sz="1000" dirty="0">
                <a:solidFill>
                  <a:srgbClr val="FF0000"/>
                </a:solidFill>
              </a:rPr>
              <a:t> 코드의 </a:t>
            </a:r>
            <a:r>
              <a:rPr lang="ko-KR" altLang="en-US" sz="1000" dirty="0" err="1">
                <a:solidFill>
                  <a:srgbClr val="FF0000"/>
                </a:solidFill>
              </a:rPr>
              <a:t>가독성을</a:t>
            </a:r>
            <a:r>
              <a:rPr lang="ko-KR" altLang="en-US" sz="1000" dirty="0">
                <a:solidFill>
                  <a:srgbClr val="FF0000"/>
                </a:solidFill>
              </a:rPr>
              <a:t> 높이고 관리하기 쉽도록 도와줍니다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이 함수는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addr</a:t>
            </a:r>
            <a:r>
              <a:rPr lang="ko-KR" altLang="en-US" sz="1000" dirty="0" smtClean="0">
                <a:solidFill>
                  <a:srgbClr val="FF0000"/>
                </a:solidFill>
              </a:rPr>
              <a:t>로 저장된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ContactAddress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를 화면에 뿌려주고 </a:t>
            </a:r>
            <a:r>
              <a:rPr lang="en-US" altLang="ko-KR" sz="1000" dirty="0" smtClean="0">
                <a:solidFill>
                  <a:srgbClr val="FF0000"/>
                </a:solidFill>
              </a:rPr>
              <a:t>ContractAddress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에 </a:t>
            </a:r>
            <a:r>
              <a:rPr lang="en-US" altLang="ko-KR" sz="1000" dirty="0" smtClean="0">
                <a:solidFill>
                  <a:srgbClr val="FF0000"/>
                </a:solidFill>
              </a:rPr>
              <a:t>Link</a:t>
            </a:r>
            <a:r>
              <a:rPr lang="ko-KR" altLang="en-US" sz="1000" dirty="0" smtClean="0">
                <a:solidFill>
                  <a:srgbClr val="FF0000"/>
                </a:solidFill>
              </a:rPr>
              <a:t>를 걸어주라는 의미이다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  <a:hlinkClick r:id="rId2"/>
              </a:rPr>
              <a:t>*Https://testnet.etherscan.io/address/</a:t>
            </a:r>
            <a:r>
              <a:rPr lang="en-US" altLang="ko-KR" sz="1000" dirty="0" smtClean="0">
                <a:solidFill>
                  <a:srgbClr val="FF0000"/>
                </a:solidFill>
              </a:rPr>
              <a:t>”</a:t>
            </a:r>
            <a:r>
              <a:rPr lang="ko-KR" altLang="en-US" sz="10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000" dirty="0" smtClean="0">
                <a:solidFill>
                  <a:srgbClr val="FF0000"/>
                </a:solidFill>
              </a:rPr>
              <a:t>＂ </a:t>
            </a:r>
            <a:r>
              <a:rPr lang="ko-KR" altLang="en-US" sz="1000" dirty="0" smtClean="0">
                <a:solidFill>
                  <a:srgbClr val="FF0000"/>
                </a:solidFill>
              </a:rPr>
              <a:t>형식으로 바로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컨트랙</a:t>
            </a:r>
            <a:r>
              <a:rPr lang="en-US" altLang="ko-KR" sz="10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북티라는</a:t>
            </a:r>
            <a:r>
              <a:rPr lang="ko-KR" altLang="en-US" sz="1000" dirty="0" smtClean="0">
                <a:solidFill>
                  <a:srgbClr val="FF0000"/>
                </a:solidFill>
              </a:rPr>
              <a:t> 의미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accent1"/>
                </a:solidFill>
              </a:rPr>
              <a:t>web3.eth.getAccounts(function(e, r) {...})</a:t>
            </a:r>
            <a:r>
              <a:rPr lang="en-US" altLang="ko-KR" sz="1000" dirty="0">
                <a:solidFill>
                  <a:srgbClr val="FF0000"/>
                </a:solidFill>
              </a:rPr>
              <a:t>﻿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Web3,eth.getaccount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는 </a:t>
            </a:r>
            <a:r>
              <a:rPr lang="en-US" altLang="ko-KR" sz="1000" dirty="0" smtClean="0">
                <a:solidFill>
                  <a:srgbClr val="FF0000"/>
                </a:solidFill>
              </a:rPr>
              <a:t>Web3.js</a:t>
            </a:r>
            <a:r>
              <a:rPr lang="ko-KR" altLang="en-US" sz="1000" dirty="0" smtClean="0">
                <a:solidFill>
                  <a:srgbClr val="FF0000"/>
                </a:solidFill>
              </a:rPr>
              <a:t>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이더리움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생성하고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트랜젝션을</a:t>
            </a:r>
            <a:r>
              <a:rPr lang="ko-KR" altLang="en-US" sz="1000" dirty="0" smtClean="0">
                <a:solidFill>
                  <a:srgbClr val="FF0000"/>
                </a:solidFill>
              </a:rPr>
              <a:t> 서명하고</a:t>
            </a:r>
            <a:r>
              <a:rPr lang="en-US" altLang="ko-KR" sz="1000" dirty="0" smtClean="0">
                <a:solidFill>
                  <a:srgbClr val="FF0000"/>
                </a:solidFill>
              </a:rPr>
              <a:t>,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이것은 </a:t>
            </a:r>
            <a:r>
              <a:rPr lang="ko-KR" altLang="en-US" sz="1000" dirty="0">
                <a:solidFill>
                  <a:srgbClr val="FF0000"/>
                </a:solidFill>
              </a:rPr>
              <a:t>이 예제에서 처음 나온 </a:t>
            </a:r>
            <a:r>
              <a:rPr lang="ko-KR" altLang="en-US" sz="1000" dirty="0" err="1">
                <a:solidFill>
                  <a:srgbClr val="FF0000"/>
                </a:solidFill>
              </a:rPr>
              <a:t>비동기식</a:t>
            </a:r>
            <a:r>
              <a:rPr lang="en-US" altLang="ko-KR" sz="1000" dirty="0">
                <a:solidFill>
                  <a:srgbClr val="FF0000"/>
                </a:solidFill>
              </a:rPr>
              <a:t>(asynchronous) </a:t>
            </a:r>
            <a:r>
              <a:rPr lang="ko-KR" altLang="en-US" sz="1000" dirty="0">
                <a:solidFill>
                  <a:srgbClr val="FF0000"/>
                </a:solidFill>
              </a:rPr>
              <a:t>호출입니다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블록체인 관련 웹 어플리케이션에서 이러한 </a:t>
            </a:r>
            <a:r>
              <a:rPr lang="ko-KR" altLang="en-US" sz="1000" dirty="0" err="1">
                <a:solidFill>
                  <a:srgbClr val="FF0000"/>
                </a:solidFill>
              </a:rPr>
              <a:t>비동기식</a:t>
            </a:r>
            <a:r>
              <a:rPr lang="ko-KR" altLang="en-US" sz="1000" dirty="0">
                <a:solidFill>
                  <a:srgbClr val="FF0000"/>
                </a:solidFill>
              </a:rPr>
              <a:t> 호출의 개념을 잘 이해하고 정확히 사용하는 것이 매우 중요합니다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호출의 결과를 받는데 시간이 걸리니 이걸 받으려고 마냥 기다리지 않고 그냥 다음 프로세스로 넘어가되</a:t>
            </a:r>
            <a:r>
              <a:rPr lang="en-US" altLang="ko-KR" sz="1000" dirty="0">
                <a:solidFill>
                  <a:srgbClr val="FF0000"/>
                </a:solidFill>
              </a:rPr>
              <a:t>, web3 </a:t>
            </a:r>
            <a:r>
              <a:rPr lang="ko-KR" altLang="en-US" sz="1000" dirty="0">
                <a:solidFill>
                  <a:srgbClr val="FF0000"/>
                </a:solidFill>
              </a:rPr>
              <a:t>가 호출에서 지시한 사항을 다 끝내고 났을 때 어떤 행동을 해야 될 지를 가르쳐 줍니다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여기서 </a:t>
            </a:r>
            <a:r>
              <a:rPr lang="en-US" altLang="ko-KR" sz="1000" dirty="0">
                <a:solidFill>
                  <a:srgbClr val="FF0000"/>
                </a:solidFill>
              </a:rPr>
              <a:t>e </a:t>
            </a:r>
            <a:r>
              <a:rPr lang="ko-KR" altLang="en-US" sz="1000" dirty="0">
                <a:solidFill>
                  <a:srgbClr val="FF0000"/>
                </a:solidFill>
              </a:rPr>
              <a:t>는 에러가 났을 때 그 메시지를 받아 주는 것이고</a:t>
            </a:r>
            <a:r>
              <a:rPr lang="en-US" altLang="ko-KR" sz="1000" dirty="0">
                <a:solidFill>
                  <a:srgbClr val="FF0000"/>
                </a:solidFill>
              </a:rPr>
              <a:t>, r </a:t>
            </a:r>
            <a:r>
              <a:rPr lang="ko-KR" altLang="en-US" sz="1000" dirty="0">
                <a:solidFill>
                  <a:srgbClr val="FF0000"/>
                </a:solidFill>
              </a:rPr>
              <a:t>은 </a:t>
            </a:r>
            <a:r>
              <a:rPr lang="ko-KR" altLang="en-US" sz="1000" dirty="0" err="1">
                <a:solidFill>
                  <a:srgbClr val="FF0000"/>
                </a:solidFill>
              </a:rPr>
              <a:t>리턴값이</a:t>
            </a:r>
            <a:r>
              <a:rPr lang="ko-KR" altLang="en-US" sz="1000" dirty="0">
                <a:solidFill>
                  <a:srgbClr val="FF0000"/>
                </a:solidFill>
              </a:rPr>
              <a:t> 있을 때 이를 받아 줍니다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리턴 값이 있다면 이것을 가지고 무엇을 </a:t>
            </a:r>
            <a:r>
              <a:rPr lang="ko-KR" altLang="en-US" sz="1000" dirty="0" err="1">
                <a:solidFill>
                  <a:srgbClr val="FF0000"/>
                </a:solidFill>
              </a:rPr>
              <a:t>해야할지를</a:t>
            </a:r>
            <a:r>
              <a:rPr lang="ko-KR" altLang="en-US" sz="1000" dirty="0">
                <a:solidFill>
                  <a:srgbClr val="FF0000"/>
                </a:solidFill>
              </a:rPr>
              <a:t> 함수 내</a:t>
            </a:r>
            <a:r>
              <a:rPr lang="en-US" altLang="ko-KR" sz="1000" dirty="0">
                <a:solidFill>
                  <a:srgbClr val="FF0000"/>
                </a:solidFill>
              </a:rPr>
              <a:t>{..} </a:t>
            </a:r>
            <a:r>
              <a:rPr lang="ko-KR" altLang="en-US" sz="1000" dirty="0">
                <a:solidFill>
                  <a:srgbClr val="FF0000"/>
                </a:solidFill>
              </a:rPr>
              <a:t>에 지시를 해주는 겁니다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000" dirty="0" err="1" smtClean="0">
                <a:solidFill>
                  <a:srgbClr val="FF0000"/>
                </a:solidFill>
              </a:rPr>
              <a:t>노드</a:t>
            </a:r>
            <a:r>
              <a:rPr lang="ko-KR" altLang="en-US" sz="1000" dirty="0" err="1">
                <a:solidFill>
                  <a:srgbClr val="FF0000"/>
                </a:solidFill>
              </a:rPr>
              <a:t>에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의해서 통제 받는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 </a:t>
            </a:r>
            <a:r>
              <a:rPr lang="ko-KR" altLang="en-US" sz="1000" dirty="0" smtClean="0">
                <a:solidFill>
                  <a:srgbClr val="FF0000"/>
                </a:solidFill>
              </a:rPr>
              <a:t>중에서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첫번째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인 </a:t>
            </a:r>
            <a:r>
              <a:rPr lang="en-US" altLang="ko-KR" sz="1000" dirty="0" smtClean="0">
                <a:solidFill>
                  <a:srgbClr val="FF0000"/>
                </a:solidFill>
              </a:rPr>
              <a:t>r[0]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getLink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함수</a:t>
            </a:r>
            <a:r>
              <a:rPr lang="ko-KR" altLang="en-US" sz="1000" dirty="0">
                <a:solidFill>
                  <a:srgbClr val="FF0000"/>
                </a:solidFill>
              </a:rPr>
              <a:t>에 </a:t>
            </a:r>
            <a:r>
              <a:rPr lang="ko-KR" altLang="en-US" sz="1000" dirty="0" smtClean="0">
                <a:solidFill>
                  <a:srgbClr val="FF0000"/>
                </a:solidFill>
              </a:rPr>
              <a:t>넣으라는 뜻임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프로그램 앞부분에 </a:t>
            </a:r>
            <a:r>
              <a:rPr lang="en-US" altLang="ko-KR" sz="1000" dirty="0" smtClean="0"/>
              <a:t>&lt;</a:t>
            </a:r>
            <a:r>
              <a:rPr lang="en-US" altLang="ko-KR" sz="1000" dirty="0"/>
              <a:t>li&gt;</a:t>
            </a:r>
            <a:r>
              <a:rPr lang="ko-KR" altLang="en-US" sz="1000" dirty="0"/>
              <a:t>내 </a:t>
            </a:r>
            <a:r>
              <a:rPr lang="ko-KR" altLang="en-US" sz="1000" dirty="0" err="1"/>
              <a:t>어카운트</a:t>
            </a:r>
            <a:r>
              <a:rPr lang="ko-KR" altLang="en-US" sz="1000" dirty="0"/>
              <a:t> 주소</a:t>
            </a:r>
            <a:r>
              <a:rPr lang="en-US" altLang="ko-KR" sz="1000" dirty="0"/>
              <a:t>: &lt;span id="</a:t>
            </a:r>
            <a:r>
              <a:rPr lang="en-US" altLang="ko-KR" sz="1000" dirty="0" err="1"/>
              <a:t>accountAddr</a:t>
            </a:r>
            <a:r>
              <a:rPr lang="en-US" altLang="ko-KR" sz="1000" dirty="0"/>
              <a:t>"&gt;&lt;/span&gt;&lt;/</a:t>
            </a:r>
            <a:r>
              <a:rPr lang="en-US" altLang="ko-KR" sz="1000" dirty="0" smtClean="0"/>
              <a:t>li&gt;</a:t>
            </a:r>
            <a:r>
              <a:rPr lang="ko-KR" altLang="en-US" sz="1000" dirty="0" smtClean="0"/>
              <a:t>로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err="1" smtClean="0"/>
              <a:t>accountAddr</a:t>
            </a:r>
            <a:r>
              <a:rPr lang="ko-KR" altLang="en-US" sz="1000" dirty="0" smtClean="0"/>
              <a:t>의 장소를 지정해 놓았음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391" y="3029711"/>
            <a:ext cx="624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function </a:t>
            </a:r>
            <a:r>
              <a:rPr lang="en-US" altLang="ko-KR" sz="1200" dirty="0" err="1"/>
              <a:t>getLink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return '&lt;a target="_blank"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=https://testnet.etherscan.io/address/' +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+ '&gt;' +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+'&lt;/a&gt;';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49411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web3.eth.getAccounts(function(</a:t>
            </a:r>
            <a:r>
              <a:rPr lang="en-US" altLang="ko-KR" b="1" dirty="0" err="1">
                <a:solidFill>
                  <a:srgbClr val="FF0000"/>
                </a:solidFill>
              </a:rPr>
              <a:t>e,r</a:t>
            </a:r>
            <a:r>
              <a:rPr lang="en-US" altLang="ko-KR" b="1" dirty="0">
                <a:solidFill>
                  <a:srgbClr val="FF0000"/>
                </a:solidFill>
              </a:rPr>
              <a:t>){console.log(r</a:t>
            </a:r>
            <a:r>
              <a:rPr lang="en-US" altLang="ko-KR" b="1" dirty="0" smtClean="0">
                <a:solidFill>
                  <a:srgbClr val="FF0000"/>
                </a:solidFill>
              </a:rPr>
              <a:t>);}); * </a:t>
            </a:r>
            <a:r>
              <a:rPr lang="ko-KR" altLang="en-US" b="1" dirty="0" smtClean="0">
                <a:solidFill>
                  <a:srgbClr val="FF0000"/>
                </a:solidFill>
              </a:rPr>
              <a:t>현재 사용하고 있는 지갑의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주소를 가져온다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Console.log()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Console</a:t>
            </a:r>
            <a:r>
              <a:rPr lang="ko-KR" altLang="en-US" b="1" dirty="0" smtClean="0">
                <a:solidFill>
                  <a:srgbClr val="FF0000"/>
                </a:solidFill>
              </a:rPr>
              <a:t>에 메시지를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리턴한다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335846"/>
            <a:ext cx="63184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function </a:t>
            </a:r>
            <a:r>
              <a:rPr lang="en-US" altLang="ko-KR" sz="1200" dirty="0" err="1"/>
              <a:t>getValue</a:t>
            </a:r>
            <a:r>
              <a:rPr lang="en-US" altLang="ko-KR" sz="1200" dirty="0"/>
              <a:t>()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simpleStorage.get</a:t>
            </a:r>
            <a:r>
              <a:rPr lang="en-US" altLang="ko-KR" sz="1200" dirty="0"/>
              <a:t>(function(</a:t>
            </a:r>
            <a:r>
              <a:rPr lang="en-US" altLang="ko-KR" sz="1200" dirty="0" err="1"/>
              <a:t>e,r</a:t>
            </a:r>
            <a:r>
              <a:rPr lang="en-US" altLang="ko-KR" sz="1200" dirty="0"/>
              <a:t>){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storedData</a:t>
            </a:r>
            <a:r>
              <a:rPr lang="en-US" altLang="ko-KR" sz="1200" dirty="0"/>
              <a:t>').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=</a:t>
            </a:r>
            <a:r>
              <a:rPr lang="en-US" altLang="ko-KR" sz="1200" dirty="0" err="1"/>
              <a:t>r.toNumber</a:t>
            </a:r>
            <a:r>
              <a:rPr lang="en-US" altLang="ko-KR" sz="1200" dirty="0" smtClean="0"/>
              <a:t>(); </a:t>
            </a:r>
            <a:r>
              <a:rPr lang="en-US" altLang="ko-KR" sz="1200" dirty="0"/>
              <a:t>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web3.eth.getBlockNumber(function(</a:t>
            </a:r>
            <a:r>
              <a:rPr lang="en-US" altLang="ko-KR" sz="1200" dirty="0" err="1"/>
              <a:t>e,r</a:t>
            </a:r>
            <a:r>
              <a:rPr lang="en-US" altLang="ko-KR" sz="1200" dirty="0"/>
              <a:t>){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lastBlock</a:t>
            </a:r>
            <a:r>
              <a:rPr lang="en-US" altLang="ko-KR" sz="1200" dirty="0"/>
              <a:t>').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r;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335846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프로그램 앞부분에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storedData</a:t>
            </a:r>
            <a:r>
              <a:rPr lang="ko-KR" altLang="en-US" sz="1200" dirty="0">
                <a:solidFill>
                  <a:srgbClr val="FF0000"/>
                </a:solidFill>
              </a:rPr>
              <a:t>로 지정된 </a:t>
            </a:r>
            <a:r>
              <a:rPr lang="ko-KR" altLang="en-US" sz="1200" dirty="0" smtClean="0">
                <a:solidFill>
                  <a:srgbClr val="FF0000"/>
                </a:solidFill>
              </a:rPr>
              <a:t>자리에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simpleStore</a:t>
            </a:r>
            <a:r>
              <a:rPr lang="ko-KR" altLang="en-US" sz="1200" dirty="0" smtClean="0">
                <a:solidFill>
                  <a:srgbClr val="FF0000"/>
                </a:solidFill>
              </a:rPr>
              <a:t>라고 지정된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인스턴스에서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Get()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비동기로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실행시켜서 </a:t>
            </a:r>
            <a:r>
              <a:rPr lang="en-US" altLang="ko-KR" sz="1200" dirty="0" smtClean="0">
                <a:solidFill>
                  <a:srgbClr val="FF0000"/>
                </a:solidFill>
              </a:rPr>
              <a:t>return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숫자로 바꾸어 표시하라는 의미 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li&gt;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</a:t>
            </a:r>
            <a:r>
              <a:rPr lang="ko-KR" altLang="en-US" sz="1200" dirty="0">
                <a:solidFill>
                  <a:srgbClr val="FF0000"/>
                </a:solidFill>
              </a:rPr>
              <a:t> 저장된 값</a:t>
            </a:r>
            <a:r>
              <a:rPr lang="en-US" altLang="ko-KR" sz="1200" dirty="0">
                <a:solidFill>
                  <a:srgbClr val="FF0000"/>
                </a:solidFill>
              </a:rPr>
              <a:t>: &lt;span id="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"&gt;&lt;/span&gt;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    &lt;button </a:t>
            </a:r>
            <a:r>
              <a:rPr lang="en-US" altLang="ko-KR" sz="1200" dirty="0" err="1">
                <a:solidFill>
                  <a:srgbClr val="FF0000"/>
                </a:solidFill>
              </a:rPr>
              <a:t>onclick</a:t>
            </a:r>
            <a:r>
              <a:rPr lang="en-US" altLang="ko-KR" sz="1200" dirty="0">
                <a:solidFill>
                  <a:srgbClr val="FF0000"/>
                </a:solidFill>
              </a:rPr>
              <a:t>="</a:t>
            </a:r>
            <a:r>
              <a:rPr lang="en-US" altLang="ko-KR" sz="1200" dirty="0" err="1">
                <a:solidFill>
                  <a:srgbClr val="FF0000"/>
                </a:solidFill>
              </a:rPr>
              <a:t>getValue</a:t>
            </a:r>
            <a:r>
              <a:rPr lang="en-US" altLang="ko-KR" sz="1200" dirty="0">
                <a:solidFill>
                  <a:srgbClr val="FF0000"/>
                </a:solidFill>
              </a:rPr>
              <a:t>()"&gt;</a:t>
            </a:r>
            <a:r>
              <a:rPr lang="ko-KR" altLang="en-US" sz="1200" dirty="0" err="1">
                <a:solidFill>
                  <a:srgbClr val="FF0000"/>
                </a:solidFill>
              </a:rPr>
              <a:t>새로고침</a:t>
            </a:r>
            <a:r>
              <a:rPr lang="en-US" altLang="ko-KR" sz="1200" dirty="0">
                <a:solidFill>
                  <a:srgbClr val="FF0000"/>
                </a:solidFill>
              </a:rPr>
              <a:t>&lt;/button&gt; (</a:t>
            </a:r>
            <a:r>
              <a:rPr lang="ko-KR" altLang="en-US" sz="1200" dirty="0">
                <a:solidFill>
                  <a:srgbClr val="FF0000"/>
                </a:solidFill>
              </a:rPr>
              <a:t>현재블록</a:t>
            </a:r>
            <a:r>
              <a:rPr lang="en-US" altLang="ko-KR" sz="1200" dirty="0">
                <a:solidFill>
                  <a:srgbClr val="FF0000"/>
                </a:solidFill>
              </a:rPr>
              <a:t>: &lt;span id="</a:t>
            </a:r>
            <a:r>
              <a:rPr lang="en-US" altLang="ko-KR" sz="1200" dirty="0" err="1">
                <a:solidFill>
                  <a:srgbClr val="FF0000"/>
                </a:solidFill>
              </a:rPr>
              <a:t>lastBlock</a:t>
            </a:r>
            <a:r>
              <a:rPr lang="en-US" altLang="ko-KR" sz="1200" dirty="0">
                <a:solidFill>
                  <a:srgbClr val="FF0000"/>
                </a:solidFill>
              </a:rPr>
              <a:t>"&gt;&lt;/span&gt;)&lt;/li&gt;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새로고침</a:t>
            </a:r>
            <a:r>
              <a:rPr lang="en-US" altLang="ko-KR" sz="1200" dirty="0" smtClean="0">
                <a:solidFill>
                  <a:srgbClr val="FF0000"/>
                </a:solidFill>
              </a:rPr>
              <a:t>”</a:t>
            </a:r>
            <a:r>
              <a:rPr lang="ko-KR" altLang="en-US" sz="1200" dirty="0" smtClean="0">
                <a:solidFill>
                  <a:srgbClr val="FF0000"/>
                </a:solidFill>
              </a:rPr>
              <a:t>이라고 명명된 버튼</a:t>
            </a:r>
            <a:r>
              <a:rPr lang="ko-KR" altLang="en-US" sz="1200" dirty="0">
                <a:solidFill>
                  <a:srgbClr val="FF0000"/>
                </a:solidFill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</a:rPr>
              <a:t>만들고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버튼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클릭되면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getValue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() 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실행시켜라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2116013"/>
            <a:ext cx="80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마지막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블럭넘버를</a:t>
            </a:r>
            <a:r>
              <a:rPr lang="ko-KR" altLang="en-US" sz="1200" dirty="0" smtClean="0">
                <a:solidFill>
                  <a:srgbClr val="FF0000"/>
                </a:solidFill>
              </a:rPr>
              <a:t> 가지고 와서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lastblock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을 지정된 위치에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리턴값을</a:t>
            </a:r>
            <a:r>
              <a:rPr lang="ko-KR" altLang="en-US" sz="1200" dirty="0" smtClean="0">
                <a:solidFill>
                  <a:srgbClr val="FF0000"/>
                </a:solidFill>
              </a:rPr>
              <a:t> 표시하라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56792" y="476672"/>
            <a:ext cx="7488832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function </a:t>
            </a:r>
            <a:r>
              <a:rPr lang="en-US" altLang="ko-KR" sz="1100" dirty="0" err="1"/>
              <a:t>setValue</a:t>
            </a:r>
            <a:r>
              <a:rPr lang="en-US" altLang="ko-KR" sz="1100" dirty="0"/>
              <a:t>() {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').value;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txid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('result').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'Transaction id: ' + r + '&lt;span id="pending" style="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;"&gt;(Pending)&lt;/span&gt;';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 = r;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filter = web3.eth.filter('latest');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filter.watch</a:t>
            </a:r>
            <a:r>
              <a:rPr lang="en-US" altLang="ko-KR" sz="1100" dirty="0"/>
              <a:t>(function(e, r)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getValue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web3.eth.getTransaction(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if (r != null &amp;&amp;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&gt; 0)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'(</a:t>
            </a:r>
            <a:r>
              <a:rPr lang="ko-KR" altLang="en-US" sz="1100" dirty="0"/>
              <a:t>기록된 블록</a:t>
            </a:r>
            <a:r>
              <a:rPr lang="en-US" altLang="ko-KR" sz="1100" dirty="0"/>
              <a:t>: ' +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+ ')';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storedData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 font-size:300%;';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filter.stopWatching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18864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프로그램 앞부분에 정의된 사항은 다음과 같다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li&gt;&lt;input id="</a:t>
            </a:r>
            <a:r>
              <a:rPr lang="en-US" altLang="ko-KR" sz="1200" dirty="0" err="1">
                <a:solidFill>
                  <a:srgbClr val="FF0000"/>
                </a:solidFill>
              </a:rPr>
              <a:t>newValue</a:t>
            </a:r>
            <a:r>
              <a:rPr lang="en-US" altLang="ko-KR" sz="1200" dirty="0">
                <a:solidFill>
                  <a:srgbClr val="FF0000"/>
                </a:solidFill>
              </a:rPr>
              <a:t>" type="text</a:t>
            </a:r>
            <a:r>
              <a:rPr lang="en-US" altLang="ko-KR" sz="1200" dirty="0" smtClean="0">
                <a:solidFill>
                  <a:srgbClr val="FF0000"/>
                </a:solidFill>
              </a:rPr>
              <a:t>"&gt;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이것은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지정될 상자를 만들라는 의미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button </a:t>
            </a:r>
            <a:r>
              <a:rPr lang="en-US" altLang="ko-KR" sz="1200" dirty="0" err="1">
                <a:solidFill>
                  <a:srgbClr val="FF0000"/>
                </a:solidFill>
              </a:rPr>
              <a:t>onclick</a:t>
            </a:r>
            <a:r>
              <a:rPr lang="en-US" altLang="ko-KR" sz="1200" dirty="0">
                <a:solidFill>
                  <a:srgbClr val="FF0000"/>
                </a:solidFill>
              </a:rPr>
              <a:t>="</a:t>
            </a:r>
            <a:r>
              <a:rPr lang="en-US" altLang="ko-KR" sz="1200" dirty="0" err="1">
                <a:solidFill>
                  <a:srgbClr val="FF0000"/>
                </a:solidFill>
              </a:rPr>
              <a:t>setValue</a:t>
            </a:r>
            <a:r>
              <a:rPr lang="en-US" altLang="ko-KR" sz="1200" dirty="0">
                <a:solidFill>
                  <a:srgbClr val="FF0000"/>
                </a:solidFill>
              </a:rPr>
              <a:t>()"&gt;</a:t>
            </a:r>
            <a:r>
              <a:rPr lang="ko-KR" altLang="en-US" sz="1200" dirty="0">
                <a:solidFill>
                  <a:srgbClr val="FF0000"/>
                </a:solidFill>
              </a:rPr>
              <a:t>새 값으로 저장하기</a:t>
            </a:r>
            <a:r>
              <a:rPr lang="en-US" altLang="ko-KR" sz="1200" dirty="0">
                <a:solidFill>
                  <a:srgbClr val="FF0000"/>
                </a:solidFill>
              </a:rPr>
              <a:t>&lt;/button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이것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새값으로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저장하기</a:t>
            </a:r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이름의 버튼을 만들고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버튼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클릭되</a:t>
            </a:r>
            <a:r>
              <a:rPr lang="ko-KR" altLang="en-US" sz="1200" dirty="0">
                <a:solidFill>
                  <a:srgbClr val="FF0000"/>
                </a:solidFill>
              </a:rPr>
              <a:t>면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setValue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()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 실행시킨다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      &lt;div id="result"&gt;&lt;/div&gt;&lt;/li&gt;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27984" y="2204864"/>
            <a:ext cx="5076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지정된 자리에 들어간 값을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 변수로 지정한다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</a:rPr>
              <a:t>프로그</a:t>
            </a:r>
            <a:r>
              <a:rPr lang="ko-KR" altLang="en-US" sz="1200" dirty="0">
                <a:solidFill>
                  <a:srgbClr val="FF0000"/>
                </a:solidFill>
              </a:rPr>
              <a:t>램 </a:t>
            </a:r>
            <a:r>
              <a:rPr lang="ko-KR" altLang="en-US" sz="1200" dirty="0" smtClean="0">
                <a:solidFill>
                  <a:srgbClr val="FF0000"/>
                </a:solidFill>
              </a:rPr>
              <a:t>앞부분에서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자리를 지정하였으므로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박스안에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key-in</a:t>
            </a:r>
            <a:r>
              <a:rPr lang="ko-KR" altLang="en-US" sz="1200" dirty="0" smtClean="0">
                <a:solidFill>
                  <a:srgbClr val="FF0000"/>
                </a:solidFill>
              </a:rPr>
              <a:t>한 값을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 변수로 지정하라는 의미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***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simpleStorage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인스턴스에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set()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함수에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newValue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를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원소로하여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비동기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방식으로 실행시킨다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그 리턴 값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/>
            </a:r>
            <a:br>
              <a:rPr lang="en-US" altLang="ko-KR" sz="1400" b="1" dirty="0" smtClean="0">
                <a:solidFill>
                  <a:schemeClr val="tx2"/>
                </a:solidFill>
              </a:rPr>
            </a:br>
            <a:r>
              <a:rPr lang="en-US" altLang="ko-KR" sz="1400" b="1" dirty="0" smtClean="0">
                <a:solidFill>
                  <a:schemeClr val="tx2"/>
                </a:solidFill>
              </a:rPr>
              <a:t>r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은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transaction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의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id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이고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Txhash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값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txid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로 저장함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39976" y="3861048"/>
            <a:ext cx="49320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여기서 </a:t>
            </a:r>
            <a:r>
              <a:rPr lang="en-US" altLang="ko-KR" sz="1100" dirty="0">
                <a:solidFill>
                  <a:srgbClr val="FF0000"/>
                </a:solidFill>
              </a:rPr>
              <a:t>web3.eth.filter() </a:t>
            </a:r>
            <a:r>
              <a:rPr lang="ko-KR" altLang="en-US" sz="1100" dirty="0" err="1">
                <a:solidFill>
                  <a:srgbClr val="FF0000"/>
                </a:solidFill>
              </a:rPr>
              <a:t>라는게</a:t>
            </a:r>
            <a:r>
              <a:rPr lang="ko-KR" altLang="en-US" sz="1100" dirty="0">
                <a:solidFill>
                  <a:srgbClr val="FF0000"/>
                </a:solidFill>
              </a:rPr>
              <a:t> 나오는데요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블록체인 상의 변화를 체크하는 역할을 합니다</a:t>
            </a:r>
            <a:r>
              <a:rPr lang="en-US" altLang="ko-KR" sz="1100" dirty="0">
                <a:solidFill>
                  <a:srgbClr val="FF0000"/>
                </a:solidFill>
              </a:rPr>
              <a:t>. '</a:t>
            </a:r>
            <a:r>
              <a:rPr lang="en-US" altLang="ko-KR" sz="1100" dirty="0" err="1">
                <a:solidFill>
                  <a:srgbClr val="FF0000"/>
                </a:solidFill>
              </a:rPr>
              <a:t>lastest</a:t>
            </a:r>
            <a:r>
              <a:rPr lang="en-US" altLang="ko-KR" sz="1100" dirty="0">
                <a:solidFill>
                  <a:srgbClr val="FF0000"/>
                </a:solidFill>
              </a:rPr>
              <a:t>' </a:t>
            </a:r>
            <a:r>
              <a:rPr lang="ko-KR" altLang="en-US" sz="1100" dirty="0">
                <a:solidFill>
                  <a:srgbClr val="FF0000"/>
                </a:solidFill>
              </a:rPr>
              <a:t>라는 조건은 새 블록을 의미합니다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이런 작업을 하는 이유는 블록체</a:t>
            </a:r>
            <a:r>
              <a:rPr lang="ko-KR" altLang="en-US" sz="1100" dirty="0">
                <a:solidFill>
                  <a:srgbClr val="FF0000"/>
                </a:solidFill>
              </a:rPr>
              <a:t>인 </a:t>
            </a:r>
            <a:r>
              <a:rPr lang="ko-KR" altLang="en-US" sz="1100" dirty="0" smtClean="0">
                <a:solidFill>
                  <a:srgbClr val="FF0000"/>
                </a:solidFill>
              </a:rPr>
              <a:t>상 생성되는 모든 블록을 찾아내서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그 </a:t>
            </a:r>
            <a:r>
              <a:rPr lang="ko-KR" altLang="en-US" sz="1100" dirty="0" smtClean="0">
                <a:solidFill>
                  <a:srgbClr val="FF0000"/>
                </a:solidFill>
              </a:rPr>
              <a:t>블록에 최신 블록이라고 한다면 </a:t>
            </a:r>
            <a:r>
              <a:rPr lang="en-US" altLang="ko-KR" sz="1100" b="1" dirty="0" err="1">
                <a:solidFill>
                  <a:schemeClr val="tx2"/>
                </a:solidFill>
              </a:rPr>
              <a:t>filter.watch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()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라는 함수내의 명령어인 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tx2"/>
                </a:solidFill>
              </a:rPr>
              <a:t>getValue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함수와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tractionID</a:t>
            </a:r>
            <a:r>
              <a:rPr lang="ko-KR" altLang="en-US" sz="1100" dirty="0" smtClean="0">
                <a:solidFill>
                  <a:srgbClr val="FF0000"/>
                </a:solidFill>
              </a:rPr>
              <a:t>를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원소로하는</a:t>
            </a:r>
            <a:r>
              <a:rPr lang="ko-KR" altLang="en-US" sz="1100" dirty="0" smtClean="0">
                <a:solidFill>
                  <a:srgbClr val="FF0000"/>
                </a:solidFill>
              </a:rPr>
              <a:t> 함수로 거래처리가 포함된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블럭번호를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리턴하는</a:t>
            </a:r>
            <a:r>
              <a:rPr lang="ko-KR" altLang="en-US" sz="1100" dirty="0" smtClean="0">
                <a:solidFill>
                  <a:srgbClr val="FF0000"/>
                </a:solidFill>
              </a:rPr>
              <a:t> 함수인 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web3.eth.getTransaction 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함수를 반복적으로</a:t>
            </a:r>
            <a:r>
              <a:rPr lang="ko-KR" altLang="en-US" sz="1100" dirty="0" smtClean="0">
                <a:solidFill>
                  <a:srgbClr val="FF0000"/>
                </a:solidFill>
              </a:rPr>
              <a:t> 실행시키라는 것이다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그리고 그 함수는 </a:t>
            </a:r>
            <a:r>
              <a:rPr lang="en-US" altLang="ko-KR" sz="1100" b="1" dirty="0" err="1" smtClean="0">
                <a:solidFill>
                  <a:schemeClr val="tx2"/>
                </a:solidFill>
              </a:rPr>
              <a:t>filter.stopWatching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()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함수로 반복실행이 종료된다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이는 거래내역이 블록화되어 원장에 반영되었는가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아닌가를 체크하기 위한 것이다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그래서 </a:t>
            </a:r>
            <a:r>
              <a:rPr lang="en-US" altLang="ko-KR" sz="1400" b="1" dirty="0" err="1">
                <a:solidFill>
                  <a:schemeClr val="tx2"/>
                </a:solidFill>
              </a:rPr>
              <a:t>filter.watch</a:t>
            </a:r>
            <a:r>
              <a:rPr lang="en-US" altLang="ko-KR" sz="1400" b="1" dirty="0">
                <a:solidFill>
                  <a:schemeClr val="tx2"/>
                </a:solidFill>
              </a:rPr>
              <a:t>() </a:t>
            </a:r>
            <a:r>
              <a:rPr lang="ko-KR" altLang="en-US" sz="1400" b="1" dirty="0">
                <a:solidFill>
                  <a:schemeClr val="tx2"/>
                </a:solidFill>
              </a:rPr>
              <a:t>한다는 것은 새 블록이 발견되면</a:t>
            </a:r>
            <a:r>
              <a:rPr lang="en-US" altLang="ko-KR" sz="1400" b="1" dirty="0">
                <a:solidFill>
                  <a:schemeClr val="tx2"/>
                </a:solidFill>
              </a:rPr>
              <a:t>, watch() </a:t>
            </a:r>
            <a:r>
              <a:rPr lang="ko-KR" altLang="en-US" sz="1400" b="1" dirty="0">
                <a:solidFill>
                  <a:schemeClr val="tx2"/>
                </a:solidFill>
              </a:rPr>
              <a:t>안에 포함된 명령을 실행하라는 것입니다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4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watch() </a:t>
            </a:r>
            <a:r>
              <a:rPr lang="ko-KR" altLang="en-US" sz="1200" dirty="0">
                <a:solidFill>
                  <a:srgbClr val="FF0000"/>
                </a:solidFill>
              </a:rPr>
              <a:t>안에 포함된 </a:t>
            </a:r>
            <a:r>
              <a:rPr lang="ko-KR" altLang="en-US" sz="1200" dirty="0" err="1">
                <a:solidFill>
                  <a:srgbClr val="FF0000"/>
                </a:solidFill>
              </a:rPr>
              <a:t>첫번째</a:t>
            </a:r>
            <a:r>
              <a:rPr lang="ko-KR" altLang="en-US" sz="1200" dirty="0">
                <a:solidFill>
                  <a:srgbClr val="FF0000"/>
                </a:solidFill>
              </a:rPr>
              <a:t> 명령은 </a:t>
            </a:r>
            <a:r>
              <a:rPr lang="en-US" altLang="ko-KR" sz="1200" dirty="0" err="1">
                <a:solidFill>
                  <a:srgbClr val="FF0000"/>
                </a:solidFill>
              </a:rPr>
              <a:t>getValue</a:t>
            </a:r>
            <a:r>
              <a:rPr lang="en-US" altLang="ko-KR" sz="1200" dirty="0">
                <a:solidFill>
                  <a:srgbClr val="FF0000"/>
                </a:solidFill>
              </a:rPr>
              <a:t>() </a:t>
            </a:r>
            <a:r>
              <a:rPr lang="ko-KR" altLang="en-US" sz="1200" dirty="0">
                <a:solidFill>
                  <a:srgbClr val="FF0000"/>
                </a:solidFill>
              </a:rPr>
              <a:t>함수를 실행하라는 것입니다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앞에서 처음 페이지가 로딩될 때 실행한 함수였지요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그걸 재 실행하라는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왜 재 실행합니까</a:t>
            </a:r>
            <a:r>
              <a:rPr lang="en-US" altLang="ko-KR" sz="1200" dirty="0">
                <a:solidFill>
                  <a:srgbClr val="FF0000"/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마지막 </a:t>
            </a:r>
            <a:r>
              <a:rPr lang="ko-KR" altLang="en-US" sz="1200" dirty="0" err="1">
                <a:solidFill>
                  <a:srgbClr val="FF0000"/>
                </a:solidFill>
              </a:rPr>
              <a:t>블럭넘버가</a:t>
            </a:r>
            <a:r>
              <a:rPr lang="ko-KR" altLang="en-US" sz="1200" dirty="0">
                <a:solidFill>
                  <a:srgbClr val="FF0000"/>
                </a:solidFill>
              </a:rPr>
              <a:t> 바뀌었기 때문이죠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그에 따라 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</a:t>
            </a:r>
            <a:r>
              <a:rPr lang="ko-KR" altLang="en-US" sz="1200" dirty="0">
                <a:solidFill>
                  <a:srgbClr val="FF0000"/>
                </a:solidFill>
              </a:rPr>
              <a:t> 있는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값도 변화되어 있을 수 있기 때문에 최신 값으로 바꾸라는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지금 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컨트랙트에는</a:t>
            </a:r>
            <a:r>
              <a:rPr lang="ko-KR" altLang="en-US" sz="1200" dirty="0">
                <a:solidFill>
                  <a:srgbClr val="FF0000"/>
                </a:solidFill>
              </a:rPr>
              <a:t> 다른 사용자가 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한 사용자가 업데이트 하지 않았다 하더라도 다른 사용자가 값을 바꾸었을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그래서 새 블록이 나왔으면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에 있는 값을 갱신해 놓자는 거지요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5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56792" y="476672"/>
            <a:ext cx="7488832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function </a:t>
            </a:r>
            <a:r>
              <a:rPr lang="en-US" altLang="ko-KR" sz="1100" dirty="0" err="1"/>
              <a:t>setValue</a:t>
            </a:r>
            <a:r>
              <a:rPr lang="en-US" altLang="ko-KR" sz="1100" dirty="0"/>
              <a:t>() {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').value;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txid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('result').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'Transaction id: ' + r + '&lt;span id="pending" style="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;"&gt;(Pending)&lt;/span&gt;';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 = r;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filter = web3.eth.filter('latest');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filter.watch</a:t>
            </a:r>
            <a:r>
              <a:rPr lang="en-US" altLang="ko-KR" sz="1100" dirty="0"/>
              <a:t>(function(e, r)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getValue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web3.eth.getTransaction(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if (r != null &amp;&amp;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&gt; 0)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'(</a:t>
            </a:r>
            <a:r>
              <a:rPr lang="ko-KR" altLang="en-US" sz="1100" dirty="0"/>
              <a:t>기록된 블록</a:t>
            </a:r>
            <a:r>
              <a:rPr lang="en-US" altLang="ko-KR" sz="1100" dirty="0"/>
              <a:t>: ' +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+ ')';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storedData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 font-size:300%;';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filter.stopWatching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355976" y="1784607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web3.eth.getTransaction(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, 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){}) </a:t>
            </a:r>
            <a:r>
              <a:rPr lang="ko-KR" altLang="en-US" sz="1200" dirty="0">
                <a:solidFill>
                  <a:srgbClr val="FF0000"/>
                </a:solidFill>
              </a:rPr>
              <a:t>는 우리가 앞에서 받았던 업데이트 트랜잭션 </a:t>
            </a:r>
            <a:r>
              <a:rPr lang="en-US" altLang="ko-KR" sz="1200" dirty="0">
                <a:solidFill>
                  <a:srgbClr val="FF0000"/>
                </a:solidFill>
              </a:rPr>
              <a:t>id 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</a:rPr>
              <a:t>로 블록체인에서 그 기록을 한번 가져와 보는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리턴값은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blockhash</a:t>
            </a:r>
            <a:r>
              <a:rPr lang="ko-KR" altLang="en-US" sz="1200" dirty="0" smtClean="0">
                <a:solidFill>
                  <a:srgbClr val="FF0000"/>
                </a:solidFill>
              </a:rPr>
              <a:t>값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blocknumber</a:t>
            </a:r>
            <a:r>
              <a:rPr lang="en-US" altLang="ko-KR" sz="1200" dirty="0" smtClean="0">
                <a:solidFill>
                  <a:srgbClr val="FF0000"/>
                </a:solidFill>
              </a:rPr>
              <a:t>, Account </a:t>
            </a:r>
            <a:r>
              <a:rPr lang="ko-KR" altLang="en-US" sz="12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가스 사용량 등이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리턴된다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만일 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가 새 블록에 포함되었다면 그 결과값에 </a:t>
            </a:r>
            <a:r>
              <a:rPr lang="ko-KR" altLang="en-US" sz="1200" dirty="0" err="1">
                <a:solidFill>
                  <a:srgbClr val="FF0000"/>
                </a:solidFill>
              </a:rPr>
              <a:t>블럭넘버가</a:t>
            </a:r>
            <a:r>
              <a:rPr lang="ko-KR" altLang="en-US" sz="1200" dirty="0">
                <a:solidFill>
                  <a:srgbClr val="FF0000"/>
                </a:solidFill>
              </a:rPr>
              <a:t> 포함되어 있겠지요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가끔은 내가 보낸 트랜잭션이 포함되지 않은 채 새 블록이 생성되었을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그럴 </a:t>
            </a:r>
            <a:r>
              <a:rPr lang="ko-KR" altLang="en-US" sz="1200" dirty="0">
                <a:solidFill>
                  <a:srgbClr val="FF0000"/>
                </a:solidFill>
              </a:rPr>
              <a:t>경우에는 아예 </a:t>
            </a:r>
            <a:r>
              <a:rPr lang="en-US" altLang="ko-KR" sz="1200" dirty="0">
                <a:solidFill>
                  <a:srgbClr val="FF0000"/>
                </a:solidFill>
              </a:rPr>
              <a:t>r </a:t>
            </a:r>
            <a:r>
              <a:rPr lang="ko-KR" altLang="en-US" sz="1200" dirty="0">
                <a:solidFill>
                  <a:srgbClr val="FF0000"/>
                </a:solidFill>
              </a:rPr>
              <a:t>이 없거나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r.blockNumber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가 배정되지 않았겠지요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그것은 우리가 보낸 값이 아직 저장되지 않았다는 것을 의미합니다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그렇게 </a:t>
            </a:r>
            <a:r>
              <a:rPr lang="ko-KR" altLang="en-US" sz="1200" dirty="0">
                <a:solidFill>
                  <a:srgbClr val="FF0000"/>
                </a:solidFill>
              </a:rPr>
              <a:t>되면 </a:t>
            </a:r>
            <a:r>
              <a:rPr lang="en-US" altLang="ko-KR" sz="1200" dirty="0">
                <a:solidFill>
                  <a:srgbClr val="FF0000"/>
                </a:solidFill>
              </a:rPr>
              <a:t>if (r != null &amp;&amp; </a:t>
            </a:r>
            <a:r>
              <a:rPr lang="en-US" altLang="ko-KR" sz="1200" dirty="0" err="1">
                <a:solidFill>
                  <a:srgbClr val="FF0000"/>
                </a:solidFill>
              </a:rPr>
              <a:t>r.blockNumber</a:t>
            </a:r>
            <a:r>
              <a:rPr lang="en-US" altLang="ko-KR" sz="1200" dirty="0">
                <a:solidFill>
                  <a:srgbClr val="FF0000"/>
                </a:solidFill>
              </a:rPr>
              <a:t> &gt; 0) ﻿</a:t>
            </a:r>
            <a:r>
              <a:rPr lang="ko-KR" altLang="en-US" sz="1200" dirty="0">
                <a:solidFill>
                  <a:srgbClr val="FF0000"/>
                </a:solidFill>
              </a:rPr>
              <a:t>에서 거짓이 되겠지요</a:t>
            </a:r>
            <a:r>
              <a:rPr lang="en-US" altLang="ko-KR" sz="1200" dirty="0">
                <a:solidFill>
                  <a:srgbClr val="FF0000"/>
                </a:solidFill>
              </a:rPr>
              <a:t>. "&amp;&amp;" </a:t>
            </a:r>
            <a:r>
              <a:rPr lang="ko-KR" altLang="en-US" sz="1200" dirty="0">
                <a:solidFill>
                  <a:srgbClr val="FF0000"/>
                </a:solidFill>
              </a:rPr>
              <a:t>라는 것은 </a:t>
            </a:r>
            <a:r>
              <a:rPr lang="en-US" altLang="ko-KR" sz="1200" dirty="0">
                <a:solidFill>
                  <a:srgbClr val="FF0000"/>
                </a:solidFill>
              </a:rPr>
              <a:t>"AND" </a:t>
            </a:r>
            <a:r>
              <a:rPr lang="ko-KR" altLang="en-US" sz="1200" dirty="0">
                <a:solidFill>
                  <a:srgbClr val="FF0000"/>
                </a:solidFill>
              </a:rPr>
              <a:t>의 의미입니다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두 </a:t>
            </a:r>
            <a:r>
              <a:rPr lang="ko-KR" altLang="en-US" sz="1200" dirty="0">
                <a:solidFill>
                  <a:srgbClr val="FF0000"/>
                </a:solidFill>
              </a:rPr>
              <a:t>가지가 다 충족되어야 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 err="1">
                <a:solidFill>
                  <a:srgbClr val="FF0000"/>
                </a:solidFill>
              </a:rPr>
              <a:t>리턴값이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null </a:t>
            </a:r>
            <a:r>
              <a:rPr lang="ko-KR" altLang="en-US" sz="1200" dirty="0">
                <a:solidFill>
                  <a:srgbClr val="FF0000"/>
                </a:solidFill>
              </a:rPr>
              <a:t>이 아니고 거기에 블록넘버가 나온다</a:t>
            </a:r>
            <a:r>
              <a:rPr lang="en-US" altLang="ko-KR" sz="1200" dirty="0">
                <a:solidFill>
                  <a:srgbClr val="FF0000"/>
                </a:solidFill>
              </a:rPr>
              <a:t>(&gt;0)</a:t>
            </a:r>
            <a:r>
              <a:rPr lang="ko-KR" altLang="en-US" sz="1200" dirty="0">
                <a:solidFill>
                  <a:srgbClr val="FF0000"/>
                </a:solidFill>
              </a:rPr>
              <a:t>는 것은 정상적으로 블록체인에 포함이 되었다는 뜻입니다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그렇다면 아까 </a:t>
            </a:r>
            <a:r>
              <a:rPr lang="en-US" altLang="ko-KR" sz="1200" dirty="0">
                <a:solidFill>
                  <a:srgbClr val="FF0000"/>
                </a:solidFill>
              </a:rPr>
              <a:t>'(</a:t>
            </a:r>
            <a:r>
              <a:rPr lang="en-US" altLang="ko-KR" sz="1200" dirty="0" err="1">
                <a:solidFill>
                  <a:srgbClr val="FF0000"/>
                </a:solidFill>
              </a:rPr>
              <a:t>Panding</a:t>
            </a:r>
            <a:r>
              <a:rPr lang="en-US" altLang="ko-KR" sz="1200" dirty="0">
                <a:solidFill>
                  <a:srgbClr val="FF0000"/>
                </a:solidFill>
              </a:rPr>
              <a:t>)' </a:t>
            </a:r>
            <a:r>
              <a:rPr lang="ko-KR" altLang="en-US" sz="1200" dirty="0">
                <a:solidFill>
                  <a:srgbClr val="FF0000"/>
                </a:solidFill>
              </a:rPr>
              <a:t>이라고 해두었던 내용 대신 </a:t>
            </a:r>
            <a:r>
              <a:rPr lang="en-US" altLang="ko-KR" sz="1200" dirty="0">
                <a:solidFill>
                  <a:srgbClr val="FF0000"/>
                </a:solidFill>
              </a:rPr>
              <a:t>'</a:t>
            </a:r>
            <a:r>
              <a:rPr lang="ko-KR" altLang="en-US" sz="1200" dirty="0">
                <a:solidFill>
                  <a:srgbClr val="FF0000"/>
                </a:solidFill>
              </a:rPr>
              <a:t>기록된 </a:t>
            </a:r>
            <a:r>
              <a:rPr lang="ko-KR" altLang="en-US" sz="1200" dirty="0" err="1">
                <a:solidFill>
                  <a:srgbClr val="FF0000"/>
                </a:solidFill>
              </a:rPr>
              <a:t>블럭</a:t>
            </a:r>
            <a:r>
              <a:rPr lang="en-US" altLang="ko-KR" sz="1200" dirty="0">
                <a:solidFill>
                  <a:srgbClr val="FF0000"/>
                </a:solidFill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</a:rPr>
              <a:t>이라는 안내 문구와 이 트랜잭션이 포함된 블록넘버를 보여주게 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그리고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값도 새 트랜잭션이 반영된 것이기 때문에 녹색으로 문자색을 바꾸어줍니다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watch() </a:t>
            </a:r>
            <a:r>
              <a:rPr lang="ko-KR" altLang="en-US" sz="1200" dirty="0">
                <a:solidFill>
                  <a:srgbClr val="FF0000"/>
                </a:solidFill>
              </a:rPr>
              <a:t>안에서 실행되는 두 함수가 반드시 동시에 실행되는 것은 아니기 때문에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현재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값과 업데이트 트랜잭션 관련 화면갱신에 시간차가 날 수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41664" y="76092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web3.eth.filter() </a:t>
            </a:r>
            <a:r>
              <a:rPr lang="ko-KR" altLang="en-US" sz="1200" dirty="0">
                <a:solidFill>
                  <a:srgbClr val="FF0000"/>
                </a:solidFill>
              </a:rPr>
              <a:t>함수를 통해 </a:t>
            </a:r>
            <a:r>
              <a:rPr lang="en-US" altLang="ko-KR" sz="1200" dirty="0">
                <a:solidFill>
                  <a:srgbClr val="FF0000"/>
                </a:solidFill>
              </a:rPr>
              <a:t>Block </a:t>
            </a:r>
            <a:r>
              <a:rPr lang="ko-KR" altLang="en-US" sz="1200" dirty="0">
                <a:solidFill>
                  <a:srgbClr val="FF0000"/>
                </a:solidFill>
              </a:rPr>
              <a:t>에 대한 </a:t>
            </a:r>
            <a:r>
              <a:rPr lang="en-US" altLang="ko-KR" sz="1200" dirty="0">
                <a:solidFill>
                  <a:srgbClr val="FF0000"/>
                </a:solidFill>
              </a:rPr>
              <a:t>Filter </a:t>
            </a:r>
            <a:r>
              <a:rPr lang="ko-KR" altLang="en-US" sz="1200" dirty="0">
                <a:solidFill>
                  <a:srgbClr val="FF0000"/>
                </a:solidFill>
              </a:rPr>
              <a:t>를 걸 수 있다</a:t>
            </a:r>
            <a:r>
              <a:rPr lang="en-US" altLang="ko-KR" sz="1200" dirty="0">
                <a:solidFill>
                  <a:srgbClr val="FF0000"/>
                </a:solidFill>
              </a:rPr>
              <a:t>. 'latest' </a:t>
            </a:r>
            <a:r>
              <a:rPr lang="ko-KR" altLang="en-US" sz="1200" dirty="0">
                <a:solidFill>
                  <a:srgbClr val="FF0000"/>
                </a:solidFill>
              </a:rPr>
              <a:t>를 넣어주면 최신 생성된 블록이 있는 경우 </a:t>
            </a:r>
            <a:r>
              <a:rPr lang="en-US" altLang="ko-KR" sz="1200" dirty="0">
                <a:solidFill>
                  <a:srgbClr val="FF0000"/>
                </a:solidFill>
              </a:rPr>
              <a:t>Filter </a:t>
            </a:r>
            <a:r>
              <a:rPr lang="ko-KR" altLang="en-US" sz="1200" dirty="0">
                <a:solidFill>
                  <a:srgbClr val="FF0000"/>
                </a:solidFill>
              </a:rPr>
              <a:t>로 잡히게 되며</a:t>
            </a:r>
            <a:r>
              <a:rPr lang="en-US" altLang="ko-KR" sz="1200" dirty="0">
                <a:solidFill>
                  <a:srgbClr val="FF0000"/>
                </a:solidFill>
              </a:rPr>
              <a:t>, 'pending' </a:t>
            </a:r>
            <a:r>
              <a:rPr lang="ko-KR" altLang="en-US" sz="1200" dirty="0">
                <a:solidFill>
                  <a:srgbClr val="FF0000"/>
                </a:solidFill>
              </a:rPr>
              <a:t>을 적어주면 </a:t>
            </a:r>
            <a:r>
              <a:rPr lang="en-US" altLang="ko-KR" sz="1200" dirty="0">
                <a:solidFill>
                  <a:srgbClr val="FF0000"/>
                </a:solidFill>
              </a:rPr>
              <a:t>Pending </a:t>
            </a:r>
            <a:r>
              <a:rPr lang="ko-KR" altLang="en-US" sz="1200" dirty="0">
                <a:solidFill>
                  <a:srgbClr val="FF0000"/>
                </a:solidFill>
              </a:rPr>
              <a:t>중인 블록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마이닝</a:t>
            </a:r>
            <a:r>
              <a:rPr lang="ko-KR" altLang="en-US" sz="1200" dirty="0">
                <a:solidFill>
                  <a:srgbClr val="FF0000"/>
                </a:solidFill>
              </a:rPr>
              <a:t> 대상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을 보여준다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7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57530" y="692696"/>
            <a:ext cx="472969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Mapping</a:t>
            </a:r>
            <a:r>
              <a:rPr lang="ko-KR" altLang="en-US" sz="1200" dirty="0">
                <a:solidFill>
                  <a:srgbClr val="FF0000"/>
                </a:solidFill>
              </a:rPr>
              <a:t>을 </a:t>
            </a:r>
            <a:r>
              <a:rPr lang="en-US" altLang="ko-KR" sz="12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200" dirty="0" smtClean="0">
                <a:solidFill>
                  <a:srgbClr val="FF0000"/>
                </a:solidFill>
              </a:rPr>
              <a:t>에 저장된 </a:t>
            </a:r>
            <a:r>
              <a:rPr lang="en-US" altLang="ko-KR" sz="1200" dirty="0" smtClean="0">
                <a:solidFill>
                  <a:srgbClr val="FF0000"/>
                </a:solidFill>
              </a:rPr>
              <a:t>balance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호출하는 방법은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Balances.call</a:t>
            </a:r>
            <a:r>
              <a:rPr lang="en-US" altLang="ko-KR" sz="1200" dirty="0" smtClean="0">
                <a:solidFill>
                  <a:srgbClr val="FF0000"/>
                </a:solidFill>
              </a:rPr>
              <a:t>( )</a:t>
            </a:r>
            <a:r>
              <a:rPr lang="ko-KR" altLang="en-US" sz="1200" dirty="0" smtClean="0">
                <a:solidFill>
                  <a:srgbClr val="FF0000"/>
                </a:solidFill>
              </a:rPr>
              <a:t>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400" b="1" dirty="0" err="1" smtClean="0">
                <a:solidFill>
                  <a:schemeClr val="tx2"/>
                </a:solidFill>
              </a:rPr>
              <a:t>simcoin.balances.call</a:t>
            </a:r>
            <a:r>
              <a:rPr lang="en-US" altLang="ko-KR" sz="1200" dirty="0">
                <a:solidFill>
                  <a:srgbClr val="FF0000"/>
                </a:solidFill>
              </a:rPr>
              <a:t>('0xe9db78cb1a5687de016482dcb82e73ca56e82695',function(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){console.log(</a:t>
            </a:r>
            <a:r>
              <a:rPr lang="en-US" altLang="ko-KR" sz="1200" dirty="0" err="1">
                <a:solidFill>
                  <a:srgbClr val="FF0000"/>
                </a:solidFill>
              </a:rPr>
              <a:t>r.toNumber</a:t>
            </a:r>
            <a:r>
              <a:rPr lang="en-US" altLang="ko-KR" sz="1200" dirty="0">
                <a:solidFill>
                  <a:srgbClr val="FF0000"/>
                </a:solidFill>
              </a:rPr>
              <a:t>());});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9017" y="548680"/>
            <a:ext cx="38571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pragma solidity ^0.4.0;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contract Coin {</a:t>
            </a:r>
          </a:p>
          <a:p>
            <a:r>
              <a:rPr lang="en-US" altLang="ko-KR" sz="1000" dirty="0"/>
              <a:t>    // The keyword "public" makes those variables</a:t>
            </a:r>
          </a:p>
          <a:p>
            <a:r>
              <a:rPr lang="en-US" altLang="ko-KR" sz="1000" dirty="0"/>
              <a:t>    // readable from outside.</a:t>
            </a:r>
          </a:p>
          <a:p>
            <a:r>
              <a:rPr lang="en-US" altLang="ko-KR" sz="1000" dirty="0"/>
              <a:t>    address public minter;</a:t>
            </a:r>
          </a:p>
          <a:p>
            <a:r>
              <a:rPr lang="en-US" altLang="ko-KR" sz="1000" dirty="0"/>
              <a:t>    mapping (address =&gt;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) public balances;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// Events allow light clients to react on</a:t>
            </a:r>
          </a:p>
          <a:p>
            <a:r>
              <a:rPr lang="en-US" altLang="ko-KR" sz="1000" dirty="0"/>
              <a:t>    // changes efficiently.</a:t>
            </a:r>
          </a:p>
          <a:p>
            <a:r>
              <a:rPr lang="en-US" altLang="ko-KR" sz="1000" dirty="0"/>
              <a:t>    event Sent(address from, address to,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amount);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// This is the constructor whose code is</a:t>
            </a:r>
          </a:p>
          <a:p>
            <a:r>
              <a:rPr lang="en-US" altLang="ko-KR" sz="1000" dirty="0"/>
              <a:t>    // run only when the contract is created.</a:t>
            </a:r>
          </a:p>
          <a:p>
            <a:r>
              <a:rPr lang="en-US" altLang="ko-KR" sz="1000" dirty="0"/>
              <a:t>    function Coin() {</a:t>
            </a:r>
          </a:p>
          <a:p>
            <a:r>
              <a:rPr lang="en-US" altLang="ko-KR" sz="1000" dirty="0"/>
              <a:t>        minter = 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function mint(address receiver,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amount) {</a:t>
            </a:r>
          </a:p>
          <a:p>
            <a:r>
              <a:rPr lang="en-US" altLang="ko-KR" sz="1000" dirty="0"/>
              <a:t>        if (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 != minter) return;</a:t>
            </a:r>
          </a:p>
          <a:p>
            <a:r>
              <a:rPr lang="en-US" altLang="ko-KR" sz="1000" dirty="0"/>
              <a:t>        balances[receiver] += amount;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function send(address receiver,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amount) {</a:t>
            </a:r>
          </a:p>
          <a:p>
            <a:r>
              <a:rPr lang="en-US" altLang="ko-KR" sz="1000" dirty="0"/>
              <a:t>        if (balances[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] &lt; amount) return;</a:t>
            </a:r>
          </a:p>
          <a:p>
            <a:r>
              <a:rPr lang="en-US" altLang="ko-KR" sz="1000" dirty="0"/>
              <a:t>        balances[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] -= amount;</a:t>
            </a:r>
          </a:p>
          <a:p>
            <a:r>
              <a:rPr lang="en-US" altLang="ko-KR" sz="1000" dirty="0"/>
              <a:t>        balances[receiver] += amount;</a:t>
            </a:r>
          </a:p>
          <a:p>
            <a:r>
              <a:rPr lang="en-US" altLang="ko-KR" sz="1000" dirty="0"/>
              <a:t>        Sent(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, receiver, amount);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4086166" y="2204864"/>
            <a:ext cx="470105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다</a:t>
            </a:r>
            <a:r>
              <a:rPr lang="ko-KR" altLang="en-US" sz="1200" dirty="0">
                <a:solidFill>
                  <a:srgbClr val="FF0000"/>
                </a:solidFill>
              </a:rPr>
              <a:t>른 </a:t>
            </a:r>
            <a:r>
              <a:rPr lang="en-US" altLang="ko-KR" sz="12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200" dirty="0" smtClean="0">
                <a:solidFill>
                  <a:srgbClr val="FF0000"/>
                </a:solidFill>
              </a:rPr>
              <a:t>로 돈을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송금 할 때는 아래와 같이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simcoin.send</a:t>
            </a:r>
            <a:r>
              <a:rPr lang="en-US" altLang="ko-KR" sz="1200" dirty="0">
                <a:solidFill>
                  <a:srgbClr val="FF0000"/>
                </a:solidFill>
              </a:rPr>
              <a:t>('0xcd49b13133d47cbad2f8da86f10b98c8940be5c3',5,function(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){console.log(r</a:t>
            </a:r>
            <a:r>
              <a:rPr lang="en-US" altLang="ko-KR" sz="1200" dirty="0" smtClean="0">
                <a:solidFill>
                  <a:srgbClr val="FF0000"/>
                </a:solidFill>
              </a:rPr>
              <a:t>);});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다른 방법으로 아래와 같이 처리하면 해당 송금의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Transaction ID</a:t>
            </a:r>
            <a:r>
              <a:rPr lang="ko-KR" altLang="en-US" sz="1200" dirty="0" smtClean="0">
                <a:solidFill>
                  <a:srgbClr val="FF0000"/>
                </a:solidFill>
              </a:rPr>
              <a:t>가 나온다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</a:rPr>
              <a:t>이</a:t>
            </a:r>
            <a:r>
              <a:rPr lang="ko-KR" altLang="en-US" sz="1200" dirty="0">
                <a:solidFill>
                  <a:srgbClr val="FF0000"/>
                </a:solidFill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</a:rPr>
              <a:t>앞서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var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txid</a:t>
            </a:r>
            <a:r>
              <a:rPr lang="ko-KR" altLang="en-US" sz="1200" dirty="0" smtClean="0">
                <a:solidFill>
                  <a:srgbClr val="FF0000"/>
                </a:solidFill>
              </a:rPr>
              <a:t>로 변수를 선언해주어야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simcoin.send</a:t>
            </a:r>
            <a:r>
              <a:rPr lang="en-US" altLang="ko-KR" sz="1200" dirty="0">
                <a:solidFill>
                  <a:srgbClr val="FF0000"/>
                </a:solidFill>
              </a:rPr>
              <a:t>('0xcd49b13133d47cbad2f8da86f10b98c8940be5c3',5,function(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 = r</a:t>
            </a:r>
            <a:r>
              <a:rPr lang="en-US" altLang="ko-KR" sz="1200" dirty="0" smtClean="0">
                <a:solidFill>
                  <a:srgbClr val="FF0000"/>
                </a:solidFill>
              </a:rPr>
              <a:t>});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이후 아래 </a:t>
            </a:r>
            <a:r>
              <a:rPr lang="en-US" altLang="ko-KR" sz="1200" dirty="0" smtClean="0">
                <a:solidFill>
                  <a:srgbClr val="FF0000"/>
                </a:solidFill>
              </a:rPr>
              <a:t>Transaction ID</a:t>
            </a:r>
            <a:r>
              <a:rPr lang="ko-KR" altLang="en-US" sz="1200" dirty="0" smtClean="0">
                <a:solidFill>
                  <a:srgbClr val="FF0000"/>
                </a:solidFill>
              </a:rPr>
              <a:t>에 대한 정보를 아래를 통해서 알 수 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web3.eth.getTransaction(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, 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){console.log(r</a:t>
            </a:r>
            <a:r>
              <a:rPr lang="en-US" altLang="ko-KR" sz="1200" dirty="0" smtClean="0">
                <a:solidFill>
                  <a:srgbClr val="FF0000"/>
                </a:solidFill>
              </a:rPr>
              <a:t>)})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--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dirty="0" smtClean="0">
                <a:solidFill>
                  <a:srgbClr val="FF0000"/>
                </a:solidFill>
              </a:rPr>
              <a:t>{</a:t>
            </a:r>
            <a:r>
              <a:rPr lang="en-US" altLang="ko-KR" sz="1200" dirty="0" err="1">
                <a:solidFill>
                  <a:srgbClr val="FF0000"/>
                </a:solidFill>
              </a:rPr>
              <a:t>blockHash</a:t>
            </a:r>
            <a:r>
              <a:rPr lang="en-US" altLang="ko-KR" sz="1200" dirty="0">
                <a:solidFill>
                  <a:srgbClr val="FF0000"/>
                </a:solidFill>
              </a:rPr>
              <a:t>: "0x72a617d02f9868a205f2f290c361692e2c9c3fd8e5e04ace72800b15f35e6e46", </a:t>
            </a:r>
            <a:r>
              <a:rPr lang="en-US" altLang="ko-KR" sz="1200" dirty="0" err="1">
                <a:solidFill>
                  <a:srgbClr val="FF0000"/>
                </a:solidFill>
              </a:rPr>
              <a:t>blockNumber</a:t>
            </a:r>
            <a:r>
              <a:rPr lang="en-US" altLang="ko-KR" sz="1200" dirty="0">
                <a:solidFill>
                  <a:srgbClr val="FF0000"/>
                </a:solidFill>
              </a:rPr>
              <a:t>: 2171741, from: "0xe9db78cb1a5687de016482dcb82e73ca56e82695", gas: 53610, </a:t>
            </a:r>
            <a:r>
              <a:rPr lang="en-US" altLang="ko-KR" sz="1200" dirty="0" err="1">
                <a:solidFill>
                  <a:srgbClr val="FF0000"/>
                </a:solidFill>
              </a:rPr>
              <a:t>gasPrice</a:t>
            </a:r>
            <a:r>
              <a:rPr lang="en-US" altLang="ko-KR" sz="1200" dirty="0">
                <a:solidFill>
                  <a:srgbClr val="FF0000"/>
                </a:solidFill>
              </a:rPr>
              <a:t>: e, …}</a:t>
            </a:r>
          </a:p>
        </p:txBody>
      </p:sp>
    </p:spTree>
    <p:extLst>
      <p:ext uri="{BB962C8B-B14F-4D97-AF65-F5344CB8AC3E}">
        <p14:creationId xmlns:p14="http://schemas.microsoft.com/office/powerpoint/2010/main" val="307226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8477" y="332656"/>
            <a:ext cx="66784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pragma solidity ^0.4.18;</a:t>
            </a:r>
          </a:p>
          <a:p>
            <a:endParaRPr lang="en-US" altLang="ko-KR" sz="1100" dirty="0"/>
          </a:p>
          <a:p>
            <a:r>
              <a:rPr lang="en-US" altLang="ko-KR" sz="1100" dirty="0"/>
              <a:t>contract Courses {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struct</a:t>
            </a:r>
            <a:r>
              <a:rPr lang="en-US" altLang="ko-KR" sz="1100" dirty="0"/>
              <a:t> Instructor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 age;</a:t>
            </a:r>
          </a:p>
          <a:p>
            <a:r>
              <a:rPr lang="en-US" altLang="ko-KR" sz="1100" dirty="0"/>
              <a:t>        string 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string </a:t>
            </a:r>
            <a:r>
              <a:rPr lang="en-US" altLang="ko-KR" sz="1100" dirty="0" err="1"/>
              <a:t>lName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mapping (address =&gt; Instructor) instructors;</a:t>
            </a:r>
          </a:p>
          <a:p>
            <a:r>
              <a:rPr lang="en-US" altLang="ko-KR" sz="1100" dirty="0"/>
              <a:t>    address</a:t>
            </a:r>
            <a:r>
              <a:rPr lang="en-US" altLang="ko-KR" sz="1100" dirty="0" smtClean="0"/>
              <a:t>[]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instructorAccts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setInstructor</a:t>
            </a:r>
            <a:r>
              <a:rPr lang="en-US" altLang="ko-KR" sz="1100" dirty="0"/>
              <a:t>(address _address,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 _age, string _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, string _</a:t>
            </a:r>
            <a:r>
              <a:rPr lang="en-US" altLang="ko-KR" sz="1100" dirty="0" err="1"/>
              <a:t>lName</a:t>
            </a:r>
            <a:r>
              <a:rPr lang="en-US" altLang="ko-KR" sz="1100" dirty="0"/>
              <a:t>) public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instructor = instructors[_address];</a:t>
            </a:r>
          </a:p>
          <a:p>
            <a:r>
              <a:rPr lang="en-US" altLang="ko-KR" sz="1100" dirty="0"/>
              <a:t>        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instructor.age</a:t>
            </a:r>
            <a:r>
              <a:rPr lang="en-US" altLang="ko-KR" sz="1100" dirty="0"/>
              <a:t> = _age;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instructor.fName</a:t>
            </a:r>
            <a:r>
              <a:rPr lang="en-US" altLang="ko-KR" sz="1100" dirty="0"/>
              <a:t> = _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instructor.lName</a:t>
            </a:r>
            <a:r>
              <a:rPr lang="en-US" altLang="ko-KR" sz="1100" dirty="0"/>
              <a:t> = _</a:t>
            </a:r>
            <a:r>
              <a:rPr lang="en-US" altLang="ko-KR" sz="1100" dirty="0" err="1"/>
              <a:t>lName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instructorAccts.push</a:t>
            </a:r>
            <a:r>
              <a:rPr lang="en-US" altLang="ko-KR" sz="1100" dirty="0"/>
              <a:t>(_address) -1;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getInstructors</a:t>
            </a:r>
            <a:r>
              <a:rPr lang="en-US" altLang="ko-KR" sz="1100" dirty="0"/>
              <a:t>() view public returns(address[]) {</a:t>
            </a:r>
          </a:p>
          <a:p>
            <a:r>
              <a:rPr lang="en-US" altLang="ko-KR" sz="1100" dirty="0"/>
              <a:t>        return </a:t>
            </a:r>
            <a:r>
              <a:rPr lang="en-US" altLang="ko-KR" sz="1100" dirty="0" err="1"/>
              <a:t>instructorAccts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getInstructor</a:t>
            </a:r>
            <a:r>
              <a:rPr lang="en-US" altLang="ko-KR" sz="1100" dirty="0"/>
              <a:t>(address _address) view public returns (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, string, string) {</a:t>
            </a:r>
          </a:p>
          <a:p>
            <a:r>
              <a:rPr lang="en-US" altLang="ko-KR" sz="1100" dirty="0"/>
              <a:t>        return (instructors[_address].age, instructors[_address].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, instructors[_address].</a:t>
            </a:r>
            <a:r>
              <a:rPr lang="en-US" altLang="ko-KR" sz="1100" dirty="0" err="1"/>
              <a:t>lName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countInstructors</a:t>
            </a:r>
            <a:r>
              <a:rPr lang="en-US" altLang="ko-KR" sz="1100" dirty="0"/>
              <a:t>() view public returns (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        return </a:t>
            </a:r>
            <a:r>
              <a:rPr lang="en-US" altLang="ko-KR" sz="1100" dirty="0" err="1"/>
              <a:t>instructorAccts.length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09728" y="2638652"/>
            <a:ext cx="13019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Instructor</a:t>
            </a:r>
            <a:r>
              <a:rPr lang="ko-KR" altLang="en-US" sz="1050" dirty="0" smtClean="0">
                <a:solidFill>
                  <a:srgbClr val="FF0000"/>
                </a:solidFill>
              </a:rPr>
              <a:t>는 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나이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</a:rPr>
              <a:t>이름을 가짐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9728" y="3573016"/>
            <a:ext cx="23952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각 주소는 </a:t>
            </a:r>
            <a:r>
              <a:rPr lang="en-US" altLang="ko-KR" sz="1050" dirty="0" smtClean="0">
                <a:solidFill>
                  <a:srgbClr val="FF0000"/>
                </a:solidFill>
              </a:rPr>
              <a:t>Instructor</a:t>
            </a:r>
            <a:r>
              <a:rPr lang="ko-KR" altLang="en-US" sz="1050" dirty="0" smtClean="0">
                <a:solidFill>
                  <a:srgbClr val="FF0000"/>
                </a:solidFill>
              </a:rPr>
              <a:t>와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매핑이</a:t>
            </a:r>
            <a:r>
              <a:rPr lang="en-US" altLang="ko-KR" sz="1050" dirty="0" smtClean="0">
                <a:solidFill>
                  <a:srgbClr val="FF0000"/>
                </a:solidFill>
              </a:rPr>
              <a:t/>
            </a:r>
            <a:br>
              <a:rPr lang="en-US" altLang="ko-KR" sz="1050" dirty="0" smtClean="0">
                <a:solidFill>
                  <a:srgbClr val="FF0000"/>
                </a:solidFill>
              </a:rPr>
            </a:br>
            <a:r>
              <a:rPr lang="ko-KR" altLang="en-US" sz="1050" dirty="0" smtClean="0">
                <a:solidFill>
                  <a:srgbClr val="FF0000"/>
                </a:solidFill>
              </a:rPr>
              <a:t>되고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매핑된</a:t>
            </a:r>
            <a:r>
              <a:rPr lang="ko-KR" altLang="en-US" sz="1050" dirty="0" smtClean="0">
                <a:solidFill>
                  <a:srgbClr val="FF0000"/>
                </a:solidFill>
              </a:rPr>
              <a:t> 결과는 </a:t>
            </a:r>
            <a:r>
              <a:rPr lang="en-US" altLang="ko-KR" sz="1050" dirty="0" smtClean="0">
                <a:solidFill>
                  <a:srgbClr val="FF0000"/>
                </a:solidFill>
              </a:rPr>
              <a:t>Instructors </a:t>
            </a:r>
            <a:r>
              <a:rPr lang="ko-KR" altLang="en-US" sz="1050" dirty="0" smtClean="0">
                <a:solidFill>
                  <a:srgbClr val="FF0000"/>
                </a:solidFill>
              </a:rPr>
              <a:t>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9728" y="4437112"/>
            <a:ext cx="31630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Instructors</a:t>
            </a:r>
            <a:r>
              <a:rPr lang="ko-KR" altLang="en-US" sz="1050" dirty="0" smtClean="0">
                <a:solidFill>
                  <a:srgbClr val="FF0000"/>
                </a:solidFill>
              </a:rPr>
              <a:t>는 주소의 배열이고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instructorAccts</a:t>
            </a:r>
            <a:r>
              <a:rPr lang="ko-KR" altLang="en-US" sz="1050" dirty="0" smtClean="0">
                <a:solidFill>
                  <a:srgbClr val="FF0000"/>
                </a:solidFill>
              </a:rPr>
              <a:t>의 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변수이다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9728" y="5292591"/>
            <a:ext cx="2029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Instructors</a:t>
            </a:r>
            <a:r>
              <a:rPr lang="ko-KR" altLang="en-US" sz="1050" dirty="0" smtClean="0">
                <a:solidFill>
                  <a:srgbClr val="FF0000"/>
                </a:solidFill>
              </a:rPr>
              <a:t>는 주소의 배열이다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3602" y="1230453"/>
            <a:ext cx="89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instructor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7479" y="15783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나이</a:t>
            </a:r>
            <a:endParaRPr lang="ko-KR" alt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8222960" y="159998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이름</a:t>
            </a:r>
            <a:endParaRPr lang="ko-KR" altLang="en-US" sz="1050" dirty="0"/>
          </a:p>
        </p:txBody>
      </p:sp>
      <p:cxnSp>
        <p:nvCxnSpPr>
          <p:cNvPr id="11" name="직선 연결선 10"/>
          <p:cNvCxnSpPr>
            <a:stCxn id="2" idx="2"/>
            <a:endCxn id="3" idx="0"/>
          </p:cNvCxnSpPr>
          <p:nvPr/>
        </p:nvCxnSpPr>
        <p:spPr>
          <a:xfrm flipH="1">
            <a:off x="7460876" y="1492063"/>
            <a:ext cx="481363" cy="8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2" idx="2"/>
            <a:endCxn id="10" idx="0"/>
          </p:cNvCxnSpPr>
          <p:nvPr/>
        </p:nvCxnSpPr>
        <p:spPr>
          <a:xfrm>
            <a:off x="7942239" y="1492063"/>
            <a:ext cx="507706" cy="107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00666" y="1217384"/>
            <a:ext cx="719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address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14" idx="3"/>
            <a:endCxn id="2" idx="1"/>
          </p:cNvCxnSpPr>
          <p:nvPr/>
        </p:nvCxnSpPr>
        <p:spPr>
          <a:xfrm>
            <a:off x="7020158" y="1355884"/>
            <a:ext cx="473444" cy="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227479" y="1002323"/>
            <a:ext cx="1521459" cy="1080120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53400" y="67217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Address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instructors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689766" y="875365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instructorAccts</a:t>
            </a:r>
            <a:r>
              <a:rPr lang="ko-KR" altLang="en-US" sz="1050" dirty="0" smtClean="0">
                <a:solidFill>
                  <a:srgbClr val="FF0000"/>
                </a:solidFill>
              </a:rPr>
              <a:t>라는 </a:t>
            </a:r>
            <a:r>
              <a:rPr lang="en-US" altLang="ko-KR" sz="1050" dirty="0" smtClean="0">
                <a:solidFill>
                  <a:srgbClr val="FF0000"/>
                </a:solidFill>
              </a:rPr>
              <a:t>Array</a:t>
            </a:r>
            <a:r>
              <a:rPr lang="ko-KR" altLang="en-US" sz="1050" dirty="0" smtClean="0">
                <a:solidFill>
                  <a:srgbClr val="FF0000"/>
                </a:solidFill>
              </a:rPr>
              <a:t>로 구성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21" name="꺾인 연결선 20"/>
          <p:cNvCxnSpPr>
            <a:stCxn id="14" idx="1"/>
            <a:endCxn id="19" idx="2"/>
          </p:cNvCxnSpPr>
          <p:nvPr/>
        </p:nvCxnSpPr>
        <p:spPr>
          <a:xfrm rot="10800000">
            <a:off x="5778366" y="1129282"/>
            <a:ext cx="522300" cy="22660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6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10339</TotalTime>
  <Words>2850</Words>
  <Application>Microsoft Office PowerPoint</Application>
  <PresentationFormat>화면 슬라이드 쇼(4:3)</PresentationFormat>
  <Paragraphs>534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85</cp:revision>
  <dcterms:created xsi:type="dcterms:W3CDTF">2017-11-20T00:03:38Z</dcterms:created>
  <dcterms:modified xsi:type="dcterms:W3CDTF">2017-12-13T05:52:12Z</dcterms:modified>
</cp:coreProperties>
</file>