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3" r:id="rId17"/>
    <p:sldId id="272" r:id="rId18"/>
    <p:sldId id="271" r:id="rId19"/>
    <p:sldId id="274" r:id="rId2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100" d="100"/>
          <a:sy n="100" d="100"/>
        </p:scale>
        <p:origin x="-2730" y="49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8BAA2-0FC5-4DBB-B5D2-C5E518FE7959}" type="datetimeFigureOut">
              <a:rPr lang="ko-KR" altLang="en-US" smtClean="0"/>
              <a:t>2017-12-22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345B1-CEF2-4024-A720-9006868FA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9610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8BAA2-0FC5-4DBB-B5D2-C5E518FE7959}" type="datetimeFigureOut">
              <a:rPr lang="ko-KR" altLang="en-US" smtClean="0"/>
              <a:t>2017-12-22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345B1-CEF2-4024-A720-9006868FA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5581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8BAA2-0FC5-4DBB-B5D2-C5E518FE7959}" type="datetimeFigureOut">
              <a:rPr lang="ko-KR" altLang="en-US" smtClean="0"/>
              <a:t>2017-12-22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345B1-CEF2-4024-A720-9006868FA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5860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8BAA2-0FC5-4DBB-B5D2-C5E518FE7959}" type="datetimeFigureOut">
              <a:rPr lang="ko-KR" altLang="en-US" smtClean="0"/>
              <a:t>2017-12-22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345B1-CEF2-4024-A720-9006868FA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5697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8BAA2-0FC5-4DBB-B5D2-C5E518FE7959}" type="datetimeFigureOut">
              <a:rPr lang="ko-KR" altLang="en-US" smtClean="0"/>
              <a:t>2017-12-22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345B1-CEF2-4024-A720-9006868FA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8617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8BAA2-0FC5-4DBB-B5D2-C5E518FE7959}" type="datetimeFigureOut">
              <a:rPr lang="ko-KR" altLang="en-US" smtClean="0"/>
              <a:t>2017-12-22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345B1-CEF2-4024-A720-9006868FA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4000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8BAA2-0FC5-4DBB-B5D2-C5E518FE7959}" type="datetimeFigureOut">
              <a:rPr lang="ko-KR" altLang="en-US" smtClean="0"/>
              <a:t>2017-12-22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345B1-CEF2-4024-A720-9006868FA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77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8BAA2-0FC5-4DBB-B5D2-C5E518FE7959}" type="datetimeFigureOut">
              <a:rPr lang="ko-KR" altLang="en-US" smtClean="0"/>
              <a:t>2017-12-22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345B1-CEF2-4024-A720-9006868FA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4688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8BAA2-0FC5-4DBB-B5D2-C5E518FE7959}" type="datetimeFigureOut">
              <a:rPr lang="ko-KR" altLang="en-US" smtClean="0"/>
              <a:t>2017-12-22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345B1-CEF2-4024-A720-9006868FA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5342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8BAA2-0FC5-4DBB-B5D2-C5E518FE7959}" type="datetimeFigureOut">
              <a:rPr lang="ko-KR" altLang="en-US" smtClean="0"/>
              <a:t>2017-12-22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345B1-CEF2-4024-A720-9006868FA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7591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8BAA2-0FC5-4DBB-B5D2-C5E518FE7959}" type="datetimeFigureOut">
              <a:rPr lang="ko-KR" altLang="en-US" smtClean="0"/>
              <a:t>2017-12-22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345B1-CEF2-4024-A720-9006868FA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4577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38BAA2-0FC5-4DBB-B5D2-C5E518FE7959}" type="datetimeFigureOut">
              <a:rPr lang="ko-KR" altLang="en-US" smtClean="0"/>
              <a:t>2017-12-22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7345B1-CEF2-4024-A720-9006868FA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8588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haintalk.io/archive/ethereum_guide/2" TargetMode="External"/><Relationship Id="rId2" Type="http://schemas.openxmlformats.org/officeDocument/2006/relationships/hyperlink" Target="https://metamask.io/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remix.ethereum.org/#version=soljson-v0.4.18+commit.9cf6e910.js" TargetMode="External"/><Relationship Id="rId4" Type="http://schemas.openxmlformats.org/officeDocument/2006/relationships/hyperlink" Target="https://solidity.readthedocs.io/en/develop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testnet.etherscan.io/address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55576" y="908720"/>
            <a:ext cx="7293056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altLang="ko-KR" b="1" dirty="0" smtClean="0"/>
              <a:t>MetaMask </a:t>
            </a:r>
            <a:r>
              <a:rPr lang="ko-KR" altLang="en-US" b="1" dirty="0" smtClean="0"/>
              <a:t>설치</a:t>
            </a:r>
            <a:endParaRPr lang="en-US" altLang="ko-KR" b="1" dirty="0" smtClean="0"/>
          </a:p>
          <a:p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en-US" altLang="ko-KR" dirty="0" smtClean="0"/>
              <a:t>    </a:t>
            </a:r>
            <a:r>
              <a:rPr lang="en-US" altLang="ko-KR" sz="1600" dirty="0" smtClean="0">
                <a:hlinkClick r:id="rId2"/>
              </a:rPr>
              <a:t>https://metamask.io/</a:t>
            </a:r>
            <a:endParaRPr lang="en-US" altLang="ko-KR" sz="1600" dirty="0" smtClean="0"/>
          </a:p>
          <a:p>
            <a:r>
              <a:rPr lang="en-US" altLang="ko-KR" sz="1600" dirty="0" smtClean="0"/>
              <a:t>      (* </a:t>
            </a:r>
            <a:r>
              <a:rPr lang="ko-KR" altLang="en-US" sz="1600" dirty="0" smtClean="0"/>
              <a:t>여기서 </a:t>
            </a:r>
            <a:r>
              <a:rPr lang="en-US" altLang="ko-KR" sz="1600" dirty="0" smtClean="0"/>
              <a:t>Download</a:t>
            </a:r>
            <a:r>
              <a:rPr lang="ko-KR" altLang="en-US" sz="1600" dirty="0" smtClean="0"/>
              <a:t>를 받을 수 있습니다</a:t>
            </a:r>
            <a:r>
              <a:rPr lang="en-US" altLang="ko-KR" sz="1600" dirty="0" smtClean="0"/>
              <a:t>.)</a:t>
            </a:r>
            <a:br>
              <a:rPr lang="en-US" altLang="ko-KR" sz="1600" dirty="0" smtClean="0"/>
            </a:br>
            <a:r>
              <a:rPr lang="en-US" altLang="ko-KR" sz="1600" dirty="0" smtClean="0"/>
              <a:t>    </a:t>
            </a:r>
            <a:r>
              <a:rPr lang="en-US" altLang="ko-KR" sz="1600" dirty="0" smtClean="0">
                <a:hlinkClick r:id="rId3"/>
              </a:rPr>
              <a:t>http://www.chaintalk.io/archive/ethereum_guide/2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smtClean="0"/>
              <a:t>      (* </a:t>
            </a:r>
            <a:r>
              <a:rPr lang="ko-KR" altLang="en-US" sz="1600" dirty="0" smtClean="0"/>
              <a:t>설치방법 </a:t>
            </a:r>
            <a:r>
              <a:rPr lang="en-US" altLang="ko-KR" sz="1600" dirty="0" smtClean="0"/>
              <a:t>guide</a:t>
            </a:r>
            <a:r>
              <a:rPr lang="ko-KR" altLang="en-US" sz="1600" dirty="0" smtClean="0"/>
              <a:t>입니다</a:t>
            </a:r>
            <a:r>
              <a:rPr lang="en-US" altLang="ko-KR" sz="1600" dirty="0" smtClean="0"/>
              <a:t>)</a:t>
            </a:r>
            <a:endParaRPr lang="ko-KR" altLang="en-US" sz="1600" dirty="0" smtClean="0"/>
          </a:p>
          <a:p>
            <a:endParaRPr lang="ko-KR" altLang="en-US" dirty="0" smtClean="0"/>
          </a:p>
          <a:p>
            <a:endParaRPr lang="ko-KR" altLang="en-US" dirty="0" smtClean="0"/>
          </a:p>
          <a:p>
            <a:r>
              <a:rPr lang="en-US" altLang="ko-KR" b="1" dirty="0" smtClean="0"/>
              <a:t>2) Solidity Manual</a:t>
            </a:r>
          </a:p>
          <a:p>
            <a:endParaRPr lang="en-US" altLang="ko-KR" b="1" dirty="0" smtClean="0"/>
          </a:p>
          <a:p>
            <a:pPr indent="268288"/>
            <a:r>
              <a:rPr lang="en-US" altLang="ko-KR" sz="1600" dirty="0" smtClean="0">
                <a:hlinkClick r:id="rId4"/>
              </a:rPr>
              <a:t>https://solidity.readthedocs.io/en/develop/</a:t>
            </a:r>
            <a:endParaRPr lang="en-US" altLang="ko-KR" sz="1600" dirty="0" smtClean="0"/>
          </a:p>
          <a:p>
            <a:endParaRPr lang="ko-KR" altLang="en-US" dirty="0" smtClean="0"/>
          </a:p>
          <a:p>
            <a:endParaRPr lang="ko-KR" altLang="en-US" b="1" dirty="0" smtClean="0"/>
          </a:p>
          <a:p>
            <a:r>
              <a:rPr lang="en-US" altLang="ko-KR" b="1" dirty="0" smtClean="0"/>
              <a:t>3) Remix IDE (Solidity</a:t>
            </a:r>
            <a:r>
              <a:rPr lang="ko-KR" altLang="en-US" b="1" dirty="0" smtClean="0"/>
              <a:t>를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활용한 </a:t>
            </a:r>
            <a:r>
              <a:rPr lang="en-US" altLang="ko-KR" b="1" dirty="0" smtClean="0"/>
              <a:t>Dapp </a:t>
            </a:r>
            <a:r>
              <a:rPr lang="ko-KR" altLang="en-US" b="1" dirty="0" smtClean="0"/>
              <a:t>통합개발환경</a:t>
            </a:r>
            <a:r>
              <a:rPr lang="en-US" altLang="ko-KR" b="1" dirty="0" smtClean="0"/>
              <a:t>)</a:t>
            </a:r>
          </a:p>
          <a:p>
            <a:endParaRPr lang="ko-KR" altLang="en-US" b="1" dirty="0" smtClean="0"/>
          </a:p>
          <a:p>
            <a:pPr marL="268288"/>
            <a:r>
              <a:rPr lang="en-US" altLang="ko-KR" sz="1400" b="1" dirty="0" smtClean="0">
                <a:hlinkClick r:id="rId5"/>
              </a:rPr>
              <a:t>https://remix.ethereum.org/#version=soljson-v0.4.18+commit.9cf6e910.js</a:t>
            </a:r>
            <a:endParaRPr lang="ko-KR" altLang="en-US" b="1" dirty="0"/>
          </a:p>
        </p:txBody>
      </p:sp>
      <p:sp>
        <p:nvSpPr>
          <p:cNvPr id="15" name="직사각형 14"/>
          <p:cNvSpPr/>
          <p:nvPr/>
        </p:nvSpPr>
        <p:spPr>
          <a:xfrm>
            <a:off x="1040233" y="6289575"/>
            <a:ext cx="34835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/>
              <a:t>http://www.chaintalk.io/archive/lecture/1</a:t>
            </a:r>
            <a:endParaRPr lang="ko-KR" alt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755576" y="5768224"/>
            <a:ext cx="3753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※ Dapp </a:t>
            </a:r>
            <a:r>
              <a:rPr lang="ko-KR" altLang="en-US" b="1" dirty="0" smtClean="0"/>
              <a:t>개발 </a:t>
            </a:r>
            <a:r>
              <a:rPr lang="en-US" altLang="ko-KR" b="1" dirty="0" smtClean="0"/>
              <a:t>Lecture </a:t>
            </a:r>
            <a:r>
              <a:rPr lang="ko-KR" altLang="en-US" b="1" dirty="0" smtClean="0"/>
              <a:t>시리즈 </a:t>
            </a:r>
            <a:r>
              <a:rPr lang="en-US" altLang="ko-KR" b="1" dirty="0" smtClean="0"/>
              <a:t>1~6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1204416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476672"/>
            <a:ext cx="4572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200" dirty="0"/>
              <a:t>pragma solidity ^0.4.0;</a:t>
            </a:r>
          </a:p>
          <a:p>
            <a:r>
              <a:rPr lang="en-US" altLang="ko-KR" sz="1200" dirty="0"/>
              <a:t>contract </a:t>
            </a:r>
            <a:r>
              <a:rPr lang="en-US" altLang="ko-KR" sz="1200" dirty="0" err="1"/>
              <a:t>CountLottery</a:t>
            </a:r>
            <a:r>
              <a:rPr lang="en-US" altLang="ko-KR" sz="1200" dirty="0"/>
              <a:t> {</a:t>
            </a:r>
          </a:p>
          <a:p>
            <a:r>
              <a:rPr lang="en-US" altLang="ko-KR" sz="1200" dirty="0"/>
              <a:t>    </a:t>
            </a:r>
            <a:r>
              <a:rPr lang="en-US" altLang="ko-KR" sz="1200" dirty="0" err="1"/>
              <a:t>uint</a:t>
            </a:r>
            <a:r>
              <a:rPr lang="en-US" altLang="ko-KR" sz="1200" dirty="0"/>
              <a:t> count = 0;</a:t>
            </a:r>
          </a:p>
          <a:p>
            <a:r>
              <a:rPr lang="en-US" altLang="ko-KR" sz="1200" dirty="0"/>
              <a:t>    </a:t>
            </a:r>
            <a:r>
              <a:rPr lang="en-US" altLang="ko-KR" sz="1200" dirty="0" err="1"/>
              <a:t>uint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prize_money</a:t>
            </a:r>
            <a:r>
              <a:rPr lang="en-US" altLang="ko-KR" sz="1200" dirty="0"/>
              <a:t> = 0;</a:t>
            </a:r>
          </a:p>
          <a:p>
            <a:r>
              <a:rPr lang="en-US" altLang="ko-KR" sz="1200" dirty="0"/>
              <a:t>    function bet() payable public {</a:t>
            </a:r>
          </a:p>
          <a:p>
            <a:r>
              <a:rPr lang="en-US" altLang="ko-KR" sz="1200" dirty="0"/>
              <a:t>        count++;</a:t>
            </a:r>
          </a:p>
          <a:p>
            <a:r>
              <a:rPr lang="en-US" altLang="ko-KR" sz="1200" dirty="0"/>
              <a:t>        </a:t>
            </a:r>
            <a:r>
              <a:rPr lang="en-US" altLang="ko-KR" sz="1200" dirty="0" err="1"/>
              <a:t>prize_money</a:t>
            </a:r>
            <a:r>
              <a:rPr lang="en-US" altLang="ko-KR" sz="1200" dirty="0"/>
              <a:t> += </a:t>
            </a:r>
            <a:r>
              <a:rPr lang="en-US" altLang="ko-KR" sz="1200" dirty="0" err="1"/>
              <a:t>msg.value</a:t>
            </a:r>
            <a:r>
              <a:rPr lang="en-US" altLang="ko-KR" sz="1200" dirty="0"/>
              <a:t>;</a:t>
            </a:r>
          </a:p>
          <a:p>
            <a:r>
              <a:rPr lang="en-US" altLang="ko-KR" sz="1200" dirty="0"/>
              <a:t>        if (count % 10 == 0) {</a:t>
            </a:r>
          </a:p>
          <a:p>
            <a:r>
              <a:rPr lang="en-US" altLang="ko-KR" sz="1200" dirty="0"/>
              <a:t>            </a:t>
            </a:r>
            <a:r>
              <a:rPr lang="en-US" altLang="ko-KR" sz="1200" dirty="0" err="1"/>
              <a:t>msg.sender.transfer</a:t>
            </a:r>
            <a:r>
              <a:rPr lang="en-US" altLang="ko-KR" sz="1200" dirty="0"/>
              <a:t>(</a:t>
            </a:r>
            <a:r>
              <a:rPr lang="en-US" altLang="ko-KR" sz="1200" dirty="0" err="1"/>
              <a:t>prize_money</a:t>
            </a:r>
            <a:r>
              <a:rPr lang="en-US" altLang="ko-KR" sz="1200" dirty="0"/>
              <a:t>);</a:t>
            </a:r>
          </a:p>
          <a:p>
            <a:r>
              <a:rPr lang="en-US" altLang="ko-KR" sz="1200" dirty="0"/>
              <a:t>            </a:t>
            </a:r>
            <a:r>
              <a:rPr lang="en-US" altLang="ko-KR" sz="1200" dirty="0" err="1"/>
              <a:t>prize_money</a:t>
            </a:r>
            <a:r>
              <a:rPr lang="en-US" altLang="ko-KR" sz="1200" dirty="0"/>
              <a:t> = 0;</a:t>
            </a:r>
          </a:p>
          <a:p>
            <a:r>
              <a:rPr lang="en-US" altLang="ko-KR" sz="1200" dirty="0"/>
              <a:t>        }</a:t>
            </a:r>
          </a:p>
          <a:p>
            <a:r>
              <a:rPr lang="en-US" altLang="ko-KR" sz="1200" dirty="0"/>
              <a:t>    }</a:t>
            </a:r>
          </a:p>
          <a:p>
            <a:r>
              <a:rPr lang="en-US" altLang="ko-KR" sz="1200" dirty="0"/>
              <a:t>}</a:t>
            </a:r>
          </a:p>
          <a:p>
            <a:endParaRPr lang="en-US" altLang="ko-KR" sz="1200" dirty="0"/>
          </a:p>
        </p:txBody>
      </p:sp>
      <p:sp>
        <p:nvSpPr>
          <p:cNvPr id="6" name="직사각형 5"/>
          <p:cNvSpPr/>
          <p:nvPr/>
        </p:nvSpPr>
        <p:spPr>
          <a:xfrm>
            <a:off x="4067944" y="476672"/>
            <a:ext cx="4572000" cy="103105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400" b="1" dirty="0">
                <a:solidFill>
                  <a:schemeClr val="tx2"/>
                </a:solidFill>
              </a:rPr>
              <a:t>payable</a:t>
            </a:r>
            <a:r>
              <a:rPr lang="ko-KR" altLang="en-US" sz="1400" b="1" dirty="0">
                <a:solidFill>
                  <a:schemeClr val="tx2"/>
                </a:solidFill>
              </a:rPr>
              <a:t>은 이 함수를 호출할 때 </a:t>
            </a:r>
            <a:r>
              <a:rPr lang="ko-KR" altLang="en-US" sz="1400" b="1" dirty="0" err="1">
                <a:solidFill>
                  <a:schemeClr val="tx2"/>
                </a:solidFill>
              </a:rPr>
              <a:t>이더를</a:t>
            </a:r>
            <a:r>
              <a:rPr lang="ko-KR" altLang="en-US" sz="1400" b="1" dirty="0">
                <a:solidFill>
                  <a:schemeClr val="tx2"/>
                </a:solidFill>
              </a:rPr>
              <a:t> 보낼 수 있다는 것을 의미합니다</a:t>
            </a:r>
            <a:r>
              <a:rPr lang="en-US" altLang="ko-KR" sz="1100" dirty="0">
                <a:solidFill>
                  <a:srgbClr val="FF0000"/>
                </a:solidFill>
              </a:rPr>
              <a:t>. payable</a:t>
            </a:r>
            <a:r>
              <a:rPr lang="ko-KR" altLang="en-US" sz="1100" dirty="0">
                <a:solidFill>
                  <a:srgbClr val="FF0000"/>
                </a:solidFill>
              </a:rPr>
              <a:t>이 아닌 경우 이 함수를 호출할 때 </a:t>
            </a:r>
            <a:r>
              <a:rPr lang="ko-KR" altLang="en-US" sz="1100" dirty="0" err="1">
                <a:solidFill>
                  <a:srgbClr val="FF0000"/>
                </a:solidFill>
              </a:rPr>
              <a:t>이더를</a:t>
            </a:r>
            <a:r>
              <a:rPr lang="ko-KR" altLang="en-US" sz="1100" dirty="0">
                <a:solidFill>
                  <a:srgbClr val="FF0000"/>
                </a:solidFill>
              </a:rPr>
              <a:t> 보낼 수 없습니다</a:t>
            </a:r>
            <a:r>
              <a:rPr lang="en-US" altLang="ko-KR" sz="1100" dirty="0">
                <a:solidFill>
                  <a:srgbClr val="FF0000"/>
                </a:solidFill>
              </a:rPr>
              <a:t>. </a:t>
            </a:r>
            <a:r>
              <a:rPr lang="en-US" altLang="ko-KR" sz="1100" dirty="0" err="1">
                <a:solidFill>
                  <a:srgbClr val="FF0000"/>
                </a:solidFill>
              </a:rPr>
              <a:t>msg</a:t>
            </a:r>
            <a:r>
              <a:rPr lang="ko-KR" altLang="en-US" sz="1100" dirty="0">
                <a:solidFill>
                  <a:srgbClr val="FF0000"/>
                </a:solidFill>
              </a:rPr>
              <a:t>는 특수한 객체인데</a:t>
            </a:r>
            <a:r>
              <a:rPr lang="en-US" altLang="ko-KR" sz="1100" dirty="0">
                <a:solidFill>
                  <a:srgbClr val="FF0000"/>
                </a:solidFill>
              </a:rPr>
              <a:t>, </a:t>
            </a:r>
            <a:r>
              <a:rPr lang="ko-KR" altLang="en-US" sz="1100" dirty="0">
                <a:solidFill>
                  <a:srgbClr val="FF0000"/>
                </a:solidFill>
              </a:rPr>
              <a:t>이 함수가 호출된 </a:t>
            </a:r>
            <a:r>
              <a:rPr lang="ko-KR" altLang="en-US" sz="1100" dirty="0" err="1">
                <a:solidFill>
                  <a:srgbClr val="FF0000"/>
                </a:solidFill>
              </a:rPr>
              <a:t>컨텍스트</a:t>
            </a:r>
            <a:r>
              <a:rPr lang="ko-KR" altLang="en-US" sz="1100" dirty="0">
                <a:solidFill>
                  <a:srgbClr val="FF0000"/>
                </a:solidFill>
              </a:rPr>
              <a:t> 정보를 얻어올 수 있습니다</a:t>
            </a:r>
            <a:r>
              <a:rPr lang="en-US" altLang="ko-KR" sz="1100" dirty="0">
                <a:solidFill>
                  <a:srgbClr val="FF0000"/>
                </a:solidFill>
              </a:rPr>
              <a:t>. </a:t>
            </a:r>
            <a:r>
              <a:rPr lang="en-US" altLang="ko-KR" sz="1100" dirty="0" err="1">
                <a:solidFill>
                  <a:srgbClr val="FF0000"/>
                </a:solidFill>
              </a:rPr>
              <a:t>msg.value</a:t>
            </a:r>
            <a:r>
              <a:rPr lang="ko-KR" altLang="en-US" sz="1100" dirty="0">
                <a:solidFill>
                  <a:srgbClr val="FF0000"/>
                </a:solidFill>
              </a:rPr>
              <a:t>는 전달된 </a:t>
            </a:r>
            <a:r>
              <a:rPr lang="ko-KR" altLang="en-US" sz="1100" dirty="0" err="1">
                <a:solidFill>
                  <a:srgbClr val="FF0000"/>
                </a:solidFill>
              </a:rPr>
              <a:t>이더</a:t>
            </a:r>
            <a:r>
              <a:rPr lang="ko-KR" altLang="en-US" sz="1100" dirty="0">
                <a:solidFill>
                  <a:srgbClr val="FF0000"/>
                </a:solidFill>
              </a:rPr>
              <a:t> 값이고</a:t>
            </a:r>
            <a:r>
              <a:rPr lang="en-US" altLang="ko-KR" sz="1100" dirty="0">
                <a:solidFill>
                  <a:srgbClr val="FF0000"/>
                </a:solidFill>
              </a:rPr>
              <a:t>, </a:t>
            </a:r>
            <a:r>
              <a:rPr lang="en-US" altLang="ko-KR" sz="1100" dirty="0" err="1">
                <a:solidFill>
                  <a:srgbClr val="FF0000"/>
                </a:solidFill>
              </a:rPr>
              <a:t>msg.sender</a:t>
            </a:r>
            <a:r>
              <a:rPr lang="ko-KR" altLang="en-US" sz="1100" dirty="0">
                <a:solidFill>
                  <a:srgbClr val="FF0000"/>
                </a:solidFill>
              </a:rPr>
              <a:t>는 </a:t>
            </a:r>
            <a:r>
              <a:rPr lang="ko-KR" altLang="en-US" sz="1100" dirty="0" err="1">
                <a:solidFill>
                  <a:srgbClr val="FF0000"/>
                </a:solidFill>
              </a:rPr>
              <a:t>이더를</a:t>
            </a:r>
            <a:r>
              <a:rPr lang="ko-KR" altLang="en-US" sz="1100" dirty="0">
                <a:solidFill>
                  <a:srgbClr val="FF0000"/>
                </a:solidFill>
              </a:rPr>
              <a:t> 보낸 </a:t>
            </a:r>
            <a:r>
              <a:rPr lang="ko-KR" altLang="en-US" sz="1100" dirty="0" err="1">
                <a:solidFill>
                  <a:srgbClr val="FF0000"/>
                </a:solidFill>
              </a:rPr>
              <a:t>어카운트의</a:t>
            </a:r>
            <a:r>
              <a:rPr lang="ko-KR" altLang="en-US" sz="1100" dirty="0">
                <a:solidFill>
                  <a:srgbClr val="FF0000"/>
                </a:solidFill>
              </a:rPr>
              <a:t> 주소입니다</a:t>
            </a:r>
            <a:r>
              <a:rPr lang="en-US" altLang="ko-KR" sz="1100" dirty="0">
                <a:solidFill>
                  <a:srgbClr val="FF0000"/>
                </a:solidFill>
              </a:rPr>
              <a:t>. 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073170" y="1825660"/>
            <a:ext cx="4572000" cy="9387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100" dirty="0" smtClean="0">
                <a:solidFill>
                  <a:srgbClr val="FF0000"/>
                </a:solidFill>
              </a:rPr>
              <a:t>??? Bet() </a:t>
            </a:r>
            <a:r>
              <a:rPr lang="ko-KR" altLang="en-US" sz="1100" dirty="0" smtClean="0">
                <a:solidFill>
                  <a:srgbClr val="FF0000"/>
                </a:solidFill>
              </a:rPr>
              <a:t>함수를 호출한 사람이 가지고 있는 </a:t>
            </a:r>
            <a:r>
              <a:rPr lang="en-US" altLang="ko-KR" sz="1100" dirty="0" smtClean="0">
                <a:solidFill>
                  <a:srgbClr val="FF0000"/>
                </a:solidFill>
              </a:rPr>
              <a:t>value (</a:t>
            </a:r>
            <a:r>
              <a:rPr lang="ko-KR" altLang="en-US" sz="1100" dirty="0" err="1" smtClean="0">
                <a:solidFill>
                  <a:srgbClr val="FF0000"/>
                </a:solidFill>
              </a:rPr>
              <a:t>이더</a:t>
            </a:r>
            <a:r>
              <a:rPr lang="en-US" altLang="ko-KR" sz="1100" dirty="0" smtClean="0">
                <a:solidFill>
                  <a:srgbClr val="FF0000"/>
                </a:solidFill>
              </a:rPr>
              <a:t>)</a:t>
            </a:r>
            <a:r>
              <a:rPr lang="ko-KR" altLang="en-US" sz="1100" dirty="0" smtClean="0">
                <a:solidFill>
                  <a:srgbClr val="FF0000"/>
                </a:solidFill>
              </a:rPr>
              <a:t>를</a:t>
            </a:r>
            <a:r>
              <a:rPr lang="en-US" altLang="ko-KR" sz="1100" dirty="0" smtClean="0">
                <a:solidFill>
                  <a:srgbClr val="FF0000"/>
                </a:solidFill>
              </a:rPr>
              <a:t> </a:t>
            </a:r>
            <a:br>
              <a:rPr lang="en-US" altLang="ko-KR" sz="1100" dirty="0" smtClean="0">
                <a:solidFill>
                  <a:srgbClr val="FF0000"/>
                </a:solidFill>
              </a:rPr>
            </a:br>
            <a:r>
              <a:rPr lang="en-US" altLang="ko-KR" sz="1100" dirty="0" smtClean="0">
                <a:solidFill>
                  <a:srgbClr val="FF0000"/>
                </a:solidFill>
              </a:rPr>
              <a:t>Contract Address</a:t>
            </a:r>
            <a:r>
              <a:rPr lang="ko-KR" altLang="en-US" sz="1100" dirty="0" smtClean="0">
                <a:solidFill>
                  <a:srgbClr val="FF0000"/>
                </a:solidFill>
              </a:rPr>
              <a:t>로 보내고</a:t>
            </a:r>
            <a:r>
              <a:rPr lang="en-US" altLang="ko-KR" sz="1100" dirty="0" smtClean="0">
                <a:solidFill>
                  <a:srgbClr val="FF0000"/>
                </a:solidFill>
              </a:rPr>
              <a:t>, </a:t>
            </a:r>
          </a:p>
          <a:p>
            <a:endParaRPr lang="en-US" altLang="ko-KR" sz="1100" dirty="0">
              <a:solidFill>
                <a:srgbClr val="FF0000"/>
              </a:solidFill>
            </a:endParaRPr>
          </a:p>
          <a:p>
            <a:r>
              <a:rPr lang="ko-KR" altLang="en-US" sz="1100" dirty="0" smtClean="0">
                <a:solidFill>
                  <a:srgbClr val="FF0000"/>
                </a:solidFill>
              </a:rPr>
              <a:t>복권에 당첨이 되</a:t>
            </a:r>
            <a:r>
              <a:rPr lang="ko-KR" altLang="en-US" sz="1100" dirty="0">
                <a:solidFill>
                  <a:srgbClr val="FF0000"/>
                </a:solidFill>
              </a:rPr>
              <a:t>면 </a:t>
            </a:r>
            <a:r>
              <a:rPr lang="ko-KR" altLang="en-US" sz="1100" dirty="0" err="1" smtClean="0">
                <a:solidFill>
                  <a:srgbClr val="FF0000"/>
                </a:solidFill>
              </a:rPr>
              <a:t>이더를</a:t>
            </a:r>
            <a:r>
              <a:rPr lang="ko-KR" altLang="en-US" sz="1100" dirty="0" smtClean="0">
                <a:solidFill>
                  <a:srgbClr val="FF0000"/>
                </a:solidFill>
              </a:rPr>
              <a:t> 보낸 사람의 </a:t>
            </a:r>
            <a:r>
              <a:rPr lang="ko-KR" altLang="en-US" sz="1100" dirty="0" err="1" smtClean="0">
                <a:solidFill>
                  <a:srgbClr val="FF0000"/>
                </a:solidFill>
              </a:rPr>
              <a:t>주소롤</a:t>
            </a:r>
            <a:r>
              <a:rPr lang="ko-KR" altLang="en-US" sz="1100" dirty="0" smtClean="0">
                <a:solidFill>
                  <a:srgbClr val="FF0000"/>
                </a:solidFill>
              </a:rPr>
              <a:t> </a:t>
            </a:r>
            <a:r>
              <a:rPr lang="en-US" altLang="ko-KR" sz="1100" dirty="0" smtClean="0">
                <a:solidFill>
                  <a:srgbClr val="FF0000"/>
                </a:solidFill>
              </a:rPr>
              <a:t>Contact Address</a:t>
            </a:r>
            <a:r>
              <a:rPr lang="ko-KR" altLang="en-US" sz="1100" dirty="0" smtClean="0">
                <a:solidFill>
                  <a:srgbClr val="FF0000"/>
                </a:solidFill>
              </a:rPr>
              <a:t>가 </a:t>
            </a:r>
            <a:r>
              <a:rPr lang="en-US" altLang="ko-KR" sz="1100" dirty="0" smtClean="0">
                <a:solidFill>
                  <a:srgbClr val="FF0000"/>
                </a:solidFill>
              </a:rPr>
              <a:t/>
            </a:r>
            <a:br>
              <a:rPr lang="en-US" altLang="ko-KR" sz="1100" dirty="0" smtClean="0">
                <a:solidFill>
                  <a:srgbClr val="FF0000"/>
                </a:solidFill>
              </a:rPr>
            </a:br>
            <a:r>
              <a:rPr lang="ko-KR" altLang="en-US" sz="1100" dirty="0" smtClean="0">
                <a:solidFill>
                  <a:srgbClr val="FF0000"/>
                </a:solidFill>
              </a:rPr>
              <a:t>가지고 있는 상금으로 보낸다</a:t>
            </a:r>
            <a:r>
              <a:rPr lang="en-US" altLang="ko-KR" sz="1100" dirty="0" smtClean="0">
                <a:solidFill>
                  <a:srgbClr val="FF0000"/>
                </a:solidFill>
              </a:rPr>
              <a:t>.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067944" y="3140968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400" b="1" dirty="0" smtClean="0">
                <a:solidFill>
                  <a:schemeClr val="tx2"/>
                </a:solidFill>
              </a:rPr>
              <a:t>여기서 </a:t>
            </a:r>
            <a:r>
              <a:rPr lang="en-US" altLang="ko-KR" sz="1400" b="1" dirty="0" err="1" smtClean="0">
                <a:solidFill>
                  <a:schemeClr val="tx2"/>
                </a:solidFill>
              </a:rPr>
              <a:t>msg.value</a:t>
            </a:r>
            <a:r>
              <a:rPr lang="ko-KR" altLang="en-US" sz="1400" b="1" dirty="0" smtClean="0">
                <a:solidFill>
                  <a:schemeClr val="tx2"/>
                </a:solidFill>
              </a:rPr>
              <a:t>는 </a:t>
            </a:r>
            <a:r>
              <a:rPr lang="en-US" altLang="ko-KR" sz="1400" b="1" dirty="0" smtClean="0">
                <a:solidFill>
                  <a:schemeClr val="tx2"/>
                </a:solidFill>
              </a:rPr>
              <a:t>meta mask </a:t>
            </a:r>
            <a:r>
              <a:rPr lang="ko-KR" altLang="en-US" sz="1400" b="1" dirty="0" smtClean="0">
                <a:solidFill>
                  <a:schemeClr val="tx2"/>
                </a:solidFill>
              </a:rPr>
              <a:t>지갑에서 </a:t>
            </a:r>
            <a:r>
              <a:rPr lang="en-US" altLang="ko-KR" sz="1400" b="1" dirty="0" smtClean="0">
                <a:solidFill>
                  <a:schemeClr val="tx2"/>
                </a:solidFill>
              </a:rPr>
              <a:t/>
            </a:r>
            <a:br>
              <a:rPr lang="en-US" altLang="ko-KR" sz="1400" b="1" dirty="0" smtClean="0">
                <a:solidFill>
                  <a:schemeClr val="tx2"/>
                </a:solidFill>
              </a:rPr>
            </a:br>
            <a:r>
              <a:rPr lang="en-US" altLang="ko-KR" sz="1400" b="1" dirty="0" smtClean="0">
                <a:solidFill>
                  <a:schemeClr val="tx2"/>
                </a:solidFill>
              </a:rPr>
              <a:t>value</a:t>
            </a:r>
            <a:r>
              <a:rPr lang="ko-KR" altLang="en-US" sz="1400" b="1" dirty="0" smtClean="0">
                <a:solidFill>
                  <a:schemeClr val="tx2"/>
                </a:solidFill>
              </a:rPr>
              <a:t>를 설정하는 공란에 넣으면 된다</a:t>
            </a:r>
            <a:r>
              <a:rPr lang="en-US" altLang="ko-KR" sz="1400" b="1" dirty="0" smtClean="0">
                <a:solidFill>
                  <a:schemeClr val="tx2"/>
                </a:solidFill>
              </a:rPr>
              <a:t>.</a:t>
            </a:r>
            <a:endParaRPr lang="ko-KR" altLang="en-US" sz="1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13706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39552" y="-1467544"/>
            <a:ext cx="4572000" cy="227139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50" dirty="0"/>
              <a:t>pragma solidity ^0.4.11;</a:t>
            </a:r>
          </a:p>
          <a:p>
            <a:endParaRPr lang="en-US" altLang="ko-KR" sz="1050" dirty="0"/>
          </a:p>
          <a:p>
            <a:r>
              <a:rPr lang="en-US" altLang="ko-KR" sz="1050" dirty="0" smtClean="0"/>
              <a:t>contract </a:t>
            </a:r>
            <a:r>
              <a:rPr lang="en-US" altLang="ko-KR" sz="1050" dirty="0"/>
              <a:t>Ballot {</a:t>
            </a:r>
          </a:p>
          <a:p>
            <a:endParaRPr lang="en-US" altLang="ko-KR" sz="1050" dirty="0" smtClean="0"/>
          </a:p>
          <a:p>
            <a:r>
              <a:rPr lang="en-US" altLang="ko-KR" sz="1050" dirty="0" err="1" smtClean="0"/>
              <a:t>struct</a:t>
            </a:r>
            <a:r>
              <a:rPr lang="en-US" altLang="ko-KR" sz="1050" dirty="0" smtClean="0"/>
              <a:t> </a:t>
            </a:r>
            <a:r>
              <a:rPr lang="en-US" altLang="ko-KR" sz="1050" dirty="0"/>
              <a:t>Voter {</a:t>
            </a:r>
          </a:p>
          <a:p>
            <a:r>
              <a:rPr lang="en-US" altLang="ko-KR" sz="1050" dirty="0"/>
              <a:t>        </a:t>
            </a:r>
            <a:r>
              <a:rPr lang="en-US" altLang="ko-KR" sz="1050" dirty="0" err="1"/>
              <a:t>uint</a:t>
            </a:r>
            <a:r>
              <a:rPr lang="en-US" altLang="ko-KR" sz="1050" dirty="0"/>
              <a:t> weight; // weight is accumulated by delegation</a:t>
            </a:r>
          </a:p>
          <a:p>
            <a:r>
              <a:rPr lang="en-US" altLang="ko-KR" sz="1050" dirty="0"/>
              <a:t>        bool voted;  // if true, that person already voted</a:t>
            </a:r>
          </a:p>
          <a:p>
            <a:r>
              <a:rPr lang="en-US" altLang="ko-KR" sz="1050" dirty="0"/>
              <a:t>        address delegate; // person delegated to</a:t>
            </a:r>
          </a:p>
          <a:p>
            <a:r>
              <a:rPr lang="en-US" altLang="ko-KR" sz="1050" dirty="0"/>
              <a:t>        </a:t>
            </a:r>
            <a:r>
              <a:rPr lang="en-US" altLang="ko-KR" sz="1050" dirty="0" err="1"/>
              <a:t>uint</a:t>
            </a:r>
            <a:r>
              <a:rPr lang="en-US" altLang="ko-KR" sz="1050" dirty="0"/>
              <a:t> vote;   // index of the voted proposal</a:t>
            </a:r>
          </a:p>
          <a:p>
            <a:r>
              <a:rPr lang="en-US" altLang="ko-KR" sz="1050" dirty="0"/>
              <a:t>    }</a:t>
            </a:r>
          </a:p>
          <a:p>
            <a:endParaRPr lang="en-US" altLang="ko-KR" sz="1050" dirty="0"/>
          </a:p>
          <a:p>
            <a:r>
              <a:rPr lang="en-US" altLang="ko-KR" sz="1050" dirty="0" err="1" smtClean="0"/>
              <a:t>struct</a:t>
            </a:r>
            <a:r>
              <a:rPr lang="en-US" altLang="ko-KR" sz="1050" dirty="0" smtClean="0"/>
              <a:t> </a:t>
            </a:r>
            <a:r>
              <a:rPr lang="en-US" altLang="ko-KR" sz="1050" dirty="0"/>
              <a:t>Proposal {</a:t>
            </a:r>
          </a:p>
          <a:p>
            <a:r>
              <a:rPr lang="en-US" altLang="ko-KR" sz="1050" dirty="0"/>
              <a:t>        bytes32 name;   // short name (up to 32 bytes)</a:t>
            </a:r>
          </a:p>
          <a:p>
            <a:r>
              <a:rPr lang="en-US" altLang="ko-KR" sz="1050" dirty="0"/>
              <a:t>        </a:t>
            </a:r>
            <a:r>
              <a:rPr lang="en-US" altLang="ko-KR" sz="1050" dirty="0" err="1"/>
              <a:t>uint</a:t>
            </a:r>
            <a:r>
              <a:rPr lang="en-US" altLang="ko-KR" sz="1050" dirty="0"/>
              <a:t> </a:t>
            </a:r>
            <a:r>
              <a:rPr lang="en-US" altLang="ko-KR" sz="1050" dirty="0" err="1"/>
              <a:t>voteCount</a:t>
            </a:r>
            <a:r>
              <a:rPr lang="en-US" altLang="ko-KR" sz="1050" dirty="0"/>
              <a:t>; // number of accumulated votes</a:t>
            </a:r>
          </a:p>
          <a:p>
            <a:r>
              <a:rPr lang="en-US" altLang="ko-KR" sz="1050" dirty="0"/>
              <a:t>    }</a:t>
            </a:r>
          </a:p>
          <a:p>
            <a:endParaRPr lang="en-US" altLang="ko-KR" sz="1050" dirty="0"/>
          </a:p>
          <a:p>
            <a:r>
              <a:rPr lang="en-US" altLang="ko-KR" sz="1050" dirty="0"/>
              <a:t>    address public chairperson;</a:t>
            </a:r>
          </a:p>
          <a:p>
            <a:endParaRPr lang="en-US" altLang="ko-KR" sz="1050" dirty="0"/>
          </a:p>
          <a:p>
            <a:r>
              <a:rPr lang="en-US" altLang="ko-KR" sz="1050" dirty="0"/>
              <a:t>    // This declares a state variable that</a:t>
            </a:r>
          </a:p>
          <a:p>
            <a:r>
              <a:rPr lang="en-US" altLang="ko-KR" sz="1050" b="1" dirty="0">
                <a:solidFill>
                  <a:srgbClr val="FF0000"/>
                </a:solidFill>
              </a:rPr>
              <a:t>    </a:t>
            </a:r>
            <a:r>
              <a:rPr lang="en-US" altLang="ko-KR" sz="1200" b="1" dirty="0">
                <a:solidFill>
                  <a:srgbClr val="FF0000"/>
                </a:solidFill>
              </a:rPr>
              <a:t>// stores a `Voter` </a:t>
            </a:r>
            <a:r>
              <a:rPr lang="en-US" altLang="ko-KR" sz="1200" b="1" dirty="0" err="1">
                <a:solidFill>
                  <a:srgbClr val="FF0000"/>
                </a:solidFill>
              </a:rPr>
              <a:t>struct</a:t>
            </a:r>
            <a:r>
              <a:rPr lang="en-US" altLang="ko-KR" sz="1200" b="1" dirty="0">
                <a:solidFill>
                  <a:srgbClr val="FF0000"/>
                </a:solidFill>
              </a:rPr>
              <a:t> for each possible address.</a:t>
            </a:r>
            <a:endParaRPr lang="en-US" altLang="ko-KR" sz="1050" b="1" dirty="0">
              <a:solidFill>
                <a:srgbClr val="FF0000"/>
              </a:solidFill>
            </a:endParaRPr>
          </a:p>
          <a:p>
            <a:r>
              <a:rPr lang="en-US" altLang="ko-KR" sz="1050" dirty="0"/>
              <a:t>    mapping(address =&gt; Voter) public voters;</a:t>
            </a:r>
          </a:p>
          <a:p>
            <a:endParaRPr lang="en-US" altLang="ko-KR" sz="1050" dirty="0"/>
          </a:p>
          <a:p>
            <a:r>
              <a:rPr lang="en-US" altLang="ko-KR" sz="1050" dirty="0"/>
              <a:t>    </a:t>
            </a:r>
            <a:r>
              <a:rPr lang="en-US" altLang="ko-KR" sz="1200" b="1" dirty="0">
                <a:solidFill>
                  <a:srgbClr val="FF0000"/>
                </a:solidFill>
              </a:rPr>
              <a:t>// A dynamically-sized array of `Proposal` </a:t>
            </a:r>
            <a:r>
              <a:rPr lang="en-US" altLang="ko-KR" sz="1200" b="1" dirty="0" err="1">
                <a:solidFill>
                  <a:srgbClr val="FF0000"/>
                </a:solidFill>
              </a:rPr>
              <a:t>structs</a:t>
            </a:r>
            <a:r>
              <a:rPr lang="en-US" altLang="ko-KR" sz="1050" dirty="0"/>
              <a:t>.</a:t>
            </a:r>
          </a:p>
          <a:p>
            <a:r>
              <a:rPr lang="en-US" altLang="ko-KR" sz="1050" dirty="0"/>
              <a:t>    Proposal[] public proposals;</a:t>
            </a:r>
          </a:p>
          <a:p>
            <a:endParaRPr lang="en-US" altLang="ko-KR" sz="1050" dirty="0"/>
          </a:p>
          <a:p>
            <a:r>
              <a:rPr lang="en-US" altLang="ko-KR" sz="1050" dirty="0"/>
              <a:t>    /// Create a new ballot to choose one of `</a:t>
            </a:r>
            <a:r>
              <a:rPr lang="en-US" altLang="ko-KR" sz="1050" dirty="0" err="1"/>
              <a:t>proposalNames</a:t>
            </a:r>
            <a:r>
              <a:rPr lang="en-US" altLang="ko-KR" sz="1050" dirty="0"/>
              <a:t>`.</a:t>
            </a:r>
          </a:p>
          <a:p>
            <a:r>
              <a:rPr lang="en-US" altLang="ko-KR" sz="1050" dirty="0"/>
              <a:t>    function Ballot(bytes32[] </a:t>
            </a:r>
            <a:r>
              <a:rPr lang="en-US" altLang="ko-KR" sz="1050" dirty="0" err="1"/>
              <a:t>proposalNames</a:t>
            </a:r>
            <a:r>
              <a:rPr lang="en-US" altLang="ko-KR" sz="1050" dirty="0"/>
              <a:t>) {</a:t>
            </a:r>
          </a:p>
          <a:p>
            <a:r>
              <a:rPr lang="en-US" altLang="ko-KR" sz="1050" dirty="0"/>
              <a:t>        chairperson = </a:t>
            </a:r>
            <a:r>
              <a:rPr lang="en-US" altLang="ko-KR" sz="1050" dirty="0" err="1"/>
              <a:t>msg.sender</a:t>
            </a:r>
            <a:r>
              <a:rPr lang="en-US" altLang="ko-KR" sz="1050" dirty="0"/>
              <a:t>;</a:t>
            </a:r>
          </a:p>
          <a:p>
            <a:r>
              <a:rPr lang="en-US" altLang="ko-KR" sz="1050" dirty="0"/>
              <a:t>        voters[chairperson].weight = 1;</a:t>
            </a:r>
          </a:p>
          <a:p>
            <a:endParaRPr lang="en-US" altLang="ko-KR" sz="1050" dirty="0"/>
          </a:p>
          <a:p>
            <a:r>
              <a:rPr lang="en-US" altLang="ko-KR" sz="1050" dirty="0"/>
              <a:t>        // For each of the provided proposal names,</a:t>
            </a:r>
          </a:p>
          <a:p>
            <a:r>
              <a:rPr lang="en-US" altLang="ko-KR" sz="1050" dirty="0"/>
              <a:t>        // create a new proposal object and add it</a:t>
            </a:r>
          </a:p>
          <a:p>
            <a:r>
              <a:rPr lang="en-US" altLang="ko-KR" sz="1050" dirty="0"/>
              <a:t>        // to the end of the array.</a:t>
            </a:r>
          </a:p>
          <a:p>
            <a:r>
              <a:rPr lang="en-US" altLang="ko-KR" sz="1050" dirty="0"/>
              <a:t>        for (</a:t>
            </a:r>
            <a:r>
              <a:rPr lang="en-US" altLang="ko-KR" sz="1050" dirty="0" err="1"/>
              <a:t>uint</a:t>
            </a:r>
            <a:r>
              <a:rPr lang="en-US" altLang="ko-KR" sz="1050" dirty="0"/>
              <a:t> </a:t>
            </a:r>
            <a:r>
              <a:rPr lang="en-US" altLang="ko-KR" sz="1050" dirty="0" err="1"/>
              <a:t>i</a:t>
            </a:r>
            <a:r>
              <a:rPr lang="en-US" altLang="ko-KR" sz="1050" dirty="0"/>
              <a:t> = 0; </a:t>
            </a:r>
            <a:r>
              <a:rPr lang="en-US" altLang="ko-KR" sz="1050" dirty="0" err="1"/>
              <a:t>i</a:t>
            </a:r>
            <a:r>
              <a:rPr lang="en-US" altLang="ko-KR" sz="1050" dirty="0"/>
              <a:t> &lt; </a:t>
            </a:r>
            <a:r>
              <a:rPr lang="en-US" altLang="ko-KR" sz="1050" dirty="0" err="1"/>
              <a:t>proposalNames.length</a:t>
            </a:r>
            <a:r>
              <a:rPr lang="en-US" altLang="ko-KR" sz="1050" dirty="0"/>
              <a:t>; </a:t>
            </a:r>
            <a:r>
              <a:rPr lang="en-US" altLang="ko-KR" sz="1050" dirty="0" err="1"/>
              <a:t>i</a:t>
            </a:r>
            <a:r>
              <a:rPr lang="en-US" altLang="ko-KR" sz="1050" dirty="0"/>
              <a:t>++) {</a:t>
            </a:r>
          </a:p>
          <a:p>
            <a:r>
              <a:rPr lang="en-US" altLang="ko-KR" sz="1050" dirty="0"/>
              <a:t>            // `Proposal({...})` creates a temporary</a:t>
            </a:r>
          </a:p>
          <a:p>
            <a:r>
              <a:rPr lang="en-US" altLang="ko-KR" sz="1050" dirty="0"/>
              <a:t>            // Proposal object and `</a:t>
            </a:r>
            <a:r>
              <a:rPr lang="en-US" altLang="ko-KR" sz="1050" dirty="0" err="1"/>
              <a:t>proposals.push</a:t>
            </a:r>
            <a:r>
              <a:rPr lang="en-US" altLang="ko-KR" sz="1050" dirty="0"/>
              <a:t>(...)`</a:t>
            </a:r>
          </a:p>
          <a:p>
            <a:r>
              <a:rPr lang="en-US" altLang="ko-KR" sz="1050" dirty="0"/>
              <a:t>            // appends it to the end of `proposals`.</a:t>
            </a:r>
          </a:p>
          <a:p>
            <a:r>
              <a:rPr lang="en-US" altLang="ko-KR" sz="1050" dirty="0"/>
              <a:t>            </a:t>
            </a:r>
            <a:r>
              <a:rPr lang="en-US" altLang="ko-KR" sz="1050" dirty="0" err="1"/>
              <a:t>proposals.push</a:t>
            </a:r>
            <a:r>
              <a:rPr lang="en-US" altLang="ko-KR" sz="1050" dirty="0"/>
              <a:t>(Proposal({</a:t>
            </a:r>
          </a:p>
          <a:p>
            <a:r>
              <a:rPr lang="en-US" altLang="ko-KR" sz="1050" dirty="0"/>
              <a:t>                name: </a:t>
            </a:r>
            <a:r>
              <a:rPr lang="en-US" altLang="ko-KR" sz="1050" dirty="0" err="1"/>
              <a:t>proposalNames</a:t>
            </a:r>
            <a:r>
              <a:rPr lang="en-US" altLang="ko-KR" sz="1050" dirty="0"/>
              <a:t>[</a:t>
            </a:r>
            <a:r>
              <a:rPr lang="en-US" altLang="ko-KR" sz="1050" dirty="0" err="1"/>
              <a:t>i</a:t>
            </a:r>
            <a:r>
              <a:rPr lang="en-US" altLang="ko-KR" sz="1050" dirty="0"/>
              <a:t>],</a:t>
            </a:r>
          </a:p>
          <a:p>
            <a:r>
              <a:rPr lang="en-US" altLang="ko-KR" sz="1050" dirty="0"/>
              <a:t>                </a:t>
            </a:r>
            <a:r>
              <a:rPr lang="en-US" altLang="ko-KR" sz="1050" dirty="0" err="1"/>
              <a:t>voteCount</a:t>
            </a:r>
            <a:r>
              <a:rPr lang="en-US" altLang="ko-KR" sz="1050" dirty="0"/>
              <a:t>: 0</a:t>
            </a:r>
          </a:p>
          <a:p>
            <a:r>
              <a:rPr lang="en-US" altLang="ko-KR" sz="1050" dirty="0"/>
              <a:t>            }));</a:t>
            </a:r>
          </a:p>
          <a:p>
            <a:r>
              <a:rPr lang="en-US" altLang="ko-KR" sz="1050" dirty="0"/>
              <a:t>        }</a:t>
            </a:r>
          </a:p>
          <a:p>
            <a:r>
              <a:rPr lang="en-US" altLang="ko-KR" sz="1050" dirty="0"/>
              <a:t>    }</a:t>
            </a:r>
          </a:p>
          <a:p>
            <a:endParaRPr lang="en-US" altLang="ko-KR" sz="1050" dirty="0"/>
          </a:p>
          <a:p>
            <a:r>
              <a:rPr lang="en-US" altLang="ko-KR" sz="1050" dirty="0"/>
              <a:t>    // Give `voter` the right to vote on this ballot.</a:t>
            </a:r>
          </a:p>
          <a:p>
            <a:r>
              <a:rPr lang="en-US" altLang="ko-KR" sz="1050" dirty="0"/>
              <a:t>    // May only be called by `chairperson`.</a:t>
            </a:r>
          </a:p>
          <a:p>
            <a:r>
              <a:rPr lang="en-US" altLang="ko-KR" sz="1050" dirty="0"/>
              <a:t>    function </a:t>
            </a:r>
            <a:r>
              <a:rPr lang="en-US" altLang="ko-KR" sz="1050" dirty="0" err="1"/>
              <a:t>giveRightToVote</a:t>
            </a:r>
            <a:r>
              <a:rPr lang="en-US" altLang="ko-KR" sz="1050" dirty="0"/>
              <a:t>(address voter) {</a:t>
            </a:r>
          </a:p>
          <a:p>
            <a:r>
              <a:rPr lang="en-US" altLang="ko-KR" sz="1050" dirty="0"/>
              <a:t>        // If the argument of `require` evaluates to `false`,</a:t>
            </a:r>
          </a:p>
          <a:p>
            <a:r>
              <a:rPr lang="en-US" altLang="ko-KR" sz="1050" dirty="0"/>
              <a:t>        // it terminates and reverts all changes to</a:t>
            </a:r>
          </a:p>
          <a:p>
            <a:r>
              <a:rPr lang="en-US" altLang="ko-KR" sz="1050" dirty="0"/>
              <a:t>        // the state and to Ether balances. It is often</a:t>
            </a:r>
          </a:p>
          <a:p>
            <a:r>
              <a:rPr lang="en-US" altLang="ko-KR" sz="1050" dirty="0"/>
              <a:t>        // a good idea to use this if functions are</a:t>
            </a:r>
          </a:p>
          <a:p>
            <a:r>
              <a:rPr lang="en-US" altLang="ko-KR" sz="1050" dirty="0"/>
              <a:t>        // called incorrectly. But watch out, this</a:t>
            </a:r>
          </a:p>
          <a:p>
            <a:r>
              <a:rPr lang="en-US" altLang="ko-KR" sz="1050" dirty="0"/>
              <a:t>        // will currently also consume all provided gas</a:t>
            </a:r>
          </a:p>
          <a:p>
            <a:r>
              <a:rPr lang="en-US" altLang="ko-KR" sz="1050" dirty="0"/>
              <a:t>        // (this is planned to change in the future).</a:t>
            </a:r>
          </a:p>
          <a:p>
            <a:r>
              <a:rPr lang="en-US" altLang="ko-KR" sz="1050" dirty="0"/>
              <a:t>        require((</a:t>
            </a:r>
            <a:r>
              <a:rPr lang="en-US" altLang="ko-KR" sz="1050" dirty="0" err="1"/>
              <a:t>msg.sender</a:t>
            </a:r>
            <a:r>
              <a:rPr lang="en-US" altLang="ko-KR" sz="1050" dirty="0"/>
              <a:t> == chairperson) &amp;&amp; !voters[voter].voted &amp;&amp; (voters[voter].weight == 0));</a:t>
            </a:r>
          </a:p>
          <a:p>
            <a:r>
              <a:rPr lang="en-US" altLang="ko-KR" sz="1050" dirty="0"/>
              <a:t>        voters[voter].weight = 1;</a:t>
            </a:r>
          </a:p>
          <a:p>
            <a:r>
              <a:rPr lang="en-US" altLang="ko-KR" sz="1050" dirty="0"/>
              <a:t>    }</a:t>
            </a:r>
          </a:p>
          <a:p>
            <a:endParaRPr lang="en-US" altLang="ko-KR" sz="1050" dirty="0"/>
          </a:p>
          <a:p>
            <a:r>
              <a:rPr lang="en-US" altLang="ko-KR" sz="1050" dirty="0"/>
              <a:t>    /// Delegate your vote to the voter `to`.</a:t>
            </a:r>
          </a:p>
          <a:p>
            <a:r>
              <a:rPr lang="en-US" altLang="ko-KR" sz="1050" dirty="0"/>
              <a:t>    function delegate(address to) {</a:t>
            </a:r>
          </a:p>
          <a:p>
            <a:r>
              <a:rPr lang="en-US" altLang="ko-KR" sz="1050" dirty="0"/>
              <a:t>        // assigns reference</a:t>
            </a:r>
          </a:p>
          <a:p>
            <a:r>
              <a:rPr lang="en-US" altLang="ko-KR" sz="1050" dirty="0"/>
              <a:t>        Voter storage sender = voters[</a:t>
            </a:r>
            <a:r>
              <a:rPr lang="en-US" altLang="ko-KR" sz="1050" dirty="0" err="1"/>
              <a:t>msg.sender</a:t>
            </a:r>
            <a:r>
              <a:rPr lang="en-US" altLang="ko-KR" sz="1050" dirty="0"/>
              <a:t>];</a:t>
            </a:r>
          </a:p>
          <a:p>
            <a:r>
              <a:rPr lang="en-US" altLang="ko-KR" sz="1050" dirty="0"/>
              <a:t>        require(!</a:t>
            </a:r>
            <a:r>
              <a:rPr lang="en-US" altLang="ko-KR" sz="1050" dirty="0" err="1"/>
              <a:t>sender.voted</a:t>
            </a:r>
            <a:r>
              <a:rPr lang="en-US" altLang="ko-KR" sz="1050" dirty="0"/>
              <a:t>);</a:t>
            </a:r>
          </a:p>
          <a:p>
            <a:endParaRPr lang="en-US" altLang="ko-KR" sz="1050" dirty="0"/>
          </a:p>
          <a:p>
            <a:r>
              <a:rPr lang="en-US" altLang="ko-KR" sz="1050" dirty="0"/>
              <a:t>        // Self-delegation is not allowed.</a:t>
            </a:r>
          </a:p>
          <a:p>
            <a:r>
              <a:rPr lang="en-US" altLang="ko-KR" sz="1050" dirty="0"/>
              <a:t>        require(to != </a:t>
            </a:r>
            <a:r>
              <a:rPr lang="en-US" altLang="ko-KR" sz="1050" dirty="0" err="1"/>
              <a:t>msg.sender</a:t>
            </a:r>
            <a:r>
              <a:rPr lang="en-US" altLang="ko-KR" sz="1050" dirty="0"/>
              <a:t>);</a:t>
            </a:r>
          </a:p>
          <a:p>
            <a:endParaRPr lang="en-US" altLang="ko-KR" sz="1050" dirty="0"/>
          </a:p>
          <a:p>
            <a:r>
              <a:rPr lang="en-US" altLang="ko-KR" sz="1050" dirty="0"/>
              <a:t>        // Forward the delegation as long as</a:t>
            </a:r>
          </a:p>
          <a:p>
            <a:r>
              <a:rPr lang="en-US" altLang="ko-KR" sz="1050" dirty="0"/>
              <a:t>        // `to` also delegated.</a:t>
            </a:r>
          </a:p>
          <a:p>
            <a:r>
              <a:rPr lang="en-US" altLang="ko-KR" sz="1050" dirty="0"/>
              <a:t>        // In general, such loops are very dangerous,</a:t>
            </a:r>
          </a:p>
          <a:p>
            <a:r>
              <a:rPr lang="en-US" altLang="ko-KR" sz="1050" dirty="0"/>
              <a:t>        // because if they run too long, they might</a:t>
            </a:r>
          </a:p>
          <a:p>
            <a:r>
              <a:rPr lang="en-US" altLang="ko-KR" sz="1050" dirty="0"/>
              <a:t>        // need more gas than is available in a block.</a:t>
            </a:r>
          </a:p>
          <a:p>
            <a:r>
              <a:rPr lang="en-US" altLang="ko-KR" sz="1050" dirty="0"/>
              <a:t>        // In this case, the delegation will not be executed,</a:t>
            </a:r>
          </a:p>
          <a:p>
            <a:r>
              <a:rPr lang="en-US" altLang="ko-KR" sz="1050" dirty="0"/>
              <a:t>        // but in other situations, such loops might</a:t>
            </a:r>
          </a:p>
          <a:p>
            <a:r>
              <a:rPr lang="en-US" altLang="ko-KR" sz="1050" dirty="0"/>
              <a:t>        // cause a contract to get "stuck" completely.</a:t>
            </a:r>
          </a:p>
          <a:p>
            <a:r>
              <a:rPr lang="en-US" altLang="ko-KR" sz="1050" dirty="0"/>
              <a:t>        while (voters[to].delegate != address(0)) {</a:t>
            </a:r>
          </a:p>
          <a:p>
            <a:r>
              <a:rPr lang="en-US" altLang="ko-KR" sz="1050" dirty="0"/>
              <a:t>            to = voters[to].delegate;</a:t>
            </a:r>
          </a:p>
          <a:p>
            <a:endParaRPr lang="en-US" altLang="ko-KR" sz="1050" dirty="0"/>
          </a:p>
          <a:p>
            <a:r>
              <a:rPr lang="en-US" altLang="ko-KR" sz="1050" dirty="0"/>
              <a:t>            // We found a loop in the delegation, not allowed.</a:t>
            </a:r>
          </a:p>
          <a:p>
            <a:r>
              <a:rPr lang="en-US" altLang="ko-KR" sz="1050" dirty="0"/>
              <a:t>            require(to != </a:t>
            </a:r>
            <a:r>
              <a:rPr lang="en-US" altLang="ko-KR" sz="1050" dirty="0" err="1"/>
              <a:t>msg.sender</a:t>
            </a:r>
            <a:r>
              <a:rPr lang="en-US" altLang="ko-KR" sz="1050" dirty="0"/>
              <a:t>);</a:t>
            </a:r>
          </a:p>
          <a:p>
            <a:r>
              <a:rPr lang="en-US" altLang="ko-KR" sz="1050" dirty="0"/>
              <a:t>        }</a:t>
            </a:r>
          </a:p>
          <a:p>
            <a:endParaRPr lang="en-US" altLang="ko-KR" sz="1050" dirty="0"/>
          </a:p>
          <a:p>
            <a:r>
              <a:rPr lang="en-US" altLang="ko-KR" sz="1050" dirty="0"/>
              <a:t>        // Since `sender` is a reference, this</a:t>
            </a:r>
          </a:p>
          <a:p>
            <a:r>
              <a:rPr lang="en-US" altLang="ko-KR" sz="1050" dirty="0"/>
              <a:t>        // modifies `voters[</a:t>
            </a:r>
            <a:r>
              <a:rPr lang="en-US" altLang="ko-KR" sz="1050" dirty="0" err="1"/>
              <a:t>msg.sender</a:t>
            </a:r>
            <a:r>
              <a:rPr lang="en-US" altLang="ko-KR" sz="1050" dirty="0"/>
              <a:t>].voted`</a:t>
            </a:r>
          </a:p>
          <a:p>
            <a:r>
              <a:rPr lang="en-US" altLang="ko-KR" sz="1050" dirty="0"/>
              <a:t>        </a:t>
            </a:r>
            <a:r>
              <a:rPr lang="en-US" altLang="ko-KR" sz="1050" dirty="0" err="1"/>
              <a:t>sender.voted</a:t>
            </a:r>
            <a:r>
              <a:rPr lang="en-US" altLang="ko-KR" sz="1050" dirty="0"/>
              <a:t> = true;</a:t>
            </a:r>
          </a:p>
          <a:p>
            <a:r>
              <a:rPr lang="en-US" altLang="ko-KR" sz="1050" dirty="0"/>
              <a:t>        </a:t>
            </a:r>
            <a:r>
              <a:rPr lang="en-US" altLang="ko-KR" sz="1050" dirty="0" err="1"/>
              <a:t>sender.delegate</a:t>
            </a:r>
            <a:r>
              <a:rPr lang="en-US" altLang="ko-KR" sz="1050" dirty="0"/>
              <a:t> = to;</a:t>
            </a:r>
          </a:p>
          <a:p>
            <a:r>
              <a:rPr lang="en-US" altLang="ko-KR" sz="1050" dirty="0"/>
              <a:t>        Voter storage delegate = voters[to];</a:t>
            </a:r>
          </a:p>
          <a:p>
            <a:r>
              <a:rPr lang="en-US" altLang="ko-KR" sz="1050" dirty="0"/>
              <a:t>        if (</a:t>
            </a:r>
            <a:r>
              <a:rPr lang="en-US" altLang="ko-KR" sz="1050" dirty="0" err="1"/>
              <a:t>delegate.voted</a:t>
            </a:r>
            <a:r>
              <a:rPr lang="en-US" altLang="ko-KR" sz="1050" dirty="0"/>
              <a:t>) {</a:t>
            </a:r>
          </a:p>
          <a:p>
            <a:r>
              <a:rPr lang="en-US" altLang="ko-KR" sz="1050" dirty="0"/>
              <a:t>            // If the delegate already voted,</a:t>
            </a:r>
          </a:p>
          <a:p>
            <a:r>
              <a:rPr lang="en-US" altLang="ko-KR" sz="1050" dirty="0"/>
              <a:t>            // directly add to the number of votes</a:t>
            </a:r>
          </a:p>
          <a:p>
            <a:r>
              <a:rPr lang="en-US" altLang="ko-KR" sz="1050" dirty="0"/>
              <a:t>            proposals[</a:t>
            </a:r>
            <a:r>
              <a:rPr lang="en-US" altLang="ko-KR" sz="1050" dirty="0" err="1"/>
              <a:t>delegate.vote</a:t>
            </a:r>
            <a:r>
              <a:rPr lang="en-US" altLang="ko-KR" sz="1050" dirty="0"/>
              <a:t>].</a:t>
            </a:r>
            <a:r>
              <a:rPr lang="en-US" altLang="ko-KR" sz="1050" dirty="0" err="1"/>
              <a:t>voteCount</a:t>
            </a:r>
            <a:r>
              <a:rPr lang="en-US" altLang="ko-KR" sz="1050" dirty="0"/>
              <a:t> += </a:t>
            </a:r>
            <a:r>
              <a:rPr lang="en-US" altLang="ko-KR" sz="1050" dirty="0" err="1"/>
              <a:t>sender.weight</a:t>
            </a:r>
            <a:r>
              <a:rPr lang="en-US" altLang="ko-KR" sz="1050" dirty="0"/>
              <a:t>;</a:t>
            </a:r>
          </a:p>
          <a:p>
            <a:r>
              <a:rPr lang="en-US" altLang="ko-KR" sz="1050" dirty="0"/>
              <a:t>        } else {</a:t>
            </a:r>
          </a:p>
          <a:p>
            <a:r>
              <a:rPr lang="en-US" altLang="ko-KR" sz="1050" dirty="0"/>
              <a:t>            // If the delegate did not vote yet,</a:t>
            </a:r>
          </a:p>
          <a:p>
            <a:r>
              <a:rPr lang="en-US" altLang="ko-KR" sz="1050" dirty="0"/>
              <a:t>            // add to her weight.</a:t>
            </a:r>
          </a:p>
          <a:p>
            <a:r>
              <a:rPr lang="en-US" altLang="ko-KR" sz="1050" dirty="0"/>
              <a:t>            </a:t>
            </a:r>
            <a:r>
              <a:rPr lang="en-US" altLang="ko-KR" sz="1050" dirty="0" err="1"/>
              <a:t>delegate.weight</a:t>
            </a:r>
            <a:r>
              <a:rPr lang="en-US" altLang="ko-KR" sz="1050" dirty="0"/>
              <a:t> += </a:t>
            </a:r>
            <a:r>
              <a:rPr lang="en-US" altLang="ko-KR" sz="1050" dirty="0" err="1"/>
              <a:t>sender.weight</a:t>
            </a:r>
            <a:r>
              <a:rPr lang="en-US" altLang="ko-KR" sz="1050" dirty="0"/>
              <a:t>;</a:t>
            </a:r>
          </a:p>
          <a:p>
            <a:r>
              <a:rPr lang="en-US" altLang="ko-KR" sz="1050" dirty="0"/>
              <a:t>        }</a:t>
            </a:r>
          </a:p>
          <a:p>
            <a:r>
              <a:rPr lang="en-US" altLang="ko-KR" sz="1050" dirty="0"/>
              <a:t>    }</a:t>
            </a:r>
          </a:p>
          <a:p>
            <a:endParaRPr lang="en-US" altLang="ko-KR" sz="1050" dirty="0"/>
          </a:p>
          <a:p>
            <a:r>
              <a:rPr lang="en-US" altLang="ko-KR" sz="1050" dirty="0"/>
              <a:t>    /// Give your vote (including votes delegated to you)</a:t>
            </a:r>
          </a:p>
          <a:p>
            <a:r>
              <a:rPr lang="en-US" altLang="ko-KR" sz="1050" dirty="0"/>
              <a:t>    /// to proposal `proposals[proposal].name`.</a:t>
            </a:r>
          </a:p>
          <a:p>
            <a:r>
              <a:rPr lang="en-US" altLang="ko-KR" sz="1050" dirty="0"/>
              <a:t>    function vote(</a:t>
            </a:r>
            <a:r>
              <a:rPr lang="en-US" altLang="ko-KR" sz="1050" dirty="0" err="1"/>
              <a:t>uint</a:t>
            </a:r>
            <a:r>
              <a:rPr lang="en-US" altLang="ko-KR" sz="1050" dirty="0"/>
              <a:t> proposal) {</a:t>
            </a:r>
          </a:p>
          <a:p>
            <a:r>
              <a:rPr lang="en-US" altLang="ko-KR" sz="1050" dirty="0"/>
              <a:t>        Voter storage sender = voters[</a:t>
            </a:r>
            <a:r>
              <a:rPr lang="en-US" altLang="ko-KR" sz="1050" dirty="0" err="1"/>
              <a:t>msg.sender</a:t>
            </a:r>
            <a:r>
              <a:rPr lang="en-US" altLang="ko-KR" sz="1050" dirty="0"/>
              <a:t>];</a:t>
            </a:r>
          </a:p>
          <a:p>
            <a:r>
              <a:rPr lang="en-US" altLang="ko-KR" sz="1050" dirty="0"/>
              <a:t>        require(!</a:t>
            </a:r>
            <a:r>
              <a:rPr lang="en-US" altLang="ko-KR" sz="1050" dirty="0" err="1"/>
              <a:t>sender.voted</a:t>
            </a:r>
            <a:r>
              <a:rPr lang="en-US" altLang="ko-KR" sz="1050" dirty="0"/>
              <a:t>);</a:t>
            </a:r>
          </a:p>
          <a:p>
            <a:r>
              <a:rPr lang="en-US" altLang="ko-KR" sz="1050" dirty="0"/>
              <a:t>        </a:t>
            </a:r>
            <a:r>
              <a:rPr lang="en-US" altLang="ko-KR" sz="1050" dirty="0" err="1"/>
              <a:t>sender.voted</a:t>
            </a:r>
            <a:r>
              <a:rPr lang="en-US" altLang="ko-KR" sz="1050" dirty="0"/>
              <a:t> = true;</a:t>
            </a:r>
          </a:p>
          <a:p>
            <a:r>
              <a:rPr lang="en-US" altLang="ko-KR" sz="1050" dirty="0"/>
              <a:t>        </a:t>
            </a:r>
            <a:r>
              <a:rPr lang="en-US" altLang="ko-KR" sz="1050" dirty="0" err="1"/>
              <a:t>sender.vote</a:t>
            </a:r>
            <a:r>
              <a:rPr lang="en-US" altLang="ko-KR" sz="1050" dirty="0"/>
              <a:t> = proposal;</a:t>
            </a:r>
          </a:p>
          <a:p>
            <a:endParaRPr lang="en-US" altLang="ko-KR" sz="1050" dirty="0"/>
          </a:p>
          <a:p>
            <a:r>
              <a:rPr lang="en-US" altLang="ko-KR" sz="1050" dirty="0"/>
              <a:t>        // If `proposal` is out of the range of the array,</a:t>
            </a:r>
          </a:p>
          <a:p>
            <a:r>
              <a:rPr lang="en-US" altLang="ko-KR" sz="1050" dirty="0"/>
              <a:t>        // this will throw automatically and revert all</a:t>
            </a:r>
          </a:p>
          <a:p>
            <a:r>
              <a:rPr lang="en-US" altLang="ko-KR" sz="1050" dirty="0"/>
              <a:t>        // changes.</a:t>
            </a:r>
          </a:p>
          <a:p>
            <a:r>
              <a:rPr lang="en-US" altLang="ko-KR" sz="1050" dirty="0"/>
              <a:t>        proposals[proposal].</a:t>
            </a:r>
            <a:r>
              <a:rPr lang="en-US" altLang="ko-KR" sz="1050" dirty="0" err="1"/>
              <a:t>voteCount</a:t>
            </a:r>
            <a:r>
              <a:rPr lang="en-US" altLang="ko-KR" sz="1050" dirty="0"/>
              <a:t> += </a:t>
            </a:r>
            <a:r>
              <a:rPr lang="en-US" altLang="ko-KR" sz="1050" dirty="0" err="1"/>
              <a:t>sender.weight</a:t>
            </a:r>
            <a:r>
              <a:rPr lang="en-US" altLang="ko-KR" sz="1050" dirty="0"/>
              <a:t>;</a:t>
            </a:r>
          </a:p>
          <a:p>
            <a:r>
              <a:rPr lang="en-US" altLang="ko-KR" sz="1050" dirty="0"/>
              <a:t>    }</a:t>
            </a:r>
          </a:p>
          <a:p>
            <a:endParaRPr lang="en-US" altLang="ko-KR" sz="1050" dirty="0"/>
          </a:p>
          <a:p>
            <a:r>
              <a:rPr lang="en-US" altLang="ko-KR" sz="1050" dirty="0"/>
              <a:t>    /// @dev Computes the winning proposal taking all</a:t>
            </a:r>
          </a:p>
          <a:p>
            <a:r>
              <a:rPr lang="en-US" altLang="ko-KR" sz="1050" dirty="0"/>
              <a:t>    /// previous votes into account.</a:t>
            </a:r>
          </a:p>
          <a:p>
            <a:r>
              <a:rPr lang="en-US" altLang="ko-KR" sz="1050" dirty="0"/>
              <a:t>    function </a:t>
            </a:r>
            <a:r>
              <a:rPr lang="en-US" altLang="ko-KR" sz="1050" dirty="0" err="1"/>
              <a:t>winningProposal</a:t>
            </a:r>
            <a:r>
              <a:rPr lang="en-US" altLang="ko-KR" sz="1050" dirty="0"/>
              <a:t>() constant</a:t>
            </a:r>
          </a:p>
          <a:p>
            <a:r>
              <a:rPr lang="en-US" altLang="ko-KR" sz="1050" dirty="0"/>
              <a:t>            returns (</a:t>
            </a:r>
            <a:r>
              <a:rPr lang="en-US" altLang="ko-KR" sz="1050" dirty="0" err="1"/>
              <a:t>uint</a:t>
            </a:r>
            <a:r>
              <a:rPr lang="en-US" altLang="ko-KR" sz="1050" dirty="0"/>
              <a:t> </a:t>
            </a:r>
            <a:r>
              <a:rPr lang="en-US" altLang="ko-KR" sz="1050" dirty="0" err="1"/>
              <a:t>winningProposal</a:t>
            </a:r>
            <a:r>
              <a:rPr lang="en-US" altLang="ko-KR" sz="1050" dirty="0"/>
              <a:t>)</a:t>
            </a:r>
          </a:p>
          <a:p>
            <a:r>
              <a:rPr lang="en-US" altLang="ko-KR" sz="1050" dirty="0"/>
              <a:t>    {</a:t>
            </a:r>
          </a:p>
          <a:p>
            <a:r>
              <a:rPr lang="en-US" altLang="ko-KR" sz="1050" dirty="0"/>
              <a:t>        </a:t>
            </a:r>
            <a:r>
              <a:rPr lang="en-US" altLang="ko-KR" sz="1050" dirty="0" err="1"/>
              <a:t>uint</a:t>
            </a:r>
            <a:r>
              <a:rPr lang="en-US" altLang="ko-KR" sz="1050" dirty="0"/>
              <a:t> </a:t>
            </a:r>
            <a:r>
              <a:rPr lang="en-US" altLang="ko-KR" sz="1050" dirty="0" err="1"/>
              <a:t>winningVoteCount</a:t>
            </a:r>
            <a:r>
              <a:rPr lang="en-US" altLang="ko-KR" sz="1050" dirty="0"/>
              <a:t> = 0;</a:t>
            </a:r>
          </a:p>
          <a:p>
            <a:r>
              <a:rPr lang="en-US" altLang="ko-KR" sz="1050" dirty="0"/>
              <a:t>        for (</a:t>
            </a:r>
            <a:r>
              <a:rPr lang="en-US" altLang="ko-KR" sz="1050" dirty="0" err="1"/>
              <a:t>uint</a:t>
            </a:r>
            <a:r>
              <a:rPr lang="en-US" altLang="ko-KR" sz="1050" dirty="0"/>
              <a:t> p = 0; p &lt; </a:t>
            </a:r>
            <a:r>
              <a:rPr lang="en-US" altLang="ko-KR" sz="1050" dirty="0" err="1"/>
              <a:t>proposals.length</a:t>
            </a:r>
            <a:r>
              <a:rPr lang="en-US" altLang="ko-KR" sz="1050" dirty="0"/>
              <a:t>; p++) {</a:t>
            </a:r>
          </a:p>
          <a:p>
            <a:r>
              <a:rPr lang="en-US" altLang="ko-KR" sz="1050" dirty="0"/>
              <a:t>            if (proposals[p].</a:t>
            </a:r>
            <a:r>
              <a:rPr lang="en-US" altLang="ko-KR" sz="1050" dirty="0" err="1"/>
              <a:t>voteCount</a:t>
            </a:r>
            <a:r>
              <a:rPr lang="en-US" altLang="ko-KR" sz="1050" dirty="0"/>
              <a:t> &gt; </a:t>
            </a:r>
            <a:r>
              <a:rPr lang="en-US" altLang="ko-KR" sz="1050" dirty="0" err="1"/>
              <a:t>winningVoteCount</a:t>
            </a:r>
            <a:r>
              <a:rPr lang="en-US" altLang="ko-KR" sz="1050" dirty="0"/>
              <a:t>) {</a:t>
            </a:r>
          </a:p>
          <a:p>
            <a:r>
              <a:rPr lang="en-US" altLang="ko-KR" sz="1050" dirty="0"/>
              <a:t>                </a:t>
            </a:r>
            <a:r>
              <a:rPr lang="en-US" altLang="ko-KR" sz="1050" dirty="0" err="1"/>
              <a:t>winningVoteCount</a:t>
            </a:r>
            <a:r>
              <a:rPr lang="en-US" altLang="ko-KR" sz="1050" dirty="0"/>
              <a:t> = proposals[p].</a:t>
            </a:r>
            <a:r>
              <a:rPr lang="en-US" altLang="ko-KR" sz="1050" dirty="0" err="1"/>
              <a:t>voteCount</a:t>
            </a:r>
            <a:r>
              <a:rPr lang="en-US" altLang="ko-KR" sz="1050" dirty="0"/>
              <a:t>;</a:t>
            </a:r>
          </a:p>
          <a:p>
            <a:r>
              <a:rPr lang="en-US" altLang="ko-KR" sz="1050" dirty="0"/>
              <a:t>                </a:t>
            </a:r>
            <a:r>
              <a:rPr lang="en-US" altLang="ko-KR" sz="1050" dirty="0" err="1"/>
              <a:t>winningProposal</a:t>
            </a:r>
            <a:r>
              <a:rPr lang="en-US" altLang="ko-KR" sz="1050" dirty="0"/>
              <a:t> = p;</a:t>
            </a:r>
          </a:p>
          <a:p>
            <a:r>
              <a:rPr lang="en-US" altLang="ko-KR" sz="1050" dirty="0"/>
              <a:t>            }</a:t>
            </a:r>
          </a:p>
          <a:p>
            <a:r>
              <a:rPr lang="en-US" altLang="ko-KR" sz="1050" dirty="0"/>
              <a:t>        }</a:t>
            </a:r>
          </a:p>
          <a:p>
            <a:r>
              <a:rPr lang="en-US" altLang="ko-KR" sz="1050" dirty="0"/>
              <a:t>    }</a:t>
            </a:r>
          </a:p>
          <a:p>
            <a:endParaRPr lang="en-US" altLang="ko-KR" sz="1050" dirty="0"/>
          </a:p>
          <a:p>
            <a:r>
              <a:rPr lang="en-US" altLang="ko-KR" sz="1050" dirty="0"/>
              <a:t>    // Calls </a:t>
            </a:r>
            <a:r>
              <a:rPr lang="en-US" altLang="ko-KR" sz="1050" dirty="0" err="1"/>
              <a:t>winningProposal</a:t>
            </a:r>
            <a:r>
              <a:rPr lang="en-US" altLang="ko-KR" sz="1050" dirty="0"/>
              <a:t>() function to get the index</a:t>
            </a:r>
          </a:p>
          <a:p>
            <a:r>
              <a:rPr lang="en-US" altLang="ko-KR" sz="1050" dirty="0"/>
              <a:t>    // of the winner contained in the proposals array and then</a:t>
            </a:r>
          </a:p>
          <a:p>
            <a:r>
              <a:rPr lang="en-US" altLang="ko-KR" sz="1050" dirty="0"/>
              <a:t>    // returns the name of the winner</a:t>
            </a:r>
          </a:p>
          <a:p>
            <a:r>
              <a:rPr lang="en-US" altLang="ko-KR" sz="1050" dirty="0"/>
              <a:t>    function </a:t>
            </a:r>
            <a:r>
              <a:rPr lang="en-US" altLang="ko-KR" sz="1050" dirty="0" err="1"/>
              <a:t>winnerName</a:t>
            </a:r>
            <a:r>
              <a:rPr lang="en-US" altLang="ko-KR" sz="1050" dirty="0"/>
              <a:t>() constant</a:t>
            </a:r>
          </a:p>
          <a:p>
            <a:r>
              <a:rPr lang="en-US" altLang="ko-KR" sz="1050" dirty="0"/>
              <a:t>            returns (bytes32 </a:t>
            </a:r>
            <a:r>
              <a:rPr lang="en-US" altLang="ko-KR" sz="1050" dirty="0" err="1"/>
              <a:t>winnerName</a:t>
            </a:r>
            <a:r>
              <a:rPr lang="en-US" altLang="ko-KR" sz="1050" dirty="0"/>
              <a:t>)</a:t>
            </a:r>
          </a:p>
          <a:p>
            <a:r>
              <a:rPr lang="en-US" altLang="ko-KR" sz="1050" dirty="0"/>
              <a:t>    {</a:t>
            </a:r>
          </a:p>
          <a:p>
            <a:r>
              <a:rPr lang="en-US" altLang="ko-KR" sz="1050" dirty="0"/>
              <a:t>        </a:t>
            </a:r>
            <a:r>
              <a:rPr lang="en-US" altLang="ko-KR" sz="1050" dirty="0" err="1"/>
              <a:t>winnerName</a:t>
            </a:r>
            <a:r>
              <a:rPr lang="en-US" altLang="ko-KR" sz="1050" dirty="0"/>
              <a:t> = proposals[</a:t>
            </a:r>
            <a:r>
              <a:rPr lang="en-US" altLang="ko-KR" sz="1050" dirty="0" err="1"/>
              <a:t>winningProposal</a:t>
            </a:r>
            <a:r>
              <a:rPr lang="en-US" altLang="ko-KR" sz="1050" dirty="0"/>
              <a:t>()].name;</a:t>
            </a:r>
          </a:p>
          <a:p>
            <a:r>
              <a:rPr lang="en-US" altLang="ko-KR" sz="1050" dirty="0"/>
              <a:t>    }</a:t>
            </a:r>
          </a:p>
          <a:p>
            <a:r>
              <a:rPr lang="en-US" altLang="ko-KR" sz="1050" dirty="0"/>
              <a:t>}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104656" y="2996952"/>
            <a:ext cx="4681090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Ballot()</a:t>
            </a:r>
            <a:r>
              <a:rPr lang="ko-KR" altLang="en-US" dirty="0" smtClean="0"/>
              <a:t>함수는 </a:t>
            </a:r>
            <a:endParaRPr lang="en-US" altLang="ko-KR" dirty="0" smtClean="0"/>
          </a:p>
          <a:p>
            <a:r>
              <a:rPr lang="en-US" altLang="ko-KR" dirty="0" smtClean="0"/>
              <a:t>Proposal</a:t>
            </a:r>
            <a:r>
              <a:rPr lang="ko-KR" altLang="en-US" dirty="0" smtClean="0"/>
              <a:t>은 </a:t>
            </a:r>
            <a:endParaRPr lang="en-US" altLang="ko-KR" dirty="0" smtClean="0"/>
          </a:p>
          <a:p>
            <a:r>
              <a:rPr lang="en-US" altLang="ko-KR" dirty="0" smtClean="0"/>
              <a:t>[“a”, “b”, “c”] </a:t>
            </a:r>
            <a:r>
              <a:rPr lang="ko-KR" altLang="en-US" dirty="0" smtClean="0"/>
              <a:t>형태로 넣는다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Bytes32</a:t>
            </a:r>
            <a:r>
              <a:rPr lang="ko-KR" altLang="en-US" dirty="0" smtClean="0"/>
              <a:t>는 문자를 </a:t>
            </a:r>
            <a:r>
              <a:rPr lang="ko-KR" altLang="en-US" dirty="0" err="1" smtClean="0"/>
              <a:t>입력했을때</a:t>
            </a:r>
            <a:r>
              <a:rPr lang="en-US" altLang="ko-KR" dirty="0" smtClean="0"/>
              <a:t>,</a:t>
            </a:r>
          </a:p>
          <a:p>
            <a:r>
              <a:rPr lang="en-US" altLang="ko-KR" dirty="0" smtClean="0"/>
              <a:t>65100000 </a:t>
            </a:r>
            <a:r>
              <a:rPr lang="ko-KR" altLang="en-US" dirty="0" smtClean="0"/>
              <a:t>등 형식으로 기록이 되어서</a:t>
            </a:r>
            <a:r>
              <a:rPr lang="en-US" altLang="ko-KR" dirty="0" smtClean="0"/>
              <a:t>,</a:t>
            </a:r>
          </a:p>
          <a:p>
            <a:r>
              <a:rPr lang="ko-KR" altLang="en-US" dirty="0" smtClean="0"/>
              <a:t>아직 이를 다시 원래의 문자로 복원시킬 수 </a:t>
            </a:r>
            <a:endParaRPr lang="en-US" altLang="ko-KR" dirty="0" smtClean="0"/>
          </a:p>
          <a:p>
            <a:r>
              <a:rPr lang="ko-KR" altLang="en-US" dirty="0" smtClean="0"/>
              <a:t>있는지 모르겠다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30137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683568" y="908720"/>
            <a:ext cx="5544616" cy="58323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/>
              <a:t>pragma solidity ^0.4.18;</a:t>
            </a:r>
          </a:p>
          <a:p>
            <a:endParaRPr lang="en-US" altLang="ko-KR" sz="1100" dirty="0"/>
          </a:p>
          <a:p>
            <a:r>
              <a:rPr lang="en-US" altLang="ko-KR" sz="1100" dirty="0"/>
              <a:t>contract </a:t>
            </a:r>
            <a:r>
              <a:rPr lang="en-US" altLang="ko-KR" sz="1100" dirty="0" err="1"/>
              <a:t>Coursetro</a:t>
            </a:r>
            <a:r>
              <a:rPr lang="en-US" altLang="ko-KR" sz="1100" dirty="0"/>
              <a:t> {</a:t>
            </a:r>
          </a:p>
          <a:p>
            <a:r>
              <a:rPr lang="en-US" altLang="ko-KR" sz="1100" dirty="0"/>
              <a:t>    </a:t>
            </a:r>
          </a:p>
          <a:p>
            <a:r>
              <a:rPr lang="en-US" altLang="ko-KR" sz="1100" dirty="0"/>
              <a:t>    string </a:t>
            </a:r>
            <a:r>
              <a:rPr lang="en-US" altLang="ko-KR" sz="1100" dirty="0" err="1"/>
              <a:t>fName</a:t>
            </a:r>
            <a:r>
              <a:rPr lang="en-US" altLang="ko-KR" sz="1100" dirty="0"/>
              <a:t>;</a:t>
            </a:r>
          </a:p>
          <a:p>
            <a:r>
              <a:rPr lang="en-US" altLang="ko-KR" sz="1100" dirty="0"/>
              <a:t>    </a:t>
            </a:r>
            <a:r>
              <a:rPr lang="en-US" altLang="ko-KR" sz="1100" dirty="0" err="1"/>
              <a:t>uint</a:t>
            </a:r>
            <a:r>
              <a:rPr lang="en-US" altLang="ko-KR" sz="1100" dirty="0"/>
              <a:t> age</a:t>
            </a:r>
            <a:r>
              <a:rPr lang="en-US" altLang="ko-KR" sz="1100" dirty="0" smtClean="0"/>
              <a:t>;</a:t>
            </a:r>
          </a:p>
          <a:p>
            <a:r>
              <a:rPr lang="en-US" altLang="ko-KR" sz="1100" b="1" dirty="0">
                <a:solidFill>
                  <a:srgbClr val="FF0000"/>
                </a:solidFill>
              </a:rPr>
              <a:t> </a:t>
            </a:r>
            <a:r>
              <a:rPr lang="en-US" altLang="ko-KR" sz="1100" b="1" dirty="0" smtClean="0">
                <a:solidFill>
                  <a:srgbClr val="FF0000"/>
                </a:solidFill>
              </a:rPr>
              <a:t>   address owner;</a:t>
            </a:r>
            <a:endParaRPr lang="en-US" altLang="ko-KR" sz="1100" b="1" dirty="0">
              <a:solidFill>
                <a:srgbClr val="FF0000"/>
              </a:solidFill>
            </a:endParaRPr>
          </a:p>
          <a:p>
            <a:r>
              <a:rPr lang="en-US" altLang="ko-KR" sz="1100" dirty="0"/>
              <a:t>    </a:t>
            </a:r>
            <a:endParaRPr lang="en-US" altLang="ko-KR" sz="1100" dirty="0" smtClean="0"/>
          </a:p>
          <a:p>
            <a:r>
              <a:rPr lang="en-US" altLang="ko-KR" sz="1100" dirty="0"/>
              <a:t>   </a:t>
            </a:r>
            <a:r>
              <a:rPr lang="en-US" altLang="ko-KR" sz="1200" b="1" dirty="0">
                <a:solidFill>
                  <a:srgbClr val="FF0000"/>
                </a:solidFill>
              </a:rPr>
              <a:t>function </a:t>
            </a:r>
            <a:r>
              <a:rPr lang="en-US" altLang="ko-KR" sz="1200" b="1" dirty="0" err="1">
                <a:solidFill>
                  <a:srgbClr val="FF0000"/>
                </a:solidFill>
              </a:rPr>
              <a:t>Coursetro</a:t>
            </a:r>
            <a:r>
              <a:rPr lang="en-US" altLang="ko-KR" sz="1200" b="1" dirty="0">
                <a:solidFill>
                  <a:srgbClr val="FF0000"/>
                </a:solidFill>
              </a:rPr>
              <a:t>() public { // Add this constructor </a:t>
            </a:r>
            <a:endParaRPr lang="en-US" altLang="ko-KR" sz="1200" b="1" dirty="0" smtClean="0">
              <a:solidFill>
                <a:srgbClr val="FF0000"/>
              </a:solidFill>
            </a:endParaRPr>
          </a:p>
          <a:p>
            <a:r>
              <a:rPr lang="en-US" altLang="ko-KR" sz="1200" b="1" dirty="0">
                <a:solidFill>
                  <a:srgbClr val="FF0000"/>
                </a:solidFill>
              </a:rPr>
              <a:t> 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   owner </a:t>
            </a:r>
            <a:r>
              <a:rPr lang="en-US" altLang="ko-KR" sz="1200" b="1" dirty="0">
                <a:solidFill>
                  <a:srgbClr val="FF0000"/>
                </a:solidFill>
              </a:rPr>
              <a:t>= </a:t>
            </a:r>
            <a:r>
              <a:rPr lang="en-US" altLang="ko-KR" sz="1200" b="1" dirty="0" err="1">
                <a:solidFill>
                  <a:srgbClr val="FF0000"/>
                </a:solidFill>
              </a:rPr>
              <a:t>msg.sender</a:t>
            </a:r>
            <a:r>
              <a:rPr lang="en-US" altLang="ko-KR" sz="1200" b="1" dirty="0">
                <a:solidFill>
                  <a:srgbClr val="FF0000"/>
                </a:solidFill>
              </a:rPr>
              <a:t>; </a:t>
            </a:r>
            <a:endParaRPr lang="en-US" altLang="ko-KR" sz="1200" b="1" dirty="0" smtClean="0">
              <a:solidFill>
                <a:srgbClr val="FF0000"/>
              </a:solidFill>
            </a:endParaRPr>
          </a:p>
          <a:p>
            <a:r>
              <a:rPr lang="en-US" altLang="ko-KR" sz="1200" b="1" dirty="0">
                <a:solidFill>
                  <a:srgbClr val="FF0000"/>
                </a:solidFill>
              </a:rPr>
              <a:t> 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   }</a:t>
            </a:r>
            <a:endParaRPr lang="en-US" altLang="ko-KR" sz="1200" b="1" dirty="0">
              <a:solidFill>
                <a:srgbClr val="FF0000"/>
              </a:solidFill>
            </a:endParaRPr>
          </a:p>
          <a:p>
            <a:endParaRPr lang="en-US" altLang="ko-KR" sz="1100" dirty="0" smtClean="0"/>
          </a:p>
          <a:p>
            <a:r>
              <a:rPr lang="en-US" altLang="ko-KR" sz="1100" b="1" dirty="0" smtClean="0">
                <a:solidFill>
                  <a:srgbClr val="FF0000"/>
                </a:solidFill>
              </a:rPr>
              <a:t>   modifier </a:t>
            </a:r>
            <a:r>
              <a:rPr lang="en-US" altLang="ko-KR" sz="1100" b="1" dirty="0" err="1">
                <a:solidFill>
                  <a:srgbClr val="FF0000"/>
                </a:solidFill>
              </a:rPr>
              <a:t>onlyOwner</a:t>
            </a:r>
            <a:r>
              <a:rPr lang="en-US" altLang="ko-KR" sz="1100" b="1" dirty="0">
                <a:solidFill>
                  <a:srgbClr val="FF0000"/>
                </a:solidFill>
              </a:rPr>
              <a:t> {</a:t>
            </a:r>
          </a:p>
          <a:p>
            <a:r>
              <a:rPr lang="en-US" altLang="ko-KR" sz="1100" b="1" dirty="0">
                <a:solidFill>
                  <a:srgbClr val="FF0000"/>
                </a:solidFill>
              </a:rPr>
              <a:t>        require(</a:t>
            </a:r>
            <a:r>
              <a:rPr lang="en-US" altLang="ko-KR" sz="1100" b="1" dirty="0" err="1">
                <a:solidFill>
                  <a:srgbClr val="FF0000"/>
                </a:solidFill>
              </a:rPr>
              <a:t>msg.sender</a:t>
            </a:r>
            <a:r>
              <a:rPr lang="en-US" altLang="ko-KR" sz="1100" b="1" dirty="0">
                <a:solidFill>
                  <a:srgbClr val="FF0000"/>
                </a:solidFill>
              </a:rPr>
              <a:t> == owner);</a:t>
            </a:r>
          </a:p>
          <a:p>
            <a:r>
              <a:rPr lang="en-US" altLang="ko-KR" sz="1100" b="1" dirty="0">
                <a:solidFill>
                  <a:srgbClr val="FF0000"/>
                </a:solidFill>
              </a:rPr>
              <a:t>        _;</a:t>
            </a:r>
          </a:p>
          <a:p>
            <a:r>
              <a:rPr lang="en-US" altLang="ko-KR" sz="1100" b="1" dirty="0">
                <a:solidFill>
                  <a:srgbClr val="FF0000"/>
                </a:solidFill>
              </a:rPr>
              <a:t>    }</a:t>
            </a:r>
            <a:endParaRPr lang="en-US" altLang="ko-KR" sz="1100" b="1" dirty="0" smtClean="0">
              <a:solidFill>
                <a:srgbClr val="FF0000"/>
              </a:solidFill>
            </a:endParaRPr>
          </a:p>
          <a:p>
            <a:endParaRPr lang="en-US" altLang="ko-KR" sz="1100" dirty="0"/>
          </a:p>
          <a:p>
            <a:r>
              <a:rPr lang="en-US" altLang="ko-KR" sz="1100" dirty="0" smtClean="0"/>
              <a:t>    </a:t>
            </a:r>
            <a:r>
              <a:rPr lang="en-US" altLang="ko-KR" sz="1200" b="1" dirty="0" smtClean="0">
                <a:solidFill>
                  <a:schemeClr val="tx2"/>
                </a:solidFill>
              </a:rPr>
              <a:t>event Instructor(</a:t>
            </a:r>
          </a:p>
          <a:p>
            <a:r>
              <a:rPr lang="en-US" altLang="ko-KR" sz="1200" b="1" dirty="0" smtClean="0">
                <a:solidFill>
                  <a:schemeClr val="tx2"/>
                </a:solidFill>
              </a:rPr>
              <a:t>       string name,</a:t>
            </a:r>
          </a:p>
          <a:p>
            <a:r>
              <a:rPr lang="en-US" altLang="ko-KR" sz="1200" b="1" dirty="0" smtClean="0">
                <a:solidFill>
                  <a:schemeClr val="tx2"/>
                </a:solidFill>
              </a:rPr>
              <a:t>       </a:t>
            </a:r>
            <a:r>
              <a:rPr lang="en-US" altLang="ko-KR" sz="1200" b="1" dirty="0" err="1" smtClean="0">
                <a:solidFill>
                  <a:schemeClr val="tx2"/>
                </a:solidFill>
              </a:rPr>
              <a:t>uint</a:t>
            </a:r>
            <a:r>
              <a:rPr lang="en-US" altLang="ko-KR" sz="1200" b="1" dirty="0" smtClean="0">
                <a:solidFill>
                  <a:schemeClr val="tx2"/>
                </a:solidFill>
              </a:rPr>
              <a:t> age</a:t>
            </a:r>
          </a:p>
          <a:p>
            <a:r>
              <a:rPr lang="en-US" altLang="ko-KR" sz="1200" b="1" dirty="0" smtClean="0">
                <a:solidFill>
                  <a:schemeClr val="tx2"/>
                </a:solidFill>
              </a:rPr>
              <a:t>    );</a:t>
            </a:r>
          </a:p>
          <a:p>
            <a:r>
              <a:rPr lang="en-US" altLang="ko-KR" sz="1100" dirty="0" smtClean="0"/>
              <a:t>    </a:t>
            </a:r>
            <a:endParaRPr lang="en-US" altLang="ko-KR" sz="1100" dirty="0"/>
          </a:p>
          <a:p>
            <a:r>
              <a:rPr lang="en-US" altLang="ko-KR" sz="1100" dirty="0"/>
              <a:t>    function </a:t>
            </a:r>
            <a:r>
              <a:rPr lang="en-US" altLang="ko-KR" sz="1100" dirty="0" err="1"/>
              <a:t>setInstructor</a:t>
            </a:r>
            <a:r>
              <a:rPr lang="en-US" altLang="ko-KR" sz="1100" dirty="0"/>
              <a:t>(string _</a:t>
            </a:r>
            <a:r>
              <a:rPr lang="en-US" altLang="ko-KR" sz="1100" dirty="0" err="1"/>
              <a:t>fName</a:t>
            </a:r>
            <a:r>
              <a:rPr lang="en-US" altLang="ko-KR" sz="1100" dirty="0"/>
              <a:t>, </a:t>
            </a:r>
            <a:r>
              <a:rPr lang="en-US" altLang="ko-KR" sz="1100" dirty="0" err="1"/>
              <a:t>uint</a:t>
            </a:r>
            <a:r>
              <a:rPr lang="en-US" altLang="ko-KR" sz="1100" dirty="0"/>
              <a:t> _age) </a:t>
            </a:r>
            <a:r>
              <a:rPr lang="en-US" altLang="ko-KR" sz="1100" b="1" dirty="0" err="1" smtClean="0">
                <a:solidFill>
                  <a:srgbClr val="FF0000"/>
                </a:solidFill>
              </a:rPr>
              <a:t>onlyOwner</a:t>
            </a:r>
            <a:r>
              <a:rPr lang="en-US" altLang="ko-KR" sz="1100" dirty="0" smtClean="0"/>
              <a:t> public </a:t>
            </a:r>
            <a:r>
              <a:rPr lang="en-US" altLang="ko-KR" sz="1100" dirty="0"/>
              <a:t>{</a:t>
            </a:r>
          </a:p>
          <a:p>
            <a:r>
              <a:rPr lang="en-US" altLang="ko-KR" sz="1100" dirty="0"/>
              <a:t>       </a:t>
            </a:r>
            <a:r>
              <a:rPr lang="en-US" altLang="ko-KR" sz="1100" dirty="0" err="1"/>
              <a:t>fName</a:t>
            </a:r>
            <a:r>
              <a:rPr lang="en-US" altLang="ko-KR" sz="1100" dirty="0"/>
              <a:t> = _</a:t>
            </a:r>
            <a:r>
              <a:rPr lang="en-US" altLang="ko-KR" sz="1100" dirty="0" err="1"/>
              <a:t>fName</a:t>
            </a:r>
            <a:r>
              <a:rPr lang="en-US" altLang="ko-KR" sz="1100" dirty="0"/>
              <a:t>;</a:t>
            </a:r>
          </a:p>
          <a:p>
            <a:r>
              <a:rPr lang="en-US" altLang="ko-KR" sz="1100" dirty="0"/>
              <a:t>       age = _age;</a:t>
            </a:r>
          </a:p>
          <a:p>
            <a:r>
              <a:rPr lang="en-US" altLang="ko-KR" sz="1100" dirty="0">
                <a:solidFill>
                  <a:schemeClr val="tx2"/>
                </a:solidFill>
              </a:rPr>
              <a:t>       </a:t>
            </a:r>
            <a:r>
              <a:rPr lang="en-US" altLang="ko-KR" sz="1400" b="1" dirty="0">
                <a:solidFill>
                  <a:schemeClr val="tx2"/>
                </a:solidFill>
              </a:rPr>
              <a:t>Instructor(_</a:t>
            </a:r>
            <a:r>
              <a:rPr lang="en-US" altLang="ko-KR" sz="1400" b="1" dirty="0" err="1">
                <a:solidFill>
                  <a:schemeClr val="tx2"/>
                </a:solidFill>
              </a:rPr>
              <a:t>fName</a:t>
            </a:r>
            <a:r>
              <a:rPr lang="en-US" altLang="ko-KR" sz="1400" b="1" dirty="0">
                <a:solidFill>
                  <a:schemeClr val="tx2"/>
                </a:solidFill>
              </a:rPr>
              <a:t>, _age);</a:t>
            </a:r>
          </a:p>
          <a:p>
            <a:r>
              <a:rPr lang="en-US" altLang="ko-KR" sz="1100" dirty="0"/>
              <a:t>    }</a:t>
            </a:r>
          </a:p>
          <a:p>
            <a:r>
              <a:rPr lang="en-US" altLang="ko-KR" sz="1100" dirty="0"/>
              <a:t>    </a:t>
            </a:r>
          </a:p>
          <a:p>
            <a:r>
              <a:rPr lang="en-US" altLang="ko-KR" sz="1100" dirty="0"/>
              <a:t>    function </a:t>
            </a:r>
            <a:r>
              <a:rPr lang="en-US" altLang="ko-KR" sz="1100" dirty="0" err="1"/>
              <a:t>getInstructor</a:t>
            </a:r>
            <a:r>
              <a:rPr lang="en-US" altLang="ko-KR" sz="1100" dirty="0"/>
              <a:t>() view public returns (string, </a:t>
            </a:r>
            <a:r>
              <a:rPr lang="en-US" altLang="ko-KR" sz="1100" dirty="0" err="1"/>
              <a:t>uint</a:t>
            </a:r>
            <a:r>
              <a:rPr lang="en-US" altLang="ko-KR" sz="1100" dirty="0"/>
              <a:t>) {</a:t>
            </a:r>
          </a:p>
          <a:p>
            <a:r>
              <a:rPr lang="en-US" altLang="ko-KR" sz="1100" dirty="0"/>
              <a:t>       return (</a:t>
            </a:r>
            <a:r>
              <a:rPr lang="en-US" altLang="ko-KR" sz="1100" dirty="0" err="1"/>
              <a:t>fName</a:t>
            </a:r>
            <a:r>
              <a:rPr lang="en-US" altLang="ko-KR" sz="1100" dirty="0"/>
              <a:t>, age);</a:t>
            </a:r>
          </a:p>
          <a:p>
            <a:r>
              <a:rPr lang="en-US" altLang="ko-KR" sz="1100" dirty="0"/>
              <a:t>    }</a:t>
            </a:r>
          </a:p>
          <a:p>
            <a:r>
              <a:rPr lang="en-US" altLang="ko-KR" sz="1100" dirty="0"/>
              <a:t>   </a:t>
            </a:r>
          </a:p>
          <a:p>
            <a:r>
              <a:rPr lang="en-US" altLang="ko-KR" sz="1100" dirty="0"/>
              <a:t>}</a:t>
            </a:r>
            <a:endParaRPr lang="ko-KR" altLang="en-US" sz="1100" dirty="0"/>
          </a:p>
        </p:txBody>
      </p:sp>
      <p:sp>
        <p:nvSpPr>
          <p:cNvPr id="6" name="TextBox 5"/>
          <p:cNvSpPr txBox="1"/>
          <p:nvPr/>
        </p:nvSpPr>
        <p:spPr>
          <a:xfrm>
            <a:off x="5148064" y="1196752"/>
            <a:ext cx="45365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Msg.sender</a:t>
            </a:r>
            <a:r>
              <a:rPr lang="ko-KR" altLang="en-US" sz="1200" dirty="0" smtClean="0"/>
              <a:t>가 오너가 되고</a:t>
            </a:r>
            <a:r>
              <a:rPr lang="en-US" altLang="ko-KR" sz="1200" dirty="0" smtClean="0"/>
              <a:t>,</a:t>
            </a:r>
          </a:p>
          <a:p>
            <a:r>
              <a:rPr lang="ko-KR" altLang="en-US" sz="1200" dirty="0" smtClean="0"/>
              <a:t>함수</a:t>
            </a:r>
            <a:r>
              <a:rPr lang="ko-KR" altLang="en-US" sz="1200" dirty="0"/>
              <a:t>를 </a:t>
            </a:r>
            <a:r>
              <a:rPr lang="ko-KR" altLang="en-US" sz="1200" dirty="0" smtClean="0"/>
              <a:t>호출한 사람이 </a:t>
            </a:r>
            <a:r>
              <a:rPr lang="en-US" altLang="ko-KR" sz="1200" dirty="0" err="1" smtClean="0"/>
              <a:t>msg.sender</a:t>
            </a:r>
            <a:r>
              <a:rPr lang="en-US" altLang="ko-KR" sz="1200" dirty="0" smtClean="0"/>
              <a:t>( </a:t>
            </a:r>
            <a:r>
              <a:rPr lang="en-US" altLang="ko-KR" sz="1200" dirty="0" err="1" smtClean="0">
                <a:solidFill>
                  <a:srgbClr val="FF0000"/>
                </a:solidFill>
              </a:rPr>
              <a:t>requier</a:t>
            </a:r>
            <a:r>
              <a:rPr lang="en-US" altLang="ko-KR" sz="1200" dirty="0" smtClean="0">
                <a:solidFill>
                  <a:srgbClr val="FF0000"/>
                </a:solidFill>
              </a:rPr>
              <a:t> (</a:t>
            </a:r>
            <a:r>
              <a:rPr lang="en-US" altLang="ko-KR" sz="1200" dirty="0" err="1" smtClean="0">
                <a:solidFill>
                  <a:srgbClr val="FF0000"/>
                </a:solidFill>
              </a:rPr>
              <a:t>msg.sender</a:t>
            </a:r>
            <a:r>
              <a:rPr lang="en-US" altLang="ko-KR" sz="1200" dirty="0" smtClean="0">
                <a:solidFill>
                  <a:srgbClr val="FF0000"/>
                </a:solidFill>
              </a:rPr>
              <a:t> == owner);</a:t>
            </a:r>
            <a:r>
              <a:rPr lang="ko-KR" altLang="en-US" sz="1200" dirty="0" smtClean="0"/>
              <a:t>인 경우에만</a:t>
            </a:r>
            <a:endParaRPr lang="en-US" altLang="ko-KR" sz="1200" dirty="0" smtClean="0"/>
          </a:p>
          <a:p>
            <a:r>
              <a:rPr lang="ko-KR" altLang="en-US" sz="1200" dirty="0" smtClean="0"/>
              <a:t>함수</a:t>
            </a:r>
            <a:r>
              <a:rPr lang="ko-KR" altLang="en-US" sz="1200" dirty="0"/>
              <a:t>가 </a:t>
            </a:r>
            <a:r>
              <a:rPr lang="ko-KR" altLang="en-US" sz="1200" dirty="0" smtClean="0"/>
              <a:t>작동</a:t>
            </a:r>
            <a:r>
              <a:rPr lang="en-US" altLang="ko-KR" sz="1200" dirty="0" smtClean="0">
                <a:solidFill>
                  <a:srgbClr val="FF0000"/>
                </a:solidFill>
              </a:rPr>
              <a:t>(_</a:t>
            </a:r>
            <a:r>
              <a:rPr lang="en-US" altLang="ko-KR" sz="1200" dirty="0" smtClean="0">
                <a:solidFill>
                  <a:srgbClr val="FF0000"/>
                </a:solidFill>
                <a:sym typeface="Wingdings" panose="05000000000000000000" pitchFamily="2" charset="2"/>
              </a:rPr>
              <a:t>;)</a:t>
            </a:r>
            <a:r>
              <a:rPr lang="ko-KR" altLang="en-US" sz="1200" dirty="0" smtClean="0"/>
              <a:t>한다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cxnSp>
        <p:nvCxnSpPr>
          <p:cNvPr id="8" name="직선 화살표 연결선 7"/>
          <p:cNvCxnSpPr/>
          <p:nvPr/>
        </p:nvCxnSpPr>
        <p:spPr>
          <a:xfrm flipH="1">
            <a:off x="4499992" y="1612250"/>
            <a:ext cx="576064" cy="4154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 flipH="1">
            <a:off x="3455876" y="2027749"/>
            <a:ext cx="1764196" cy="10412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 flipH="1">
            <a:off x="4427984" y="2027749"/>
            <a:ext cx="936104" cy="23373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flipH="1">
            <a:off x="2123728" y="1484784"/>
            <a:ext cx="2952328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364088" y="2523910"/>
            <a:ext cx="362233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더 정확히는 함수의 호출자가 아니라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,</a:t>
            </a:r>
          </a:p>
          <a:p>
            <a:r>
              <a:rPr lang="ko-KR" altLang="en-US" sz="1200" b="1" dirty="0" smtClean="0">
                <a:solidFill>
                  <a:srgbClr val="FF0000"/>
                </a:solidFill>
              </a:rPr>
              <a:t>프로그램</a:t>
            </a:r>
            <a:r>
              <a:rPr lang="ko-KR" altLang="en-US" sz="1200" b="1" dirty="0">
                <a:solidFill>
                  <a:srgbClr val="FF0000"/>
                </a:solidFill>
              </a:rPr>
              <a:t>을 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최초로 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compile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한 사람의 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Address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가 </a:t>
            </a:r>
            <a:endParaRPr lang="en-US" altLang="ko-KR" sz="1200" b="1" dirty="0" smtClean="0">
              <a:solidFill>
                <a:srgbClr val="FF0000"/>
              </a:solidFill>
            </a:endParaRPr>
          </a:p>
          <a:p>
            <a:r>
              <a:rPr lang="en-US" altLang="ko-KR" sz="1200" b="1" dirty="0" err="1" smtClean="0">
                <a:solidFill>
                  <a:srgbClr val="FF0000"/>
                </a:solidFill>
              </a:rPr>
              <a:t>Msg.sender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로 바로 인식하게 하고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,</a:t>
            </a:r>
          </a:p>
          <a:p>
            <a:r>
              <a:rPr lang="en-US" altLang="ko-KR" sz="1200" b="1" dirty="0" smtClean="0">
                <a:solidFill>
                  <a:srgbClr val="FF0000"/>
                </a:solidFill>
              </a:rPr>
              <a:t>Modifier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의 설정으로 다른 사람을 데이터를 </a:t>
            </a:r>
            <a:endParaRPr lang="en-US" altLang="ko-KR" sz="1200" b="1" dirty="0" smtClean="0">
              <a:solidFill>
                <a:srgbClr val="FF0000"/>
              </a:solidFill>
            </a:endParaRPr>
          </a:p>
          <a:p>
            <a:r>
              <a:rPr lang="en-US" altLang="ko-KR" sz="1200" b="1" dirty="0" smtClean="0">
                <a:solidFill>
                  <a:srgbClr val="FF0000"/>
                </a:solidFill>
              </a:rPr>
              <a:t>Update </a:t>
            </a:r>
            <a:r>
              <a:rPr lang="ko-KR" altLang="en-US" sz="1200" b="1" dirty="0">
                <a:solidFill>
                  <a:srgbClr val="FF0000"/>
                </a:solidFill>
              </a:rPr>
              <a:t>할 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수 없다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.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-2268759" y="4437112"/>
            <a:ext cx="25202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Event</a:t>
            </a:r>
            <a:r>
              <a:rPr lang="ko-KR" altLang="en-US" sz="1200" dirty="0" smtClean="0"/>
              <a:t>는 상태 변화가 있을 경우</a:t>
            </a:r>
            <a:r>
              <a:rPr lang="en-US" altLang="ko-KR" sz="1200" dirty="0" smtClean="0"/>
              <a:t>, </a:t>
            </a:r>
          </a:p>
          <a:p>
            <a:r>
              <a:rPr lang="ko-KR" altLang="en-US" sz="1200" dirty="0" err="1" smtClean="0"/>
              <a:t>웹화면에</a:t>
            </a:r>
            <a:r>
              <a:rPr lang="ko-KR" altLang="en-US" sz="1200" dirty="0" smtClean="0"/>
              <a:t> 자동으로 뿌려주는 </a:t>
            </a:r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r>
              <a:rPr lang="ko-KR" altLang="en-US" sz="1200" dirty="0" smtClean="0"/>
              <a:t>역할을 수행하</a:t>
            </a:r>
            <a:r>
              <a:rPr lang="ko-KR" altLang="en-US" sz="1200" dirty="0"/>
              <a:t>고</a:t>
            </a:r>
            <a:r>
              <a:rPr lang="en-US" altLang="ko-KR" sz="1200" dirty="0" smtClean="0"/>
              <a:t>, </a:t>
            </a:r>
          </a:p>
          <a:p>
            <a:r>
              <a:rPr lang="ko-KR" altLang="en-US" sz="1200" dirty="0" err="1" smtClean="0"/>
              <a:t>이경우</a:t>
            </a:r>
            <a:r>
              <a:rPr lang="en-US" altLang="ko-KR" sz="1200" dirty="0" smtClean="0"/>
              <a:t>, front-end</a:t>
            </a:r>
            <a:r>
              <a:rPr lang="ko-KR" altLang="en-US" sz="1200" dirty="0" smtClean="0"/>
              <a:t>에서 </a:t>
            </a:r>
            <a:r>
              <a:rPr lang="en-US" altLang="ko-KR" sz="1200" dirty="0" err="1" smtClean="0"/>
              <a:t>js</a:t>
            </a:r>
            <a:r>
              <a:rPr lang="ko-KR" altLang="en-US" sz="1200" dirty="0"/>
              <a:t>의 </a:t>
            </a:r>
            <a:r>
              <a:rPr lang="ko-KR" altLang="en-US" sz="1200" dirty="0" smtClean="0"/>
              <a:t>변화가 있어야 함</a:t>
            </a:r>
            <a:endParaRPr lang="ko-KR" altLang="en-US" sz="1200" dirty="0"/>
          </a:p>
        </p:txBody>
      </p:sp>
      <p:cxnSp>
        <p:nvCxnSpPr>
          <p:cNvPr id="18" name="직선 화살표 연결선 17"/>
          <p:cNvCxnSpPr/>
          <p:nvPr/>
        </p:nvCxnSpPr>
        <p:spPr>
          <a:xfrm flipV="1">
            <a:off x="251521" y="4059596"/>
            <a:ext cx="648072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>
            <a:off x="251521" y="4797152"/>
            <a:ext cx="792087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7301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52536" y="-2979712"/>
            <a:ext cx="4968552" cy="123957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dirty="0"/>
              <a:t>pragma solidity ^0.4.11;</a:t>
            </a:r>
          </a:p>
          <a:p>
            <a:endParaRPr lang="en-US" altLang="ko-KR" sz="1050" dirty="0"/>
          </a:p>
          <a:p>
            <a:r>
              <a:rPr lang="en-US" altLang="ko-KR" sz="1050" dirty="0"/>
              <a:t>contract </a:t>
            </a:r>
            <a:r>
              <a:rPr lang="en-US" altLang="ko-KR" sz="1050" dirty="0" err="1"/>
              <a:t>SimpleAuction</a:t>
            </a:r>
            <a:r>
              <a:rPr lang="en-US" altLang="ko-KR" sz="1050" dirty="0"/>
              <a:t> {</a:t>
            </a:r>
          </a:p>
          <a:p>
            <a:r>
              <a:rPr lang="en-US" altLang="ko-KR" sz="1050" dirty="0" smtClean="0"/>
              <a:t>    address </a:t>
            </a:r>
            <a:r>
              <a:rPr lang="en-US" altLang="ko-KR" sz="1050" dirty="0"/>
              <a:t>public beneficiary;</a:t>
            </a:r>
          </a:p>
          <a:p>
            <a:r>
              <a:rPr lang="en-US" altLang="ko-KR" sz="1050" dirty="0"/>
              <a:t>    </a:t>
            </a:r>
            <a:r>
              <a:rPr lang="en-US" altLang="ko-KR" sz="1050" dirty="0" err="1"/>
              <a:t>uint</a:t>
            </a:r>
            <a:r>
              <a:rPr lang="en-US" altLang="ko-KR" sz="1050" dirty="0"/>
              <a:t> public </a:t>
            </a:r>
            <a:r>
              <a:rPr lang="en-US" altLang="ko-KR" sz="1050" dirty="0" err="1"/>
              <a:t>auctionEnd</a:t>
            </a:r>
            <a:r>
              <a:rPr lang="en-US" altLang="ko-KR" sz="1050" dirty="0"/>
              <a:t>;</a:t>
            </a:r>
          </a:p>
          <a:p>
            <a:endParaRPr lang="en-US" altLang="ko-KR" sz="1050" dirty="0"/>
          </a:p>
          <a:p>
            <a:r>
              <a:rPr lang="en-US" altLang="ko-KR" sz="1050" dirty="0" smtClean="0"/>
              <a:t>     address </a:t>
            </a:r>
            <a:r>
              <a:rPr lang="en-US" altLang="ko-KR" sz="1050" dirty="0"/>
              <a:t>public </a:t>
            </a:r>
            <a:r>
              <a:rPr lang="en-US" altLang="ko-KR" sz="1050" dirty="0" err="1"/>
              <a:t>highestBidder</a:t>
            </a:r>
            <a:r>
              <a:rPr lang="en-US" altLang="ko-KR" sz="1050" dirty="0"/>
              <a:t>;</a:t>
            </a:r>
          </a:p>
          <a:p>
            <a:r>
              <a:rPr lang="en-US" altLang="ko-KR" sz="1050" dirty="0"/>
              <a:t>    </a:t>
            </a:r>
            <a:r>
              <a:rPr lang="en-US" altLang="ko-KR" sz="1050" dirty="0" err="1"/>
              <a:t>uint</a:t>
            </a:r>
            <a:r>
              <a:rPr lang="en-US" altLang="ko-KR" sz="1050" dirty="0"/>
              <a:t> public </a:t>
            </a:r>
            <a:r>
              <a:rPr lang="en-US" altLang="ko-KR" sz="1050" dirty="0" err="1"/>
              <a:t>highestBid</a:t>
            </a:r>
            <a:r>
              <a:rPr lang="en-US" altLang="ko-KR" sz="1050" dirty="0"/>
              <a:t>;</a:t>
            </a:r>
          </a:p>
          <a:p>
            <a:endParaRPr lang="en-US" altLang="ko-KR" sz="1050" dirty="0"/>
          </a:p>
          <a:p>
            <a:r>
              <a:rPr lang="en-US" altLang="ko-KR" sz="1050" dirty="0" smtClean="0"/>
              <a:t>    mapping(address </a:t>
            </a:r>
            <a:r>
              <a:rPr lang="en-US" altLang="ko-KR" sz="1050" dirty="0"/>
              <a:t>=&gt; </a:t>
            </a:r>
            <a:r>
              <a:rPr lang="en-US" altLang="ko-KR" sz="1050" dirty="0" err="1"/>
              <a:t>uint</a:t>
            </a:r>
            <a:r>
              <a:rPr lang="en-US" altLang="ko-KR" sz="1050" dirty="0"/>
              <a:t>) </a:t>
            </a:r>
            <a:r>
              <a:rPr lang="en-US" altLang="ko-KR" sz="1050" dirty="0" err="1"/>
              <a:t>pendingReturns</a:t>
            </a:r>
            <a:r>
              <a:rPr lang="en-US" altLang="ko-KR" sz="1050" dirty="0"/>
              <a:t>;</a:t>
            </a:r>
          </a:p>
          <a:p>
            <a:endParaRPr lang="en-US" altLang="ko-KR" sz="1050" dirty="0"/>
          </a:p>
          <a:p>
            <a:r>
              <a:rPr lang="en-US" altLang="ko-KR" sz="1050" dirty="0" smtClean="0"/>
              <a:t>    bool </a:t>
            </a:r>
            <a:r>
              <a:rPr lang="en-US" altLang="ko-KR" sz="1050" dirty="0"/>
              <a:t>ended;</a:t>
            </a:r>
          </a:p>
          <a:p>
            <a:endParaRPr lang="en-US" altLang="ko-KR" sz="1050" dirty="0"/>
          </a:p>
          <a:p>
            <a:r>
              <a:rPr lang="en-US" altLang="ko-KR" sz="1050" dirty="0" smtClean="0"/>
              <a:t>    event </a:t>
            </a:r>
            <a:r>
              <a:rPr lang="en-US" altLang="ko-KR" sz="1050" dirty="0" err="1"/>
              <a:t>HighestBidIncreased</a:t>
            </a:r>
            <a:r>
              <a:rPr lang="en-US" altLang="ko-KR" sz="1050" dirty="0"/>
              <a:t>(address bidder, </a:t>
            </a:r>
            <a:r>
              <a:rPr lang="en-US" altLang="ko-KR" sz="1050" dirty="0" err="1"/>
              <a:t>uint</a:t>
            </a:r>
            <a:r>
              <a:rPr lang="en-US" altLang="ko-KR" sz="1050" dirty="0"/>
              <a:t> amount);</a:t>
            </a:r>
          </a:p>
          <a:p>
            <a:r>
              <a:rPr lang="en-US" altLang="ko-KR" sz="1050" dirty="0"/>
              <a:t>    event </a:t>
            </a:r>
            <a:r>
              <a:rPr lang="en-US" altLang="ko-KR" sz="1050" dirty="0" err="1"/>
              <a:t>AuctionEnded</a:t>
            </a:r>
            <a:r>
              <a:rPr lang="en-US" altLang="ko-KR" sz="1050" dirty="0"/>
              <a:t>(address winner, </a:t>
            </a:r>
            <a:r>
              <a:rPr lang="en-US" altLang="ko-KR" sz="1050" dirty="0" err="1"/>
              <a:t>uint</a:t>
            </a:r>
            <a:r>
              <a:rPr lang="en-US" altLang="ko-KR" sz="1050" dirty="0"/>
              <a:t> amount);</a:t>
            </a:r>
          </a:p>
          <a:p>
            <a:endParaRPr lang="en-US" altLang="ko-KR" sz="1050" dirty="0"/>
          </a:p>
          <a:p>
            <a:r>
              <a:rPr lang="en-US" altLang="ko-KR" sz="1050" dirty="0" smtClean="0"/>
              <a:t>   function </a:t>
            </a:r>
            <a:r>
              <a:rPr lang="en-US" altLang="ko-KR" sz="1050" dirty="0" err="1"/>
              <a:t>SimpleAuction</a:t>
            </a:r>
            <a:r>
              <a:rPr lang="en-US" altLang="ko-KR" sz="1050" dirty="0"/>
              <a:t>(</a:t>
            </a:r>
          </a:p>
          <a:p>
            <a:r>
              <a:rPr lang="en-US" altLang="ko-KR" sz="1050" dirty="0"/>
              <a:t>   </a:t>
            </a:r>
            <a:r>
              <a:rPr lang="en-US" altLang="ko-KR" sz="1050" dirty="0" smtClean="0"/>
              <a:t>       </a:t>
            </a:r>
            <a:r>
              <a:rPr lang="en-US" altLang="ko-KR" sz="1050" dirty="0" err="1"/>
              <a:t>uint</a:t>
            </a:r>
            <a:r>
              <a:rPr lang="en-US" altLang="ko-KR" sz="1050" dirty="0"/>
              <a:t> _</a:t>
            </a:r>
            <a:r>
              <a:rPr lang="en-US" altLang="ko-KR" sz="1050" dirty="0" err="1"/>
              <a:t>biddingTime</a:t>
            </a:r>
            <a:r>
              <a:rPr lang="en-US" altLang="ko-KR" sz="1050" dirty="0"/>
              <a:t>,</a:t>
            </a:r>
          </a:p>
          <a:p>
            <a:r>
              <a:rPr lang="en-US" altLang="ko-KR" sz="1050" dirty="0"/>
              <a:t>     </a:t>
            </a:r>
            <a:r>
              <a:rPr lang="en-US" altLang="ko-KR" sz="1050" dirty="0" smtClean="0"/>
              <a:t>    </a:t>
            </a:r>
            <a:r>
              <a:rPr lang="en-US" altLang="ko-KR" sz="1050" dirty="0"/>
              <a:t>address _beneficiary</a:t>
            </a:r>
          </a:p>
          <a:p>
            <a:r>
              <a:rPr lang="en-US" altLang="ko-KR" sz="1050" dirty="0"/>
              <a:t>    </a:t>
            </a:r>
            <a:r>
              <a:rPr lang="en-US" altLang="ko-KR" sz="1050" dirty="0" smtClean="0"/>
              <a:t> ) </a:t>
            </a:r>
            <a:r>
              <a:rPr lang="en-US" altLang="ko-KR" sz="1050" dirty="0"/>
              <a:t>public {</a:t>
            </a:r>
          </a:p>
          <a:p>
            <a:r>
              <a:rPr lang="en-US" altLang="ko-KR" sz="1050" dirty="0"/>
              <a:t>     </a:t>
            </a:r>
            <a:r>
              <a:rPr lang="en-US" altLang="ko-KR" sz="1050" dirty="0" smtClean="0"/>
              <a:t>    </a:t>
            </a:r>
            <a:r>
              <a:rPr lang="en-US" altLang="ko-KR" sz="1050" dirty="0"/>
              <a:t>beneficiary = _beneficiary;</a:t>
            </a:r>
          </a:p>
          <a:p>
            <a:r>
              <a:rPr lang="en-US" altLang="ko-KR" sz="1050" dirty="0"/>
              <a:t>      </a:t>
            </a:r>
            <a:r>
              <a:rPr lang="en-US" altLang="ko-KR" sz="1050" dirty="0" smtClean="0"/>
              <a:t>   </a:t>
            </a:r>
            <a:r>
              <a:rPr lang="en-US" altLang="ko-KR" sz="1050" dirty="0" err="1"/>
              <a:t>auctionEnd</a:t>
            </a:r>
            <a:r>
              <a:rPr lang="en-US" altLang="ko-KR" sz="1050" dirty="0"/>
              <a:t> = now + _</a:t>
            </a:r>
            <a:r>
              <a:rPr lang="en-US" altLang="ko-KR" sz="1050" dirty="0" err="1"/>
              <a:t>biddingTime</a:t>
            </a:r>
            <a:r>
              <a:rPr lang="en-US" altLang="ko-KR" sz="1050" dirty="0"/>
              <a:t>;</a:t>
            </a:r>
          </a:p>
          <a:p>
            <a:r>
              <a:rPr lang="en-US" altLang="ko-KR" sz="1050" dirty="0"/>
              <a:t>    </a:t>
            </a:r>
            <a:r>
              <a:rPr lang="en-US" altLang="ko-KR" sz="1050" dirty="0" smtClean="0"/>
              <a:t> }</a:t>
            </a:r>
            <a:endParaRPr lang="en-US" altLang="ko-KR" sz="1050" dirty="0"/>
          </a:p>
          <a:p>
            <a:endParaRPr lang="en-US" altLang="ko-KR" sz="1050" dirty="0"/>
          </a:p>
          <a:p>
            <a:r>
              <a:rPr lang="en-US" altLang="ko-KR" sz="1050" dirty="0" smtClean="0"/>
              <a:t>  function </a:t>
            </a:r>
            <a:r>
              <a:rPr lang="en-US" altLang="ko-KR" sz="1050" dirty="0"/>
              <a:t>bid() public payable {</a:t>
            </a:r>
          </a:p>
          <a:p>
            <a:r>
              <a:rPr lang="en-US" altLang="ko-KR" sz="1050" dirty="0" smtClean="0"/>
              <a:t>       require(now </a:t>
            </a:r>
            <a:r>
              <a:rPr lang="en-US" altLang="ko-KR" sz="1050" dirty="0"/>
              <a:t>&lt;= </a:t>
            </a:r>
            <a:r>
              <a:rPr lang="en-US" altLang="ko-KR" sz="1050" dirty="0" err="1"/>
              <a:t>auctionEnd</a:t>
            </a:r>
            <a:r>
              <a:rPr lang="en-US" altLang="ko-KR" sz="1050" dirty="0"/>
              <a:t>);</a:t>
            </a:r>
          </a:p>
          <a:p>
            <a:endParaRPr lang="en-US" altLang="ko-KR" sz="1050" dirty="0"/>
          </a:p>
          <a:p>
            <a:r>
              <a:rPr lang="en-US" altLang="ko-KR" sz="1050" dirty="0"/>
              <a:t>        // If the bid is not higher, send the</a:t>
            </a:r>
          </a:p>
          <a:p>
            <a:r>
              <a:rPr lang="en-US" altLang="ko-KR" sz="1050" dirty="0"/>
              <a:t>        // money back.</a:t>
            </a:r>
          </a:p>
          <a:p>
            <a:r>
              <a:rPr lang="en-US" altLang="ko-KR" sz="1050" dirty="0"/>
              <a:t>        require(</a:t>
            </a:r>
            <a:r>
              <a:rPr lang="en-US" altLang="ko-KR" sz="1050" dirty="0" err="1"/>
              <a:t>msg.value</a:t>
            </a:r>
            <a:r>
              <a:rPr lang="en-US" altLang="ko-KR" sz="1050" dirty="0"/>
              <a:t> &gt; </a:t>
            </a:r>
            <a:r>
              <a:rPr lang="en-US" altLang="ko-KR" sz="1050" dirty="0" err="1"/>
              <a:t>highestBid</a:t>
            </a:r>
            <a:r>
              <a:rPr lang="en-US" altLang="ko-KR" sz="1050" dirty="0"/>
              <a:t>);</a:t>
            </a:r>
          </a:p>
          <a:p>
            <a:endParaRPr lang="en-US" altLang="ko-KR" sz="1050" dirty="0"/>
          </a:p>
          <a:p>
            <a:r>
              <a:rPr lang="en-US" altLang="ko-KR" sz="1050" dirty="0"/>
              <a:t>        if (</a:t>
            </a:r>
            <a:r>
              <a:rPr lang="en-US" altLang="ko-KR" sz="1050" dirty="0" err="1"/>
              <a:t>highestBidder</a:t>
            </a:r>
            <a:r>
              <a:rPr lang="en-US" altLang="ko-KR" sz="1050" dirty="0"/>
              <a:t> != 0) {</a:t>
            </a:r>
          </a:p>
          <a:p>
            <a:r>
              <a:rPr lang="en-US" altLang="ko-KR" sz="1050" dirty="0"/>
              <a:t>            // Sending back the money by simply using</a:t>
            </a:r>
          </a:p>
          <a:p>
            <a:r>
              <a:rPr lang="en-US" altLang="ko-KR" sz="1050" dirty="0"/>
              <a:t>            // </a:t>
            </a:r>
            <a:r>
              <a:rPr lang="en-US" altLang="ko-KR" sz="1050" dirty="0" err="1"/>
              <a:t>highestBidder.send</a:t>
            </a:r>
            <a:r>
              <a:rPr lang="en-US" altLang="ko-KR" sz="1050" dirty="0"/>
              <a:t>(</a:t>
            </a:r>
            <a:r>
              <a:rPr lang="en-US" altLang="ko-KR" sz="1050" dirty="0" err="1"/>
              <a:t>highestBid</a:t>
            </a:r>
            <a:r>
              <a:rPr lang="en-US" altLang="ko-KR" sz="1050" dirty="0"/>
              <a:t>) is a security risk</a:t>
            </a:r>
          </a:p>
          <a:p>
            <a:r>
              <a:rPr lang="en-US" altLang="ko-KR" sz="1050" dirty="0"/>
              <a:t>            // because it could execute an untrusted contract.</a:t>
            </a:r>
          </a:p>
          <a:p>
            <a:r>
              <a:rPr lang="en-US" altLang="ko-KR" sz="1050" dirty="0"/>
              <a:t>            // It is always safer to let the recipients</a:t>
            </a:r>
          </a:p>
          <a:p>
            <a:r>
              <a:rPr lang="en-US" altLang="ko-KR" sz="1050" dirty="0"/>
              <a:t>            // withdraw their money themselves.</a:t>
            </a:r>
          </a:p>
          <a:p>
            <a:r>
              <a:rPr lang="en-US" altLang="ko-KR" sz="1050" dirty="0"/>
              <a:t>            </a:t>
            </a:r>
            <a:r>
              <a:rPr lang="en-US" altLang="ko-KR" sz="1050" dirty="0" err="1"/>
              <a:t>pendingReturns</a:t>
            </a:r>
            <a:r>
              <a:rPr lang="en-US" altLang="ko-KR" sz="1050" dirty="0"/>
              <a:t>[</a:t>
            </a:r>
            <a:r>
              <a:rPr lang="en-US" altLang="ko-KR" sz="1050" dirty="0" err="1"/>
              <a:t>highestBidder</a:t>
            </a:r>
            <a:r>
              <a:rPr lang="en-US" altLang="ko-KR" sz="1050" dirty="0"/>
              <a:t>] += </a:t>
            </a:r>
            <a:r>
              <a:rPr lang="en-US" altLang="ko-KR" sz="1050" dirty="0" err="1"/>
              <a:t>highestBid</a:t>
            </a:r>
            <a:r>
              <a:rPr lang="en-US" altLang="ko-KR" sz="1050" dirty="0"/>
              <a:t>;</a:t>
            </a:r>
          </a:p>
          <a:p>
            <a:r>
              <a:rPr lang="en-US" altLang="ko-KR" sz="1050" dirty="0"/>
              <a:t>        }</a:t>
            </a:r>
          </a:p>
          <a:p>
            <a:r>
              <a:rPr lang="en-US" altLang="ko-KR" sz="1050" dirty="0"/>
              <a:t>        </a:t>
            </a:r>
            <a:r>
              <a:rPr lang="en-US" altLang="ko-KR" sz="1050" dirty="0" err="1"/>
              <a:t>highestBidder</a:t>
            </a:r>
            <a:r>
              <a:rPr lang="en-US" altLang="ko-KR" sz="1050" dirty="0"/>
              <a:t> = </a:t>
            </a:r>
            <a:r>
              <a:rPr lang="en-US" altLang="ko-KR" sz="1050" dirty="0" err="1"/>
              <a:t>msg.sender</a:t>
            </a:r>
            <a:r>
              <a:rPr lang="en-US" altLang="ko-KR" sz="1050" dirty="0"/>
              <a:t>;</a:t>
            </a:r>
          </a:p>
          <a:p>
            <a:r>
              <a:rPr lang="en-US" altLang="ko-KR" sz="1050" dirty="0"/>
              <a:t>        </a:t>
            </a:r>
            <a:r>
              <a:rPr lang="en-US" altLang="ko-KR" sz="1050" dirty="0" err="1"/>
              <a:t>highestBid</a:t>
            </a:r>
            <a:r>
              <a:rPr lang="en-US" altLang="ko-KR" sz="1050" dirty="0"/>
              <a:t> = </a:t>
            </a:r>
            <a:r>
              <a:rPr lang="en-US" altLang="ko-KR" sz="1050" dirty="0" err="1"/>
              <a:t>msg.value</a:t>
            </a:r>
            <a:r>
              <a:rPr lang="en-US" altLang="ko-KR" sz="1050" dirty="0"/>
              <a:t>;</a:t>
            </a:r>
          </a:p>
          <a:p>
            <a:r>
              <a:rPr lang="en-US" altLang="ko-KR" sz="1050" dirty="0"/>
              <a:t>        </a:t>
            </a:r>
            <a:r>
              <a:rPr lang="en-US" altLang="ko-KR" sz="1050" dirty="0" err="1"/>
              <a:t>HighestBidIncreased</a:t>
            </a:r>
            <a:r>
              <a:rPr lang="en-US" altLang="ko-KR" sz="1050" dirty="0"/>
              <a:t>(</a:t>
            </a:r>
            <a:r>
              <a:rPr lang="en-US" altLang="ko-KR" sz="1050" dirty="0" err="1"/>
              <a:t>msg.sender</a:t>
            </a:r>
            <a:r>
              <a:rPr lang="en-US" altLang="ko-KR" sz="1050" dirty="0"/>
              <a:t>, </a:t>
            </a:r>
            <a:r>
              <a:rPr lang="en-US" altLang="ko-KR" sz="1050" dirty="0" err="1"/>
              <a:t>msg.value</a:t>
            </a:r>
            <a:r>
              <a:rPr lang="en-US" altLang="ko-KR" sz="1050" dirty="0"/>
              <a:t>);</a:t>
            </a:r>
          </a:p>
          <a:p>
            <a:r>
              <a:rPr lang="en-US" altLang="ko-KR" sz="1050" dirty="0"/>
              <a:t>    }</a:t>
            </a:r>
          </a:p>
          <a:p>
            <a:endParaRPr lang="en-US" altLang="ko-KR" sz="1050" dirty="0"/>
          </a:p>
          <a:p>
            <a:r>
              <a:rPr lang="en-US" altLang="ko-KR" sz="1050" dirty="0"/>
              <a:t>    /// Withdraw a bid that was overbid.</a:t>
            </a:r>
          </a:p>
          <a:p>
            <a:r>
              <a:rPr lang="en-US" altLang="ko-KR" sz="1050" dirty="0"/>
              <a:t>    function withdraw() public returns (bool) {</a:t>
            </a:r>
          </a:p>
          <a:p>
            <a:r>
              <a:rPr lang="en-US" altLang="ko-KR" sz="1050" dirty="0"/>
              <a:t>        </a:t>
            </a:r>
            <a:r>
              <a:rPr lang="en-US" altLang="ko-KR" sz="1050" dirty="0" err="1"/>
              <a:t>uint</a:t>
            </a:r>
            <a:r>
              <a:rPr lang="en-US" altLang="ko-KR" sz="1050" dirty="0"/>
              <a:t> amount = </a:t>
            </a:r>
            <a:r>
              <a:rPr lang="en-US" altLang="ko-KR" sz="1050" dirty="0" err="1"/>
              <a:t>pendingReturns</a:t>
            </a:r>
            <a:r>
              <a:rPr lang="en-US" altLang="ko-KR" sz="1050" dirty="0"/>
              <a:t>[</a:t>
            </a:r>
            <a:r>
              <a:rPr lang="en-US" altLang="ko-KR" sz="1050" dirty="0" err="1"/>
              <a:t>msg.sender</a:t>
            </a:r>
            <a:r>
              <a:rPr lang="en-US" altLang="ko-KR" sz="1050" dirty="0"/>
              <a:t>];</a:t>
            </a:r>
          </a:p>
          <a:p>
            <a:r>
              <a:rPr lang="en-US" altLang="ko-KR" sz="1050" dirty="0"/>
              <a:t>        if (amount &gt; 0) {</a:t>
            </a:r>
          </a:p>
          <a:p>
            <a:r>
              <a:rPr lang="en-US" altLang="ko-KR" sz="1100" b="1" dirty="0">
                <a:solidFill>
                  <a:schemeClr val="accent1"/>
                </a:solidFill>
              </a:rPr>
              <a:t>            // It is important to set this to zero because the recipient</a:t>
            </a:r>
          </a:p>
          <a:p>
            <a:r>
              <a:rPr lang="en-US" altLang="ko-KR" sz="1100" b="1" dirty="0">
                <a:solidFill>
                  <a:schemeClr val="accent1"/>
                </a:solidFill>
              </a:rPr>
              <a:t>            // can call this function again as part of the receiving call</a:t>
            </a:r>
          </a:p>
          <a:p>
            <a:r>
              <a:rPr lang="en-US" altLang="ko-KR" sz="1100" b="1" dirty="0">
                <a:solidFill>
                  <a:schemeClr val="accent1"/>
                </a:solidFill>
              </a:rPr>
              <a:t>            // before `send` returns.</a:t>
            </a:r>
          </a:p>
          <a:p>
            <a:r>
              <a:rPr lang="en-US" altLang="ko-KR" sz="1050" dirty="0"/>
              <a:t>            </a:t>
            </a:r>
            <a:r>
              <a:rPr lang="en-US" altLang="ko-KR" sz="1050" dirty="0" err="1"/>
              <a:t>pendingReturns</a:t>
            </a:r>
            <a:r>
              <a:rPr lang="en-US" altLang="ko-KR" sz="1050" dirty="0"/>
              <a:t>[</a:t>
            </a:r>
            <a:r>
              <a:rPr lang="en-US" altLang="ko-KR" sz="1050" dirty="0" err="1"/>
              <a:t>msg.sender</a:t>
            </a:r>
            <a:r>
              <a:rPr lang="en-US" altLang="ko-KR" sz="1050" dirty="0"/>
              <a:t>] = 0;</a:t>
            </a:r>
          </a:p>
          <a:p>
            <a:endParaRPr lang="en-US" altLang="ko-KR" sz="1050" dirty="0"/>
          </a:p>
          <a:p>
            <a:r>
              <a:rPr lang="en-US" altLang="ko-KR" sz="1050" dirty="0"/>
              <a:t>            if (!</a:t>
            </a:r>
            <a:r>
              <a:rPr lang="en-US" altLang="ko-KR" sz="1050" dirty="0" err="1"/>
              <a:t>msg.sender.send</a:t>
            </a:r>
            <a:r>
              <a:rPr lang="en-US" altLang="ko-KR" sz="1050" dirty="0"/>
              <a:t>(amount)) {</a:t>
            </a:r>
          </a:p>
          <a:p>
            <a:r>
              <a:rPr lang="en-US" altLang="ko-KR" sz="1050" dirty="0"/>
              <a:t>                // No need to call throw here, just reset the amount owing</a:t>
            </a:r>
          </a:p>
          <a:p>
            <a:r>
              <a:rPr lang="en-US" altLang="ko-KR" sz="1050" dirty="0"/>
              <a:t>                </a:t>
            </a:r>
            <a:r>
              <a:rPr lang="en-US" altLang="ko-KR" sz="1050" dirty="0" err="1"/>
              <a:t>pendingReturns</a:t>
            </a:r>
            <a:r>
              <a:rPr lang="en-US" altLang="ko-KR" sz="1050" dirty="0"/>
              <a:t>[</a:t>
            </a:r>
            <a:r>
              <a:rPr lang="en-US" altLang="ko-KR" sz="1050" dirty="0" err="1"/>
              <a:t>msg.sender</a:t>
            </a:r>
            <a:r>
              <a:rPr lang="en-US" altLang="ko-KR" sz="1050" dirty="0"/>
              <a:t>] = amount;</a:t>
            </a:r>
          </a:p>
          <a:p>
            <a:r>
              <a:rPr lang="en-US" altLang="ko-KR" sz="1050" dirty="0"/>
              <a:t>                return false;</a:t>
            </a:r>
          </a:p>
          <a:p>
            <a:r>
              <a:rPr lang="en-US" altLang="ko-KR" sz="1050" dirty="0"/>
              <a:t>            }</a:t>
            </a:r>
          </a:p>
          <a:p>
            <a:r>
              <a:rPr lang="en-US" altLang="ko-KR" sz="1050" dirty="0"/>
              <a:t>        }</a:t>
            </a:r>
          </a:p>
          <a:p>
            <a:r>
              <a:rPr lang="en-US" altLang="ko-KR" sz="1050" dirty="0"/>
              <a:t>        return true;</a:t>
            </a:r>
          </a:p>
          <a:p>
            <a:r>
              <a:rPr lang="en-US" altLang="ko-KR" sz="1050" dirty="0"/>
              <a:t>    }</a:t>
            </a:r>
          </a:p>
          <a:p>
            <a:endParaRPr lang="en-US" altLang="ko-KR" sz="1050" dirty="0"/>
          </a:p>
          <a:p>
            <a:r>
              <a:rPr lang="en-US" altLang="ko-KR" sz="1050" dirty="0"/>
              <a:t>    /// End the auction and send the highest bid</a:t>
            </a:r>
          </a:p>
          <a:p>
            <a:r>
              <a:rPr lang="en-US" altLang="ko-KR" sz="1050" dirty="0"/>
              <a:t>    /// to the beneficiary.</a:t>
            </a:r>
          </a:p>
          <a:p>
            <a:r>
              <a:rPr lang="en-US" altLang="ko-KR" sz="1050" dirty="0"/>
              <a:t>    function </a:t>
            </a:r>
            <a:r>
              <a:rPr lang="en-US" altLang="ko-KR" sz="1050" dirty="0" err="1"/>
              <a:t>auctionEnd</a:t>
            </a:r>
            <a:r>
              <a:rPr lang="en-US" altLang="ko-KR" sz="1050" dirty="0"/>
              <a:t>() public {</a:t>
            </a:r>
          </a:p>
          <a:p>
            <a:r>
              <a:rPr lang="en-US" altLang="ko-KR" sz="1050" dirty="0" smtClean="0"/>
              <a:t>        require(now </a:t>
            </a:r>
            <a:r>
              <a:rPr lang="en-US" altLang="ko-KR" sz="1050" dirty="0"/>
              <a:t>&gt;= </a:t>
            </a:r>
            <a:r>
              <a:rPr lang="en-US" altLang="ko-KR" sz="1050" dirty="0" err="1"/>
              <a:t>auctionEnd</a:t>
            </a:r>
            <a:r>
              <a:rPr lang="en-US" altLang="ko-KR" sz="1050" dirty="0"/>
              <a:t>); // auction did not yet end</a:t>
            </a:r>
          </a:p>
          <a:p>
            <a:r>
              <a:rPr lang="en-US" altLang="ko-KR" sz="1050" dirty="0"/>
              <a:t>        require(!ended); // this function has already been called</a:t>
            </a:r>
          </a:p>
          <a:p>
            <a:endParaRPr lang="en-US" altLang="ko-KR" sz="1050" dirty="0"/>
          </a:p>
          <a:p>
            <a:r>
              <a:rPr lang="en-US" altLang="ko-KR" sz="1050" dirty="0"/>
              <a:t>        // 2. Effects</a:t>
            </a:r>
          </a:p>
          <a:p>
            <a:r>
              <a:rPr lang="en-US" altLang="ko-KR" sz="1050" dirty="0"/>
              <a:t>        ended = true;</a:t>
            </a:r>
          </a:p>
          <a:p>
            <a:r>
              <a:rPr lang="en-US" altLang="ko-KR" sz="1050" dirty="0"/>
              <a:t>        </a:t>
            </a:r>
            <a:r>
              <a:rPr lang="en-US" altLang="ko-KR" sz="1050" dirty="0" err="1"/>
              <a:t>AuctionEnded</a:t>
            </a:r>
            <a:r>
              <a:rPr lang="en-US" altLang="ko-KR" sz="1050" dirty="0"/>
              <a:t>(</a:t>
            </a:r>
            <a:r>
              <a:rPr lang="en-US" altLang="ko-KR" sz="1050" dirty="0" err="1"/>
              <a:t>highestBidder</a:t>
            </a:r>
            <a:r>
              <a:rPr lang="en-US" altLang="ko-KR" sz="1050" dirty="0"/>
              <a:t>, </a:t>
            </a:r>
            <a:r>
              <a:rPr lang="en-US" altLang="ko-KR" sz="1050" dirty="0" err="1"/>
              <a:t>highestBid</a:t>
            </a:r>
            <a:r>
              <a:rPr lang="en-US" altLang="ko-KR" sz="1050" dirty="0"/>
              <a:t>);</a:t>
            </a:r>
          </a:p>
          <a:p>
            <a:endParaRPr lang="en-US" altLang="ko-KR" sz="1050" dirty="0"/>
          </a:p>
          <a:p>
            <a:r>
              <a:rPr lang="en-US" altLang="ko-KR" sz="1050" dirty="0"/>
              <a:t>        // 3. Interaction</a:t>
            </a:r>
          </a:p>
          <a:p>
            <a:r>
              <a:rPr lang="en-US" altLang="ko-KR" sz="1050" dirty="0"/>
              <a:t>        </a:t>
            </a:r>
            <a:r>
              <a:rPr lang="en-US" altLang="ko-KR" sz="1050" dirty="0" err="1"/>
              <a:t>beneficiary.transfer</a:t>
            </a:r>
            <a:r>
              <a:rPr lang="en-US" altLang="ko-KR" sz="1050" dirty="0"/>
              <a:t>(</a:t>
            </a:r>
            <a:r>
              <a:rPr lang="en-US" altLang="ko-KR" sz="1050" dirty="0" err="1"/>
              <a:t>highestBid</a:t>
            </a:r>
            <a:r>
              <a:rPr lang="en-US" altLang="ko-KR" sz="1050" dirty="0"/>
              <a:t>);</a:t>
            </a:r>
          </a:p>
          <a:p>
            <a:r>
              <a:rPr lang="en-US" altLang="ko-KR" sz="1050" dirty="0"/>
              <a:t>    }</a:t>
            </a:r>
          </a:p>
          <a:p>
            <a:r>
              <a:rPr lang="en-US" altLang="ko-KR" sz="1050" dirty="0"/>
              <a:t>}</a:t>
            </a:r>
            <a:endParaRPr lang="ko-KR" altLang="en-US" sz="1050" dirty="0"/>
          </a:p>
        </p:txBody>
      </p:sp>
      <p:sp>
        <p:nvSpPr>
          <p:cNvPr id="5" name="TextBox 4"/>
          <p:cNvSpPr txBox="1"/>
          <p:nvPr/>
        </p:nvSpPr>
        <p:spPr>
          <a:xfrm>
            <a:off x="4860032" y="-431850"/>
            <a:ext cx="4012637" cy="15465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err="1" smtClean="0">
                <a:solidFill>
                  <a:srgbClr val="FF0000"/>
                </a:solidFill>
              </a:rPr>
              <a:t>SimpleAuction</a:t>
            </a:r>
            <a:r>
              <a:rPr lang="ko-KR" altLang="en-US" sz="1050" dirty="0" smtClean="0">
                <a:solidFill>
                  <a:srgbClr val="FF0000"/>
                </a:solidFill>
              </a:rPr>
              <a:t>에서 </a:t>
            </a:r>
            <a:r>
              <a:rPr lang="en-US" altLang="ko-KR" sz="1050" dirty="0" smtClean="0">
                <a:solidFill>
                  <a:srgbClr val="FF0000"/>
                </a:solidFill>
              </a:rPr>
              <a:t/>
            </a:r>
            <a:br>
              <a:rPr lang="en-US" altLang="ko-KR" sz="1050" dirty="0" smtClean="0">
                <a:solidFill>
                  <a:srgbClr val="FF0000"/>
                </a:solidFill>
              </a:rPr>
            </a:br>
            <a:r>
              <a:rPr lang="en-US" altLang="ko-KR" sz="1050" dirty="0" smtClean="0">
                <a:solidFill>
                  <a:srgbClr val="FF0000"/>
                </a:solidFill>
              </a:rPr>
              <a:t>Now</a:t>
            </a:r>
            <a:r>
              <a:rPr lang="ko-KR" altLang="en-US" sz="1050" dirty="0" smtClean="0">
                <a:solidFill>
                  <a:srgbClr val="FF0000"/>
                </a:solidFill>
              </a:rPr>
              <a:t>는 </a:t>
            </a:r>
            <a:r>
              <a:rPr lang="en-US" altLang="ko-KR" sz="1050" dirty="0" err="1" smtClean="0">
                <a:solidFill>
                  <a:srgbClr val="FF0000"/>
                </a:solidFill>
              </a:rPr>
              <a:t>unix</a:t>
            </a:r>
            <a:r>
              <a:rPr lang="en-US" altLang="ko-KR" sz="1050" dirty="0" smtClean="0">
                <a:solidFill>
                  <a:srgbClr val="FF0000"/>
                </a:solidFill>
              </a:rPr>
              <a:t> </a:t>
            </a:r>
            <a:r>
              <a:rPr lang="en-US" altLang="ko-KR" sz="1050" dirty="0" err="1" smtClean="0">
                <a:solidFill>
                  <a:srgbClr val="FF0000"/>
                </a:solidFill>
              </a:rPr>
              <a:t>epoc</a:t>
            </a:r>
            <a:r>
              <a:rPr lang="en-US" altLang="ko-KR" sz="1050" dirty="0" smtClean="0">
                <a:solidFill>
                  <a:srgbClr val="FF0000"/>
                </a:solidFill>
              </a:rPr>
              <a:t> time</a:t>
            </a:r>
            <a:r>
              <a:rPr lang="ko-KR" altLang="en-US" sz="1050" dirty="0" smtClean="0">
                <a:solidFill>
                  <a:srgbClr val="FF0000"/>
                </a:solidFill>
              </a:rPr>
              <a:t>으로 </a:t>
            </a:r>
            <a:r>
              <a:rPr lang="en-US" altLang="ko-KR" sz="1050" dirty="0" smtClean="0">
                <a:solidFill>
                  <a:srgbClr val="FF0000"/>
                </a:solidFill>
              </a:rPr>
              <a:t>1970</a:t>
            </a:r>
            <a:r>
              <a:rPr lang="ko-KR" altLang="en-US" sz="1050" dirty="0" smtClean="0">
                <a:solidFill>
                  <a:srgbClr val="FF0000"/>
                </a:solidFill>
              </a:rPr>
              <a:t>년 </a:t>
            </a:r>
            <a:r>
              <a:rPr lang="en-US" altLang="ko-KR" sz="1050" dirty="0" smtClean="0">
                <a:solidFill>
                  <a:srgbClr val="FF0000"/>
                </a:solidFill>
              </a:rPr>
              <a:t>1</a:t>
            </a:r>
            <a:r>
              <a:rPr lang="ko-KR" altLang="en-US" sz="1050" dirty="0" smtClean="0">
                <a:solidFill>
                  <a:srgbClr val="FF0000"/>
                </a:solidFill>
              </a:rPr>
              <a:t>월</a:t>
            </a:r>
            <a:r>
              <a:rPr lang="en-US" altLang="ko-KR" sz="1050" dirty="0" smtClean="0">
                <a:solidFill>
                  <a:srgbClr val="FF0000"/>
                </a:solidFill>
              </a:rPr>
              <a:t>1</a:t>
            </a:r>
            <a:r>
              <a:rPr lang="ko-KR" altLang="en-US" sz="1050" dirty="0" smtClean="0">
                <a:solidFill>
                  <a:srgbClr val="FF0000"/>
                </a:solidFill>
              </a:rPr>
              <a:t>일 이후</a:t>
            </a:r>
            <a:r>
              <a:rPr lang="en-US" altLang="ko-KR" sz="1050" dirty="0" smtClean="0">
                <a:solidFill>
                  <a:srgbClr val="FF0000"/>
                </a:solidFill>
              </a:rPr>
              <a:t>,</a:t>
            </a:r>
          </a:p>
          <a:p>
            <a:r>
              <a:rPr lang="ko-KR" altLang="en-US" sz="1050" dirty="0" smtClean="0">
                <a:solidFill>
                  <a:srgbClr val="FF0000"/>
                </a:solidFill>
              </a:rPr>
              <a:t>초단위로 환산된 현재까지의 시간을 초단위로 경과해서</a:t>
            </a:r>
            <a:endParaRPr lang="en-US" altLang="ko-KR" sz="1050" dirty="0" smtClean="0">
              <a:solidFill>
                <a:srgbClr val="FF0000"/>
              </a:solidFill>
            </a:endParaRPr>
          </a:p>
          <a:p>
            <a:r>
              <a:rPr lang="ko-KR" altLang="en-US" sz="1050" dirty="0" smtClean="0">
                <a:solidFill>
                  <a:srgbClr val="FF0000"/>
                </a:solidFill>
              </a:rPr>
              <a:t>만든 것이다</a:t>
            </a:r>
            <a:r>
              <a:rPr lang="en-US" altLang="ko-KR" sz="1050" dirty="0" smtClean="0">
                <a:solidFill>
                  <a:srgbClr val="FF0000"/>
                </a:solidFill>
              </a:rPr>
              <a:t>.</a:t>
            </a:r>
          </a:p>
          <a:p>
            <a:endParaRPr lang="en-US" altLang="ko-KR" sz="1050" dirty="0">
              <a:solidFill>
                <a:srgbClr val="FF0000"/>
              </a:solidFill>
            </a:endParaRPr>
          </a:p>
          <a:p>
            <a:r>
              <a:rPr lang="en-US" altLang="ko-KR" sz="1050" dirty="0" smtClean="0">
                <a:solidFill>
                  <a:srgbClr val="FF0000"/>
                </a:solidFill>
              </a:rPr>
              <a:t>Now</a:t>
            </a:r>
            <a:r>
              <a:rPr lang="ko-KR" altLang="en-US" sz="1050" dirty="0" smtClean="0">
                <a:solidFill>
                  <a:srgbClr val="FF0000"/>
                </a:solidFill>
              </a:rPr>
              <a:t>는 </a:t>
            </a:r>
            <a:r>
              <a:rPr lang="en-US" altLang="ko-KR" sz="1050" dirty="0" err="1" smtClean="0">
                <a:solidFill>
                  <a:srgbClr val="FF0000"/>
                </a:solidFill>
              </a:rPr>
              <a:t>block.timestamp</a:t>
            </a:r>
            <a:r>
              <a:rPr lang="ko-KR" altLang="en-US" sz="1050" dirty="0" smtClean="0">
                <a:solidFill>
                  <a:srgbClr val="FF0000"/>
                </a:solidFill>
              </a:rPr>
              <a:t>와 동의어이다</a:t>
            </a:r>
            <a:r>
              <a:rPr lang="en-US" altLang="ko-KR" sz="1050" dirty="0" smtClean="0">
                <a:solidFill>
                  <a:srgbClr val="FF0000"/>
                </a:solidFill>
              </a:rPr>
              <a:t>.</a:t>
            </a:r>
          </a:p>
          <a:p>
            <a:endParaRPr lang="en-US" altLang="ko-KR" sz="1050" dirty="0">
              <a:solidFill>
                <a:srgbClr val="FF0000"/>
              </a:solidFill>
            </a:endParaRPr>
          </a:p>
          <a:p>
            <a:r>
              <a:rPr lang="ko-KR" altLang="en-US" sz="1050" dirty="0" smtClean="0">
                <a:solidFill>
                  <a:srgbClr val="FF0000"/>
                </a:solidFill>
              </a:rPr>
              <a:t>따라서 </a:t>
            </a:r>
            <a:r>
              <a:rPr lang="en-US" altLang="ko-KR" sz="1050" dirty="0" err="1" smtClean="0">
                <a:solidFill>
                  <a:srgbClr val="FF0000"/>
                </a:solidFill>
              </a:rPr>
              <a:t>biddingTime</a:t>
            </a:r>
            <a:r>
              <a:rPr lang="ko-KR" altLang="en-US" sz="1050" dirty="0" smtClean="0">
                <a:solidFill>
                  <a:srgbClr val="FF0000"/>
                </a:solidFill>
              </a:rPr>
              <a:t>은 해당 시간을 초로 환산해서 </a:t>
            </a:r>
            <a:endParaRPr lang="en-US" altLang="ko-KR" sz="1050" dirty="0" smtClean="0">
              <a:solidFill>
                <a:srgbClr val="FF0000"/>
              </a:solidFill>
            </a:endParaRPr>
          </a:p>
          <a:p>
            <a:r>
              <a:rPr lang="en-US" altLang="ko-KR" sz="1050" dirty="0" smtClean="0">
                <a:solidFill>
                  <a:srgbClr val="FF0000"/>
                </a:solidFill>
              </a:rPr>
              <a:t>(</a:t>
            </a:r>
            <a:r>
              <a:rPr lang="ko-KR" altLang="en-US" sz="1050" dirty="0" smtClean="0">
                <a:solidFill>
                  <a:srgbClr val="FF0000"/>
                </a:solidFill>
              </a:rPr>
              <a:t>인터넷에서 </a:t>
            </a:r>
            <a:r>
              <a:rPr lang="en-US" altLang="ko-KR" sz="1050" dirty="0" err="1" smtClean="0">
                <a:solidFill>
                  <a:srgbClr val="FF0000"/>
                </a:solidFill>
              </a:rPr>
              <a:t>unix</a:t>
            </a:r>
            <a:r>
              <a:rPr lang="en-US" altLang="ko-KR" sz="1050" dirty="0" smtClean="0">
                <a:solidFill>
                  <a:srgbClr val="FF0000"/>
                </a:solidFill>
              </a:rPr>
              <a:t> </a:t>
            </a:r>
            <a:r>
              <a:rPr lang="en-US" altLang="ko-KR" sz="1050" dirty="0" err="1" smtClean="0">
                <a:solidFill>
                  <a:srgbClr val="FF0000"/>
                </a:solidFill>
              </a:rPr>
              <a:t>epoc</a:t>
            </a:r>
            <a:r>
              <a:rPr lang="en-US" altLang="ko-KR" sz="1050" dirty="0" smtClean="0">
                <a:solidFill>
                  <a:srgbClr val="FF0000"/>
                </a:solidFill>
              </a:rPr>
              <a:t> time </a:t>
            </a:r>
            <a:r>
              <a:rPr lang="ko-KR" altLang="en-US" sz="1050" dirty="0" err="1" smtClean="0">
                <a:solidFill>
                  <a:srgbClr val="FF0000"/>
                </a:solidFill>
              </a:rPr>
              <a:t>환산기를</a:t>
            </a:r>
            <a:r>
              <a:rPr lang="ko-KR" altLang="en-US" sz="1050" dirty="0" smtClean="0">
                <a:solidFill>
                  <a:srgbClr val="FF0000"/>
                </a:solidFill>
              </a:rPr>
              <a:t> 제공한다</a:t>
            </a:r>
            <a:r>
              <a:rPr lang="en-US" altLang="ko-KR" sz="1050" dirty="0" smtClean="0">
                <a:solidFill>
                  <a:srgbClr val="FF0000"/>
                </a:solidFill>
              </a:rPr>
              <a:t>) </a:t>
            </a:r>
            <a:r>
              <a:rPr lang="ko-KR" altLang="en-US" sz="1050" dirty="0" smtClean="0">
                <a:solidFill>
                  <a:srgbClr val="FF0000"/>
                </a:solidFill>
              </a:rPr>
              <a:t>입력하면 된다</a:t>
            </a:r>
            <a:r>
              <a:rPr lang="en-US" altLang="ko-KR" sz="1050" dirty="0" smtClean="0">
                <a:solidFill>
                  <a:srgbClr val="FF0000"/>
                </a:solidFill>
              </a:rPr>
              <a:t>.</a:t>
            </a:r>
            <a:endParaRPr lang="ko-KR" altLang="en-US" sz="105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79454" y="1340768"/>
            <a:ext cx="4392549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solidFill>
                  <a:srgbClr val="FF0000"/>
                </a:solidFill>
              </a:rPr>
              <a:t>Bid() </a:t>
            </a:r>
            <a:r>
              <a:rPr lang="ko-KR" altLang="en-US" sz="1050" dirty="0" smtClean="0">
                <a:solidFill>
                  <a:srgbClr val="FF0000"/>
                </a:solidFill>
              </a:rPr>
              <a:t>함수에서 </a:t>
            </a:r>
            <a:r>
              <a:rPr lang="en-US" altLang="ko-KR" sz="1050" dirty="0" smtClean="0">
                <a:solidFill>
                  <a:srgbClr val="FF0000"/>
                </a:solidFill>
              </a:rPr>
              <a:t>Payable</a:t>
            </a:r>
            <a:r>
              <a:rPr lang="ko-KR" altLang="en-US" sz="1050" dirty="0" smtClean="0">
                <a:solidFill>
                  <a:srgbClr val="FF0000"/>
                </a:solidFill>
              </a:rPr>
              <a:t>은 </a:t>
            </a:r>
            <a:r>
              <a:rPr lang="en-US" altLang="ko-KR" sz="1050" dirty="0" err="1" smtClean="0">
                <a:solidFill>
                  <a:srgbClr val="FF0000"/>
                </a:solidFill>
              </a:rPr>
              <a:t>Modifer</a:t>
            </a:r>
            <a:r>
              <a:rPr lang="ko-KR" altLang="en-US" sz="1050" dirty="0" smtClean="0">
                <a:solidFill>
                  <a:srgbClr val="FF0000"/>
                </a:solidFill>
              </a:rPr>
              <a:t>로 </a:t>
            </a:r>
            <a:r>
              <a:rPr lang="ko-KR" altLang="en-US" sz="1050" dirty="0" err="1" smtClean="0">
                <a:solidFill>
                  <a:srgbClr val="FF0000"/>
                </a:solidFill>
              </a:rPr>
              <a:t>컨트랙의</a:t>
            </a:r>
            <a:r>
              <a:rPr lang="ko-KR" altLang="en-US" sz="1050" dirty="0" smtClean="0">
                <a:solidFill>
                  <a:srgbClr val="FF0000"/>
                </a:solidFill>
              </a:rPr>
              <a:t> 작성자가 아닌</a:t>
            </a:r>
            <a:endParaRPr lang="en-US" altLang="ko-KR" sz="1050" dirty="0" smtClean="0">
              <a:solidFill>
                <a:srgbClr val="FF0000"/>
              </a:solidFill>
            </a:endParaRPr>
          </a:p>
          <a:p>
            <a:r>
              <a:rPr lang="ko-KR" altLang="en-US" sz="1050" dirty="0" err="1" smtClean="0">
                <a:solidFill>
                  <a:srgbClr val="FF0000"/>
                </a:solidFill>
              </a:rPr>
              <a:t>이더리움</a:t>
            </a:r>
            <a:r>
              <a:rPr lang="ko-KR" altLang="en-US" sz="1050" dirty="0" smtClean="0">
                <a:solidFill>
                  <a:srgbClr val="FF0000"/>
                </a:solidFill>
              </a:rPr>
              <a:t> 시스템이 제</a:t>
            </a:r>
            <a:r>
              <a:rPr lang="en-US" altLang="ko-KR" sz="1050" dirty="0" smtClean="0">
                <a:solidFill>
                  <a:srgbClr val="FF0000"/>
                </a:solidFill>
              </a:rPr>
              <a:t>3</a:t>
            </a:r>
            <a:r>
              <a:rPr lang="ko-KR" altLang="en-US" sz="1050" dirty="0" smtClean="0">
                <a:solidFill>
                  <a:srgbClr val="FF0000"/>
                </a:solidFill>
              </a:rPr>
              <a:t>자로서 자금이 이전을 실행시키고</a:t>
            </a:r>
            <a:r>
              <a:rPr lang="en-US" altLang="ko-KR" sz="1050" dirty="0" smtClean="0">
                <a:solidFill>
                  <a:srgbClr val="FF0000"/>
                </a:solidFill>
              </a:rPr>
              <a:t>, </a:t>
            </a:r>
          </a:p>
          <a:p>
            <a:r>
              <a:rPr lang="en-US" altLang="ko-KR" sz="1050" dirty="0" smtClean="0">
                <a:solidFill>
                  <a:srgbClr val="FF0000"/>
                </a:solidFill>
              </a:rPr>
              <a:t>“Require” modifier</a:t>
            </a:r>
            <a:r>
              <a:rPr lang="ko-KR" altLang="en-US" sz="1050" dirty="0" smtClean="0">
                <a:solidFill>
                  <a:srgbClr val="FF0000"/>
                </a:solidFill>
              </a:rPr>
              <a:t>로 조건이 만족이 되지 않을 되는 자동으로 실행을 </a:t>
            </a:r>
            <a:endParaRPr lang="en-US" altLang="ko-KR" sz="1050" dirty="0">
              <a:solidFill>
                <a:srgbClr val="FF0000"/>
              </a:solidFill>
            </a:endParaRPr>
          </a:p>
          <a:p>
            <a:r>
              <a:rPr lang="ko-KR" altLang="en-US" sz="1050" dirty="0" smtClean="0">
                <a:solidFill>
                  <a:srgbClr val="FF0000"/>
                </a:solidFill>
              </a:rPr>
              <a:t>정지시킨다</a:t>
            </a:r>
            <a:r>
              <a:rPr lang="en-US" altLang="ko-KR" sz="1050" dirty="0" smtClean="0">
                <a:solidFill>
                  <a:srgbClr val="FF0000"/>
                </a:solidFill>
              </a:rPr>
              <a:t>.</a:t>
            </a:r>
          </a:p>
          <a:p>
            <a:endParaRPr lang="en-US" altLang="ko-KR" sz="1050" dirty="0">
              <a:solidFill>
                <a:srgbClr val="FF0000"/>
              </a:solidFill>
            </a:endParaRPr>
          </a:p>
          <a:p>
            <a:r>
              <a:rPr lang="ko-KR" altLang="en-US" sz="1050" dirty="0" smtClean="0">
                <a:solidFill>
                  <a:srgbClr val="FF0000"/>
                </a:solidFill>
              </a:rPr>
              <a:t>그리고 </a:t>
            </a:r>
            <a:r>
              <a:rPr lang="en-US" altLang="ko-KR" sz="1050" dirty="0" err="1" smtClean="0">
                <a:solidFill>
                  <a:srgbClr val="FF0000"/>
                </a:solidFill>
              </a:rPr>
              <a:t>Msg.value</a:t>
            </a:r>
            <a:r>
              <a:rPr lang="ko-KR" altLang="en-US" sz="1050" dirty="0" smtClean="0">
                <a:solidFill>
                  <a:srgbClr val="FF0000"/>
                </a:solidFill>
              </a:rPr>
              <a:t>는 </a:t>
            </a:r>
            <a:r>
              <a:rPr lang="en-US" altLang="ko-KR" sz="1050" dirty="0" err="1" smtClean="0">
                <a:solidFill>
                  <a:srgbClr val="FF0000"/>
                </a:solidFill>
              </a:rPr>
              <a:t>Metamask</a:t>
            </a:r>
            <a:r>
              <a:rPr lang="ko-KR" altLang="en-US" sz="1050" dirty="0" smtClean="0">
                <a:solidFill>
                  <a:srgbClr val="FF0000"/>
                </a:solidFill>
              </a:rPr>
              <a:t>의 </a:t>
            </a:r>
            <a:r>
              <a:rPr lang="en-US" altLang="ko-KR" sz="1050" dirty="0" smtClean="0">
                <a:solidFill>
                  <a:srgbClr val="FF0000"/>
                </a:solidFill>
              </a:rPr>
              <a:t>Value</a:t>
            </a:r>
            <a:r>
              <a:rPr lang="ko-KR" altLang="en-US" sz="1050" dirty="0" smtClean="0">
                <a:solidFill>
                  <a:srgbClr val="FF0000"/>
                </a:solidFill>
              </a:rPr>
              <a:t>로 표시된 칸에 넣으면 된다</a:t>
            </a:r>
            <a:r>
              <a:rPr lang="en-US" altLang="ko-KR" sz="1050" dirty="0" smtClean="0">
                <a:solidFill>
                  <a:srgbClr val="FF0000"/>
                </a:solidFill>
              </a:rPr>
              <a:t>.</a:t>
            </a:r>
            <a:endParaRPr lang="ko-KR" altLang="en-US" sz="1050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70826" y="2864693"/>
            <a:ext cx="4060727" cy="22929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rgbClr val="FF0000"/>
                </a:solidFill>
              </a:rPr>
              <a:t>withdraw() </a:t>
            </a:r>
            <a:r>
              <a:rPr lang="ko-KR" altLang="en-US" sz="1100" dirty="0" smtClean="0">
                <a:solidFill>
                  <a:srgbClr val="FF0000"/>
                </a:solidFill>
              </a:rPr>
              <a:t>함수에서 </a:t>
            </a:r>
            <a:r>
              <a:rPr lang="en-US" altLang="ko-KR" sz="1100" dirty="0" smtClean="0">
                <a:solidFill>
                  <a:srgbClr val="FF0000"/>
                </a:solidFill>
              </a:rPr>
              <a:t> ~~</a:t>
            </a:r>
          </a:p>
          <a:p>
            <a:r>
              <a:rPr lang="ko-KR" altLang="en-US" sz="1100" dirty="0" smtClean="0">
                <a:solidFill>
                  <a:srgbClr val="FF0000"/>
                </a:solidFill>
              </a:rPr>
              <a:t>일단 최초의 </a:t>
            </a:r>
            <a:r>
              <a:rPr lang="en-US" altLang="ko-KR" sz="1100" dirty="0" err="1" smtClean="0">
                <a:solidFill>
                  <a:srgbClr val="FF0000"/>
                </a:solidFill>
              </a:rPr>
              <a:t>bider</a:t>
            </a:r>
            <a:r>
              <a:rPr lang="ko-KR" altLang="en-US" sz="1100" dirty="0" smtClean="0">
                <a:solidFill>
                  <a:srgbClr val="FF0000"/>
                </a:solidFill>
              </a:rPr>
              <a:t>가 아니고</a:t>
            </a:r>
            <a:r>
              <a:rPr lang="en-US" altLang="ko-KR" sz="1100" dirty="0" smtClean="0">
                <a:solidFill>
                  <a:srgbClr val="FF0000"/>
                </a:solidFill>
              </a:rPr>
              <a:t>, highest bidder</a:t>
            </a:r>
            <a:r>
              <a:rPr lang="ko-KR" altLang="en-US" sz="1100" dirty="0" smtClean="0">
                <a:solidFill>
                  <a:srgbClr val="FF0000"/>
                </a:solidFill>
              </a:rPr>
              <a:t>가 아니면</a:t>
            </a:r>
            <a:r>
              <a:rPr lang="en-US" altLang="ko-KR" sz="1100" dirty="0" smtClean="0">
                <a:solidFill>
                  <a:srgbClr val="FF0000"/>
                </a:solidFill>
              </a:rPr>
              <a:t>,</a:t>
            </a:r>
          </a:p>
          <a:p>
            <a:r>
              <a:rPr lang="ko-KR" altLang="en-US" sz="1100" dirty="0" smtClean="0">
                <a:solidFill>
                  <a:srgbClr val="FF0000"/>
                </a:solidFill>
              </a:rPr>
              <a:t>취소할 경우는 발생하지 않는다</a:t>
            </a:r>
            <a:r>
              <a:rPr lang="en-US" altLang="ko-KR" sz="1100" dirty="0" smtClean="0">
                <a:solidFill>
                  <a:srgbClr val="FF0000"/>
                </a:solidFill>
              </a:rPr>
              <a:t>. </a:t>
            </a:r>
          </a:p>
          <a:p>
            <a:endParaRPr lang="en-US" altLang="ko-KR" sz="1100" dirty="0">
              <a:solidFill>
                <a:srgbClr val="FF0000"/>
              </a:solidFill>
            </a:endParaRPr>
          </a:p>
          <a:p>
            <a:r>
              <a:rPr lang="ko-KR" altLang="en-US" sz="1100" dirty="0" smtClean="0">
                <a:solidFill>
                  <a:srgbClr val="FF0000"/>
                </a:solidFill>
              </a:rPr>
              <a:t>취소를 신청하면</a:t>
            </a:r>
            <a:r>
              <a:rPr lang="en-US" altLang="ko-KR" sz="1100" dirty="0" smtClean="0">
                <a:solidFill>
                  <a:srgbClr val="FF0000"/>
                </a:solidFill>
              </a:rPr>
              <a:t>, </a:t>
            </a:r>
            <a:r>
              <a:rPr lang="ko-KR" altLang="en-US" sz="1100" dirty="0" smtClean="0">
                <a:solidFill>
                  <a:srgbClr val="FF0000"/>
                </a:solidFill>
              </a:rPr>
              <a:t>먼저 </a:t>
            </a:r>
            <a:r>
              <a:rPr lang="en-US" altLang="ko-KR" sz="1100" dirty="0" smtClean="0">
                <a:solidFill>
                  <a:srgbClr val="FF0000"/>
                </a:solidFill>
              </a:rPr>
              <a:t>array</a:t>
            </a:r>
            <a:r>
              <a:rPr lang="ko-KR" altLang="en-US" sz="1100" dirty="0" smtClean="0">
                <a:solidFill>
                  <a:srgbClr val="FF0000"/>
                </a:solidFill>
              </a:rPr>
              <a:t>에 저장된 금액을 </a:t>
            </a:r>
            <a:r>
              <a:rPr lang="en-US" altLang="ko-KR" sz="1100" dirty="0" smtClean="0">
                <a:solidFill>
                  <a:srgbClr val="FF0000"/>
                </a:solidFill>
              </a:rPr>
              <a:t>amount</a:t>
            </a:r>
            <a:r>
              <a:rPr lang="ko-KR" altLang="en-US" sz="1100" dirty="0" smtClean="0">
                <a:solidFill>
                  <a:srgbClr val="FF0000"/>
                </a:solidFill>
              </a:rPr>
              <a:t>에 </a:t>
            </a:r>
            <a:endParaRPr lang="en-US" altLang="ko-KR" sz="1100" dirty="0" smtClean="0">
              <a:solidFill>
                <a:srgbClr val="FF0000"/>
              </a:solidFill>
            </a:endParaRPr>
          </a:p>
          <a:p>
            <a:r>
              <a:rPr lang="ko-KR" altLang="en-US" sz="1100" dirty="0" smtClean="0">
                <a:solidFill>
                  <a:srgbClr val="FF0000"/>
                </a:solidFill>
              </a:rPr>
              <a:t>저장해 놓고</a:t>
            </a:r>
            <a:r>
              <a:rPr lang="en-US" altLang="ko-KR" sz="1100" dirty="0" smtClean="0">
                <a:solidFill>
                  <a:srgbClr val="FF0000"/>
                </a:solidFill>
              </a:rPr>
              <a:t>, </a:t>
            </a:r>
            <a:r>
              <a:rPr lang="ko-KR" altLang="en-US" sz="1100" dirty="0" smtClean="0">
                <a:solidFill>
                  <a:srgbClr val="FF0000"/>
                </a:solidFill>
              </a:rPr>
              <a:t>먼저 </a:t>
            </a:r>
            <a:r>
              <a:rPr lang="en-US" altLang="ko-KR" sz="1100" dirty="0" smtClean="0">
                <a:solidFill>
                  <a:srgbClr val="FF0000"/>
                </a:solidFill>
              </a:rPr>
              <a:t>bidding</a:t>
            </a:r>
            <a:r>
              <a:rPr lang="ko-KR" altLang="en-US" sz="1100" dirty="0" smtClean="0">
                <a:solidFill>
                  <a:srgbClr val="FF0000"/>
                </a:solidFill>
              </a:rPr>
              <a:t>한 금액을 </a:t>
            </a:r>
            <a:r>
              <a:rPr lang="en-US" altLang="ko-KR" sz="1100" dirty="0" smtClean="0">
                <a:solidFill>
                  <a:srgbClr val="FF0000"/>
                </a:solidFill>
              </a:rPr>
              <a:t>zero</a:t>
            </a:r>
            <a:r>
              <a:rPr lang="ko-KR" altLang="en-US" sz="1100" dirty="0" smtClean="0">
                <a:solidFill>
                  <a:srgbClr val="FF0000"/>
                </a:solidFill>
              </a:rPr>
              <a:t>로 만들어 놓은 후에</a:t>
            </a:r>
            <a:endParaRPr lang="en-US" altLang="ko-KR" sz="1100" dirty="0" smtClean="0">
              <a:solidFill>
                <a:srgbClr val="FF0000"/>
              </a:solidFill>
            </a:endParaRPr>
          </a:p>
          <a:p>
            <a:endParaRPr lang="en-US" altLang="ko-KR" sz="1100" dirty="0" smtClean="0">
              <a:solidFill>
                <a:srgbClr val="FF0000"/>
              </a:solidFill>
            </a:endParaRPr>
          </a:p>
          <a:p>
            <a:r>
              <a:rPr lang="ko-KR" altLang="en-US" sz="1100" dirty="0" smtClean="0">
                <a:solidFill>
                  <a:srgbClr val="FF0000"/>
                </a:solidFill>
              </a:rPr>
              <a:t>당초 </a:t>
            </a:r>
            <a:r>
              <a:rPr lang="en-US" altLang="ko-KR" sz="1100" dirty="0" smtClean="0">
                <a:solidFill>
                  <a:srgbClr val="FF0000"/>
                </a:solidFill>
              </a:rPr>
              <a:t>sender</a:t>
            </a:r>
            <a:r>
              <a:rPr lang="ko-KR" altLang="en-US" sz="1100" dirty="0" smtClean="0">
                <a:solidFill>
                  <a:srgbClr val="FF0000"/>
                </a:solidFill>
              </a:rPr>
              <a:t>에게 </a:t>
            </a:r>
            <a:r>
              <a:rPr lang="en-US" altLang="ko-KR" sz="1100" dirty="0" smtClean="0">
                <a:solidFill>
                  <a:srgbClr val="FF0000"/>
                </a:solidFill>
              </a:rPr>
              <a:t>amount</a:t>
            </a:r>
            <a:r>
              <a:rPr lang="ko-KR" altLang="en-US" sz="1100" dirty="0" smtClean="0">
                <a:solidFill>
                  <a:srgbClr val="FF0000"/>
                </a:solidFill>
              </a:rPr>
              <a:t>를 다시 돌려보낸 것이 </a:t>
            </a:r>
            <a:r>
              <a:rPr lang="ko-KR" altLang="en-US" sz="1100" dirty="0" err="1" smtClean="0">
                <a:solidFill>
                  <a:srgbClr val="FF0000"/>
                </a:solidFill>
              </a:rPr>
              <a:t>실행이되지</a:t>
            </a:r>
            <a:endParaRPr lang="en-US" altLang="ko-KR" sz="1100" dirty="0" smtClean="0">
              <a:solidFill>
                <a:srgbClr val="FF0000"/>
              </a:solidFill>
            </a:endParaRPr>
          </a:p>
          <a:p>
            <a:r>
              <a:rPr lang="ko-KR" altLang="en-US" sz="1100" dirty="0" smtClean="0">
                <a:solidFill>
                  <a:srgbClr val="FF0000"/>
                </a:solidFill>
              </a:rPr>
              <a:t>않으면 다시 </a:t>
            </a:r>
            <a:r>
              <a:rPr lang="en-US" altLang="ko-KR" sz="1100" dirty="0" smtClean="0">
                <a:solidFill>
                  <a:srgbClr val="FF0000"/>
                </a:solidFill>
              </a:rPr>
              <a:t>biding </a:t>
            </a:r>
            <a:r>
              <a:rPr lang="ko-KR" altLang="en-US" sz="1100" dirty="0" smtClean="0">
                <a:solidFill>
                  <a:srgbClr val="FF0000"/>
                </a:solidFill>
              </a:rPr>
              <a:t>금액을 넣으라는 의미이다</a:t>
            </a:r>
            <a:r>
              <a:rPr lang="en-US" altLang="ko-KR" sz="1100" dirty="0" smtClean="0">
                <a:solidFill>
                  <a:srgbClr val="FF0000"/>
                </a:solidFill>
              </a:rPr>
              <a:t>.</a:t>
            </a:r>
          </a:p>
          <a:p>
            <a:endParaRPr lang="en-US" altLang="ko-KR" sz="1100" dirty="0">
              <a:solidFill>
                <a:srgbClr val="FF0000"/>
              </a:solidFill>
            </a:endParaRPr>
          </a:p>
          <a:p>
            <a:r>
              <a:rPr lang="en-US" altLang="ko-KR" sz="1100" dirty="0" smtClean="0">
                <a:solidFill>
                  <a:srgbClr val="FF0000"/>
                </a:solidFill>
              </a:rPr>
              <a:t>** </a:t>
            </a:r>
            <a:r>
              <a:rPr lang="en-US" altLang="ko-KR" sz="1100" dirty="0" err="1" smtClean="0">
                <a:solidFill>
                  <a:srgbClr val="FF0000"/>
                </a:solidFill>
              </a:rPr>
              <a:t>Msg.sender,send</a:t>
            </a:r>
            <a:r>
              <a:rPr lang="en-US" altLang="ko-KR" sz="1100" dirty="0" smtClean="0">
                <a:solidFill>
                  <a:srgbClr val="FF0000"/>
                </a:solidFill>
              </a:rPr>
              <a:t>(amount)</a:t>
            </a:r>
            <a:r>
              <a:rPr lang="ko-KR" altLang="en-US" sz="1100" dirty="0" smtClean="0">
                <a:solidFill>
                  <a:srgbClr val="FF0000"/>
                </a:solidFill>
              </a:rPr>
              <a:t>는 </a:t>
            </a:r>
            <a:r>
              <a:rPr lang="en-US" altLang="ko-KR" sz="1100" dirty="0" err="1" smtClean="0">
                <a:solidFill>
                  <a:srgbClr val="FF0000"/>
                </a:solidFill>
              </a:rPr>
              <a:t>msg.sender</a:t>
            </a:r>
            <a:r>
              <a:rPr lang="ko-KR" altLang="en-US" sz="1100" dirty="0" smtClean="0">
                <a:solidFill>
                  <a:srgbClr val="FF0000"/>
                </a:solidFill>
              </a:rPr>
              <a:t>에게 </a:t>
            </a:r>
            <a:r>
              <a:rPr lang="en-US" altLang="ko-KR" sz="1100" dirty="0" smtClean="0">
                <a:solidFill>
                  <a:srgbClr val="FF0000"/>
                </a:solidFill>
              </a:rPr>
              <a:t>amount</a:t>
            </a:r>
            <a:r>
              <a:rPr lang="ko-KR" altLang="en-US" sz="1100" dirty="0" smtClean="0">
                <a:solidFill>
                  <a:srgbClr val="FF0000"/>
                </a:solidFill>
              </a:rPr>
              <a:t>를 </a:t>
            </a:r>
            <a:r>
              <a:rPr lang="en-US" altLang="ko-KR" sz="1100" dirty="0" smtClean="0">
                <a:solidFill>
                  <a:srgbClr val="FF0000"/>
                </a:solidFill>
              </a:rPr>
              <a:t/>
            </a:r>
            <a:br>
              <a:rPr lang="en-US" altLang="ko-KR" sz="1100" dirty="0" smtClean="0">
                <a:solidFill>
                  <a:srgbClr val="FF0000"/>
                </a:solidFill>
              </a:rPr>
            </a:br>
            <a:r>
              <a:rPr lang="ko-KR" altLang="en-US" sz="1100" dirty="0" smtClean="0">
                <a:solidFill>
                  <a:srgbClr val="FF0000"/>
                </a:solidFill>
              </a:rPr>
              <a:t>보내라는 의미이다</a:t>
            </a:r>
            <a:r>
              <a:rPr lang="en-US" altLang="ko-KR" sz="1100" dirty="0" smtClean="0">
                <a:solidFill>
                  <a:srgbClr val="FF0000"/>
                </a:solidFill>
              </a:rPr>
              <a:t>. </a:t>
            </a:r>
            <a:endParaRPr lang="en-US" altLang="ko-KR" sz="1100" dirty="0">
              <a:solidFill>
                <a:srgbClr val="FF0000"/>
              </a:solidFill>
            </a:endParaRPr>
          </a:p>
          <a:p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42226" y="5332566"/>
            <a:ext cx="4139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Withdraw</a:t>
            </a:r>
            <a:r>
              <a:rPr lang="ko-KR" altLang="en-US" sz="1200" dirty="0" smtClean="0"/>
              <a:t>는 최고 입찰자가 아닌 경우에 한하여 가능하다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8151121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5536" y="1556792"/>
            <a:ext cx="4572000" cy="40934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00" dirty="0"/>
              <a:t>contract </a:t>
            </a:r>
            <a:r>
              <a:rPr lang="en-US" altLang="ko-KR" sz="1000" dirty="0" err="1"/>
              <a:t>MyToken</a:t>
            </a:r>
            <a:r>
              <a:rPr lang="en-US" altLang="ko-KR" sz="1000" dirty="0"/>
              <a:t> {</a:t>
            </a:r>
          </a:p>
          <a:p>
            <a:r>
              <a:rPr lang="en-US" altLang="ko-KR" sz="1000" dirty="0"/>
              <a:t>    /* This creates an array with all balances */</a:t>
            </a:r>
          </a:p>
          <a:p>
            <a:r>
              <a:rPr lang="en-US" altLang="ko-KR" sz="1000" dirty="0"/>
              <a:t>    mapping (address =&gt; uint256) public </a:t>
            </a:r>
            <a:r>
              <a:rPr lang="en-US" altLang="ko-KR" sz="1000" dirty="0" err="1"/>
              <a:t>balanceOf</a:t>
            </a:r>
            <a:r>
              <a:rPr lang="en-US" altLang="ko-KR" sz="1000" dirty="0"/>
              <a:t>;</a:t>
            </a:r>
          </a:p>
          <a:p>
            <a:endParaRPr lang="en-US" altLang="ko-KR" sz="1000" dirty="0"/>
          </a:p>
          <a:p>
            <a:r>
              <a:rPr lang="en-US" altLang="ko-KR" sz="1000" dirty="0"/>
              <a:t>    /* Initializes contract with initial supply tokens to the creator of the contract */</a:t>
            </a:r>
          </a:p>
          <a:p>
            <a:r>
              <a:rPr lang="en-US" altLang="ko-KR" sz="1000" dirty="0"/>
              <a:t>    function </a:t>
            </a:r>
            <a:r>
              <a:rPr lang="en-US" altLang="ko-KR" sz="1000" dirty="0" err="1"/>
              <a:t>MyToken</a:t>
            </a:r>
            <a:r>
              <a:rPr lang="en-US" altLang="ko-KR" sz="1000" dirty="0"/>
              <a:t>(</a:t>
            </a:r>
          </a:p>
          <a:p>
            <a:r>
              <a:rPr lang="en-US" altLang="ko-KR" sz="1000" dirty="0"/>
              <a:t>        uint256 </a:t>
            </a:r>
            <a:r>
              <a:rPr lang="en-US" altLang="ko-KR" sz="1000" dirty="0" err="1"/>
              <a:t>initialSupply</a:t>
            </a:r>
            <a:endParaRPr lang="en-US" altLang="ko-KR" sz="1000" dirty="0"/>
          </a:p>
          <a:p>
            <a:r>
              <a:rPr lang="en-US" altLang="ko-KR" sz="1000" dirty="0"/>
              <a:t>        ) {</a:t>
            </a:r>
          </a:p>
          <a:p>
            <a:r>
              <a:rPr lang="en-US" altLang="ko-KR" sz="1000" dirty="0"/>
              <a:t>        </a:t>
            </a:r>
            <a:r>
              <a:rPr lang="en-US" altLang="ko-KR" sz="1000" dirty="0" err="1"/>
              <a:t>balanceOf</a:t>
            </a:r>
            <a:r>
              <a:rPr lang="en-US" altLang="ko-KR" sz="1000" dirty="0"/>
              <a:t>[</a:t>
            </a:r>
            <a:r>
              <a:rPr lang="en-US" altLang="ko-KR" sz="1000" dirty="0" err="1"/>
              <a:t>msg.sender</a:t>
            </a:r>
            <a:r>
              <a:rPr lang="en-US" altLang="ko-KR" sz="1000" dirty="0"/>
              <a:t>] = </a:t>
            </a:r>
            <a:r>
              <a:rPr lang="en-US" altLang="ko-KR" sz="1000" dirty="0" err="1"/>
              <a:t>initialSupply</a:t>
            </a:r>
            <a:r>
              <a:rPr lang="en-US" altLang="ko-KR" sz="1000" dirty="0"/>
              <a:t>;              // Give the creator all initial tokens</a:t>
            </a:r>
          </a:p>
          <a:p>
            <a:r>
              <a:rPr lang="en-US" altLang="ko-KR" sz="1000" dirty="0"/>
              <a:t>    }</a:t>
            </a:r>
          </a:p>
          <a:p>
            <a:endParaRPr lang="en-US" altLang="ko-KR" sz="1000" dirty="0"/>
          </a:p>
          <a:p>
            <a:r>
              <a:rPr lang="en-US" altLang="ko-KR" sz="1000" dirty="0"/>
              <a:t>    /* Send coins */</a:t>
            </a:r>
          </a:p>
          <a:p>
            <a:r>
              <a:rPr lang="en-US" altLang="ko-KR" sz="1000" dirty="0"/>
              <a:t>    function transfer(address _to, uint256 _value) {</a:t>
            </a:r>
          </a:p>
          <a:p>
            <a:r>
              <a:rPr lang="en-US" altLang="ko-KR" sz="1000" dirty="0"/>
              <a:t>        require(</a:t>
            </a:r>
            <a:r>
              <a:rPr lang="en-US" altLang="ko-KR" sz="1000" dirty="0" err="1"/>
              <a:t>balanceOf</a:t>
            </a:r>
            <a:r>
              <a:rPr lang="en-US" altLang="ko-KR" sz="1000" dirty="0"/>
              <a:t>[</a:t>
            </a:r>
            <a:r>
              <a:rPr lang="en-US" altLang="ko-KR" sz="1000" dirty="0" err="1"/>
              <a:t>msg.sender</a:t>
            </a:r>
            <a:r>
              <a:rPr lang="en-US" altLang="ko-KR" sz="1000" dirty="0"/>
              <a:t>] &gt;= _value);           // Check if the sender has enough</a:t>
            </a:r>
          </a:p>
          <a:p>
            <a:r>
              <a:rPr lang="en-US" altLang="ko-KR" sz="1000" dirty="0"/>
              <a:t>        require(</a:t>
            </a:r>
            <a:r>
              <a:rPr lang="en-US" altLang="ko-KR" sz="1000" dirty="0" err="1"/>
              <a:t>balanceOf</a:t>
            </a:r>
            <a:r>
              <a:rPr lang="en-US" altLang="ko-KR" sz="1000" dirty="0"/>
              <a:t>[_to] + _value &gt;= </a:t>
            </a:r>
            <a:r>
              <a:rPr lang="en-US" altLang="ko-KR" sz="1000" dirty="0" err="1"/>
              <a:t>balanceOf</a:t>
            </a:r>
            <a:r>
              <a:rPr lang="en-US" altLang="ko-KR" sz="1000" dirty="0"/>
              <a:t>[_to]); // Check for overflows</a:t>
            </a:r>
          </a:p>
          <a:p>
            <a:r>
              <a:rPr lang="en-US" altLang="ko-KR" sz="1000" dirty="0"/>
              <a:t>        </a:t>
            </a:r>
            <a:r>
              <a:rPr lang="en-US" altLang="ko-KR" sz="1000" dirty="0" err="1"/>
              <a:t>balanceOf</a:t>
            </a:r>
            <a:r>
              <a:rPr lang="en-US" altLang="ko-KR" sz="1000" dirty="0"/>
              <a:t>[</a:t>
            </a:r>
            <a:r>
              <a:rPr lang="en-US" altLang="ko-KR" sz="1000" dirty="0" err="1"/>
              <a:t>msg.sender</a:t>
            </a:r>
            <a:r>
              <a:rPr lang="en-US" altLang="ko-KR" sz="1000" dirty="0"/>
              <a:t>] -= _value;                    // Subtract from the sender</a:t>
            </a:r>
          </a:p>
          <a:p>
            <a:r>
              <a:rPr lang="en-US" altLang="ko-KR" sz="1000" dirty="0"/>
              <a:t>        </a:t>
            </a:r>
            <a:r>
              <a:rPr lang="en-US" altLang="ko-KR" sz="1000" dirty="0" err="1"/>
              <a:t>balanceOf</a:t>
            </a:r>
            <a:r>
              <a:rPr lang="en-US" altLang="ko-KR" sz="1000" dirty="0"/>
              <a:t>[_to] += _value;                           // Add the same to the recipient</a:t>
            </a:r>
          </a:p>
          <a:p>
            <a:r>
              <a:rPr lang="en-US" altLang="ko-KR" sz="1000" dirty="0"/>
              <a:t>    }</a:t>
            </a:r>
          </a:p>
          <a:p>
            <a:r>
              <a:rPr lang="en-US" altLang="ko-KR" sz="1000" dirty="0"/>
              <a:t>}</a:t>
            </a:r>
          </a:p>
          <a:p>
            <a:endParaRPr lang="en-US" altLang="ko-KR" sz="1000" dirty="0"/>
          </a:p>
        </p:txBody>
      </p:sp>
      <p:sp>
        <p:nvSpPr>
          <p:cNvPr id="5" name="TextBox 4"/>
          <p:cNvSpPr txBox="1"/>
          <p:nvPr/>
        </p:nvSpPr>
        <p:spPr>
          <a:xfrm>
            <a:off x="683568" y="764704"/>
            <a:ext cx="2956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Minimum viable </a:t>
            </a:r>
            <a:r>
              <a:rPr lang="ko-KR" altLang="en-US" dirty="0" smtClean="0"/>
              <a:t>토큰 예제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070819" y="1004535"/>
            <a:ext cx="346280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rgbClr val="FF0000"/>
                </a:solidFill>
              </a:rPr>
              <a:t>토큰</a:t>
            </a:r>
            <a:r>
              <a:rPr lang="ko-KR" altLang="en-US" sz="1100" dirty="0">
                <a:solidFill>
                  <a:srgbClr val="FF0000"/>
                </a:solidFill>
              </a:rPr>
              <a:t>을 </a:t>
            </a:r>
            <a:r>
              <a:rPr lang="ko-KR" altLang="en-US" sz="1100" dirty="0" smtClean="0">
                <a:solidFill>
                  <a:srgbClr val="FF0000"/>
                </a:solidFill>
              </a:rPr>
              <a:t>발행한 이후에</a:t>
            </a:r>
            <a:endParaRPr lang="en-US" altLang="ko-KR" sz="1100" dirty="0" smtClean="0">
              <a:solidFill>
                <a:srgbClr val="FF0000"/>
              </a:solidFill>
            </a:endParaRPr>
          </a:p>
          <a:p>
            <a:r>
              <a:rPr lang="ko-KR" altLang="en-US" sz="1100" dirty="0" smtClean="0">
                <a:solidFill>
                  <a:srgbClr val="FF0000"/>
                </a:solidFill>
              </a:rPr>
              <a:t>메타마스</a:t>
            </a:r>
            <a:r>
              <a:rPr lang="ko-KR" altLang="en-US" sz="1100" dirty="0">
                <a:solidFill>
                  <a:srgbClr val="FF0000"/>
                </a:solidFill>
              </a:rPr>
              <a:t>크 </a:t>
            </a:r>
            <a:r>
              <a:rPr lang="ko-KR" altLang="en-US" sz="1100" dirty="0" smtClean="0">
                <a:solidFill>
                  <a:srgbClr val="FF0000"/>
                </a:solidFill>
              </a:rPr>
              <a:t>지갑에</a:t>
            </a:r>
            <a:endParaRPr lang="en-US" altLang="ko-KR" sz="1100" dirty="0" smtClean="0">
              <a:solidFill>
                <a:srgbClr val="FF0000"/>
              </a:solidFill>
            </a:endParaRPr>
          </a:p>
          <a:p>
            <a:endParaRPr lang="en-US" altLang="ko-KR" sz="1100" dirty="0">
              <a:solidFill>
                <a:srgbClr val="FF0000"/>
              </a:solidFill>
            </a:endParaRPr>
          </a:p>
          <a:p>
            <a:r>
              <a:rPr lang="ko-KR" altLang="en-US" sz="1100" dirty="0" err="1" smtClean="0">
                <a:solidFill>
                  <a:srgbClr val="FF0000"/>
                </a:solidFill>
              </a:rPr>
              <a:t>컨트랙</a:t>
            </a:r>
            <a:r>
              <a:rPr lang="en-US" altLang="ko-KR" sz="1100" dirty="0" smtClean="0">
                <a:solidFill>
                  <a:srgbClr val="FF0000"/>
                </a:solidFill>
              </a:rPr>
              <a:t>Address</a:t>
            </a:r>
            <a:r>
              <a:rPr lang="ko-KR" altLang="en-US" sz="1100" dirty="0" smtClean="0">
                <a:solidFill>
                  <a:srgbClr val="FF0000"/>
                </a:solidFill>
              </a:rPr>
              <a:t>를 기입하면 토큰 발행액이 생성된다</a:t>
            </a:r>
            <a:r>
              <a:rPr lang="en-US" altLang="ko-KR" sz="1100" dirty="0" smtClean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070819" y="2276872"/>
            <a:ext cx="2946640" cy="12772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rgbClr val="FF0000"/>
                </a:solidFill>
              </a:rPr>
              <a:t>토큰을 다시 다른 사람에게 보낼 때는</a:t>
            </a:r>
            <a:r>
              <a:rPr lang="en-US" altLang="ko-KR" sz="1100" dirty="0" smtClean="0">
                <a:solidFill>
                  <a:srgbClr val="FF0000"/>
                </a:solidFill>
              </a:rPr>
              <a:t>,</a:t>
            </a:r>
          </a:p>
          <a:p>
            <a:endParaRPr lang="en-US" altLang="ko-KR" sz="1100" dirty="0">
              <a:solidFill>
                <a:srgbClr val="FF0000"/>
              </a:solidFill>
            </a:endParaRPr>
          </a:p>
          <a:p>
            <a:r>
              <a:rPr lang="en-US" altLang="ko-KR" sz="1100" dirty="0" err="1" smtClean="0">
                <a:solidFill>
                  <a:srgbClr val="FF0000"/>
                </a:solidFill>
              </a:rPr>
              <a:t>Mytoken</a:t>
            </a:r>
            <a:r>
              <a:rPr lang="ko-KR" altLang="en-US" sz="1100" dirty="0" smtClean="0">
                <a:solidFill>
                  <a:srgbClr val="FF0000"/>
                </a:solidFill>
              </a:rPr>
              <a:t>을 </a:t>
            </a:r>
            <a:r>
              <a:rPr lang="en-US" altLang="ko-KR" sz="1100" dirty="0" smtClean="0">
                <a:solidFill>
                  <a:srgbClr val="FF0000"/>
                </a:solidFill>
              </a:rPr>
              <a:t>remix ide</a:t>
            </a:r>
            <a:r>
              <a:rPr lang="ko-KR" altLang="en-US" sz="1100" dirty="0" smtClean="0">
                <a:solidFill>
                  <a:srgbClr val="FF0000"/>
                </a:solidFill>
              </a:rPr>
              <a:t>에 </a:t>
            </a:r>
            <a:r>
              <a:rPr lang="en-US" altLang="ko-KR" sz="1100" dirty="0" smtClean="0">
                <a:solidFill>
                  <a:srgbClr val="FF0000"/>
                </a:solidFill>
              </a:rPr>
              <a:t>copy</a:t>
            </a:r>
            <a:r>
              <a:rPr lang="ko-KR" altLang="en-US" sz="1100" dirty="0" smtClean="0">
                <a:solidFill>
                  <a:srgbClr val="FF0000"/>
                </a:solidFill>
              </a:rPr>
              <a:t>한 후에</a:t>
            </a:r>
            <a:r>
              <a:rPr lang="en-US" altLang="ko-KR" sz="1100" dirty="0" smtClean="0">
                <a:solidFill>
                  <a:srgbClr val="FF0000"/>
                </a:solidFill>
              </a:rPr>
              <a:t>,</a:t>
            </a:r>
          </a:p>
          <a:p>
            <a:r>
              <a:rPr lang="ko-KR" altLang="en-US" sz="1100" dirty="0" smtClean="0">
                <a:solidFill>
                  <a:srgbClr val="FF0000"/>
                </a:solidFill>
              </a:rPr>
              <a:t>토큰을 클릭하여 토큰</a:t>
            </a:r>
            <a:r>
              <a:rPr lang="ko-KR" altLang="en-US" sz="1100" dirty="0">
                <a:solidFill>
                  <a:srgbClr val="FF0000"/>
                </a:solidFill>
              </a:rPr>
              <a:t>의 </a:t>
            </a:r>
            <a:r>
              <a:rPr lang="en-US" altLang="ko-KR" sz="1100" dirty="0" err="1" smtClean="0">
                <a:solidFill>
                  <a:srgbClr val="FF0000"/>
                </a:solidFill>
              </a:rPr>
              <a:t>contractaddress</a:t>
            </a:r>
            <a:r>
              <a:rPr lang="ko-KR" altLang="en-US" sz="1100" dirty="0" smtClean="0">
                <a:solidFill>
                  <a:srgbClr val="FF0000"/>
                </a:solidFill>
              </a:rPr>
              <a:t>를 </a:t>
            </a:r>
            <a:endParaRPr lang="en-US" altLang="ko-KR" sz="1100" dirty="0" smtClean="0">
              <a:solidFill>
                <a:srgbClr val="FF0000"/>
              </a:solidFill>
            </a:endParaRPr>
          </a:p>
          <a:p>
            <a:r>
              <a:rPr lang="ko-KR" altLang="en-US" sz="1100" dirty="0" smtClean="0">
                <a:solidFill>
                  <a:srgbClr val="FF0000"/>
                </a:solidFill>
              </a:rPr>
              <a:t>메타마스크의 </a:t>
            </a:r>
            <a:r>
              <a:rPr lang="en-US" altLang="ko-KR" sz="1100" dirty="0" smtClean="0">
                <a:solidFill>
                  <a:srgbClr val="FF0000"/>
                </a:solidFill>
              </a:rPr>
              <a:t>at address</a:t>
            </a:r>
            <a:r>
              <a:rPr lang="ko-KR" altLang="en-US" sz="1100" dirty="0">
                <a:solidFill>
                  <a:srgbClr val="FF0000"/>
                </a:solidFill>
              </a:rPr>
              <a:t>에 </a:t>
            </a:r>
            <a:r>
              <a:rPr lang="ko-KR" altLang="en-US" sz="1100" dirty="0" smtClean="0">
                <a:solidFill>
                  <a:srgbClr val="FF0000"/>
                </a:solidFill>
              </a:rPr>
              <a:t>기</a:t>
            </a:r>
            <a:r>
              <a:rPr lang="ko-KR" altLang="en-US" sz="1100" dirty="0">
                <a:solidFill>
                  <a:srgbClr val="FF0000"/>
                </a:solidFill>
              </a:rPr>
              <a:t>입 </a:t>
            </a:r>
            <a:r>
              <a:rPr lang="ko-KR" altLang="en-US" sz="1100" dirty="0" smtClean="0">
                <a:solidFill>
                  <a:srgbClr val="FF0000"/>
                </a:solidFill>
              </a:rPr>
              <a:t>클릭하면</a:t>
            </a:r>
            <a:r>
              <a:rPr lang="en-US" altLang="ko-KR" sz="1100" dirty="0" smtClean="0">
                <a:solidFill>
                  <a:srgbClr val="FF0000"/>
                </a:solidFill>
              </a:rPr>
              <a:t>, </a:t>
            </a:r>
          </a:p>
          <a:p>
            <a:r>
              <a:rPr lang="ko-KR" altLang="en-US" sz="1100" dirty="0" smtClean="0">
                <a:solidFill>
                  <a:srgbClr val="FF0000"/>
                </a:solidFill>
              </a:rPr>
              <a:t>다</a:t>
            </a:r>
            <a:r>
              <a:rPr lang="ko-KR" altLang="en-US" sz="1100" dirty="0">
                <a:solidFill>
                  <a:srgbClr val="FF0000"/>
                </a:solidFill>
              </a:rPr>
              <a:t>시 </a:t>
            </a:r>
            <a:r>
              <a:rPr lang="en-US" altLang="ko-KR" sz="1100" dirty="0" smtClean="0">
                <a:solidFill>
                  <a:srgbClr val="FF0000"/>
                </a:solidFill>
              </a:rPr>
              <a:t>token </a:t>
            </a:r>
            <a:r>
              <a:rPr lang="ko-KR" altLang="en-US" sz="1100" dirty="0" smtClean="0">
                <a:solidFill>
                  <a:srgbClr val="FF0000"/>
                </a:solidFill>
              </a:rPr>
              <a:t>송금을 위한 </a:t>
            </a:r>
            <a:r>
              <a:rPr lang="en-US" altLang="ko-KR" sz="1100" dirty="0" smtClean="0">
                <a:solidFill>
                  <a:srgbClr val="FF0000"/>
                </a:solidFill>
              </a:rPr>
              <a:t>UI</a:t>
            </a:r>
            <a:r>
              <a:rPr lang="ko-KR" altLang="en-US" sz="1100" dirty="0" smtClean="0">
                <a:solidFill>
                  <a:srgbClr val="FF0000"/>
                </a:solidFill>
              </a:rPr>
              <a:t>가 생성되고</a:t>
            </a:r>
            <a:r>
              <a:rPr lang="en-US" altLang="ko-KR" sz="1100" dirty="0" smtClean="0">
                <a:solidFill>
                  <a:srgbClr val="FF0000"/>
                </a:solidFill>
              </a:rPr>
              <a:t>,</a:t>
            </a:r>
          </a:p>
          <a:p>
            <a:r>
              <a:rPr lang="en-US" altLang="ko-KR" sz="1100" dirty="0" smtClean="0">
                <a:solidFill>
                  <a:srgbClr val="FF0000"/>
                </a:solidFill>
              </a:rPr>
              <a:t>Token</a:t>
            </a:r>
            <a:r>
              <a:rPr lang="ko-KR" altLang="en-US" sz="1100" dirty="0" smtClean="0">
                <a:solidFill>
                  <a:srgbClr val="FF0000"/>
                </a:solidFill>
              </a:rPr>
              <a:t>을</a:t>
            </a:r>
            <a:r>
              <a:rPr lang="en-US" altLang="ko-KR" sz="1100" dirty="0" smtClean="0">
                <a:solidFill>
                  <a:srgbClr val="FF0000"/>
                </a:solidFill>
              </a:rPr>
              <a:t> </a:t>
            </a:r>
            <a:r>
              <a:rPr lang="ko-KR" altLang="en-US" sz="1100" dirty="0" smtClean="0">
                <a:solidFill>
                  <a:srgbClr val="FF0000"/>
                </a:solidFill>
              </a:rPr>
              <a:t>송금하면 된다</a:t>
            </a:r>
            <a:r>
              <a:rPr lang="en-US" altLang="ko-KR" sz="1100" dirty="0" smtClean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70819" y="3647311"/>
            <a:ext cx="344196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rgbClr val="FF0000"/>
                </a:solidFill>
              </a:rPr>
              <a:t>이 예제는 </a:t>
            </a:r>
            <a:r>
              <a:rPr lang="ko-KR" altLang="en-US" sz="1100" dirty="0" err="1" smtClean="0">
                <a:solidFill>
                  <a:srgbClr val="FF0000"/>
                </a:solidFill>
              </a:rPr>
              <a:t>이더리움</a:t>
            </a:r>
            <a:r>
              <a:rPr lang="ko-KR" altLang="en-US" sz="1100" dirty="0" smtClean="0">
                <a:solidFill>
                  <a:srgbClr val="FF0000"/>
                </a:solidFill>
              </a:rPr>
              <a:t> </a:t>
            </a:r>
            <a:r>
              <a:rPr lang="en-US" altLang="ko-KR" sz="1100" dirty="0" smtClean="0">
                <a:solidFill>
                  <a:srgbClr val="FF0000"/>
                </a:solidFill>
              </a:rPr>
              <a:t>ERC20 </a:t>
            </a:r>
            <a:r>
              <a:rPr lang="ko-KR" altLang="en-US" sz="1100" dirty="0" smtClean="0">
                <a:solidFill>
                  <a:srgbClr val="FF0000"/>
                </a:solidFill>
              </a:rPr>
              <a:t>토큰의 표준 중에서</a:t>
            </a:r>
            <a:endParaRPr lang="en-US" altLang="ko-KR" sz="1100" dirty="0" smtClean="0">
              <a:solidFill>
                <a:srgbClr val="FF0000"/>
              </a:solidFill>
            </a:endParaRPr>
          </a:p>
          <a:p>
            <a:r>
              <a:rPr lang="ko-KR" altLang="en-US" sz="1100" dirty="0" smtClean="0">
                <a:solidFill>
                  <a:srgbClr val="FF0000"/>
                </a:solidFill>
              </a:rPr>
              <a:t>최소 규격에 해당하고</a:t>
            </a:r>
            <a:r>
              <a:rPr lang="en-US" altLang="ko-KR" sz="1100" dirty="0" smtClean="0">
                <a:solidFill>
                  <a:srgbClr val="FF0000"/>
                </a:solidFill>
              </a:rPr>
              <a:t>,</a:t>
            </a:r>
          </a:p>
          <a:p>
            <a:r>
              <a:rPr lang="ko-KR" altLang="en-US" sz="1100" dirty="0" smtClean="0">
                <a:solidFill>
                  <a:srgbClr val="FF0000"/>
                </a:solidFill>
              </a:rPr>
              <a:t>실</a:t>
            </a:r>
            <a:r>
              <a:rPr lang="ko-KR" altLang="en-US" sz="1100" dirty="0">
                <a:solidFill>
                  <a:srgbClr val="FF0000"/>
                </a:solidFill>
              </a:rPr>
              <a:t>제 </a:t>
            </a:r>
            <a:r>
              <a:rPr lang="ko-KR" altLang="en-US" sz="1100" dirty="0" smtClean="0">
                <a:solidFill>
                  <a:srgbClr val="FF0000"/>
                </a:solidFill>
              </a:rPr>
              <a:t>적용을 위해서는 </a:t>
            </a:r>
            <a:r>
              <a:rPr lang="en-US" altLang="ko-KR" sz="1100" dirty="0" err="1" smtClean="0">
                <a:solidFill>
                  <a:srgbClr val="FF0000"/>
                </a:solidFill>
              </a:rPr>
              <a:t>ethereum</a:t>
            </a:r>
            <a:r>
              <a:rPr lang="en-US" altLang="ko-KR" sz="1100" dirty="0" smtClean="0">
                <a:solidFill>
                  <a:srgbClr val="FF0000"/>
                </a:solidFill>
              </a:rPr>
              <a:t> </a:t>
            </a:r>
            <a:r>
              <a:rPr lang="ko-KR" altLang="en-US" sz="1100" dirty="0" smtClean="0">
                <a:solidFill>
                  <a:srgbClr val="FF0000"/>
                </a:solidFill>
              </a:rPr>
              <a:t>재단에서 제공하는</a:t>
            </a:r>
            <a:endParaRPr lang="en-US" altLang="ko-KR" sz="1100" dirty="0" smtClean="0">
              <a:solidFill>
                <a:srgbClr val="FF0000"/>
              </a:solidFill>
            </a:endParaRPr>
          </a:p>
          <a:p>
            <a:r>
              <a:rPr lang="en-US" altLang="ko-KR" sz="1100" dirty="0" smtClean="0">
                <a:solidFill>
                  <a:srgbClr val="FF0000"/>
                </a:solidFill>
              </a:rPr>
              <a:t>Token</a:t>
            </a:r>
            <a:r>
              <a:rPr lang="ko-KR" altLang="en-US" sz="1100" dirty="0">
                <a:solidFill>
                  <a:srgbClr val="FF0000"/>
                </a:solidFill>
              </a:rPr>
              <a:t> </a:t>
            </a:r>
            <a:r>
              <a:rPr lang="ko-KR" altLang="en-US" sz="1100" dirty="0" smtClean="0">
                <a:solidFill>
                  <a:srgbClr val="FF0000"/>
                </a:solidFill>
              </a:rPr>
              <a:t>예제를 사용하면 된다</a:t>
            </a:r>
            <a:r>
              <a:rPr lang="en-US" altLang="ko-KR" sz="1100" dirty="0" smtClean="0">
                <a:solidFill>
                  <a:srgbClr val="FF0000"/>
                </a:solidFill>
              </a:rPr>
              <a:t>.</a:t>
            </a:r>
          </a:p>
          <a:p>
            <a:endParaRPr lang="en-US" altLang="ko-KR" sz="1100" dirty="0">
              <a:solidFill>
                <a:srgbClr val="FF0000"/>
              </a:solidFill>
            </a:endParaRPr>
          </a:p>
          <a:p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070819" y="4744616"/>
            <a:ext cx="353212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문제는</a:t>
            </a:r>
            <a:r>
              <a:rPr lang="en-US" altLang="ko-KR" dirty="0" smtClean="0"/>
              <a:t>…..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en-US" altLang="ko-KR" sz="1200" dirty="0" smtClean="0">
                <a:solidFill>
                  <a:srgbClr val="FF0000"/>
                </a:solidFill>
              </a:rPr>
              <a:t>Token</a:t>
            </a:r>
            <a:r>
              <a:rPr lang="ko-KR" altLang="en-US" sz="1200" dirty="0" smtClean="0">
                <a:solidFill>
                  <a:srgbClr val="FF0000"/>
                </a:solidFill>
              </a:rPr>
              <a:t>의 경제적 가치를 어떻게 갖게 할 </a:t>
            </a:r>
            <a:r>
              <a:rPr lang="ko-KR" altLang="en-US" sz="1200" dirty="0" err="1" smtClean="0">
                <a:solidFill>
                  <a:srgbClr val="FF0000"/>
                </a:solidFill>
              </a:rPr>
              <a:t>것인가임</a:t>
            </a:r>
            <a:endParaRPr lang="en-US" altLang="ko-KR" sz="12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760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163413" y="-1395536"/>
            <a:ext cx="6318448" cy="166814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700" dirty="0"/>
              <a:t>pragma solidity ^0.4.16;</a:t>
            </a:r>
          </a:p>
          <a:p>
            <a:endParaRPr lang="en-US" altLang="ko-KR" sz="700" dirty="0"/>
          </a:p>
          <a:p>
            <a:r>
              <a:rPr lang="en-US" altLang="ko-KR" sz="700" dirty="0"/>
              <a:t>interface </a:t>
            </a:r>
            <a:r>
              <a:rPr lang="en-US" altLang="ko-KR" sz="700" dirty="0" err="1"/>
              <a:t>tokenRecipient</a:t>
            </a:r>
            <a:r>
              <a:rPr lang="en-US" altLang="ko-KR" sz="700" dirty="0"/>
              <a:t> { function </a:t>
            </a:r>
            <a:r>
              <a:rPr lang="en-US" altLang="ko-KR" sz="700" dirty="0" err="1"/>
              <a:t>receiveApproval</a:t>
            </a:r>
            <a:r>
              <a:rPr lang="en-US" altLang="ko-KR" sz="700" dirty="0"/>
              <a:t>(address _from, uint256 _value, address _token, bytes _</a:t>
            </a:r>
            <a:r>
              <a:rPr lang="en-US" altLang="ko-KR" sz="700" dirty="0" err="1"/>
              <a:t>extraData</a:t>
            </a:r>
            <a:r>
              <a:rPr lang="en-US" altLang="ko-KR" sz="700" dirty="0"/>
              <a:t>) public; }</a:t>
            </a:r>
          </a:p>
          <a:p>
            <a:endParaRPr lang="en-US" altLang="ko-KR" sz="700" dirty="0"/>
          </a:p>
          <a:p>
            <a:r>
              <a:rPr lang="en-US" altLang="ko-KR" sz="700" dirty="0"/>
              <a:t>contract TokenERC20 {</a:t>
            </a:r>
          </a:p>
          <a:p>
            <a:r>
              <a:rPr lang="en-US" altLang="ko-KR" sz="700" dirty="0"/>
              <a:t>    // Public variables of the token</a:t>
            </a:r>
          </a:p>
          <a:p>
            <a:r>
              <a:rPr lang="en-US" altLang="ko-KR" sz="700" dirty="0"/>
              <a:t>    string public name;</a:t>
            </a:r>
          </a:p>
          <a:p>
            <a:r>
              <a:rPr lang="en-US" altLang="ko-KR" sz="700" dirty="0"/>
              <a:t>    string public symbol;</a:t>
            </a:r>
          </a:p>
          <a:p>
            <a:r>
              <a:rPr lang="en-US" altLang="ko-KR" sz="700" dirty="0"/>
              <a:t>    uint8 public decimals = 18;</a:t>
            </a:r>
          </a:p>
          <a:p>
            <a:r>
              <a:rPr lang="en-US" altLang="ko-KR" sz="700" dirty="0"/>
              <a:t>    // 18 decimals is the strongly suggested default, avoid changing it</a:t>
            </a:r>
          </a:p>
          <a:p>
            <a:r>
              <a:rPr lang="en-US" altLang="ko-KR" sz="700" dirty="0"/>
              <a:t>    uint256 public </a:t>
            </a:r>
            <a:r>
              <a:rPr lang="en-US" altLang="ko-KR" sz="700" dirty="0" err="1"/>
              <a:t>totalSupply</a:t>
            </a:r>
            <a:r>
              <a:rPr lang="en-US" altLang="ko-KR" sz="700" dirty="0"/>
              <a:t>;</a:t>
            </a:r>
          </a:p>
          <a:p>
            <a:endParaRPr lang="en-US" altLang="ko-KR" sz="700" dirty="0"/>
          </a:p>
          <a:p>
            <a:r>
              <a:rPr lang="en-US" altLang="ko-KR" sz="700" dirty="0"/>
              <a:t>    // This creates an array with all balances</a:t>
            </a:r>
          </a:p>
          <a:p>
            <a:r>
              <a:rPr lang="en-US" altLang="ko-KR" sz="700" dirty="0"/>
              <a:t>    mapping (address =&gt; uint256) public </a:t>
            </a:r>
            <a:r>
              <a:rPr lang="en-US" altLang="ko-KR" sz="700" dirty="0" err="1"/>
              <a:t>balanceOf</a:t>
            </a:r>
            <a:r>
              <a:rPr lang="en-US" altLang="ko-KR" sz="700" dirty="0"/>
              <a:t>;</a:t>
            </a:r>
          </a:p>
          <a:p>
            <a:r>
              <a:rPr lang="en-US" altLang="ko-KR" sz="700" dirty="0"/>
              <a:t>    mapping (address =&gt; mapping (address =&gt; uint256)) public allowance;</a:t>
            </a:r>
          </a:p>
          <a:p>
            <a:endParaRPr lang="en-US" altLang="ko-KR" sz="700" dirty="0"/>
          </a:p>
          <a:p>
            <a:r>
              <a:rPr lang="en-US" altLang="ko-KR" sz="700" dirty="0"/>
              <a:t>    // This generates a public event on the </a:t>
            </a:r>
            <a:r>
              <a:rPr lang="en-US" altLang="ko-KR" sz="700" dirty="0" err="1"/>
              <a:t>blockchain</a:t>
            </a:r>
            <a:r>
              <a:rPr lang="en-US" altLang="ko-KR" sz="700" dirty="0"/>
              <a:t> that will notify clients</a:t>
            </a:r>
          </a:p>
          <a:p>
            <a:r>
              <a:rPr lang="en-US" altLang="ko-KR" sz="700" dirty="0"/>
              <a:t>    event Transfer(address indexed from, address indexed to, uint256 value);</a:t>
            </a:r>
          </a:p>
          <a:p>
            <a:endParaRPr lang="en-US" altLang="ko-KR" sz="700" dirty="0"/>
          </a:p>
          <a:p>
            <a:r>
              <a:rPr lang="en-US" altLang="ko-KR" sz="700" dirty="0"/>
              <a:t>    // This notifies clients about the amount burnt</a:t>
            </a:r>
          </a:p>
          <a:p>
            <a:r>
              <a:rPr lang="en-US" altLang="ko-KR" sz="700" dirty="0"/>
              <a:t>    event Burn(address indexed from, uint256 value);</a:t>
            </a:r>
          </a:p>
          <a:p>
            <a:endParaRPr lang="en-US" altLang="ko-KR" sz="700" dirty="0"/>
          </a:p>
          <a:p>
            <a:r>
              <a:rPr lang="en-US" altLang="ko-KR" sz="700" dirty="0"/>
              <a:t>    /**</a:t>
            </a:r>
          </a:p>
          <a:p>
            <a:r>
              <a:rPr lang="en-US" altLang="ko-KR" sz="700" dirty="0"/>
              <a:t>     * </a:t>
            </a:r>
            <a:r>
              <a:rPr lang="en-US" altLang="ko-KR" sz="700" dirty="0" err="1"/>
              <a:t>Constrctor</a:t>
            </a:r>
            <a:r>
              <a:rPr lang="en-US" altLang="ko-KR" sz="700" dirty="0"/>
              <a:t> function</a:t>
            </a:r>
          </a:p>
          <a:p>
            <a:r>
              <a:rPr lang="en-US" altLang="ko-KR" sz="700" dirty="0"/>
              <a:t>     *</a:t>
            </a:r>
          </a:p>
          <a:p>
            <a:r>
              <a:rPr lang="en-US" altLang="ko-KR" sz="700" dirty="0"/>
              <a:t>     * Initializes contract with initial supply tokens to the creator of the contract</a:t>
            </a:r>
          </a:p>
          <a:p>
            <a:r>
              <a:rPr lang="en-US" altLang="ko-KR" sz="700" dirty="0"/>
              <a:t>     */</a:t>
            </a:r>
          </a:p>
          <a:p>
            <a:r>
              <a:rPr lang="en-US" altLang="ko-KR" sz="700" dirty="0"/>
              <a:t>    function TokenERC20(</a:t>
            </a:r>
          </a:p>
          <a:p>
            <a:r>
              <a:rPr lang="en-US" altLang="ko-KR" sz="700" dirty="0"/>
              <a:t>        uint256 </a:t>
            </a:r>
            <a:r>
              <a:rPr lang="en-US" altLang="ko-KR" sz="700" dirty="0" err="1"/>
              <a:t>initialSupply</a:t>
            </a:r>
            <a:r>
              <a:rPr lang="en-US" altLang="ko-KR" sz="700" dirty="0"/>
              <a:t>,</a:t>
            </a:r>
          </a:p>
          <a:p>
            <a:r>
              <a:rPr lang="en-US" altLang="ko-KR" sz="700" dirty="0"/>
              <a:t>        string </a:t>
            </a:r>
            <a:r>
              <a:rPr lang="en-US" altLang="ko-KR" sz="700" dirty="0" err="1"/>
              <a:t>tokenName</a:t>
            </a:r>
            <a:r>
              <a:rPr lang="en-US" altLang="ko-KR" sz="700" dirty="0"/>
              <a:t>,</a:t>
            </a:r>
          </a:p>
          <a:p>
            <a:r>
              <a:rPr lang="en-US" altLang="ko-KR" sz="700" dirty="0"/>
              <a:t>        string </a:t>
            </a:r>
            <a:r>
              <a:rPr lang="en-US" altLang="ko-KR" sz="700" dirty="0" err="1"/>
              <a:t>tokenSymbol</a:t>
            </a:r>
            <a:endParaRPr lang="en-US" altLang="ko-KR" sz="700" dirty="0"/>
          </a:p>
          <a:p>
            <a:r>
              <a:rPr lang="en-US" altLang="ko-KR" sz="700" dirty="0"/>
              <a:t>    ) public {</a:t>
            </a:r>
          </a:p>
          <a:p>
            <a:r>
              <a:rPr lang="en-US" altLang="ko-KR" sz="700" dirty="0"/>
              <a:t>        </a:t>
            </a:r>
            <a:r>
              <a:rPr lang="en-US" altLang="ko-KR" sz="700" dirty="0" err="1"/>
              <a:t>totalSupply</a:t>
            </a:r>
            <a:r>
              <a:rPr lang="en-US" altLang="ko-KR" sz="700" dirty="0"/>
              <a:t> = </a:t>
            </a:r>
            <a:r>
              <a:rPr lang="en-US" altLang="ko-KR" sz="700" dirty="0" err="1"/>
              <a:t>initialSupply</a:t>
            </a:r>
            <a:r>
              <a:rPr lang="en-US" altLang="ko-KR" sz="700" dirty="0"/>
              <a:t> * 10 ** uint256(decimals);  // Update total supply with the decimal amount</a:t>
            </a:r>
          </a:p>
          <a:p>
            <a:r>
              <a:rPr lang="en-US" altLang="ko-KR" sz="700" dirty="0"/>
              <a:t>        </a:t>
            </a:r>
            <a:r>
              <a:rPr lang="en-US" altLang="ko-KR" sz="700" dirty="0" err="1"/>
              <a:t>balanceOf</a:t>
            </a:r>
            <a:r>
              <a:rPr lang="en-US" altLang="ko-KR" sz="700" dirty="0"/>
              <a:t>[</a:t>
            </a:r>
            <a:r>
              <a:rPr lang="en-US" altLang="ko-KR" sz="700" dirty="0" err="1"/>
              <a:t>msg.sender</a:t>
            </a:r>
            <a:r>
              <a:rPr lang="en-US" altLang="ko-KR" sz="700" dirty="0"/>
              <a:t>] = </a:t>
            </a:r>
            <a:r>
              <a:rPr lang="en-US" altLang="ko-KR" sz="700" dirty="0" err="1"/>
              <a:t>totalSupply</a:t>
            </a:r>
            <a:r>
              <a:rPr lang="en-US" altLang="ko-KR" sz="700" dirty="0"/>
              <a:t>;                // Give the creator all initial tokens</a:t>
            </a:r>
          </a:p>
          <a:p>
            <a:r>
              <a:rPr lang="en-US" altLang="ko-KR" sz="700" dirty="0"/>
              <a:t>        name = </a:t>
            </a:r>
            <a:r>
              <a:rPr lang="en-US" altLang="ko-KR" sz="700" dirty="0" err="1"/>
              <a:t>tokenName</a:t>
            </a:r>
            <a:r>
              <a:rPr lang="en-US" altLang="ko-KR" sz="700" dirty="0"/>
              <a:t>;                                   // Set the name for display purposes</a:t>
            </a:r>
          </a:p>
          <a:p>
            <a:r>
              <a:rPr lang="en-US" altLang="ko-KR" sz="700" dirty="0"/>
              <a:t>        symbol = </a:t>
            </a:r>
            <a:r>
              <a:rPr lang="en-US" altLang="ko-KR" sz="700" dirty="0" err="1"/>
              <a:t>tokenSymbol</a:t>
            </a:r>
            <a:r>
              <a:rPr lang="en-US" altLang="ko-KR" sz="700" dirty="0"/>
              <a:t>;                               // Set the symbol for display purposes</a:t>
            </a:r>
          </a:p>
          <a:p>
            <a:r>
              <a:rPr lang="en-US" altLang="ko-KR" sz="700" dirty="0"/>
              <a:t>    }</a:t>
            </a:r>
          </a:p>
          <a:p>
            <a:endParaRPr lang="en-US" altLang="ko-KR" sz="700" dirty="0"/>
          </a:p>
          <a:p>
            <a:r>
              <a:rPr lang="en-US" altLang="ko-KR" sz="700" dirty="0"/>
              <a:t>    /**</a:t>
            </a:r>
          </a:p>
          <a:p>
            <a:r>
              <a:rPr lang="en-US" altLang="ko-KR" sz="700" dirty="0"/>
              <a:t>     * Internal transfer, only can be called by this contract</a:t>
            </a:r>
          </a:p>
          <a:p>
            <a:r>
              <a:rPr lang="en-US" altLang="ko-KR" sz="700" dirty="0"/>
              <a:t>     */</a:t>
            </a:r>
          </a:p>
          <a:p>
            <a:r>
              <a:rPr lang="en-US" altLang="ko-KR" sz="700" dirty="0"/>
              <a:t>    function _transfer(address _from, address _to, </a:t>
            </a:r>
            <a:r>
              <a:rPr lang="en-US" altLang="ko-KR" sz="700" dirty="0" err="1"/>
              <a:t>uint</a:t>
            </a:r>
            <a:r>
              <a:rPr lang="en-US" altLang="ko-KR" sz="700" dirty="0"/>
              <a:t> _value) internal {</a:t>
            </a:r>
          </a:p>
          <a:p>
            <a:r>
              <a:rPr lang="en-US" altLang="ko-KR" sz="700" dirty="0"/>
              <a:t>        // Prevent transfer to 0x0 address. Use burn() instead</a:t>
            </a:r>
          </a:p>
          <a:p>
            <a:r>
              <a:rPr lang="en-US" altLang="ko-KR" sz="700" dirty="0"/>
              <a:t>        require(_to != 0x0);</a:t>
            </a:r>
          </a:p>
          <a:p>
            <a:r>
              <a:rPr lang="en-US" altLang="ko-KR" sz="700" dirty="0"/>
              <a:t>        // Check if the sender has enough</a:t>
            </a:r>
          </a:p>
          <a:p>
            <a:r>
              <a:rPr lang="en-US" altLang="ko-KR" sz="700" dirty="0"/>
              <a:t>        require(</a:t>
            </a:r>
            <a:r>
              <a:rPr lang="en-US" altLang="ko-KR" sz="700" dirty="0" err="1"/>
              <a:t>balanceOf</a:t>
            </a:r>
            <a:r>
              <a:rPr lang="en-US" altLang="ko-KR" sz="700" dirty="0"/>
              <a:t>[_from] &gt;= _value);</a:t>
            </a:r>
          </a:p>
          <a:p>
            <a:r>
              <a:rPr lang="en-US" altLang="ko-KR" sz="700" dirty="0"/>
              <a:t>        // Check for overflows</a:t>
            </a:r>
          </a:p>
          <a:p>
            <a:r>
              <a:rPr lang="en-US" altLang="ko-KR" sz="700" dirty="0"/>
              <a:t>        require(</a:t>
            </a:r>
            <a:r>
              <a:rPr lang="en-US" altLang="ko-KR" sz="700" dirty="0" err="1"/>
              <a:t>balanceOf</a:t>
            </a:r>
            <a:r>
              <a:rPr lang="en-US" altLang="ko-KR" sz="700" dirty="0"/>
              <a:t>[_to] + _value &gt; </a:t>
            </a:r>
            <a:r>
              <a:rPr lang="en-US" altLang="ko-KR" sz="700" dirty="0" err="1"/>
              <a:t>balanceOf</a:t>
            </a:r>
            <a:r>
              <a:rPr lang="en-US" altLang="ko-KR" sz="700" dirty="0"/>
              <a:t>[_to]);</a:t>
            </a:r>
          </a:p>
          <a:p>
            <a:r>
              <a:rPr lang="en-US" altLang="ko-KR" sz="700" dirty="0"/>
              <a:t>        // Save this for an assertion in the future</a:t>
            </a:r>
          </a:p>
          <a:p>
            <a:r>
              <a:rPr lang="en-US" altLang="ko-KR" sz="700" dirty="0"/>
              <a:t>        </a:t>
            </a:r>
            <a:r>
              <a:rPr lang="en-US" altLang="ko-KR" sz="700" dirty="0" err="1"/>
              <a:t>uint</a:t>
            </a:r>
            <a:r>
              <a:rPr lang="en-US" altLang="ko-KR" sz="700" dirty="0"/>
              <a:t> </a:t>
            </a:r>
            <a:r>
              <a:rPr lang="en-US" altLang="ko-KR" sz="700" dirty="0" err="1"/>
              <a:t>previousBalances</a:t>
            </a:r>
            <a:r>
              <a:rPr lang="en-US" altLang="ko-KR" sz="700" dirty="0"/>
              <a:t> = </a:t>
            </a:r>
            <a:r>
              <a:rPr lang="en-US" altLang="ko-KR" sz="700" dirty="0" err="1"/>
              <a:t>balanceOf</a:t>
            </a:r>
            <a:r>
              <a:rPr lang="en-US" altLang="ko-KR" sz="700" dirty="0"/>
              <a:t>[_from] + </a:t>
            </a:r>
            <a:r>
              <a:rPr lang="en-US" altLang="ko-KR" sz="700" dirty="0" err="1"/>
              <a:t>balanceOf</a:t>
            </a:r>
            <a:r>
              <a:rPr lang="en-US" altLang="ko-KR" sz="700" dirty="0"/>
              <a:t>[_to];</a:t>
            </a:r>
          </a:p>
          <a:p>
            <a:r>
              <a:rPr lang="en-US" altLang="ko-KR" sz="700" dirty="0"/>
              <a:t>        // Subtract from the sender</a:t>
            </a:r>
          </a:p>
          <a:p>
            <a:r>
              <a:rPr lang="en-US" altLang="ko-KR" sz="700" dirty="0"/>
              <a:t>        </a:t>
            </a:r>
            <a:r>
              <a:rPr lang="en-US" altLang="ko-KR" sz="700" dirty="0" err="1"/>
              <a:t>balanceOf</a:t>
            </a:r>
            <a:r>
              <a:rPr lang="en-US" altLang="ko-KR" sz="700" dirty="0"/>
              <a:t>[_from] -= _value;</a:t>
            </a:r>
          </a:p>
          <a:p>
            <a:r>
              <a:rPr lang="en-US" altLang="ko-KR" sz="700" dirty="0"/>
              <a:t>        // Add the same to the recipient</a:t>
            </a:r>
          </a:p>
          <a:p>
            <a:r>
              <a:rPr lang="en-US" altLang="ko-KR" sz="700" dirty="0"/>
              <a:t>        </a:t>
            </a:r>
            <a:r>
              <a:rPr lang="en-US" altLang="ko-KR" sz="700" dirty="0" err="1"/>
              <a:t>balanceOf</a:t>
            </a:r>
            <a:r>
              <a:rPr lang="en-US" altLang="ko-KR" sz="700" dirty="0"/>
              <a:t>[_to] += _value;</a:t>
            </a:r>
          </a:p>
          <a:p>
            <a:r>
              <a:rPr lang="en-US" altLang="ko-KR" sz="700" dirty="0"/>
              <a:t>        Transfer(_from, _to, _value);</a:t>
            </a:r>
          </a:p>
          <a:p>
            <a:r>
              <a:rPr lang="en-US" altLang="ko-KR" sz="700" dirty="0"/>
              <a:t>        // Asserts are used to use static analysis to find bugs in your code. They should never fail</a:t>
            </a:r>
          </a:p>
          <a:p>
            <a:r>
              <a:rPr lang="en-US" altLang="ko-KR" sz="700" dirty="0"/>
              <a:t>        assert(</a:t>
            </a:r>
            <a:r>
              <a:rPr lang="en-US" altLang="ko-KR" sz="700" dirty="0" err="1"/>
              <a:t>balanceOf</a:t>
            </a:r>
            <a:r>
              <a:rPr lang="en-US" altLang="ko-KR" sz="700" dirty="0"/>
              <a:t>[_from] + </a:t>
            </a:r>
            <a:r>
              <a:rPr lang="en-US" altLang="ko-KR" sz="700" dirty="0" err="1"/>
              <a:t>balanceOf</a:t>
            </a:r>
            <a:r>
              <a:rPr lang="en-US" altLang="ko-KR" sz="700" dirty="0"/>
              <a:t>[_to] == </a:t>
            </a:r>
            <a:r>
              <a:rPr lang="en-US" altLang="ko-KR" sz="700" dirty="0" err="1"/>
              <a:t>previousBalances</a:t>
            </a:r>
            <a:r>
              <a:rPr lang="en-US" altLang="ko-KR" sz="700" dirty="0"/>
              <a:t>);</a:t>
            </a:r>
          </a:p>
          <a:p>
            <a:r>
              <a:rPr lang="en-US" altLang="ko-KR" sz="700" dirty="0"/>
              <a:t>    }</a:t>
            </a:r>
          </a:p>
          <a:p>
            <a:endParaRPr lang="en-US" altLang="ko-KR" sz="700" dirty="0"/>
          </a:p>
          <a:p>
            <a:r>
              <a:rPr lang="en-US" altLang="ko-KR" sz="700" dirty="0"/>
              <a:t>    /**</a:t>
            </a:r>
          </a:p>
          <a:p>
            <a:r>
              <a:rPr lang="en-US" altLang="ko-KR" sz="700" dirty="0"/>
              <a:t>     * Transfer tokens</a:t>
            </a:r>
          </a:p>
          <a:p>
            <a:r>
              <a:rPr lang="en-US" altLang="ko-KR" sz="700" dirty="0"/>
              <a:t>     *</a:t>
            </a:r>
          </a:p>
          <a:p>
            <a:r>
              <a:rPr lang="en-US" altLang="ko-KR" sz="700" dirty="0"/>
              <a:t>     * Send `_value` tokens to `_to` from your account</a:t>
            </a:r>
          </a:p>
          <a:p>
            <a:r>
              <a:rPr lang="en-US" altLang="ko-KR" sz="700" dirty="0"/>
              <a:t>     *</a:t>
            </a:r>
          </a:p>
          <a:p>
            <a:r>
              <a:rPr lang="en-US" altLang="ko-KR" sz="700" dirty="0"/>
              <a:t>     * @</a:t>
            </a:r>
            <a:r>
              <a:rPr lang="en-US" altLang="ko-KR" sz="700" dirty="0" err="1"/>
              <a:t>param</a:t>
            </a:r>
            <a:r>
              <a:rPr lang="en-US" altLang="ko-KR" sz="700" dirty="0"/>
              <a:t> _to The address of the recipient</a:t>
            </a:r>
          </a:p>
          <a:p>
            <a:r>
              <a:rPr lang="en-US" altLang="ko-KR" sz="700" dirty="0"/>
              <a:t>     * @</a:t>
            </a:r>
            <a:r>
              <a:rPr lang="en-US" altLang="ko-KR" sz="700" dirty="0" err="1"/>
              <a:t>param</a:t>
            </a:r>
            <a:r>
              <a:rPr lang="en-US" altLang="ko-KR" sz="700" dirty="0"/>
              <a:t> _value the amount to send</a:t>
            </a:r>
          </a:p>
          <a:p>
            <a:r>
              <a:rPr lang="en-US" altLang="ko-KR" sz="700" dirty="0"/>
              <a:t>     */</a:t>
            </a:r>
          </a:p>
          <a:p>
            <a:r>
              <a:rPr lang="en-US" altLang="ko-KR" sz="700" dirty="0"/>
              <a:t>    function transfer(address _to, uint256 _value) public {</a:t>
            </a:r>
          </a:p>
          <a:p>
            <a:r>
              <a:rPr lang="en-US" altLang="ko-KR" sz="700" dirty="0"/>
              <a:t>        _transfer(</a:t>
            </a:r>
            <a:r>
              <a:rPr lang="en-US" altLang="ko-KR" sz="700" dirty="0" err="1"/>
              <a:t>msg.sender</a:t>
            </a:r>
            <a:r>
              <a:rPr lang="en-US" altLang="ko-KR" sz="700" dirty="0"/>
              <a:t>, _to, _value);</a:t>
            </a:r>
          </a:p>
          <a:p>
            <a:r>
              <a:rPr lang="en-US" altLang="ko-KR" sz="700" dirty="0"/>
              <a:t>    }</a:t>
            </a:r>
          </a:p>
          <a:p>
            <a:endParaRPr lang="en-US" altLang="ko-KR" sz="700" dirty="0"/>
          </a:p>
          <a:p>
            <a:r>
              <a:rPr lang="en-US" altLang="ko-KR" sz="700" dirty="0"/>
              <a:t>    /**</a:t>
            </a:r>
          </a:p>
          <a:p>
            <a:r>
              <a:rPr lang="en-US" altLang="ko-KR" sz="700" dirty="0"/>
              <a:t>     * Transfer tokens from other address</a:t>
            </a:r>
          </a:p>
          <a:p>
            <a:r>
              <a:rPr lang="en-US" altLang="ko-KR" sz="700" dirty="0"/>
              <a:t>     *</a:t>
            </a:r>
          </a:p>
          <a:p>
            <a:r>
              <a:rPr lang="en-US" altLang="ko-KR" sz="700" dirty="0"/>
              <a:t>     * Send `_value` tokens to `_to` in behalf of `_from`</a:t>
            </a:r>
          </a:p>
          <a:p>
            <a:r>
              <a:rPr lang="en-US" altLang="ko-KR" sz="700" dirty="0"/>
              <a:t>     *</a:t>
            </a:r>
          </a:p>
          <a:p>
            <a:r>
              <a:rPr lang="en-US" altLang="ko-KR" sz="700" dirty="0"/>
              <a:t>     * @</a:t>
            </a:r>
            <a:r>
              <a:rPr lang="en-US" altLang="ko-KR" sz="700" dirty="0" err="1"/>
              <a:t>param</a:t>
            </a:r>
            <a:r>
              <a:rPr lang="en-US" altLang="ko-KR" sz="700" dirty="0"/>
              <a:t> _from The address of the sender</a:t>
            </a:r>
          </a:p>
          <a:p>
            <a:r>
              <a:rPr lang="en-US" altLang="ko-KR" sz="700" dirty="0"/>
              <a:t>     * @</a:t>
            </a:r>
            <a:r>
              <a:rPr lang="en-US" altLang="ko-KR" sz="700" dirty="0" err="1"/>
              <a:t>param</a:t>
            </a:r>
            <a:r>
              <a:rPr lang="en-US" altLang="ko-KR" sz="700" dirty="0"/>
              <a:t> _to The address of the recipient</a:t>
            </a:r>
          </a:p>
          <a:p>
            <a:r>
              <a:rPr lang="en-US" altLang="ko-KR" sz="700" dirty="0"/>
              <a:t>     * @</a:t>
            </a:r>
            <a:r>
              <a:rPr lang="en-US" altLang="ko-KR" sz="700" dirty="0" err="1"/>
              <a:t>param</a:t>
            </a:r>
            <a:r>
              <a:rPr lang="en-US" altLang="ko-KR" sz="700" dirty="0"/>
              <a:t> _value the amount to send</a:t>
            </a:r>
          </a:p>
          <a:p>
            <a:r>
              <a:rPr lang="en-US" altLang="ko-KR" sz="700" dirty="0"/>
              <a:t>     */</a:t>
            </a:r>
          </a:p>
          <a:p>
            <a:r>
              <a:rPr lang="en-US" altLang="ko-KR" sz="700" dirty="0"/>
              <a:t>    function </a:t>
            </a:r>
            <a:r>
              <a:rPr lang="en-US" altLang="ko-KR" sz="700" dirty="0" err="1"/>
              <a:t>transferFrom</a:t>
            </a:r>
            <a:r>
              <a:rPr lang="en-US" altLang="ko-KR" sz="700" dirty="0"/>
              <a:t>(address _from, address _to, uint256 _value) public returns (bool success) {</a:t>
            </a:r>
          </a:p>
          <a:p>
            <a:r>
              <a:rPr lang="en-US" altLang="ko-KR" sz="700" dirty="0"/>
              <a:t>        require(_value &lt;= allowance[_from][</a:t>
            </a:r>
            <a:r>
              <a:rPr lang="en-US" altLang="ko-KR" sz="700" dirty="0" err="1"/>
              <a:t>msg.sender</a:t>
            </a:r>
            <a:r>
              <a:rPr lang="en-US" altLang="ko-KR" sz="700" dirty="0"/>
              <a:t>]);     // Check allowance</a:t>
            </a:r>
          </a:p>
          <a:p>
            <a:r>
              <a:rPr lang="en-US" altLang="ko-KR" sz="700" dirty="0"/>
              <a:t>        allowance[_from][</a:t>
            </a:r>
            <a:r>
              <a:rPr lang="en-US" altLang="ko-KR" sz="700" dirty="0" err="1"/>
              <a:t>msg.sender</a:t>
            </a:r>
            <a:r>
              <a:rPr lang="en-US" altLang="ko-KR" sz="700" dirty="0"/>
              <a:t>] -= _value;</a:t>
            </a:r>
          </a:p>
          <a:p>
            <a:r>
              <a:rPr lang="en-US" altLang="ko-KR" sz="700" dirty="0"/>
              <a:t>        _transfer(_from, _to, _value);</a:t>
            </a:r>
          </a:p>
          <a:p>
            <a:r>
              <a:rPr lang="en-US" altLang="ko-KR" sz="700" dirty="0"/>
              <a:t>        return true;</a:t>
            </a:r>
          </a:p>
          <a:p>
            <a:r>
              <a:rPr lang="en-US" altLang="ko-KR" sz="700" dirty="0"/>
              <a:t>    }</a:t>
            </a:r>
          </a:p>
          <a:p>
            <a:endParaRPr lang="en-US" altLang="ko-KR" sz="700" dirty="0"/>
          </a:p>
          <a:p>
            <a:r>
              <a:rPr lang="en-US" altLang="ko-KR" sz="700" dirty="0"/>
              <a:t>    /**</a:t>
            </a:r>
          </a:p>
          <a:p>
            <a:r>
              <a:rPr lang="en-US" altLang="ko-KR" sz="700" dirty="0"/>
              <a:t>     * Set allowance for other address</a:t>
            </a:r>
          </a:p>
          <a:p>
            <a:r>
              <a:rPr lang="en-US" altLang="ko-KR" sz="700" dirty="0"/>
              <a:t>     *</a:t>
            </a:r>
          </a:p>
          <a:p>
            <a:r>
              <a:rPr lang="en-US" altLang="ko-KR" sz="700" dirty="0"/>
              <a:t>     * Allows `_spender` to spend no more than `_value` tokens in your behalf</a:t>
            </a:r>
          </a:p>
          <a:p>
            <a:r>
              <a:rPr lang="en-US" altLang="ko-KR" sz="700" dirty="0"/>
              <a:t>     *</a:t>
            </a:r>
          </a:p>
          <a:p>
            <a:r>
              <a:rPr lang="en-US" altLang="ko-KR" sz="700" dirty="0"/>
              <a:t>     * @</a:t>
            </a:r>
            <a:r>
              <a:rPr lang="en-US" altLang="ko-KR" sz="700" dirty="0" err="1"/>
              <a:t>param</a:t>
            </a:r>
            <a:r>
              <a:rPr lang="en-US" altLang="ko-KR" sz="700" dirty="0"/>
              <a:t> _spender The address authorized to spend</a:t>
            </a:r>
          </a:p>
          <a:p>
            <a:r>
              <a:rPr lang="en-US" altLang="ko-KR" sz="700" dirty="0"/>
              <a:t>     * @</a:t>
            </a:r>
            <a:r>
              <a:rPr lang="en-US" altLang="ko-KR" sz="700" dirty="0" err="1"/>
              <a:t>param</a:t>
            </a:r>
            <a:r>
              <a:rPr lang="en-US" altLang="ko-KR" sz="700" dirty="0"/>
              <a:t> _value the max amount they can spend</a:t>
            </a:r>
          </a:p>
          <a:p>
            <a:r>
              <a:rPr lang="en-US" altLang="ko-KR" sz="700" dirty="0"/>
              <a:t>     */</a:t>
            </a:r>
          </a:p>
          <a:p>
            <a:r>
              <a:rPr lang="en-US" altLang="ko-KR" sz="700" dirty="0"/>
              <a:t>    function approve(address _spender, uint256 _value) public</a:t>
            </a:r>
          </a:p>
          <a:p>
            <a:r>
              <a:rPr lang="en-US" altLang="ko-KR" sz="700" dirty="0"/>
              <a:t>        returns (bool success) {</a:t>
            </a:r>
          </a:p>
          <a:p>
            <a:r>
              <a:rPr lang="en-US" altLang="ko-KR" sz="700" dirty="0"/>
              <a:t>        allowance[</a:t>
            </a:r>
            <a:r>
              <a:rPr lang="en-US" altLang="ko-KR" sz="700" dirty="0" err="1"/>
              <a:t>msg.sender</a:t>
            </a:r>
            <a:r>
              <a:rPr lang="en-US" altLang="ko-KR" sz="700" dirty="0"/>
              <a:t>][_spender] = _value;</a:t>
            </a:r>
          </a:p>
          <a:p>
            <a:r>
              <a:rPr lang="en-US" altLang="ko-KR" sz="700" dirty="0"/>
              <a:t>        return true;</a:t>
            </a:r>
          </a:p>
          <a:p>
            <a:r>
              <a:rPr lang="en-US" altLang="ko-KR" sz="700" dirty="0"/>
              <a:t>    }</a:t>
            </a:r>
          </a:p>
          <a:p>
            <a:endParaRPr lang="en-US" altLang="ko-KR" sz="700" dirty="0"/>
          </a:p>
          <a:p>
            <a:r>
              <a:rPr lang="en-US" altLang="ko-KR" sz="700" dirty="0"/>
              <a:t>    /**</a:t>
            </a:r>
          </a:p>
          <a:p>
            <a:r>
              <a:rPr lang="en-US" altLang="ko-KR" sz="700" dirty="0"/>
              <a:t>     * Set allowance for other address and notify</a:t>
            </a:r>
          </a:p>
          <a:p>
            <a:r>
              <a:rPr lang="en-US" altLang="ko-KR" sz="700" dirty="0"/>
              <a:t>     *</a:t>
            </a:r>
          </a:p>
          <a:p>
            <a:r>
              <a:rPr lang="en-US" altLang="ko-KR" sz="700" dirty="0"/>
              <a:t>     * Allows `_spender` to spend no more than `_value` tokens in your behalf, and then ping the contract about it</a:t>
            </a:r>
          </a:p>
          <a:p>
            <a:r>
              <a:rPr lang="en-US" altLang="ko-KR" sz="700" dirty="0"/>
              <a:t>     *</a:t>
            </a:r>
          </a:p>
          <a:p>
            <a:r>
              <a:rPr lang="en-US" altLang="ko-KR" sz="700" dirty="0"/>
              <a:t>     * @</a:t>
            </a:r>
            <a:r>
              <a:rPr lang="en-US" altLang="ko-KR" sz="700" dirty="0" err="1"/>
              <a:t>param</a:t>
            </a:r>
            <a:r>
              <a:rPr lang="en-US" altLang="ko-KR" sz="700" dirty="0"/>
              <a:t> _spender The address authorized to spend</a:t>
            </a:r>
          </a:p>
          <a:p>
            <a:r>
              <a:rPr lang="en-US" altLang="ko-KR" sz="700" dirty="0"/>
              <a:t>     * @</a:t>
            </a:r>
            <a:r>
              <a:rPr lang="en-US" altLang="ko-KR" sz="700" dirty="0" err="1"/>
              <a:t>param</a:t>
            </a:r>
            <a:r>
              <a:rPr lang="en-US" altLang="ko-KR" sz="700" dirty="0"/>
              <a:t> _value the max amount they can spend</a:t>
            </a:r>
          </a:p>
          <a:p>
            <a:r>
              <a:rPr lang="en-US" altLang="ko-KR" sz="700" dirty="0"/>
              <a:t>     * @</a:t>
            </a:r>
            <a:r>
              <a:rPr lang="en-US" altLang="ko-KR" sz="700" dirty="0" err="1"/>
              <a:t>param</a:t>
            </a:r>
            <a:r>
              <a:rPr lang="en-US" altLang="ko-KR" sz="700" dirty="0"/>
              <a:t> _</a:t>
            </a:r>
            <a:r>
              <a:rPr lang="en-US" altLang="ko-KR" sz="700" dirty="0" err="1"/>
              <a:t>extraData</a:t>
            </a:r>
            <a:r>
              <a:rPr lang="en-US" altLang="ko-KR" sz="700" dirty="0"/>
              <a:t> some extra information to send to the approved contract</a:t>
            </a:r>
          </a:p>
          <a:p>
            <a:r>
              <a:rPr lang="en-US" altLang="ko-KR" sz="700" dirty="0"/>
              <a:t>     */</a:t>
            </a:r>
          </a:p>
          <a:p>
            <a:r>
              <a:rPr lang="en-US" altLang="ko-KR" sz="700" dirty="0"/>
              <a:t>    function </a:t>
            </a:r>
            <a:r>
              <a:rPr lang="en-US" altLang="ko-KR" sz="700" dirty="0" err="1"/>
              <a:t>approveAndCall</a:t>
            </a:r>
            <a:r>
              <a:rPr lang="en-US" altLang="ko-KR" sz="700" dirty="0"/>
              <a:t>(address _spender, uint256 _value, bytes _</a:t>
            </a:r>
            <a:r>
              <a:rPr lang="en-US" altLang="ko-KR" sz="700" dirty="0" err="1"/>
              <a:t>extraData</a:t>
            </a:r>
            <a:r>
              <a:rPr lang="en-US" altLang="ko-KR" sz="700" dirty="0"/>
              <a:t>)</a:t>
            </a:r>
          </a:p>
          <a:p>
            <a:r>
              <a:rPr lang="en-US" altLang="ko-KR" sz="700" dirty="0"/>
              <a:t>        public</a:t>
            </a:r>
          </a:p>
          <a:p>
            <a:r>
              <a:rPr lang="en-US" altLang="ko-KR" sz="700" dirty="0"/>
              <a:t>        returns (bool success) {</a:t>
            </a:r>
          </a:p>
          <a:p>
            <a:r>
              <a:rPr lang="en-US" altLang="ko-KR" sz="700" dirty="0"/>
              <a:t>        </a:t>
            </a:r>
            <a:r>
              <a:rPr lang="en-US" altLang="ko-KR" sz="700" dirty="0" err="1"/>
              <a:t>tokenRecipient</a:t>
            </a:r>
            <a:r>
              <a:rPr lang="en-US" altLang="ko-KR" sz="700" dirty="0"/>
              <a:t> spender = </a:t>
            </a:r>
            <a:r>
              <a:rPr lang="en-US" altLang="ko-KR" sz="700" dirty="0" err="1"/>
              <a:t>tokenRecipient</a:t>
            </a:r>
            <a:r>
              <a:rPr lang="en-US" altLang="ko-KR" sz="700" dirty="0"/>
              <a:t>(_spender);</a:t>
            </a:r>
          </a:p>
          <a:p>
            <a:r>
              <a:rPr lang="en-US" altLang="ko-KR" sz="700" dirty="0"/>
              <a:t>        if (approve(_spender, _value)) {</a:t>
            </a:r>
          </a:p>
          <a:p>
            <a:r>
              <a:rPr lang="en-US" altLang="ko-KR" sz="700" dirty="0"/>
              <a:t>            </a:t>
            </a:r>
            <a:r>
              <a:rPr lang="en-US" altLang="ko-KR" sz="700" dirty="0" err="1"/>
              <a:t>spender.receiveApproval</a:t>
            </a:r>
            <a:r>
              <a:rPr lang="en-US" altLang="ko-KR" sz="700" dirty="0"/>
              <a:t>(</a:t>
            </a:r>
            <a:r>
              <a:rPr lang="en-US" altLang="ko-KR" sz="700" dirty="0" err="1"/>
              <a:t>msg.sender</a:t>
            </a:r>
            <a:r>
              <a:rPr lang="en-US" altLang="ko-KR" sz="700" dirty="0"/>
              <a:t>, _value, this, _</a:t>
            </a:r>
            <a:r>
              <a:rPr lang="en-US" altLang="ko-KR" sz="700" dirty="0" err="1"/>
              <a:t>extraData</a:t>
            </a:r>
            <a:r>
              <a:rPr lang="en-US" altLang="ko-KR" sz="700" dirty="0"/>
              <a:t>);</a:t>
            </a:r>
          </a:p>
          <a:p>
            <a:r>
              <a:rPr lang="en-US" altLang="ko-KR" sz="700" dirty="0"/>
              <a:t>            return true;</a:t>
            </a:r>
          </a:p>
          <a:p>
            <a:r>
              <a:rPr lang="en-US" altLang="ko-KR" sz="700" dirty="0"/>
              <a:t>        }</a:t>
            </a:r>
          </a:p>
          <a:p>
            <a:r>
              <a:rPr lang="en-US" altLang="ko-KR" sz="700" dirty="0"/>
              <a:t>    }</a:t>
            </a:r>
          </a:p>
          <a:p>
            <a:endParaRPr lang="en-US" altLang="ko-KR" sz="700" dirty="0"/>
          </a:p>
          <a:p>
            <a:r>
              <a:rPr lang="en-US" altLang="ko-KR" sz="700" dirty="0"/>
              <a:t>    /**</a:t>
            </a:r>
          </a:p>
          <a:p>
            <a:r>
              <a:rPr lang="en-US" altLang="ko-KR" sz="700" dirty="0"/>
              <a:t>     * Destroy tokens</a:t>
            </a:r>
          </a:p>
          <a:p>
            <a:r>
              <a:rPr lang="en-US" altLang="ko-KR" sz="700" dirty="0"/>
              <a:t>     *</a:t>
            </a:r>
          </a:p>
          <a:p>
            <a:r>
              <a:rPr lang="en-US" altLang="ko-KR" sz="700" dirty="0"/>
              <a:t>     * Remove `_value` tokens from the system irreversibly</a:t>
            </a:r>
          </a:p>
          <a:p>
            <a:r>
              <a:rPr lang="en-US" altLang="ko-KR" sz="700" dirty="0"/>
              <a:t>     *</a:t>
            </a:r>
          </a:p>
          <a:p>
            <a:r>
              <a:rPr lang="en-US" altLang="ko-KR" sz="700" dirty="0"/>
              <a:t>     * @</a:t>
            </a:r>
            <a:r>
              <a:rPr lang="en-US" altLang="ko-KR" sz="700" dirty="0" err="1"/>
              <a:t>param</a:t>
            </a:r>
            <a:r>
              <a:rPr lang="en-US" altLang="ko-KR" sz="700" dirty="0"/>
              <a:t> _value the amount of money to burn</a:t>
            </a:r>
          </a:p>
          <a:p>
            <a:r>
              <a:rPr lang="en-US" altLang="ko-KR" sz="700" dirty="0"/>
              <a:t>     */</a:t>
            </a:r>
          </a:p>
          <a:p>
            <a:r>
              <a:rPr lang="en-US" altLang="ko-KR" sz="700" dirty="0"/>
              <a:t>    function burn(uint256 _value) public returns (bool success) {</a:t>
            </a:r>
          </a:p>
          <a:p>
            <a:r>
              <a:rPr lang="en-US" altLang="ko-KR" sz="700" dirty="0"/>
              <a:t>        require(</a:t>
            </a:r>
            <a:r>
              <a:rPr lang="en-US" altLang="ko-KR" sz="700" dirty="0" err="1"/>
              <a:t>balanceOf</a:t>
            </a:r>
            <a:r>
              <a:rPr lang="en-US" altLang="ko-KR" sz="700" dirty="0"/>
              <a:t>[</a:t>
            </a:r>
            <a:r>
              <a:rPr lang="en-US" altLang="ko-KR" sz="700" dirty="0" err="1"/>
              <a:t>msg.sender</a:t>
            </a:r>
            <a:r>
              <a:rPr lang="en-US" altLang="ko-KR" sz="700" dirty="0"/>
              <a:t>] &gt;= _value);   // Check if the sender has enough</a:t>
            </a:r>
          </a:p>
          <a:p>
            <a:r>
              <a:rPr lang="en-US" altLang="ko-KR" sz="700" dirty="0"/>
              <a:t>        </a:t>
            </a:r>
            <a:r>
              <a:rPr lang="en-US" altLang="ko-KR" sz="700" dirty="0" err="1"/>
              <a:t>balanceOf</a:t>
            </a:r>
            <a:r>
              <a:rPr lang="en-US" altLang="ko-KR" sz="700" dirty="0"/>
              <a:t>[</a:t>
            </a:r>
            <a:r>
              <a:rPr lang="en-US" altLang="ko-KR" sz="700" dirty="0" err="1"/>
              <a:t>msg.sender</a:t>
            </a:r>
            <a:r>
              <a:rPr lang="en-US" altLang="ko-KR" sz="700" dirty="0"/>
              <a:t>] -= _value;            // Subtract from the sender</a:t>
            </a:r>
          </a:p>
          <a:p>
            <a:r>
              <a:rPr lang="en-US" altLang="ko-KR" sz="700" dirty="0"/>
              <a:t>        </a:t>
            </a:r>
            <a:r>
              <a:rPr lang="en-US" altLang="ko-KR" sz="700" dirty="0" err="1"/>
              <a:t>totalSupply</a:t>
            </a:r>
            <a:r>
              <a:rPr lang="en-US" altLang="ko-KR" sz="700" dirty="0"/>
              <a:t> -= _value;                      // Updates </a:t>
            </a:r>
            <a:r>
              <a:rPr lang="en-US" altLang="ko-KR" sz="700" dirty="0" err="1"/>
              <a:t>totalSupply</a:t>
            </a:r>
            <a:endParaRPr lang="en-US" altLang="ko-KR" sz="700" dirty="0"/>
          </a:p>
          <a:p>
            <a:r>
              <a:rPr lang="en-US" altLang="ko-KR" sz="700" dirty="0"/>
              <a:t>        Burn(</a:t>
            </a:r>
            <a:r>
              <a:rPr lang="en-US" altLang="ko-KR" sz="700" dirty="0" err="1"/>
              <a:t>msg.sender</a:t>
            </a:r>
            <a:r>
              <a:rPr lang="en-US" altLang="ko-KR" sz="700" dirty="0"/>
              <a:t>, _value);</a:t>
            </a:r>
          </a:p>
          <a:p>
            <a:r>
              <a:rPr lang="en-US" altLang="ko-KR" sz="700" dirty="0"/>
              <a:t>        return true;</a:t>
            </a:r>
          </a:p>
          <a:p>
            <a:r>
              <a:rPr lang="en-US" altLang="ko-KR" sz="700" dirty="0"/>
              <a:t>    }</a:t>
            </a:r>
          </a:p>
          <a:p>
            <a:endParaRPr lang="en-US" altLang="ko-KR" sz="700" dirty="0"/>
          </a:p>
          <a:p>
            <a:r>
              <a:rPr lang="en-US" altLang="ko-KR" sz="700" dirty="0"/>
              <a:t>    /**</a:t>
            </a:r>
          </a:p>
          <a:p>
            <a:r>
              <a:rPr lang="en-US" altLang="ko-KR" sz="700" dirty="0"/>
              <a:t>     * Destroy tokens from other account</a:t>
            </a:r>
          </a:p>
          <a:p>
            <a:r>
              <a:rPr lang="en-US" altLang="ko-KR" sz="700" dirty="0"/>
              <a:t>     *</a:t>
            </a:r>
          </a:p>
          <a:p>
            <a:r>
              <a:rPr lang="en-US" altLang="ko-KR" sz="700" dirty="0"/>
              <a:t>     * Remove `_value` tokens from the system irreversibly on behalf of `_from`.</a:t>
            </a:r>
          </a:p>
          <a:p>
            <a:r>
              <a:rPr lang="en-US" altLang="ko-KR" sz="700" dirty="0"/>
              <a:t>     *</a:t>
            </a:r>
          </a:p>
          <a:p>
            <a:r>
              <a:rPr lang="en-US" altLang="ko-KR" sz="700" dirty="0"/>
              <a:t>     * @</a:t>
            </a:r>
            <a:r>
              <a:rPr lang="en-US" altLang="ko-KR" sz="700" dirty="0" err="1"/>
              <a:t>param</a:t>
            </a:r>
            <a:r>
              <a:rPr lang="en-US" altLang="ko-KR" sz="700" dirty="0"/>
              <a:t> _from the address of the sender</a:t>
            </a:r>
          </a:p>
          <a:p>
            <a:r>
              <a:rPr lang="en-US" altLang="ko-KR" sz="700" dirty="0"/>
              <a:t>     * @</a:t>
            </a:r>
            <a:r>
              <a:rPr lang="en-US" altLang="ko-KR" sz="700" dirty="0" err="1"/>
              <a:t>param</a:t>
            </a:r>
            <a:r>
              <a:rPr lang="en-US" altLang="ko-KR" sz="700" dirty="0"/>
              <a:t> _value the amount of money to burn</a:t>
            </a:r>
          </a:p>
          <a:p>
            <a:r>
              <a:rPr lang="en-US" altLang="ko-KR" sz="700" dirty="0"/>
              <a:t>     */</a:t>
            </a:r>
          </a:p>
          <a:p>
            <a:r>
              <a:rPr lang="en-US" altLang="ko-KR" sz="700" dirty="0"/>
              <a:t>    function </a:t>
            </a:r>
            <a:r>
              <a:rPr lang="en-US" altLang="ko-KR" sz="700" dirty="0" err="1"/>
              <a:t>burnFrom</a:t>
            </a:r>
            <a:r>
              <a:rPr lang="en-US" altLang="ko-KR" sz="700" dirty="0"/>
              <a:t>(address _from, uint256 _value) public returns (bool success) {</a:t>
            </a:r>
          </a:p>
          <a:p>
            <a:r>
              <a:rPr lang="en-US" altLang="ko-KR" sz="700" dirty="0"/>
              <a:t>        require(</a:t>
            </a:r>
            <a:r>
              <a:rPr lang="en-US" altLang="ko-KR" sz="700" dirty="0" err="1"/>
              <a:t>balanceOf</a:t>
            </a:r>
            <a:r>
              <a:rPr lang="en-US" altLang="ko-KR" sz="700" dirty="0"/>
              <a:t>[_from] &gt;= _value);                // Check if the targeted balance is enough</a:t>
            </a:r>
          </a:p>
          <a:p>
            <a:r>
              <a:rPr lang="en-US" altLang="ko-KR" sz="700" dirty="0"/>
              <a:t>        require(_value &lt;= allowance[_from][</a:t>
            </a:r>
            <a:r>
              <a:rPr lang="en-US" altLang="ko-KR" sz="700" dirty="0" err="1"/>
              <a:t>msg.sender</a:t>
            </a:r>
            <a:r>
              <a:rPr lang="en-US" altLang="ko-KR" sz="700" dirty="0"/>
              <a:t>]);    // Check allowance</a:t>
            </a:r>
          </a:p>
          <a:p>
            <a:r>
              <a:rPr lang="en-US" altLang="ko-KR" sz="700" dirty="0"/>
              <a:t>        </a:t>
            </a:r>
            <a:r>
              <a:rPr lang="en-US" altLang="ko-KR" sz="700" dirty="0" err="1"/>
              <a:t>balanceOf</a:t>
            </a:r>
            <a:r>
              <a:rPr lang="en-US" altLang="ko-KR" sz="700" dirty="0"/>
              <a:t>[_from] -= _value;                         // Subtract from the targeted balance</a:t>
            </a:r>
          </a:p>
          <a:p>
            <a:r>
              <a:rPr lang="en-US" altLang="ko-KR" sz="700" dirty="0"/>
              <a:t>        allowance[_from][</a:t>
            </a:r>
            <a:r>
              <a:rPr lang="en-US" altLang="ko-KR" sz="700" dirty="0" err="1"/>
              <a:t>msg.sender</a:t>
            </a:r>
            <a:r>
              <a:rPr lang="en-US" altLang="ko-KR" sz="700" dirty="0"/>
              <a:t>] -= _value;             // Subtract from the sender's allowance</a:t>
            </a:r>
          </a:p>
          <a:p>
            <a:r>
              <a:rPr lang="en-US" altLang="ko-KR" sz="700" dirty="0"/>
              <a:t>        </a:t>
            </a:r>
            <a:r>
              <a:rPr lang="en-US" altLang="ko-KR" sz="700" dirty="0" err="1"/>
              <a:t>totalSupply</a:t>
            </a:r>
            <a:r>
              <a:rPr lang="en-US" altLang="ko-KR" sz="700" dirty="0"/>
              <a:t> -= _value;                              // Update </a:t>
            </a:r>
            <a:r>
              <a:rPr lang="en-US" altLang="ko-KR" sz="700" dirty="0" err="1"/>
              <a:t>totalSupply</a:t>
            </a:r>
            <a:endParaRPr lang="en-US" altLang="ko-KR" sz="700" dirty="0"/>
          </a:p>
          <a:p>
            <a:r>
              <a:rPr lang="en-US" altLang="ko-KR" sz="700" dirty="0"/>
              <a:t>        Burn(_from, _value);</a:t>
            </a:r>
          </a:p>
          <a:p>
            <a:r>
              <a:rPr lang="en-US" altLang="ko-KR" sz="700" dirty="0"/>
              <a:t>        return true;</a:t>
            </a:r>
          </a:p>
          <a:p>
            <a:r>
              <a:rPr lang="en-US" altLang="ko-KR" sz="700" dirty="0"/>
              <a:t>    }</a:t>
            </a:r>
          </a:p>
          <a:p>
            <a:r>
              <a:rPr lang="en-US" altLang="ko-KR" sz="700" dirty="0"/>
              <a:t>}</a:t>
            </a:r>
          </a:p>
          <a:p>
            <a:endParaRPr lang="en-US" altLang="ko-KR" sz="700" dirty="0"/>
          </a:p>
        </p:txBody>
      </p:sp>
      <p:sp>
        <p:nvSpPr>
          <p:cNvPr id="5" name="TextBox 4"/>
          <p:cNvSpPr txBox="1"/>
          <p:nvPr/>
        </p:nvSpPr>
        <p:spPr>
          <a:xfrm>
            <a:off x="6588224" y="1327557"/>
            <a:ext cx="21675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rgbClr val="FF0000"/>
                </a:solidFill>
              </a:rPr>
              <a:t>0x0 address (</a:t>
            </a:r>
            <a:r>
              <a:rPr lang="ko-KR" altLang="en-US" sz="1100" dirty="0" smtClean="0">
                <a:solidFill>
                  <a:srgbClr val="FF0000"/>
                </a:solidFill>
              </a:rPr>
              <a:t>주소</a:t>
            </a:r>
            <a:r>
              <a:rPr lang="ko-KR" altLang="en-US" sz="1100" dirty="0">
                <a:solidFill>
                  <a:srgbClr val="FF0000"/>
                </a:solidFill>
              </a:rPr>
              <a:t>가 </a:t>
            </a:r>
            <a:r>
              <a:rPr lang="ko-KR" altLang="en-US" sz="1100" dirty="0" smtClean="0">
                <a:solidFill>
                  <a:srgbClr val="FF0000"/>
                </a:solidFill>
              </a:rPr>
              <a:t>있는 체크</a:t>
            </a:r>
            <a:r>
              <a:rPr lang="en-US" altLang="ko-KR" sz="1100" dirty="0" smtClean="0">
                <a:solidFill>
                  <a:srgbClr val="FF0000"/>
                </a:solidFill>
              </a:rPr>
              <a:t>)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598368" y="4077072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200" dirty="0" err="1" smtClean="0">
                <a:solidFill>
                  <a:srgbClr val="FF0000"/>
                </a:solidFill>
              </a:rPr>
              <a:t>ApproveandCall</a:t>
            </a:r>
            <a:r>
              <a:rPr lang="en-US" altLang="ko-KR" sz="1200" dirty="0" smtClean="0">
                <a:solidFill>
                  <a:srgbClr val="FF0000"/>
                </a:solidFill>
              </a:rPr>
              <a:t>()</a:t>
            </a:r>
            <a:r>
              <a:rPr lang="ko-KR" altLang="en-US" sz="1200" dirty="0" smtClean="0">
                <a:solidFill>
                  <a:srgbClr val="FF0000"/>
                </a:solidFill>
              </a:rPr>
              <a:t>이 </a:t>
            </a:r>
            <a:r>
              <a:rPr lang="ko-KR" altLang="en-US" sz="1200" dirty="0">
                <a:solidFill>
                  <a:srgbClr val="FF0000"/>
                </a:solidFill>
              </a:rPr>
              <a:t>기능은 다른 계약에서 일부 토큰을 사용하고자 할 때 허용 배열에 항목을 만드는 데 사용됩니다</a:t>
            </a:r>
            <a:r>
              <a:rPr lang="en-US" altLang="ko-KR" sz="1200" dirty="0">
                <a:solidFill>
                  <a:srgbClr val="FF0000"/>
                </a:solidFill>
              </a:rPr>
              <a:t>.  _ spender</a:t>
            </a:r>
            <a:r>
              <a:rPr lang="ko-KR" altLang="en-US" sz="1200" dirty="0">
                <a:solidFill>
                  <a:srgbClr val="FF0000"/>
                </a:solidFill>
              </a:rPr>
              <a:t>는 그것을 사용할 계약의 주소입니다</a:t>
            </a:r>
            <a:r>
              <a:rPr lang="en-US" altLang="ko-KR" sz="1200" dirty="0">
                <a:solidFill>
                  <a:srgbClr val="FF0000"/>
                </a:solidFill>
              </a:rPr>
              <a:t>.  _value</a:t>
            </a:r>
            <a:r>
              <a:rPr lang="ko-KR" altLang="en-US" sz="1200" dirty="0">
                <a:solidFill>
                  <a:srgbClr val="FF0000"/>
                </a:solidFill>
              </a:rPr>
              <a:t>는 소비 할 토큰의 수를 나타냅니다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389242" y="836712"/>
            <a:ext cx="42755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err="1" smtClean="0">
                <a:solidFill>
                  <a:srgbClr val="FF0000"/>
                </a:solidFill>
              </a:rPr>
              <a:t>tokenRecipient</a:t>
            </a:r>
            <a:r>
              <a:rPr lang="ko-KR" altLang="en-US" sz="1100" dirty="0" smtClean="0">
                <a:solidFill>
                  <a:srgbClr val="FF0000"/>
                </a:solidFill>
              </a:rPr>
              <a:t>에서 </a:t>
            </a:r>
            <a:r>
              <a:rPr lang="en-US" altLang="ko-KR" sz="1100" dirty="0" smtClean="0">
                <a:solidFill>
                  <a:srgbClr val="FF0000"/>
                </a:solidFill>
              </a:rPr>
              <a:t>token </a:t>
            </a:r>
            <a:r>
              <a:rPr lang="ko-KR" altLang="en-US" sz="1100" dirty="0" smtClean="0">
                <a:solidFill>
                  <a:srgbClr val="FF0000"/>
                </a:solidFill>
              </a:rPr>
              <a:t>주소는 </a:t>
            </a:r>
            <a:r>
              <a:rPr lang="en-US" altLang="ko-KR" sz="1100" dirty="0" smtClean="0">
                <a:solidFill>
                  <a:srgbClr val="FF0000"/>
                </a:solidFill>
              </a:rPr>
              <a:t>token</a:t>
            </a:r>
            <a:r>
              <a:rPr lang="ko-KR" altLang="en-US" sz="1100" dirty="0" smtClean="0">
                <a:solidFill>
                  <a:srgbClr val="FF0000"/>
                </a:solidFill>
              </a:rPr>
              <a:t>의 계약 주소를 의미한다</a:t>
            </a:r>
            <a:r>
              <a:rPr lang="en-US" altLang="ko-KR" sz="1100" dirty="0" smtClean="0">
                <a:solidFill>
                  <a:srgbClr val="FF0000"/>
                </a:solidFill>
              </a:rPr>
              <a:t>.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858000" y="198884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altLang="ko-KR" sz="1200" b="1" dirty="0" smtClean="0">
              <a:solidFill>
                <a:schemeClr val="accent1"/>
              </a:solidFill>
            </a:endParaRPr>
          </a:p>
          <a:p>
            <a:r>
              <a:rPr lang="ko-KR" altLang="en-US" sz="1200" b="1" dirty="0" smtClean="0">
                <a:solidFill>
                  <a:schemeClr val="accent1"/>
                </a:solidFill>
              </a:rPr>
              <a:t>이 </a:t>
            </a:r>
            <a:r>
              <a:rPr lang="ko-KR" altLang="en-US" sz="1200" b="1" dirty="0" err="1" smtClean="0">
                <a:solidFill>
                  <a:schemeClr val="accent1"/>
                </a:solidFill>
              </a:rPr>
              <a:t>컨트렉트의</a:t>
            </a:r>
            <a:r>
              <a:rPr lang="ko-KR" altLang="en-US" sz="1200" b="1" dirty="0" smtClean="0">
                <a:solidFill>
                  <a:schemeClr val="accent1"/>
                </a:solidFill>
              </a:rPr>
              <a:t> </a:t>
            </a:r>
            <a:r>
              <a:rPr lang="en-US" altLang="ko-KR" sz="1200" b="1" dirty="0" err="1" smtClean="0">
                <a:solidFill>
                  <a:schemeClr val="accent1"/>
                </a:solidFill>
              </a:rPr>
              <a:t>Testnet</a:t>
            </a:r>
            <a:r>
              <a:rPr lang="ko-KR" altLang="en-US" sz="1200" b="1" dirty="0" smtClean="0">
                <a:solidFill>
                  <a:schemeClr val="accent1"/>
                </a:solidFill>
              </a:rPr>
              <a:t>에서 </a:t>
            </a:r>
            <a:r>
              <a:rPr lang="ko-KR" altLang="en-US" sz="1200" b="1" dirty="0" err="1" smtClean="0">
                <a:solidFill>
                  <a:schemeClr val="accent1"/>
                </a:solidFill>
              </a:rPr>
              <a:t>주소은</a:t>
            </a:r>
            <a:r>
              <a:rPr lang="ko-KR" altLang="en-US" sz="1200" b="1" dirty="0" smtClean="0">
                <a:solidFill>
                  <a:schemeClr val="accent1"/>
                </a:solidFill>
              </a:rPr>
              <a:t> 아래와 같다</a:t>
            </a:r>
            <a:r>
              <a:rPr lang="en-US" altLang="ko-KR" sz="1200" b="1" dirty="0" smtClean="0">
                <a:solidFill>
                  <a:schemeClr val="accent1"/>
                </a:solidFill>
              </a:rPr>
              <a:t>.</a:t>
            </a:r>
            <a:endParaRPr lang="en-US" altLang="ko-KR" sz="1200" b="1" dirty="0">
              <a:solidFill>
                <a:schemeClr val="accent1"/>
              </a:solidFill>
            </a:endParaRPr>
          </a:p>
          <a:p>
            <a:r>
              <a:rPr lang="en-US" altLang="ko-KR" sz="1200" b="1" dirty="0" smtClean="0">
                <a:solidFill>
                  <a:schemeClr val="accent1"/>
                </a:solidFill>
              </a:rPr>
              <a:t>0x46daeee2a95e4a33ecc118556ed4198e551dd4c3</a:t>
            </a:r>
            <a:endParaRPr lang="en-US" altLang="ko-KR" sz="1200" b="1" dirty="0">
              <a:solidFill>
                <a:schemeClr val="accent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156176" y="-99392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altLang="ko-KR" sz="1200" b="1" dirty="0" smtClean="0">
              <a:solidFill>
                <a:schemeClr val="accent1"/>
              </a:solidFill>
            </a:endParaRPr>
          </a:p>
          <a:p>
            <a:r>
              <a:rPr lang="ko-KR" altLang="en-US" sz="1200" b="1" dirty="0">
                <a:solidFill>
                  <a:schemeClr val="accent1"/>
                </a:solidFill>
              </a:rPr>
              <a:t>본 </a:t>
            </a:r>
            <a:r>
              <a:rPr lang="ko-KR" altLang="en-US" sz="1200" b="1" dirty="0" smtClean="0">
                <a:solidFill>
                  <a:schemeClr val="accent1"/>
                </a:solidFill>
              </a:rPr>
              <a:t>계약서는 </a:t>
            </a:r>
            <a:r>
              <a:rPr lang="en-US" altLang="ko-KR" sz="1200" b="1" dirty="0" smtClean="0">
                <a:solidFill>
                  <a:schemeClr val="accent1"/>
                </a:solidFill>
              </a:rPr>
              <a:t>ERC20 standard token (decimal = 18) </a:t>
            </a:r>
            <a:r>
              <a:rPr lang="ko-KR" altLang="en-US" sz="1200" b="1" dirty="0" smtClean="0">
                <a:solidFill>
                  <a:schemeClr val="accent1"/>
                </a:solidFill>
              </a:rPr>
              <a:t>이다</a:t>
            </a:r>
            <a:r>
              <a:rPr lang="en-US" altLang="ko-KR" sz="1200" b="1" dirty="0" smtClean="0">
                <a:solidFill>
                  <a:schemeClr val="accent1"/>
                </a:solidFill>
              </a:rPr>
              <a:t>.</a:t>
            </a:r>
            <a:endParaRPr lang="en-US" altLang="ko-KR" sz="12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10721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5536" y="620688"/>
            <a:ext cx="4572000" cy="429348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50" dirty="0"/>
              <a:t>pragma solidity ^0.4.11;</a:t>
            </a:r>
          </a:p>
          <a:p>
            <a:endParaRPr lang="en-US" altLang="ko-KR" sz="1050" dirty="0"/>
          </a:p>
          <a:p>
            <a:r>
              <a:rPr lang="en-US" altLang="ko-KR" sz="1050" dirty="0"/>
              <a:t>contract TokenERC20sub {</a:t>
            </a:r>
          </a:p>
          <a:p>
            <a:r>
              <a:rPr lang="en-US" altLang="ko-KR" sz="1050" dirty="0"/>
              <a:t>    </a:t>
            </a:r>
          </a:p>
          <a:p>
            <a:r>
              <a:rPr lang="en-US" altLang="ko-KR" sz="1050" dirty="0"/>
              <a:t>    mapping (address =&gt; uint256) public </a:t>
            </a:r>
            <a:r>
              <a:rPr lang="en-US" altLang="ko-KR" sz="1050" dirty="0" err="1"/>
              <a:t>balanceOf</a:t>
            </a:r>
            <a:r>
              <a:rPr lang="en-US" altLang="ko-KR" sz="1050" dirty="0"/>
              <a:t>;</a:t>
            </a:r>
          </a:p>
          <a:p>
            <a:r>
              <a:rPr lang="en-US" altLang="ko-KR" sz="1050" dirty="0"/>
              <a:t>    </a:t>
            </a:r>
          </a:p>
          <a:p>
            <a:r>
              <a:rPr lang="en-US" altLang="ko-KR" sz="1050" dirty="0"/>
              <a:t>    function transfer(address _to, uint256 _value) public {</a:t>
            </a:r>
          </a:p>
          <a:p>
            <a:r>
              <a:rPr lang="en-US" altLang="ko-KR" sz="1050" dirty="0"/>
              <a:t>        _transfer(</a:t>
            </a:r>
            <a:r>
              <a:rPr lang="en-US" altLang="ko-KR" sz="1050" dirty="0" err="1"/>
              <a:t>msg.sender</a:t>
            </a:r>
            <a:r>
              <a:rPr lang="en-US" altLang="ko-KR" sz="1050" dirty="0"/>
              <a:t>, _to, _value);</a:t>
            </a:r>
          </a:p>
          <a:p>
            <a:r>
              <a:rPr lang="en-US" altLang="ko-KR" sz="1050" dirty="0"/>
              <a:t>    }</a:t>
            </a:r>
          </a:p>
          <a:p>
            <a:r>
              <a:rPr lang="en-US" altLang="ko-KR" sz="1050" dirty="0"/>
              <a:t>    </a:t>
            </a:r>
          </a:p>
          <a:p>
            <a:r>
              <a:rPr lang="en-US" altLang="ko-KR" sz="1050" dirty="0"/>
              <a:t>    function _transfer(address _from, address _to, </a:t>
            </a:r>
            <a:r>
              <a:rPr lang="en-US" altLang="ko-KR" sz="1050" dirty="0" err="1"/>
              <a:t>uint</a:t>
            </a:r>
            <a:r>
              <a:rPr lang="en-US" altLang="ko-KR" sz="1050" dirty="0"/>
              <a:t> _value) internal {</a:t>
            </a:r>
          </a:p>
          <a:p>
            <a:r>
              <a:rPr lang="en-US" altLang="ko-KR" sz="1050" dirty="0"/>
              <a:t>        // Prevent transfer to 0x0 address. Use burn() instead</a:t>
            </a:r>
          </a:p>
          <a:p>
            <a:r>
              <a:rPr lang="en-US" altLang="ko-KR" sz="1050" dirty="0"/>
              <a:t>        require(_to != 0x0);</a:t>
            </a:r>
          </a:p>
          <a:p>
            <a:r>
              <a:rPr lang="en-US" altLang="ko-KR" sz="1050" dirty="0"/>
              <a:t>        // Check if the sender has enough</a:t>
            </a:r>
          </a:p>
          <a:p>
            <a:r>
              <a:rPr lang="en-US" altLang="ko-KR" sz="1050" dirty="0"/>
              <a:t>        require(</a:t>
            </a:r>
            <a:r>
              <a:rPr lang="en-US" altLang="ko-KR" sz="1050" dirty="0" err="1"/>
              <a:t>balanceOf</a:t>
            </a:r>
            <a:r>
              <a:rPr lang="en-US" altLang="ko-KR" sz="1050" dirty="0"/>
              <a:t>[_from] &gt;= _value);</a:t>
            </a:r>
          </a:p>
          <a:p>
            <a:r>
              <a:rPr lang="en-US" altLang="ko-KR" sz="1050" dirty="0"/>
              <a:t>        // Check for overflows</a:t>
            </a:r>
          </a:p>
          <a:p>
            <a:r>
              <a:rPr lang="en-US" altLang="ko-KR" sz="1050" dirty="0"/>
              <a:t>        require(</a:t>
            </a:r>
            <a:r>
              <a:rPr lang="en-US" altLang="ko-KR" sz="1050" dirty="0" err="1"/>
              <a:t>balanceOf</a:t>
            </a:r>
            <a:r>
              <a:rPr lang="en-US" altLang="ko-KR" sz="1050" dirty="0"/>
              <a:t>[_to] + _value &gt; </a:t>
            </a:r>
            <a:r>
              <a:rPr lang="en-US" altLang="ko-KR" sz="1050" dirty="0" err="1"/>
              <a:t>balanceOf</a:t>
            </a:r>
            <a:r>
              <a:rPr lang="en-US" altLang="ko-KR" sz="1050" dirty="0"/>
              <a:t>[_to]);</a:t>
            </a:r>
          </a:p>
          <a:p>
            <a:r>
              <a:rPr lang="en-US" altLang="ko-KR" sz="1050" dirty="0"/>
              <a:t>        // Save this for an assertion in the future</a:t>
            </a:r>
          </a:p>
          <a:p>
            <a:r>
              <a:rPr lang="en-US" altLang="ko-KR" sz="1050" dirty="0"/>
              <a:t>        </a:t>
            </a:r>
            <a:r>
              <a:rPr lang="en-US" altLang="ko-KR" sz="1050" dirty="0" err="1"/>
              <a:t>uint</a:t>
            </a:r>
            <a:r>
              <a:rPr lang="en-US" altLang="ko-KR" sz="1050" dirty="0"/>
              <a:t> </a:t>
            </a:r>
            <a:r>
              <a:rPr lang="en-US" altLang="ko-KR" sz="1050" dirty="0" err="1"/>
              <a:t>previousBalances</a:t>
            </a:r>
            <a:r>
              <a:rPr lang="en-US" altLang="ko-KR" sz="1050" dirty="0"/>
              <a:t> = </a:t>
            </a:r>
            <a:r>
              <a:rPr lang="en-US" altLang="ko-KR" sz="1050" dirty="0" err="1"/>
              <a:t>balanceOf</a:t>
            </a:r>
            <a:r>
              <a:rPr lang="en-US" altLang="ko-KR" sz="1050" dirty="0"/>
              <a:t>[_from] + </a:t>
            </a:r>
            <a:r>
              <a:rPr lang="en-US" altLang="ko-KR" sz="1050" dirty="0" err="1"/>
              <a:t>balanceOf</a:t>
            </a:r>
            <a:r>
              <a:rPr lang="en-US" altLang="ko-KR" sz="1050" dirty="0"/>
              <a:t>[_to];</a:t>
            </a:r>
          </a:p>
          <a:p>
            <a:r>
              <a:rPr lang="en-US" altLang="ko-KR" sz="1050" dirty="0"/>
              <a:t>        // Subtract from the sender</a:t>
            </a:r>
          </a:p>
          <a:p>
            <a:r>
              <a:rPr lang="en-US" altLang="ko-KR" sz="1050" dirty="0"/>
              <a:t>        </a:t>
            </a:r>
            <a:r>
              <a:rPr lang="en-US" altLang="ko-KR" sz="1050" dirty="0" err="1"/>
              <a:t>balanceOf</a:t>
            </a:r>
            <a:r>
              <a:rPr lang="en-US" altLang="ko-KR" sz="1050" dirty="0"/>
              <a:t>[_from] -= _value;</a:t>
            </a:r>
          </a:p>
          <a:p>
            <a:r>
              <a:rPr lang="en-US" altLang="ko-KR" sz="1050" dirty="0"/>
              <a:t>        // Add the same to the recipient</a:t>
            </a:r>
          </a:p>
          <a:p>
            <a:r>
              <a:rPr lang="en-US" altLang="ko-KR" sz="1050" dirty="0"/>
              <a:t>        </a:t>
            </a:r>
            <a:r>
              <a:rPr lang="en-US" altLang="ko-KR" sz="1050" dirty="0" err="1"/>
              <a:t>balanceOf</a:t>
            </a:r>
            <a:r>
              <a:rPr lang="en-US" altLang="ko-KR" sz="1050" dirty="0"/>
              <a:t>[_to] += _value;</a:t>
            </a:r>
          </a:p>
          <a:p>
            <a:r>
              <a:rPr lang="en-US" altLang="ko-KR" sz="1050" dirty="0"/>
              <a:t>        assert(</a:t>
            </a:r>
            <a:r>
              <a:rPr lang="en-US" altLang="ko-KR" sz="1050" dirty="0" err="1"/>
              <a:t>balanceOf</a:t>
            </a:r>
            <a:r>
              <a:rPr lang="en-US" altLang="ko-KR" sz="1050" dirty="0"/>
              <a:t>[_from] + </a:t>
            </a:r>
            <a:r>
              <a:rPr lang="en-US" altLang="ko-KR" sz="1050" dirty="0" err="1"/>
              <a:t>balanceOf</a:t>
            </a:r>
            <a:r>
              <a:rPr lang="en-US" altLang="ko-KR" sz="1050" dirty="0"/>
              <a:t>[_to] == </a:t>
            </a:r>
            <a:r>
              <a:rPr lang="en-US" altLang="ko-KR" sz="1050" dirty="0" err="1"/>
              <a:t>previousBalances</a:t>
            </a:r>
            <a:r>
              <a:rPr lang="en-US" altLang="ko-KR" sz="1050" dirty="0"/>
              <a:t>);</a:t>
            </a:r>
          </a:p>
          <a:p>
            <a:r>
              <a:rPr lang="en-US" altLang="ko-KR" sz="1050" dirty="0"/>
              <a:t>    }</a:t>
            </a:r>
          </a:p>
          <a:p>
            <a:r>
              <a:rPr lang="en-US" altLang="ko-KR" sz="1050" dirty="0"/>
              <a:t>}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5436096" y="1196752"/>
            <a:ext cx="4572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altLang="ko-KR" sz="1200" b="1" dirty="0" smtClean="0">
              <a:solidFill>
                <a:schemeClr val="accent1"/>
              </a:solidFill>
            </a:endParaRPr>
          </a:p>
          <a:p>
            <a:r>
              <a:rPr lang="ko-KR" altLang="en-US" sz="1200" b="1" dirty="0" smtClean="0">
                <a:solidFill>
                  <a:schemeClr val="accent1"/>
                </a:solidFill>
              </a:rPr>
              <a:t>이 </a:t>
            </a:r>
            <a:r>
              <a:rPr lang="ko-KR" altLang="en-US" sz="1200" b="1" dirty="0" err="1" smtClean="0">
                <a:solidFill>
                  <a:schemeClr val="accent1"/>
                </a:solidFill>
              </a:rPr>
              <a:t>컨트렉트을</a:t>
            </a:r>
            <a:r>
              <a:rPr lang="ko-KR" altLang="en-US" sz="1200" b="1" dirty="0" smtClean="0">
                <a:solidFill>
                  <a:schemeClr val="accent1"/>
                </a:solidFill>
              </a:rPr>
              <a:t> </a:t>
            </a:r>
            <a:r>
              <a:rPr lang="en-US" altLang="ko-KR" sz="1200" b="1" dirty="0" err="1" smtClean="0">
                <a:solidFill>
                  <a:schemeClr val="accent1"/>
                </a:solidFill>
              </a:rPr>
              <a:t>Testnet</a:t>
            </a:r>
            <a:r>
              <a:rPr lang="ko-KR" altLang="en-US" sz="1200" b="1" dirty="0" smtClean="0">
                <a:solidFill>
                  <a:schemeClr val="accent1"/>
                </a:solidFill>
              </a:rPr>
              <a:t>에서 아래의 주소를</a:t>
            </a:r>
            <a:endParaRPr lang="en-US" altLang="ko-KR" sz="1200" b="1" dirty="0" smtClean="0">
              <a:solidFill>
                <a:schemeClr val="accent1"/>
              </a:solidFill>
            </a:endParaRPr>
          </a:p>
          <a:p>
            <a:r>
              <a:rPr lang="en-US" altLang="ko" sz="1200" dirty="0"/>
              <a:t>0x46daeee2a95e4a33ecc118556ed4198e551dd4c3</a:t>
            </a:r>
          </a:p>
          <a:p>
            <a:r>
              <a:rPr lang="ko-KR" altLang="en-US" sz="1200" b="1" dirty="0" smtClean="0">
                <a:solidFill>
                  <a:schemeClr val="accent1"/>
                </a:solidFill>
              </a:rPr>
              <a:t>메타마스트의 </a:t>
            </a:r>
            <a:r>
              <a:rPr lang="en-US" altLang="ko-KR" sz="1200" b="1" dirty="0" smtClean="0">
                <a:solidFill>
                  <a:schemeClr val="accent1"/>
                </a:solidFill>
              </a:rPr>
              <a:t>At Address</a:t>
            </a:r>
            <a:r>
              <a:rPr lang="ko-KR" altLang="en-US" sz="1200" b="1" dirty="0" smtClean="0">
                <a:solidFill>
                  <a:schemeClr val="accent1"/>
                </a:solidFill>
              </a:rPr>
              <a:t>에</a:t>
            </a:r>
            <a:r>
              <a:rPr lang="en-US" altLang="ko-KR" sz="1200" b="1" dirty="0" err="1" smtClean="0">
                <a:solidFill>
                  <a:schemeClr val="accent1"/>
                </a:solidFill>
              </a:rPr>
              <a:t>tj</a:t>
            </a:r>
            <a:r>
              <a:rPr lang="ko-KR" altLang="en-US" sz="1200" b="1" dirty="0" smtClean="0">
                <a:solidFill>
                  <a:schemeClr val="accent1"/>
                </a:solidFill>
              </a:rPr>
              <a:t> 작동을 시키면</a:t>
            </a:r>
            <a:endParaRPr lang="en-US" altLang="ko-KR" sz="1200" b="1" dirty="0" smtClean="0">
              <a:solidFill>
                <a:schemeClr val="accent1"/>
              </a:solidFill>
            </a:endParaRPr>
          </a:p>
          <a:p>
            <a:r>
              <a:rPr lang="ko-KR" altLang="en-US" sz="1200" b="1" dirty="0" smtClean="0">
                <a:solidFill>
                  <a:schemeClr val="accent1"/>
                </a:solidFill>
              </a:rPr>
              <a:t>두 개의 </a:t>
            </a:r>
            <a:r>
              <a:rPr lang="en-US" altLang="ko-KR" sz="1200" b="1" dirty="0" smtClean="0">
                <a:solidFill>
                  <a:schemeClr val="accent1"/>
                </a:solidFill>
              </a:rPr>
              <a:t>Contract</a:t>
            </a:r>
            <a:r>
              <a:rPr lang="ko-KR" altLang="en-US" sz="1200" b="1" dirty="0" smtClean="0">
                <a:solidFill>
                  <a:schemeClr val="accent1"/>
                </a:solidFill>
              </a:rPr>
              <a:t>가 연동해서 돌아간다</a:t>
            </a:r>
            <a:r>
              <a:rPr lang="en-US" altLang="ko-KR" sz="1200" b="1" dirty="0" smtClean="0">
                <a:solidFill>
                  <a:schemeClr val="accent1"/>
                </a:solidFill>
              </a:rPr>
              <a:t>.</a:t>
            </a:r>
          </a:p>
          <a:p>
            <a:r>
              <a:rPr lang="ko-KR" altLang="en-US" sz="1200" b="1" dirty="0">
                <a:solidFill>
                  <a:schemeClr val="accent1"/>
                </a:solidFill>
              </a:rPr>
              <a:t>즉</a:t>
            </a:r>
            <a:r>
              <a:rPr lang="en-US" altLang="ko-KR" sz="1200" b="1" dirty="0" smtClean="0">
                <a:solidFill>
                  <a:schemeClr val="accent1"/>
                </a:solidFill>
              </a:rPr>
              <a:t>, </a:t>
            </a:r>
            <a:r>
              <a:rPr lang="ko-KR" altLang="en-US" sz="1200" b="1" dirty="0" smtClean="0">
                <a:solidFill>
                  <a:schemeClr val="accent1"/>
                </a:solidFill>
              </a:rPr>
              <a:t>소스코드가 다르지만 </a:t>
            </a:r>
            <a:r>
              <a:rPr lang="en-US" altLang="ko-KR" sz="1200" b="1" dirty="0" smtClean="0">
                <a:solidFill>
                  <a:schemeClr val="accent1"/>
                </a:solidFill>
              </a:rPr>
              <a:t>at address</a:t>
            </a:r>
            <a:r>
              <a:rPr lang="ko-KR" altLang="en-US" sz="1200" b="1" dirty="0" smtClean="0">
                <a:solidFill>
                  <a:schemeClr val="accent1"/>
                </a:solidFill>
              </a:rPr>
              <a:t>에 있는 </a:t>
            </a:r>
            <a:endParaRPr lang="en-US" altLang="ko-KR" sz="1200" b="1" dirty="0" smtClean="0">
              <a:solidFill>
                <a:schemeClr val="accent1"/>
              </a:solidFill>
            </a:endParaRPr>
          </a:p>
          <a:p>
            <a:r>
              <a:rPr lang="ko-KR" altLang="en-US" sz="1200" b="1" dirty="0" smtClean="0">
                <a:solidFill>
                  <a:schemeClr val="accent1"/>
                </a:solidFill>
              </a:rPr>
              <a:t>코드</a:t>
            </a:r>
            <a:r>
              <a:rPr lang="ko-KR" altLang="en-US" sz="1200" b="1" dirty="0">
                <a:solidFill>
                  <a:schemeClr val="accent1"/>
                </a:solidFill>
              </a:rPr>
              <a:t>를 </a:t>
            </a:r>
            <a:r>
              <a:rPr lang="ko-KR" altLang="en-US" sz="1200" b="1" dirty="0" smtClean="0">
                <a:solidFill>
                  <a:schemeClr val="accent1"/>
                </a:solidFill>
              </a:rPr>
              <a:t>기반으로 해서 돌아간다</a:t>
            </a:r>
            <a:r>
              <a:rPr lang="en-US" altLang="ko-KR" sz="1200" b="1" dirty="0" smtClean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5436096" y="2950747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200" b="1" dirty="0" smtClean="0">
                <a:solidFill>
                  <a:schemeClr val="accent1"/>
                </a:solidFill>
              </a:rPr>
              <a:t>잔고 확인</a:t>
            </a:r>
            <a:r>
              <a:rPr lang="en-US" altLang="ko-KR" sz="1200" b="1" dirty="0" smtClean="0">
                <a:solidFill>
                  <a:schemeClr val="accent1"/>
                </a:solidFill>
              </a:rPr>
              <a:t>, token transfer</a:t>
            </a:r>
            <a:r>
              <a:rPr lang="ko-KR" altLang="en-US" sz="1200" b="1" dirty="0" smtClean="0">
                <a:solidFill>
                  <a:schemeClr val="accent1"/>
                </a:solidFill>
              </a:rPr>
              <a:t>가 동일하게 일어난다</a:t>
            </a:r>
            <a:r>
              <a:rPr lang="en-US" altLang="ko-KR" sz="1200" b="1" dirty="0" smtClean="0">
                <a:solidFill>
                  <a:schemeClr val="accent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526571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-163413" y="-1395536"/>
            <a:ext cx="6318448" cy="166814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700" dirty="0"/>
              <a:t>pragma solidity ^0.4.16;</a:t>
            </a:r>
          </a:p>
          <a:p>
            <a:endParaRPr lang="en-US" altLang="ko-KR" sz="700" dirty="0"/>
          </a:p>
          <a:p>
            <a:r>
              <a:rPr lang="en-US" altLang="ko-KR" sz="700" dirty="0"/>
              <a:t>interface </a:t>
            </a:r>
            <a:r>
              <a:rPr lang="en-US" altLang="ko-KR" sz="700" dirty="0" err="1"/>
              <a:t>tokenRecipient</a:t>
            </a:r>
            <a:r>
              <a:rPr lang="en-US" altLang="ko-KR" sz="700" dirty="0"/>
              <a:t> { function </a:t>
            </a:r>
            <a:r>
              <a:rPr lang="en-US" altLang="ko-KR" sz="700" dirty="0" err="1"/>
              <a:t>receiveApproval</a:t>
            </a:r>
            <a:r>
              <a:rPr lang="en-US" altLang="ko-KR" sz="700" dirty="0"/>
              <a:t>(address _from, uint256 _value, address _token, bytes _</a:t>
            </a:r>
            <a:r>
              <a:rPr lang="en-US" altLang="ko-KR" sz="700" dirty="0" err="1"/>
              <a:t>extraData</a:t>
            </a:r>
            <a:r>
              <a:rPr lang="en-US" altLang="ko-KR" sz="700" dirty="0"/>
              <a:t>) public; }</a:t>
            </a:r>
          </a:p>
          <a:p>
            <a:endParaRPr lang="en-US" altLang="ko-KR" sz="700" dirty="0"/>
          </a:p>
          <a:p>
            <a:r>
              <a:rPr lang="en-US" altLang="ko-KR" sz="700" dirty="0"/>
              <a:t>contract TokenERC20 {</a:t>
            </a:r>
          </a:p>
          <a:p>
            <a:r>
              <a:rPr lang="en-US" altLang="ko-KR" sz="700" dirty="0"/>
              <a:t>    // Public variables of the token</a:t>
            </a:r>
          </a:p>
          <a:p>
            <a:r>
              <a:rPr lang="en-US" altLang="ko-KR" sz="700" dirty="0"/>
              <a:t>    string public name;</a:t>
            </a:r>
          </a:p>
          <a:p>
            <a:r>
              <a:rPr lang="en-US" altLang="ko-KR" sz="700" dirty="0"/>
              <a:t>    string public symbol;</a:t>
            </a:r>
          </a:p>
          <a:p>
            <a:r>
              <a:rPr lang="en-US" altLang="ko-KR" sz="700" dirty="0"/>
              <a:t>    uint8 public decimals = </a:t>
            </a:r>
            <a:r>
              <a:rPr lang="en-US" altLang="ko-KR" sz="700" dirty="0" smtClean="0"/>
              <a:t>0;</a:t>
            </a:r>
            <a:endParaRPr lang="en-US" altLang="ko-KR" sz="700" dirty="0"/>
          </a:p>
          <a:p>
            <a:r>
              <a:rPr lang="en-US" altLang="ko-KR" sz="700" dirty="0"/>
              <a:t>    // 18 decimals is the strongly suggested default, avoid changing it</a:t>
            </a:r>
          </a:p>
          <a:p>
            <a:r>
              <a:rPr lang="en-US" altLang="ko-KR" sz="700" dirty="0"/>
              <a:t>    uint256 public </a:t>
            </a:r>
            <a:r>
              <a:rPr lang="en-US" altLang="ko-KR" sz="700" dirty="0" err="1"/>
              <a:t>totalSupply</a:t>
            </a:r>
            <a:r>
              <a:rPr lang="en-US" altLang="ko-KR" sz="700" dirty="0"/>
              <a:t>;</a:t>
            </a:r>
          </a:p>
          <a:p>
            <a:endParaRPr lang="en-US" altLang="ko-KR" sz="700" dirty="0"/>
          </a:p>
          <a:p>
            <a:r>
              <a:rPr lang="en-US" altLang="ko-KR" sz="700" dirty="0"/>
              <a:t>    // This creates an array with all balances</a:t>
            </a:r>
          </a:p>
          <a:p>
            <a:r>
              <a:rPr lang="en-US" altLang="ko-KR" sz="700" dirty="0"/>
              <a:t>    mapping (address =&gt; uint256) public </a:t>
            </a:r>
            <a:r>
              <a:rPr lang="en-US" altLang="ko-KR" sz="700" dirty="0" err="1"/>
              <a:t>balanceOf</a:t>
            </a:r>
            <a:r>
              <a:rPr lang="en-US" altLang="ko-KR" sz="700" dirty="0"/>
              <a:t>;</a:t>
            </a:r>
          </a:p>
          <a:p>
            <a:r>
              <a:rPr lang="en-US" altLang="ko-KR" sz="700" dirty="0"/>
              <a:t>    mapping (address =&gt; mapping (address =&gt; uint256)) public allowance;</a:t>
            </a:r>
          </a:p>
          <a:p>
            <a:endParaRPr lang="en-US" altLang="ko-KR" sz="700" dirty="0"/>
          </a:p>
          <a:p>
            <a:r>
              <a:rPr lang="en-US" altLang="ko-KR" sz="700" dirty="0"/>
              <a:t>    // This generates a public event on the </a:t>
            </a:r>
            <a:r>
              <a:rPr lang="en-US" altLang="ko-KR" sz="700" dirty="0" err="1"/>
              <a:t>blockchain</a:t>
            </a:r>
            <a:r>
              <a:rPr lang="en-US" altLang="ko-KR" sz="700" dirty="0"/>
              <a:t> that will notify clients</a:t>
            </a:r>
          </a:p>
          <a:p>
            <a:r>
              <a:rPr lang="en-US" altLang="ko-KR" sz="700" dirty="0"/>
              <a:t>    event Transfer(address indexed from, address indexed to, uint256 value);</a:t>
            </a:r>
          </a:p>
          <a:p>
            <a:endParaRPr lang="en-US" altLang="ko-KR" sz="700" dirty="0"/>
          </a:p>
          <a:p>
            <a:r>
              <a:rPr lang="en-US" altLang="ko-KR" sz="700" dirty="0"/>
              <a:t>    // This notifies clients about the amount burnt</a:t>
            </a:r>
          </a:p>
          <a:p>
            <a:r>
              <a:rPr lang="en-US" altLang="ko-KR" sz="700" dirty="0"/>
              <a:t>    event Burn(address indexed from, uint256 value);</a:t>
            </a:r>
          </a:p>
          <a:p>
            <a:endParaRPr lang="en-US" altLang="ko-KR" sz="700" dirty="0"/>
          </a:p>
          <a:p>
            <a:r>
              <a:rPr lang="en-US" altLang="ko-KR" sz="700" dirty="0"/>
              <a:t>    /**</a:t>
            </a:r>
          </a:p>
          <a:p>
            <a:r>
              <a:rPr lang="en-US" altLang="ko-KR" sz="700" dirty="0"/>
              <a:t>     * </a:t>
            </a:r>
            <a:r>
              <a:rPr lang="en-US" altLang="ko-KR" sz="700" dirty="0" err="1"/>
              <a:t>Constrctor</a:t>
            </a:r>
            <a:r>
              <a:rPr lang="en-US" altLang="ko-KR" sz="700" dirty="0"/>
              <a:t> function</a:t>
            </a:r>
          </a:p>
          <a:p>
            <a:r>
              <a:rPr lang="en-US" altLang="ko-KR" sz="700" dirty="0"/>
              <a:t>     *</a:t>
            </a:r>
          </a:p>
          <a:p>
            <a:r>
              <a:rPr lang="en-US" altLang="ko-KR" sz="700" dirty="0"/>
              <a:t>     * Initializes contract with initial supply tokens to the creator of the contract</a:t>
            </a:r>
          </a:p>
          <a:p>
            <a:r>
              <a:rPr lang="en-US" altLang="ko-KR" sz="700" dirty="0"/>
              <a:t>     */</a:t>
            </a:r>
          </a:p>
          <a:p>
            <a:r>
              <a:rPr lang="en-US" altLang="ko-KR" sz="700" dirty="0"/>
              <a:t>    function TokenERC20(</a:t>
            </a:r>
          </a:p>
          <a:p>
            <a:r>
              <a:rPr lang="en-US" altLang="ko-KR" sz="700" dirty="0"/>
              <a:t>        uint256 </a:t>
            </a:r>
            <a:r>
              <a:rPr lang="en-US" altLang="ko-KR" sz="700" dirty="0" err="1"/>
              <a:t>initialSupply</a:t>
            </a:r>
            <a:r>
              <a:rPr lang="en-US" altLang="ko-KR" sz="700" dirty="0"/>
              <a:t>,</a:t>
            </a:r>
          </a:p>
          <a:p>
            <a:r>
              <a:rPr lang="en-US" altLang="ko-KR" sz="700" dirty="0"/>
              <a:t>        string </a:t>
            </a:r>
            <a:r>
              <a:rPr lang="en-US" altLang="ko-KR" sz="700" dirty="0" err="1"/>
              <a:t>tokenName</a:t>
            </a:r>
            <a:r>
              <a:rPr lang="en-US" altLang="ko-KR" sz="700" dirty="0"/>
              <a:t>,</a:t>
            </a:r>
          </a:p>
          <a:p>
            <a:r>
              <a:rPr lang="en-US" altLang="ko-KR" sz="700" dirty="0"/>
              <a:t>        string </a:t>
            </a:r>
            <a:r>
              <a:rPr lang="en-US" altLang="ko-KR" sz="700" dirty="0" err="1"/>
              <a:t>tokenSymbol</a:t>
            </a:r>
            <a:endParaRPr lang="en-US" altLang="ko-KR" sz="700" dirty="0"/>
          </a:p>
          <a:p>
            <a:r>
              <a:rPr lang="en-US" altLang="ko-KR" sz="700" dirty="0"/>
              <a:t>    ) public {</a:t>
            </a:r>
          </a:p>
          <a:p>
            <a:r>
              <a:rPr lang="en-US" altLang="ko-KR" sz="700" dirty="0"/>
              <a:t>        </a:t>
            </a:r>
            <a:r>
              <a:rPr lang="en-US" altLang="ko-KR" sz="700" dirty="0" err="1"/>
              <a:t>totalSupply</a:t>
            </a:r>
            <a:r>
              <a:rPr lang="en-US" altLang="ko-KR" sz="700" dirty="0"/>
              <a:t> = </a:t>
            </a:r>
            <a:r>
              <a:rPr lang="en-US" altLang="ko-KR" sz="700" dirty="0" err="1"/>
              <a:t>initialSupply</a:t>
            </a:r>
            <a:r>
              <a:rPr lang="en-US" altLang="ko-KR" sz="700" dirty="0"/>
              <a:t> * 10 ** uint256(decimals);  // Update total supply with the decimal amount</a:t>
            </a:r>
          </a:p>
          <a:p>
            <a:r>
              <a:rPr lang="en-US" altLang="ko-KR" sz="700" dirty="0"/>
              <a:t>        </a:t>
            </a:r>
            <a:r>
              <a:rPr lang="en-US" altLang="ko-KR" sz="700" dirty="0" err="1"/>
              <a:t>balanceOf</a:t>
            </a:r>
            <a:r>
              <a:rPr lang="en-US" altLang="ko-KR" sz="700" dirty="0"/>
              <a:t>[</a:t>
            </a:r>
            <a:r>
              <a:rPr lang="en-US" altLang="ko-KR" sz="700" dirty="0" err="1"/>
              <a:t>msg.sender</a:t>
            </a:r>
            <a:r>
              <a:rPr lang="en-US" altLang="ko-KR" sz="700" dirty="0"/>
              <a:t>] = </a:t>
            </a:r>
            <a:r>
              <a:rPr lang="en-US" altLang="ko-KR" sz="700" dirty="0" err="1"/>
              <a:t>totalSupply</a:t>
            </a:r>
            <a:r>
              <a:rPr lang="en-US" altLang="ko-KR" sz="700" dirty="0"/>
              <a:t>;                // Give the creator all initial tokens</a:t>
            </a:r>
          </a:p>
          <a:p>
            <a:r>
              <a:rPr lang="en-US" altLang="ko-KR" sz="700" dirty="0"/>
              <a:t>        name = </a:t>
            </a:r>
            <a:r>
              <a:rPr lang="en-US" altLang="ko-KR" sz="700" dirty="0" err="1"/>
              <a:t>tokenName</a:t>
            </a:r>
            <a:r>
              <a:rPr lang="en-US" altLang="ko-KR" sz="700" dirty="0"/>
              <a:t>;                                   // Set the name for display purposes</a:t>
            </a:r>
          </a:p>
          <a:p>
            <a:r>
              <a:rPr lang="en-US" altLang="ko-KR" sz="700" dirty="0"/>
              <a:t>        symbol = </a:t>
            </a:r>
            <a:r>
              <a:rPr lang="en-US" altLang="ko-KR" sz="700" dirty="0" err="1"/>
              <a:t>tokenSymbol</a:t>
            </a:r>
            <a:r>
              <a:rPr lang="en-US" altLang="ko-KR" sz="700" dirty="0"/>
              <a:t>;                               // Set the symbol for display purposes</a:t>
            </a:r>
          </a:p>
          <a:p>
            <a:r>
              <a:rPr lang="en-US" altLang="ko-KR" sz="700" dirty="0"/>
              <a:t>    }</a:t>
            </a:r>
          </a:p>
          <a:p>
            <a:endParaRPr lang="en-US" altLang="ko-KR" sz="700" dirty="0"/>
          </a:p>
          <a:p>
            <a:r>
              <a:rPr lang="en-US" altLang="ko-KR" sz="700" dirty="0"/>
              <a:t>    /**</a:t>
            </a:r>
          </a:p>
          <a:p>
            <a:r>
              <a:rPr lang="en-US" altLang="ko-KR" sz="700" dirty="0"/>
              <a:t>     * Internal transfer, only can be called by this contract</a:t>
            </a:r>
          </a:p>
          <a:p>
            <a:r>
              <a:rPr lang="en-US" altLang="ko-KR" sz="700" dirty="0"/>
              <a:t>     */</a:t>
            </a:r>
          </a:p>
          <a:p>
            <a:r>
              <a:rPr lang="en-US" altLang="ko-KR" sz="700" dirty="0"/>
              <a:t>    function _transfer(address _from, address _to, </a:t>
            </a:r>
            <a:r>
              <a:rPr lang="en-US" altLang="ko-KR" sz="700" dirty="0" err="1"/>
              <a:t>uint</a:t>
            </a:r>
            <a:r>
              <a:rPr lang="en-US" altLang="ko-KR" sz="700" dirty="0"/>
              <a:t> _value) internal {</a:t>
            </a:r>
          </a:p>
          <a:p>
            <a:r>
              <a:rPr lang="en-US" altLang="ko-KR" sz="700" dirty="0"/>
              <a:t>        // Prevent transfer to 0x0 address. Use burn() instead</a:t>
            </a:r>
          </a:p>
          <a:p>
            <a:r>
              <a:rPr lang="en-US" altLang="ko-KR" sz="700" dirty="0"/>
              <a:t>        require(_to != 0x0);</a:t>
            </a:r>
          </a:p>
          <a:p>
            <a:r>
              <a:rPr lang="en-US" altLang="ko-KR" sz="700" dirty="0"/>
              <a:t>        // Check if the sender has enough</a:t>
            </a:r>
          </a:p>
          <a:p>
            <a:r>
              <a:rPr lang="en-US" altLang="ko-KR" sz="700" dirty="0"/>
              <a:t>        require(</a:t>
            </a:r>
            <a:r>
              <a:rPr lang="en-US" altLang="ko-KR" sz="700" dirty="0" err="1"/>
              <a:t>balanceOf</a:t>
            </a:r>
            <a:r>
              <a:rPr lang="en-US" altLang="ko-KR" sz="700" dirty="0"/>
              <a:t>[_from] &gt;= _value);</a:t>
            </a:r>
          </a:p>
          <a:p>
            <a:r>
              <a:rPr lang="en-US" altLang="ko-KR" sz="700" dirty="0"/>
              <a:t>        // Check for overflows</a:t>
            </a:r>
          </a:p>
          <a:p>
            <a:r>
              <a:rPr lang="en-US" altLang="ko-KR" sz="700" dirty="0"/>
              <a:t>        require(</a:t>
            </a:r>
            <a:r>
              <a:rPr lang="en-US" altLang="ko-KR" sz="700" dirty="0" err="1"/>
              <a:t>balanceOf</a:t>
            </a:r>
            <a:r>
              <a:rPr lang="en-US" altLang="ko-KR" sz="700" dirty="0"/>
              <a:t>[_to] + _value &gt; </a:t>
            </a:r>
            <a:r>
              <a:rPr lang="en-US" altLang="ko-KR" sz="700" dirty="0" err="1"/>
              <a:t>balanceOf</a:t>
            </a:r>
            <a:r>
              <a:rPr lang="en-US" altLang="ko-KR" sz="700" dirty="0"/>
              <a:t>[_to]);</a:t>
            </a:r>
          </a:p>
          <a:p>
            <a:r>
              <a:rPr lang="en-US" altLang="ko-KR" sz="700" dirty="0"/>
              <a:t>        // Save this for an assertion in the future</a:t>
            </a:r>
          </a:p>
          <a:p>
            <a:r>
              <a:rPr lang="en-US" altLang="ko-KR" sz="700" dirty="0"/>
              <a:t>        </a:t>
            </a:r>
            <a:r>
              <a:rPr lang="en-US" altLang="ko-KR" sz="700" dirty="0" err="1"/>
              <a:t>uint</a:t>
            </a:r>
            <a:r>
              <a:rPr lang="en-US" altLang="ko-KR" sz="700" dirty="0"/>
              <a:t> </a:t>
            </a:r>
            <a:r>
              <a:rPr lang="en-US" altLang="ko-KR" sz="700" dirty="0" err="1"/>
              <a:t>previousBalances</a:t>
            </a:r>
            <a:r>
              <a:rPr lang="en-US" altLang="ko-KR" sz="700" dirty="0"/>
              <a:t> = </a:t>
            </a:r>
            <a:r>
              <a:rPr lang="en-US" altLang="ko-KR" sz="700" dirty="0" err="1"/>
              <a:t>balanceOf</a:t>
            </a:r>
            <a:r>
              <a:rPr lang="en-US" altLang="ko-KR" sz="700" dirty="0"/>
              <a:t>[_from] + </a:t>
            </a:r>
            <a:r>
              <a:rPr lang="en-US" altLang="ko-KR" sz="700" dirty="0" err="1"/>
              <a:t>balanceOf</a:t>
            </a:r>
            <a:r>
              <a:rPr lang="en-US" altLang="ko-KR" sz="700" dirty="0"/>
              <a:t>[_to];</a:t>
            </a:r>
          </a:p>
          <a:p>
            <a:r>
              <a:rPr lang="en-US" altLang="ko-KR" sz="700" dirty="0"/>
              <a:t>        // Subtract from the sender</a:t>
            </a:r>
          </a:p>
          <a:p>
            <a:r>
              <a:rPr lang="en-US" altLang="ko-KR" sz="700" dirty="0"/>
              <a:t>        </a:t>
            </a:r>
            <a:r>
              <a:rPr lang="en-US" altLang="ko-KR" sz="700" dirty="0" err="1"/>
              <a:t>balanceOf</a:t>
            </a:r>
            <a:r>
              <a:rPr lang="en-US" altLang="ko-KR" sz="700" dirty="0"/>
              <a:t>[_from] -= _value;</a:t>
            </a:r>
          </a:p>
          <a:p>
            <a:r>
              <a:rPr lang="en-US" altLang="ko-KR" sz="700" dirty="0"/>
              <a:t>        // Add the same to the recipient</a:t>
            </a:r>
          </a:p>
          <a:p>
            <a:r>
              <a:rPr lang="en-US" altLang="ko-KR" sz="700" dirty="0"/>
              <a:t>        </a:t>
            </a:r>
            <a:r>
              <a:rPr lang="en-US" altLang="ko-KR" sz="700" dirty="0" err="1"/>
              <a:t>balanceOf</a:t>
            </a:r>
            <a:r>
              <a:rPr lang="en-US" altLang="ko-KR" sz="700" dirty="0"/>
              <a:t>[_to] += _value;</a:t>
            </a:r>
          </a:p>
          <a:p>
            <a:r>
              <a:rPr lang="en-US" altLang="ko-KR" sz="700" dirty="0"/>
              <a:t>        Transfer(_from, _to, _value);</a:t>
            </a:r>
          </a:p>
          <a:p>
            <a:r>
              <a:rPr lang="en-US" altLang="ko-KR" sz="700" dirty="0"/>
              <a:t>        // Asserts are used to use static analysis to find bugs in your code. They should never fail</a:t>
            </a:r>
          </a:p>
          <a:p>
            <a:r>
              <a:rPr lang="en-US" altLang="ko-KR" sz="700" dirty="0"/>
              <a:t>        assert(</a:t>
            </a:r>
            <a:r>
              <a:rPr lang="en-US" altLang="ko-KR" sz="700" dirty="0" err="1"/>
              <a:t>balanceOf</a:t>
            </a:r>
            <a:r>
              <a:rPr lang="en-US" altLang="ko-KR" sz="700" dirty="0"/>
              <a:t>[_from] + </a:t>
            </a:r>
            <a:r>
              <a:rPr lang="en-US" altLang="ko-KR" sz="700" dirty="0" err="1"/>
              <a:t>balanceOf</a:t>
            </a:r>
            <a:r>
              <a:rPr lang="en-US" altLang="ko-KR" sz="700" dirty="0"/>
              <a:t>[_to] == </a:t>
            </a:r>
            <a:r>
              <a:rPr lang="en-US" altLang="ko-KR" sz="700" dirty="0" err="1"/>
              <a:t>previousBalances</a:t>
            </a:r>
            <a:r>
              <a:rPr lang="en-US" altLang="ko-KR" sz="700" dirty="0"/>
              <a:t>);</a:t>
            </a:r>
          </a:p>
          <a:p>
            <a:r>
              <a:rPr lang="en-US" altLang="ko-KR" sz="700" dirty="0"/>
              <a:t>    }</a:t>
            </a:r>
          </a:p>
          <a:p>
            <a:endParaRPr lang="en-US" altLang="ko-KR" sz="700" dirty="0"/>
          </a:p>
          <a:p>
            <a:r>
              <a:rPr lang="en-US" altLang="ko-KR" sz="700" dirty="0"/>
              <a:t>    /**</a:t>
            </a:r>
          </a:p>
          <a:p>
            <a:r>
              <a:rPr lang="en-US" altLang="ko-KR" sz="700" dirty="0"/>
              <a:t>     * Transfer tokens</a:t>
            </a:r>
          </a:p>
          <a:p>
            <a:r>
              <a:rPr lang="en-US" altLang="ko-KR" sz="700" dirty="0"/>
              <a:t>     *</a:t>
            </a:r>
          </a:p>
          <a:p>
            <a:r>
              <a:rPr lang="en-US" altLang="ko-KR" sz="700" dirty="0"/>
              <a:t>     * Send `_value` tokens to `_to` from your account</a:t>
            </a:r>
          </a:p>
          <a:p>
            <a:r>
              <a:rPr lang="en-US" altLang="ko-KR" sz="700" dirty="0"/>
              <a:t>     *</a:t>
            </a:r>
          </a:p>
          <a:p>
            <a:r>
              <a:rPr lang="en-US" altLang="ko-KR" sz="700" dirty="0"/>
              <a:t>     * @</a:t>
            </a:r>
            <a:r>
              <a:rPr lang="en-US" altLang="ko-KR" sz="700" dirty="0" err="1"/>
              <a:t>param</a:t>
            </a:r>
            <a:r>
              <a:rPr lang="en-US" altLang="ko-KR" sz="700" dirty="0"/>
              <a:t> _to The address of the recipient</a:t>
            </a:r>
          </a:p>
          <a:p>
            <a:r>
              <a:rPr lang="en-US" altLang="ko-KR" sz="700" dirty="0"/>
              <a:t>     * @</a:t>
            </a:r>
            <a:r>
              <a:rPr lang="en-US" altLang="ko-KR" sz="700" dirty="0" err="1"/>
              <a:t>param</a:t>
            </a:r>
            <a:r>
              <a:rPr lang="en-US" altLang="ko-KR" sz="700" dirty="0"/>
              <a:t> _value the amount to send</a:t>
            </a:r>
          </a:p>
          <a:p>
            <a:r>
              <a:rPr lang="en-US" altLang="ko-KR" sz="700" dirty="0"/>
              <a:t>     */</a:t>
            </a:r>
          </a:p>
          <a:p>
            <a:r>
              <a:rPr lang="en-US" altLang="ko-KR" sz="700" dirty="0"/>
              <a:t>    function transfer(address _to, uint256 _value) public {</a:t>
            </a:r>
          </a:p>
          <a:p>
            <a:r>
              <a:rPr lang="en-US" altLang="ko-KR" sz="700" dirty="0"/>
              <a:t>        _transfer(</a:t>
            </a:r>
            <a:r>
              <a:rPr lang="en-US" altLang="ko-KR" sz="700" dirty="0" err="1"/>
              <a:t>msg.sender</a:t>
            </a:r>
            <a:r>
              <a:rPr lang="en-US" altLang="ko-KR" sz="700" dirty="0"/>
              <a:t>, _to, _value);</a:t>
            </a:r>
          </a:p>
          <a:p>
            <a:r>
              <a:rPr lang="en-US" altLang="ko-KR" sz="700" dirty="0"/>
              <a:t>    }</a:t>
            </a:r>
          </a:p>
          <a:p>
            <a:endParaRPr lang="en-US" altLang="ko-KR" sz="700" dirty="0"/>
          </a:p>
          <a:p>
            <a:r>
              <a:rPr lang="en-US" altLang="ko-KR" sz="700" dirty="0"/>
              <a:t>    /**</a:t>
            </a:r>
          </a:p>
          <a:p>
            <a:r>
              <a:rPr lang="en-US" altLang="ko-KR" sz="700" dirty="0"/>
              <a:t>     * Transfer tokens from other address</a:t>
            </a:r>
          </a:p>
          <a:p>
            <a:r>
              <a:rPr lang="en-US" altLang="ko-KR" sz="700" dirty="0"/>
              <a:t>     *</a:t>
            </a:r>
          </a:p>
          <a:p>
            <a:r>
              <a:rPr lang="en-US" altLang="ko-KR" sz="700" dirty="0"/>
              <a:t>     * Send `_value` tokens to `_to` in behalf of `_from`</a:t>
            </a:r>
          </a:p>
          <a:p>
            <a:r>
              <a:rPr lang="en-US" altLang="ko-KR" sz="700" dirty="0"/>
              <a:t>     *</a:t>
            </a:r>
          </a:p>
          <a:p>
            <a:r>
              <a:rPr lang="en-US" altLang="ko-KR" sz="700" dirty="0"/>
              <a:t>     * @</a:t>
            </a:r>
            <a:r>
              <a:rPr lang="en-US" altLang="ko-KR" sz="700" dirty="0" err="1"/>
              <a:t>param</a:t>
            </a:r>
            <a:r>
              <a:rPr lang="en-US" altLang="ko-KR" sz="700" dirty="0"/>
              <a:t> _from The address of the sender</a:t>
            </a:r>
          </a:p>
          <a:p>
            <a:r>
              <a:rPr lang="en-US" altLang="ko-KR" sz="700" dirty="0"/>
              <a:t>     * @</a:t>
            </a:r>
            <a:r>
              <a:rPr lang="en-US" altLang="ko-KR" sz="700" dirty="0" err="1"/>
              <a:t>param</a:t>
            </a:r>
            <a:r>
              <a:rPr lang="en-US" altLang="ko-KR" sz="700" dirty="0"/>
              <a:t> _to The address of the recipient</a:t>
            </a:r>
          </a:p>
          <a:p>
            <a:r>
              <a:rPr lang="en-US" altLang="ko-KR" sz="700" dirty="0"/>
              <a:t>     * @</a:t>
            </a:r>
            <a:r>
              <a:rPr lang="en-US" altLang="ko-KR" sz="700" dirty="0" err="1"/>
              <a:t>param</a:t>
            </a:r>
            <a:r>
              <a:rPr lang="en-US" altLang="ko-KR" sz="700" dirty="0"/>
              <a:t> _value the amount to send</a:t>
            </a:r>
          </a:p>
          <a:p>
            <a:r>
              <a:rPr lang="en-US" altLang="ko-KR" sz="700" dirty="0"/>
              <a:t>     */</a:t>
            </a:r>
          </a:p>
          <a:p>
            <a:r>
              <a:rPr lang="en-US" altLang="ko-KR" sz="700" dirty="0"/>
              <a:t>    function </a:t>
            </a:r>
            <a:r>
              <a:rPr lang="en-US" altLang="ko-KR" sz="700" dirty="0" err="1"/>
              <a:t>transferFrom</a:t>
            </a:r>
            <a:r>
              <a:rPr lang="en-US" altLang="ko-KR" sz="700" dirty="0"/>
              <a:t>(address _from, address _to, uint256 _value) public returns (bool success) {</a:t>
            </a:r>
          </a:p>
          <a:p>
            <a:r>
              <a:rPr lang="en-US" altLang="ko-KR" sz="700" dirty="0"/>
              <a:t>        require(_value &lt;= allowance[_from][</a:t>
            </a:r>
            <a:r>
              <a:rPr lang="en-US" altLang="ko-KR" sz="700" dirty="0" err="1"/>
              <a:t>msg.sender</a:t>
            </a:r>
            <a:r>
              <a:rPr lang="en-US" altLang="ko-KR" sz="700" dirty="0"/>
              <a:t>]);     // Check allowance</a:t>
            </a:r>
          </a:p>
          <a:p>
            <a:r>
              <a:rPr lang="en-US" altLang="ko-KR" sz="700" dirty="0"/>
              <a:t>        allowance[_from][</a:t>
            </a:r>
            <a:r>
              <a:rPr lang="en-US" altLang="ko-KR" sz="700" dirty="0" err="1"/>
              <a:t>msg.sender</a:t>
            </a:r>
            <a:r>
              <a:rPr lang="en-US" altLang="ko-KR" sz="700" dirty="0"/>
              <a:t>] -= _value;</a:t>
            </a:r>
          </a:p>
          <a:p>
            <a:r>
              <a:rPr lang="en-US" altLang="ko-KR" sz="700" dirty="0"/>
              <a:t>        _transfer(_from, _to, _value);</a:t>
            </a:r>
          </a:p>
          <a:p>
            <a:r>
              <a:rPr lang="en-US" altLang="ko-KR" sz="700" dirty="0"/>
              <a:t>        return true;</a:t>
            </a:r>
          </a:p>
          <a:p>
            <a:r>
              <a:rPr lang="en-US" altLang="ko-KR" sz="700" dirty="0"/>
              <a:t>    }</a:t>
            </a:r>
          </a:p>
          <a:p>
            <a:endParaRPr lang="en-US" altLang="ko-KR" sz="700" dirty="0"/>
          </a:p>
          <a:p>
            <a:r>
              <a:rPr lang="en-US" altLang="ko-KR" sz="700" dirty="0"/>
              <a:t>    /**</a:t>
            </a:r>
          </a:p>
          <a:p>
            <a:r>
              <a:rPr lang="en-US" altLang="ko-KR" sz="700" dirty="0"/>
              <a:t>     * Set allowance for other address</a:t>
            </a:r>
          </a:p>
          <a:p>
            <a:r>
              <a:rPr lang="en-US" altLang="ko-KR" sz="700" dirty="0"/>
              <a:t>     *</a:t>
            </a:r>
          </a:p>
          <a:p>
            <a:r>
              <a:rPr lang="en-US" altLang="ko-KR" sz="700" dirty="0"/>
              <a:t>     * Allows `_spender` to spend no more than `_value` tokens in your behalf</a:t>
            </a:r>
          </a:p>
          <a:p>
            <a:r>
              <a:rPr lang="en-US" altLang="ko-KR" sz="700" dirty="0"/>
              <a:t>     *</a:t>
            </a:r>
          </a:p>
          <a:p>
            <a:r>
              <a:rPr lang="en-US" altLang="ko-KR" sz="700" dirty="0"/>
              <a:t>     * @</a:t>
            </a:r>
            <a:r>
              <a:rPr lang="en-US" altLang="ko-KR" sz="700" dirty="0" err="1"/>
              <a:t>param</a:t>
            </a:r>
            <a:r>
              <a:rPr lang="en-US" altLang="ko-KR" sz="700" dirty="0"/>
              <a:t> _spender The address authorized to spend</a:t>
            </a:r>
          </a:p>
          <a:p>
            <a:r>
              <a:rPr lang="en-US" altLang="ko-KR" sz="700" dirty="0"/>
              <a:t>     * @</a:t>
            </a:r>
            <a:r>
              <a:rPr lang="en-US" altLang="ko-KR" sz="700" dirty="0" err="1"/>
              <a:t>param</a:t>
            </a:r>
            <a:r>
              <a:rPr lang="en-US" altLang="ko-KR" sz="700" dirty="0"/>
              <a:t> _value the max amount they can spend</a:t>
            </a:r>
          </a:p>
          <a:p>
            <a:r>
              <a:rPr lang="en-US" altLang="ko-KR" sz="700" dirty="0"/>
              <a:t>     */</a:t>
            </a:r>
          </a:p>
          <a:p>
            <a:r>
              <a:rPr lang="en-US" altLang="ko-KR" sz="700" dirty="0"/>
              <a:t>    function approve(address _spender, uint256 _value) public</a:t>
            </a:r>
          </a:p>
          <a:p>
            <a:r>
              <a:rPr lang="en-US" altLang="ko-KR" sz="700" dirty="0"/>
              <a:t>        returns (bool success) {</a:t>
            </a:r>
          </a:p>
          <a:p>
            <a:r>
              <a:rPr lang="en-US" altLang="ko-KR" sz="700" dirty="0"/>
              <a:t>        allowance[</a:t>
            </a:r>
            <a:r>
              <a:rPr lang="en-US" altLang="ko-KR" sz="700" dirty="0" err="1"/>
              <a:t>msg.sender</a:t>
            </a:r>
            <a:r>
              <a:rPr lang="en-US" altLang="ko-KR" sz="700" dirty="0"/>
              <a:t>][_spender] = _value;</a:t>
            </a:r>
          </a:p>
          <a:p>
            <a:r>
              <a:rPr lang="en-US" altLang="ko-KR" sz="700" dirty="0"/>
              <a:t>        return true;</a:t>
            </a:r>
          </a:p>
          <a:p>
            <a:r>
              <a:rPr lang="en-US" altLang="ko-KR" sz="700" dirty="0"/>
              <a:t>    }</a:t>
            </a:r>
          </a:p>
          <a:p>
            <a:endParaRPr lang="en-US" altLang="ko-KR" sz="700" dirty="0"/>
          </a:p>
          <a:p>
            <a:r>
              <a:rPr lang="en-US" altLang="ko-KR" sz="700" dirty="0"/>
              <a:t>    /**</a:t>
            </a:r>
          </a:p>
          <a:p>
            <a:r>
              <a:rPr lang="en-US" altLang="ko-KR" sz="700" dirty="0"/>
              <a:t>     * Set allowance for other address and notify</a:t>
            </a:r>
          </a:p>
          <a:p>
            <a:r>
              <a:rPr lang="en-US" altLang="ko-KR" sz="700" dirty="0"/>
              <a:t>     *</a:t>
            </a:r>
          </a:p>
          <a:p>
            <a:r>
              <a:rPr lang="en-US" altLang="ko-KR" sz="700" dirty="0"/>
              <a:t>     * Allows `_spender` to spend no more than `_value` tokens in your behalf, and then ping the contract about it</a:t>
            </a:r>
          </a:p>
          <a:p>
            <a:r>
              <a:rPr lang="en-US" altLang="ko-KR" sz="700" dirty="0"/>
              <a:t>     *</a:t>
            </a:r>
          </a:p>
          <a:p>
            <a:r>
              <a:rPr lang="en-US" altLang="ko-KR" sz="700" dirty="0"/>
              <a:t>     * @</a:t>
            </a:r>
            <a:r>
              <a:rPr lang="en-US" altLang="ko-KR" sz="700" dirty="0" err="1"/>
              <a:t>param</a:t>
            </a:r>
            <a:r>
              <a:rPr lang="en-US" altLang="ko-KR" sz="700" dirty="0"/>
              <a:t> _spender The address authorized to spend</a:t>
            </a:r>
          </a:p>
          <a:p>
            <a:r>
              <a:rPr lang="en-US" altLang="ko-KR" sz="700" dirty="0"/>
              <a:t>     * @</a:t>
            </a:r>
            <a:r>
              <a:rPr lang="en-US" altLang="ko-KR" sz="700" dirty="0" err="1"/>
              <a:t>param</a:t>
            </a:r>
            <a:r>
              <a:rPr lang="en-US" altLang="ko-KR" sz="700" dirty="0"/>
              <a:t> _value the max amount they can spend</a:t>
            </a:r>
          </a:p>
          <a:p>
            <a:r>
              <a:rPr lang="en-US" altLang="ko-KR" sz="700" dirty="0"/>
              <a:t>     * @</a:t>
            </a:r>
            <a:r>
              <a:rPr lang="en-US" altLang="ko-KR" sz="700" dirty="0" err="1"/>
              <a:t>param</a:t>
            </a:r>
            <a:r>
              <a:rPr lang="en-US" altLang="ko-KR" sz="700" dirty="0"/>
              <a:t> _</a:t>
            </a:r>
            <a:r>
              <a:rPr lang="en-US" altLang="ko-KR" sz="700" dirty="0" err="1"/>
              <a:t>extraData</a:t>
            </a:r>
            <a:r>
              <a:rPr lang="en-US" altLang="ko-KR" sz="700" dirty="0"/>
              <a:t> some extra information to send to the approved contract</a:t>
            </a:r>
          </a:p>
          <a:p>
            <a:r>
              <a:rPr lang="en-US" altLang="ko-KR" sz="700" dirty="0"/>
              <a:t>     */</a:t>
            </a:r>
          </a:p>
          <a:p>
            <a:r>
              <a:rPr lang="en-US" altLang="ko-KR" sz="700" dirty="0"/>
              <a:t>    function </a:t>
            </a:r>
            <a:r>
              <a:rPr lang="en-US" altLang="ko-KR" sz="700" dirty="0" err="1"/>
              <a:t>approveAndCall</a:t>
            </a:r>
            <a:r>
              <a:rPr lang="en-US" altLang="ko-KR" sz="700" dirty="0"/>
              <a:t>(address _spender, uint256 _value, bytes _</a:t>
            </a:r>
            <a:r>
              <a:rPr lang="en-US" altLang="ko-KR" sz="700" dirty="0" err="1"/>
              <a:t>extraData</a:t>
            </a:r>
            <a:r>
              <a:rPr lang="en-US" altLang="ko-KR" sz="700" dirty="0"/>
              <a:t>)</a:t>
            </a:r>
          </a:p>
          <a:p>
            <a:r>
              <a:rPr lang="en-US" altLang="ko-KR" sz="700" dirty="0"/>
              <a:t>        public</a:t>
            </a:r>
          </a:p>
          <a:p>
            <a:r>
              <a:rPr lang="en-US" altLang="ko-KR" sz="700" dirty="0"/>
              <a:t>        returns (bool success) {</a:t>
            </a:r>
          </a:p>
          <a:p>
            <a:r>
              <a:rPr lang="en-US" altLang="ko-KR" sz="700" dirty="0"/>
              <a:t>        </a:t>
            </a:r>
            <a:r>
              <a:rPr lang="en-US" altLang="ko-KR" sz="700" dirty="0" err="1"/>
              <a:t>tokenRecipient</a:t>
            </a:r>
            <a:r>
              <a:rPr lang="en-US" altLang="ko-KR" sz="700" dirty="0"/>
              <a:t> spender = </a:t>
            </a:r>
            <a:r>
              <a:rPr lang="en-US" altLang="ko-KR" sz="700" dirty="0" err="1"/>
              <a:t>tokenRecipient</a:t>
            </a:r>
            <a:r>
              <a:rPr lang="en-US" altLang="ko-KR" sz="700" dirty="0"/>
              <a:t>(_spender);</a:t>
            </a:r>
          </a:p>
          <a:p>
            <a:r>
              <a:rPr lang="en-US" altLang="ko-KR" sz="700" dirty="0"/>
              <a:t>        if (approve(_spender, _value)) {</a:t>
            </a:r>
          </a:p>
          <a:p>
            <a:r>
              <a:rPr lang="en-US" altLang="ko-KR" sz="700" dirty="0"/>
              <a:t>            </a:t>
            </a:r>
            <a:r>
              <a:rPr lang="en-US" altLang="ko-KR" sz="700" dirty="0" err="1"/>
              <a:t>spender.receiveApproval</a:t>
            </a:r>
            <a:r>
              <a:rPr lang="en-US" altLang="ko-KR" sz="700" dirty="0"/>
              <a:t>(</a:t>
            </a:r>
            <a:r>
              <a:rPr lang="en-US" altLang="ko-KR" sz="700" dirty="0" err="1"/>
              <a:t>msg.sender</a:t>
            </a:r>
            <a:r>
              <a:rPr lang="en-US" altLang="ko-KR" sz="700" dirty="0"/>
              <a:t>, _value, this, _</a:t>
            </a:r>
            <a:r>
              <a:rPr lang="en-US" altLang="ko-KR" sz="700" dirty="0" err="1"/>
              <a:t>extraData</a:t>
            </a:r>
            <a:r>
              <a:rPr lang="en-US" altLang="ko-KR" sz="700" dirty="0"/>
              <a:t>);</a:t>
            </a:r>
          </a:p>
          <a:p>
            <a:r>
              <a:rPr lang="en-US" altLang="ko-KR" sz="700" dirty="0"/>
              <a:t>            return true;</a:t>
            </a:r>
          </a:p>
          <a:p>
            <a:r>
              <a:rPr lang="en-US" altLang="ko-KR" sz="700" dirty="0"/>
              <a:t>        }</a:t>
            </a:r>
          </a:p>
          <a:p>
            <a:r>
              <a:rPr lang="en-US" altLang="ko-KR" sz="700" dirty="0"/>
              <a:t>    }</a:t>
            </a:r>
          </a:p>
          <a:p>
            <a:endParaRPr lang="en-US" altLang="ko-KR" sz="700" dirty="0"/>
          </a:p>
          <a:p>
            <a:r>
              <a:rPr lang="en-US" altLang="ko-KR" sz="700" dirty="0"/>
              <a:t>    /**</a:t>
            </a:r>
          </a:p>
          <a:p>
            <a:r>
              <a:rPr lang="en-US" altLang="ko-KR" sz="700" dirty="0"/>
              <a:t>     * Destroy tokens</a:t>
            </a:r>
          </a:p>
          <a:p>
            <a:r>
              <a:rPr lang="en-US" altLang="ko-KR" sz="700" dirty="0"/>
              <a:t>     *</a:t>
            </a:r>
          </a:p>
          <a:p>
            <a:r>
              <a:rPr lang="en-US" altLang="ko-KR" sz="700" dirty="0"/>
              <a:t>     * Remove `_value` tokens from the system irreversibly</a:t>
            </a:r>
          </a:p>
          <a:p>
            <a:r>
              <a:rPr lang="en-US" altLang="ko-KR" sz="700" dirty="0"/>
              <a:t>     *</a:t>
            </a:r>
          </a:p>
          <a:p>
            <a:r>
              <a:rPr lang="en-US" altLang="ko-KR" sz="700" dirty="0"/>
              <a:t>     * @</a:t>
            </a:r>
            <a:r>
              <a:rPr lang="en-US" altLang="ko-KR" sz="700" dirty="0" err="1"/>
              <a:t>param</a:t>
            </a:r>
            <a:r>
              <a:rPr lang="en-US" altLang="ko-KR" sz="700" dirty="0"/>
              <a:t> _value the amount of money to burn</a:t>
            </a:r>
          </a:p>
          <a:p>
            <a:r>
              <a:rPr lang="en-US" altLang="ko-KR" sz="700" dirty="0"/>
              <a:t>     */</a:t>
            </a:r>
          </a:p>
          <a:p>
            <a:r>
              <a:rPr lang="en-US" altLang="ko-KR" sz="700" dirty="0"/>
              <a:t>    function burn(uint256 _value) public returns (bool success) {</a:t>
            </a:r>
          </a:p>
          <a:p>
            <a:r>
              <a:rPr lang="en-US" altLang="ko-KR" sz="700" dirty="0"/>
              <a:t>        require(</a:t>
            </a:r>
            <a:r>
              <a:rPr lang="en-US" altLang="ko-KR" sz="700" dirty="0" err="1"/>
              <a:t>balanceOf</a:t>
            </a:r>
            <a:r>
              <a:rPr lang="en-US" altLang="ko-KR" sz="700" dirty="0"/>
              <a:t>[</a:t>
            </a:r>
            <a:r>
              <a:rPr lang="en-US" altLang="ko-KR" sz="700" dirty="0" err="1"/>
              <a:t>msg.sender</a:t>
            </a:r>
            <a:r>
              <a:rPr lang="en-US" altLang="ko-KR" sz="700" dirty="0"/>
              <a:t>] &gt;= _value);   // Check if the sender has enough</a:t>
            </a:r>
          </a:p>
          <a:p>
            <a:r>
              <a:rPr lang="en-US" altLang="ko-KR" sz="700" dirty="0"/>
              <a:t>        </a:t>
            </a:r>
            <a:r>
              <a:rPr lang="en-US" altLang="ko-KR" sz="700" dirty="0" err="1"/>
              <a:t>balanceOf</a:t>
            </a:r>
            <a:r>
              <a:rPr lang="en-US" altLang="ko-KR" sz="700" dirty="0"/>
              <a:t>[</a:t>
            </a:r>
            <a:r>
              <a:rPr lang="en-US" altLang="ko-KR" sz="700" dirty="0" err="1"/>
              <a:t>msg.sender</a:t>
            </a:r>
            <a:r>
              <a:rPr lang="en-US" altLang="ko-KR" sz="700" dirty="0"/>
              <a:t>] -= _value;            // Subtract from the sender</a:t>
            </a:r>
          </a:p>
          <a:p>
            <a:r>
              <a:rPr lang="en-US" altLang="ko-KR" sz="700" dirty="0"/>
              <a:t>        </a:t>
            </a:r>
            <a:r>
              <a:rPr lang="en-US" altLang="ko-KR" sz="700" dirty="0" err="1"/>
              <a:t>totalSupply</a:t>
            </a:r>
            <a:r>
              <a:rPr lang="en-US" altLang="ko-KR" sz="700" dirty="0"/>
              <a:t> -= _value;                      // Updates </a:t>
            </a:r>
            <a:r>
              <a:rPr lang="en-US" altLang="ko-KR" sz="700" dirty="0" err="1"/>
              <a:t>totalSupply</a:t>
            </a:r>
            <a:endParaRPr lang="en-US" altLang="ko-KR" sz="700" dirty="0"/>
          </a:p>
          <a:p>
            <a:r>
              <a:rPr lang="en-US" altLang="ko-KR" sz="700" dirty="0"/>
              <a:t>        Burn(</a:t>
            </a:r>
            <a:r>
              <a:rPr lang="en-US" altLang="ko-KR" sz="700" dirty="0" err="1"/>
              <a:t>msg.sender</a:t>
            </a:r>
            <a:r>
              <a:rPr lang="en-US" altLang="ko-KR" sz="700" dirty="0"/>
              <a:t>, _value);</a:t>
            </a:r>
          </a:p>
          <a:p>
            <a:r>
              <a:rPr lang="en-US" altLang="ko-KR" sz="700" dirty="0"/>
              <a:t>        return true;</a:t>
            </a:r>
          </a:p>
          <a:p>
            <a:r>
              <a:rPr lang="en-US" altLang="ko-KR" sz="700" dirty="0"/>
              <a:t>    }</a:t>
            </a:r>
          </a:p>
          <a:p>
            <a:endParaRPr lang="en-US" altLang="ko-KR" sz="700" dirty="0"/>
          </a:p>
          <a:p>
            <a:r>
              <a:rPr lang="en-US" altLang="ko-KR" sz="700" dirty="0"/>
              <a:t>    /**</a:t>
            </a:r>
          </a:p>
          <a:p>
            <a:r>
              <a:rPr lang="en-US" altLang="ko-KR" sz="700" dirty="0"/>
              <a:t>     * Destroy tokens from other account</a:t>
            </a:r>
          </a:p>
          <a:p>
            <a:r>
              <a:rPr lang="en-US" altLang="ko-KR" sz="700" dirty="0"/>
              <a:t>     *</a:t>
            </a:r>
          </a:p>
          <a:p>
            <a:r>
              <a:rPr lang="en-US" altLang="ko-KR" sz="700" dirty="0"/>
              <a:t>     * Remove `_value` tokens from the system irreversibly on behalf of `_from`.</a:t>
            </a:r>
          </a:p>
          <a:p>
            <a:r>
              <a:rPr lang="en-US" altLang="ko-KR" sz="700" dirty="0"/>
              <a:t>     *</a:t>
            </a:r>
          </a:p>
          <a:p>
            <a:r>
              <a:rPr lang="en-US" altLang="ko-KR" sz="700" dirty="0"/>
              <a:t>     * @</a:t>
            </a:r>
            <a:r>
              <a:rPr lang="en-US" altLang="ko-KR" sz="700" dirty="0" err="1"/>
              <a:t>param</a:t>
            </a:r>
            <a:r>
              <a:rPr lang="en-US" altLang="ko-KR" sz="700" dirty="0"/>
              <a:t> _from the address of the sender</a:t>
            </a:r>
          </a:p>
          <a:p>
            <a:r>
              <a:rPr lang="en-US" altLang="ko-KR" sz="700" dirty="0"/>
              <a:t>     * @</a:t>
            </a:r>
            <a:r>
              <a:rPr lang="en-US" altLang="ko-KR" sz="700" dirty="0" err="1"/>
              <a:t>param</a:t>
            </a:r>
            <a:r>
              <a:rPr lang="en-US" altLang="ko-KR" sz="700" dirty="0"/>
              <a:t> _value the amount of money to burn</a:t>
            </a:r>
          </a:p>
          <a:p>
            <a:r>
              <a:rPr lang="en-US" altLang="ko-KR" sz="700" dirty="0"/>
              <a:t>     */</a:t>
            </a:r>
          </a:p>
          <a:p>
            <a:r>
              <a:rPr lang="en-US" altLang="ko-KR" sz="700" dirty="0"/>
              <a:t>    function </a:t>
            </a:r>
            <a:r>
              <a:rPr lang="en-US" altLang="ko-KR" sz="700" dirty="0" err="1"/>
              <a:t>burnFrom</a:t>
            </a:r>
            <a:r>
              <a:rPr lang="en-US" altLang="ko-KR" sz="700" dirty="0"/>
              <a:t>(address _from, uint256 _value) public returns (bool success) {</a:t>
            </a:r>
          </a:p>
          <a:p>
            <a:r>
              <a:rPr lang="en-US" altLang="ko-KR" sz="700" dirty="0"/>
              <a:t>        require(</a:t>
            </a:r>
            <a:r>
              <a:rPr lang="en-US" altLang="ko-KR" sz="700" dirty="0" err="1"/>
              <a:t>balanceOf</a:t>
            </a:r>
            <a:r>
              <a:rPr lang="en-US" altLang="ko-KR" sz="700" dirty="0"/>
              <a:t>[_from] &gt;= _value);                // Check if the targeted balance is enough</a:t>
            </a:r>
          </a:p>
          <a:p>
            <a:r>
              <a:rPr lang="en-US" altLang="ko-KR" sz="700" dirty="0"/>
              <a:t>        require(_value &lt;= allowance[_from][</a:t>
            </a:r>
            <a:r>
              <a:rPr lang="en-US" altLang="ko-KR" sz="700" dirty="0" err="1"/>
              <a:t>msg.sender</a:t>
            </a:r>
            <a:r>
              <a:rPr lang="en-US" altLang="ko-KR" sz="700" dirty="0"/>
              <a:t>]);    // Check allowance</a:t>
            </a:r>
          </a:p>
          <a:p>
            <a:r>
              <a:rPr lang="en-US" altLang="ko-KR" sz="700" dirty="0"/>
              <a:t>        </a:t>
            </a:r>
            <a:r>
              <a:rPr lang="en-US" altLang="ko-KR" sz="700" dirty="0" err="1"/>
              <a:t>balanceOf</a:t>
            </a:r>
            <a:r>
              <a:rPr lang="en-US" altLang="ko-KR" sz="700" dirty="0"/>
              <a:t>[_from] -= _value;                         // Subtract from the targeted balance</a:t>
            </a:r>
          </a:p>
          <a:p>
            <a:r>
              <a:rPr lang="en-US" altLang="ko-KR" sz="700" dirty="0"/>
              <a:t>        allowance[_from][</a:t>
            </a:r>
            <a:r>
              <a:rPr lang="en-US" altLang="ko-KR" sz="700" dirty="0" err="1"/>
              <a:t>msg.sender</a:t>
            </a:r>
            <a:r>
              <a:rPr lang="en-US" altLang="ko-KR" sz="700" dirty="0"/>
              <a:t>] -= _value;             // Subtract from the sender's allowance</a:t>
            </a:r>
          </a:p>
          <a:p>
            <a:r>
              <a:rPr lang="en-US" altLang="ko-KR" sz="700" dirty="0"/>
              <a:t>        </a:t>
            </a:r>
            <a:r>
              <a:rPr lang="en-US" altLang="ko-KR" sz="700" dirty="0" err="1"/>
              <a:t>totalSupply</a:t>
            </a:r>
            <a:r>
              <a:rPr lang="en-US" altLang="ko-KR" sz="700" dirty="0"/>
              <a:t> -= _value;                              // Update </a:t>
            </a:r>
            <a:r>
              <a:rPr lang="en-US" altLang="ko-KR" sz="700" dirty="0" err="1"/>
              <a:t>totalSupply</a:t>
            </a:r>
            <a:endParaRPr lang="en-US" altLang="ko-KR" sz="700" dirty="0"/>
          </a:p>
          <a:p>
            <a:r>
              <a:rPr lang="en-US" altLang="ko-KR" sz="700" dirty="0"/>
              <a:t>        Burn(_from, _value);</a:t>
            </a:r>
          </a:p>
          <a:p>
            <a:r>
              <a:rPr lang="en-US" altLang="ko-KR" sz="700" dirty="0"/>
              <a:t>        return true;</a:t>
            </a:r>
          </a:p>
          <a:p>
            <a:r>
              <a:rPr lang="en-US" altLang="ko-KR" sz="700" dirty="0"/>
              <a:t>    }</a:t>
            </a:r>
          </a:p>
          <a:p>
            <a:r>
              <a:rPr lang="en-US" altLang="ko-KR" sz="700" dirty="0"/>
              <a:t>}</a:t>
            </a:r>
          </a:p>
          <a:p>
            <a:endParaRPr lang="en-US" altLang="ko-KR" sz="700" dirty="0"/>
          </a:p>
        </p:txBody>
      </p:sp>
      <p:sp>
        <p:nvSpPr>
          <p:cNvPr id="7" name="직사각형 6"/>
          <p:cNvSpPr/>
          <p:nvPr/>
        </p:nvSpPr>
        <p:spPr>
          <a:xfrm>
            <a:off x="5364088" y="836712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altLang="ko-KR" sz="1200" b="1" dirty="0" smtClean="0">
              <a:solidFill>
                <a:schemeClr val="accent1"/>
              </a:solidFill>
            </a:endParaRPr>
          </a:p>
          <a:p>
            <a:r>
              <a:rPr lang="ko-KR" altLang="en-US" sz="1200" b="1" dirty="0">
                <a:solidFill>
                  <a:schemeClr val="accent1"/>
                </a:solidFill>
              </a:rPr>
              <a:t>본 </a:t>
            </a:r>
            <a:r>
              <a:rPr lang="ko-KR" altLang="en-US" sz="1200" b="1" dirty="0" smtClean="0">
                <a:solidFill>
                  <a:schemeClr val="accent1"/>
                </a:solidFill>
              </a:rPr>
              <a:t>계약서는 </a:t>
            </a:r>
            <a:r>
              <a:rPr lang="en-US" altLang="ko-KR" sz="1200" b="1" dirty="0" smtClean="0">
                <a:solidFill>
                  <a:schemeClr val="accent1"/>
                </a:solidFill>
              </a:rPr>
              <a:t>ERC20 Non-standard token (decimal = 0) </a:t>
            </a:r>
            <a:r>
              <a:rPr lang="ko-KR" altLang="en-US" sz="1200" b="1" dirty="0" smtClean="0">
                <a:solidFill>
                  <a:schemeClr val="accent1"/>
                </a:solidFill>
              </a:rPr>
              <a:t>이다</a:t>
            </a:r>
            <a:r>
              <a:rPr lang="en-US" altLang="ko-KR" sz="1200" b="1" dirty="0" smtClean="0">
                <a:solidFill>
                  <a:schemeClr val="accent1"/>
                </a:solidFill>
              </a:rPr>
              <a:t>.</a:t>
            </a:r>
            <a:endParaRPr lang="en-US" altLang="ko-KR" sz="1200" b="1" dirty="0">
              <a:solidFill>
                <a:schemeClr val="accent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337026" y="1556792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200" dirty="0" err="1" smtClean="0"/>
              <a:t>컨트렉</a:t>
            </a:r>
            <a:r>
              <a:rPr lang="en-US" altLang="ko-KR" sz="1200" dirty="0" smtClean="0"/>
              <a:t>Address</a:t>
            </a:r>
            <a:r>
              <a:rPr lang="ko-KR" altLang="en-US" sz="1200" dirty="0" smtClean="0"/>
              <a:t>는 아래와 같다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 smtClean="0"/>
              <a:t>0x1a90087f205cbf77058758ee38af7755a4fb5c01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9373431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23528" y="764704"/>
            <a:ext cx="511256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pragma solidity ^0.4.11;</a:t>
            </a:r>
          </a:p>
          <a:p>
            <a:endParaRPr lang="en-US" altLang="ko-KR" sz="1400" dirty="0"/>
          </a:p>
          <a:p>
            <a:r>
              <a:rPr lang="en-US" altLang="ko-KR" sz="1400" dirty="0"/>
              <a:t>contract </a:t>
            </a:r>
            <a:r>
              <a:rPr lang="en-US" altLang="ko-KR" sz="1400" dirty="0" err="1"/>
              <a:t>tresend</a:t>
            </a:r>
            <a:r>
              <a:rPr lang="en-US" altLang="ko-KR" sz="1400" dirty="0"/>
              <a:t> {</a:t>
            </a:r>
          </a:p>
          <a:p>
            <a:r>
              <a:rPr lang="en-US" altLang="ko-KR" sz="1400" dirty="0"/>
              <a:t>    address public beneficiary;</a:t>
            </a:r>
          </a:p>
          <a:p>
            <a:r>
              <a:rPr lang="en-US" altLang="ko-KR" sz="1400" dirty="0"/>
              <a:t>    </a:t>
            </a:r>
          </a:p>
          <a:p>
            <a:r>
              <a:rPr lang="en-US" altLang="ko-KR" sz="1400" dirty="0"/>
              <a:t>    function </a:t>
            </a:r>
            <a:r>
              <a:rPr lang="en-US" altLang="ko-KR" sz="1400" dirty="0" err="1"/>
              <a:t>tresend</a:t>
            </a:r>
            <a:r>
              <a:rPr lang="en-US" altLang="ko-KR" sz="1400" dirty="0"/>
              <a:t> (address receiver) payable public {</a:t>
            </a:r>
          </a:p>
          <a:p>
            <a:r>
              <a:rPr lang="en-US" altLang="ko-KR" sz="1400" dirty="0"/>
              <a:t>        beneficiary = receiver;</a:t>
            </a:r>
          </a:p>
          <a:p>
            <a:r>
              <a:rPr lang="en-US" altLang="ko-KR" sz="1400" dirty="0"/>
              <a:t>        </a:t>
            </a:r>
            <a:r>
              <a:rPr lang="en-US" altLang="ko-KR" sz="1400" dirty="0" err="1"/>
              <a:t>beneficiary.transfer</a:t>
            </a:r>
            <a:r>
              <a:rPr lang="en-US" altLang="ko-KR" sz="1400" dirty="0"/>
              <a:t>(</a:t>
            </a:r>
            <a:r>
              <a:rPr lang="en-US" altLang="ko-KR" sz="1400" dirty="0" err="1"/>
              <a:t>msg.value</a:t>
            </a:r>
            <a:r>
              <a:rPr lang="en-US" altLang="ko-KR" sz="1400" dirty="0"/>
              <a:t>);</a:t>
            </a:r>
          </a:p>
          <a:p>
            <a:r>
              <a:rPr lang="en-US" altLang="ko-KR" sz="1400" dirty="0"/>
              <a:t>    }</a:t>
            </a:r>
          </a:p>
          <a:p>
            <a:r>
              <a:rPr lang="en-US" altLang="ko-KR" sz="1400" dirty="0"/>
              <a:t>}</a:t>
            </a:r>
            <a:endParaRPr lang="ko-KR" alt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5652120" y="908720"/>
            <a:ext cx="22391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rgbClr val="FF0000"/>
                </a:solidFill>
              </a:rPr>
              <a:t>Address</a:t>
            </a:r>
            <a:r>
              <a:rPr lang="ko-KR" altLang="en-US" sz="1200" dirty="0" smtClean="0">
                <a:solidFill>
                  <a:srgbClr val="FF0000"/>
                </a:solidFill>
              </a:rPr>
              <a:t>간 </a:t>
            </a:r>
            <a:r>
              <a:rPr lang="en-US" altLang="ko-KR" sz="1200" dirty="0" smtClean="0">
                <a:solidFill>
                  <a:srgbClr val="FF0000"/>
                </a:solidFill>
              </a:rPr>
              <a:t>eth </a:t>
            </a:r>
            <a:r>
              <a:rPr lang="ko-KR" altLang="en-US" sz="1200" dirty="0" smtClean="0">
                <a:solidFill>
                  <a:srgbClr val="FF0000"/>
                </a:solidFill>
              </a:rPr>
              <a:t>이동</a:t>
            </a:r>
            <a:r>
              <a:rPr lang="en-US" altLang="ko-KR" sz="1200" dirty="0" smtClean="0">
                <a:solidFill>
                  <a:srgbClr val="FF0000"/>
                </a:solidFill>
              </a:rPr>
              <a:t>, </a:t>
            </a:r>
            <a:r>
              <a:rPr lang="ko-KR" altLang="en-US" sz="1200" dirty="0" smtClean="0">
                <a:solidFill>
                  <a:srgbClr val="FF0000"/>
                </a:solidFill>
              </a:rPr>
              <a:t>프로그램</a:t>
            </a:r>
            <a:endParaRPr lang="en-US" altLang="ko-KR" sz="1200" dirty="0">
              <a:solidFill>
                <a:srgbClr val="FF0000"/>
              </a:solidFill>
            </a:endParaRPr>
          </a:p>
          <a:p>
            <a:endParaRPr lang="en-US" altLang="ko-KR" sz="1200" dirty="0" smtClean="0">
              <a:solidFill>
                <a:srgbClr val="FF0000"/>
              </a:solidFill>
            </a:endParaRPr>
          </a:p>
          <a:p>
            <a:r>
              <a:rPr lang="ko-KR" altLang="en-US" sz="1200" dirty="0" smtClean="0">
                <a:solidFill>
                  <a:srgbClr val="FF0000"/>
                </a:solidFill>
              </a:rPr>
              <a:t>성공적으로 잘 작동된다</a:t>
            </a:r>
            <a:r>
              <a:rPr lang="en-US" altLang="ko-KR" sz="1200" dirty="0" smtClean="0">
                <a:solidFill>
                  <a:srgbClr val="FF0000"/>
                </a:solidFill>
              </a:rPr>
              <a:t>.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59364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9512" y="-28038496"/>
            <a:ext cx="5832648" cy="414575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dirty="0"/>
              <a:t>pragma solidity ^0.4.16;</a:t>
            </a:r>
          </a:p>
          <a:p>
            <a:endParaRPr lang="en-US" altLang="ko-KR" sz="1050" dirty="0"/>
          </a:p>
          <a:p>
            <a:r>
              <a:rPr lang="en-US" altLang="ko-KR" sz="1050" dirty="0"/>
              <a:t>contract owned {</a:t>
            </a:r>
          </a:p>
          <a:p>
            <a:r>
              <a:rPr lang="en-US" altLang="ko-KR" sz="1050" dirty="0"/>
              <a:t>    address public owner;</a:t>
            </a:r>
          </a:p>
          <a:p>
            <a:endParaRPr lang="en-US" altLang="ko-KR" sz="1050" dirty="0"/>
          </a:p>
          <a:p>
            <a:r>
              <a:rPr lang="en-US" altLang="ko-KR" sz="1050" dirty="0"/>
              <a:t>    function owned() public {</a:t>
            </a:r>
          </a:p>
          <a:p>
            <a:r>
              <a:rPr lang="en-US" altLang="ko-KR" sz="1050" dirty="0"/>
              <a:t>        owner = </a:t>
            </a:r>
            <a:r>
              <a:rPr lang="en-US" altLang="ko-KR" sz="1050" dirty="0" err="1"/>
              <a:t>msg.sender</a:t>
            </a:r>
            <a:r>
              <a:rPr lang="en-US" altLang="ko-KR" sz="1050" dirty="0"/>
              <a:t>;</a:t>
            </a:r>
          </a:p>
          <a:p>
            <a:r>
              <a:rPr lang="en-US" altLang="ko-KR" sz="1050" dirty="0"/>
              <a:t>    }</a:t>
            </a:r>
          </a:p>
          <a:p>
            <a:endParaRPr lang="en-US" altLang="ko-KR" sz="1050" dirty="0"/>
          </a:p>
          <a:p>
            <a:r>
              <a:rPr lang="en-US" altLang="ko-KR" sz="1050" dirty="0"/>
              <a:t>    modifier </a:t>
            </a:r>
            <a:r>
              <a:rPr lang="en-US" altLang="ko-KR" sz="1050" dirty="0" err="1"/>
              <a:t>onlyOwner</a:t>
            </a:r>
            <a:r>
              <a:rPr lang="en-US" altLang="ko-KR" sz="1050" dirty="0"/>
              <a:t> {</a:t>
            </a:r>
          </a:p>
          <a:p>
            <a:r>
              <a:rPr lang="en-US" altLang="ko-KR" sz="1050" dirty="0"/>
              <a:t>        require(</a:t>
            </a:r>
            <a:r>
              <a:rPr lang="en-US" altLang="ko-KR" sz="1050" dirty="0" err="1"/>
              <a:t>msg.sender</a:t>
            </a:r>
            <a:r>
              <a:rPr lang="en-US" altLang="ko-KR" sz="1050" dirty="0"/>
              <a:t> == owner);</a:t>
            </a:r>
          </a:p>
          <a:p>
            <a:r>
              <a:rPr lang="en-US" altLang="ko-KR" sz="1050" dirty="0"/>
              <a:t>        _;</a:t>
            </a:r>
          </a:p>
          <a:p>
            <a:r>
              <a:rPr lang="en-US" altLang="ko-KR" sz="1050" dirty="0"/>
              <a:t>    }</a:t>
            </a:r>
          </a:p>
          <a:p>
            <a:endParaRPr lang="en-US" altLang="ko-KR" sz="1050" dirty="0"/>
          </a:p>
          <a:p>
            <a:r>
              <a:rPr lang="en-US" altLang="ko-KR" sz="1050" dirty="0"/>
              <a:t>    function </a:t>
            </a:r>
            <a:r>
              <a:rPr lang="en-US" altLang="ko-KR" sz="1050" dirty="0" err="1"/>
              <a:t>transferOwnership</a:t>
            </a:r>
            <a:r>
              <a:rPr lang="en-US" altLang="ko-KR" sz="1050" dirty="0"/>
              <a:t>(address </a:t>
            </a:r>
            <a:r>
              <a:rPr lang="en-US" altLang="ko-KR" sz="1050" dirty="0" err="1"/>
              <a:t>newOwner</a:t>
            </a:r>
            <a:r>
              <a:rPr lang="en-US" altLang="ko-KR" sz="1050" dirty="0"/>
              <a:t>) </a:t>
            </a:r>
            <a:r>
              <a:rPr lang="en-US" altLang="ko-KR" sz="1050" dirty="0" err="1"/>
              <a:t>onlyOwner</a:t>
            </a:r>
            <a:r>
              <a:rPr lang="en-US" altLang="ko-KR" sz="1050" dirty="0"/>
              <a:t> public {</a:t>
            </a:r>
          </a:p>
          <a:p>
            <a:r>
              <a:rPr lang="en-US" altLang="ko-KR" sz="1050" dirty="0"/>
              <a:t>        owner = </a:t>
            </a:r>
            <a:r>
              <a:rPr lang="en-US" altLang="ko-KR" sz="1050" dirty="0" err="1"/>
              <a:t>newOwner</a:t>
            </a:r>
            <a:r>
              <a:rPr lang="en-US" altLang="ko-KR" sz="1050" dirty="0"/>
              <a:t>;</a:t>
            </a:r>
          </a:p>
          <a:p>
            <a:r>
              <a:rPr lang="en-US" altLang="ko-KR" sz="1050" dirty="0"/>
              <a:t>    }</a:t>
            </a:r>
          </a:p>
          <a:p>
            <a:r>
              <a:rPr lang="en-US" altLang="ko-KR" sz="1050" dirty="0"/>
              <a:t>}</a:t>
            </a:r>
          </a:p>
          <a:p>
            <a:endParaRPr lang="en-US" altLang="ko-KR" sz="1050" dirty="0"/>
          </a:p>
          <a:p>
            <a:r>
              <a:rPr lang="en-US" altLang="ko-KR" sz="1050" dirty="0"/>
              <a:t>interface </a:t>
            </a:r>
            <a:r>
              <a:rPr lang="en-US" altLang="ko-KR" sz="1050" dirty="0" err="1"/>
              <a:t>tokenRecipient</a:t>
            </a:r>
            <a:r>
              <a:rPr lang="en-US" altLang="ko-KR" sz="1050" dirty="0"/>
              <a:t> { function </a:t>
            </a:r>
            <a:r>
              <a:rPr lang="en-US" altLang="ko-KR" sz="1050" dirty="0" err="1"/>
              <a:t>receiveApproval</a:t>
            </a:r>
            <a:r>
              <a:rPr lang="en-US" altLang="ko-KR" sz="1050" dirty="0"/>
              <a:t>(address _from, uint256 _value, address _token, bytes _</a:t>
            </a:r>
            <a:r>
              <a:rPr lang="en-US" altLang="ko-KR" sz="1050" dirty="0" err="1"/>
              <a:t>extraData</a:t>
            </a:r>
            <a:r>
              <a:rPr lang="en-US" altLang="ko-KR" sz="1050" dirty="0"/>
              <a:t>) public; }</a:t>
            </a:r>
          </a:p>
          <a:p>
            <a:endParaRPr lang="en-US" altLang="ko-KR" sz="1050" dirty="0"/>
          </a:p>
          <a:p>
            <a:r>
              <a:rPr lang="en-US" altLang="ko-KR" sz="1050" dirty="0"/>
              <a:t>contract TokenERC20 {</a:t>
            </a:r>
          </a:p>
          <a:p>
            <a:r>
              <a:rPr lang="en-US" altLang="ko-KR" sz="1050" dirty="0"/>
              <a:t>    // Public variables of the token</a:t>
            </a:r>
          </a:p>
          <a:p>
            <a:r>
              <a:rPr lang="en-US" altLang="ko-KR" sz="1050" dirty="0"/>
              <a:t>    string public name;</a:t>
            </a:r>
          </a:p>
          <a:p>
            <a:r>
              <a:rPr lang="en-US" altLang="ko-KR" sz="1050" dirty="0"/>
              <a:t>    string public symbol;</a:t>
            </a:r>
          </a:p>
          <a:p>
            <a:r>
              <a:rPr lang="en-US" altLang="ko-KR" sz="1050" dirty="0"/>
              <a:t>    uint8 public decimals = 18;</a:t>
            </a:r>
          </a:p>
          <a:p>
            <a:r>
              <a:rPr lang="en-US" altLang="ko-KR" sz="1050" dirty="0"/>
              <a:t>    // 18 decimals is the strongly suggested default, avoid changing it</a:t>
            </a:r>
          </a:p>
          <a:p>
            <a:r>
              <a:rPr lang="en-US" altLang="ko-KR" sz="1050" dirty="0"/>
              <a:t>    uint256 public </a:t>
            </a:r>
            <a:r>
              <a:rPr lang="en-US" altLang="ko-KR" sz="1050" dirty="0" err="1"/>
              <a:t>totalSupply</a:t>
            </a:r>
            <a:r>
              <a:rPr lang="en-US" altLang="ko-KR" sz="1050" dirty="0"/>
              <a:t>;</a:t>
            </a:r>
          </a:p>
          <a:p>
            <a:endParaRPr lang="en-US" altLang="ko-KR" sz="1050" dirty="0"/>
          </a:p>
          <a:p>
            <a:r>
              <a:rPr lang="en-US" altLang="ko-KR" sz="1050" dirty="0"/>
              <a:t>    // This creates an array with all balances</a:t>
            </a:r>
          </a:p>
          <a:p>
            <a:r>
              <a:rPr lang="en-US" altLang="ko-KR" sz="1050" dirty="0"/>
              <a:t>    mapping (address =&gt; uint256) public </a:t>
            </a:r>
            <a:r>
              <a:rPr lang="en-US" altLang="ko-KR" sz="1050" dirty="0" err="1"/>
              <a:t>balanceOf</a:t>
            </a:r>
            <a:r>
              <a:rPr lang="en-US" altLang="ko-KR" sz="1050" dirty="0"/>
              <a:t>;</a:t>
            </a:r>
          </a:p>
          <a:p>
            <a:r>
              <a:rPr lang="en-US" altLang="ko-KR" sz="1050" dirty="0"/>
              <a:t>    mapping (address =&gt; mapping (address =&gt; uint256)) public allowance;</a:t>
            </a:r>
          </a:p>
          <a:p>
            <a:endParaRPr lang="en-US" altLang="ko-KR" sz="1050" dirty="0"/>
          </a:p>
          <a:p>
            <a:r>
              <a:rPr lang="en-US" altLang="ko-KR" sz="1050" dirty="0"/>
              <a:t>    // This generates a public event on the </a:t>
            </a:r>
            <a:r>
              <a:rPr lang="en-US" altLang="ko-KR" sz="1050" dirty="0" err="1"/>
              <a:t>blockchain</a:t>
            </a:r>
            <a:r>
              <a:rPr lang="en-US" altLang="ko-KR" sz="1050" dirty="0"/>
              <a:t> that will notify clients</a:t>
            </a:r>
          </a:p>
          <a:p>
            <a:r>
              <a:rPr lang="en-US" altLang="ko-KR" sz="1050" dirty="0"/>
              <a:t>    event Transfer(address indexed from, address indexed to, uint256 value);</a:t>
            </a:r>
          </a:p>
          <a:p>
            <a:endParaRPr lang="en-US" altLang="ko-KR" sz="1050" dirty="0"/>
          </a:p>
          <a:p>
            <a:r>
              <a:rPr lang="en-US" altLang="ko-KR" sz="1050" dirty="0"/>
              <a:t>    // This notifies clients about the amount burnt</a:t>
            </a:r>
          </a:p>
          <a:p>
            <a:r>
              <a:rPr lang="en-US" altLang="ko-KR" sz="1050" dirty="0"/>
              <a:t>    event Burn(address indexed from, uint256 value);</a:t>
            </a:r>
          </a:p>
          <a:p>
            <a:endParaRPr lang="en-US" altLang="ko-KR" sz="1050" dirty="0"/>
          </a:p>
          <a:p>
            <a:r>
              <a:rPr lang="en-US" altLang="ko-KR" sz="1050" dirty="0"/>
              <a:t>    /**</a:t>
            </a:r>
          </a:p>
          <a:p>
            <a:r>
              <a:rPr lang="en-US" altLang="ko-KR" sz="1050" dirty="0"/>
              <a:t>     * </a:t>
            </a:r>
            <a:r>
              <a:rPr lang="en-US" altLang="ko-KR" sz="1050" dirty="0" err="1"/>
              <a:t>Constrctor</a:t>
            </a:r>
            <a:r>
              <a:rPr lang="en-US" altLang="ko-KR" sz="1050" dirty="0"/>
              <a:t> function</a:t>
            </a:r>
          </a:p>
          <a:p>
            <a:r>
              <a:rPr lang="en-US" altLang="ko-KR" sz="1050" dirty="0"/>
              <a:t>     *</a:t>
            </a:r>
          </a:p>
          <a:p>
            <a:r>
              <a:rPr lang="en-US" altLang="ko-KR" sz="1050" dirty="0"/>
              <a:t>     * Initializes contract with initial supply tokens to the creator of the contract</a:t>
            </a:r>
          </a:p>
          <a:p>
            <a:r>
              <a:rPr lang="en-US" altLang="ko-KR" sz="1050" dirty="0"/>
              <a:t>     */</a:t>
            </a:r>
          </a:p>
          <a:p>
            <a:r>
              <a:rPr lang="en-US" altLang="ko-KR" sz="1050" dirty="0"/>
              <a:t>    function TokenERC20(</a:t>
            </a:r>
          </a:p>
          <a:p>
            <a:r>
              <a:rPr lang="en-US" altLang="ko-KR" sz="1050" dirty="0"/>
              <a:t>        uint256 </a:t>
            </a:r>
            <a:r>
              <a:rPr lang="en-US" altLang="ko-KR" sz="1050" dirty="0" err="1"/>
              <a:t>initialSupply</a:t>
            </a:r>
            <a:r>
              <a:rPr lang="en-US" altLang="ko-KR" sz="1050" dirty="0"/>
              <a:t>,</a:t>
            </a:r>
          </a:p>
          <a:p>
            <a:r>
              <a:rPr lang="en-US" altLang="ko-KR" sz="1050" dirty="0"/>
              <a:t>        string </a:t>
            </a:r>
            <a:r>
              <a:rPr lang="en-US" altLang="ko-KR" sz="1050" dirty="0" err="1"/>
              <a:t>tokenName</a:t>
            </a:r>
            <a:r>
              <a:rPr lang="en-US" altLang="ko-KR" sz="1050" dirty="0"/>
              <a:t>,</a:t>
            </a:r>
          </a:p>
          <a:p>
            <a:r>
              <a:rPr lang="en-US" altLang="ko-KR" sz="1050" dirty="0"/>
              <a:t>        string </a:t>
            </a:r>
            <a:r>
              <a:rPr lang="en-US" altLang="ko-KR" sz="1050" dirty="0" err="1"/>
              <a:t>tokenSymbol</a:t>
            </a:r>
            <a:endParaRPr lang="en-US" altLang="ko-KR" sz="1050" dirty="0"/>
          </a:p>
          <a:p>
            <a:r>
              <a:rPr lang="en-US" altLang="ko-KR" sz="1050" dirty="0"/>
              <a:t>    ) public {</a:t>
            </a:r>
          </a:p>
          <a:p>
            <a:r>
              <a:rPr lang="en-US" altLang="ko-KR" sz="1050" dirty="0"/>
              <a:t>        </a:t>
            </a:r>
            <a:r>
              <a:rPr lang="en-US" altLang="ko-KR" sz="1050" dirty="0" err="1"/>
              <a:t>totalSupply</a:t>
            </a:r>
            <a:r>
              <a:rPr lang="en-US" altLang="ko-KR" sz="1050" dirty="0"/>
              <a:t> = </a:t>
            </a:r>
            <a:r>
              <a:rPr lang="en-US" altLang="ko-KR" sz="1050" dirty="0" err="1"/>
              <a:t>initialSupply</a:t>
            </a:r>
            <a:r>
              <a:rPr lang="en-US" altLang="ko-KR" sz="1050" dirty="0"/>
              <a:t> * 10 ** uint256(decimals);  // Update total supply with the decimal amount</a:t>
            </a:r>
          </a:p>
          <a:p>
            <a:r>
              <a:rPr lang="en-US" altLang="ko-KR" sz="1050" dirty="0"/>
              <a:t>        </a:t>
            </a:r>
            <a:r>
              <a:rPr lang="en-US" altLang="ko-KR" sz="1050" dirty="0" err="1"/>
              <a:t>balanceOf</a:t>
            </a:r>
            <a:r>
              <a:rPr lang="en-US" altLang="ko-KR" sz="1050" dirty="0"/>
              <a:t>[</a:t>
            </a:r>
            <a:r>
              <a:rPr lang="en-US" altLang="ko-KR" sz="1050" dirty="0" err="1"/>
              <a:t>msg.sender</a:t>
            </a:r>
            <a:r>
              <a:rPr lang="en-US" altLang="ko-KR" sz="1050" dirty="0"/>
              <a:t>] = </a:t>
            </a:r>
            <a:r>
              <a:rPr lang="en-US" altLang="ko-KR" sz="1050" dirty="0" err="1"/>
              <a:t>totalSupply</a:t>
            </a:r>
            <a:r>
              <a:rPr lang="en-US" altLang="ko-KR" sz="1050" dirty="0"/>
              <a:t>;                // Give the creator all initial tokens</a:t>
            </a:r>
          </a:p>
          <a:p>
            <a:r>
              <a:rPr lang="en-US" altLang="ko-KR" sz="1050" dirty="0"/>
              <a:t>        name = </a:t>
            </a:r>
            <a:r>
              <a:rPr lang="en-US" altLang="ko-KR" sz="1050" dirty="0" err="1"/>
              <a:t>tokenName</a:t>
            </a:r>
            <a:r>
              <a:rPr lang="en-US" altLang="ko-KR" sz="1050" dirty="0"/>
              <a:t>;                                   // Set the name for display purposes</a:t>
            </a:r>
          </a:p>
          <a:p>
            <a:r>
              <a:rPr lang="en-US" altLang="ko-KR" sz="1050" dirty="0"/>
              <a:t>        symbol = </a:t>
            </a:r>
            <a:r>
              <a:rPr lang="en-US" altLang="ko-KR" sz="1050" dirty="0" err="1"/>
              <a:t>tokenSymbol</a:t>
            </a:r>
            <a:r>
              <a:rPr lang="en-US" altLang="ko-KR" sz="1050" dirty="0"/>
              <a:t>;                               // Set the symbol for display purposes</a:t>
            </a:r>
          </a:p>
          <a:p>
            <a:r>
              <a:rPr lang="en-US" altLang="ko-KR" sz="1050" dirty="0"/>
              <a:t>    }</a:t>
            </a:r>
          </a:p>
          <a:p>
            <a:endParaRPr lang="en-US" altLang="ko-KR" sz="1050" dirty="0"/>
          </a:p>
          <a:p>
            <a:r>
              <a:rPr lang="en-US" altLang="ko-KR" sz="1050" dirty="0"/>
              <a:t>    /**</a:t>
            </a:r>
          </a:p>
          <a:p>
            <a:r>
              <a:rPr lang="en-US" altLang="ko-KR" sz="1050" dirty="0"/>
              <a:t>     * Internal transfer, only can be called by this contract</a:t>
            </a:r>
          </a:p>
          <a:p>
            <a:r>
              <a:rPr lang="en-US" altLang="ko-KR" sz="1050" dirty="0"/>
              <a:t>     */</a:t>
            </a:r>
          </a:p>
          <a:p>
            <a:r>
              <a:rPr lang="en-US" altLang="ko-KR" sz="1050" dirty="0"/>
              <a:t>    function _transfer(address _from, address _to, </a:t>
            </a:r>
            <a:r>
              <a:rPr lang="en-US" altLang="ko-KR" sz="1050" dirty="0" err="1"/>
              <a:t>uint</a:t>
            </a:r>
            <a:r>
              <a:rPr lang="en-US" altLang="ko-KR" sz="1050" dirty="0"/>
              <a:t> _value) internal {</a:t>
            </a:r>
          </a:p>
          <a:p>
            <a:r>
              <a:rPr lang="en-US" altLang="ko-KR" sz="1050" dirty="0"/>
              <a:t>        // Prevent transfer to 0x0 address. Use burn() instead</a:t>
            </a:r>
          </a:p>
          <a:p>
            <a:r>
              <a:rPr lang="en-US" altLang="ko-KR" sz="1050" dirty="0"/>
              <a:t>        require(_to != 0x0);</a:t>
            </a:r>
          </a:p>
          <a:p>
            <a:r>
              <a:rPr lang="en-US" altLang="ko-KR" sz="1050" dirty="0"/>
              <a:t>        // Check if the sender has enough</a:t>
            </a:r>
          </a:p>
          <a:p>
            <a:r>
              <a:rPr lang="en-US" altLang="ko-KR" sz="1050" dirty="0"/>
              <a:t>        require(</a:t>
            </a:r>
            <a:r>
              <a:rPr lang="en-US" altLang="ko-KR" sz="1050" dirty="0" err="1"/>
              <a:t>balanceOf</a:t>
            </a:r>
            <a:r>
              <a:rPr lang="en-US" altLang="ko-KR" sz="1050" dirty="0"/>
              <a:t>[_from] &gt;= _value);</a:t>
            </a:r>
          </a:p>
          <a:p>
            <a:r>
              <a:rPr lang="en-US" altLang="ko-KR" sz="1050" dirty="0"/>
              <a:t>        // Check for overflows</a:t>
            </a:r>
          </a:p>
          <a:p>
            <a:r>
              <a:rPr lang="en-US" altLang="ko-KR" sz="1050" dirty="0"/>
              <a:t>        require(</a:t>
            </a:r>
            <a:r>
              <a:rPr lang="en-US" altLang="ko-KR" sz="1050" dirty="0" err="1"/>
              <a:t>balanceOf</a:t>
            </a:r>
            <a:r>
              <a:rPr lang="en-US" altLang="ko-KR" sz="1050" dirty="0"/>
              <a:t>[_to] + _value &gt; </a:t>
            </a:r>
            <a:r>
              <a:rPr lang="en-US" altLang="ko-KR" sz="1050" dirty="0" err="1"/>
              <a:t>balanceOf</a:t>
            </a:r>
            <a:r>
              <a:rPr lang="en-US" altLang="ko-KR" sz="1050" dirty="0"/>
              <a:t>[_to]);</a:t>
            </a:r>
          </a:p>
          <a:p>
            <a:r>
              <a:rPr lang="en-US" altLang="ko-KR" sz="1050" dirty="0"/>
              <a:t>        // Save this for an assertion in the future</a:t>
            </a:r>
          </a:p>
          <a:p>
            <a:r>
              <a:rPr lang="en-US" altLang="ko-KR" sz="1050" dirty="0"/>
              <a:t>        </a:t>
            </a:r>
            <a:r>
              <a:rPr lang="en-US" altLang="ko-KR" sz="1050" dirty="0" err="1"/>
              <a:t>uint</a:t>
            </a:r>
            <a:r>
              <a:rPr lang="en-US" altLang="ko-KR" sz="1050" dirty="0"/>
              <a:t> </a:t>
            </a:r>
            <a:r>
              <a:rPr lang="en-US" altLang="ko-KR" sz="1050" dirty="0" err="1"/>
              <a:t>previousBalances</a:t>
            </a:r>
            <a:r>
              <a:rPr lang="en-US" altLang="ko-KR" sz="1050" dirty="0"/>
              <a:t> = </a:t>
            </a:r>
            <a:r>
              <a:rPr lang="en-US" altLang="ko-KR" sz="1050" dirty="0" err="1"/>
              <a:t>balanceOf</a:t>
            </a:r>
            <a:r>
              <a:rPr lang="en-US" altLang="ko-KR" sz="1050" dirty="0"/>
              <a:t>[_from] + </a:t>
            </a:r>
            <a:r>
              <a:rPr lang="en-US" altLang="ko-KR" sz="1050" dirty="0" err="1"/>
              <a:t>balanceOf</a:t>
            </a:r>
            <a:r>
              <a:rPr lang="en-US" altLang="ko-KR" sz="1050" dirty="0"/>
              <a:t>[_to];</a:t>
            </a:r>
          </a:p>
          <a:p>
            <a:r>
              <a:rPr lang="en-US" altLang="ko-KR" sz="1050" dirty="0"/>
              <a:t>        // Subtract from the sender</a:t>
            </a:r>
          </a:p>
          <a:p>
            <a:r>
              <a:rPr lang="en-US" altLang="ko-KR" sz="1050" dirty="0"/>
              <a:t>        </a:t>
            </a:r>
            <a:r>
              <a:rPr lang="en-US" altLang="ko-KR" sz="1050" dirty="0" err="1"/>
              <a:t>balanceOf</a:t>
            </a:r>
            <a:r>
              <a:rPr lang="en-US" altLang="ko-KR" sz="1050" dirty="0"/>
              <a:t>[_from] -= _value;</a:t>
            </a:r>
          </a:p>
          <a:p>
            <a:r>
              <a:rPr lang="en-US" altLang="ko-KR" sz="1050" dirty="0"/>
              <a:t>        // Add the same to the recipient</a:t>
            </a:r>
          </a:p>
          <a:p>
            <a:r>
              <a:rPr lang="en-US" altLang="ko-KR" sz="1050" dirty="0"/>
              <a:t>        </a:t>
            </a:r>
            <a:r>
              <a:rPr lang="en-US" altLang="ko-KR" sz="1050" dirty="0" err="1"/>
              <a:t>balanceOf</a:t>
            </a:r>
            <a:r>
              <a:rPr lang="en-US" altLang="ko-KR" sz="1050" dirty="0"/>
              <a:t>[_to] += _value;</a:t>
            </a:r>
          </a:p>
          <a:p>
            <a:r>
              <a:rPr lang="en-US" altLang="ko-KR" sz="1050" dirty="0"/>
              <a:t>        Transfer(_from, _to, _value);</a:t>
            </a:r>
          </a:p>
          <a:p>
            <a:r>
              <a:rPr lang="en-US" altLang="ko-KR" sz="1050" dirty="0"/>
              <a:t>        // Asserts are used to use static analysis to find bugs in your code. They should never fail</a:t>
            </a:r>
          </a:p>
          <a:p>
            <a:r>
              <a:rPr lang="en-US" altLang="ko-KR" sz="1050" dirty="0"/>
              <a:t>        assert(</a:t>
            </a:r>
            <a:r>
              <a:rPr lang="en-US" altLang="ko-KR" sz="1050" dirty="0" err="1"/>
              <a:t>balanceOf</a:t>
            </a:r>
            <a:r>
              <a:rPr lang="en-US" altLang="ko-KR" sz="1050" dirty="0"/>
              <a:t>[_from] + </a:t>
            </a:r>
            <a:r>
              <a:rPr lang="en-US" altLang="ko-KR" sz="1050" dirty="0" err="1"/>
              <a:t>balanceOf</a:t>
            </a:r>
            <a:r>
              <a:rPr lang="en-US" altLang="ko-KR" sz="1050" dirty="0"/>
              <a:t>[_to] == </a:t>
            </a:r>
            <a:r>
              <a:rPr lang="en-US" altLang="ko-KR" sz="1050" dirty="0" err="1"/>
              <a:t>previousBalances</a:t>
            </a:r>
            <a:r>
              <a:rPr lang="en-US" altLang="ko-KR" sz="1050" dirty="0"/>
              <a:t>);</a:t>
            </a:r>
          </a:p>
          <a:p>
            <a:r>
              <a:rPr lang="en-US" altLang="ko-KR" sz="1050" dirty="0"/>
              <a:t>    }</a:t>
            </a:r>
          </a:p>
          <a:p>
            <a:endParaRPr lang="en-US" altLang="ko-KR" sz="1050" dirty="0"/>
          </a:p>
          <a:p>
            <a:r>
              <a:rPr lang="en-US" altLang="ko-KR" sz="1050" dirty="0"/>
              <a:t>    /**</a:t>
            </a:r>
          </a:p>
          <a:p>
            <a:r>
              <a:rPr lang="en-US" altLang="ko-KR" sz="1050" dirty="0"/>
              <a:t>     * Transfer tokens</a:t>
            </a:r>
          </a:p>
          <a:p>
            <a:r>
              <a:rPr lang="en-US" altLang="ko-KR" sz="1050" dirty="0"/>
              <a:t>     *</a:t>
            </a:r>
          </a:p>
          <a:p>
            <a:r>
              <a:rPr lang="en-US" altLang="ko-KR" sz="1050" dirty="0"/>
              <a:t>     * Send `_value` tokens to `_to` from your account</a:t>
            </a:r>
          </a:p>
          <a:p>
            <a:r>
              <a:rPr lang="en-US" altLang="ko-KR" sz="1050" dirty="0"/>
              <a:t>     *</a:t>
            </a:r>
          </a:p>
          <a:p>
            <a:r>
              <a:rPr lang="en-US" altLang="ko-KR" sz="1050" dirty="0"/>
              <a:t>     * @</a:t>
            </a:r>
            <a:r>
              <a:rPr lang="en-US" altLang="ko-KR" sz="1050" dirty="0" err="1"/>
              <a:t>param</a:t>
            </a:r>
            <a:r>
              <a:rPr lang="en-US" altLang="ko-KR" sz="1050" dirty="0"/>
              <a:t> _to The address of the recipient</a:t>
            </a:r>
          </a:p>
          <a:p>
            <a:r>
              <a:rPr lang="en-US" altLang="ko-KR" sz="1050" dirty="0"/>
              <a:t>     * @</a:t>
            </a:r>
            <a:r>
              <a:rPr lang="en-US" altLang="ko-KR" sz="1050" dirty="0" err="1"/>
              <a:t>param</a:t>
            </a:r>
            <a:r>
              <a:rPr lang="en-US" altLang="ko-KR" sz="1050" dirty="0"/>
              <a:t> _value the amount to send</a:t>
            </a:r>
          </a:p>
          <a:p>
            <a:r>
              <a:rPr lang="en-US" altLang="ko-KR" sz="1050" dirty="0"/>
              <a:t>     */</a:t>
            </a:r>
          </a:p>
          <a:p>
            <a:r>
              <a:rPr lang="en-US" altLang="ko-KR" sz="1050" dirty="0"/>
              <a:t>    function transfer(address _to, uint256 _value) public {</a:t>
            </a:r>
          </a:p>
          <a:p>
            <a:r>
              <a:rPr lang="en-US" altLang="ko-KR" sz="1050" dirty="0"/>
              <a:t>        _transfer(</a:t>
            </a:r>
            <a:r>
              <a:rPr lang="en-US" altLang="ko-KR" sz="1050" dirty="0" err="1"/>
              <a:t>msg.sender</a:t>
            </a:r>
            <a:r>
              <a:rPr lang="en-US" altLang="ko-KR" sz="1050" dirty="0"/>
              <a:t>, _to, _value);</a:t>
            </a:r>
          </a:p>
          <a:p>
            <a:r>
              <a:rPr lang="en-US" altLang="ko-KR" sz="1050" dirty="0"/>
              <a:t>    }</a:t>
            </a:r>
          </a:p>
          <a:p>
            <a:endParaRPr lang="en-US" altLang="ko-KR" sz="1050" dirty="0"/>
          </a:p>
          <a:p>
            <a:r>
              <a:rPr lang="en-US" altLang="ko-KR" sz="1050" dirty="0"/>
              <a:t>    /**</a:t>
            </a:r>
          </a:p>
          <a:p>
            <a:r>
              <a:rPr lang="en-US" altLang="ko-KR" sz="1050" dirty="0"/>
              <a:t>     * Transfer tokens from other address</a:t>
            </a:r>
          </a:p>
          <a:p>
            <a:r>
              <a:rPr lang="en-US" altLang="ko-KR" sz="1050" dirty="0"/>
              <a:t>     *</a:t>
            </a:r>
          </a:p>
          <a:p>
            <a:r>
              <a:rPr lang="en-US" altLang="ko-KR" sz="1050" dirty="0"/>
              <a:t>     * Send `_value` tokens to `_to` in behalf of `_from`</a:t>
            </a:r>
          </a:p>
          <a:p>
            <a:r>
              <a:rPr lang="en-US" altLang="ko-KR" sz="1050" dirty="0"/>
              <a:t>     *</a:t>
            </a:r>
          </a:p>
          <a:p>
            <a:r>
              <a:rPr lang="en-US" altLang="ko-KR" sz="1050" dirty="0"/>
              <a:t>     * @</a:t>
            </a:r>
            <a:r>
              <a:rPr lang="en-US" altLang="ko-KR" sz="1050" dirty="0" err="1"/>
              <a:t>param</a:t>
            </a:r>
            <a:r>
              <a:rPr lang="en-US" altLang="ko-KR" sz="1050" dirty="0"/>
              <a:t> _from The address of the sender</a:t>
            </a:r>
          </a:p>
          <a:p>
            <a:r>
              <a:rPr lang="en-US" altLang="ko-KR" sz="1050" dirty="0"/>
              <a:t>     * @</a:t>
            </a:r>
            <a:r>
              <a:rPr lang="en-US" altLang="ko-KR" sz="1050" dirty="0" err="1"/>
              <a:t>param</a:t>
            </a:r>
            <a:r>
              <a:rPr lang="en-US" altLang="ko-KR" sz="1050" dirty="0"/>
              <a:t> _to The address of the recipient</a:t>
            </a:r>
          </a:p>
          <a:p>
            <a:r>
              <a:rPr lang="en-US" altLang="ko-KR" sz="1050" dirty="0"/>
              <a:t>     * @</a:t>
            </a:r>
            <a:r>
              <a:rPr lang="en-US" altLang="ko-KR" sz="1050" dirty="0" err="1"/>
              <a:t>param</a:t>
            </a:r>
            <a:r>
              <a:rPr lang="en-US" altLang="ko-KR" sz="1050" dirty="0"/>
              <a:t> _value the amount to send</a:t>
            </a:r>
          </a:p>
          <a:p>
            <a:r>
              <a:rPr lang="en-US" altLang="ko-KR" sz="1050" dirty="0"/>
              <a:t>     */</a:t>
            </a:r>
          </a:p>
          <a:p>
            <a:r>
              <a:rPr lang="en-US" altLang="ko-KR" sz="1050" dirty="0"/>
              <a:t>    function </a:t>
            </a:r>
            <a:r>
              <a:rPr lang="en-US" altLang="ko-KR" sz="1050" dirty="0" err="1"/>
              <a:t>transferFrom</a:t>
            </a:r>
            <a:r>
              <a:rPr lang="en-US" altLang="ko-KR" sz="1050" dirty="0"/>
              <a:t>(address _from, address _to, uint256 _value) public returns (bool success) {</a:t>
            </a:r>
          </a:p>
          <a:p>
            <a:r>
              <a:rPr lang="en-US" altLang="ko-KR" sz="1050" dirty="0"/>
              <a:t>        require(_value &lt;= allowance[_from][</a:t>
            </a:r>
            <a:r>
              <a:rPr lang="en-US" altLang="ko-KR" sz="1050" dirty="0" err="1"/>
              <a:t>msg.sender</a:t>
            </a:r>
            <a:r>
              <a:rPr lang="en-US" altLang="ko-KR" sz="1050" dirty="0"/>
              <a:t>]);     // Check allowance</a:t>
            </a:r>
          </a:p>
          <a:p>
            <a:r>
              <a:rPr lang="en-US" altLang="ko-KR" sz="1050" dirty="0"/>
              <a:t>        allowance[_from][</a:t>
            </a:r>
            <a:r>
              <a:rPr lang="en-US" altLang="ko-KR" sz="1050" dirty="0" err="1"/>
              <a:t>msg.sender</a:t>
            </a:r>
            <a:r>
              <a:rPr lang="en-US" altLang="ko-KR" sz="1050" dirty="0"/>
              <a:t>] -= _value;</a:t>
            </a:r>
          </a:p>
          <a:p>
            <a:r>
              <a:rPr lang="en-US" altLang="ko-KR" sz="1050" dirty="0"/>
              <a:t>        _transfer(_from, _to, _value);</a:t>
            </a:r>
          </a:p>
          <a:p>
            <a:r>
              <a:rPr lang="en-US" altLang="ko-KR" sz="1050" dirty="0"/>
              <a:t>        return true;</a:t>
            </a:r>
          </a:p>
          <a:p>
            <a:r>
              <a:rPr lang="en-US" altLang="ko-KR" sz="1050" dirty="0"/>
              <a:t>    }</a:t>
            </a:r>
          </a:p>
          <a:p>
            <a:endParaRPr lang="en-US" altLang="ko-KR" sz="1050" dirty="0"/>
          </a:p>
          <a:p>
            <a:r>
              <a:rPr lang="en-US" altLang="ko-KR" sz="1050" dirty="0"/>
              <a:t>    /**</a:t>
            </a:r>
          </a:p>
          <a:p>
            <a:r>
              <a:rPr lang="en-US" altLang="ko-KR" sz="1050" dirty="0"/>
              <a:t>     * Set allowance for other address</a:t>
            </a:r>
          </a:p>
          <a:p>
            <a:r>
              <a:rPr lang="en-US" altLang="ko-KR" sz="1050" dirty="0"/>
              <a:t>     *</a:t>
            </a:r>
          </a:p>
          <a:p>
            <a:r>
              <a:rPr lang="en-US" altLang="ko-KR" sz="1050" dirty="0"/>
              <a:t>     * Allows `_spender` to spend no more than `_value` tokens in your behalf</a:t>
            </a:r>
          </a:p>
          <a:p>
            <a:r>
              <a:rPr lang="en-US" altLang="ko-KR" sz="1050" dirty="0"/>
              <a:t>     *</a:t>
            </a:r>
          </a:p>
          <a:p>
            <a:r>
              <a:rPr lang="en-US" altLang="ko-KR" sz="1050" dirty="0"/>
              <a:t>     * @</a:t>
            </a:r>
            <a:r>
              <a:rPr lang="en-US" altLang="ko-KR" sz="1050" dirty="0" err="1"/>
              <a:t>param</a:t>
            </a:r>
            <a:r>
              <a:rPr lang="en-US" altLang="ko-KR" sz="1050" dirty="0"/>
              <a:t> _spender The address authorized to spend</a:t>
            </a:r>
          </a:p>
          <a:p>
            <a:r>
              <a:rPr lang="en-US" altLang="ko-KR" sz="1050" dirty="0"/>
              <a:t>     * @</a:t>
            </a:r>
            <a:r>
              <a:rPr lang="en-US" altLang="ko-KR" sz="1050" dirty="0" err="1"/>
              <a:t>param</a:t>
            </a:r>
            <a:r>
              <a:rPr lang="en-US" altLang="ko-KR" sz="1050" dirty="0"/>
              <a:t> _value the max amount they can spend</a:t>
            </a:r>
          </a:p>
          <a:p>
            <a:r>
              <a:rPr lang="en-US" altLang="ko-KR" sz="1050" dirty="0"/>
              <a:t>     */</a:t>
            </a:r>
          </a:p>
          <a:p>
            <a:r>
              <a:rPr lang="en-US" altLang="ko-KR" sz="1050" dirty="0"/>
              <a:t>    function approve(address _spender, uint256 _value) public</a:t>
            </a:r>
          </a:p>
          <a:p>
            <a:r>
              <a:rPr lang="en-US" altLang="ko-KR" sz="1050" dirty="0"/>
              <a:t>        returns (bool success) {</a:t>
            </a:r>
          </a:p>
          <a:p>
            <a:r>
              <a:rPr lang="en-US" altLang="ko-KR" sz="1050" dirty="0"/>
              <a:t>        allowance[</a:t>
            </a:r>
            <a:r>
              <a:rPr lang="en-US" altLang="ko-KR" sz="1050" dirty="0" err="1"/>
              <a:t>msg.sender</a:t>
            </a:r>
            <a:r>
              <a:rPr lang="en-US" altLang="ko-KR" sz="1050" dirty="0"/>
              <a:t>][_spender] = _value;</a:t>
            </a:r>
          </a:p>
          <a:p>
            <a:r>
              <a:rPr lang="en-US" altLang="ko-KR" sz="1050" dirty="0"/>
              <a:t>        return true;</a:t>
            </a:r>
          </a:p>
          <a:p>
            <a:r>
              <a:rPr lang="en-US" altLang="ko-KR" sz="1050" dirty="0"/>
              <a:t>    }</a:t>
            </a:r>
          </a:p>
          <a:p>
            <a:endParaRPr lang="en-US" altLang="ko-KR" sz="1050" dirty="0"/>
          </a:p>
          <a:p>
            <a:r>
              <a:rPr lang="en-US" altLang="ko-KR" sz="1050" dirty="0"/>
              <a:t>    /**</a:t>
            </a:r>
          </a:p>
          <a:p>
            <a:r>
              <a:rPr lang="en-US" altLang="ko-KR" sz="1050" dirty="0"/>
              <a:t>     * Set allowance for other address and notify</a:t>
            </a:r>
          </a:p>
          <a:p>
            <a:r>
              <a:rPr lang="en-US" altLang="ko-KR" sz="1050" dirty="0"/>
              <a:t>     *</a:t>
            </a:r>
          </a:p>
          <a:p>
            <a:r>
              <a:rPr lang="en-US" altLang="ko-KR" sz="1050" dirty="0"/>
              <a:t>     * Allows `_spender` to spend no more than `_value` tokens in your behalf, and then ping the contract about it</a:t>
            </a:r>
          </a:p>
          <a:p>
            <a:r>
              <a:rPr lang="en-US" altLang="ko-KR" sz="1050" dirty="0"/>
              <a:t>     *</a:t>
            </a:r>
          </a:p>
          <a:p>
            <a:r>
              <a:rPr lang="en-US" altLang="ko-KR" sz="1050" dirty="0"/>
              <a:t>     * @</a:t>
            </a:r>
            <a:r>
              <a:rPr lang="en-US" altLang="ko-KR" sz="1050" dirty="0" err="1"/>
              <a:t>param</a:t>
            </a:r>
            <a:r>
              <a:rPr lang="en-US" altLang="ko-KR" sz="1050" dirty="0"/>
              <a:t> _spender The address authorized to spend</a:t>
            </a:r>
          </a:p>
          <a:p>
            <a:r>
              <a:rPr lang="en-US" altLang="ko-KR" sz="1050" dirty="0"/>
              <a:t>     * @</a:t>
            </a:r>
            <a:r>
              <a:rPr lang="en-US" altLang="ko-KR" sz="1050" dirty="0" err="1"/>
              <a:t>param</a:t>
            </a:r>
            <a:r>
              <a:rPr lang="en-US" altLang="ko-KR" sz="1050" dirty="0"/>
              <a:t> _value the max amount they can spend</a:t>
            </a:r>
          </a:p>
          <a:p>
            <a:r>
              <a:rPr lang="en-US" altLang="ko-KR" sz="1050" dirty="0"/>
              <a:t>     * @</a:t>
            </a:r>
            <a:r>
              <a:rPr lang="en-US" altLang="ko-KR" sz="1050" dirty="0" err="1"/>
              <a:t>param</a:t>
            </a:r>
            <a:r>
              <a:rPr lang="en-US" altLang="ko-KR" sz="1050" dirty="0"/>
              <a:t> _</a:t>
            </a:r>
            <a:r>
              <a:rPr lang="en-US" altLang="ko-KR" sz="1050" dirty="0" err="1"/>
              <a:t>extraData</a:t>
            </a:r>
            <a:r>
              <a:rPr lang="en-US" altLang="ko-KR" sz="1050" dirty="0"/>
              <a:t> some extra information to send to the approved contract</a:t>
            </a:r>
          </a:p>
          <a:p>
            <a:r>
              <a:rPr lang="en-US" altLang="ko-KR" sz="1050" dirty="0"/>
              <a:t>     */</a:t>
            </a:r>
          </a:p>
          <a:p>
            <a:r>
              <a:rPr lang="en-US" altLang="ko-KR" sz="1050" dirty="0"/>
              <a:t>    function </a:t>
            </a:r>
            <a:r>
              <a:rPr lang="en-US" altLang="ko-KR" sz="1050" dirty="0" err="1"/>
              <a:t>approveAndCall</a:t>
            </a:r>
            <a:r>
              <a:rPr lang="en-US" altLang="ko-KR" sz="1050" dirty="0"/>
              <a:t>(address _spender, uint256 _value, bytes _</a:t>
            </a:r>
            <a:r>
              <a:rPr lang="en-US" altLang="ko-KR" sz="1050" dirty="0" err="1"/>
              <a:t>extraData</a:t>
            </a:r>
            <a:r>
              <a:rPr lang="en-US" altLang="ko-KR" sz="1050" dirty="0"/>
              <a:t>)</a:t>
            </a:r>
          </a:p>
          <a:p>
            <a:r>
              <a:rPr lang="en-US" altLang="ko-KR" sz="1050" dirty="0"/>
              <a:t>        public</a:t>
            </a:r>
          </a:p>
          <a:p>
            <a:r>
              <a:rPr lang="en-US" altLang="ko-KR" sz="1050" dirty="0"/>
              <a:t>        returns (bool success) {</a:t>
            </a:r>
          </a:p>
          <a:p>
            <a:r>
              <a:rPr lang="en-US" altLang="ko-KR" sz="1050" dirty="0"/>
              <a:t>        </a:t>
            </a:r>
            <a:r>
              <a:rPr lang="en-US" altLang="ko-KR" sz="1050" dirty="0" err="1"/>
              <a:t>tokenRecipient</a:t>
            </a:r>
            <a:r>
              <a:rPr lang="en-US" altLang="ko-KR" sz="1050" dirty="0"/>
              <a:t> spender = </a:t>
            </a:r>
            <a:r>
              <a:rPr lang="en-US" altLang="ko-KR" sz="1050" dirty="0" err="1"/>
              <a:t>tokenRecipient</a:t>
            </a:r>
            <a:r>
              <a:rPr lang="en-US" altLang="ko-KR" sz="1050" dirty="0"/>
              <a:t>(_spender);</a:t>
            </a:r>
          </a:p>
          <a:p>
            <a:r>
              <a:rPr lang="en-US" altLang="ko-KR" sz="1050" dirty="0"/>
              <a:t>        if (approve(_spender, _value)) {</a:t>
            </a:r>
          </a:p>
          <a:p>
            <a:r>
              <a:rPr lang="en-US" altLang="ko-KR" sz="1050" dirty="0"/>
              <a:t>            </a:t>
            </a:r>
            <a:r>
              <a:rPr lang="en-US" altLang="ko-KR" sz="1050" dirty="0" err="1"/>
              <a:t>spender.receiveApproval</a:t>
            </a:r>
            <a:r>
              <a:rPr lang="en-US" altLang="ko-KR" sz="1050" dirty="0"/>
              <a:t>(</a:t>
            </a:r>
            <a:r>
              <a:rPr lang="en-US" altLang="ko-KR" sz="1050" dirty="0" err="1"/>
              <a:t>msg.sender</a:t>
            </a:r>
            <a:r>
              <a:rPr lang="en-US" altLang="ko-KR" sz="1050" dirty="0"/>
              <a:t>, _value, this, _</a:t>
            </a:r>
            <a:r>
              <a:rPr lang="en-US" altLang="ko-KR" sz="1050" dirty="0" err="1"/>
              <a:t>extraData</a:t>
            </a:r>
            <a:r>
              <a:rPr lang="en-US" altLang="ko-KR" sz="1050" dirty="0"/>
              <a:t>);</a:t>
            </a:r>
          </a:p>
          <a:p>
            <a:r>
              <a:rPr lang="en-US" altLang="ko-KR" sz="1050" dirty="0"/>
              <a:t>            return true;</a:t>
            </a:r>
          </a:p>
          <a:p>
            <a:r>
              <a:rPr lang="en-US" altLang="ko-KR" sz="1050" dirty="0"/>
              <a:t>        }</a:t>
            </a:r>
          </a:p>
          <a:p>
            <a:r>
              <a:rPr lang="en-US" altLang="ko-KR" sz="1050" dirty="0"/>
              <a:t>    }</a:t>
            </a:r>
          </a:p>
          <a:p>
            <a:endParaRPr lang="en-US" altLang="ko-KR" sz="1050" dirty="0"/>
          </a:p>
          <a:p>
            <a:r>
              <a:rPr lang="en-US" altLang="ko-KR" sz="1050" dirty="0"/>
              <a:t>    /**</a:t>
            </a:r>
          </a:p>
          <a:p>
            <a:r>
              <a:rPr lang="en-US" altLang="ko-KR" sz="1050" dirty="0"/>
              <a:t>     * Destroy tokens</a:t>
            </a:r>
          </a:p>
          <a:p>
            <a:r>
              <a:rPr lang="en-US" altLang="ko-KR" sz="1050" dirty="0"/>
              <a:t>     *</a:t>
            </a:r>
          </a:p>
          <a:p>
            <a:r>
              <a:rPr lang="en-US" altLang="ko-KR" sz="1050" dirty="0"/>
              <a:t>     * Remove `_value` tokens from the system irreversibly</a:t>
            </a:r>
          </a:p>
          <a:p>
            <a:r>
              <a:rPr lang="en-US" altLang="ko-KR" sz="1050" dirty="0"/>
              <a:t>     *</a:t>
            </a:r>
          </a:p>
          <a:p>
            <a:r>
              <a:rPr lang="en-US" altLang="ko-KR" sz="1050" dirty="0"/>
              <a:t>     * @</a:t>
            </a:r>
            <a:r>
              <a:rPr lang="en-US" altLang="ko-KR" sz="1050" dirty="0" err="1"/>
              <a:t>param</a:t>
            </a:r>
            <a:r>
              <a:rPr lang="en-US" altLang="ko-KR" sz="1050" dirty="0"/>
              <a:t> _value the amount of money to burn</a:t>
            </a:r>
          </a:p>
          <a:p>
            <a:r>
              <a:rPr lang="en-US" altLang="ko-KR" sz="1050" dirty="0"/>
              <a:t>     */</a:t>
            </a:r>
          </a:p>
          <a:p>
            <a:r>
              <a:rPr lang="en-US" altLang="ko-KR" sz="1050" dirty="0"/>
              <a:t>    function burn(uint256 _value) public returns (bool success) {</a:t>
            </a:r>
          </a:p>
          <a:p>
            <a:r>
              <a:rPr lang="en-US" altLang="ko-KR" sz="1050" dirty="0"/>
              <a:t>        require(</a:t>
            </a:r>
            <a:r>
              <a:rPr lang="en-US" altLang="ko-KR" sz="1050" dirty="0" err="1"/>
              <a:t>balanceOf</a:t>
            </a:r>
            <a:r>
              <a:rPr lang="en-US" altLang="ko-KR" sz="1050" dirty="0"/>
              <a:t>[</a:t>
            </a:r>
            <a:r>
              <a:rPr lang="en-US" altLang="ko-KR" sz="1050" dirty="0" err="1"/>
              <a:t>msg.sender</a:t>
            </a:r>
            <a:r>
              <a:rPr lang="en-US" altLang="ko-KR" sz="1050" dirty="0"/>
              <a:t>] &gt;= _value);   // Check if the sender has enough</a:t>
            </a:r>
          </a:p>
          <a:p>
            <a:r>
              <a:rPr lang="en-US" altLang="ko-KR" sz="1050" dirty="0"/>
              <a:t>        </a:t>
            </a:r>
            <a:r>
              <a:rPr lang="en-US" altLang="ko-KR" sz="1050" dirty="0" err="1"/>
              <a:t>balanceOf</a:t>
            </a:r>
            <a:r>
              <a:rPr lang="en-US" altLang="ko-KR" sz="1050" dirty="0"/>
              <a:t>[</a:t>
            </a:r>
            <a:r>
              <a:rPr lang="en-US" altLang="ko-KR" sz="1050" dirty="0" err="1"/>
              <a:t>msg.sender</a:t>
            </a:r>
            <a:r>
              <a:rPr lang="en-US" altLang="ko-KR" sz="1050" dirty="0"/>
              <a:t>] -= _value;            // Subtract from the sender</a:t>
            </a:r>
          </a:p>
          <a:p>
            <a:r>
              <a:rPr lang="en-US" altLang="ko-KR" sz="1050" dirty="0"/>
              <a:t>        </a:t>
            </a:r>
            <a:r>
              <a:rPr lang="en-US" altLang="ko-KR" sz="1050" dirty="0" err="1"/>
              <a:t>totalSupply</a:t>
            </a:r>
            <a:r>
              <a:rPr lang="en-US" altLang="ko-KR" sz="1050" dirty="0"/>
              <a:t> -= _value;                      // Updates </a:t>
            </a:r>
            <a:r>
              <a:rPr lang="en-US" altLang="ko-KR" sz="1050" dirty="0" err="1"/>
              <a:t>totalSupply</a:t>
            </a:r>
            <a:endParaRPr lang="en-US" altLang="ko-KR" sz="1050" dirty="0"/>
          </a:p>
          <a:p>
            <a:r>
              <a:rPr lang="en-US" altLang="ko-KR" sz="1050" dirty="0"/>
              <a:t>        Burn(</a:t>
            </a:r>
            <a:r>
              <a:rPr lang="en-US" altLang="ko-KR" sz="1050" dirty="0" err="1"/>
              <a:t>msg.sender</a:t>
            </a:r>
            <a:r>
              <a:rPr lang="en-US" altLang="ko-KR" sz="1050" dirty="0"/>
              <a:t>, _value);</a:t>
            </a:r>
          </a:p>
          <a:p>
            <a:r>
              <a:rPr lang="en-US" altLang="ko-KR" sz="1050" dirty="0"/>
              <a:t>        return true;</a:t>
            </a:r>
          </a:p>
          <a:p>
            <a:r>
              <a:rPr lang="en-US" altLang="ko-KR" sz="1050" dirty="0"/>
              <a:t>    }</a:t>
            </a:r>
          </a:p>
          <a:p>
            <a:endParaRPr lang="en-US" altLang="ko-KR" sz="1050" dirty="0"/>
          </a:p>
          <a:p>
            <a:r>
              <a:rPr lang="en-US" altLang="ko-KR" sz="1050" dirty="0"/>
              <a:t>    /**</a:t>
            </a:r>
          </a:p>
          <a:p>
            <a:r>
              <a:rPr lang="en-US" altLang="ko-KR" sz="1050" dirty="0"/>
              <a:t>     * Destroy tokens from other account</a:t>
            </a:r>
          </a:p>
          <a:p>
            <a:r>
              <a:rPr lang="en-US" altLang="ko-KR" sz="1050" dirty="0"/>
              <a:t>     *</a:t>
            </a:r>
          </a:p>
          <a:p>
            <a:r>
              <a:rPr lang="en-US" altLang="ko-KR" sz="1050" dirty="0"/>
              <a:t>     * Remove `_value` tokens from the system irreversibly on behalf of `_from`.</a:t>
            </a:r>
          </a:p>
          <a:p>
            <a:r>
              <a:rPr lang="en-US" altLang="ko-KR" sz="1050" dirty="0"/>
              <a:t>     *</a:t>
            </a:r>
          </a:p>
          <a:p>
            <a:r>
              <a:rPr lang="en-US" altLang="ko-KR" sz="1050" dirty="0"/>
              <a:t>     * @</a:t>
            </a:r>
            <a:r>
              <a:rPr lang="en-US" altLang="ko-KR" sz="1050" dirty="0" err="1"/>
              <a:t>param</a:t>
            </a:r>
            <a:r>
              <a:rPr lang="en-US" altLang="ko-KR" sz="1050" dirty="0"/>
              <a:t> _from the address of the sender</a:t>
            </a:r>
          </a:p>
          <a:p>
            <a:r>
              <a:rPr lang="en-US" altLang="ko-KR" sz="1050" dirty="0"/>
              <a:t>     * @</a:t>
            </a:r>
            <a:r>
              <a:rPr lang="en-US" altLang="ko-KR" sz="1050" dirty="0" err="1"/>
              <a:t>param</a:t>
            </a:r>
            <a:r>
              <a:rPr lang="en-US" altLang="ko-KR" sz="1050" dirty="0"/>
              <a:t> _value the amount of money to burn</a:t>
            </a:r>
          </a:p>
          <a:p>
            <a:r>
              <a:rPr lang="en-US" altLang="ko-KR" sz="1050" dirty="0"/>
              <a:t>     */</a:t>
            </a:r>
          </a:p>
          <a:p>
            <a:r>
              <a:rPr lang="en-US" altLang="ko-KR" sz="1050" dirty="0"/>
              <a:t>    function </a:t>
            </a:r>
            <a:r>
              <a:rPr lang="en-US" altLang="ko-KR" sz="1050" dirty="0" err="1"/>
              <a:t>burnFrom</a:t>
            </a:r>
            <a:r>
              <a:rPr lang="en-US" altLang="ko-KR" sz="1050" dirty="0"/>
              <a:t>(address _from, uint256 _value) public returns (bool success) {</a:t>
            </a:r>
          </a:p>
          <a:p>
            <a:r>
              <a:rPr lang="en-US" altLang="ko-KR" sz="1050" dirty="0"/>
              <a:t>        require(</a:t>
            </a:r>
            <a:r>
              <a:rPr lang="en-US" altLang="ko-KR" sz="1050" dirty="0" err="1"/>
              <a:t>balanceOf</a:t>
            </a:r>
            <a:r>
              <a:rPr lang="en-US" altLang="ko-KR" sz="1050" dirty="0"/>
              <a:t>[_from] &gt;= _value);                // Check if the targeted balance is enough</a:t>
            </a:r>
          </a:p>
          <a:p>
            <a:r>
              <a:rPr lang="en-US" altLang="ko-KR" sz="1050" dirty="0"/>
              <a:t>        require(_value &lt;= allowance[_from][</a:t>
            </a:r>
            <a:r>
              <a:rPr lang="en-US" altLang="ko-KR" sz="1050" dirty="0" err="1"/>
              <a:t>msg.sender</a:t>
            </a:r>
            <a:r>
              <a:rPr lang="en-US" altLang="ko-KR" sz="1050" dirty="0"/>
              <a:t>]);    // Check allowance</a:t>
            </a:r>
          </a:p>
          <a:p>
            <a:r>
              <a:rPr lang="en-US" altLang="ko-KR" sz="1050" dirty="0"/>
              <a:t>        </a:t>
            </a:r>
            <a:r>
              <a:rPr lang="en-US" altLang="ko-KR" sz="1050" dirty="0" err="1"/>
              <a:t>balanceOf</a:t>
            </a:r>
            <a:r>
              <a:rPr lang="en-US" altLang="ko-KR" sz="1050" dirty="0"/>
              <a:t>[_from] -= _value;                         // Subtract from the targeted balance</a:t>
            </a:r>
          </a:p>
          <a:p>
            <a:r>
              <a:rPr lang="en-US" altLang="ko-KR" sz="1050" dirty="0"/>
              <a:t>        allowance[_from][</a:t>
            </a:r>
            <a:r>
              <a:rPr lang="en-US" altLang="ko-KR" sz="1050" dirty="0" err="1"/>
              <a:t>msg.sender</a:t>
            </a:r>
            <a:r>
              <a:rPr lang="en-US" altLang="ko-KR" sz="1050" dirty="0"/>
              <a:t>] -= _value;             // Subtract from the sender's allowance</a:t>
            </a:r>
          </a:p>
          <a:p>
            <a:r>
              <a:rPr lang="en-US" altLang="ko-KR" sz="1050" dirty="0"/>
              <a:t>        </a:t>
            </a:r>
            <a:r>
              <a:rPr lang="en-US" altLang="ko-KR" sz="1050" dirty="0" err="1"/>
              <a:t>totalSupply</a:t>
            </a:r>
            <a:r>
              <a:rPr lang="en-US" altLang="ko-KR" sz="1050" dirty="0"/>
              <a:t> -= _value;                              // Update </a:t>
            </a:r>
            <a:r>
              <a:rPr lang="en-US" altLang="ko-KR" sz="1050" dirty="0" err="1"/>
              <a:t>totalSupply</a:t>
            </a:r>
            <a:endParaRPr lang="en-US" altLang="ko-KR" sz="1050" dirty="0"/>
          </a:p>
          <a:p>
            <a:r>
              <a:rPr lang="en-US" altLang="ko-KR" sz="1050" dirty="0"/>
              <a:t>        Burn(_from, _value);</a:t>
            </a:r>
          </a:p>
          <a:p>
            <a:r>
              <a:rPr lang="en-US" altLang="ko-KR" sz="1050" dirty="0"/>
              <a:t>        return true;</a:t>
            </a:r>
          </a:p>
          <a:p>
            <a:r>
              <a:rPr lang="en-US" altLang="ko-KR" sz="1050" dirty="0"/>
              <a:t>    }</a:t>
            </a:r>
          </a:p>
          <a:p>
            <a:r>
              <a:rPr lang="en-US" altLang="ko-KR" sz="1050" dirty="0"/>
              <a:t>}</a:t>
            </a:r>
          </a:p>
          <a:p>
            <a:endParaRPr lang="en-US" altLang="ko-KR" sz="1050" dirty="0"/>
          </a:p>
          <a:p>
            <a:r>
              <a:rPr lang="en-US" altLang="ko-KR" sz="1050" dirty="0"/>
              <a:t>/******************************************/</a:t>
            </a:r>
          </a:p>
          <a:p>
            <a:r>
              <a:rPr lang="en-US" altLang="ko-KR" sz="1050" dirty="0"/>
              <a:t>/*       ADVANCED TOKEN STARTS HERE       */</a:t>
            </a:r>
          </a:p>
          <a:p>
            <a:r>
              <a:rPr lang="en-US" altLang="ko-KR" sz="1050" dirty="0"/>
              <a:t>/******************************************/</a:t>
            </a:r>
          </a:p>
          <a:p>
            <a:endParaRPr lang="en-US" altLang="ko-KR" sz="1050" dirty="0"/>
          </a:p>
          <a:p>
            <a:r>
              <a:rPr lang="en-US" altLang="ko-KR" sz="1050" dirty="0"/>
              <a:t>contract </a:t>
            </a:r>
            <a:r>
              <a:rPr lang="en-US" altLang="ko-KR" sz="1050" dirty="0" err="1"/>
              <a:t>MyAdvancedToken</a:t>
            </a:r>
            <a:r>
              <a:rPr lang="en-US" altLang="ko-KR" sz="1050" dirty="0"/>
              <a:t> is owned, TokenERC20 {</a:t>
            </a:r>
          </a:p>
          <a:p>
            <a:endParaRPr lang="en-US" altLang="ko-KR" sz="1050" dirty="0"/>
          </a:p>
          <a:p>
            <a:r>
              <a:rPr lang="en-US" altLang="ko-KR" sz="1050" dirty="0"/>
              <a:t>    uint256 public </a:t>
            </a:r>
            <a:r>
              <a:rPr lang="en-US" altLang="ko-KR" sz="1050" dirty="0" err="1"/>
              <a:t>sellPrice</a:t>
            </a:r>
            <a:r>
              <a:rPr lang="en-US" altLang="ko-KR" sz="1050" dirty="0"/>
              <a:t>;</a:t>
            </a:r>
          </a:p>
          <a:p>
            <a:r>
              <a:rPr lang="en-US" altLang="ko-KR" sz="1050" dirty="0"/>
              <a:t>    uint256 public </a:t>
            </a:r>
            <a:r>
              <a:rPr lang="en-US" altLang="ko-KR" sz="1050" dirty="0" err="1"/>
              <a:t>buyPrice</a:t>
            </a:r>
            <a:r>
              <a:rPr lang="en-US" altLang="ko-KR" sz="1050" dirty="0"/>
              <a:t>;</a:t>
            </a:r>
          </a:p>
          <a:p>
            <a:endParaRPr lang="en-US" altLang="ko-KR" sz="1050" dirty="0"/>
          </a:p>
          <a:p>
            <a:r>
              <a:rPr lang="en-US" altLang="ko-KR" sz="1050" dirty="0"/>
              <a:t>    mapping (address =&gt; bool) public </a:t>
            </a:r>
            <a:r>
              <a:rPr lang="en-US" altLang="ko-KR" sz="1050" dirty="0" err="1"/>
              <a:t>frozenAccount</a:t>
            </a:r>
            <a:r>
              <a:rPr lang="en-US" altLang="ko-KR" sz="1050" dirty="0"/>
              <a:t>;</a:t>
            </a:r>
          </a:p>
          <a:p>
            <a:endParaRPr lang="en-US" altLang="ko-KR" sz="1050" dirty="0"/>
          </a:p>
          <a:p>
            <a:r>
              <a:rPr lang="en-US" altLang="ko-KR" sz="1050" dirty="0"/>
              <a:t>    /* This generates a public event on the </a:t>
            </a:r>
            <a:r>
              <a:rPr lang="en-US" altLang="ko-KR" sz="1050" dirty="0" err="1"/>
              <a:t>blockchain</a:t>
            </a:r>
            <a:r>
              <a:rPr lang="en-US" altLang="ko-KR" sz="1050" dirty="0"/>
              <a:t> that will notify clients */</a:t>
            </a:r>
          </a:p>
          <a:p>
            <a:r>
              <a:rPr lang="en-US" altLang="ko-KR" sz="1050" dirty="0"/>
              <a:t>    event </a:t>
            </a:r>
            <a:r>
              <a:rPr lang="en-US" altLang="ko-KR" sz="1050" dirty="0" err="1"/>
              <a:t>FrozenFunds</a:t>
            </a:r>
            <a:r>
              <a:rPr lang="en-US" altLang="ko-KR" sz="1050" dirty="0"/>
              <a:t>(address target, bool frozen);</a:t>
            </a:r>
          </a:p>
          <a:p>
            <a:endParaRPr lang="en-US" altLang="ko-KR" sz="1050" dirty="0"/>
          </a:p>
          <a:p>
            <a:r>
              <a:rPr lang="en-US" altLang="ko-KR" sz="1050" dirty="0"/>
              <a:t>    /* Initializes contract with initial supply tokens to the creator of the contract */</a:t>
            </a:r>
          </a:p>
          <a:p>
            <a:r>
              <a:rPr lang="en-US" altLang="ko-KR" sz="1050" dirty="0"/>
              <a:t>    function </a:t>
            </a:r>
            <a:r>
              <a:rPr lang="en-US" altLang="ko-KR" sz="1050" dirty="0" err="1"/>
              <a:t>MyAdvancedToken</a:t>
            </a:r>
            <a:r>
              <a:rPr lang="en-US" altLang="ko-KR" sz="1050" dirty="0"/>
              <a:t>(</a:t>
            </a:r>
          </a:p>
          <a:p>
            <a:r>
              <a:rPr lang="en-US" altLang="ko-KR" sz="1050" dirty="0"/>
              <a:t>        uint256 </a:t>
            </a:r>
            <a:r>
              <a:rPr lang="en-US" altLang="ko-KR" sz="1050" dirty="0" err="1"/>
              <a:t>initialSupply</a:t>
            </a:r>
            <a:r>
              <a:rPr lang="en-US" altLang="ko-KR" sz="1050" dirty="0"/>
              <a:t>,</a:t>
            </a:r>
          </a:p>
          <a:p>
            <a:r>
              <a:rPr lang="en-US" altLang="ko-KR" sz="1050" dirty="0"/>
              <a:t>        string </a:t>
            </a:r>
            <a:r>
              <a:rPr lang="en-US" altLang="ko-KR" sz="1050" dirty="0" err="1"/>
              <a:t>tokenName</a:t>
            </a:r>
            <a:r>
              <a:rPr lang="en-US" altLang="ko-KR" sz="1050" dirty="0"/>
              <a:t>,</a:t>
            </a:r>
          </a:p>
          <a:p>
            <a:r>
              <a:rPr lang="en-US" altLang="ko-KR" sz="1050" dirty="0"/>
              <a:t>        string </a:t>
            </a:r>
            <a:r>
              <a:rPr lang="en-US" altLang="ko-KR" sz="1050" dirty="0" err="1"/>
              <a:t>tokenSymbol</a:t>
            </a:r>
            <a:endParaRPr lang="en-US" altLang="ko-KR" sz="1050" dirty="0"/>
          </a:p>
          <a:p>
            <a:r>
              <a:rPr lang="en-US" altLang="ko-KR" sz="1050" dirty="0"/>
              <a:t>    ) TokenERC20(</a:t>
            </a:r>
            <a:r>
              <a:rPr lang="en-US" altLang="ko-KR" sz="1050" dirty="0" err="1"/>
              <a:t>initialSupply</a:t>
            </a:r>
            <a:r>
              <a:rPr lang="en-US" altLang="ko-KR" sz="1050" dirty="0"/>
              <a:t>, </a:t>
            </a:r>
            <a:r>
              <a:rPr lang="en-US" altLang="ko-KR" sz="1050" dirty="0" err="1"/>
              <a:t>tokenName</a:t>
            </a:r>
            <a:r>
              <a:rPr lang="en-US" altLang="ko-KR" sz="1050" dirty="0"/>
              <a:t>, </a:t>
            </a:r>
            <a:r>
              <a:rPr lang="en-US" altLang="ko-KR" sz="1050" dirty="0" err="1"/>
              <a:t>tokenSymbol</a:t>
            </a:r>
            <a:r>
              <a:rPr lang="en-US" altLang="ko-KR" sz="1050" dirty="0"/>
              <a:t>) public {}</a:t>
            </a:r>
          </a:p>
          <a:p>
            <a:endParaRPr lang="en-US" altLang="ko-KR" sz="1050" dirty="0"/>
          </a:p>
          <a:p>
            <a:r>
              <a:rPr lang="en-US" altLang="ko-KR" sz="1050" dirty="0"/>
              <a:t>    /* Internal transfer, only can be called by this contract */</a:t>
            </a:r>
          </a:p>
          <a:p>
            <a:r>
              <a:rPr lang="en-US" altLang="ko-KR" sz="1050" dirty="0"/>
              <a:t>    function _transfer(address _from, address _to, </a:t>
            </a:r>
            <a:r>
              <a:rPr lang="en-US" altLang="ko-KR" sz="1050" dirty="0" err="1"/>
              <a:t>uint</a:t>
            </a:r>
            <a:r>
              <a:rPr lang="en-US" altLang="ko-KR" sz="1050" dirty="0"/>
              <a:t> _value) internal {</a:t>
            </a:r>
          </a:p>
          <a:p>
            <a:r>
              <a:rPr lang="en-US" altLang="ko-KR" sz="1050" dirty="0"/>
              <a:t>        require (_to != 0x0);                               // Prevent transfer to 0x0 address. Use burn() instead</a:t>
            </a:r>
          </a:p>
          <a:p>
            <a:r>
              <a:rPr lang="en-US" altLang="ko-KR" sz="1050" dirty="0"/>
              <a:t>        require (</a:t>
            </a:r>
            <a:r>
              <a:rPr lang="en-US" altLang="ko-KR" sz="1050" dirty="0" err="1"/>
              <a:t>balanceOf</a:t>
            </a:r>
            <a:r>
              <a:rPr lang="en-US" altLang="ko-KR" sz="1050" dirty="0"/>
              <a:t>[_from] &gt;= _value);               // Check if the sender has enough</a:t>
            </a:r>
          </a:p>
          <a:p>
            <a:r>
              <a:rPr lang="en-US" altLang="ko-KR" sz="1050" dirty="0"/>
              <a:t>        require (</a:t>
            </a:r>
            <a:r>
              <a:rPr lang="en-US" altLang="ko-KR" sz="1050" dirty="0" err="1"/>
              <a:t>balanceOf</a:t>
            </a:r>
            <a:r>
              <a:rPr lang="en-US" altLang="ko-KR" sz="1050" dirty="0"/>
              <a:t>[_to] + _value &gt; </a:t>
            </a:r>
            <a:r>
              <a:rPr lang="en-US" altLang="ko-KR" sz="1050" dirty="0" err="1"/>
              <a:t>balanceOf</a:t>
            </a:r>
            <a:r>
              <a:rPr lang="en-US" altLang="ko-KR" sz="1050" dirty="0"/>
              <a:t>[_to]); // Check for overflows</a:t>
            </a:r>
          </a:p>
          <a:p>
            <a:r>
              <a:rPr lang="en-US" altLang="ko-KR" sz="1050" dirty="0"/>
              <a:t>        require(!</a:t>
            </a:r>
            <a:r>
              <a:rPr lang="en-US" altLang="ko-KR" sz="1050" dirty="0" err="1"/>
              <a:t>frozenAccount</a:t>
            </a:r>
            <a:r>
              <a:rPr lang="en-US" altLang="ko-KR" sz="1050" dirty="0"/>
              <a:t>[_from]);                     // Check if sender is frozen</a:t>
            </a:r>
          </a:p>
          <a:p>
            <a:r>
              <a:rPr lang="en-US" altLang="ko-KR" sz="1050" dirty="0"/>
              <a:t>        require(!</a:t>
            </a:r>
            <a:r>
              <a:rPr lang="en-US" altLang="ko-KR" sz="1050" dirty="0" err="1"/>
              <a:t>frozenAccount</a:t>
            </a:r>
            <a:r>
              <a:rPr lang="en-US" altLang="ko-KR" sz="1050" dirty="0"/>
              <a:t>[_to]);                       // Check if recipient is frozen</a:t>
            </a:r>
          </a:p>
          <a:p>
            <a:r>
              <a:rPr lang="en-US" altLang="ko-KR" sz="1050" dirty="0"/>
              <a:t>        </a:t>
            </a:r>
            <a:r>
              <a:rPr lang="en-US" altLang="ko-KR" sz="1050" dirty="0" err="1"/>
              <a:t>balanceOf</a:t>
            </a:r>
            <a:r>
              <a:rPr lang="en-US" altLang="ko-KR" sz="1050" dirty="0"/>
              <a:t>[_from] -= _value;                         // Subtract from the sender</a:t>
            </a:r>
          </a:p>
          <a:p>
            <a:r>
              <a:rPr lang="en-US" altLang="ko-KR" sz="1050" dirty="0"/>
              <a:t>        </a:t>
            </a:r>
            <a:r>
              <a:rPr lang="en-US" altLang="ko-KR" sz="1050" dirty="0" err="1"/>
              <a:t>balanceOf</a:t>
            </a:r>
            <a:r>
              <a:rPr lang="en-US" altLang="ko-KR" sz="1050" dirty="0"/>
              <a:t>[_to] += _value;                           // Add the same to the recipient</a:t>
            </a:r>
          </a:p>
          <a:p>
            <a:r>
              <a:rPr lang="en-US" altLang="ko-KR" sz="1050" dirty="0"/>
              <a:t>        Transfer(_from, _to, _value);</a:t>
            </a:r>
          </a:p>
          <a:p>
            <a:r>
              <a:rPr lang="en-US" altLang="ko-KR" sz="1050" dirty="0"/>
              <a:t>    }</a:t>
            </a:r>
          </a:p>
          <a:p>
            <a:endParaRPr lang="en-US" altLang="ko-KR" sz="1050" dirty="0"/>
          </a:p>
          <a:p>
            <a:r>
              <a:rPr lang="en-US" altLang="ko-KR" sz="1050" dirty="0"/>
              <a:t>    /// @notice Create `</a:t>
            </a:r>
            <a:r>
              <a:rPr lang="en-US" altLang="ko-KR" sz="1050" dirty="0" err="1"/>
              <a:t>mintedAmount</a:t>
            </a:r>
            <a:r>
              <a:rPr lang="en-US" altLang="ko-KR" sz="1050" dirty="0"/>
              <a:t>` tokens and send it to `target`</a:t>
            </a:r>
          </a:p>
          <a:p>
            <a:r>
              <a:rPr lang="en-US" altLang="ko-KR" sz="1050" dirty="0"/>
              <a:t>    /// @</a:t>
            </a:r>
            <a:r>
              <a:rPr lang="en-US" altLang="ko-KR" sz="1050" dirty="0" err="1"/>
              <a:t>param</a:t>
            </a:r>
            <a:r>
              <a:rPr lang="en-US" altLang="ko-KR" sz="1050" dirty="0"/>
              <a:t> target Address to receive the tokens</a:t>
            </a:r>
          </a:p>
          <a:p>
            <a:r>
              <a:rPr lang="en-US" altLang="ko-KR" sz="1050" dirty="0"/>
              <a:t>    /// @</a:t>
            </a:r>
            <a:r>
              <a:rPr lang="en-US" altLang="ko-KR" sz="1050" dirty="0" err="1"/>
              <a:t>param</a:t>
            </a:r>
            <a:r>
              <a:rPr lang="en-US" altLang="ko-KR" sz="1050" dirty="0"/>
              <a:t> </a:t>
            </a:r>
            <a:r>
              <a:rPr lang="en-US" altLang="ko-KR" sz="1050" dirty="0" err="1"/>
              <a:t>mintedAmount</a:t>
            </a:r>
            <a:r>
              <a:rPr lang="en-US" altLang="ko-KR" sz="1050" dirty="0"/>
              <a:t> the amount of tokens it will receive</a:t>
            </a:r>
          </a:p>
          <a:p>
            <a:r>
              <a:rPr lang="en-US" altLang="ko-KR" sz="1050" dirty="0"/>
              <a:t>    function </a:t>
            </a:r>
            <a:r>
              <a:rPr lang="en-US" altLang="ko-KR" sz="1050" dirty="0" err="1"/>
              <a:t>mintToken</a:t>
            </a:r>
            <a:r>
              <a:rPr lang="en-US" altLang="ko-KR" sz="1050" dirty="0"/>
              <a:t>(address target, uint256 </a:t>
            </a:r>
            <a:r>
              <a:rPr lang="en-US" altLang="ko-KR" sz="1050" dirty="0" err="1"/>
              <a:t>mintedAmount</a:t>
            </a:r>
            <a:r>
              <a:rPr lang="en-US" altLang="ko-KR" sz="1050" dirty="0"/>
              <a:t>) </a:t>
            </a:r>
            <a:r>
              <a:rPr lang="en-US" altLang="ko-KR" sz="1050" dirty="0" err="1"/>
              <a:t>onlyOwner</a:t>
            </a:r>
            <a:r>
              <a:rPr lang="en-US" altLang="ko-KR" sz="1050" dirty="0"/>
              <a:t> public {</a:t>
            </a:r>
          </a:p>
          <a:p>
            <a:r>
              <a:rPr lang="en-US" altLang="ko-KR" sz="1050" dirty="0"/>
              <a:t>        </a:t>
            </a:r>
            <a:r>
              <a:rPr lang="en-US" altLang="ko-KR" sz="1050" dirty="0" err="1"/>
              <a:t>balanceOf</a:t>
            </a:r>
            <a:r>
              <a:rPr lang="en-US" altLang="ko-KR" sz="1050" dirty="0"/>
              <a:t>[target] += </a:t>
            </a:r>
            <a:r>
              <a:rPr lang="en-US" altLang="ko-KR" sz="1050" dirty="0" err="1"/>
              <a:t>mintedAmount</a:t>
            </a:r>
            <a:r>
              <a:rPr lang="en-US" altLang="ko-KR" sz="1050" dirty="0"/>
              <a:t>;</a:t>
            </a:r>
          </a:p>
          <a:p>
            <a:r>
              <a:rPr lang="en-US" altLang="ko-KR" sz="1050" dirty="0"/>
              <a:t>        </a:t>
            </a:r>
            <a:r>
              <a:rPr lang="en-US" altLang="ko-KR" sz="1050" dirty="0" err="1"/>
              <a:t>totalSupply</a:t>
            </a:r>
            <a:r>
              <a:rPr lang="en-US" altLang="ko-KR" sz="1050" dirty="0"/>
              <a:t> += </a:t>
            </a:r>
            <a:r>
              <a:rPr lang="en-US" altLang="ko-KR" sz="1050" dirty="0" err="1"/>
              <a:t>mintedAmount</a:t>
            </a:r>
            <a:r>
              <a:rPr lang="en-US" altLang="ko-KR" sz="1050" dirty="0"/>
              <a:t>;</a:t>
            </a:r>
          </a:p>
          <a:p>
            <a:r>
              <a:rPr lang="en-US" altLang="ko-KR" sz="1050" dirty="0"/>
              <a:t>        Transfer(0, this, </a:t>
            </a:r>
            <a:r>
              <a:rPr lang="en-US" altLang="ko-KR" sz="1050" dirty="0" err="1"/>
              <a:t>mintedAmount</a:t>
            </a:r>
            <a:r>
              <a:rPr lang="en-US" altLang="ko-KR" sz="1050" dirty="0"/>
              <a:t>);</a:t>
            </a:r>
          </a:p>
          <a:p>
            <a:r>
              <a:rPr lang="en-US" altLang="ko-KR" sz="1050" dirty="0"/>
              <a:t>        Transfer(this, target, </a:t>
            </a:r>
            <a:r>
              <a:rPr lang="en-US" altLang="ko-KR" sz="1050" dirty="0" err="1"/>
              <a:t>mintedAmount</a:t>
            </a:r>
            <a:r>
              <a:rPr lang="en-US" altLang="ko-KR" sz="1050" dirty="0"/>
              <a:t>);</a:t>
            </a:r>
          </a:p>
          <a:p>
            <a:r>
              <a:rPr lang="en-US" altLang="ko-KR" sz="1050" dirty="0"/>
              <a:t>    }</a:t>
            </a:r>
          </a:p>
          <a:p>
            <a:endParaRPr lang="en-US" altLang="ko-KR" sz="1050" dirty="0"/>
          </a:p>
          <a:p>
            <a:r>
              <a:rPr lang="en-US" altLang="ko-KR" sz="1050" dirty="0"/>
              <a:t>    /// @notice `freeze? Prevent | Allow` `target` from sending &amp; receiving tokens</a:t>
            </a:r>
          </a:p>
          <a:p>
            <a:r>
              <a:rPr lang="en-US" altLang="ko-KR" sz="1050" dirty="0"/>
              <a:t>    /// @</a:t>
            </a:r>
            <a:r>
              <a:rPr lang="en-US" altLang="ko-KR" sz="1050" dirty="0" err="1"/>
              <a:t>param</a:t>
            </a:r>
            <a:r>
              <a:rPr lang="en-US" altLang="ko-KR" sz="1050" dirty="0"/>
              <a:t> target Address to be frozen</a:t>
            </a:r>
          </a:p>
          <a:p>
            <a:r>
              <a:rPr lang="en-US" altLang="ko-KR" sz="1050" dirty="0"/>
              <a:t>    /// @</a:t>
            </a:r>
            <a:r>
              <a:rPr lang="en-US" altLang="ko-KR" sz="1050" dirty="0" err="1"/>
              <a:t>param</a:t>
            </a:r>
            <a:r>
              <a:rPr lang="en-US" altLang="ko-KR" sz="1050" dirty="0"/>
              <a:t> freeze either to freeze it or not</a:t>
            </a:r>
          </a:p>
          <a:p>
            <a:r>
              <a:rPr lang="en-US" altLang="ko-KR" sz="1050" dirty="0"/>
              <a:t>    function </a:t>
            </a:r>
            <a:r>
              <a:rPr lang="en-US" altLang="ko-KR" sz="1050" dirty="0" err="1"/>
              <a:t>freezeAccount</a:t>
            </a:r>
            <a:r>
              <a:rPr lang="en-US" altLang="ko-KR" sz="1050" dirty="0"/>
              <a:t>(address target, bool freeze) </a:t>
            </a:r>
            <a:r>
              <a:rPr lang="en-US" altLang="ko-KR" sz="1050" dirty="0" err="1"/>
              <a:t>onlyOwner</a:t>
            </a:r>
            <a:r>
              <a:rPr lang="en-US" altLang="ko-KR" sz="1050" dirty="0"/>
              <a:t> public {</a:t>
            </a:r>
          </a:p>
          <a:p>
            <a:r>
              <a:rPr lang="en-US" altLang="ko-KR" sz="1050" dirty="0"/>
              <a:t>        </a:t>
            </a:r>
            <a:r>
              <a:rPr lang="en-US" altLang="ko-KR" sz="1050" dirty="0" err="1"/>
              <a:t>frozenAccount</a:t>
            </a:r>
            <a:r>
              <a:rPr lang="en-US" altLang="ko-KR" sz="1050" dirty="0"/>
              <a:t>[target] = freeze;</a:t>
            </a:r>
          </a:p>
          <a:p>
            <a:r>
              <a:rPr lang="en-US" altLang="ko-KR" sz="1050" dirty="0"/>
              <a:t>        </a:t>
            </a:r>
            <a:r>
              <a:rPr lang="en-US" altLang="ko-KR" sz="1050" dirty="0" err="1"/>
              <a:t>FrozenFunds</a:t>
            </a:r>
            <a:r>
              <a:rPr lang="en-US" altLang="ko-KR" sz="1050" dirty="0"/>
              <a:t>(target, freeze);</a:t>
            </a:r>
          </a:p>
          <a:p>
            <a:r>
              <a:rPr lang="en-US" altLang="ko-KR" sz="1050" dirty="0"/>
              <a:t>    }</a:t>
            </a:r>
          </a:p>
          <a:p>
            <a:endParaRPr lang="en-US" altLang="ko-KR" sz="1050" dirty="0"/>
          </a:p>
          <a:p>
            <a:r>
              <a:rPr lang="en-US" altLang="ko-KR" sz="1050" dirty="0"/>
              <a:t>    /// @notice Allow users to buy tokens for `</a:t>
            </a:r>
            <a:r>
              <a:rPr lang="en-US" altLang="ko-KR" sz="1050" dirty="0" err="1"/>
              <a:t>newBuyPrice</a:t>
            </a:r>
            <a:r>
              <a:rPr lang="en-US" altLang="ko-KR" sz="1050" dirty="0"/>
              <a:t>` eth and sell tokens for `</a:t>
            </a:r>
            <a:r>
              <a:rPr lang="en-US" altLang="ko-KR" sz="1050" dirty="0" err="1"/>
              <a:t>newSellPrice</a:t>
            </a:r>
            <a:r>
              <a:rPr lang="en-US" altLang="ko-KR" sz="1050" dirty="0"/>
              <a:t>` eth</a:t>
            </a:r>
          </a:p>
          <a:p>
            <a:r>
              <a:rPr lang="en-US" altLang="ko-KR" sz="1050" dirty="0"/>
              <a:t>    /// @</a:t>
            </a:r>
            <a:r>
              <a:rPr lang="en-US" altLang="ko-KR" sz="1050" dirty="0" err="1"/>
              <a:t>param</a:t>
            </a:r>
            <a:r>
              <a:rPr lang="en-US" altLang="ko-KR" sz="1050" dirty="0"/>
              <a:t> </a:t>
            </a:r>
            <a:r>
              <a:rPr lang="en-US" altLang="ko-KR" sz="1050" dirty="0" err="1"/>
              <a:t>newSellPrice</a:t>
            </a:r>
            <a:r>
              <a:rPr lang="en-US" altLang="ko-KR" sz="1050" dirty="0"/>
              <a:t> Price the users can sell to the contract</a:t>
            </a:r>
          </a:p>
          <a:p>
            <a:r>
              <a:rPr lang="en-US" altLang="ko-KR" sz="1050" dirty="0"/>
              <a:t>    /// @</a:t>
            </a:r>
            <a:r>
              <a:rPr lang="en-US" altLang="ko-KR" sz="1050" dirty="0" err="1"/>
              <a:t>param</a:t>
            </a:r>
            <a:r>
              <a:rPr lang="en-US" altLang="ko-KR" sz="1050" dirty="0"/>
              <a:t> </a:t>
            </a:r>
            <a:r>
              <a:rPr lang="en-US" altLang="ko-KR" sz="1050" dirty="0" err="1"/>
              <a:t>newBuyPrice</a:t>
            </a:r>
            <a:r>
              <a:rPr lang="en-US" altLang="ko-KR" sz="1050" dirty="0"/>
              <a:t> Price users can buy from the contract</a:t>
            </a:r>
          </a:p>
          <a:p>
            <a:r>
              <a:rPr lang="en-US" altLang="ko-KR" sz="1050" dirty="0"/>
              <a:t>    function </a:t>
            </a:r>
            <a:r>
              <a:rPr lang="en-US" altLang="ko-KR" sz="1050" dirty="0" err="1"/>
              <a:t>setPrices</a:t>
            </a:r>
            <a:r>
              <a:rPr lang="en-US" altLang="ko-KR" sz="1050" dirty="0"/>
              <a:t>(uint256 </a:t>
            </a:r>
            <a:r>
              <a:rPr lang="en-US" altLang="ko-KR" sz="1050" dirty="0" err="1"/>
              <a:t>newSellPrice</a:t>
            </a:r>
            <a:r>
              <a:rPr lang="en-US" altLang="ko-KR" sz="1050" dirty="0"/>
              <a:t>, uint256 </a:t>
            </a:r>
            <a:r>
              <a:rPr lang="en-US" altLang="ko-KR" sz="1050" dirty="0" err="1"/>
              <a:t>newBuyPrice</a:t>
            </a:r>
            <a:r>
              <a:rPr lang="en-US" altLang="ko-KR" sz="1050" dirty="0"/>
              <a:t>) </a:t>
            </a:r>
            <a:r>
              <a:rPr lang="en-US" altLang="ko-KR" sz="1050" dirty="0" err="1"/>
              <a:t>onlyOwner</a:t>
            </a:r>
            <a:r>
              <a:rPr lang="en-US" altLang="ko-KR" sz="1050" dirty="0"/>
              <a:t> public {</a:t>
            </a:r>
          </a:p>
          <a:p>
            <a:r>
              <a:rPr lang="en-US" altLang="ko-KR" sz="1050" dirty="0"/>
              <a:t>        </a:t>
            </a:r>
            <a:r>
              <a:rPr lang="en-US" altLang="ko-KR" sz="1050" dirty="0" err="1"/>
              <a:t>sellPrice</a:t>
            </a:r>
            <a:r>
              <a:rPr lang="en-US" altLang="ko-KR" sz="1050" dirty="0"/>
              <a:t> = </a:t>
            </a:r>
            <a:r>
              <a:rPr lang="en-US" altLang="ko-KR" sz="1050" dirty="0" err="1"/>
              <a:t>newSellPrice</a:t>
            </a:r>
            <a:r>
              <a:rPr lang="en-US" altLang="ko-KR" sz="1050" dirty="0"/>
              <a:t>;</a:t>
            </a:r>
          </a:p>
          <a:p>
            <a:r>
              <a:rPr lang="en-US" altLang="ko-KR" sz="1050" dirty="0"/>
              <a:t>        </a:t>
            </a:r>
            <a:r>
              <a:rPr lang="en-US" altLang="ko-KR" sz="1050" dirty="0" err="1"/>
              <a:t>buyPrice</a:t>
            </a:r>
            <a:r>
              <a:rPr lang="en-US" altLang="ko-KR" sz="1050" dirty="0"/>
              <a:t> = </a:t>
            </a:r>
            <a:r>
              <a:rPr lang="en-US" altLang="ko-KR" sz="1050" dirty="0" err="1"/>
              <a:t>newBuyPrice</a:t>
            </a:r>
            <a:r>
              <a:rPr lang="en-US" altLang="ko-KR" sz="1050" dirty="0"/>
              <a:t>;</a:t>
            </a:r>
          </a:p>
          <a:p>
            <a:r>
              <a:rPr lang="en-US" altLang="ko-KR" sz="1050" dirty="0"/>
              <a:t>    }</a:t>
            </a:r>
          </a:p>
          <a:p>
            <a:endParaRPr lang="en-US" altLang="ko-KR" sz="1050" dirty="0"/>
          </a:p>
          <a:p>
            <a:r>
              <a:rPr lang="en-US" altLang="ko-KR" sz="1050" dirty="0"/>
              <a:t>    /// @notice Buy tokens from contract by sending ether</a:t>
            </a:r>
          </a:p>
          <a:p>
            <a:r>
              <a:rPr lang="en-US" altLang="ko-KR" sz="1050" dirty="0"/>
              <a:t>    function buy() payable public {</a:t>
            </a:r>
          </a:p>
          <a:p>
            <a:r>
              <a:rPr lang="en-US" altLang="ko-KR" sz="1050" dirty="0"/>
              <a:t>        </a:t>
            </a:r>
            <a:r>
              <a:rPr lang="en-US" altLang="ko-KR" sz="1050" dirty="0" err="1"/>
              <a:t>uint</a:t>
            </a:r>
            <a:r>
              <a:rPr lang="en-US" altLang="ko-KR" sz="1050" dirty="0"/>
              <a:t> amount = </a:t>
            </a:r>
            <a:r>
              <a:rPr lang="en-US" altLang="ko-KR" sz="1050" dirty="0" err="1"/>
              <a:t>msg.value</a:t>
            </a:r>
            <a:r>
              <a:rPr lang="en-US" altLang="ko-KR" sz="1050" dirty="0"/>
              <a:t> / </a:t>
            </a:r>
            <a:r>
              <a:rPr lang="en-US" altLang="ko-KR" sz="1050" dirty="0" err="1"/>
              <a:t>buyPrice</a:t>
            </a:r>
            <a:r>
              <a:rPr lang="en-US" altLang="ko-KR" sz="1050" dirty="0"/>
              <a:t>;               // calculates the amount</a:t>
            </a:r>
          </a:p>
          <a:p>
            <a:r>
              <a:rPr lang="en-US" altLang="ko-KR" sz="1050" dirty="0"/>
              <a:t>        _transfer(this, </a:t>
            </a:r>
            <a:r>
              <a:rPr lang="en-US" altLang="ko-KR" sz="1050" dirty="0" err="1"/>
              <a:t>msg.sender</a:t>
            </a:r>
            <a:r>
              <a:rPr lang="en-US" altLang="ko-KR" sz="1050" dirty="0"/>
              <a:t>, amount);              // makes the transfers</a:t>
            </a:r>
          </a:p>
          <a:p>
            <a:r>
              <a:rPr lang="en-US" altLang="ko-KR" sz="1050" dirty="0"/>
              <a:t>    }</a:t>
            </a:r>
          </a:p>
          <a:p>
            <a:endParaRPr lang="en-US" altLang="ko-KR" sz="1050" dirty="0"/>
          </a:p>
          <a:p>
            <a:r>
              <a:rPr lang="en-US" altLang="ko-KR" sz="1050" dirty="0"/>
              <a:t>    /// @notice Sell `amount` tokens to contract</a:t>
            </a:r>
          </a:p>
          <a:p>
            <a:r>
              <a:rPr lang="en-US" altLang="ko-KR" sz="1050" dirty="0"/>
              <a:t>    /// @</a:t>
            </a:r>
            <a:r>
              <a:rPr lang="en-US" altLang="ko-KR" sz="1050" dirty="0" err="1"/>
              <a:t>param</a:t>
            </a:r>
            <a:r>
              <a:rPr lang="en-US" altLang="ko-KR" sz="1050" dirty="0"/>
              <a:t> amount </a:t>
            </a:r>
            <a:r>
              <a:rPr lang="en-US" altLang="ko-KR" sz="1050" dirty="0" err="1"/>
              <a:t>amount</a:t>
            </a:r>
            <a:r>
              <a:rPr lang="en-US" altLang="ko-KR" sz="1050" dirty="0"/>
              <a:t> of tokens to be sold</a:t>
            </a:r>
          </a:p>
          <a:p>
            <a:r>
              <a:rPr lang="en-US" altLang="ko-KR" sz="1050" dirty="0"/>
              <a:t>    function sell(uint256 amount) public {</a:t>
            </a:r>
          </a:p>
          <a:p>
            <a:r>
              <a:rPr lang="en-US" altLang="ko-KR" sz="1050" dirty="0"/>
              <a:t>        require(</a:t>
            </a:r>
            <a:r>
              <a:rPr lang="en-US" altLang="ko-KR" sz="1050" dirty="0" err="1"/>
              <a:t>this.balance</a:t>
            </a:r>
            <a:r>
              <a:rPr lang="en-US" altLang="ko-KR" sz="1050" dirty="0"/>
              <a:t> &gt;= amount * </a:t>
            </a:r>
            <a:r>
              <a:rPr lang="en-US" altLang="ko-KR" sz="1050" dirty="0" err="1"/>
              <a:t>sellPrice</a:t>
            </a:r>
            <a:r>
              <a:rPr lang="en-US" altLang="ko-KR" sz="1050" dirty="0"/>
              <a:t>);      // checks if the contract has enough ether to buy</a:t>
            </a:r>
          </a:p>
          <a:p>
            <a:r>
              <a:rPr lang="en-US" altLang="ko-KR" sz="1050" dirty="0"/>
              <a:t>        _transfer(</a:t>
            </a:r>
            <a:r>
              <a:rPr lang="en-US" altLang="ko-KR" sz="1050" dirty="0" err="1"/>
              <a:t>msg.sender</a:t>
            </a:r>
            <a:r>
              <a:rPr lang="en-US" altLang="ko-KR" sz="1050" dirty="0"/>
              <a:t>, this, amount);              // makes the transfers</a:t>
            </a:r>
          </a:p>
          <a:p>
            <a:r>
              <a:rPr lang="en-US" altLang="ko-KR" sz="1050" dirty="0"/>
              <a:t>        </a:t>
            </a:r>
            <a:r>
              <a:rPr lang="en-US" altLang="ko-KR" sz="1050" dirty="0" err="1"/>
              <a:t>msg.sender.transfer</a:t>
            </a:r>
            <a:r>
              <a:rPr lang="en-US" altLang="ko-KR" sz="1050" dirty="0"/>
              <a:t>(amount * </a:t>
            </a:r>
            <a:r>
              <a:rPr lang="en-US" altLang="ko-KR" sz="1050" dirty="0" err="1"/>
              <a:t>sellPrice</a:t>
            </a:r>
            <a:r>
              <a:rPr lang="en-US" altLang="ko-KR" sz="1050" dirty="0"/>
              <a:t>);          // sends ether to the seller. It's important to do this last to avoid recursion attacks</a:t>
            </a:r>
          </a:p>
          <a:p>
            <a:r>
              <a:rPr lang="en-US" altLang="ko-KR" sz="1050" dirty="0"/>
              <a:t>    }</a:t>
            </a:r>
          </a:p>
          <a:p>
            <a:r>
              <a:rPr lang="en-US" altLang="ko-KR" sz="1050" dirty="0"/>
              <a:t>}</a:t>
            </a:r>
          </a:p>
          <a:p>
            <a:endParaRPr lang="en-US" altLang="ko-KR" sz="1050" dirty="0"/>
          </a:p>
        </p:txBody>
      </p:sp>
      <p:sp>
        <p:nvSpPr>
          <p:cNvPr id="5" name="TextBox 4"/>
          <p:cNvSpPr txBox="1"/>
          <p:nvPr/>
        </p:nvSpPr>
        <p:spPr>
          <a:xfrm>
            <a:off x="6156176" y="1340768"/>
            <a:ext cx="19442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rgbClr val="FF0000"/>
                </a:solidFill>
              </a:rPr>
              <a:t>Token 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판매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0721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5108" y="548680"/>
            <a:ext cx="2529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Remix</a:t>
            </a:r>
            <a:r>
              <a:rPr lang="ko-KR" altLang="en-US" b="1" dirty="0" smtClean="0"/>
              <a:t>에서 </a:t>
            </a:r>
            <a:r>
              <a:rPr lang="en-US" altLang="ko-KR" b="1" dirty="0" smtClean="0"/>
              <a:t>Dapp </a:t>
            </a:r>
            <a:r>
              <a:rPr lang="ko-KR" altLang="en-US" b="1" dirty="0" smtClean="0"/>
              <a:t>실행</a:t>
            </a:r>
            <a:endParaRPr lang="ko-KR" altLang="en-US" b="1" dirty="0"/>
          </a:p>
        </p:txBody>
      </p:sp>
      <p:sp>
        <p:nvSpPr>
          <p:cNvPr id="3" name="직사각형 2"/>
          <p:cNvSpPr/>
          <p:nvPr/>
        </p:nvSpPr>
        <p:spPr>
          <a:xfrm>
            <a:off x="179512" y="1484784"/>
            <a:ext cx="8712968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buAutoNum type="arabicParenR"/>
            </a:pPr>
            <a:r>
              <a:rPr lang="en-US" altLang="ko-KR" sz="1100" dirty="0" smtClean="0"/>
              <a:t>web3.providers.HttpProvider </a:t>
            </a:r>
            <a:br>
              <a:rPr lang="en-US" altLang="ko-KR" sz="1100" dirty="0" smtClean="0"/>
            </a:br>
            <a:r>
              <a:rPr lang="en-US" altLang="ko-KR" sz="1100" dirty="0" smtClean="0"/>
              <a:t>- </a:t>
            </a:r>
            <a:r>
              <a:rPr lang="en-US" altLang="ko-KR" sz="1100" dirty="0" smtClean="0">
                <a:solidFill>
                  <a:schemeClr val="tx2"/>
                </a:solidFill>
              </a:rPr>
              <a:t>MetaMask</a:t>
            </a:r>
            <a:r>
              <a:rPr lang="ko-KR" altLang="en-US" sz="1100" dirty="0" smtClean="0">
                <a:solidFill>
                  <a:schemeClr val="tx2"/>
                </a:solidFill>
              </a:rPr>
              <a:t>를 사용하고 있지 않을 때</a:t>
            </a:r>
            <a:r>
              <a:rPr lang="en-US" altLang="ko-KR" sz="1100" dirty="0">
                <a:solidFill>
                  <a:schemeClr val="tx2"/>
                </a:solidFill>
              </a:rPr>
              <a:t>, web3 </a:t>
            </a:r>
            <a:r>
              <a:rPr lang="ko-KR" altLang="en-US" sz="1100" dirty="0">
                <a:solidFill>
                  <a:schemeClr val="tx2"/>
                </a:solidFill>
              </a:rPr>
              <a:t>가 어디 블록체인 노드를 연결할 것인지 설정하는 </a:t>
            </a:r>
            <a:r>
              <a:rPr lang="ko-KR" altLang="en-US" sz="1100" dirty="0" smtClean="0">
                <a:solidFill>
                  <a:schemeClr val="tx2"/>
                </a:solidFill>
              </a:rPr>
              <a:t>함수</a:t>
            </a:r>
            <a:endParaRPr lang="en-US" altLang="ko-KR" sz="1100" dirty="0" smtClean="0">
              <a:solidFill>
                <a:schemeClr val="tx2"/>
              </a:solidFill>
            </a:endParaRPr>
          </a:p>
          <a:p>
            <a:pPr marL="228600" indent="-228600">
              <a:buAutoNum type="arabicParenR"/>
            </a:pPr>
            <a:endParaRPr lang="en-US" altLang="ko-KR" sz="1100" dirty="0" smtClean="0">
              <a:solidFill>
                <a:schemeClr val="tx2"/>
              </a:solidFill>
            </a:endParaRPr>
          </a:p>
          <a:p>
            <a:pPr marL="228600" indent="-228600">
              <a:buAutoNum type="arabicParenR"/>
            </a:pPr>
            <a:r>
              <a:rPr lang="en-US" altLang="ko-KR" sz="1100" dirty="0" err="1"/>
              <a:t>var</a:t>
            </a:r>
            <a:r>
              <a:rPr lang="en-US" altLang="ko-KR" sz="1100" dirty="0"/>
              <a:t> contractAddress = '</a:t>
            </a:r>
            <a:r>
              <a:rPr lang="en-US" altLang="ko-KR" sz="1100" i="1" dirty="0">
                <a:solidFill>
                  <a:srgbClr val="FF0000"/>
                </a:solidFill>
              </a:rPr>
              <a:t>0xc5244053ecA508a11951400fc7Af28738Fd0ce77</a:t>
            </a:r>
            <a:r>
              <a:rPr lang="en-US" altLang="ko-KR" sz="1100" dirty="0"/>
              <a:t>' </a:t>
            </a:r>
            <a:endParaRPr lang="en-US" altLang="ko-KR" sz="1100" dirty="0" smtClean="0"/>
          </a:p>
          <a:p>
            <a:r>
              <a:rPr lang="en-US" altLang="ko-KR" sz="1100" dirty="0">
                <a:solidFill>
                  <a:schemeClr val="tx2"/>
                </a:solidFill>
              </a:rPr>
              <a:t> </a:t>
            </a:r>
            <a:r>
              <a:rPr lang="en-US" altLang="ko-KR" sz="1100" dirty="0" smtClean="0">
                <a:solidFill>
                  <a:schemeClr val="tx2"/>
                </a:solidFill>
              </a:rPr>
              <a:t>    - contractAddress</a:t>
            </a:r>
            <a:r>
              <a:rPr lang="ko-KR" altLang="en-US" sz="1100" dirty="0" smtClean="0">
                <a:solidFill>
                  <a:schemeClr val="tx2"/>
                </a:solidFill>
              </a:rPr>
              <a:t>라는</a:t>
            </a:r>
            <a:r>
              <a:rPr lang="en-US" altLang="ko-KR" sz="1100" dirty="0" smtClean="0">
                <a:solidFill>
                  <a:schemeClr val="tx2"/>
                </a:solidFill>
              </a:rPr>
              <a:t> </a:t>
            </a:r>
            <a:r>
              <a:rPr lang="ko-KR" altLang="en-US" sz="1100" dirty="0" smtClean="0">
                <a:solidFill>
                  <a:schemeClr val="tx2"/>
                </a:solidFill>
              </a:rPr>
              <a:t>변수에 </a:t>
            </a:r>
            <a:r>
              <a:rPr lang="en-US" altLang="ko-KR" sz="1100" dirty="0" smtClean="0">
                <a:solidFill>
                  <a:schemeClr val="tx2"/>
                </a:solidFill>
              </a:rPr>
              <a:t>Contract Address</a:t>
            </a:r>
            <a:r>
              <a:rPr lang="ko-KR" altLang="en-US" sz="1100" dirty="0" smtClean="0">
                <a:solidFill>
                  <a:schemeClr val="tx2"/>
                </a:solidFill>
              </a:rPr>
              <a:t>를 설정</a:t>
            </a:r>
            <a:endParaRPr lang="en-US" altLang="ko-KR" sz="1100" dirty="0" smtClean="0">
              <a:solidFill>
                <a:schemeClr val="tx2"/>
              </a:solidFill>
            </a:endParaRPr>
          </a:p>
          <a:p>
            <a:endParaRPr lang="en-US" altLang="ko-KR" sz="1100" dirty="0" smtClean="0">
              <a:solidFill>
                <a:schemeClr val="tx2"/>
              </a:solidFill>
            </a:endParaRPr>
          </a:p>
          <a:p>
            <a:pPr marL="228600" indent="-228600">
              <a:buAutoNum type="arabicParenR" startAt="3"/>
            </a:pPr>
            <a:r>
              <a:rPr lang="en-US" altLang="ko-KR" sz="1100" dirty="0" err="1" smtClean="0"/>
              <a:t>var</a:t>
            </a:r>
            <a:r>
              <a:rPr lang="en-US" altLang="ko-KR" sz="1100" dirty="0" smtClean="0"/>
              <a:t> </a:t>
            </a:r>
            <a:r>
              <a:rPr lang="en-US" altLang="ko-KR" sz="1100" dirty="0" err="1" smtClean="0"/>
              <a:t>abi</a:t>
            </a:r>
            <a:r>
              <a:rPr lang="en-US" altLang="ko-KR" sz="1100" dirty="0" smtClean="0"/>
              <a:t> = </a:t>
            </a:r>
            <a:r>
              <a:rPr lang="en-US" altLang="ko-KR" sz="1100" i="1" dirty="0" smtClean="0">
                <a:solidFill>
                  <a:srgbClr val="FF0000"/>
                </a:solidFill>
              </a:rPr>
              <a:t>[{"</a:t>
            </a:r>
            <a:r>
              <a:rPr lang="en-US" altLang="ko-KR" sz="1100" i="1" dirty="0" err="1">
                <a:solidFill>
                  <a:srgbClr val="FF0000"/>
                </a:solidFill>
              </a:rPr>
              <a:t>constant":false,"inputs</a:t>
            </a:r>
            <a:r>
              <a:rPr lang="en-US" altLang="ko-KR" sz="1100" i="1" dirty="0">
                <a:solidFill>
                  <a:srgbClr val="FF0000"/>
                </a:solidFill>
              </a:rPr>
              <a:t>":[{"name":"x","type":"uint256"}],"</a:t>
            </a:r>
            <a:r>
              <a:rPr lang="en-US" altLang="ko-KR" sz="1100" i="1" dirty="0" err="1">
                <a:solidFill>
                  <a:srgbClr val="FF0000"/>
                </a:solidFill>
              </a:rPr>
              <a:t>name":"set","outputs</a:t>
            </a:r>
            <a:r>
              <a:rPr lang="en-US" altLang="ko-KR" sz="1100" i="1" dirty="0" smtClean="0">
                <a:solidFill>
                  <a:srgbClr val="FF0000"/>
                </a:solidFill>
              </a:rPr>
              <a:t>":[],“</a:t>
            </a:r>
            <a:br>
              <a:rPr lang="en-US" altLang="ko-KR" sz="1100" i="1" dirty="0" smtClean="0">
                <a:solidFill>
                  <a:srgbClr val="FF0000"/>
                </a:solidFill>
              </a:rPr>
            </a:br>
            <a:r>
              <a:rPr lang="en-US" altLang="ko-KR" sz="1100" i="1" dirty="0" smtClean="0">
                <a:solidFill>
                  <a:srgbClr val="FF0000"/>
                </a:solidFill>
              </a:rPr>
              <a:t>            </a:t>
            </a:r>
            <a:r>
              <a:rPr lang="en-US" altLang="ko-KR" sz="1100" i="1" dirty="0" err="1" smtClean="0">
                <a:solidFill>
                  <a:srgbClr val="FF0000"/>
                </a:solidFill>
              </a:rPr>
              <a:t>payable</a:t>
            </a:r>
            <a:r>
              <a:rPr lang="en-US" altLang="ko-KR" sz="1100" i="1" dirty="0" err="1">
                <a:solidFill>
                  <a:srgbClr val="FF0000"/>
                </a:solidFill>
              </a:rPr>
              <a:t>":false,"type":"function</a:t>
            </a:r>
            <a:r>
              <a:rPr lang="en-US" altLang="ko-KR" sz="1100" i="1" dirty="0">
                <a:solidFill>
                  <a:srgbClr val="FF0000"/>
                </a:solidFill>
              </a:rPr>
              <a:t>"},{"</a:t>
            </a:r>
            <a:r>
              <a:rPr lang="en-US" altLang="ko-KR" sz="1100" i="1" dirty="0" err="1">
                <a:solidFill>
                  <a:srgbClr val="FF0000"/>
                </a:solidFill>
              </a:rPr>
              <a:t>constant":true,"inputs</a:t>
            </a:r>
            <a:r>
              <a:rPr lang="en-US" altLang="ko-KR" sz="1100" i="1" dirty="0">
                <a:solidFill>
                  <a:srgbClr val="FF0000"/>
                </a:solidFill>
              </a:rPr>
              <a:t>":[],"</a:t>
            </a:r>
            <a:r>
              <a:rPr lang="en-US" altLang="ko-KR" sz="1100" i="1" dirty="0" err="1">
                <a:solidFill>
                  <a:srgbClr val="FF0000"/>
                </a:solidFill>
              </a:rPr>
              <a:t>name":"get","outputs</a:t>
            </a:r>
            <a:r>
              <a:rPr lang="en-US" altLang="ko-KR" sz="1100" i="1" dirty="0" smtClean="0">
                <a:solidFill>
                  <a:srgbClr val="FF0000"/>
                </a:solidFill>
              </a:rPr>
              <a:t>":</a:t>
            </a:r>
            <a:br>
              <a:rPr lang="en-US" altLang="ko-KR" sz="1100" i="1" dirty="0" smtClean="0">
                <a:solidFill>
                  <a:srgbClr val="FF0000"/>
                </a:solidFill>
              </a:rPr>
            </a:br>
            <a:r>
              <a:rPr lang="en-US" altLang="ko-KR" sz="1100" i="1" dirty="0" smtClean="0">
                <a:solidFill>
                  <a:srgbClr val="FF0000"/>
                </a:solidFill>
              </a:rPr>
              <a:t>             [{"</a:t>
            </a:r>
            <a:r>
              <a:rPr lang="en-US" altLang="ko-KR" sz="1100" i="1" dirty="0">
                <a:solidFill>
                  <a:srgbClr val="FF0000"/>
                </a:solidFill>
              </a:rPr>
              <a:t>name":"","type":"uint256"}]</a:t>
            </a:r>
            <a:r>
              <a:rPr lang="en-US" altLang="ko-KR" sz="1100" dirty="0"/>
              <a:t>,"</a:t>
            </a:r>
            <a:r>
              <a:rPr lang="en-US" altLang="ko-KR" sz="1100" dirty="0" err="1">
                <a:solidFill>
                  <a:srgbClr val="FF0000"/>
                </a:solidFill>
              </a:rPr>
              <a:t>payable":false,"type":"function</a:t>
            </a:r>
            <a:r>
              <a:rPr lang="en-US" altLang="ko-KR" sz="1100" dirty="0" smtClean="0">
                <a:solidFill>
                  <a:srgbClr val="FF0000"/>
                </a:solidFill>
              </a:rPr>
              <a:t>"}];</a:t>
            </a:r>
          </a:p>
          <a:p>
            <a:r>
              <a:rPr lang="en-US" altLang="ko-KR" sz="1100" dirty="0">
                <a:solidFill>
                  <a:schemeClr val="tx2"/>
                </a:solidFill>
              </a:rPr>
              <a:t> </a:t>
            </a:r>
            <a:r>
              <a:rPr lang="en-US" altLang="ko-KR" sz="1100" dirty="0" smtClean="0">
                <a:solidFill>
                  <a:schemeClr val="tx2"/>
                </a:solidFill>
              </a:rPr>
              <a:t>    - </a:t>
            </a:r>
            <a:r>
              <a:rPr lang="en-US" altLang="ko-KR" sz="1100" dirty="0" err="1" smtClean="0">
                <a:solidFill>
                  <a:schemeClr val="tx2"/>
                </a:solidFill>
              </a:rPr>
              <a:t>abi</a:t>
            </a:r>
            <a:r>
              <a:rPr lang="ko-KR" altLang="en-US" sz="1100" dirty="0" smtClean="0">
                <a:solidFill>
                  <a:schemeClr val="tx2"/>
                </a:solidFill>
              </a:rPr>
              <a:t>는 </a:t>
            </a:r>
            <a:r>
              <a:rPr lang="en-US" altLang="ko-KR" sz="1100" dirty="0" smtClean="0">
                <a:solidFill>
                  <a:schemeClr val="tx2"/>
                </a:solidFill>
              </a:rPr>
              <a:t>application binary interface</a:t>
            </a:r>
            <a:r>
              <a:rPr lang="ko-KR" altLang="en-US" sz="1100" dirty="0" smtClean="0">
                <a:solidFill>
                  <a:schemeClr val="tx2"/>
                </a:solidFill>
              </a:rPr>
              <a:t>의 약자로 자바스크립트로 스마트계약의 </a:t>
            </a:r>
            <a:r>
              <a:rPr lang="en-US" altLang="ko-KR" sz="1100" dirty="0" err="1" smtClean="0">
                <a:solidFill>
                  <a:schemeClr val="tx2"/>
                </a:solidFill>
              </a:rPr>
              <a:t>funtion</a:t>
            </a:r>
            <a:r>
              <a:rPr lang="ko-KR" altLang="en-US" sz="1100" dirty="0" smtClean="0">
                <a:solidFill>
                  <a:schemeClr val="tx2"/>
                </a:solidFill>
              </a:rPr>
              <a:t>을 </a:t>
            </a:r>
            <a:r>
              <a:rPr lang="ko-KR" altLang="en-US" sz="1100" dirty="0" err="1" smtClean="0">
                <a:solidFill>
                  <a:schemeClr val="tx2"/>
                </a:solidFill>
              </a:rPr>
              <a:t>콘트롤하는</a:t>
            </a:r>
            <a:r>
              <a:rPr lang="ko-KR" altLang="en-US" sz="1100" dirty="0" smtClean="0">
                <a:solidFill>
                  <a:schemeClr val="tx2"/>
                </a:solidFill>
              </a:rPr>
              <a:t> 위한 것</a:t>
            </a:r>
            <a:r>
              <a:rPr lang="en-US" altLang="ko-KR" sz="1100" dirty="0" smtClean="0">
                <a:solidFill>
                  <a:schemeClr val="tx2"/>
                </a:solidFill>
              </a:rPr>
              <a:t/>
            </a:r>
            <a:br>
              <a:rPr lang="en-US" altLang="ko-KR" sz="1100" dirty="0" smtClean="0">
                <a:solidFill>
                  <a:schemeClr val="tx2"/>
                </a:solidFill>
              </a:rPr>
            </a:br>
            <a:r>
              <a:rPr lang="en-US" altLang="ko-KR" sz="1100" dirty="0" smtClean="0">
                <a:solidFill>
                  <a:schemeClr val="tx2"/>
                </a:solidFill>
              </a:rPr>
              <a:t>       </a:t>
            </a:r>
            <a:r>
              <a:rPr lang="ko-KR" altLang="en-US" sz="1100" dirty="0" smtClean="0">
                <a:solidFill>
                  <a:schemeClr val="tx2"/>
                </a:solidFill>
              </a:rPr>
              <a:t> </a:t>
            </a:r>
            <a:r>
              <a:rPr lang="en-US" altLang="ko-KR" sz="1100" dirty="0" smtClean="0">
                <a:solidFill>
                  <a:schemeClr val="tx2"/>
                </a:solidFill>
              </a:rPr>
              <a:t>* Remix Compile</a:t>
            </a:r>
            <a:r>
              <a:rPr lang="ko-KR" altLang="en-US" sz="1100" dirty="0">
                <a:solidFill>
                  <a:schemeClr val="tx2"/>
                </a:solidFill>
              </a:rPr>
              <a:t>의 </a:t>
            </a:r>
            <a:r>
              <a:rPr lang="en-US" altLang="ko-KR" sz="1100" dirty="0" smtClean="0">
                <a:solidFill>
                  <a:schemeClr val="tx2"/>
                </a:solidFill>
              </a:rPr>
              <a:t>detail</a:t>
            </a:r>
            <a:r>
              <a:rPr lang="ko-KR" altLang="en-US" sz="1100" dirty="0" smtClean="0">
                <a:solidFill>
                  <a:schemeClr val="tx2"/>
                </a:solidFill>
              </a:rPr>
              <a:t>에서 </a:t>
            </a:r>
            <a:r>
              <a:rPr lang="en-US" altLang="ko-KR" sz="1100" dirty="0" smtClean="0">
                <a:solidFill>
                  <a:schemeClr val="tx2"/>
                </a:solidFill>
              </a:rPr>
              <a:t>Contract</a:t>
            </a:r>
            <a:r>
              <a:rPr lang="ko-KR" altLang="en-US" sz="1100" dirty="0" smtClean="0">
                <a:solidFill>
                  <a:schemeClr val="tx2"/>
                </a:solidFill>
              </a:rPr>
              <a:t>에 대한 </a:t>
            </a:r>
            <a:r>
              <a:rPr lang="en-US" altLang="ko-KR" sz="1100" dirty="0" err="1" smtClean="0">
                <a:solidFill>
                  <a:schemeClr val="tx2"/>
                </a:solidFill>
              </a:rPr>
              <a:t>abi</a:t>
            </a:r>
            <a:r>
              <a:rPr lang="ko-KR" altLang="en-US" sz="1100" dirty="0" smtClean="0">
                <a:solidFill>
                  <a:schemeClr val="tx2"/>
                </a:solidFill>
              </a:rPr>
              <a:t>값에 대한 정보를 제공</a:t>
            </a:r>
            <a:endParaRPr lang="en-US" altLang="ko-KR" sz="1100" dirty="0" smtClean="0">
              <a:solidFill>
                <a:schemeClr val="tx2"/>
              </a:solidFill>
            </a:endParaRPr>
          </a:p>
          <a:p>
            <a:endParaRPr lang="en-US" altLang="ko-KR" sz="1100" dirty="0" smtClean="0">
              <a:solidFill>
                <a:schemeClr val="tx2"/>
              </a:solidFill>
            </a:endParaRPr>
          </a:p>
          <a:p>
            <a:r>
              <a:rPr lang="en-US" altLang="ko-KR" sz="1100" dirty="0" smtClean="0">
                <a:solidFill>
                  <a:schemeClr val="tx2"/>
                </a:solidFill>
              </a:rPr>
              <a:t>4) </a:t>
            </a:r>
            <a:r>
              <a:rPr lang="en-US" altLang="ko-KR" sz="1100" dirty="0" err="1"/>
              <a:t>var</a:t>
            </a:r>
            <a:r>
              <a:rPr lang="en-US" altLang="ko-KR" sz="1100" dirty="0"/>
              <a:t> </a:t>
            </a:r>
            <a:r>
              <a:rPr lang="en-US" altLang="ko-KR" sz="1100" i="1" dirty="0" err="1">
                <a:solidFill>
                  <a:srgbClr val="FF0000"/>
                </a:solidFill>
              </a:rPr>
              <a:t>simpleStorageContract</a:t>
            </a:r>
            <a:r>
              <a:rPr lang="en-US" altLang="ko-KR" sz="1100" i="1" dirty="0"/>
              <a:t> </a:t>
            </a:r>
            <a:r>
              <a:rPr lang="en-US" altLang="ko-KR" sz="1100" dirty="0"/>
              <a:t>= web3.eth.contract(</a:t>
            </a:r>
            <a:r>
              <a:rPr lang="en-US" altLang="ko-KR" sz="1100" dirty="0" err="1"/>
              <a:t>abi</a:t>
            </a:r>
            <a:r>
              <a:rPr lang="en-US" altLang="ko-KR" sz="1100" dirty="0" smtClean="0"/>
              <a:t>); </a:t>
            </a:r>
            <a:br>
              <a:rPr lang="en-US" altLang="ko-KR" sz="1100" dirty="0" smtClean="0"/>
            </a:br>
            <a:r>
              <a:rPr lang="en-US" altLang="ko-KR" sz="1100" dirty="0" smtClean="0"/>
              <a:t>     - </a:t>
            </a:r>
            <a:r>
              <a:rPr lang="en-US" altLang="ko-KR" sz="1100" dirty="0" smtClean="0">
                <a:solidFill>
                  <a:schemeClr val="tx2"/>
                </a:solidFill>
              </a:rPr>
              <a:t>Contract</a:t>
            </a:r>
            <a:r>
              <a:rPr lang="ko-KR" altLang="en-US" sz="1100" dirty="0">
                <a:solidFill>
                  <a:schemeClr val="tx2"/>
                </a:solidFill>
              </a:rPr>
              <a:t>는 </a:t>
            </a:r>
            <a:r>
              <a:rPr lang="ko-KR" altLang="en-US" sz="1100" dirty="0" smtClean="0">
                <a:solidFill>
                  <a:schemeClr val="tx2"/>
                </a:solidFill>
              </a:rPr>
              <a:t>클래스와 </a:t>
            </a:r>
            <a:r>
              <a:rPr lang="ko-KR" altLang="en-US" sz="1100" dirty="0" err="1" smtClean="0">
                <a:solidFill>
                  <a:schemeClr val="tx2"/>
                </a:solidFill>
              </a:rPr>
              <a:t>인스턴스로</a:t>
            </a:r>
            <a:r>
              <a:rPr lang="ko-KR" altLang="en-US" sz="1100" dirty="0" smtClean="0">
                <a:solidFill>
                  <a:schemeClr val="tx2"/>
                </a:solidFill>
              </a:rPr>
              <a:t> 구성된다</a:t>
            </a:r>
            <a:r>
              <a:rPr lang="en-US" altLang="ko-KR" sz="1100" dirty="0" smtClean="0">
                <a:solidFill>
                  <a:schemeClr val="tx2"/>
                </a:solidFill>
              </a:rPr>
              <a:t>. </a:t>
            </a:r>
            <a:r>
              <a:rPr lang="ko-KR" altLang="en-US" sz="1100" dirty="0" smtClean="0">
                <a:solidFill>
                  <a:schemeClr val="tx2"/>
                </a:solidFill>
              </a:rPr>
              <a:t>클래스는 </a:t>
            </a:r>
            <a:r>
              <a:rPr lang="ko-KR" altLang="en-US" sz="1100" dirty="0" err="1" smtClean="0">
                <a:solidFill>
                  <a:schemeClr val="tx2"/>
                </a:solidFill>
              </a:rPr>
              <a:t>인스턴스들의</a:t>
            </a:r>
            <a:r>
              <a:rPr lang="ko-KR" altLang="en-US" sz="1100" dirty="0" smtClean="0">
                <a:solidFill>
                  <a:schemeClr val="tx2"/>
                </a:solidFill>
              </a:rPr>
              <a:t> 원형이고 </a:t>
            </a:r>
            <a:r>
              <a:rPr lang="ko-KR" altLang="en-US" sz="1100" dirty="0" err="1" smtClean="0">
                <a:solidFill>
                  <a:schemeClr val="tx2"/>
                </a:solidFill>
              </a:rPr>
              <a:t>인스턴스들은</a:t>
            </a:r>
            <a:r>
              <a:rPr lang="ko-KR" altLang="en-US" sz="1100" dirty="0" smtClean="0">
                <a:solidFill>
                  <a:schemeClr val="tx2"/>
                </a:solidFill>
              </a:rPr>
              <a:t> 원형과 동일한 속성을 가진다</a:t>
            </a:r>
            <a:r>
              <a:rPr lang="en-US" altLang="ko-KR" sz="1100" dirty="0" smtClean="0">
                <a:solidFill>
                  <a:schemeClr val="tx2"/>
                </a:solidFill>
              </a:rPr>
              <a:t>.</a:t>
            </a:r>
            <a:br>
              <a:rPr lang="en-US" altLang="ko-KR" sz="1100" dirty="0" smtClean="0">
                <a:solidFill>
                  <a:schemeClr val="tx2"/>
                </a:solidFill>
              </a:rPr>
            </a:br>
            <a:r>
              <a:rPr lang="en-US" altLang="ko-KR" sz="1100" dirty="0" smtClean="0">
                <a:solidFill>
                  <a:schemeClr val="tx2"/>
                </a:solidFill>
              </a:rPr>
              <a:t>       </a:t>
            </a:r>
            <a:r>
              <a:rPr lang="ko-KR" altLang="en-US" sz="1100" dirty="0" smtClean="0">
                <a:solidFill>
                  <a:schemeClr val="tx2"/>
                </a:solidFill>
              </a:rPr>
              <a:t>여기서 </a:t>
            </a:r>
            <a:r>
              <a:rPr lang="en-US" altLang="ko-KR" sz="1100" dirty="0" err="1" smtClean="0">
                <a:solidFill>
                  <a:schemeClr val="tx2"/>
                </a:solidFill>
              </a:rPr>
              <a:t>simpleStorageContact</a:t>
            </a:r>
            <a:r>
              <a:rPr lang="ko-KR" altLang="en-US" sz="1100" dirty="0" smtClean="0">
                <a:solidFill>
                  <a:schemeClr val="tx2"/>
                </a:solidFill>
              </a:rPr>
              <a:t>는 위에서 정의된 </a:t>
            </a:r>
            <a:r>
              <a:rPr lang="en-US" altLang="ko-KR" sz="1100" dirty="0" err="1" smtClean="0">
                <a:solidFill>
                  <a:schemeClr val="tx2"/>
                </a:solidFill>
              </a:rPr>
              <a:t>abi</a:t>
            </a:r>
            <a:r>
              <a:rPr lang="en-US" altLang="ko-KR" sz="1100" dirty="0" smtClean="0">
                <a:solidFill>
                  <a:schemeClr val="tx2"/>
                </a:solidFill>
              </a:rPr>
              <a:t> </a:t>
            </a:r>
            <a:r>
              <a:rPr lang="ko-KR" altLang="en-US" sz="1100" dirty="0" smtClean="0">
                <a:solidFill>
                  <a:schemeClr val="tx2"/>
                </a:solidFill>
              </a:rPr>
              <a:t>값을 가진 클래스로 정의된다</a:t>
            </a:r>
            <a:r>
              <a:rPr lang="en-US" altLang="ko-KR" sz="1100" dirty="0" smtClean="0">
                <a:solidFill>
                  <a:schemeClr val="tx2"/>
                </a:solidFill>
              </a:rPr>
              <a:t>.</a:t>
            </a:r>
          </a:p>
          <a:p>
            <a:endParaRPr lang="en-US" altLang="ko-KR" sz="1100" dirty="0" smtClean="0">
              <a:solidFill>
                <a:schemeClr val="tx2"/>
              </a:solidFill>
            </a:endParaRPr>
          </a:p>
          <a:p>
            <a:r>
              <a:rPr lang="en-US" altLang="ko-KR" sz="1100" dirty="0" smtClean="0">
                <a:solidFill>
                  <a:schemeClr val="tx2"/>
                </a:solidFill>
              </a:rPr>
              <a:t>5) </a:t>
            </a:r>
            <a:r>
              <a:rPr lang="en-US" altLang="ko-KR" sz="1100" dirty="0" err="1"/>
              <a:t>var</a:t>
            </a:r>
            <a:r>
              <a:rPr lang="en-US" altLang="ko-KR" sz="1100" dirty="0"/>
              <a:t> </a:t>
            </a:r>
            <a:r>
              <a:rPr lang="en-US" altLang="ko-KR" sz="1100" i="1" dirty="0" err="1">
                <a:solidFill>
                  <a:srgbClr val="FF0000"/>
                </a:solidFill>
              </a:rPr>
              <a:t>simpleStorage</a:t>
            </a:r>
            <a:r>
              <a:rPr lang="en-US" altLang="ko-KR" sz="1100" dirty="0"/>
              <a:t> = </a:t>
            </a:r>
            <a:r>
              <a:rPr lang="en-US" altLang="ko-KR" sz="1100" i="1" dirty="0">
                <a:solidFill>
                  <a:srgbClr val="FF0000"/>
                </a:solidFill>
              </a:rPr>
              <a:t>simpleStorageContract</a:t>
            </a:r>
            <a:r>
              <a:rPr lang="en-US" altLang="ko-KR" sz="1100" dirty="0"/>
              <a:t>.at(contractAddress); </a:t>
            </a:r>
            <a:endParaRPr lang="en-US" altLang="ko-KR" sz="1100" dirty="0" smtClean="0"/>
          </a:p>
          <a:p>
            <a:r>
              <a:rPr lang="en-US" altLang="ko-KR" sz="1100" dirty="0"/>
              <a:t> </a:t>
            </a:r>
            <a:r>
              <a:rPr lang="en-US" altLang="ko-KR" sz="1100" dirty="0" smtClean="0"/>
              <a:t>    - </a:t>
            </a:r>
            <a:r>
              <a:rPr lang="ko-KR" altLang="en-US" sz="1100" dirty="0" smtClean="0"/>
              <a:t>함수를 실행시키기 위한 </a:t>
            </a:r>
            <a:r>
              <a:rPr lang="ko-KR" altLang="en-US" sz="1100" dirty="0" err="1" smtClean="0"/>
              <a:t>인스턴스를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만든다</a:t>
            </a:r>
            <a:r>
              <a:rPr lang="en-US" altLang="ko-KR" sz="1100" dirty="0" smtClean="0"/>
              <a:t>. </a:t>
            </a:r>
            <a:r>
              <a:rPr lang="ko-KR" altLang="en-US" sz="1100" dirty="0" smtClean="0">
                <a:solidFill>
                  <a:schemeClr val="tx2"/>
                </a:solidFill>
              </a:rPr>
              <a:t>여기서 </a:t>
            </a:r>
            <a:r>
              <a:rPr lang="en-US" altLang="ko-KR" sz="1100" dirty="0" err="1" smtClean="0">
                <a:solidFill>
                  <a:schemeClr val="tx2"/>
                </a:solidFill>
              </a:rPr>
              <a:t>simpleStorage</a:t>
            </a:r>
            <a:r>
              <a:rPr lang="ko-KR" altLang="en-US" sz="1100" dirty="0" smtClean="0">
                <a:solidFill>
                  <a:schemeClr val="tx2"/>
                </a:solidFill>
              </a:rPr>
              <a:t>는 </a:t>
            </a:r>
            <a:r>
              <a:rPr lang="en-US" altLang="ko-KR" sz="1100" dirty="0" err="1" smtClean="0">
                <a:solidFill>
                  <a:schemeClr val="tx2"/>
                </a:solidFill>
              </a:rPr>
              <a:t>simpleStorageContract</a:t>
            </a:r>
            <a:r>
              <a:rPr lang="ko-KR" altLang="en-US" sz="1100" dirty="0" smtClean="0">
                <a:solidFill>
                  <a:schemeClr val="tx2"/>
                </a:solidFill>
              </a:rPr>
              <a:t>의 클래스의 </a:t>
            </a:r>
            <a:endParaRPr lang="en-US" altLang="ko-KR" sz="1100" dirty="0" smtClean="0">
              <a:solidFill>
                <a:schemeClr val="tx2"/>
              </a:solidFill>
            </a:endParaRPr>
          </a:p>
          <a:p>
            <a:r>
              <a:rPr lang="en-US" altLang="ko-KR" sz="1100" dirty="0">
                <a:solidFill>
                  <a:schemeClr val="tx2"/>
                </a:solidFill>
              </a:rPr>
              <a:t> </a:t>
            </a:r>
            <a:r>
              <a:rPr lang="en-US" altLang="ko-KR" sz="1100" dirty="0" smtClean="0">
                <a:solidFill>
                  <a:schemeClr val="tx2"/>
                </a:solidFill>
              </a:rPr>
              <a:t>      </a:t>
            </a:r>
            <a:r>
              <a:rPr lang="ko-KR" altLang="en-US" sz="1100" dirty="0" smtClean="0">
                <a:solidFill>
                  <a:schemeClr val="tx2"/>
                </a:solidFill>
              </a:rPr>
              <a:t>속성들을 공유하</a:t>
            </a:r>
            <a:r>
              <a:rPr lang="ko-KR" altLang="en-US" sz="1100" dirty="0">
                <a:solidFill>
                  <a:schemeClr val="tx2"/>
                </a:solidFill>
              </a:rPr>
              <a:t>는 </a:t>
            </a:r>
            <a:r>
              <a:rPr lang="ko-KR" altLang="en-US" sz="1100" dirty="0" smtClean="0">
                <a:solidFill>
                  <a:schemeClr val="tx2"/>
                </a:solidFill>
              </a:rPr>
              <a:t>하나의 </a:t>
            </a:r>
            <a:r>
              <a:rPr lang="ko-KR" altLang="en-US" sz="1100" dirty="0" err="1" smtClean="0">
                <a:solidFill>
                  <a:schemeClr val="tx2"/>
                </a:solidFill>
              </a:rPr>
              <a:t>인스턴스</a:t>
            </a:r>
            <a:r>
              <a:rPr lang="ko-KR" altLang="en-US" sz="1100" dirty="0" err="1">
                <a:solidFill>
                  <a:schemeClr val="tx2"/>
                </a:solidFill>
              </a:rPr>
              <a:t>로</a:t>
            </a:r>
            <a:r>
              <a:rPr lang="ko-KR" altLang="en-US" sz="1100" dirty="0">
                <a:solidFill>
                  <a:schemeClr val="tx2"/>
                </a:solidFill>
              </a:rPr>
              <a:t> </a:t>
            </a:r>
            <a:r>
              <a:rPr lang="ko-KR" altLang="en-US" sz="1100" dirty="0" smtClean="0">
                <a:solidFill>
                  <a:schemeClr val="tx2"/>
                </a:solidFill>
              </a:rPr>
              <a:t>설정된다</a:t>
            </a:r>
            <a:r>
              <a:rPr lang="en-US" altLang="ko-KR" sz="1100" dirty="0" smtClean="0">
                <a:solidFill>
                  <a:schemeClr val="tx2"/>
                </a:solidFill>
              </a:rPr>
              <a:t>.</a:t>
            </a:r>
          </a:p>
          <a:p>
            <a:endParaRPr lang="en-US" altLang="ko-KR" sz="1100" dirty="0" smtClean="0">
              <a:solidFill>
                <a:schemeClr val="tx2"/>
              </a:solidFill>
            </a:endParaRPr>
          </a:p>
          <a:p>
            <a:r>
              <a:rPr lang="en-US" altLang="ko-KR" sz="1100" dirty="0" smtClean="0">
                <a:solidFill>
                  <a:schemeClr val="tx2"/>
                </a:solidFill>
              </a:rPr>
              <a:t>6) </a:t>
            </a:r>
            <a:r>
              <a:rPr lang="en-US" altLang="ko-KR" sz="1100" dirty="0" err="1"/>
              <a:t>simpleStorage.set</a:t>
            </a:r>
            <a:r>
              <a:rPr lang="en-US" altLang="ko-KR" sz="1100" dirty="0"/>
              <a:t>(12345, function(</a:t>
            </a:r>
            <a:r>
              <a:rPr lang="en-US" altLang="ko-KR" sz="1100" dirty="0" err="1"/>
              <a:t>e,r</a:t>
            </a:r>
            <a:r>
              <a:rPr lang="en-US" altLang="ko-KR" sz="1100" dirty="0"/>
              <a:t>){console.log(r</a:t>
            </a:r>
            <a:r>
              <a:rPr lang="en-US" altLang="ko-KR" sz="1100" dirty="0" smtClean="0"/>
              <a:t>);});</a:t>
            </a:r>
          </a:p>
          <a:p>
            <a:r>
              <a:rPr lang="en-US" altLang="ko-KR" sz="1100" dirty="0">
                <a:solidFill>
                  <a:schemeClr val="tx2"/>
                </a:solidFill>
              </a:rPr>
              <a:t> </a:t>
            </a:r>
            <a:r>
              <a:rPr lang="en-US" altLang="ko-KR" sz="1100" dirty="0" smtClean="0">
                <a:solidFill>
                  <a:schemeClr val="tx2"/>
                </a:solidFill>
              </a:rPr>
              <a:t>    - </a:t>
            </a:r>
            <a:r>
              <a:rPr lang="ko-KR" altLang="en-US" sz="1100" dirty="0" err="1" smtClean="0">
                <a:solidFill>
                  <a:schemeClr val="tx2"/>
                </a:solidFill>
              </a:rPr>
              <a:t>인스턴스에서</a:t>
            </a:r>
            <a:r>
              <a:rPr lang="ko-KR" altLang="en-US" sz="1100" dirty="0" smtClean="0">
                <a:solidFill>
                  <a:schemeClr val="tx2"/>
                </a:solidFill>
              </a:rPr>
              <a:t> 하나의 함수를 </a:t>
            </a:r>
            <a:r>
              <a:rPr lang="ko-KR" altLang="en-US" sz="1100" dirty="0" err="1" smtClean="0">
                <a:solidFill>
                  <a:schemeClr val="tx2"/>
                </a:solidFill>
              </a:rPr>
              <a:t>비동기</a:t>
            </a:r>
            <a:r>
              <a:rPr lang="ko-KR" altLang="en-US" sz="1100" dirty="0" smtClean="0">
                <a:solidFill>
                  <a:schemeClr val="tx2"/>
                </a:solidFill>
              </a:rPr>
              <a:t> 방식을 시행시킨다</a:t>
            </a:r>
            <a:r>
              <a:rPr lang="en-US" altLang="ko-KR" sz="1100" dirty="0">
                <a:solidFill>
                  <a:schemeClr val="tx2"/>
                </a:solidFill>
              </a:rPr>
              <a:t> </a:t>
            </a:r>
            <a:r>
              <a:rPr lang="en-US" altLang="ko-KR" sz="1100" u="sng" dirty="0" smtClean="0">
                <a:solidFill>
                  <a:schemeClr val="tx2"/>
                </a:solidFill>
              </a:rPr>
              <a:t>function(</a:t>
            </a:r>
            <a:r>
              <a:rPr lang="en-US" altLang="ko-KR" sz="1100" u="sng" dirty="0" err="1" smtClean="0">
                <a:solidFill>
                  <a:schemeClr val="tx2"/>
                </a:solidFill>
              </a:rPr>
              <a:t>e,r</a:t>
            </a:r>
            <a:r>
              <a:rPr lang="en-US" altLang="ko-KR" sz="1100" u="sng" dirty="0" smtClean="0">
                <a:solidFill>
                  <a:schemeClr val="tx2"/>
                </a:solidFill>
              </a:rPr>
              <a:t>)</a:t>
            </a:r>
            <a:r>
              <a:rPr lang="en-US" altLang="ko-KR" sz="1100" dirty="0" smtClean="0">
                <a:solidFill>
                  <a:schemeClr val="tx2"/>
                </a:solidFill>
              </a:rPr>
              <a:t>. </a:t>
            </a:r>
            <a:r>
              <a:rPr lang="ko-KR" altLang="en-US" sz="1100" dirty="0" smtClean="0">
                <a:solidFill>
                  <a:schemeClr val="tx2"/>
                </a:solidFill>
              </a:rPr>
              <a:t>자바스크립트 콘솔에 </a:t>
            </a:r>
            <a:r>
              <a:rPr lang="en-US" altLang="ko-KR" sz="1100" dirty="0" smtClean="0">
                <a:solidFill>
                  <a:schemeClr val="tx2"/>
                </a:solidFill>
              </a:rPr>
              <a:t>r</a:t>
            </a:r>
            <a:r>
              <a:rPr lang="ko-KR" altLang="en-US" sz="1100" dirty="0" smtClean="0">
                <a:solidFill>
                  <a:schemeClr val="tx2"/>
                </a:solidFill>
              </a:rPr>
              <a:t>을 </a:t>
            </a:r>
            <a:r>
              <a:rPr lang="en-US" altLang="ko-KR" sz="1100" dirty="0" smtClean="0">
                <a:solidFill>
                  <a:schemeClr val="tx2"/>
                </a:solidFill>
              </a:rPr>
              <a:t>return </a:t>
            </a:r>
            <a:r>
              <a:rPr lang="ko-KR" altLang="en-US" sz="1100" dirty="0" smtClean="0">
                <a:solidFill>
                  <a:schemeClr val="tx2"/>
                </a:solidFill>
              </a:rPr>
              <a:t>시킨다 </a:t>
            </a:r>
            <a:r>
              <a:rPr lang="en-US" altLang="ko-KR" sz="1100" u="sng" dirty="0" smtClean="0">
                <a:solidFill>
                  <a:schemeClr val="tx2"/>
                </a:solidFill>
              </a:rPr>
              <a:t>console.log(r)</a:t>
            </a:r>
            <a:r>
              <a:rPr lang="en-US" altLang="ko-KR" sz="1100" dirty="0" smtClean="0">
                <a:solidFill>
                  <a:schemeClr val="tx2"/>
                </a:solidFill>
              </a:rPr>
              <a:t>.</a:t>
            </a:r>
            <a:br>
              <a:rPr lang="en-US" altLang="ko-KR" sz="1100" dirty="0" smtClean="0">
                <a:solidFill>
                  <a:schemeClr val="tx2"/>
                </a:solidFill>
              </a:rPr>
            </a:br>
            <a:r>
              <a:rPr lang="en-US" altLang="ko-KR" sz="1100" dirty="0" smtClean="0">
                <a:solidFill>
                  <a:schemeClr val="tx2"/>
                </a:solidFill>
              </a:rPr>
              <a:t>        </a:t>
            </a:r>
            <a:r>
              <a:rPr lang="ko-KR" altLang="en-US" sz="1100" dirty="0" smtClean="0">
                <a:solidFill>
                  <a:schemeClr val="tx2"/>
                </a:solidFill>
              </a:rPr>
              <a:t>여기</a:t>
            </a:r>
            <a:r>
              <a:rPr lang="ko-KR" altLang="en-US" sz="1100" dirty="0">
                <a:solidFill>
                  <a:schemeClr val="tx2"/>
                </a:solidFill>
              </a:rPr>
              <a:t>서 </a:t>
            </a:r>
            <a:r>
              <a:rPr lang="en-US" altLang="ko-KR" sz="1100" dirty="0" smtClean="0">
                <a:solidFill>
                  <a:schemeClr val="tx2"/>
                </a:solidFill>
              </a:rPr>
              <a:t>return</a:t>
            </a:r>
            <a:r>
              <a:rPr lang="ko-KR" altLang="en-US" sz="1100" dirty="0" smtClean="0">
                <a:solidFill>
                  <a:schemeClr val="tx2"/>
                </a:solidFill>
              </a:rPr>
              <a:t>하는 </a:t>
            </a:r>
            <a:r>
              <a:rPr lang="en-US" altLang="ko-KR" sz="1100" dirty="0" smtClean="0">
                <a:solidFill>
                  <a:schemeClr val="tx2"/>
                </a:solidFill>
              </a:rPr>
              <a:t>r</a:t>
            </a:r>
            <a:r>
              <a:rPr lang="ko-KR" altLang="en-US" sz="1100" dirty="0" smtClean="0">
                <a:solidFill>
                  <a:schemeClr val="tx2"/>
                </a:solidFill>
              </a:rPr>
              <a:t>은</a:t>
            </a:r>
            <a:r>
              <a:rPr lang="en-US" altLang="ko-KR" sz="1100" dirty="0" smtClean="0">
                <a:solidFill>
                  <a:schemeClr val="tx2"/>
                </a:solidFill>
              </a:rPr>
              <a:t> </a:t>
            </a:r>
            <a:r>
              <a:rPr lang="ko-KR" altLang="en-US" sz="1100" dirty="0" err="1" smtClean="0">
                <a:solidFill>
                  <a:schemeClr val="tx2"/>
                </a:solidFill>
              </a:rPr>
              <a:t>자바스크립의</a:t>
            </a:r>
            <a:r>
              <a:rPr lang="ko-KR" altLang="en-US" sz="1100" dirty="0" smtClean="0">
                <a:solidFill>
                  <a:schemeClr val="tx2"/>
                </a:solidFill>
              </a:rPr>
              <a:t> </a:t>
            </a:r>
            <a:r>
              <a:rPr lang="ko-KR" altLang="en-US" sz="1100" dirty="0" err="1" smtClean="0">
                <a:solidFill>
                  <a:schemeClr val="tx2"/>
                </a:solidFill>
              </a:rPr>
              <a:t>어브젝트</a:t>
            </a:r>
            <a:r>
              <a:rPr lang="ko-KR" altLang="en-US" sz="1100" dirty="0" smtClean="0">
                <a:solidFill>
                  <a:schemeClr val="tx2"/>
                </a:solidFill>
              </a:rPr>
              <a:t> 구조</a:t>
            </a:r>
            <a:r>
              <a:rPr lang="ko-KR" altLang="en-US" sz="1100" dirty="0">
                <a:solidFill>
                  <a:schemeClr val="tx2"/>
                </a:solidFill>
              </a:rPr>
              <a:t>로 </a:t>
            </a:r>
            <a:r>
              <a:rPr lang="ko-KR" altLang="en-US" sz="1100" dirty="0" smtClean="0">
                <a:solidFill>
                  <a:schemeClr val="tx2"/>
                </a:solidFill>
              </a:rPr>
              <a:t>되었다</a:t>
            </a:r>
            <a:r>
              <a:rPr lang="en-US" altLang="ko-KR" sz="1100" dirty="0" smtClean="0">
                <a:solidFill>
                  <a:schemeClr val="tx2"/>
                </a:solidFill>
              </a:rPr>
              <a:t>.</a:t>
            </a:r>
          </a:p>
          <a:p>
            <a:endParaRPr lang="en-US" altLang="ko-KR" sz="1100" dirty="0">
              <a:solidFill>
                <a:schemeClr val="tx2"/>
              </a:solidFill>
            </a:endParaRPr>
          </a:p>
          <a:p>
            <a:r>
              <a:rPr lang="en-US" altLang="ko-KR" sz="1100" dirty="0" smtClean="0">
                <a:solidFill>
                  <a:schemeClr val="tx2"/>
                </a:solidFill>
              </a:rPr>
              <a:t>7) </a:t>
            </a:r>
            <a:r>
              <a:rPr lang="en-US" altLang="ko-KR" sz="1100" dirty="0" err="1"/>
              <a:t>simpleStorage.get</a:t>
            </a:r>
            <a:r>
              <a:rPr lang="en-US" altLang="ko-KR" sz="1100" dirty="0"/>
              <a:t>(function(</a:t>
            </a:r>
            <a:r>
              <a:rPr lang="en-US" altLang="ko-KR" sz="1100" dirty="0" err="1"/>
              <a:t>e,r</a:t>
            </a:r>
            <a:r>
              <a:rPr lang="en-US" altLang="ko-KR" sz="1100" dirty="0"/>
              <a:t>){console.log(</a:t>
            </a:r>
            <a:r>
              <a:rPr lang="en-US" altLang="ko-KR" sz="1100" dirty="0" err="1"/>
              <a:t>r.toNumber</a:t>
            </a:r>
            <a:r>
              <a:rPr lang="en-US" altLang="ko-KR" sz="1100" dirty="0"/>
              <a:t>());}); </a:t>
            </a:r>
            <a:endParaRPr lang="en-US" altLang="ko-KR" sz="1100" dirty="0" smtClean="0"/>
          </a:p>
          <a:p>
            <a:r>
              <a:rPr lang="en-US" altLang="ko-KR" sz="1100" dirty="0">
                <a:solidFill>
                  <a:schemeClr val="tx2"/>
                </a:solidFill>
              </a:rPr>
              <a:t> </a:t>
            </a:r>
            <a:r>
              <a:rPr lang="en-US" altLang="ko-KR" sz="1100" dirty="0" smtClean="0">
                <a:solidFill>
                  <a:schemeClr val="tx2"/>
                </a:solidFill>
              </a:rPr>
              <a:t>    - </a:t>
            </a:r>
            <a:r>
              <a:rPr lang="ko-KR" altLang="en-US" sz="1100" dirty="0" err="1" smtClean="0">
                <a:solidFill>
                  <a:schemeClr val="tx2"/>
                </a:solidFill>
              </a:rPr>
              <a:t>인스턴스에서</a:t>
            </a:r>
            <a:r>
              <a:rPr lang="ko-KR" altLang="en-US" sz="1100" dirty="0" smtClean="0">
                <a:solidFill>
                  <a:schemeClr val="tx2"/>
                </a:solidFill>
              </a:rPr>
              <a:t> 저장된 </a:t>
            </a:r>
            <a:r>
              <a:rPr lang="en-US" altLang="ko-KR" sz="1100" dirty="0" smtClean="0">
                <a:solidFill>
                  <a:schemeClr val="tx2"/>
                </a:solidFill>
              </a:rPr>
              <a:t>get</a:t>
            </a:r>
            <a:r>
              <a:rPr lang="ko-KR" altLang="en-US" sz="1100" dirty="0" smtClean="0">
                <a:solidFill>
                  <a:schemeClr val="tx2"/>
                </a:solidFill>
              </a:rPr>
              <a:t>의 값을 가져온다</a:t>
            </a:r>
            <a:r>
              <a:rPr lang="en-US" altLang="ko-KR" sz="1100" dirty="0" smtClean="0">
                <a:solidFill>
                  <a:schemeClr val="tx2"/>
                </a:solidFill>
              </a:rPr>
              <a:t>. “(</a:t>
            </a:r>
            <a:r>
              <a:rPr lang="en-US" altLang="ko-KR" sz="1100" dirty="0" err="1" smtClean="0">
                <a:solidFill>
                  <a:schemeClr val="tx2"/>
                </a:solidFill>
              </a:rPr>
              <a:t>r.toNumber</a:t>
            </a:r>
            <a:r>
              <a:rPr lang="en-US" altLang="ko-KR" sz="1100" dirty="0" smtClean="0">
                <a:solidFill>
                  <a:schemeClr val="tx2"/>
                </a:solidFill>
              </a:rPr>
              <a:t>())</a:t>
            </a:r>
            <a:r>
              <a:rPr lang="ko-KR" altLang="en-US" sz="1100" dirty="0" smtClean="0">
                <a:solidFill>
                  <a:schemeClr val="tx2"/>
                </a:solidFill>
              </a:rPr>
              <a:t>은 자바스크립트 </a:t>
            </a:r>
            <a:r>
              <a:rPr lang="ko-KR" altLang="en-US" sz="1100" dirty="0" err="1" smtClean="0">
                <a:solidFill>
                  <a:schemeClr val="tx2"/>
                </a:solidFill>
              </a:rPr>
              <a:t>어브젝트를</a:t>
            </a:r>
            <a:r>
              <a:rPr lang="ko-KR" altLang="en-US" sz="1100" dirty="0" smtClean="0">
                <a:solidFill>
                  <a:schemeClr val="tx2"/>
                </a:solidFill>
              </a:rPr>
              <a:t> </a:t>
            </a:r>
            <a:r>
              <a:rPr lang="ko-KR" altLang="en-US" sz="1100" dirty="0" err="1" smtClean="0">
                <a:solidFill>
                  <a:schemeClr val="tx2"/>
                </a:solidFill>
              </a:rPr>
              <a:t>정수값으로</a:t>
            </a:r>
            <a:r>
              <a:rPr lang="ko-KR" altLang="en-US" sz="1100" dirty="0" smtClean="0">
                <a:solidFill>
                  <a:schemeClr val="tx2"/>
                </a:solidFill>
              </a:rPr>
              <a:t> 바꾸라는 의미</a:t>
            </a:r>
            <a:endParaRPr lang="ko-KR" altLang="en-US" sz="11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6754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83568" y="476672"/>
            <a:ext cx="7344816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 err="1"/>
              <a:t>window.addEventListener</a:t>
            </a:r>
            <a:r>
              <a:rPr lang="en-US" altLang="ko-KR" sz="1100" dirty="0"/>
              <a:t>('load', function() {</a:t>
            </a:r>
          </a:p>
          <a:p>
            <a:endParaRPr lang="en-US" altLang="ko-KR" sz="1100" dirty="0"/>
          </a:p>
          <a:p>
            <a:endParaRPr lang="en-US" altLang="ko-KR" sz="1100" dirty="0"/>
          </a:p>
          <a:p>
            <a:r>
              <a:rPr lang="en-US" altLang="ko-KR" sz="1100" dirty="0"/>
              <a:t>  // Checking if Web3 has been injected by the browser (Mist/MetaMask)</a:t>
            </a:r>
          </a:p>
          <a:p>
            <a:endParaRPr lang="en-US" altLang="ko-KR" sz="1100" dirty="0"/>
          </a:p>
          <a:p>
            <a:r>
              <a:rPr lang="en-US" altLang="ko-KR" sz="1100" dirty="0"/>
              <a:t>  if (</a:t>
            </a:r>
            <a:r>
              <a:rPr lang="en-US" altLang="ko-KR" sz="1100" dirty="0" err="1"/>
              <a:t>typeof</a:t>
            </a:r>
            <a:r>
              <a:rPr lang="en-US" altLang="ko-KR" sz="1100" dirty="0"/>
              <a:t> web3 !== 'undefined') {</a:t>
            </a:r>
          </a:p>
          <a:p>
            <a:endParaRPr lang="en-US" altLang="ko-KR" sz="1100" dirty="0"/>
          </a:p>
          <a:p>
            <a:r>
              <a:rPr lang="en-US" altLang="ko-KR" sz="1100" dirty="0"/>
              <a:t>    // Use Mist/</a:t>
            </a:r>
            <a:r>
              <a:rPr lang="en-US" altLang="ko-KR" sz="1100" dirty="0" err="1"/>
              <a:t>MetaMask's</a:t>
            </a:r>
            <a:r>
              <a:rPr lang="en-US" altLang="ko-KR" sz="1100" dirty="0"/>
              <a:t> provider</a:t>
            </a:r>
          </a:p>
          <a:p>
            <a:endParaRPr lang="en-US" altLang="ko-KR" sz="1100" dirty="0"/>
          </a:p>
          <a:p>
            <a:r>
              <a:rPr lang="en-US" altLang="ko-KR" sz="1100" dirty="0"/>
              <a:t>    window.web3 = new Web3(web3.currentProvider);</a:t>
            </a:r>
          </a:p>
          <a:p>
            <a:endParaRPr lang="en-US" altLang="ko-KR" sz="1100" dirty="0"/>
          </a:p>
          <a:p>
            <a:r>
              <a:rPr lang="en-US" altLang="ko-KR" sz="1100" dirty="0"/>
              <a:t>  } else {</a:t>
            </a:r>
          </a:p>
          <a:p>
            <a:endParaRPr lang="en-US" altLang="ko-KR" sz="1100" dirty="0"/>
          </a:p>
          <a:p>
            <a:r>
              <a:rPr lang="en-US" altLang="ko-KR" sz="1100" dirty="0"/>
              <a:t>    console.log('No web3? You should consider trying MetaMask!')</a:t>
            </a:r>
          </a:p>
          <a:p>
            <a:endParaRPr lang="en-US" altLang="ko-KR" sz="1100" dirty="0"/>
          </a:p>
          <a:p>
            <a:r>
              <a:rPr lang="en-US" altLang="ko-KR" sz="1100" dirty="0"/>
              <a:t>    // fallback - use your fallback strategy (local node / hosted node + in-</a:t>
            </a:r>
            <a:r>
              <a:rPr lang="en-US" altLang="ko-KR" sz="1100" dirty="0" err="1"/>
              <a:t>dapp</a:t>
            </a:r>
            <a:r>
              <a:rPr lang="en-US" altLang="ko-KR" sz="1100" dirty="0"/>
              <a:t> id </a:t>
            </a:r>
            <a:r>
              <a:rPr lang="en-US" altLang="ko-KR" sz="1100" dirty="0" err="1"/>
              <a:t>mgmt</a:t>
            </a:r>
            <a:r>
              <a:rPr lang="en-US" altLang="ko-KR" sz="1100" dirty="0"/>
              <a:t> / fail)</a:t>
            </a:r>
          </a:p>
          <a:p>
            <a:endParaRPr lang="en-US" altLang="ko-KR" sz="1100" dirty="0"/>
          </a:p>
          <a:p>
            <a:r>
              <a:rPr lang="en-US" altLang="ko-KR" sz="1100" dirty="0"/>
              <a:t>    window.web3 = new Web3(new Web3.providers.HttpProvider("http://localhost:8545"));</a:t>
            </a:r>
          </a:p>
          <a:p>
            <a:endParaRPr lang="en-US" altLang="ko-KR" sz="1100" dirty="0"/>
          </a:p>
          <a:p>
            <a:r>
              <a:rPr lang="en-US" altLang="ko-KR" sz="1100" dirty="0"/>
              <a:t>  }</a:t>
            </a:r>
          </a:p>
          <a:p>
            <a:endParaRPr lang="en-US" altLang="ko-KR" sz="1100" dirty="0"/>
          </a:p>
          <a:p>
            <a:r>
              <a:rPr lang="en-US" altLang="ko-KR" sz="1100" dirty="0"/>
              <a:t>  // Now you can start your app &amp; access web3 freely:</a:t>
            </a:r>
          </a:p>
          <a:p>
            <a:endParaRPr lang="en-US" altLang="ko-KR" sz="1100" dirty="0"/>
          </a:p>
          <a:p>
            <a:r>
              <a:rPr lang="en-US" altLang="ko-KR" sz="1100" dirty="0"/>
              <a:t>  </a:t>
            </a:r>
            <a:r>
              <a:rPr lang="en-US" altLang="ko-KR" sz="1100" dirty="0" err="1"/>
              <a:t>startApp</a:t>
            </a:r>
            <a:r>
              <a:rPr lang="en-US" altLang="ko-KR" sz="1100" dirty="0"/>
              <a:t>();</a:t>
            </a:r>
          </a:p>
          <a:p>
            <a:endParaRPr lang="en-US" altLang="ko-KR" sz="1100" dirty="0"/>
          </a:p>
          <a:p>
            <a:r>
              <a:rPr lang="en-US" altLang="ko-KR" sz="1100" dirty="0"/>
              <a:t>});</a:t>
            </a:r>
            <a:endParaRPr lang="ko-KR" altLang="en-US" sz="1100" dirty="0"/>
          </a:p>
        </p:txBody>
      </p:sp>
      <p:sp>
        <p:nvSpPr>
          <p:cNvPr id="5" name="직사각형 4"/>
          <p:cNvSpPr/>
          <p:nvPr/>
        </p:nvSpPr>
        <p:spPr>
          <a:xfrm>
            <a:off x="1115616" y="4970210"/>
            <a:ext cx="7056784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 err="1">
                <a:solidFill>
                  <a:srgbClr val="FF0000"/>
                </a:solidFill>
              </a:rPr>
              <a:t>window.addEventListener</a:t>
            </a:r>
            <a:r>
              <a:rPr lang="en-US" altLang="ko-KR" sz="1100" dirty="0">
                <a:solidFill>
                  <a:srgbClr val="FF0000"/>
                </a:solidFill>
              </a:rPr>
              <a:t>('load', function() {...}) </a:t>
            </a:r>
            <a:r>
              <a:rPr lang="ko-KR" altLang="en-US" sz="1100" dirty="0">
                <a:solidFill>
                  <a:srgbClr val="FF0000"/>
                </a:solidFill>
              </a:rPr>
              <a:t>은 브라우저에서 로딩이 다 되면 </a:t>
            </a:r>
            <a:r>
              <a:rPr lang="en-US" altLang="ko-KR" sz="1100" dirty="0">
                <a:solidFill>
                  <a:srgbClr val="FF0000"/>
                </a:solidFill>
              </a:rPr>
              <a:t>function() {} </a:t>
            </a:r>
            <a:r>
              <a:rPr lang="ko-KR" altLang="en-US" sz="1100" dirty="0">
                <a:solidFill>
                  <a:srgbClr val="FF0000"/>
                </a:solidFill>
              </a:rPr>
              <a:t>안에 있는 명령들을 실행하라는 것입니다</a:t>
            </a:r>
            <a:r>
              <a:rPr lang="en-US" altLang="ko-KR" sz="1100" dirty="0" smtClean="0">
                <a:solidFill>
                  <a:srgbClr val="FF0000"/>
                </a:solidFill>
              </a:rPr>
              <a:t>.</a:t>
            </a:r>
          </a:p>
          <a:p>
            <a:endParaRPr lang="en-US" altLang="ko-KR" sz="1100" dirty="0">
              <a:solidFill>
                <a:srgbClr val="FF0000"/>
              </a:solidFill>
            </a:endParaRPr>
          </a:p>
          <a:p>
            <a:r>
              <a:rPr lang="en-US" altLang="ko-KR" sz="1100" dirty="0">
                <a:solidFill>
                  <a:srgbClr val="FF0000"/>
                </a:solidFill>
              </a:rPr>
              <a:t>web3</a:t>
            </a:r>
            <a:r>
              <a:rPr lang="ko-KR" altLang="en-US" sz="1100" dirty="0">
                <a:solidFill>
                  <a:srgbClr val="FF0000"/>
                </a:solidFill>
              </a:rPr>
              <a:t>가 메타마스크 등에 의해 이미 브라우저에 올라 와 있다면</a:t>
            </a:r>
            <a:r>
              <a:rPr lang="en-US" altLang="ko-KR" sz="1100" dirty="0">
                <a:solidFill>
                  <a:srgbClr val="FF0000"/>
                </a:solidFill>
              </a:rPr>
              <a:t>, </a:t>
            </a:r>
            <a:r>
              <a:rPr lang="ko-KR" altLang="en-US" sz="1100" dirty="0">
                <a:solidFill>
                  <a:srgbClr val="FF0000"/>
                </a:solidFill>
              </a:rPr>
              <a:t>그것을 이용해</a:t>
            </a:r>
            <a:r>
              <a:rPr lang="en-US" altLang="ko-KR" sz="1100" dirty="0">
                <a:solidFill>
                  <a:srgbClr val="FF0000"/>
                </a:solidFill>
              </a:rPr>
              <a:t>, </a:t>
            </a:r>
            <a:r>
              <a:rPr lang="ko-KR" altLang="en-US" sz="1100" dirty="0">
                <a:solidFill>
                  <a:srgbClr val="FF0000"/>
                </a:solidFill>
              </a:rPr>
              <a:t>즉 </a:t>
            </a:r>
            <a:r>
              <a:rPr lang="en-US" altLang="ko-KR" sz="1100" dirty="0">
                <a:solidFill>
                  <a:srgbClr val="FF0000"/>
                </a:solidFill>
              </a:rPr>
              <a:t>web3.currentProvider </a:t>
            </a:r>
            <a:r>
              <a:rPr lang="ko-KR" altLang="en-US" sz="1100" dirty="0">
                <a:solidFill>
                  <a:srgbClr val="FF0000"/>
                </a:solidFill>
              </a:rPr>
              <a:t>를 이용해 새 </a:t>
            </a:r>
            <a:r>
              <a:rPr lang="en-US" altLang="ko-KR" sz="1100" dirty="0">
                <a:solidFill>
                  <a:srgbClr val="FF0000"/>
                </a:solidFill>
              </a:rPr>
              <a:t>web3 </a:t>
            </a:r>
            <a:r>
              <a:rPr lang="ko-KR" altLang="en-US" sz="1100" dirty="0" err="1">
                <a:solidFill>
                  <a:srgbClr val="FF0000"/>
                </a:solidFill>
              </a:rPr>
              <a:t>인스턴스를</a:t>
            </a:r>
            <a:r>
              <a:rPr lang="ko-KR" altLang="en-US" sz="1100" dirty="0">
                <a:solidFill>
                  <a:srgbClr val="FF0000"/>
                </a:solidFill>
              </a:rPr>
              <a:t> 만듭니다</a:t>
            </a:r>
            <a:r>
              <a:rPr lang="en-US" altLang="ko-KR" sz="1100" dirty="0">
                <a:solidFill>
                  <a:srgbClr val="FF0000"/>
                </a:solidFill>
              </a:rPr>
              <a:t>. </a:t>
            </a:r>
            <a:r>
              <a:rPr lang="ko-KR" altLang="en-US" sz="1100" dirty="0">
                <a:solidFill>
                  <a:srgbClr val="FF0000"/>
                </a:solidFill>
              </a:rPr>
              <a:t>기존 </a:t>
            </a:r>
            <a:r>
              <a:rPr lang="ko-KR" altLang="en-US" sz="1100" dirty="0" err="1">
                <a:solidFill>
                  <a:srgbClr val="FF0000"/>
                </a:solidFill>
              </a:rPr>
              <a:t>셋팅을</a:t>
            </a:r>
            <a:r>
              <a:rPr lang="ko-KR" altLang="en-US" sz="1100" dirty="0">
                <a:solidFill>
                  <a:srgbClr val="FF0000"/>
                </a:solidFill>
              </a:rPr>
              <a:t> 그대로 다 받아서 쓰겠다는 겁니다</a:t>
            </a:r>
            <a:r>
              <a:rPr lang="en-US" altLang="ko-KR" sz="1100" dirty="0">
                <a:solidFill>
                  <a:srgbClr val="FF0000"/>
                </a:solidFill>
              </a:rPr>
              <a:t>. </a:t>
            </a:r>
            <a:r>
              <a:rPr lang="ko-KR" altLang="en-US" sz="1100" dirty="0">
                <a:solidFill>
                  <a:srgbClr val="FF0000"/>
                </a:solidFill>
              </a:rPr>
              <a:t>그러나 만일 </a:t>
            </a:r>
            <a:r>
              <a:rPr lang="en-US" altLang="ko-KR" sz="1100" dirty="0">
                <a:solidFill>
                  <a:srgbClr val="FF0000"/>
                </a:solidFill>
              </a:rPr>
              <a:t>web3 </a:t>
            </a:r>
            <a:r>
              <a:rPr lang="ko-KR" altLang="en-US" sz="1100" dirty="0">
                <a:solidFill>
                  <a:srgbClr val="FF0000"/>
                </a:solidFill>
              </a:rPr>
              <a:t>가 아직 올라오지 않았다면</a:t>
            </a:r>
            <a:r>
              <a:rPr lang="en-US" altLang="ko-KR" sz="1100" dirty="0">
                <a:solidFill>
                  <a:srgbClr val="FF0000"/>
                </a:solidFill>
              </a:rPr>
              <a:t>, </a:t>
            </a:r>
            <a:r>
              <a:rPr lang="ko-KR" altLang="en-US" sz="1100" dirty="0">
                <a:solidFill>
                  <a:srgbClr val="FF0000"/>
                </a:solidFill>
              </a:rPr>
              <a:t>즉 </a:t>
            </a:r>
            <a:r>
              <a:rPr lang="en-US" altLang="ko-KR" sz="1100" dirty="0" err="1">
                <a:solidFill>
                  <a:srgbClr val="FF0000"/>
                </a:solidFill>
              </a:rPr>
              <a:t>typeof</a:t>
            </a:r>
            <a:r>
              <a:rPr lang="en-US" altLang="ko-KR" sz="1100" dirty="0">
                <a:solidFill>
                  <a:srgbClr val="FF0000"/>
                </a:solidFill>
              </a:rPr>
              <a:t> web3 == 'undefined' </a:t>
            </a:r>
            <a:r>
              <a:rPr lang="ko-KR" altLang="en-US" sz="1100" dirty="0">
                <a:solidFill>
                  <a:srgbClr val="FF0000"/>
                </a:solidFill>
              </a:rPr>
              <a:t>라면</a:t>
            </a:r>
            <a:r>
              <a:rPr lang="en-US" altLang="ko-KR" sz="1100" dirty="0">
                <a:solidFill>
                  <a:srgbClr val="FF0000"/>
                </a:solidFill>
              </a:rPr>
              <a:t>, </a:t>
            </a:r>
            <a:r>
              <a:rPr lang="ko-KR" altLang="en-US" sz="1100" dirty="0">
                <a:solidFill>
                  <a:srgbClr val="FF0000"/>
                </a:solidFill>
              </a:rPr>
              <a:t>로컬에서 제공되는 다른 </a:t>
            </a:r>
            <a:r>
              <a:rPr lang="ko-KR" altLang="en-US" sz="1100" dirty="0" err="1">
                <a:solidFill>
                  <a:srgbClr val="FF0000"/>
                </a:solidFill>
              </a:rPr>
              <a:t>노드</a:t>
            </a:r>
            <a:r>
              <a:rPr lang="ko-KR" altLang="en-US" sz="1100" dirty="0">
                <a:solidFill>
                  <a:srgbClr val="FF0000"/>
                </a:solidFill>
              </a:rPr>
              <a:t> 제공자에 연결하겠다는 것입니다</a:t>
            </a:r>
            <a:r>
              <a:rPr lang="en-US" altLang="ko-KR" sz="1100" dirty="0">
                <a:solidFill>
                  <a:srgbClr val="FF0000"/>
                </a:solidFill>
              </a:rPr>
              <a:t>.</a:t>
            </a:r>
            <a:r>
              <a:rPr lang="ko-KR" altLang="en-US" sz="1100" dirty="0">
                <a:solidFill>
                  <a:srgbClr val="FF0000"/>
                </a:solidFill>
              </a:rPr>
              <a:t/>
            </a:r>
            <a:br>
              <a:rPr lang="ko-KR" altLang="en-US" sz="1100" dirty="0">
                <a:solidFill>
                  <a:srgbClr val="FF0000"/>
                </a:solidFill>
              </a:rPr>
            </a:br>
            <a:endParaRPr lang="ko-KR" altLang="en-US" sz="1100" dirty="0">
              <a:solidFill>
                <a:srgbClr val="FF0000"/>
              </a:solidFill>
            </a:endParaRPr>
          </a:p>
          <a:p>
            <a:r>
              <a:rPr lang="ko-KR" altLang="en-US" sz="1100" dirty="0">
                <a:solidFill>
                  <a:srgbClr val="FF0000"/>
                </a:solidFill>
              </a:rPr>
              <a:t>이 작업을 다 끝낸 후 비로소 </a:t>
            </a:r>
            <a:r>
              <a:rPr lang="en-US" altLang="ko-KR" sz="1100" dirty="0" err="1">
                <a:solidFill>
                  <a:srgbClr val="FF0000"/>
                </a:solidFill>
              </a:rPr>
              <a:t>startApp</a:t>
            </a:r>
            <a:r>
              <a:rPr lang="en-US" altLang="ko-KR" sz="1100" dirty="0">
                <a:solidFill>
                  <a:srgbClr val="FF0000"/>
                </a:solidFill>
              </a:rPr>
              <a:t>() </a:t>
            </a:r>
            <a:r>
              <a:rPr lang="ko-KR" altLang="en-US" sz="1100" dirty="0">
                <a:solidFill>
                  <a:srgbClr val="FF0000"/>
                </a:solidFill>
              </a:rPr>
              <a:t>이라는 메인 함수를 실행합니다</a:t>
            </a:r>
            <a:r>
              <a:rPr lang="en-US" altLang="ko-KR" sz="1100" dirty="0">
                <a:solidFill>
                  <a:srgbClr val="FF0000"/>
                </a:solidFill>
              </a:rPr>
              <a:t>.</a:t>
            </a:r>
            <a:endParaRPr lang="ko-KR" altLang="en-US" sz="1100" dirty="0">
              <a:solidFill>
                <a:srgbClr val="FF0000"/>
              </a:solidFill>
            </a:endParaRPr>
          </a:p>
          <a:p>
            <a:endParaRPr lang="ko-KR" altLang="en-US" sz="11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18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51520" y="164255"/>
            <a:ext cx="8496944" cy="28392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dirty="0"/>
              <a:t>function </a:t>
            </a:r>
            <a:r>
              <a:rPr lang="en-US" altLang="ko-KR" sz="1050" dirty="0" err="1"/>
              <a:t>startApp</a:t>
            </a:r>
            <a:r>
              <a:rPr lang="en-US" altLang="ko-KR" sz="1050" dirty="0"/>
              <a:t>() {</a:t>
            </a:r>
          </a:p>
          <a:p>
            <a:endParaRPr lang="en-US" altLang="ko-KR" sz="1050" dirty="0"/>
          </a:p>
          <a:p>
            <a:r>
              <a:rPr lang="en-US" altLang="ko-KR" sz="1050" dirty="0"/>
              <a:t>  </a:t>
            </a:r>
            <a:r>
              <a:rPr lang="en-US" altLang="ko-KR" sz="1050" dirty="0" err="1"/>
              <a:t>simpleStorageContract</a:t>
            </a:r>
            <a:r>
              <a:rPr lang="en-US" altLang="ko-KR" sz="1050" dirty="0"/>
              <a:t> = web3.eth.contract(</a:t>
            </a:r>
            <a:r>
              <a:rPr lang="en-US" altLang="ko-KR" sz="1050" dirty="0" err="1"/>
              <a:t>abi</a:t>
            </a:r>
            <a:r>
              <a:rPr lang="en-US" altLang="ko-KR" sz="1050" dirty="0"/>
              <a:t>);</a:t>
            </a:r>
          </a:p>
          <a:p>
            <a:endParaRPr lang="en-US" altLang="ko-KR" sz="1050" dirty="0"/>
          </a:p>
          <a:p>
            <a:r>
              <a:rPr lang="en-US" altLang="ko-KR" sz="1050" dirty="0"/>
              <a:t>  </a:t>
            </a:r>
            <a:r>
              <a:rPr lang="en-US" altLang="ko-KR" sz="1050" dirty="0" err="1"/>
              <a:t>simpleStorage</a:t>
            </a:r>
            <a:r>
              <a:rPr lang="en-US" altLang="ko-KR" sz="1050" dirty="0"/>
              <a:t> = simpleStorageContract.at(contractAddress);</a:t>
            </a:r>
          </a:p>
          <a:p>
            <a:endParaRPr lang="en-US" altLang="ko-KR" sz="1050" dirty="0"/>
          </a:p>
          <a:p>
            <a:r>
              <a:rPr lang="en-US" altLang="ko-KR" sz="1050" dirty="0"/>
              <a:t>  </a:t>
            </a:r>
            <a:r>
              <a:rPr lang="en-US" altLang="ko-KR" sz="1050" b="1" dirty="0" err="1">
                <a:solidFill>
                  <a:srgbClr val="C00000"/>
                </a:solidFill>
              </a:rPr>
              <a:t>document.getElementById</a:t>
            </a:r>
            <a:r>
              <a:rPr lang="en-US" altLang="ko-KR" sz="1050" b="1" dirty="0">
                <a:solidFill>
                  <a:srgbClr val="C00000"/>
                </a:solidFill>
              </a:rPr>
              <a:t>('</a:t>
            </a:r>
            <a:r>
              <a:rPr lang="en-US" altLang="ko-KR" sz="1050" b="1" dirty="0" err="1">
                <a:solidFill>
                  <a:srgbClr val="C00000"/>
                </a:solidFill>
              </a:rPr>
              <a:t>contractAddr</a:t>
            </a:r>
            <a:r>
              <a:rPr lang="en-US" altLang="ko-KR" sz="1050" b="1" dirty="0">
                <a:solidFill>
                  <a:srgbClr val="C00000"/>
                </a:solidFill>
              </a:rPr>
              <a:t>').</a:t>
            </a:r>
            <a:r>
              <a:rPr lang="en-US" altLang="ko-KR" sz="1050" b="1" dirty="0" err="1">
                <a:solidFill>
                  <a:srgbClr val="C00000"/>
                </a:solidFill>
              </a:rPr>
              <a:t>innerHTML</a:t>
            </a:r>
            <a:r>
              <a:rPr lang="en-US" altLang="ko-KR" sz="1050" b="1" dirty="0">
                <a:solidFill>
                  <a:srgbClr val="C00000"/>
                </a:solidFill>
              </a:rPr>
              <a:t> = </a:t>
            </a:r>
            <a:r>
              <a:rPr lang="en-US" altLang="ko-KR" sz="1050" b="1" dirty="0" err="1">
                <a:solidFill>
                  <a:srgbClr val="C00000"/>
                </a:solidFill>
              </a:rPr>
              <a:t>getLink</a:t>
            </a:r>
            <a:r>
              <a:rPr lang="en-US" altLang="ko-KR" sz="1050" b="1" dirty="0">
                <a:solidFill>
                  <a:srgbClr val="C00000"/>
                </a:solidFill>
              </a:rPr>
              <a:t>(contractAddress);</a:t>
            </a:r>
          </a:p>
          <a:p>
            <a:endParaRPr lang="en-US" altLang="ko-KR" sz="1050" dirty="0"/>
          </a:p>
          <a:p>
            <a:r>
              <a:rPr lang="en-US" altLang="ko-KR" sz="1050" dirty="0"/>
              <a:t>  </a:t>
            </a:r>
            <a:r>
              <a:rPr lang="en-US" altLang="ko-KR" sz="1050" b="1" dirty="0">
                <a:solidFill>
                  <a:srgbClr val="C00000"/>
                </a:solidFill>
              </a:rPr>
              <a:t>web3.eth.getAccounts(function(</a:t>
            </a:r>
            <a:r>
              <a:rPr lang="en-US" altLang="ko-KR" sz="1050" b="1" dirty="0" err="1">
                <a:solidFill>
                  <a:srgbClr val="C00000"/>
                </a:solidFill>
              </a:rPr>
              <a:t>e,r</a:t>
            </a:r>
            <a:r>
              <a:rPr lang="en-US" altLang="ko-KR" sz="1050" b="1" dirty="0">
                <a:solidFill>
                  <a:srgbClr val="C00000"/>
                </a:solidFill>
              </a:rPr>
              <a:t>)</a:t>
            </a:r>
            <a:r>
              <a:rPr lang="en-US" altLang="ko-KR" sz="1050" dirty="0"/>
              <a:t>{</a:t>
            </a:r>
          </a:p>
          <a:p>
            <a:endParaRPr lang="en-US" altLang="ko-KR" sz="1050" dirty="0"/>
          </a:p>
          <a:p>
            <a:r>
              <a:rPr lang="en-US" altLang="ko-KR" sz="1050" dirty="0"/>
              <a:t>    </a:t>
            </a:r>
            <a:r>
              <a:rPr lang="en-US" altLang="ko-KR" sz="1050" dirty="0" err="1"/>
              <a:t>document.getElementById</a:t>
            </a:r>
            <a:r>
              <a:rPr lang="en-US" altLang="ko-KR" sz="1050" dirty="0"/>
              <a:t>('</a:t>
            </a:r>
            <a:r>
              <a:rPr lang="en-US" altLang="ko-KR" sz="1050" dirty="0" err="1"/>
              <a:t>accountAddr</a:t>
            </a:r>
            <a:r>
              <a:rPr lang="en-US" altLang="ko-KR" sz="1050" dirty="0"/>
              <a:t>').</a:t>
            </a:r>
            <a:r>
              <a:rPr lang="en-US" altLang="ko-KR" sz="1050" dirty="0" err="1"/>
              <a:t>innerHTML</a:t>
            </a:r>
            <a:r>
              <a:rPr lang="en-US" altLang="ko-KR" sz="1050" dirty="0"/>
              <a:t> = </a:t>
            </a:r>
            <a:r>
              <a:rPr lang="en-US" altLang="ko-KR" sz="1050" dirty="0" err="1"/>
              <a:t>getLink</a:t>
            </a:r>
            <a:r>
              <a:rPr lang="en-US" altLang="ko-KR" sz="1050" dirty="0"/>
              <a:t>(r[0]);</a:t>
            </a:r>
          </a:p>
          <a:p>
            <a:endParaRPr lang="en-US" altLang="ko-KR" sz="1050" dirty="0"/>
          </a:p>
          <a:p>
            <a:r>
              <a:rPr lang="en-US" altLang="ko-KR" sz="1050" dirty="0"/>
              <a:t>  });</a:t>
            </a:r>
          </a:p>
          <a:p>
            <a:endParaRPr lang="en-US" altLang="ko-KR" sz="1050" dirty="0"/>
          </a:p>
          <a:p>
            <a:r>
              <a:rPr lang="en-US" altLang="ko-KR" sz="1050" dirty="0" smtClean="0"/>
              <a:t>  </a:t>
            </a:r>
            <a:r>
              <a:rPr lang="en-US" altLang="ko-KR" sz="1050" dirty="0" err="1"/>
              <a:t>getValue</a:t>
            </a:r>
            <a:r>
              <a:rPr lang="en-US" altLang="ko-KR" sz="1050" dirty="0"/>
              <a:t>();</a:t>
            </a:r>
          </a:p>
          <a:p>
            <a:endParaRPr lang="en-US" altLang="ko-KR" sz="1050" dirty="0"/>
          </a:p>
          <a:p>
            <a:r>
              <a:rPr lang="en-US" altLang="ko-KR" sz="1050" dirty="0"/>
              <a:t>}</a:t>
            </a:r>
            <a:endParaRPr lang="ko-KR" altLang="en-US" sz="1050" dirty="0"/>
          </a:p>
        </p:txBody>
      </p:sp>
      <p:sp>
        <p:nvSpPr>
          <p:cNvPr id="5" name="직사각형 4"/>
          <p:cNvSpPr/>
          <p:nvPr/>
        </p:nvSpPr>
        <p:spPr>
          <a:xfrm>
            <a:off x="6519972" y="620688"/>
            <a:ext cx="5328592" cy="69711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 err="1">
                <a:solidFill>
                  <a:schemeClr val="tx2"/>
                </a:solidFill>
              </a:rPr>
              <a:t>startApp</a:t>
            </a:r>
            <a:r>
              <a:rPr lang="en-US" altLang="ko-KR" sz="1400" b="1" dirty="0">
                <a:solidFill>
                  <a:schemeClr val="tx2"/>
                </a:solidFill>
              </a:rPr>
              <a:t>()</a:t>
            </a:r>
            <a:r>
              <a:rPr lang="ko-KR" altLang="en-US" sz="1000" dirty="0">
                <a:solidFill>
                  <a:srgbClr val="FF0000"/>
                </a:solidFill>
              </a:rPr>
              <a:t>은 메인 </a:t>
            </a:r>
            <a:r>
              <a:rPr lang="ko-KR" altLang="en-US" sz="1000" dirty="0" err="1">
                <a:solidFill>
                  <a:srgbClr val="FF0000"/>
                </a:solidFill>
              </a:rPr>
              <a:t>컨트랙트</a:t>
            </a:r>
            <a:r>
              <a:rPr lang="ko-KR" altLang="en-US" sz="1000" dirty="0">
                <a:solidFill>
                  <a:srgbClr val="FF0000"/>
                </a:solidFill>
              </a:rPr>
              <a:t> </a:t>
            </a:r>
            <a:r>
              <a:rPr lang="ko-KR" altLang="en-US" sz="1000" dirty="0" err="1">
                <a:solidFill>
                  <a:srgbClr val="FF0000"/>
                </a:solidFill>
              </a:rPr>
              <a:t>인스턴스를</a:t>
            </a:r>
            <a:r>
              <a:rPr lang="ko-KR" altLang="en-US" sz="1000" dirty="0">
                <a:solidFill>
                  <a:srgbClr val="FF0000"/>
                </a:solidFill>
              </a:rPr>
              <a:t> 만들고 필요한 값을 불러서 화면을 업데이트하는 </a:t>
            </a:r>
            <a:r>
              <a:rPr lang="en-US" altLang="ko-KR" sz="1000" dirty="0" err="1">
                <a:solidFill>
                  <a:srgbClr val="FF0000"/>
                </a:solidFill>
              </a:rPr>
              <a:t>getValue</a:t>
            </a:r>
            <a:r>
              <a:rPr lang="en-US" altLang="ko-KR" sz="1000" dirty="0">
                <a:solidFill>
                  <a:srgbClr val="FF0000"/>
                </a:solidFill>
              </a:rPr>
              <a:t>()</a:t>
            </a:r>
            <a:r>
              <a:rPr lang="ko-KR" altLang="en-US" sz="1000" dirty="0">
                <a:solidFill>
                  <a:srgbClr val="FF0000"/>
                </a:solidFill>
              </a:rPr>
              <a:t>를 실행합니다</a:t>
            </a:r>
            <a:r>
              <a:rPr lang="en-US" altLang="ko-KR" sz="1000" dirty="0">
                <a:solidFill>
                  <a:srgbClr val="FF0000"/>
                </a:solidFill>
              </a:rPr>
              <a:t>. </a:t>
            </a:r>
            <a:r>
              <a:rPr lang="en-US" altLang="ko-KR" sz="1000" dirty="0" err="1">
                <a:solidFill>
                  <a:srgbClr val="FF0000"/>
                </a:solidFill>
              </a:rPr>
              <a:t>simpleStorage</a:t>
            </a:r>
            <a:r>
              <a:rPr lang="en-US" altLang="ko-KR" sz="1000" dirty="0">
                <a:solidFill>
                  <a:srgbClr val="FF0000"/>
                </a:solidFill>
              </a:rPr>
              <a:t> </a:t>
            </a:r>
            <a:r>
              <a:rPr lang="ko-KR" altLang="en-US" sz="1000" dirty="0" err="1">
                <a:solidFill>
                  <a:srgbClr val="FF0000"/>
                </a:solidFill>
              </a:rPr>
              <a:t>인스턴스를</a:t>
            </a:r>
            <a:r>
              <a:rPr lang="ko-KR" altLang="en-US" sz="1000" dirty="0">
                <a:solidFill>
                  <a:srgbClr val="FF0000"/>
                </a:solidFill>
              </a:rPr>
              <a:t> 생성하는 것은 이미 지난 편에서 다 해보았으므로 잘 이해가 되지 않는다면</a:t>
            </a:r>
            <a:r>
              <a:rPr lang="en-US" altLang="ko-KR" sz="1000" dirty="0">
                <a:solidFill>
                  <a:srgbClr val="FF0000"/>
                </a:solidFill>
              </a:rPr>
              <a:t>, </a:t>
            </a:r>
            <a:r>
              <a:rPr lang="ko-KR" altLang="en-US" sz="1000" dirty="0">
                <a:solidFill>
                  <a:srgbClr val="FF0000"/>
                </a:solidFill>
              </a:rPr>
              <a:t>지난 편을 다시 보시기 바랍니다</a:t>
            </a:r>
            <a:r>
              <a:rPr lang="en-US" altLang="ko-KR" sz="1000" dirty="0">
                <a:solidFill>
                  <a:srgbClr val="FF0000"/>
                </a:solidFill>
              </a:rPr>
              <a:t>.</a:t>
            </a:r>
          </a:p>
          <a:p>
            <a:endParaRPr lang="en-US" altLang="ko-KR" sz="1000" dirty="0">
              <a:solidFill>
                <a:srgbClr val="FF0000"/>
              </a:solidFill>
            </a:endParaRPr>
          </a:p>
          <a:p>
            <a:endParaRPr lang="en-US" altLang="ko-KR" sz="1000" dirty="0">
              <a:solidFill>
                <a:srgbClr val="FF0000"/>
              </a:solidFill>
            </a:endParaRPr>
          </a:p>
          <a:p>
            <a:endParaRPr lang="en-US" altLang="ko-KR" sz="1000" dirty="0">
              <a:solidFill>
                <a:srgbClr val="FF0000"/>
              </a:solidFill>
            </a:endParaRPr>
          </a:p>
          <a:p>
            <a:endParaRPr lang="en-US" altLang="ko-KR" sz="1000" dirty="0">
              <a:solidFill>
                <a:srgbClr val="FF0000"/>
              </a:solidFill>
            </a:endParaRPr>
          </a:p>
          <a:p>
            <a:r>
              <a:rPr lang="en-US" altLang="ko-KR" sz="1400" b="1" dirty="0" err="1">
                <a:solidFill>
                  <a:schemeClr val="tx2"/>
                </a:solidFill>
              </a:rPr>
              <a:t>document.getElementById</a:t>
            </a:r>
            <a:r>
              <a:rPr lang="en-US" altLang="ko-KR" sz="1400" b="1" dirty="0">
                <a:solidFill>
                  <a:schemeClr val="tx2"/>
                </a:solidFill>
              </a:rPr>
              <a:t>('id').</a:t>
            </a:r>
            <a:r>
              <a:rPr lang="en-US" altLang="ko-KR" sz="1400" b="1" dirty="0" err="1">
                <a:solidFill>
                  <a:schemeClr val="tx2"/>
                </a:solidFill>
              </a:rPr>
              <a:t>innerHTML</a:t>
            </a:r>
            <a:r>
              <a:rPr lang="en-US" altLang="ko-KR" sz="1400" b="1" dirty="0">
                <a:solidFill>
                  <a:schemeClr val="tx2"/>
                </a:solidFill>
              </a:rPr>
              <a:t> </a:t>
            </a:r>
            <a:r>
              <a:rPr lang="ko-KR" altLang="en-US" sz="1000" dirty="0">
                <a:solidFill>
                  <a:srgbClr val="FF0000"/>
                </a:solidFill>
              </a:rPr>
              <a:t>이 자주 등장합니다</a:t>
            </a:r>
            <a:r>
              <a:rPr lang="en-US" altLang="ko-KR" sz="1000" dirty="0">
                <a:solidFill>
                  <a:srgbClr val="FF0000"/>
                </a:solidFill>
              </a:rPr>
              <a:t>. </a:t>
            </a:r>
            <a:r>
              <a:rPr lang="ko-KR" altLang="en-US" sz="1000" dirty="0">
                <a:solidFill>
                  <a:srgbClr val="FF0000"/>
                </a:solidFill>
              </a:rPr>
              <a:t>페이지 상에서 특정한 위치에 정보를 업데이트하기 위해서 사용하고 있습니다</a:t>
            </a:r>
            <a:r>
              <a:rPr lang="en-US" altLang="ko-KR" sz="1000" dirty="0">
                <a:solidFill>
                  <a:srgbClr val="FF0000"/>
                </a:solidFill>
              </a:rPr>
              <a:t>. </a:t>
            </a:r>
            <a:r>
              <a:rPr lang="en-US" altLang="ko-KR" sz="1000" dirty="0" smtClean="0">
                <a:solidFill>
                  <a:srgbClr val="FF0000"/>
                </a:solidFill>
              </a:rPr>
              <a:t>-</a:t>
            </a:r>
            <a:r>
              <a:rPr lang="en-US" altLang="ko-KR" sz="1000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en-US" altLang="ko-KR" sz="1000" b="1" dirty="0" smtClean="0">
                <a:solidFill>
                  <a:schemeClr val="tx2"/>
                </a:solidFill>
                <a:sym typeface="Wingdings" panose="05000000000000000000" pitchFamily="2" charset="2"/>
              </a:rPr>
              <a:t>html </a:t>
            </a:r>
            <a:r>
              <a:rPr lang="ko-KR" altLang="en-US" sz="1000" b="1" dirty="0" smtClean="0">
                <a:solidFill>
                  <a:schemeClr val="tx2"/>
                </a:solidFill>
                <a:sym typeface="Wingdings" panose="05000000000000000000" pitchFamily="2" charset="2"/>
              </a:rPr>
              <a:t>가운데 </a:t>
            </a:r>
            <a:r>
              <a:rPr lang="en-US" altLang="ko-KR" sz="1000" b="1" dirty="0" smtClean="0">
                <a:solidFill>
                  <a:schemeClr val="tx2"/>
                </a:solidFill>
                <a:sym typeface="Wingdings" panose="05000000000000000000" pitchFamily="2" charset="2"/>
              </a:rPr>
              <a:t>‘</a:t>
            </a:r>
            <a:r>
              <a:rPr lang="en-US" altLang="ko-KR" sz="1000" b="1" dirty="0" err="1" smtClean="0">
                <a:solidFill>
                  <a:schemeClr val="tx2"/>
                </a:solidFill>
                <a:sym typeface="Wingdings" panose="05000000000000000000" pitchFamily="2" charset="2"/>
              </a:rPr>
              <a:t>contractAddr</a:t>
            </a:r>
            <a:r>
              <a:rPr lang="en-US" altLang="ko-KR" sz="1000" b="1" dirty="0" smtClean="0">
                <a:solidFill>
                  <a:schemeClr val="tx2"/>
                </a:solidFill>
                <a:sym typeface="Wingdings" panose="05000000000000000000" pitchFamily="2" charset="2"/>
              </a:rPr>
              <a:t>’</a:t>
            </a:r>
            <a:r>
              <a:rPr lang="ko-KR" altLang="en-US" sz="1000" b="1" dirty="0" smtClean="0">
                <a:solidFill>
                  <a:schemeClr val="tx2"/>
                </a:solidFill>
                <a:sym typeface="Wingdings" panose="05000000000000000000" pitchFamily="2" charset="2"/>
              </a:rPr>
              <a:t>로 설정된 </a:t>
            </a:r>
            <a:r>
              <a:rPr lang="en-US" altLang="ko-KR" sz="1000" b="1" dirty="0" smtClean="0">
                <a:solidFill>
                  <a:schemeClr val="tx2"/>
                </a:solidFill>
                <a:sym typeface="Wingdings" panose="05000000000000000000" pitchFamily="2" charset="2"/>
              </a:rPr>
              <a:t>id</a:t>
            </a:r>
            <a:r>
              <a:rPr lang="ko-KR" altLang="en-US" sz="1000" b="1" dirty="0" smtClean="0">
                <a:solidFill>
                  <a:schemeClr val="tx2"/>
                </a:solidFill>
                <a:sym typeface="Wingdings" panose="05000000000000000000" pitchFamily="2" charset="2"/>
              </a:rPr>
              <a:t>를 만나면 </a:t>
            </a:r>
            <a:r>
              <a:rPr lang="en-US" altLang="ko-KR" sz="1000" b="1" dirty="0" err="1" smtClean="0">
                <a:solidFill>
                  <a:schemeClr val="tx2"/>
                </a:solidFill>
                <a:sym typeface="Wingdings" panose="05000000000000000000" pitchFamily="2" charset="2"/>
              </a:rPr>
              <a:t>getLink</a:t>
            </a:r>
            <a:r>
              <a:rPr lang="en-US" altLang="ko-KR" sz="1000" b="1" dirty="0" smtClean="0">
                <a:solidFill>
                  <a:schemeClr val="tx2"/>
                </a:solidFill>
                <a:sym typeface="Wingdings" panose="05000000000000000000" pitchFamily="2" charset="2"/>
              </a:rPr>
              <a:t>(contractAddress)</a:t>
            </a:r>
            <a:r>
              <a:rPr lang="ko-KR" altLang="en-US" sz="1000" b="1" dirty="0" smtClean="0">
                <a:solidFill>
                  <a:schemeClr val="tx2"/>
                </a:solidFill>
                <a:sym typeface="Wingdings" panose="05000000000000000000" pitchFamily="2" charset="2"/>
              </a:rPr>
              <a:t>를 실행하라는 의미이다</a:t>
            </a:r>
            <a:r>
              <a:rPr lang="en-US" altLang="ko-KR" sz="1000" b="1" dirty="0" smtClean="0">
                <a:solidFill>
                  <a:schemeClr val="tx2"/>
                </a:solidFill>
                <a:sym typeface="Wingdings" panose="05000000000000000000" pitchFamily="2" charset="2"/>
              </a:rPr>
              <a:t>.</a:t>
            </a:r>
          </a:p>
          <a:p>
            <a:r>
              <a:rPr lang="ko-KR" altLang="en-US" sz="1100" b="1" dirty="0" smtClean="0">
                <a:solidFill>
                  <a:schemeClr val="accent1"/>
                </a:solidFill>
                <a:sym typeface="Wingdings" panose="05000000000000000000" pitchFamily="2" charset="2"/>
              </a:rPr>
              <a:t>본 프로그램에서는 </a:t>
            </a:r>
            <a:r>
              <a:rPr lang="en-US" altLang="ko-KR" sz="1100" dirty="0">
                <a:solidFill>
                  <a:schemeClr val="accent1"/>
                </a:solidFill>
              </a:rPr>
              <a:t>&lt;li&gt;</a:t>
            </a:r>
            <a:r>
              <a:rPr lang="ko-KR" altLang="en-US" sz="1100" dirty="0" err="1">
                <a:solidFill>
                  <a:schemeClr val="accent1"/>
                </a:solidFill>
              </a:rPr>
              <a:t>컨트랙트</a:t>
            </a:r>
            <a:r>
              <a:rPr lang="ko-KR" altLang="en-US" sz="1100" dirty="0">
                <a:solidFill>
                  <a:schemeClr val="accent1"/>
                </a:solidFill>
              </a:rPr>
              <a:t> 주소</a:t>
            </a:r>
            <a:r>
              <a:rPr lang="en-US" altLang="ko-KR" sz="1100" dirty="0">
                <a:solidFill>
                  <a:schemeClr val="accent1"/>
                </a:solidFill>
              </a:rPr>
              <a:t>: &lt;span id="</a:t>
            </a:r>
            <a:r>
              <a:rPr lang="en-US" altLang="ko-KR" sz="1100" dirty="0" err="1">
                <a:solidFill>
                  <a:schemeClr val="accent1"/>
                </a:solidFill>
              </a:rPr>
              <a:t>contractAddr</a:t>
            </a:r>
            <a:r>
              <a:rPr lang="en-US" altLang="ko-KR" sz="1100" dirty="0">
                <a:solidFill>
                  <a:schemeClr val="accent1"/>
                </a:solidFill>
              </a:rPr>
              <a:t>"&gt;&lt;/span&gt;&lt;/</a:t>
            </a:r>
            <a:r>
              <a:rPr lang="en-US" altLang="ko-KR" sz="1100" dirty="0" smtClean="0">
                <a:solidFill>
                  <a:schemeClr val="accent1"/>
                </a:solidFill>
              </a:rPr>
              <a:t>li&gt;</a:t>
            </a:r>
            <a:r>
              <a:rPr lang="ko-KR" altLang="en-US" sz="1100" dirty="0" smtClean="0">
                <a:solidFill>
                  <a:schemeClr val="accent1"/>
                </a:solidFill>
              </a:rPr>
              <a:t>라</a:t>
            </a:r>
            <a:r>
              <a:rPr lang="ko-KR" altLang="en-US" sz="1100" dirty="0">
                <a:solidFill>
                  <a:schemeClr val="accent1"/>
                </a:solidFill>
              </a:rPr>
              <a:t>고 </a:t>
            </a:r>
            <a:r>
              <a:rPr lang="ko-KR" altLang="en-US" sz="1100" dirty="0" err="1" smtClean="0">
                <a:solidFill>
                  <a:schemeClr val="accent1"/>
                </a:solidFill>
              </a:rPr>
              <a:t>컨트랙주소로</a:t>
            </a:r>
            <a:r>
              <a:rPr lang="ko-KR" altLang="en-US" sz="1100" dirty="0" smtClean="0">
                <a:solidFill>
                  <a:schemeClr val="accent1"/>
                </a:solidFill>
              </a:rPr>
              <a:t> 인쇄되는 뒤편이 </a:t>
            </a:r>
            <a:r>
              <a:rPr lang="en-US" altLang="ko-KR" sz="1100" dirty="0" smtClean="0">
                <a:solidFill>
                  <a:schemeClr val="accent1"/>
                </a:solidFill>
              </a:rPr>
              <a:t>‘</a:t>
            </a:r>
            <a:r>
              <a:rPr lang="en-US" altLang="ko-KR" sz="1100" dirty="0" err="1" smtClean="0">
                <a:solidFill>
                  <a:schemeClr val="accent1"/>
                </a:solidFill>
              </a:rPr>
              <a:t>contractAddr</a:t>
            </a:r>
            <a:r>
              <a:rPr lang="ko-KR" altLang="en-US" sz="1100" dirty="0" smtClean="0">
                <a:solidFill>
                  <a:schemeClr val="accent1"/>
                </a:solidFill>
              </a:rPr>
              <a:t>로</a:t>
            </a:r>
            <a:endParaRPr lang="en-US" altLang="ko-KR" sz="1100" dirty="0" smtClean="0">
              <a:solidFill>
                <a:schemeClr val="accent1"/>
              </a:solidFill>
            </a:endParaRPr>
          </a:p>
          <a:p>
            <a:r>
              <a:rPr lang="ko-KR" altLang="en-US" sz="1100" dirty="0" smtClean="0">
                <a:solidFill>
                  <a:schemeClr val="accent1"/>
                </a:solidFill>
              </a:rPr>
              <a:t>이미 </a:t>
            </a:r>
            <a:r>
              <a:rPr lang="ko-KR" altLang="en-US" sz="1100" dirty="0" err="1" smtClean="0">
                <a:solidFill>
                  <a:schemeClr val="accent1"/>
                </a:solidFill>
              </a:rPr>
              <a:t>설정되있다</a:t>
            </a:r>
            <a:r>
              <a:rPr lang="en-US" altLang="ko-KR" sz="1100" dirty="0">
                <a:solidFill>
                  <a:schemeClr val="accent1"/>
                </a:solidFill>
              </a:rPr>
              <a:t>.</a:t>
            </a:r>
            <a:r>
              <a:rPr lang="en-US" altLang="ko-KR" sz="1100" dirty="0" smtClean="0">
                <a:solidFill>
                  <a:schemeClr val="accent1"/>
                </a:solidFill>
              </a:rPr>
              <a:t> </a:t>
            </a:r>
            <a:endParaRPr lang="en-US" altLang="ko-KR" sz="1100" b="1" dirty="0">
              <a:solidFill>
                <a:schemeClr val="accent1"/>
              </a:solidFill>
            </a:endParaRPr>
          </a:p>
          <a:p>
            <a:endParaRPr lang="en-US" altLang="ko-KR" sz="1000" dirty="0">
              <a:solidFill>
                <a:srgbClr val="FF0000"/>
              </a:solidFill>
            </a:endParaRPr>
          </a:p>
          <a:p>
            <a:endParaRPr lang="en-US" altLang="ko-KR" sz="1000" dirty="0">
              <a:solidFill>
                <a:srgbClr val="FF0000"/>
              </a:solidFill>
            </a:endParaRPr>
          </a:p>
          <a:p>
            <a:r>
              <a:rPr lang="en-US" altLang="ko-KR" sz="1400" b="1" dirty="0" err="1">
                <a:solidFill>
                  <a:schemeClr val="accent1"/>
                </a:solidFill>
              </a:rPr>
              <a:t>getLink</a:t>
            </a:r>
            <a:r>
              <a:rPr lang="en-US" altLang="ko-KR" sz="1400" b="1" dirty="0">
                <a:solidFill>
                  <a:schemeClr val="accent1"/>
                </a:solidFill>
              </a:rPr>
              <a:t>(address) </a:t>
            </a:r>
            <a:r>
              <a:rPr lang="ko-KR" altLang="en-US" sz="1400" b="1" dirty="0">
                <a:solidFill>
                  <a:schemeClr val="accent1"/>
                </a:solidFill>
              </a:rPr>
              <a:t>함수는 </a:t>
            </a:r>
            <a:r>
              <a:rPr lang="ko-KR" altLang="en-US" sz="1000" dirty="0">
                <a:solidFill>
                  <a:srgbClr val="FF0000"/>
                </a:solidFill>
              </a:rPr>
              <a:t>뒤에서 따로 정의해 놓았는데</a:t>
            </a:r>
            <a:r>
              <a:rPr lang="en-US" altLang="ko-KR" sz="1000" dirty="0">
                <a:solidFill>
                  <a:srgbClr val="FF0000"/>
                </a:solidFill>
              </a:rPr>
              <a:t>, </a:t>
            </a:r>
            <a:r>
              <a:rPr lang="ko-KR" altLang="en-US" sz="1000" dirty="0">
                <a:solidFill>
                  <a:srgbClr val="FF0000"/>
                </a:solidFill>
              </a:rPr>
              <a:t>주소를 받아서 </a:t>
            </a:r>
            <a:r>
              <a:rPr lang="ko-KR" altLang="en-US" sz="1000" dirty="0" err="1">
                <a:solidFill>
                  <a:srgbClr val="FF0000"/>
                </a:solidFill>
              </a:rPr>
              <a:t>테스트넷으로</a:t>
            </a:r>
            <a:r>
              <a:rPr lang="ko-KR" altLang="en-US" sz="1000" dirty="0">
                <a:solidFill>
                  <a:srgbClr val="FF0000"/>
                </a:solidFill>
              </a:rPr>
              <a:t> 링크를 만들어 주는 함수입니다</a:t>
            </a:r>
            <a:r>
              <a:rPr lang="en-US" altLang="ko-KR" sz="1000" dirty="0">
                <a:solidFill>
                  <a:srgbClr val="FF0000"/>
                </a:solidFill>
              </a:rPr>
              <a:t>. </a:t>
            </a:r>
            <a:r>
              <a:rPr lang="ko-KR" altLang="en-US" sz="1000" dirty="0">
                <a:solidFill>
                  <a:srgbClr val="FF0000"/>
                </a:solidFill>
              </a:rPr>
              <a:t>같은 것이 반복되는 루틴이 있으면 이렇게 별도의 함수로 뽑아서 </a:t>
            </a:r>
            <a:r>
              <a:rPr lang="ko-KR" altLang="en-US" sz="1000" dirty="0" err="1">
                <a:solidFill>
                  <a:srgbClr val="FF0000"/>
                </a:solidFill>
              </a:rPr>
              <a:t>처리하는게</a:t>
            </a:r>
            <a:r>
              <a:rPr lang="ko-KR" altLang="en-US" sz="1000" dirty="0">
                <a:solidFill>
                  <a:srgbClr val="FF0000"/>
                </a:solidFill>
              </a:rPr>
              <a:t> 코드의 </a:t>
            </a:r>
            <a:r>
              <a:rPr lang="ko-KR" altLang="en-US" sz="1000" dirty="0" err="1">
                <a:solidFill>
                  <a:srgbClr val="FF0000"/>
                </a:solidFill>
              </a:rPr>
              <a:t>가독성을</a:t>
            </a:r>
            <a:r>
              <a:rPr lang="ko-KR" altLang="en-US" sz="1000" dirty="0">
                <a:solidFill>
                  <a:srgbClr val="FF0000"/>
                </a:solidFill>
              </a:rPr>
              <a:t> 높이고 관리하기 쉽도록 도와줍니다</a:t>
            </a:r>
            <a:r>
              <a:rPr lang="en-US" altLang="ko-KR" sz="1000" dirty="0" smtClean="0">
                <a:solidFill>
                  <a:srgbClr val="FF0000"/>
                </a:solidFill>
              </a:rPr>
              <a:t>.</a:t>
            </a:r>
          </a:p>
          <a:p>
            <a:r>
              <a:rPr lang="ko-KR" altLang="en-US" sz="1000" dirty="0" smtClean="0">
                <a:solidFill>
                  <a:srgbClr val="FF0000"/>
                </a:solidFill>
              </a:rPr>
              <a:t>이 함수는 </a:t>
            </a:r>
            <a:r>
              <a:rPr lang="en-US" altLang="ko-KR" sz="1000" dirty="0" err="1" smtClean="0">
                <a:solidFill>
                  <a:srgbClr val="FF0000"/>
                </a:solidFill>
              </a:rPr>
              <a:t>addr</a:t>
            </a:r>
            <a:r>
              <a:rPr lang="ko-KR" altLang="en-US" sz="1000" dirty="0" smtClean="0">
                <a:solidFill>
                  <a:srgbClr val="FF0000"/>
                </a:solidFill>
              </a:rPr>
              <a:t>로 저장된 </a:t>
            </a:r>
            <a:r>
              <a:rPr lang="en-US" altLang="ko-KR" sz="1000" dirty="0" err="1" smtClean="0">
                <a:solidFill>
                  <a:srgbClr val="FF0000"/>
                </a:solidFill>
              </a:rPr>
              <a:t>ContactAddress</a:t>
            </a:r>
            <a:r>
              <a:rPr lang="ko-KR" altLang="en-US" sz="1000" dirty="0" smtClean="0">
                <a:solidFill>
                  <a:srgbClr val="FF0000"/>
                </a:solidFill>
              </a:rPr>
              <a:t>를 화면에 뿌려주고 </a:t>
            </a:r>
            <a:r>
              <a:rPr lang="en-US" altLang="ko-KR" sz="1000" dirty="0" smtClean="0">
                <a:solidFill>
                  <a:srgbClr val="FF0000"/>
                </a:solidFill>
              </a:rPr>
              <a:t>ContractAddress</a:t>
            </a:r>
            <a:r>
              <a:rPr lang="ko-KR" altLang="en-US" sz="1000" dirty="0" smtClean="0">
                <a:solidFill>
                  <a:srgbClr val="FF0000"/>
                </a:solidFill>
              </a:rPr>
              <a:t>에 </a:t>
            </a:r>
            <a:r>
              <a:rPr lang="en-US" altLang="ko-KR" sz="1000" dirty="0" smtClean="0">
                <a:solidFill>
                  <a:srgbClr val="FF0000"/>
                </a:solidFill>
              </a:rPr>
              <a:t>Link</a:t>
            </a:r>
            <a:r>
              <a:rPr lang="ko-KR" altLang="en-US" sz="1000" dirty="0" smtClean="0">
                <a:solidFill>
                  <a:srgbClr val="FF0000"/>
                </a:solidFill>
              </a:rPr>
              <a:t>를 걸어주라는 의미이다</a:t>
            </a:r>
            <a:r>
              <a:rPr lang="en-US" altLang="ko-KR" sz="1000" dirty="0" smtClean="0">
                <a:solidFill>
                  <a:srgbClr val="FF0000"/>
                </a:solidFill>
              </a:rPr>
              <a:t>.</a:t>
            </a:r>
          </a:p>
          <a:p>
            <a:r>
              <a:rPr lang="en-US" altLang="ko-KR" sz="1000" dirty="0" smtClean="0">
                <a:solidFill>
                  <a:srgbClr val="FF0000"/>
                </a:solidFill>
                <a:hlinkClick r:id="rId2"/>
              </a:rPr>
              <a:t>*Https://testnet.etherscan.io/address/</a:t>
            </a:r>
            <a:r>
              <a:rPr lang="en-US" altLang="ko-KR" sz="1000" dirty="0" smtClean="0">
                <a:solidFill>
                  <a:srgbClr val="FF0000"/>
                </a:solidFill>
              </a:rPr>
              <a:t>”</a:t>
            </a:r>
            <a:r>
              <a:rPr lang="ko-KR" altLang="en-US" sz="1000" dirty="0" smtClean="0">
                <a:solidFill>
                  <a:srgbClr val="FF0000"/>
                </a:solidFill>
              </a:rPr>
              <a:t>주소</a:t>
            </a:r>
            <a:r>
              <a:rPr lang="en-US" altLang="ko-KR" sz="1000" dirty="0" smtClean="0">
                <a:solidFill>
                  <a:srgbClr val="FF0000"/>
                </a:solidFill>
              </a:rPr>
              <a:t>＂ </a:t>
            </a:r>
            <a:r>
              <a:rPr lang="ko-KR" altLang="en-US" sz="1000" dirty="0" smtClean="0">
                <a:solidFill>
                  <a:srgbClr val="FF0000"/>
                </a:solidFill>
              </a:rPr>
              <a:t>형식으로 바로 </a:t>
            </a:r>
            <a:r>
              <a:rPr lang="ko-KR" altLang="en-US" sz="1000" dirty="0" err="1" smtClean="0">
                <a:solidFill>
                  <a:srgbClr val="FF0000"/>
                </a:solidFill>
              </a:rPr>
              <a:t>컨트랙</a:t>
            </a:r>
            <a:r>
              <a:rPr lang="en-US" altLang="ko-KR" sz="1000" dirty="0" smtClean="0">
                <a:solidFill>
                  <a:srgbClr val="FF0000"/>
                </a:solidFill>
              </a:rPr>
              <a:t>address</a:t>
            </a:r>
            <a:r>
              <a:rPr lang="ko-KR" altLang="en-US" sz="1000" dirty="0" smtClean="0">
                <a:solidFill>
                  <a:srgbClr val="FF0000"/>
                </a:solidFill>
              </a:rPr>
              <a:t>를 </a:t>
            </a:r>
            <a:r>
              <a:rPr lang="ko-KR" altLang="en-US" sz="1000" dirty="0" err="1" smtClean="0">
                <a:solidFill>
                  <a:srgbClr val="FF0000"/>
                </a:solidFill>
              </a:rPr>
              <a:t>북티라는</a:t>
            </a:r>
            <a:r>
              <a:rPr lang="ko-KR" altLang="en-US" sz="1000" dirty="0" smtClean="0">
                <a:solidFill>
                  <a:srgbClr val="FF0000"/>
                </a:solidFill>
              </a:rPr>
              <a:t> 의미</a:t>
            </a:r>
            <a:endParaRPr lang="en-US" altLang="ko-KR" sz="1000" dirty="0">
              <a:solidFill>
                <a:srgbClr val="FF0000"/>
              </a:solidFill>
            </a:endParaRPr>
          </a:p>
          <a:p>
            <a:endParaRPr lang="en-US" altLang="ko-KR" sz="1000" dirty="0">
              <a:solidFill>
                <a:srgbClr val="FF0000"/>
              </a:solidFill>
            </a:endParaRPr>
          </a:p>
          <a:p>
            <a:endParaRPr lang="en-US" altLang="ko-KR" sz="1000" dirty="0">
              <a:solidFill>
                <a:srgbClr val="FF0000"/>
              </a:solidFill>
            </a:endParaRPr>
          </a:p>
          <a:p>
            <a:endParaRPr lang="en-US" altLang="ko-KR" sz="1000" dirty="0">
              <a:solidFill>
                <a:srgbClr val="FF0000"/>
              </a:solidFill>
            </a:endParaRPr>
          </a:p>
          <a:p>
            <a:endParaRPr lang="en-US" altLang="ko-KR" sz="1000" dirty="0">
              <a:solidFill>
                <a:srgbClr val="FF0000"/>
              </a:solidFill>
            </a:endParaRPr>
          </a:p>
          <a:p>
            <a:r>
              <a:rPr lang="en-US" altLang="ko-KR" sz="1200" b="1" dirty="0">
                <a:solidFill>
                  <a:schemeClr val="accent1"/>
                </a:solidFill>
              </a:rPr>
              <a:t>web3.eth.getAccounts(function(e, r) {...})</a:t>
            </a:r>
            <a:r>
              <a:rPr lang="en-US" altLang="ko-KR" sz="1000" dirty="0">
                <a:solidFill>
                  <a:srgbClr val="FF0000"/>
                </a:solidFill>
              </a:rPr>
              <a:t>﻿</a:t>
            </a:r>
            <a:r>
              <a:rPr lang="ko-KR" altLang="en-US" sz="1000" dirty="0" smtClean="0">
                <a:solidFill>
                  <a:srgbClr val="FF0000"/>
                </a:solidFill>
              </a:rPr>
              <a:t> </a:t>
            </a:r>
            <a:endParaRPr lang="en-US" altLang="ko-KR" sz="1000" dirty="0" smtClean="0">
              <a:solidFill>
                <a:srgbClr val="FF0000"/>
              </a:solidFill>
            </a:endParaRPr>
          </a:p>
          <a:p>
            <a:r>
              <a:rPr lang="en-US" altLang="ko-KR" sz="1000" dirty="0" smtClean="0">
                <a:solidFill>
                  <a:srgbClr val="FF0000"/>
                </a:solidFill>
              </a:rPr>
              <a:t>Web3,eth.getaccount</a:t>
            </a:r>
            <a:r>
              <a:rPr lang="ko-KR" altLang="en-US" sz="1000" dirty="0" smtClean="0">
                <a:solidFill>
                  <a:srgbClr val="FF0000"/>
                </a:solidFill>
              </a:rPr>
              <a:t>는 </a:t>
            </a:r>
            <a:r>
              <a:rPr lang="en-US" altLang="ko-KR" sz="1000" dirty="0" smtClean="0">
                <a:solidFill>
                  <a:srgbClr val="FF0000"/>
                </a:solidFill>
              </a:rPr>
              <a:t>Web3.js</a:t>
            </a:r>
            <a:r>
              <a:rPr lang="ko-KR" altLang="en-US" sz="1000" dirty="0" smtClean="0">
                <a:solidFill>
                  <a:srgbClr val="FF0000"/>
                </a:solidFill>
              </a:rPr>
              <a:t>로 </a:t>
            </a:r>
            <a:r>
              <a:rPr lang="ko-KR" altLang="en-US" sz="1000" dirty="0" err="1" smtClean="0">
                <a:solidFill>
                  <a:srgbClr val="FF0000"/>
                </a:solidFill>
              </a:rPr>
              <a:t>이더리움</a:t>
            </a:r>
            <a:r>
              <a:rPr lang="ko-KR" altLang="en-US" sz="1000" dirty="0" smtClean="0">
                <a:solidFill>
                  <a:srgbClr val="FF0000"/>
                </a:solidFill>
              </a:rPr>
              <a:t> </a:t>
            </a:r>
            <a:r>
              <a:rPr lang="en-US" altLang="ko-KR" sz="1000" dirty="0" smtClean="0">
                <a:solidFill>
                  <a:srgbClr val="FF0000"/>
                </a:solidFill>
              </a:rPr>
              <a:t>Account</a:t>
            </a:r>
            <a:r>
              <a:rPr lang="ko-KR" altLang="en-US" sz="1000" dirty="0" smtClean="0">
                <a:solidFill>
                  <a:srgbClr val="FF0000"/>
                </a:solidFill>
              </a:rPr>
              <a:t>를 생성하고</a:t>
            </a:r>
            <a:r>
              <a:rPr lang="en-US" altLang="ko-KR" sz="1000" dirty="0" smtClean="0">
                <a:solidFill>
                  <a:srgbClr val="FF0000"/>
                </a:solidFill>
              </a:rPr>
              <a:t>, </a:t>
            </a:r>
            <a:r>
              <a:rPr lang="ko-KR" altLang="en-US" sz="1000" dirty="0" err="1" smtClean="0">
                <a:solidFill>
                  <a:srgbClr val="FF0000"/>
                </a:solidFill>
              </a:rPr>
              <a:t>트랜젝션을</a:t>
            </a:r>
            <a:r>
              <a:rPr lang="ko-KR" altLang="en-US" sz="1000" dirty="0" smtClean="0">
                <a:solidFill>
                  <a:srgbClr val="FF0000"/>
                </a:solidFill>
              </a:rPr>
              <a:t> 서명하고</a:t>
            </a:r>
            <a:r>
              <a:rPr lang="en-US" altLang="ko-KR" sz="1000" dirty="0" smtClean="0">
                <a:solidFill>
                  <a:srgbClr val="FF0000"/>
                </a:solidFill>
              </a:rPr>
              <a:t>,</a:t>
            </a:r>
          </a:p>
          <a:p>
            <a:endParaRPr lang="en-US" altLang="ko-KR" sz="1000" dirty="0">
              <a:solidFill>
                <a:srgbClr val="FF0000"/>
              </a:solidFill>
            </a:endParaRPr>
          </a:p>
          <a:p>
            <a:r>
              <a:rPr lang="ko-KR" altLang="en-US" sz="1000" dirty="0" smtClean="0">
                <a:solidFill>
                  <a:srgbClr val="FF0000"/>
                </a:solidFill>
              </a:rPr>
              <a:t>이것은 </a:t>
            </a:r>
            <a:r>
              <a:rPr lang="ko-KR" altLang="en-US" sz="1000" dirty="0">
                <a:solidFill>
                  <a:srgbClr val="FF0000"/>
                </a:solidFill>
              </a:rPr>
              <a:t>이 예제에서 처음 나온 </a:t>
            </a:r>
            <a:r>
              <a:rPr lang="ko-KR" altLang="en-US" sz="1000" dirty="0" err="1">
                <a:solidFill>
                  <a:srgbClr val="FF0000"/>
                </a:solidFill>
              </a:rPr>
              <a:t>비동기식</a:t>
            </a:r>
            <a:r>
              <a:rPr lang="en-US" altLang="ko-KR" sz="1000" dirty="0">
                <a:solidFill>
                  <a:srgbClr val="FF0000"/>
                </a:solidFill>
              </a:rPr>
              <a:t>(asynchronous) </a:t>
            </a:r>
            <a:r>
              <a:rPr lang="ko-KR" altLang="en-US" sz="1000" dirty="0">
                <a:solidFill>
                  <a:srgbClr val="FF0000"/>
                </a:solidFill>
              </a:rPr>
              <a:t>호출입니다</a:t>
            </a:r>
            <a:r>
              <a:rPr lang="en-US" altLang="ko-KR" sz="1000" dirty="0">
                <a:solidFill>
                  <a:srgbClr val="FF0000"/>
                </a:solidFill>
              </a:rPr>
              <a:t>. </a:t>
            </a:r>
            <a:r>
              <a:rPr lang="ko-KR" altLang="en-US" sz="1000" dirty="0">
                <a:solidFill>
                  <a:srgbClr val="FF0000"/>
                </a:solidFill>
              </a:rPr>
              <a:t>블록체인 관련 웹 어플리케이션에서 이러한 </a:t>
            </a:r>
            <a:r>
              <a:rPr lang="ko-KR" altLang="en-US" sz="1000" dirty="0" err="1">
                <a:solidFill>
                  <a:srgbClr val="FF0000"/>
                </a:solidFill>
              </a:rPr>
              <a:t>비동기식</a:t>
            </a:r>
            <a:r>
              <a:rPr lang="ko-KR" altLang="en-US" sz="1000" dirty="0">
                <a:solidFill>
                  <a:srgbClr val="FF0000"/>
                </a:solidFill>
              </a:rPr>
              <a:t> 호출의 개념을 잘 이해하고 정확히 사용하는 것이 매우 중요합니다</a:t>
            </a:r>
            <a:r>
              <a:rPr lang="en-US" altLang="ko-KR" sz="1000" dirty="0">
                <a:solidFill>
                  <a:srgbClr val="FF0000"/>
                </a:solidFill>
              </a:rPr>
              <a:t>. </a:t>
            </a:r>
            <a:r>
              <a:rPr lang="ko-KR" altLang="en-US" sz="1000" dirty="0">
                <a:solidFill>
                  <a:srgbClr val="FF0000"/>
                </a:solidFill>
              </a:rPr>
              <a:t>호출의 결과를 받는데 시간이 걸리니 이걸 받으려고 마냥 기다리지 않고 그냥 다음 프로세스로 넘어가되</a:t>
            </a:r>
            <a:r>
              <a:rPr lang="en-US" altLang="ko-KR" sz="1000" dirty="0">
                <a:solidFill>
                  <a:srgbClr val="FF0000"/>
                </a:solidFill>
              </a:rPr>
              <a:t>, web3 </a:t>
            </a:r>
            <a:r>
              <a:rPr lang="ko-KR" altLang="en-US" sz="1000" dirty="0">
                <a:solidFill>
                  <a:srgbClr val="FF0000"/>
                </a:solidFill>
              </a:rPr>
              <a:t>가 호출에서 지시한 사항을 다 끝내고 났을 때 어떤 행동을 해야 될 지를 가르쳐 줍니다</a:t>
            </a:r>
            <a:r>
              <a:rPr lang="en-US" altLang="ko-KR" sz="1000" dirty="0">
                <a:solidFill>
                  <a:srgbClr val="FF0000"/>
                </a:solidFill>
              </a:rPr>
              <a:t>. </a:t>
            </a:r>
            <a:r>
              <a:rPr lang="ko-KR" altLang="en-US" sz="1000" dirty="0">
                <a:solidFill>
                  <a:srgbClr val="FF0000"/>
                </a:solidFill>
              </a:rPr>
              <a:t>여기서 </a:t>
            </a:r>
            <a:r>
              <a:rPr lang="en-US" altLang="ko-KR" sz="1000" dirty="0">
                <a:solidFill>
                  <a:srgbClr val="FF0000"/>
                </a:solidFill>
              </a:rPr>
              <a:t>e </a:t>
            </a:r>
            <a:r>
              <a:rPr lang="ko-KR" altLang="en-US" sz="1000" dirty="0">
                <a:solidFill>
                  <a:srgbClr val="FF0000"/>
                </a:solidFill>
              </a:rPr>
              <a:t>는 에러가 났을 때 그 메시지를 받아 주는 것이고</a:t>
            </a:r>
            <a:r>
              <a:rPr lang="en-US" altLang="ko-KR" sz="1000" dirty="0">
                <a:solidFill>
                  <a:srgbClr val="FF0000"/>
                </a:solidFill>
              </a:rPr>
              <a:t>, r </a:t>
            </a:r>
            <a:r>
              <a:rPr lang="ko-KR" altLang="en-US" sz="1000" dirty="0">
                <a:solidFill>
                  <a:srgbClr val="FF0000"/>
                </a:solidFill>
              </a:rPr>
              <a:t>은 </a:t>
            </a:r>
            <a:r>
              <a:rPr lang="ko-KR" altLang="en-US" sz="1000" dirty="0" err="1">
                <a:solidFill>
                  <a:srgbClr val="FF0000"/>
                </a:solidFill>
              </a:rPr>
              <a:t>리턴값이</a:t>
            </a:r>
            <a:r>
              <a:rPr lang="ko-KR" altLang="en-US" sz="1000" dirty="0">
                <a:solidFill>
                  <a:srgbClr val="FF0000"/>
                </a:solidFill>
              </a:rPr>
              <a:t> 있을 때 이를 받아 줍니다</a:t>
            </a:r>
            <a:r>
              <a:rPr lang="en-US" altLang="ko-KR" sz="1000" dirty="0">
                <a:solidFill>
                  <a:srgbClr val="FF0000"/>
                </a:solidFill>
              </a:rPr>
              <a:t>. </a:t>
            </a:r>
            <a:r>
              <a:rPr lang="ko-KR" altLang="en-US" sz="1000" dirty="0">
                <a:solidFill>
                  <a:srgbClr val="FF0000"/>
                </a:solidFill>
              </a:rPr>
              <a:t>리턴 값이 있다면 이것을 가지고 무엇을 </a:t>
            </a:r>
            <a:r>
              <a:rPr lang="ko-KR" altLang="en-US" sz="1000" dirty="0" err="1">
                <a:solidFill>
                  <a:srgbClr val="FF0000"/>
                </a:solidFill>
              </a:rPr>
              <a:t>해야할지를</a:t>
            </a:r>
            <a:r>
              <a:rPr lang="ko-KR" altLang="en-US" sz="1000" dirty="0">
                <a:solidFill>
                  <a:srgbClr val="FF0000"/>
                </a:solidFill>
              </a:rPr>
              <a:t> 함수 내</a:t>
            </a:r>
            <a:r>
              <a:rPr lang="en-US" altLang="ko-KR" sz="1000" dirty="0">
                <a:solidFill>
                  <a:srgbClr val="FF0000"/>
                </a:solidFill>
              </a:rPr>
              <a:t>{..} </a:t>
            </a:r>
            <a:r>
              <a:rPr lang="ko-KR" altLang="en-US" sz="1000" dirty="0">
                <a:solidFill>
                  <a:srgbClr val="FF0000"/>
                </a:solidFill>
              </a:rPr>
              <a:t>에 지시를 해주는 겁니다</a:t>
            </a:r>
            <a:r>
              <a:rPr lang="en-US" altLang="ko-KR" sz="1000" dirty="0" smtClean="0">
                <a:solidFill>
                  <a:srgbClr val="FF0000"/>
                </a:solidFill>
              </a:rPr>
              <a:t>. </a:t>
            </a:r>
          </a:p>
          <a:p>
            <a:r>
              <a:rPr lang="ko-KR" altLang="en-US" sz="1000" dirty="0" err="1" smtClean="0">
                <a:solidFill>
                  <a:srgbClr val="FF0000"/>
                </a:solidFill>
              </a:rPr>
              <a:t>노드</a:t>
            </a:r>
            <a:r>
              <a:rPr lang="ko-KR" altLang="en-US" sz="1000" dirty="0" err="1">
                <a:solidFill>
                  <a:srgbClr val="FF0000"/>
                </a:solidFill>
              </a:rPr>
              <a:t>에</a:t>
            </a:r>
            <a:r>
              <a:rPr lang="ko-KR" altLang="en-US" sz="1000" dirty="0">
                <a:solidFill>
                  <a:srgbClr val="FF0000"/>
                </a:solidFill>
              </a:rPr>
              <a:t> </a:t>
            </a:r>
            <a:r>
              <a:rPr lang="ko-KR" altLang="en-US" sz="1000" dirty="0" smtClean="0">
                <a:solidFill>
                  <a:srgbClr val="FF0000"/>
                </a:solidFill>
              </a:rPr>
              <a:t>의해서 통제 받는 </a:t>
            </a:r>
            <a:r>
              <a:rPr lang="en-US" altLang="ko-KR" sz="1000" dirty="0" smtClean="0">
                <a:solidFill>
                  <a:srgbClr val="FF0000"/>
                </a:solidFill>
              </a:rPr>
              <a:t>Account </a:t>
            </a:r>
            <a:r>
              <a:rPr lang="ko-KR" altLang="en-US" sz="1000" dirty="0" smtClean="0">
                <a:solidFill>
                  <a:srgbClr val="FF0000"/>
                </a:solidFill>
              </a:rPr>
              <a:t>중에서 </a:t>
            </a:r>
            <a:r>
              <a:rPr lang="ko-KR" altLang="en-US" sz="1000" dirty="0" err="1" smtClean="0">
                <a:solidFill>
                  <a:srgbClr val="FF0000"/>
                </a:solidFill>
              </a:rPr>
              <a:t>첫번째</a:t>
            </a:r>
            <a:r>
              <a:rPr lang="ko-KR" altLang="en-US" sz="1000" dirty="0" smtClean="0">
                <a:solidFill>
                  <a:srgbClr val="FF0000"/>
                </a:solidFill>
              </a:rPr>
              <a:t> </a:t>
            </a:r>
            <a:r>
              <a:rPr lang="en-US" altLang="ko-KR" sz="1000" dirty="0" smtClean="0">
                <a:solidFill>
                  <a:srgbClr val="FF0000"/>
                </a:solidFill>
              </a:rPr>
              <a:t>Account</a:t>
            </a:r>
            <a:r>
              <a:rPr lang="ko-KR" altLang="en-US" sz="1000" dirty="0" smtClean="0">
                <a:solidFill>
                  <a:srgbClr val="FF0000"/>
                </a:solidFill>
              </a:rPr>
              <a:t>인 </a:t>
            </a:r>
            <a:r>
              <a:rPr lang="en-US" altLang="ko-KR" sz="1000" dirty="0" smtClean="0">
                <a:solidFill>
                  <a:srgbClr val="FF0000"/>
                </a:solidFill>
              </a:rPr>
              <a:t>r[0]</a:t>
            </a:r>
            <a:r>
              <a:rPr lang="ko-KR" altLang="en-US" sz="1000" dirty="0" smtClean="0">
                <a:solidFill>
                  <a:srgbClr val="FF0000"/>
                </a:solidFill>
              </a:rPr>
              <a:t>를 </a:t>
            </a:r>
            <a:r>
              <a:rPr lang="en-US" altLang="ko-KR" sz="1000" dirty="0" err="1" smtClean="0">
                <a:solidFill>
                  <a:srgbClr val="FF0000"/>
                </a:solidFill>
              </a:rPr>
              <a:t>getLink</a:t>
            </a:r>
            <a:r>
              <a:rPr lang="ko-KR" altLang="en-US" sz="1000" dirty="0">
                <a:solidFill>
                  <a:srgbClr val="FF0000"/>
                </a:solidFill>
              </a:rPr>
              <a:t> </a:t>
            </a:r>
            <a:r>
              <a:rPr lang="ko-KR" altLang="en-US" sz="1000" dirty="0" smtClean="0">
                <a:solidFill>
                  <a:srgbClr val="FF0000"/>
                </a:solidFill>
              </a:rPr>
              <a:t>함수</a:t>
            </a:r>
            <a:r>
              <a:rPr lang="ko-KR" altLang="en-US" sz="1000" dirty="0">
                <a:solidFill>
                  <a:srgbClr val="FF0000"/>
                </a:solidFill>
              </a:rPr>
              <a:t>에 </a:t>
            </a:r>
            <a:r>
              <a:rPr lang="ko-KR" altLang="en-US" sz="1000" dirty="0" smtClean="0">
                <a:solidFill>
                  <a:srgbClr val="FF0000"/>
                </a:solidFill>
              </a:rPr>
              <a:t>넣으라는 뜻임 </a:t>
            </a:r>
            <a:endParaRPr lang="en-US" altLang="ko-KR" sz="1000" dirty="0" smtClean="0">
              <a:solidFill>
                <a:srgbClr val="FF0000"/>
              </a:solidFill>
            </a:endParaRPr>
          </a:p>
          <a:p>
            <a:r>
              <a:rPr lang="ko-KR" altLang="en-US" sz="1000" dirty="0" smtClean="0"/>
              <a:t>프로그램 앞부분에 </a:t>
            </a:r>
            <a:r>
              <a:rPr lang="en-US" altLang="ko-KR" sz="1000" dirty="0" smtClean="0"/>
              <a:t>&lt;</a:t>
            </a:r>
            <a:r>
              <a:rPr lang="en-US" altLang="ko-KR" sz="1000" dirty="0"/>
              <a:t>li&gt;</a:t>
            </a:r>
            <a:r>
              <a:rPr lang="ko-KR" altLang="en-US" sz="1000" dirty="0"/>
              <a:t>내 </a:t>
            </a:r>
            <a:r>
              <a:rPr lang="ko-KR" altLang="en-US" sz="1000" dirty="0" err="1"/>
              <a:t>어카운트</a:t>
            </a:r>
            <a:r>
              <a:rPr lang="ko-KR" altLang="en-US" sz="1000" dirty="0"/>
              <a:t> 주소</a:t>
            </a:r>
            <a:r>
              <a:rPr lang="en-US" altLang="ko-KR" sz="1000" dirty="0"/>
              <a:t>: &lt;span id="</a:t>
            </a:r>
            <a:r>
              <a:rPr lang="en-US" altLang="ko-KR" sz="1000" dirty="0" err="1"/>
              <a:t>accountAddr</a:t>
            </a:r>
            <a:r>
              <a:rPr lang="en-US" altLang="ko-KR" sz="1000" dirty="0"/>
              <a:t>"&gt;&lt;/span&gt;&lt;/</a:t>
            </a:r>
            <a:r>
              <a:rPr lang="en-US" altLang="ko-KR" sz="1000" dirty="0" smtClean="0"/>
              <a:t>li&gt;</a:t>
            </a:r>
            <a:r>
              <a:rPr lang="ko-KR" altLang="en-US" sz="1000" dirty="0" smtClean="0"/>
              <a:t>로</a:t>
            </a:r>
            <a:r>
              <a:rPr lang="en-US" altLang="ko-KR" sz="1000" dirty="0" smtClean="0"/>
              <a:t> </a:t>
            </a:r>
            <a:r>
              <a:rPr lang="en-US" altLang="ko-KR" sz="1000" dirty="0"/>
              <a:t/>
            </a:r>
            <a:br>
              <a:rPr lang="en-US" altLang="ko-KR" sz="1000" dirty="0"/>
            </a:br>
            <a:r>
              <a:rPr lang="en-US" altLang="ko-KR" sz="1000" dirty="0" err="1" smtClean="0"/>
              <a:t>accountAddr</a:t>
            </a:r>
            <a:r>
              <a:rPr lang="ko-KR" altLang="en-US" sz="1000" dirty="0" smtClean="0"/>
              <a:t>의 장소를 지정해 놓았음</a:t>
            </a:r>
            <a:endParaRPr lang="en-US" altLang="ko-KR" sz="1000" dirty="0">
              <a:solidFill>
                <a:srgbClr val="FF0000"/>
              </a:solidFill>
            </a:endParaRPr>
          </a:p>
          <a:p>
            <a:endParaRPr lang="en-US" altLang="ko-KR" sz="1000" dirty="0">
              <a:solidFill>
                <a:srgbClr val="FF0000"/>
              </a:solidFill>
            </a:endParaRPr>
          </a:p>
          <a:p>
            <a:endParaRPr lang="en-US" altLang="ko-KR" sz="1000" dirty="0">
              <a:solidFill>
                <a:srgbClr val="FF000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2391" y="3029711"/>
            <a:ext cx="62464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/>
              <a:t>function </a:t>
            </a:r>
            <a:r>
              <a:rPr lang="en-US" altLang="ko-KR" sz="1200" dirty="0" err="1"/>
              <a:t>getLink</a:t>
            </a:r>
            <a:r>
              <a:rPr lang="en-US" altLang="ko-KR" sz="1200" dirty="0"/>
              <a:t>(</a:t>
            </a:r>
            <a:r>
              <a:rPr lang="en-US" altLang="ko-KR" sz="1200" dirty="0" err="1"/>
              <a:t>addr</a:t>
            </a:r>
            <a:r>
              <a:rPr lang="en-US" altLang="ko-KR" sz="1200" dirty="0"/>
              <a:t>) {</a:t>
            </a:r>
          </a:p>
          <a:p>
            <a:endParaRPr lang="en-US" altLang="ko-KR" sz="1200" dirty="0"/>
          </a:p>
          <a:p>
            <a:r>
              <a:rPr lang="en-US" altLang="ko-KR" sz="1200" dirty="0"/>
              <a:t>  return '&lt;a target="_blank" </a:t>
            </a:r>
            <a:r>
              <a:rPr lang="en-US" altLang="ko-KR" sz="1200" dirty="0" err="1"/>
              <a:t>href</a:t>
            </a:r>
            <a:r>
              <a:rPr lang="en-US" altLang="ko-KR" sz="1200" dirty="0"/>
              <a:t>=https://testnet.etherscan.io/address/' + </a:t>
            </a:r>
            <a:r>
              <a:rPr lang="en-US" altLang="ko-KR" sz="1200" dirty="0" err="1"/>
              <a:t>addr</a:t>
            </a:r>
            <a:r>
              <a:rPr lang="en-US" altLang="ko-KR" sz="1200" dirty="0"/>
              <a:t> + '&gt;' + </a:t>
            </a:r>
            <a:r>
              <a:rPr lang="en-US" altLang="ko-KR" sz="1200" dirty="0" err="1"/>
              <a:t>addr</a:t>
            </a:r>
            <a:r>
              <a:rPr lang="en-US" altLang="ko-KR" sz="1200" dirty="0"/>
              <a:t> +'&lt;/a&gt;';</a:t>
            </a:r>
          </a:p>
          <a:p>
            <a:endParaRPr lang="en-US" altLang="ko-KR" sz="1200" dirty="0"/>
          </a:p>
          <a:p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7" name="직사각형 6"/>
          <p:cNvSpPr/>
          <p:nvPr/>
        </p:nvSpPr>
        <p:spPr>
          <a:xfrm>
            <a:off x="467544" y="4941168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web3.eth.getAccounts(function(</a:t>
            </a:r>
            <a:r>
              <a:rPr lang="en-US" altLang="ko-KR" b="1" dirty="0" err="1">
                <a:solidFill>
                  <a:srgbClr val="FF0000"/>
                </a:solidFill>
              </a:rPr>
              <a:t>e,r</a:t>
            </a:r>
            <a:r>
              <a:rPr lang="en-US" altLang="ko-KR" b="1" dirty="0">
                <a:solidFill>
                  <a:srgbClr val="FF0000"/>
                </a:solidFill>
              </a:rPr>
              <a:t>){console.log(r</a:t>
            </a:r>
            <a:r>
              <a:rPr lang="en-US" altLang="ko-KR" b="1" dirty="0" smtClean="0">
                <a:solidFill>
                  <a:srgbClr val="FF0000"/>
                </a:solidFill>
              </a:rPr>
              <a:t>);}); * </a:t>
            </a:r>
            <a:r>
              <a:rPr lang="ko-KR" altLang="en-US" b="1" dirty="0" smtClean="0">
                <a:solidFill>
                  <a:srgbClr val="FF0000"/>
                </a:solidFill>
              </a:rPr>
              <a:t>현재 사용하고 있는 지갑의</a:t>
            </a:r>
            <a:r>
              <a:rPr lang="en-US" altLang="ko-KR" b="1" dirty="0" smtClean="0">
                <a:solidFill>
                  <a:srgbClr val="FF0000"/>
                </a:solidFill>
              </a:rPr>
              <a:t> </a:t>
            </a:r>
            <a:r>
              <a:rPr lang="ko-KR" altLang="en-US" b="1" dirty="0" smtClean="0">
                <a:solidFill>
                  <a:srgbClr val="FF0000"/>
                </a:solidFill>
              </a:rPr>
              <a:t>주소를 가져온다</a:t>
            </a:r>
            <a:r>
              <a:rPr lang="en-US" altLang="ko-KR" b="1" dirty="0" smtClean="0">
                <a:solidFill>
                  <a:srgbClr val="FF0000"/>
                </a:solidFill>
              </a:rPr>
              <a:t>. </a:t>
            </a:r>
            <a:endParaRPr lang="en-US" altLang="ko-KR" b="1" dirty="0">
              <a:solidFill>
                <a:srgbClr val="FF0000"/>
              </a:solidFill>
            </a:endParaRPr>
          </a:p>
          <a:p>
            <a:endParaRPr lang="en-US" altLang="ko-KR" b="1" dirty="0" smtClean="0">
              <a:solidFill>
                <a:srgbClr val="FF0000"/>
              </a:solidFill>
            </a:endParaRPr>
          </a:p>
          <a:p>
            <a:r>
              <a:rPr lang="en-US" altLang="ko-KR" b="1" dirty="0" smtClean="0">
                <a:solidFill>
                  <a:srgbClr val="FF0000"/>
                </a:solidFill>
              </a:rPr>
              <a:t>Console.log()</a:t>
            </a:r>
            <a:r>
              <a:rPr lang="ko-KR" altLang="en-US" b="1" dirty="0" smtClean="0">
                <a:solidFill>
                  <a:srgbClr val="FF0000"/>
                </a:solidFill>
              </a:rPr>
              <a:t>는 </a:t>
            </a:r>
            <a:r>
              <a:rPr lang="en-US" altLang="ko-KR" b="1" dirty="0" smtClean="0">
                <a:solidFill>
                  <a:srgbClr val="FF0000"/>
                </a:solidFill>
              </a:rPr>
              <a:t>Console</a:t>
            </a:r>
            <a:r>
              <a:rPr lang="ko-KR" altLang="en-US" b="1" dirty="0" smtClean="0">
                <a:solidFill>
                  <a:srgbClr val="FF0000"/>
                </a:solidFill>
              </a:rPr>
              <a:t>에 메시지를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리턴한다</a:t>
            </a:r>
            <a:r>
              <a:rPr lang="en-US" altLang="ko-KR" b="1" dirty="0" smtClean="0">
                <a:solidFill>
                  <a:srgbClr val="FF0000"/>
                </a:solidFill>
              </a:rPr>
              <a:t>.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530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39552" y="335846"/>
            <a:ext cx="6318448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/>
              <a:t>function </a:t>
            </a:r>
            <a:r>
              <a:rPr lang="en-US" altLang="ko-KR" sz="1200" dirty="0" err="1"/>
              <a:t>getValue</a:t>
            </a:r>
            <a:r>
              <a:rPr lang="en-US" altLang="ko-KR" sz="1200" dirty="0"/>
              <a:t>() {</a:t>
            </a:r>
          </a:p>
          <a:p>
            <a:endParaRPr lang="en-US" altLang="ko-KR" sz="1200" dirty="0"/>
          </a:p>
          <a:p>
            <a:r>
              <a:rPr lang="en-US" altLang="ko-KR" sz="1200" dirty="0"/>
              <a:t>  </a:t>
            </a:r>
            <a:r>
              <a:rPr lang="en-US" altLang="ko-KR" sz="1200" dirty="0" err="1"/>
              <a:t>simpleStorage.get</a:t>
            </a:r>
            <a:r>
              <a:rPr lang="en-US" altLang="ko-KR" sz="1200" dirty="0"/>
              <a:t>(function(</a:t>
            </a:r>
            <a:r>
              <a:rPr lang="en-US" altLang="ko-KR" sz="1200" dirty="0" err="1"/>
              <a:t>e,r</a:t>
            </a:r>
            <a:r>
              <a:rPr lang="en-US" altLang="ko-KR" sz="1200" dirty="0"/>
              <a:t>){</a:t>
            </a:r>
          </a:p>
          <a:p>
            <a:endParaRPr lang="en-US" altLang="ko-KR" sz="1200" dirty="0"/>
          </a:p>
          <a:p>
            <a:r>
              <a:rPr lang="en-US" altLang="ko-KR" sz="1200" dirty="0"/>
              <a:t>    </a:t>
            </a:r>
            <a:r>
              <a:rPr lang="en-US" altLang="ko-KR" sz="1200" dirty="0" err="1"/>
              <a:t>document.getElementById</a:t>
            </a:r>
            <a:r>
              <a:rPr lang="en-US" altLang="ko-KR" sz="1200" dirty="0"/>
              <a:t>('</a:t>
            </a:r>
            <a:r>
              <a:rPr lang="en-US" altLang="ko-KR" sz="1200" dirty="0" err="1"/>
              <a:t>storedData</a:t>
            </a:r>
            <a:r>
              <a:rPr lang="en-US" altLang="ko-KR" sz="1200" dirty="0"/>
              <a:t>').</a:t>
            </a:r>
            <a:r>
              <a:rPr lang="en-US" altLang="ko-KR" sz="1200" dirty="0" err="1"/>
              <a:t>innerHTML</a:t>
            </a:r>
            <a:r>
              <a:rPr lang="en-US" altLang="ko-KR" sz="1200" dirty="0"/>
              <a:t>=</a:t>
            </a:r>
            <a:r>
              <a:rPr lang="en-US" altLang="ko-KR" sz="1200" dirty="0" err="1"/>
              <a:t>r.toNumber</a:t>
            </a:r>
            <a:r>
              <a:rPr lang="en-US" altLang="ko-KR" sz="1200" dirty="0" smtClean="0"/>
              <a:t>(); </a:t>
            </a:r>
            <a:r>
              <a:rPr lang="en-US" altLang="ko-KR" sz="1200" dirty="0"/>
              <a:t>});</a:t>
            </a:r>
          </a:p>
          <a:p>
            <a:endParaRPr lang="en-US" altLang="ko-KR" sz="1200" dirty="0"/>
          </a:p>
          <a:p>
            <a:r>
              <a:rPr lang="en-US" altLang="ko-KR" sz="1200" dirty="0"/>
              <a:t>  web3.eth.getBlockNumber(function(</a:t>
            </a:r>
            <a:r>
              <a:rPr lang="en-US" altLang="ko-KR" sz="1200" dirty="0" err="1"/>
              <a:t>e,r</a:t>
            </a:r>
            <a:r>
              <a:rPr lang="en-US" altLang="ko-KR" sz="1200" dirty="0"/>
              <a:t>){</a:t>
            </a:r>
          </a:p>
          <a:p>
            <a:endParaRPr lang="en-US" altLang="ko-KR" sz="1200" dirty="0"/>
          </a:p>
          <a:p>
            <a:r>
              <a:rPr lang="en-US" altLang="ko-KR" sz="1200" dirty="0"/>
              <a:t>    </a:t>
            </a:r>
            <a:r>
              <a:rPr lang="en-US" altLang="ko-KR" sz="1200" dirty="0" err="1"/>
              <a:t>document.getElementById</a:t>
            </a:r>
            <a:r>
              <a:rPr lang="en-US" altLang="ko-KR" sz="1200" dirty="0"/>
              <a:t>('</a:t>
            </a:r>
            <a:r>
              <a:rPr lang="en-US" altLang="ko-KR" sz="1200" dirty="0" err="1"/>
              <a:t>lastBlock</a:t>
            </a:r>
            <a:r>
              <a:rPr lang="en-US" altLang="ko-KR" sz="1200" dirty="0"/>
              <a:t>').</a:t>
            </a:r>
            <a:r>
              <a:rPr lang="en-US" altLang="ko-KR" sz="1200" dirty="0" err="1"/>
              <a:t>innerHTML</a:t>
            </a:r>
            <a:r>
              <a:rPr lang="en-US" altLang="ko-KR" sz="1200" dirty="0"/>
              <a:t> = r;</a:t>
            </a:r>
          </a:p>
          <a:p>
            <a:endParaRPr lang="en-US" altLang="ko-KR" sz="1200" dirty="0"/>
          </a:p>
          <a:p>
            <a:r>
              <a:rPr lang="en-US" altLang="ko-KR" sz="1200" dirty="0"/>
              <a:t>  });</a:t>
            </a:r>
          </a:p>
          <a:p>
            <a:endParaRPr lang="en-US" altLang="ko-KR" sz="1200" dirty="0"/>
          </a:p>
          <a:p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5724128" y="335846"/>
            <a:ext cx="806489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rgbClr val="FF0000"/>
                </a:solidFill>
              </a:rPr>
              <a:t>프로그램 앞부분에 </a:t>
            </a:r>
            <a:r>
              <a:rPr lang="en-US" altLang="ko-KR" sz="1200" dirty="0" err="1" smtClean="0">
                <a:solidFill>
                  <a:srgbClr val="FF0000"/>
                </a:solidFill>
              </a:rPr>
              <a:t>storedData</a:t>
            </a:r>
            <a:r>
              <a:rPr lang="ko-KR" altLang="en-US" sz="1200" dirty="0">
                <a:solidFill>
                  <a:srgbClr val="FF0000"/>
                </a:solidFill>
              </a:rPr>
              <a:t>로 지정된 </a:t>
            </a:r>
            <a:r>
              <a:rPr lang="ko-KR" altLang="en-US" sz="1200" dirty="0" smtClean="0">
                <a:solidFill>
                  <a:srgbClr val="FF0000"/>
                </a:solidFill>
              </a:rPr>
              <a:t>자리에 </a:t>
            </a:r>
            <a:r>
              <a:rPr lang="en-US" altLang="ko-KR" sz="1200" dirty="0" err="1" smtClean="0">
                <a:solidFill>
                  <a:srgbClr val="FF0000"/>
                </a:solidFill>
              </a:rPr>
              <a:t>simpleStore</a:t>
            </a:r>
            <a:r>
              <a:rPr lang="ko-KR" altLang="en-US" sz="1200" dirty="0" smtClean="0">
                <a:solidFill>
                  <a:srgbClr val="FF0000"/>
                </a:solidFill>
              </a:rPr>
              <a:t>라고 지정된 </a:t>
            </a:r>
            <a:r>
              <a:rPr lang="ko-KR" altLang="en-US" sz="1200" dirty="0" err="1" smtClean="0">
                <a:solidFill>
                  <a:srgbClr val="FF0000"/>
                </a:solidFill>
              </a:rPr>
              <a:t>인스턴스에서</a:t>
            </a:r>
            <a:endParaRPr lang="en-US" altLang="ko-KR" sz="1200" dirty="0" smtClean="0">
              <a:solidFill>
                <a:srgbClr val="FF0000"/>
              </a:solidFill>
            </a:endParaRPr>
          </a:p>
          <a:p>
            <a:r>
              <a:rPr lang="en-US" altLang="ko-KR" sz="1200" dirty="0" smtClean="0">
                <a:solidFill>
                  <a:srgbClr val="FF0000"/>
                </a:solidFill>
              </a:rPr>
              <a:t>Get()</a:t>
            </a:r>
            <a:r>
              <a:rPr lang="ko-KR" altLang="en-US" sz="1200" dirty="0" smtClean="0">
                <a:solidFill>
                  <a:srgbClr val="FF0000"/>
                </a:solidFill>
              </a:rPr>
              <a:t>함수를 </a:t>
            </a:r>
            <a:r>
              <a:rPr lang="ko-KR" altLang="en-US" sz="1200" dirty="0" err="1" smtClean="0">
                <a:solidFill>
                  <a:srgbClr val="FF0000"/>
                </a:solidFill>
              </a:rPr>
              <a:t>비동기로</a:t>
            </a:r>
            <a:r>
              <a:rPr lang="ko-KR" altLang="en-US" sz="1200" dirty="0" smtClean="0">
                <a:solidFill>
                  <a:srgbClr val="FF0000"/>
                </a:solidFill>
              </a:rPr>
              <a:t> 실행시켜서 </a:t>
            </a:r>
            <a:r>
              <a:rPr lang="en-US" altLang="ko-KR" sz="1200" dirty="0" smtClean="0">
                <a:solidFill>
                  <a:srgbClr val="FF0000"/>
                </a:solidFill>
              </a:rPr>
              <a:t>return</a:t>
            </a:r>
            <a:r>
              <a:rPr lang="ko-KR" altLang="en-US" sz="1200" dirty="0" smtClean="0">
                <a:solidFill>
                  <a:srgbClr val="FF0000"/>
                </a:solidFill>
              </a:rPr>
              <a:t>값을 숫자로 바꾸어 표시하라는 의미 </a:t>
            </a:r>
            <a:endParaRPr lang="ko-KR" altLang="en-US" sz="1200" dirty="0">
              <a:solidFill>
                <a:srgbClr val="FF0000"/>
              </a:solidFill>
            </a:endParaRPr>
          </a:p>
          <a:p>
            <a:endParaRPr lang="en-US" altLang="ko-KR" sz="1200" dirty="0" smtClean="0">
              <a:solidFill>
                <a:srgbClr val="FF0000"/>
              </a:solidFill>
            </a:endParaRPr>
          </a:p>
          <a:p>
            <a:r>
              <a:rPr lang="en-US" altLang="ko-KR" sz="1200" dirty="0" smtClean="0">
                <a:solidFill>
                  <a:srgbClr val="FF0000"/>
                </a:solidFill>
              </a:rPr>
              <a:t>&lt;</a:t>
            </a:r>
            <a:r>
              <a:rPr lang="en-US" altLang="ko-KR" sz="1200" dirty="0">
                <a:solidFill>
                  <a:srgbClr val="FF0000"/>
                </a:solidFill>
              </a:rPr>
              <a:t>li&gt;</a:t>
            </a:r>
            <a:r>
              <a:rPr lang="ko-KR" altLang="en-US" sz="1200" dirty="0" err="1">
                <a:solidFill>
                  <a:srgbClr val="FF0000"/>
                </a:solidFill>
              </a:rPr>
              <a:t>컨트랙트에</a:t>
            </a:r>
            <a:r>
              <a:rPr lang="ko-KR" altLang="en-US" sz="1200" dirty="0">
                <a:solidFill>
                  <a:srgbClr val="FF0000"/>
                </a:solidFill>
              </a:rPr>
              <a:t> 저장된 값</a:t>
            </a:r>
            <a:r>
              <a:rPr lang="en-US" altLang="ko-KR" sz="1200" dirty="0">
                <a:solidFill>
                  <a:srgbClr val="FF0000"/>
                </a:solidFill>
              </a:rPr>
              <a:t>: &lt;span id="</a:t>
            </a:r>
            <a:r>
              <a:rPr lang="en-US" altLang="ko-KR" sz="1200" dirty="0" err="1">
                <a:solidFill>
                  <a:srgbClr val="FF0000"/>
                </a:solidFill>
              </a:rPr>
              <a:t>storedData</a:t>
            </a:r>
            <a:r>
              <a:rPr lang="en-US" altLang="ko-KR" sz="1200" dirty="0">
                <a:solidFill>
                  <a:srgbClr val="FF0000"/>
                </a:solidFill>
              </a:rPr>
              <a:t>"&gt;&lt;/span&gt;</a:t>
            </a:r>
          </a:p>
          <a:p>
            <a:r>
              <a:rPr lang="en-US" altLang="ko-KR" sz="1200" dirty="0">
                <a:solidFill>
                  <a:srgbClr val="FF0000"/>
                </a:solidFill>
              </a:rPr>
              <a:t>    &lt;button </a:t>
            </a:r>
            <a:r>
              <a:rPr lang="en-US" altLang="ko-KR" sz="1200" dirty="0" err="1">
                <a:solidFill>
                  <a:srgbClr val="FF0000"/>
                </a:solidFill>
              </a:rPr>
              <a:t>onclick</a:t>
            </a:r>
            <a:r>
              <a:rPr lang="en-US" altLang="ko-KR" sz="1200" dirty="0">
                <a:solidFill>
                  <a:srgbClr val="FF0000"/>
                </a:solidFill>
              </a:rPr>
              <a:t>="</a:t>
            </a:r>
            <a:r>
              <a:rPr lang="en-US" altLang="ko-KR" sz="1200" dirty="0" err="1">
                <a:solidFill>
                  <a:srgbClr val="FF0000"/>
                </a:solidFill>
              </a:rPr>
              <a:t>getValue</a:t>
            </a:r>
            <a:r>
              <a:rPr lang="en-US" altLang="ko-KR" sz="1200" dirty="0">
                <a:solidFill>
                  <a:srgbClr val="FF0000"/>
                </a:solidFill>
              </a:rPr>
              <a:t>()"&gt;</a:t>
            </a:r>
            <a:r>
              <a:rPr lang="ko-KR" altLang="en-US" sz="1200" dirty="0" err="1">
                <a:solidFill>
                  <a:srgbClr val="FF0000"/>
                </a:solidFill>
              </a:rPr>
              <a:t>새로고침</a:t>
            </a:r>
            <a:r>
              <a:rPr lang="en-US" altLang="ko-KR" sz="1200" dirty="0">
                <a:solidFill>
                  <a:srgbClr val="FF0000"/>
                </a:solidFill>
              </a:rPr>
              <a:t>&lt;/button&gt; (</a:t>
            </a:r>
            <a:r>
              <a:rPr lang="ko-KR" altLang="en-US" sz="1200" dirty="0">
                <a:solidFill>
                  <a:srgbClr val="FF0000"/>
                </a:solidFill>
              </a:rPr>
              <a:t>현재블록</a:t>
            </a:r>
            <a:r>
              <a:rPr lang="en-US" altLang="ko-KR" sz="1200" dirty="0">
                <a:solidFill>
                  <a:srgbClr val="FF0000"/>
                </a:solidFill>
              </a:rPr>
              <a:t>: &lt;span id="</a:t>
            </a:r>
            <a:r>
              <a:rPr lang="en-US" altLang="ko-KR" sz="1200" dirty="0" err="1">
                <a:solidFill>
                  <a:srgbClr val="FF0000"/>
                </a:solidFill>
              </a:rPr>
              <a:t>lastBlock</a:t>
            </a:r>
            <a:r>
              <a:rPr lang="en-US" altLang="ko-KR" sz="1200" dirty="0">
                <a:solidFill>
                  <a:srgbClr val="FF0000"/>
                </a:solidFill>
              </a:rPr>
              <a:t>"&gt;&lt;/span&gt;)&lt;/li&gt;</a:t>
            </a:r>
          </a:p>
          <a:p>
            <a:endParaRPr lang="en-US" altLang="ko-KR" sz="1200" dirty="0" smtClean="0">
              <a:solidFill>
                <a:srgbClr val="FF0000"/>
              </a:solidFill>
            </a:endParaRPr>
          </a:p>
          <a:p>
            <a:r>
              <a:rPr lang="en-US" altLang="ko-KR" sz="1200" dirty="0" smtClean="0">
                <a:solidFill>
                  <a:srgbClr val="FF0000"/>
                </a:solidFill>
              </a:rPr>
              <a:t>“</a:t>
            </a:r>
            <a:r>
              <a:rPr lang="ko-KR" altLang="en-US" sz="1200" dirty="0" err="1" smtClean="0">
                <a:solidFill>
                  <a:srgbClr val="FF0000"/>
                </a:solidFill>
              </a:rPr>
              <a:t>새로고침</a:t>
            </a:r>
            <a:r>
              <a:rPr lang="en-US" altLang="ko-KR" sz="1200" dirty="0" smtClean="0">
                <a:solidFill>
                  <a:srgbClr val="FF0000"/>
                </a:solidFill>
              </a:rPr>
              <a:t>”</a:t>
            </a:r>
            <a:r>
              <a:rPr lang="ko-KR" altLang="en-US" sz="1200" dirty="0" smtClean="0">
                <a:solidFill>
                  <a:srgbClr val="FF0000"/>
                </a:solidFill>
              </a:rPr>
              <a:t>이라고 명명된 버튼</a:t>
            </a:r>
            <a:r>
              <a:rPr lang="ko-KR" altLang="en-US" sz="1200" dirty="0">
                <a:solidFill>
                  <a:srgbClr val="FF0000"/>
                </a:solidFill>
              </a:rPr>
              <a:t>을 </a:t>
            </a:r>
            <a:r>
              <a:rPr lang="ko-KR" altLang="en-US" sz="1200" dirty="0" smtClean="0">
                <a:solidFill>
                  <a:srgbClr val="FF0000"/>
                </a:solidFill>
              </a:rPr>
              <a:t>만들고</a:t>
            </a:r>
            <a:r>
              <a:rPr lang="en-US" altLang="ko-KR" sz="1200" dirty="0" smtClean="0">
                <a:solidFill>
                  <a:srgbClr val="FF0000"/>
                </a:solidFill>
              </a:rPr>
              <a:t>, </a:t>
            </a:r>
            <a:r>
              <a:rPr lang="ko-KR" altLang="en-US" sz="1200" dirty="0" smtClean="0">
                <a:solidFill>
                  <a:srgbClr val="FF0000"/>
                </a:solidFill>
              </a:rPr>
              <a:t>버튼</a:t>
            </a:r>
            <a:r>
              <a:rPr lang="ko-KR" altLang="en-US" sz="1200" dirty="0">
                <a:solidFill>
                  <a:srgbClr val="FF0000"/>
                </a:solidFill>
              </a:rPr>
              <a:t>이 </a:t>
            </a:r>
            <a:r>
              <a:rPr lang="ko-KR" altLang="en-US" sz="1200" dirty="0" smtClean="0">
                <a:solidFill>
                  <a:srgbClr val="FF0000"/>
                </a:solidFill>
              </a:rPr>
              <a:t>클릭되면 </a:t>
            </a:r>
            <a:r>
              <a:rPr lang="en-US" altLang="ko-KR" sz="1200" dirty="0" err="1" smtClean="0">
                <a:solidFill>
                  <a:srgbClr val="FF0000"/>
                </a:solidFill>
              </a:rPr>
              <a:t>getValue</a:t>
            </a:r>
            <a:r>
              <a:rPr lang="en-US" altLang="ko-KR" sz="1200" dirty="0" smtClean="0">
                <a:solidFill>
                  <a:srgbClr val="FF0000"/>
                </a:solidFill>
              </a:rPr>
              <a:t>() </a:t>
            </a:r>
            <a:r>
              <a:rPr lang="ko-KR" altLang="en-US" sz="1200" dirty="0" smtClean="0">
                <a:solidFill>
                  <a:srgbClr val="FF0000"/>
                </a:solidFill>
              </a:rPr>
              <a:t>함수를</a:t>
            </a:r>
            <a:r>
              <a:rPr lang="en-US" altLang="ko-KR" sz="1200" dirty="0" smtClean="0">
                <a:solidFill>
                  <a:srgbClr val="FF0000"/>
                </a:solidFill>
              </a:rPr>
              <a:t> </a:t>
            </a:r>
            <a:r>
              <a:rPr lang="ko-KR" altLang="en-US" sz="1200" dirty="0" smtClean="0">
                <a:solidFill>
                  <a:srgbClr val="FF0000"/>
                </a:solidFill>
              </a:rPr>
              <a:t>실행시켜라</a:t>
            </a:r>
            <a:r>
              <a:rPr lang="en-US" altLang="ko-KR" sz="1200" dirty="0" smtClean="0">
                <a:solidFill>
                  <a:srgbClr val="FF0000"/>
                </a:solidFill>
              </a:rPr>
              <a:t>.</a:t>
            </a:r>
            <a:r>
              <a:rPr lang="ko-KR" altLang="en-US" sz="1200" dirty="0" smtClean="0">
                <a:solidFill>
                  <a:srgbClr val="FF0000"/>
                </a:solidFill>
              </a:rPr>
              <a:t> </a:t>
            </a:r>
            <a:endParaRPr lang="en-US" altLang="ko-KR" sz="1200" dirty="0" smtClean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08104" y="2116013"/>
            <a:ext cx="80648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rgbClr val="FF0000"/>
                </a:solidFill>
              </a:rPr>
              <a:t>마지막 </a:t>
            </a:r>
            <a:r>
              <a:rPr lang="ko-KR" altLang="en-US" sz="1200" dirty="0" err="1" smtClean="0">
                <a:solidFill>
                  <a:srgbClr val="FF0000"/>
                </a:solidFill>
              </a:rPr>
              <a:t>블럭넘버를</a:t>
            </a:r>
            <a:r>
              <a:rPr lang="ko-KR" altLang="en-US" sz="1200" dirty="0" smtClean="0">
                <a:solidFill>
                  <a:srgbClr val="FF0000"/>
                </a:solidFill>
              </a:rPr>
              <a:t> 가지고 와서 </a:t>
            </a:r>
            <a:r>
              <a:rPr lang="en-US" altLang="ko-KR" sz="1200" dirty="0" smtClean="0">
                <a:solidFill>
                  <a:srgbClr val="FF0000"/>
                </a:solidFill>
              </a:rPr>
              <a:t>‘</a:t>
            </a:r>
            <a:r>
              <a:rPr lang="en-US" altLang="ko-KR" sz="1200" dirty="0" err="1" smtClean="0">
                <a:solidFill>
                  <a:srgbClr val="FF0000"/>
                </a:solidFill>
              </a:rPr>
              <a:t>lastblock</a:t>
            </a:r>
            <a:r>
              <a:rPr lang="en-US" altLang="ko-KR" sz="1200" dirty="0" smtClean="0">
                <a:solidFill>
                  <a:srgbClr val="FF0000"/>
                </a:solidFill>
              </a:rPr>
              <a:t>’</a:t>
            </a:r>
            <a:r>
              <a:rPr lang="ko-KR" altLang="en-US" sz="1200" dirty="0" smtClean="0">
                <a:solidFill>
                  <a:srgbClr val="FF0000"/>
                </a:solidFill>
              </a:rPr>
              <a:t>을 지정된 위치에 </a:t>
            </a:r>
            <a:r>
              <a:rPr lang="ko-KR" altLang="en-US" sz="1200" dirty="0" err="1" smtClean="0">
                <a:solidFill>
                  <a:srgbClr val="FF0000"/>
                </a:solidFill>
              </a:rPr>
              <a:t>리턴값을</a:t>
            </a:r>
            <a:r>
              <a:rPr lang="ko-KR" altLang="en-US" sz="1200" dirty="0" smtClean="0">
                <a:solidFill>
                  <a:srgbClr val="FF0000"/>
                </a:solidFill>
              </a:rPr>
              <a:t> 표시하라</a:t>
            </a:r>
            <a:r>
              <a:rPr lang="en-US" altLang="ko-KR" sz="1200" dirty="0" smtClean="0">
                <a:solidFill>
                  <a:srgbClr val="FF0000"/>
                </a:solidFill>
              </a:rPr>
              <a:t>.</a:t>
            </a:r>
            <a:r>
              <a:rPr lang="ko-KR" altLang="en-US" sz="1200" dirty="0" smtClean="0">
                <a:solidFill>
                  <a:srgbClr val="FF0000"/>
                </a:solidFill>
              </a:rPr>
              <a:t> </a:t>
            </a:r>
            <a:endParaRPr lang="en-US" altLang="ko-KR" sz="12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2259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556792" y="476672"/>
            <a:ext cx="7488832" cy="70326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/>
              <a:t>function </a:t>
            </a:r>
            <a:r>
              <a:rPr lang="en-US" altLang="ko-KR" sz="1100" dirty="0" err="1"/>
              <a:t>setValue</a:t>
            </a:r>
            <a:r>
              <a:rPr lang="en-US" altLang="ko-KR" sz="1100" dirty="0"/>
              <a:t>() {</a:t>
            </a:r>
          </a:p>
          <a:p>
            <a:endParaRPr lang="en-US" altLang="ko-KR" sz="1100" dirty="0"/>
          </a:p>
          <a:p>
            <a:r>
              <a:rPr lang="en-US" altLang="ko-KR" sz="1100" dirty="0" smtClean="0"/>
              <a:t>  </a:t>
            </a:r>
            <a:r>
              <a:rPr lang="en-US" altLang="ko-KR" sz="1100" dirty="0" err="1"/>
              <a:t>var</a:t>
            </a:r>
            <a:r>
              <a:rPr lang="en-US" altLang="ko-KR" sz="1100" dirty="0"/>
              <a:t> </a:t>
            </a:r>
            <a:r>
              <a:rPr lang="en-US" altLang="ko-KR" sz="1100" dirty="0" err="1"/>
              <a:t>newValue</a:t>
            </a:r>
            <a:r>
              <a:rPr lang="en-US" altLang="ko-KR" sz="1100" dirty="0"/>
              <a:t> = </a:t>
            </a:r>
            <a:r>
              <a:rPr lang="en-US" altLang="ko-KR" sz="1100" dirty="0" err="1"/>
              <a:t>document.getElementById</a:t>
            </a:r>
            <a:r>
              <a:rPr lang="en-US" altLang="ko-KR" sz="1100" dirty="0"/>
              <a:t>('</a:t>
            </a:r>
            <a:r>
              <a:rPr lang="en-US" altLang="ko-KR" sz="1100" dirty="0" err="1"/>
              <a:t>newValue</a:t>
            </a:r>
            <a:r>
              <a:rPr lang="en-US" altLang="ko-KR" sz="1100" dirty="0"/>
              <a:t>').value;</a:t>
            </a:r>
          </a:p>
          <a:p>
            <a:endParaRPr lang="en-US" altLang="ko-KR" sz="1100" dirty="0"/>
          </a:p>
          <a:p>
            <a:r>
              <a:rPr lang="en-US" altLang="ko-KR" sz="1100" dirty="0"/>
              <a:t>  </a:t>
            </a:r>
            <a:r>
              <a:rPr lang="en-US" altLang="ko-KR" sz="1100" dirty="0" err="1"/>
              <a:t>var</a:t>
            </a:r>
            <a:r>
              <a:rPr lang="en-US" altLang="ko-KR" sz="1100" dirty="0"/>
              <a:t> </a:t>
            </a:r>
            <a:r>
              <a:rPr lang="en-US" altLang="ko-KR" sz="1100" dirty="0" err="1"/>
              <a:t>txid</a:t>
            </a:r>
            <a:endParaRPr lang="en-US" altLang="ko-KR" sz="1100" dirty="0"/>
          </a:p>
          <a:p>
            <a:endParaRPr lang="en-US" altLang="ko-KR" sz="1100" dirty="0"/>
          </a:p>
          <a:p>
            <a:r>
              <a:rPr lang="en-US" altLang="ko-KR" sz="1100" dirty="0"/>
              <a:t>  </a:t>
            </a:r>
            <a:r>
              <a:rPr lang="en-US" altLang="ko-KR" sz="1100" dirty="0" err="1"/>
              <a:t>simpleStorage.set</a:t>
            </a:r>
            <a:r>
              <a:rPr lang="en-US" altLang="ko-KR" sz="1100" dirty="0"/>
              <a:t>(</a:t>
            </a:r>
            <a:r>
              <a:rPr lang="en-US" altLang="ko-KR" sz="1100" dirty="0" err="1"/>
              <a:t>newValue</a:t>
            </a:r>
            <a:r>
              <a:rPr lang="en-US" altLang="ko-KR" sz="1100" dirty="0"/>
              <a:t>, function(</a:t>
            </a:r>
            <a:r>
              <a:rPr lang="en-US" altLang="ko-KR" sz="1100" dirty="0" err="1"/>
              <a:t>e,r</a:t>
            </a:r>
            <a:r>
              <a:rPr lang="en-US" altLang="ko-KR" sz="1100" dirty="0"/>
              <a:t>){</a:t>
            </a:r>
          </a:p>
          <a:p>
            <a:endParaRPr lang="en-US" altLang="ko-KR" sz="1100" dirty="0"/>
          </a:p>
          <a:p>
            <a:r>
              <a:rPr lang="en-US" altLang="ko-KR" sz="1100" dirty="0"/>
              <a:t>    </a:t>
            </a:r>
            <a:r>
              <a:rPr lang="en-US" altLang="ko-KR" sz="1100" dirty="0" err="1"/>
              <a:t>document.getElementById</a:t>
            </a:r>
            <a:r>
              <a:rPr lang="en-US" altLang="ko-KR" sz="1100" dirty="0"/>
              <a:t>('result').</a:t>
            </a:r>
            <a:r>
              <a:rPr lang="en-US" altLang="ko-KR" sz="1100" dirty="0" err="1"/>
              <a:t>innerHTML</a:t>
            </a:r>
            <a:r>
              <a:rPr lang="en-US" altLang="ko-KR" sz="1100" dirty="0"/>
              <a:t> = 'Transaction id: ' + r + '&lt;span id="pending" style="</a:t>
            </a:r>
            <a:r>
              <a:rPr lang="en-US" altLang="ko-KR" sz="1100" dirty="0" err="1"/>
              <a:t>color:red</a:t>
            </a:r>
            <a:r>
              <a:rPr lang="en-US" altLang="ko-KR" sz="1100" dirty="0"/>
              <a:t>;"&gt;(Pending)&lt;/span&gt;';</a:t>
            </a:r>
          </a:p>
          <a:p>
            <a:endParaRPr lang="en-US" altLang="ko-KR" sz="1100" dirty="0"/>
          </a:p>
          <a:p>
            <a:r>
              <a:rPr lang="en-US" altLang="ko-KR" sz="1100" dirty="0"/>
              <a:t>    </a:t>
            </a:r>
            <a:r>
              <a:rPr lang="en-US" altLang="ko-KR" sz="1100" dirty="0" err="1"/>
              <a:t>txid</a:t>
            </a:r>
            <a:r>
              <a:rPr lang="en-US" altLang="ko-KR" sz="1100" dirty="0"/>
              <a:t> = r;</a:t>
            </a:r>
          </a:p>
          <a:p>
            <a:endParaRPr lang="en-US" altLang="ko-KR" sz="1100" dirty="0"/>
          </a:p>
          <a:p>
            <a:r>
              <a:rPr lang="en-US" altLang="ko-KR" sz="1100" dirty="0"/>
              <a:t>  });</a:t>
            </a:r>
          </a:p>
          <a:p>
            <a:endParaRPr lang="en-US" altLang="ko-KR" sz="1100" dirty="0"/>
          </a:p>
          <a:p>
            <a:r>
              <a:rPr lang="en-US" altLang="ko-KR" sz="1100" dirty="0"/>
              <a:t>  </a:t>
            </a:r>
            <a:r>
              <a:rPr lang="en-US" altLang="ko-KR" sz="1100" dirty="0" err="1"/>
              <a:t>var</a:t>
            </a:r>
            <a:r>
              <a:rPr lang="en-US" altLang="ko-KR" sz="1100" dirty="0"/>
              <a:t> filter = web3.eth.filter('latest');</a:t>
            </a:r>
          </a:p>
          <a:p>
            <a:endParaRPr lang="en-US" altLang="ko-KR" sz="1100" dirty="0"/>
          </a:p>
          <a:p>
            <a:r>
              <a:rPr lang="en-US" altLang="ko-KR" sz="1100" dirty="0"/>
              <a:t>  </a:t>
            </a:r>
            <a:r>
              <a:rPr lang="en-US" altLang="ko-KR" sz="1100" dirty="0" err="1"/>
              <a:t>filter.watch</a:t>
            </a:r>
            <a:r>
              <a:rPr lang="en-US" altLang="ko-KR" sz="1100" dirty="0"/>
              <a:t>(function(e, r) {</a:t>
            </a:r>
          </a:p>
          <a:p>
            <a:endParaRPr lang="en-US" altLang="ko-KR" sz="1100" dirty="0"/>
          </a:p>
          <a:p>
            <a:r>
              <a:rPr lang="en-US" altLang="ko-KR" sz="1100" dirty="0"/>
              <a:t>    </a:t>
            </a:r>
            <a:r>
              <a:rPr lang="en-US" altLang="ko-KR" sz="1100" dirty="0" err="1"/>
              <a:t>getValue</a:t>
            </a:r>
            <a:r>
              <a:rPr lang="en-US" altLang="ko-KR" sz="1100" dirty="0"/>
              <a:t>();</a:t>
            </a:r>
          </a:p>
          <a:p>
            <a:endParaRPr lang="en-US" altLang="ko-KR" sz="1100" dirty="0"/>
          </a:p>
          <a:p>
            <a:r>
              <a:rPr lang="en-US" altLang="ko-KR" sz="1100" dirty="0"/>
              <a:t>    web3.eth.getTransaction(</a:t>
            </a:r>
            <a:r>
              <a:rPr lang="en-US" altLang="ko-KR" sz="1100" dirty="0" err="1"/>
              <a:t>txid</a:t>
            </a:r>
            <a:r>
              <a:rPr lang="en-US" altLang="ko-KR" sz="1100" dirty="0"/>
              <a:t>, function(</a:t>
            </a:r>
            <a:r>
              <a:rPr lang="en-US" altLang="ko-KR" sz="1100" dirty="0" err="1"/>
              <a:t>e,r</a:t>
            </a:r>
            <a:r>
              <a:rPr lang="en-US" altLang="ko-KR" sz="1100" dirty="0"/>
              <a:t>){</a:t>
            </a:r>
          </a:p>
          <a:p>
            <a:endParaRPr lang="en-US" altLang="ko-KR" sz="1100" dirty="0"/>
          </a:p>
          <a:p>
            <a:r>
              <a:rPr lang="en-US" altLang="ko-KR" sz="1100" dirty="0"/>
              <a:t>      if (r != null &amp;&amp; </a:t>
            </a:r>
            <a:r>
              <a:rPr lang="en-US" altLang="ko-KR" sz="1100" dirty="0" err="1"/>
              <a:t>r.blockNumber</a:t>
            </a:r>
            <a:r>
              <a:rPr lang="en-US" altLang="ko-KR" sz="1100" dirty="0"/>
              <a:t> &gt; 0) {</a:t>
            </a:r>
          </a:p>
          <a:p>
            <a:endParaRPr lang="en-US" altLang="ko-KR" sz="1100" dirty="0"/>
          </a:p>
          <a:p>
            <a:r>
              <a:rPr lang="en-US" altLang="ko-KR" sz="1100" dirty="0"/>
              <a:t>        </a:t>
            </a:r>
            <a:r>
              <a:rPr lang="en-US" altLang="ko-KR" sz="1100" dirty="0" err="1"/>
              <a:t>document.getElementById</a:t>
            </a:r>
            <a:r>
              <a:rPr lang="en-US" altLang="ko-KR" sz="1100" dirty="0"/>
              <a:t>('pending').</a:t>
            </a:r>
            <a:r>
              <a:rPr lang="en-US" altLang="ko-KR" sz="1100" dirty="0" err="1"/>
              <a:t>innerHTML</a:t>
            </a:r>
            <a:r>
              <a:rPr lang="en-US" altLang="ko-KR" sz="1100" dirty="0"/>
              <a:t> = '(</a:t>
            </a:r>
            <a:r>
              <a:rPr lang="ko-KR" altLang="en-US" sz="1100" dirty="0"/>
              <a:t>기록된 블록</a:t>
            </a:r>
            <a:r>
              <a:rPr lang="en-US" altLang="ko-KR" sz="1100" dirty="0"/>
              <a:t>: ' + </a:t>
            </a:r>
            <a:r>
              <a:rPr lang="en-US" altLang="ko-KR" sz="1100" dirty="0" err="1"/>
              <a:t>r.blockNumber</a:t>
            </a:r>
            <a:r>
              <a:rPr lang="en-US" altLang="ko-KR" sz="1100" dirty="0"/>
              <a:t> + ')';</a:t>
            </a:r>
          </a:p>
          <a:p>
            <a:endParaRPr lang="en-US" altLang="ko-KR" sz="1100" dirty="0"/>
          </a:p>
          <a:p>
            <a:r>
              <a:rPr lang="en-US" altLang="ko-KR" sz="1100" dirty="0"/>
              <a:t>        </a:t>
            </a:r>
            <a:r>
              <a:rPr lang="en-US" altLang="ko-KR" sz="1100" dirty="0" err="1"/>
              <a:t>document.getElementById</a:t>
            </a:r>
            <a:r>
              <a:rPr lang="en-US" altLang="ko-KR" sz="1100" dirty="0"/>
              <a:t>('pending').</a:t>
            </a:r>
            <a:r>
              <a:rPr lang="en-US" altLang="ko-KR" sz="1100" dirty="0" err="1"/>
              <a:t>style.cssText</a:t>
            </a:r>
            <a:r>
              <a:rPr lang="en-US" altLang="ko-KR" sz="1100" dirty="0"/>
              <a:t> ='</a:t>
            </a:r>
            <a:r>
              <a:rPr lang="en-US" altLang="ko-KR" sz="1100" dirty="0" err="1"/>
              <a:t>color:green</a:t>
            </a:r>
            <a:r>
              <a:rPr lang="en-US" altLang="ko-KR" sz="1100" dirty="0"/>
              <a:t>;';</a:t>
            </a:r>
          </a:p>
          <a:p>
            <a:endParaRPr lang="en-US" altLang="ko-KR" sz="1100" dirty="0"/>
          </a:p>
          <a:p>
            <a:r>
              <a:rPr lang="en-US" altLang="ko-KR" sz="1100" dirty="0"/>
              <a:t>        </a:t>
            </a:r>
            <a:r>
              <a:rPr lang="en-US" altLang="ko-KR" sz="1100" dirty="0" err="1"/>
              <a:t>document.getElementById</a:t>
            </a:r>
            <a:r>
              <a:rPr lang="en-US" altLang="ko-KR" sz="1100" dirty="0"/>
              <a:t>('</a:t>
            </a:r>
            <a:r>
              <a:rPr lang="en-US" altLang="ko-KR" sz="1100" dirty="0" err="1"/>
              <a:t>storedData</a:t>
            </a:r>
            <a:r>
              <a:rPr lang="en-US" altLang="ko-KR" sz="1100" dirty="0"/>
              <a:t>').</a:t>
            </a:r>
            <a:r>
              <a:rPr lang="en-US" altLang="ko-KR" sz="1100" dirty="0" err="1"/>
              <a:t>style.cssText</a:t>
            </a:r>
            <a:r>
              <a:rPr lang="en-US" altLang="ko-KR" sz="1100" dirty="0"/>
              <a:t> ='</a:t>
            </a:r>
            <a:r>
              <a:rPr lang="en-US" altLang="ko-KR" sz="1100" dirty="0" err="1"/>
              <a:t>color:green</a:t>
            </a:r>
            <a:r>
              <a:rPr lang="en-US" altLang="ko-KR" sz="1100" dirty="0"/>
              <a:t>; font-size:300%;';</a:t>
            </a:r>
          </a:p>
          <a:p>
            <a:endParaRPr lang="en-US" altLang="ko-KR" sz="1100" dirty="0"/>
          </a:p>
          <a:p>
            <a:r>
              <a:rPr lang="en-US" altLang="ko-KR" sz="1100" dirty="0"/>
              <a:t>        </a:t>
            </a:r>
            <a:r>
              <a:rPr lang="en-US" altLang="ko-KR" sz="1100" dirty="0" err="1"/>
              <a:t>filter.stopWatching</a:t>
            </a:r>
            <a:r>
              <a:rPr lang="en-US" altLang="ko-KR" sz="1100" dirty="0"/>
              <a:t>();</a:t>
            </a:r>
          </a:p>
          <a:p>
            <a:endParaRPr lang="en-US" altLang="ko-KR" sz="1100" dirty="0"/>
          </a:p>
          <a:p>
            <a:r>
              <a:rPr lang="en-US" altLang="ko-KR" sz="1100" dirty="0"/>
              <a:t>      }</a:t>
            </a:r>
          </a:p>
          <a:p>
            <a:endParaRPr lang="en-US" altLang="ko-KR" sz="1100" dirty="0"/>
          </a:p>
          <a:p>
            <a:r>
              <a:rPr lang="en-US" altLang="ko-KR" sz="1100" dirty="0"/>
              <a:t>   });</a:t>
            </a:r>
          </a:p>
          <a:p>
            <a:endParaRPr lang="en-US" altLang="ko-KR" sz="1100" dirty="0"/>
          </a:p>
          <a:p>
            <a:r>
              <a:rPr lang="en-US" altLang="ko-KR" sz="1100" dirty="0"/>
              <a:t> });</a:t>
            </a:r>
          </a:p>
          <a:p>
            <a:endParaRPr lang="en-US" altLang="ko-KR" sz="1100" dirty="0"/>
          </a:p>
          <a:p>
            <a:r>
              <a:rPr lang="en-US" altLang="ko-KR" sz="1100" dirty="0"/>
              <a:t>}</a:t>
            </a:r>
            <a:endParaRPr lang="ko-KR" altLang="en-US" sz="1100" dirty="0"/>
          </a:p>
        </p:txBody>
      </p:sp>
      <p:sp>
        <p:nvSpPr>
          <p:cNvPr id="5" name="직사각형 4"/>
          <p:cNvSpPr/>
          <p:nvPr/>
        </p:nvSpPr>
        <p:spPr>
          <a:xfrm>
            <a:off x="4788024" y="188640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200" dirty="0" smtClean="0">
                <a:solidFill>
                  <a:srgbClr val="FF0000"/>
                </a:solidFill>
              </a:rPr>
              <a:t>프로그램 앞부분에 정의된 사항은 다음과 같다</a:t>
            </a:r>
            <a:r>
              <a:rPr lang="en-US" altLang="ko-KR" sz="1200" dirty="0" smtClean="0">
                <a:solidFill>
                  <a:srgbClr val="FF0000"/>
                </a:solidFill>
              </a:rPr>
              <a:t>.</a:t>
            </a:r>
          </a:p>
          <a:p>
            <a:r>
              <a:rPr lang="en-US" altLang="ko-KR" sz="1200" dirty="0" smtClean="0">
                <a:solidFill>
                  <a:srgbClr val="FF0000"/>
                </a:solidFill>
              </a:rPr>
              <a:t>&lt;</a:t>
            </a:r>
            <a:r>
              <a:rPr lang="en-US" altLang="ko-KR" sz="1200" dirty="0">
                <a:solidFill>
                  <a:srgbClr val="FF0000"/>
                </a:solidFill>
              </a:rPr>
              <a:t>li&gt;&lt;input id="</a:t>
            </a:r>
            <a:r>
              <a:rPr lang="en-US" altLang="ko-KR" sz="1200" dirty="0" err="1">
                <a:solidFill>
                  <a:srgbClr val="FF0000"/>
                </a:solidFill>
              </a:rPr>
              <a:t>newValue</a:t>
            </a:r>
            <a:r>
              <a:rPr lang="en-US" altLang="ko-KR" sz="1200" dirty="0">
                <a:solidFill>
                  <a:srgbClr val="FF0000"/>
                </a:solidFill>
              </a:rPr>
              <a:t>" type="text</a:t>
            </a:r>
            <a:r>
              <a:rPr lang="en-US" altLang="ko-KR" sz="1200" dirty="0" smtClean="0">
                <a:solidFill>
                  <a:srgbClr val="FF0000"/>
                </a:solidFill>
              </a:rPr>
              <a:t>"&gt;</a:t>
            </a:r>
          </a:p>
          <a:p>
            <a:r>
              <a:rPr lang="ko-KR" altLang="en-US" sz="1200" dirty="0" smtClean="0">
                <a:solidFill>
                  <a:srgbClr val="FF0000"/>
                </a:solidFill>
              </a:rPr>
              <a:t>이것은</a:t>
            </a:r>
            <a:r>
              <a:rPr lang="en-US" altLang="ko-KR" sz="1200" dirty="0" smtClean="0">
                <a:solidFill>
                  <a:srgbClr val="FF0000"/>
                </a:solidFill>
              </a:rPr>
              <a:t> </a:t>
            </a:r>
            <a:r>
              <a:rPr lang="en-US" altLang="ko-KR" sz="1200" dirty="0" err="1" smtClean="0">
                <a:solidFill>
                  <a:srgbClr val="FF0000"/>
                </a:solidFill>
              </a:rPr>
              <a:t>newValue</a:t>
            </a:r>
            <a:r>
              <a:rPr lang="ko-KR" altLang="en-US" sz="1200" dirty="0" smtClean="0">
                <a:solidFill>
                  <a:srgbClr val="FF0000"/>
                </a:solidFill>
              </a:rPr>
              <a:t>로 지정될 상자를 만들라는 의미</a:t>
            </a:r>
            <a:endParaRPr lang="en-US" altLang="ko-KR" sz="1200" dirty="0">
              <a:solidFill>
                <a:srgbClr val="FF0000"/>
              </a:solidFill>
            </a:endParaRPr>
          </a:p>
          <a:p>
            <a:endParaRPr lang="en-US" altLang="ko-KR" sz="1200" dirty="0" smtClean="0">
              <a:solidFill>
                <a:srgbClr val="FF0000"/>
              </a:solidFill>
            </a:endParaRPr>
          </a:p>
          <a:p>
            <a:r>
              <a:rPr lang="en-US" altLang="ko-KR" sz="1200" dirty="0" smtClean="0">
                <a:solidFill>
                  <a:srgbClr val="FF0000"/>
                </a:solidFill>
              </a:rPr>
              <a:t>&lt;</a:t>
            </a:r>
            <a:r>
              <a:rPr lang="en-US" altLang="ko-KR" sz="1200" dirty="0">
                <a:solidFill>
                  <a:srgbClr val="FF0000"/>
                </a:solidFill>
              </a:rPr>
              <a:t>button </a:t>
            </a:r>
            <a:r>
              <a:rPr lang="en-US" altLang="ko-KR" sz="1200" dirty="0" err="1">
                <a:solidFill>
                  <a:srgbClr val="FF0000"/>
                </a:solidFill>
              </a:rPr>
              <a:t>onclick</a:t>
            </a:r>
            <a:r>
              <a:rPr lang="en-US" altLang="ko-KR" sz="1200" dirty="0">
                <a:solidFill>
                  <a:srgbClr val="FF0000"/>
                </a:solidFill>
              </a:rPr>
              <a:t>="</a:t>
            </a:r>
            <a:r>
              <a:rPr lang="en-US" altLang="ko-KR" sz="1200" dirty="0" err="1">
                <a:solidFill>
                  <a:srgbClr val="FF0000"/>
                </a:solidFill>
              </a:rPr>
              <a:t>setValue</a:t>
            </a:r>
            <a:r>
              <a:rPr lang="en-US" altLang="ko-KR" sz="1200" dirty="0">
                <a:solidFill>
                  <a:srgbClr val="FF0000"/>
                </a:solidFill>
              </a:rPr>
              <a:t>()"&gt;</a:t>
            </a:r>
            <a:r>
              <a:rPr lang="ko-KR" altLang="en-US" sz="1200" dirty="0">
                <a:solidFill>
                  <a:srgbClr val="FF0000"/>
                </a:solidFill>
              </a:rPr>
              <a:t>새 값으로 저장하기</a:t>
            </a:r>
            <a:r>
              <a:rPr lang="en-US" altLang="ko-KR" sz="1200" dirty="0">
                <a:solidFill>
                  <a:srgbClr val="FF0000"/>
                </a:solidFill>
              </a:rPr>
              <a:t>&lt;/button</a:t>
            </a:r>
            <a:r>
              <a:rPr lang="en-US" altLang="ko-KR" sz="1200" dirty="0" smtClean="0">
                <a:solidFill>
                  <a:srgbClr val="FF0000"/>
                </a:solidFill>
              </a:rPr>
              <a:t>&gt;</a:t>
            </a:r>
          </a:p>
          <a:p>
            <a:r>
              <a:rPr lang="ko-KR" altLang="en-US" sz="1200" dirty="0" smtClean="0">
                <a:solidFill>
                  <a:srgbClr val="FF0000"/>
                </a:solidFill>
              </a:rPr>
              <a:t>이것</a:t>
            </a:r>
            <a:r>
              <a:rPr lang="ko-KR" altLang="en-US" sz="1200" dirty="0">
                <a:solidFill>
                  <a:srgbClr val="FF0000"/>
                </a:solidFill>
              </a:rPr>
              <a:t>은 </a:t>
            </a:r>
            <a:r>
              <a:rPr lang="en-US" altLang="ko-KR" sz="1200" dirty="0" smtClean="0">
                <a:solidFill>
                  <a:srgbClr val="FF0000"/>
                </a:solidFill>
              </a:rPr>
              <a:t>“</a:t>
            </a:r>
            <a:r>
              <a:rPr lang="ko-KR" altLang="en-US" sz="1200" dirty="0" err="1" smtClean="0">
                <a:solidFill>
                  <a:srgbClr val="FF0000"/>
                </a:solidFill>
              </a:rPr>
              <a:t>새값으로</a:t>
            </a:r>
            <a:r>
              <a:rPr lang="ko-KR" altLang="en-US" sz="1200" dirty="0" smtClean="0">
                <a:solidFill>
                  <a:srgbClr val="FF0000"/>
                </a:solidFill>
              </a:rPr>
              <a:t> 저장하기</a:t>
            </a:r>
            <a:r>
              <a:rPr lang="en-US" altLang="ko-KR" sz="1200" dirty="0" smtClean="0">
                <a:solidFill>
                  <a:srgbClr val="FF0000"/>
                </a:solidFill>
              </a:rPr>
              <a:t>“</a:t>
            </a:r>
            <a:r>
              <a:rPr lang="ko-KR" altLang="en-US" sz="1200" dirty="0" smtClean="0">
                <a:solidFill>
                  <a:srgbClr val="FF0000"/>
                </a:solidFill>
              </a:rPr>
              <a:t>라는</a:t>
            </a:r>
            <a:r>
              <a:rPr lang="en-US" altLang="ko-KR" sz="1200" dirty="0" smtClean="0">
                <a:solidFill>
                  <a:srgbClr val="FF0000"/>
                </a:solidFill>
              </a:rPr>
              <a:t> </a:t>
            </a:r>
            <a:r>
              <a:rPr lang="ko-KR" altLang="en-US" sz="1200" dirty="0" smtClean="0">
                <a:solidFill>
                  <a:srgbClr val="FF0000"/>
                </a:solidFill>
              </a:rPr>
              <a:t>이름의 버튼을 만들고</a:t>
            </a:r>
            <a:r>
              <a:rPr lang="en-US" altLang="ko-KR" sz="1200" dirty="0" smtClean="0">
                <a:solidFill>
                  <a:srgbClr val="FF0000"/>
                </a:solidFill>
              </a:rPr>
              <a:t>,</a:t>
            </a:r>
          </a:p>
          <a:p>
            <a:r>
              <a:rPr lang="ko-KR" altLang="en-US" sz="1200" dirty="0" smtClean="0">
                <a:solidFill>
                  <a:srgbClr val="FF0000"/>
                </a:solidFill>
              </a:rPr>
              <a:t>버튼</a:t>
            </a:r>
            <a:r>
              <a:rPr lang="ko-KR" altLang="en-US" sz="1200" dirty="0">
                <a:solidFill>
                  <a:srgbClr val="FF0000"/>
                </a:solidFill>
              </a:rPr>
              <a:t>이 </a:t>
            </a:r>
            <a:r>
              <a:rPr lang="ko-KR" altLang="en-US" sz="1200" dirty="0" smtClean="0">
                <a:solidFill>
                  <a:srgbClr val="FF0000"/>
                </a:solidFill>
              </a:rPr>
              <a:t>클릭되</a:t>
            </a:r>
            <a:r>
              <a:rPr lang="ko-KR" altLang="en-US" sz="1200" dirty="0">
                <a:solidFill>
                  <a:srgbClr val="FF0000"/>
                </a:solidFill>
              </a:rPr>
              <a:t>면 </a:t>
            </a:r>
            <a:r>
              <a:rPr lang="en-US" altLang="ko-KR" sz="1200" dirty="0" err="1" smtClean="0">
                <a:solidFill>
                  <a:srgbClr val="FF0000"/>
                </a:solidFill>
              </a:rPr>
              <a:t>setValue</a:t>
            </a:r>
            <a:r>
              <a:rPr lang="en-US" altLang="ko-KR" sz="1200" dirty="0" smtClean="0">
                <a:solidFill>
                  <a:srgbClr val="FF0000"/>
                </a:solidFill>
              </a:rPr>
              <a:t>()</a:t>
            </a:r>
            <a:r>
              <a:rPr lang="ko-KR" altLang="en-US" sz="1200" dirty="0" smtClean="0">
                <a:solidFill>
                  <a:srgbClr val="FF0000"/>
                </a:solidFill>
              </a:rPr>
              <a:t>함수를 실행시킨다</a:t>
            </a:r>
            <a:r>
              <a:rPr lang="en-US" altLang="ko-KR" sz="1200" dirty="0" smtClean="0">
                <a:solidFill>
                  <a:srgbClr val="FF0000"/>
                </a:solidFill>
              </a:rPr>
              <a:t>.</a:t>
            </a:r>
            <a:endParaRPr lang="en-US" altLang="ko-KR" sz="1200" dirty="0">
              <a:solidFill>
                <a:srgbClr val="FF0000"/>
              </a:solidFill>
            </a:endParaRPr>
          </a:p>
          <a:p>
            <a:endParaRPr lang="en-US" altLang="ko-KR" sz="1200" dirty="0">
              <a:solidFill>
                <a:srgbClr val="FF0000"/>
              </a:solidFill>
            </a:endParaRPr>
          </a:p>
          <a:p>
            <a:r>
              <a:rPr lang="en-US" altLang="ko-KR" sz="1200" dirty="0">
                <a:solidFill>
                  <a:srgbClr val="FF0000"/>
                </a:solidFill>
              </a:rPr>
              <a:t>      &lt;div id="result"&gt;&lt;/div&gt;&lt;/li&gt;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4427984" y="2204864"/>
            <a:ext cx="507605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smtClean="0">
                <a:solidFill>
                  <a:srgbClr val="FF0000"/>
                </a:solidFill>
              </a:rPr>
              <a:t>‘</a:t>
            </a:r>
            <a:r>
              <a:rPr lang="en-US" altLang="ko-KR" sz="1200" dirty="0" err="1" smtClean="0">
                <a:solidFill>
                  <a:srgbClr val="FF0000"/>
                </a:solidFill>
              </a:rPr>
              <a:t>newValue</a:t>
            </a:r>
            <a:r>
              <a:rPr lang="en-US" altLang="ko-KR" sz="1200" dirty="0" smtClean="0">
                <a:solidFill>
                  <a:srgbClr val="FF0000"/>
                </a:solidFill>
              </a:rPr>
              <a:t>’</a:t>
            </a:r>
            <a:r>
              <a:rPr lang="ko-KR" altLang="en-US" sz="1200" dirty="0" smtClean="0">
                <a:solidFill>
                  <a:srgbClr val="FF0000"/>
                </a:solidFill>
              </a:rPr>
              <a:t>로 지정된 자리에 들어간 값을 </a:t>
            </a:r>
            <a:r>
              <a:rPr lang="en-US" altLang="ko-KR" sz="1200" dirty="0" err="1" smtClean="0">
                <a:solidFill>
                  <a:srgbClr val="FF0000"/>
                </a:solidFill>
              </a:rPr>
              <a:t>newValue</a:t>
            </a:r>
            <a:r>
              <a:rPr lang="ko-KR" altLang="en-US" sz="1200" dirty="0" smtClean="0">
                <a:solidFill>
                  <a:srgbClr val="FF0000"/>
                </a:solidFill>
              </a:rPr>
              <a:t>라는 변수로 지정한다</a:t>
            </a:r>
            <a:r>
              <a:rPr lang="en-US" altLang="ko-KR" sz="1200" dirty="0" smtClean="0">
                <a:solidFill>
                  <a:srgbClr val="FF0000"/>
                </a:solidFill>
              </a:rPr>
              <a:t>. </a:t>
            </a:r>
            <a:r>
              <a:rPr lang="ko-KR" altLang="en-US" sz="1200" dirty="0" smtClean="0">
                <a:solidFill>
                  <a:srgbClr val="FF0000"/>
                </a:solidFill>
              </a:rPr>
              <a:t>프로그</a:t>
            </a:r>
            <a:r>
              <a:rPr lang="ko-KR" altLang="en-US" sz="1200" dirty="0">
                <a:solidFill>
                  <a:srgbClr val="FF0000"/>
                </a:solidFill>
              </a:rPr>
              <a:t>램 </a:t>
            </a:r>
            <a:r>
              <a:rPr lang="ko-KR" altLang="en-US" sz="1200" dirty="0" smtClean="0">
                <a:solidFill>
                  <a:srgbClr val="FF0000"/>
                </a:solidFill>
              </a:rPr>
              <a:t>앞부분에서 </a:t>
            </a:r>
            <a:r>
              <a:rPr lang="en-US" altLang="ko-KR" sz="1200" dirty="0" smtClean="0">
                <a:solidFill>
                  <a:srgbClr val="FF0000"/>
                </a:solidFill>
              </a:rPr>
              <a:t>‘</a:t>
            </a:r>
            <a:r>
              <a:rPr lang="en-US" altLang="ko-KR" sz="1200" dirty="0" err="1" smtClean="0">
                <a:solidFill>
                  <a:srgbClr val="FF0000"/>
                </a:solidFill>
              </a:rPr>
              <a:t>newValue</a:t>
            </a:r>
            <a:r>
              <a:rPr lang="en-US" altLang="ko-KR" sz="1200" dirty="0" smtClean="0">
                <a:solidFill>
                  <a:srgbClr val="FF0000"/>
                </a:solidFill>
              </a:rPr>
              <a:t>’</a:t>
            </a:r>
            <a:r>
              <a:rPr lang="ko-KR" altLang="en-US" sz="1200" dirty="0" smtClean="0">
                <a:solidFill>
                  <a:srgbClr val="FF0000"/>
                </a:solidFill>
              </a:rPr>
              <a:t>자리를 지정하였으므로 </a:t>
            </a:r>
            <a:r>
              <a:rPr lang="ko-KR" altLang="en-US" sz="1200" dirty="0" err="1" smtClean="0">
                <a:solidFill>
                  <a:srgbClr val="FF0000"/>
                </a:solidFill>
              </a:rPr>
              <a:t>박스안에</a:t>
            </a:r>
            <a:r>
              <a:rPr lang="ko-KR" altLang="en-US" sz="1200" dirty="0" smtClean="0">
                <a:solidFill>
                  <a:srgbClr val="FF0000"/>
                </a:solidFill>
              </a:rPr>
              <a:t> </a:t>
            </a:r>
            <a:r>
              <a:rPr lang="en-US" altLang="ko-KR" sz="1200" dirty="0" smtClean="0">
                <a:solidFill>
                  <a:srgbClr val="FF0000"/>
                </a:solidFill>
              </a:rPr>
              <a:t>key-in</a:t>
            </a:r>
            <a:r>
              <a:rPr lang="ko-KR" altLang="en-US" sz="1200" dirty="0" smtClean="0">
                <a:solidFill>
                  <a:srgbClr val="FF0000"/>
                </a:solidFill>
              </a:rPr>
              <a:t>한 값을 </a:t>
            </a:r>
            <a:r>
              <a:rPr lang="en-US" altLang="ko-KR" sz="1200" dirty="0" err="1" smtClean="0">
                <a:solidFill>
                  <a:srgbClr val="FF0000"/>
                </a:solidFill>
              </a:rPr>
              <a:t>newValue</a:t>
            </a:r>
            <a:r>
              <a:rPr lang="ko-KR" altLang="en-US" sz="1200" dirty="0" smtClean="0">
                <a:solidFill>
                  <a:srgbClr val="FF0000"/>
                </a:solidFill>
              </a:rPr>
              <a:t>라는 변수로 지정하라는 의미</a:t>
            </a:r>
            <a:endParaRPr lang="en-US" altLang="ko-KR" sz="1200" dirty="0" smtClean="0">
              <a:solidFill>
                <a:srgbClr val="FF0000"/>
              </a:solidFill>
            </a:endParaRPr>
          </a:p>
          <a:p>
            <a:endParaRPr lang="en-US" altLang="ko-KR" sz="1200" dirty="0">
              <a:solidFill>
                <a:srgbClr val="FF0000"/>
              </a:solidFill>
            </a:endParaRPr>
          </a:p>
          <a:p>
            <a:r>
              <a:rPr lang="en-US" altLang="ko-KR" sz="1400" b="1" dirty="0" smtClean="0">
                <a:solidFill>
                  <a:schemeClr val="tx2"/>
                </a:solidFill>
              </a:rPr>
              <a:t>***</a:t>
            </a:r>
            <a:r>
              <a:rPr lang="en-US" altLang="ko-KR" sz="1400" b="1" dirty="0" err="1" smtClean="0">
                <a:solidFill>
                  <a:schemeClr val="tx2"/>
                </a:solidFill>
              </a:rPr>
              <a:t>simpleStorage</a:t>
            </a:r>
            <a:r>
              <a:rPr lang="en-US" altLang="ko-KR" sz="1400" b="1" dirty="0" smtClean="0">
                <a:solidFill>
                  <a:schemeClr val="tx2"/>
                </a:solidFill>
              </a:rPr>
              <a:t> </a:t>
            </a:r>
            <a:r>
              <a:rPr lang="ko-KR" altLang="en-US" sz="1400" b="1" dirty="0" err="1" smtClean="0">
                <a:solidFill>
                  <a:schemeClr val="tx2"/>
                </a:solidFill>
              </a:rPr>
              <a:t>인스턴스에</a:t>
            </a:r>
            <a:r>
              <a:rPr lang="ko-KR" altLang="en-US" sz="1400" b="1" dirty="0" smtClean="0">
                <a:solidFill>
                  <a:schemeClr val="tx2"/>
                </a:solidFill>
              </a:rPr>
              <a:t> </a:t>
            </a:r>
            <a:r>
              <a:rPr lang="en-US" altLang="ko-KR" sz="1400" b="1" dirty="0" smtClean="0">
                <a:solidFill>
                  <a:schemeClr val="tx2"/>
                </a:solidFill>
              </a:rPr>
              <a:t>set()</a:t>
            </a:r>
            <a:r>
              <a:rPr lang="ko-KR" altLang="en-US" sz="1400" b="1" dirty="0" smtClean="0">
                <a:solidFill>
                  <a:schemeClr val="tx2"/>
                </a:solidFill>
              </a:rPr>
              <a:t>함수에 </a:t>
            </a:r>
            <a:r>
              <a:rPr lang="en-US" altLang="ko-KR" sz="1400" b="1" dirty="0" err="1" smtClean="0">
                <a:solidFill>
                  <a:schemeClr val="tx2"/>
                </a:solidFill>
              </a:rPr>
              <a:t>newValue</a:t>
            </a:r>
            <a:r>
              <a:rPr lang="ko-KR" altLang="en-US" sz="1400" b="1" dirty="0" smtClean="0">
                <a:solidFill>
                  <a:schemeClr val="tx2"/>
                </a:solidFill>
              </a:rPr>
              <a:t>를 </a:t>
            </a:r>
            <a:r>
              <a:rPr lang="ko-KR" altLang="en-US" sz="1400" b="1" dirty="0" err="1" smtClean="0">
                <a:solidFill>
                  <a:schemeClr val="tx2"/>
                </a:solidFill>
              </a:rPr>
              <a:t>원소로하여</a:t>
            </a:r>
            <a:r>
              <a:rPr lang="ko-KR" altLang="en-US" sz="1400" b="1" dirty="0" smtClean="0">
                <a:solidFill>
                  <a:schemeClr val="tx2"/>
                </a:solidFill>
              </a:rPr>
              <a:t>  </a:t>
            </a:r>
            <a:r>
              <a:rPr lang="ko-KR" altLang="en-US" sz="1400" b="1" dirty="0" err="1" smtClean="0">
                <a:solidFill>
                  <a:schemeClr val="tx2"/>
                </a:solidFill>
              </a:rPr>
              <a:t>비동기</a:t>
            </a:r>
            <a:r>
              <a:rPr lang="ko-KR" altLang="en-US" sz="1400" b="1" dirty="0" smtClean="0">
                <a:solidFill>
                  <a:schemeClr val="tx2"/>
                </a:solidFill>
              </a:rPr>
              <a:t> 방식으로 실행시킨다</a:t>
            </a:r>
            <a:r>
              <a:rPr lang="en-US" altLang="ko-KR" sz="1400" b="1" dirty="0" smtClean="0">
                <a:solidFill>
                  <a:schemeClr val="tx2"/>
                </a:solidFill>
              </a:rPr>
              <a:t>. </a:t>
            </a:r>
            <a:r>
              <a:rPr lang="ko-KR" altLang="en-US" sz="1400" b="1" dirty="0" smtClean="0">
                <a:solidFill>
                  <a:schemeClr val="tx2"/>
                </a:solidFill>
              </a:rPr>
              <a:t>그 리턴 값 </a:t>
            </a:r>
            <a:r>
              <a:rPr lang="en-US" altLang="ko-KR" sz="1400" b="1" dirty="0" smtClean="0">
                <a:solidFill>
                  <a:schemeClr val="tx2"/>
                </a:solidFill>
              </a:rPr>
              <a:t/>
            </a:r>
            <a:br>
              <a:rPr lang="en-US" altLang="ko-KR" sz="1400" b="1" dirty="0" smtClean="0">
                <a:solidFill>
                  <a:schemeClr val="tx2"/>
                </a:solidFill>
              </a:rPr>
            </a:br>
            <a:r>
              <a:rPr lang="en-US" altLang="ko-KR" sz="1400" b="1" dirty="0" smtClean="0">
                <a:solidFill>
                  <a:schemeClr val="tx2"/>
                </a:solidFill>
              </a:rPr>
              <a:t>r</a:t>
            </a:r>
            <a:r>
              <a:rPr lang="ko-KR" altLang="en-US" sz="1400" b="1" dirty="0" smtClean="0">
                <a:solidFill>
                  <a:schemeClr val="tx2"/>
                </a:solidFill>
              </a:rPr>
              <a:t>은 </a:t>
            </a:r>
            <a:r>
              <a:rPr lang="en-US" altLang="ko-KR" sz="1400" b="1" dirty="0" smtClean="0">
                <a:solidFill>
                  <a:schemeClr val="tx2"/>
                </a:solidFill>
              </a:rPr>
              <a:t>transaction</a:t>
            </a:r>
            <a:r>
              <a:rPr lang="ko-KR" altLang="en-US" sz="1400" b="1" dirty="0" smtClean="0">
                <a:solidFill>
                  <a:schemeClr val="tx2"/>
                </a:solidFill>
              </a:rPr>
              <a:t>의</a:t>
            </a:r>
            <a:r>
              <a:rPr lang="en-US" altLang="ko-KR" sz="1400" b="1" dirty="0" smtClean="0">
                <a:solidFill>
                  <a:schemeClr val="tx2"/>
                </a:solidFill>
              </a:rPr>
              <a:t> id</a:t>
            </a:r>
            <a:r>
              <a:rPr lang="ko-KR" altLang="en-US" sz="1400" b="1" dirty="0" smtClean="0">
                <a:solidFill>
                  <a:schemeClr val="tx2"/>
                </a:solidFill>
              </a:rPr>
              <a:t>이고</a:t>
            </a:r>
            <a:r>
              <a:rPr lang="en-US" altLang="ko-KR" sz="1400" b="1" dirty="0" smtClean="0">
                <a:solidFill>
                  <a:schemeClr val="tx2"/>
                </a:solidFill>
              </a:rPr>
              <a:t>(</a:t>
            </a:r>
            <a:r>
              <a:rPr lang="en-US" altLang="ko-KR" sz="1400" b="1" dirty="0" err="1" smtClean="0">
                <a:solidFill>
                  <a:schemeClr val="tx2"/>
                </a:solidFill>
              </a:rPr>
              <a:t>Txhash</a:t>
            </a:r>
            <a:r>
              <a:rPr lang="ko-KR" altLang="en-US" sz="1400" b="1" dirty="0" smtClean="0">
                <a:solidFill>
                  <a:schemeClr val="tx2"/>
                </a:solidFill>
              </a:rPr>
              <a:t>값</a:t>
            </a:r>
            <a:r>
              <a:rPr lang="en-US" altLang="ko-KR" sz="1400" b="1" dirty="0" smtClean="0">
                <a:solidFill>
                  <a:schemeClr val="tx2"/>
                </a:solidFill>
              </a:rPr>
              <a:t>)</a:t>
            </a:r>
            <a:r>
              <a:rPr lang="ko-KR" altLang="en-US" sz="1400" b="1" dirty="0" smtClean="0">
                <a:solidFill>
                  <a:schemeClr val="tx2"/>
                </a:solidFill>
              </a:rPr>
              <a:t>  </a:t>
            </a:r>
            <a:r>
              <a:rPr lang="en-US" altLang="ko-KR" sz="1400" b="1" dirty="0" err="1" smtClean="0">
                <a:solidFill>
                  <a:schemeClr val="tx2"/>
                </a:solidFill>
              </a:rPr>
              <a:t>txid</a:t>
            </a:r>
            <a:r>
              <a:rPr lang="ko-KR" altLang="en-US" sz="1400" b="1" dirty="0" smtClean="0">
                <a:solidFill>
                  <a:schemeClr val="tx2"/>
                </a:solidFill>
              </a:rPr>
              <a:t>로 저장함</a:t>
            </a:r>
            <a:endParaRPr lang="en-US" altLang="ko-KR" sz="1400" b="1" dirty="0">
              <a:solidFill>
                <a:schemeClr val="tx2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539976" y="3861048"/>
            <a:ext cx="493204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dirty="0">
                <a:solidFill>
                  <a:srgbClr val="FF0000"/>
                </a:solidFill>
              </a:rPr>
              <a:t>여기서 </a:t>
            </a:r>
            <a:r>
              <a:rPr lang="en-US" altLang="ko-KR" sz="1100" dirty="0">
                <a:solidFill>
                  <a:srgbClr val="FF0000"/>
                </a:solidFill>
              </a:rPr>
              <a:t>web3.eth.filter() </a:t>
            </a:r>
            <a:r>
              <a:rPr lang="ko-KR" altLang="en-US" sz="1100" dirty="0" err="1">
                <a:solidFill>
                  <a:srgbClr val="FF0000"/>
                </a:solidFill>
              </a:rPr>
              <a:t>라는게</a:t>
            </a:r>
            <a:r>
              <a:rPr lang="ko-KR" altLang="en-US" sz="1100" dirty="0">
                <a:solidFill>
                  <a:srgbClr val="FF0000"/>
                </a:solidFill>
              </a:rPr>
              <a:t> 나오는데요</a:t>
            </a:r>
            <a:r>
              <a:rPr lang="en-US" altLang="ko-KR" sz="1100" dirty="0">
                <a:solidFill>
                  <a:srgbClr val="FF0000"/>
                </a:solidFill>
              </a:rPr>
              <a:t>, </a:t>
            </a:r>
            <a:r>
              <a:rPr lang="ko-KR" altLang="en-US" sz="1100" dirty="0">
                <a:solidFill>
                  <a:srgbClr val="FF0000"/>
                </a:solidFill>
              </a:rPr>
              <a:t>블록체인 상의 변화를 체크하는 역할을 합니다</a:t>
            </a:r>
            <a:r>
              <a:rPr lang="en-US" altLang="ko-KR" sz="1100" dirty="0">
                <a:solidFill>
                  <a:srgbClr val="FF0000"/>
                </a:solidFill>
              </a:rPr>
              <a:t>. '</a:t>
            </a:r>
            <a:r>
              <a:rPr lang="en-US" altLang="ko-KR" sz="1100" dirty="0" err="1">
                <a:solidFill>
                  <a:srgbClr val="FF0000"/>
                </a:solidFill>
              </a:rPr>
              <a:t>lastest</a:t>
            </a:r>
            <a:r>
              <a:rPr lang="en-US" altLang="ko-KR" sz="1100" dirty="0">
                <a:solidFill>
                  <a:srgbClr val="FF0000"/>
                </a:solidFill>
              </a:rPr>
              <a:t>' </a:t>
            </a:r>
            <a:r>
              <a:rPr lang="ko-KR" altLang="en-US" sz="1100" dirty="0">
                <a:solidFill>
                  <a:srgbClr val="FF0000"/>
                </a:solidFill>
              </a:rPr>
              <a:t>라는 조건은 새 블록을 의미합니다</a:t>
            </a:r>
            <a:r>
              <a:rPr lang="en-US" altLang="ko-KR" sz="1100" dirty="0">
                <a:solidFill>
                  <a:srgbClr val="FF0000"/>
                </a:solidFill>
              </a:rPr>
              <a:t>. </a:t>
            </a:r>
            <a:endParaRPr lang="en-US" altLang="ko-KR" sz="1100" dirty="0" smtClean="0">
              <a:solidFill>
                <a:srgbClr val="FF0000"/>
              </a:solidFill>
            </a:endParaRPr>
          </a:p>
          <a:p>
            <a:endParaRPr lang="en-US" altLang="ko-KR" sz="1100" dirty="0">
              <a:solidFill>
                <a:srgbClr val="FF0000"/>
              </a:solidFill>
            </a:endParaRPr>
          </a:p>
          <a:p>
            <a:r>
              <a:rPr lang="ko-KR" altLang="en-US" sz="1100" dirty="0" smtClean="0">
                <a:solidFill>
                  <a:srgbClr val="FF0000"/>
                </a:solidFill>
              </a:rPr>
              <a:t>이런 작업을 하는 이유는 블록체</a:t>
            </a:r>
            <a:r>
              <a:rPr lang="ko-KR" altLang="en-US" sz="1100" dirty="0">
                <a:solidFill>
                  <a:srgbClr val="FF0000"/>
                </a:solidFill>
              </a:rPr>
              <a:t>인 </a:t>
            </a:r>
            <a:r>
              <a:rPr lang="ko-KR" altLang="en-US" sz="1100" dirty="0" smtClean="0">
                <a:solidFill>
                  <a:srgbClr val="FF0000"/>
                </a:solidFill>
              </a:rPr>
              <a:t>상 생성되는 모든 블록을 찾아내서</a:t>
            </a:r>
            <a:r>
              <a:rPr lang="en-US" altLang="ko-KR" sz="1100" dirty="0" smtClean="0">
                <a:solidFill>
                  <a:srgbClr val="FF0000"/>
                </a:solidFill>
              </a:rPr>
              <a:t>,</a:t>
            </a:r>
          </a:p>
          <a:p>
            <a:r>
              <a:rPr lang="ko-KR" altLang="en-US" sz="1100" dirty="0">
                <a:solidFill>
                  <a:srgbClr val="FF0000"/>
                </a:solidFill>
              </a:rPr>
              <a:t>그 </a:t>
            </a:r>
            <a:r>
              <a:rPr lang="ko-KR" altLang="en-US" sz="1100" dirty="0" smtClean="0">
                <a:solidFill>
                  <a:srgbClr val="FF0000"/>
                </a:solidFill>
              </a:rPr>
              <a:t>블록에 최신 블록이라고 한다면 </a:t>
            </a:r>
            <a:r>
              <a:rPr lang="en-US" altLang="ko-KR" sz="1100" b="1" dirty="0" err="1">
                <a:solidFill>
                  <a:schemeClr val="tx2"/>
                </a:solidFill>
              </a:rPr>
              <a:t>filter.watch</a:t>
            </a:r>
            <a:r>
              <a:rPr lang="en-US" altLang="ko-KR" sz="1100" b="1" dirty="0" smtClean="0">
                <a:solidFill>
                  <a:schemeClr val="tx2"/>
                </a:solidFill>
              </a:rPr>
              <a:t>()</a:t>
            </a:r>
            <a:r>
              <a:rPr lang="ko-KR" altLang="en-US" sz="1100" b="1" dirty="0" smtClean="0">
                <a:solidFill>
                  <a:schemeClr val="tx2"/>
                </a:solidFill>
              </a:rPr>
              <a:t>라는 함수내의 명령어인 </a:t>
            </a:r>
            <a:r>
              <a:rPr lang="en-US" altLang="ko-KR" sz="1100" b="1" dirty="0" smtClean="0">
                <a:solidFill>
                  <a:schemeClr val="tx2"/>
                </a:solidFill>
              </a:rPr>
              <a:t> </a:t>
            </a:r>
            <a:r>
              <a:rPr lang="en-US" altLang="ko-KR" sz="1100" b="1" dirty="0" err="1" smtClean="0">
                <a:solidFill>
                  <a:schemeClr val="tx2"/>
                </a:solidFill>
              </a:rPr>
              <a:t>getValue</a:t>
            </a:r>
            <a:r>
              <a:rPr lang="en-US" altLang="ko-KR" sz="1100" dirty="0" smtClean="0">
                <a:solidFill>
                  <a:srgbClr val="FF0000"/>
                </a:solidFill>
              </a:rPr>
              <a:t> </a:t>
            </a:r>
            <a:r>
              <a:rPr lang="ko-KR" altLang="en-US" sz="1100" dirty="0" smtClean="0">
                <a:solidFill>
                  <a:srgbClr val="FF0000"/>
                </a:solidFill>
              </a:rPr>
              <a:t>함수와 </a:t>
            </a:r>
            <a:r>
              <a:rPr lang="en-US" altLang="ko-KR" sz="1100" dirty="0" err="1" smtClean="0">
                <a:solidFill>
                  <a:srgbClr val="FF0000"/>
                </a:solidFill>
              </a:rPr>
              <a:t>tractionID</a:t>
            </a:r>
            <a:r>
              <a:rPr lang="ko-KR" altLang="en-US" sz="1100" dirty="0" smtClean="0">
                <a:solidFill>
                  <a:srgbClr val="FF0000"/>
                </a:solidFill>
              </a:rPr>
              <a:t>를 </a:t>
            </a:r>
            <a:r>
              <a:rPr lang="ko-KR" altLang="en-US" sz="1100" dirty="0" err="1" smtClean="0">
                <a:solidFill>
                  <a:srgbClr val="FF0000"/>
                </a:solidFill>
              </a:rPr>
              <a:t>원소로하는</a:t>
            </a:r>
            <a:r>
              <a:rPr lang="ko-KR" altLang="en-US" sz="1100" dirty="0" smtClean="0">
                <a:solidFill>
                  <a:srgbClr val="FF0000"/>
                </a:solidFill>
              </a:rPr>
              <a:t> 함수로 거래처리가 포함된 </a:t>
            </a:r>
            <a:r>
              <a:rPr lang="ko-KR" altLang="en-US" sz="1100" dirty="0" err="1" smtClean="0">
                <a:solidFill>
                  <a:srgbClr val="FF0000"/>
                </a:solidFill>
              </a:rPr>
              <a:t>블럭번호를</a:t>
            </a:r>
            <a:r>
              <a:rPr lang="ko-KR" altLang="en-US" sz="1100" dirty="0" smtClean="0">
                <a:solidFill>
                  <a:srgbClr val="FF0000"/>
                </a:solidFill>
              </a:rPr>
              <a:t> </a:t>
            </a:r>
            <a:r>
              <a:rPr lang="ko-KR" altLang="en-US" sz="1100" dirty="0" err="1" smtClean="0">
                <a:solidFill>
                  <a:srgbClr val="FF0000"/>
                </a:solidFill>
              </a:rPr>
              <a:t>리턴하는</a:t>
            </a:r>
            <a:r>
              <a:rPr lang="ko-KR" altLang="en-US" sz="1100" dirty="0" smtClean="0">
                <a:solidFill>
                  <a:srgbClr val="FF0000"/>
                </a:solidFill>
              </a:rPr>
              <a:t> 함수인 </a:t>
            </a:r>
            <a:r>
              <a:rPr lang="en-US" altLang="ko-KR" sz="1100" b="1" dirty="0" smtClean="0">
                <a:solidFill>
                  <a:schemeClr val="tx2"/>
                </a:solidFill>
              </a:rPr>
              <a:t>web3.eth.getTransaction </a:t>
            </a:r>
            <a:r>
              <a:rPr lang="ko-KR" altLang="en-US" sz="1100" b="1" dirty="0" smtClean="0">
                <a:solidFill>
                  <a:schemeClr val="tx2"/>
                </a:solidFill>
              </a:rPr>
              <a:t>함수를 반복적으로</a:t>
            </a:r>
            <a:r>
              <a:rPr lang="ko-KR" altLang="en-US" sz="1100" dirty="0" smtClean="0">
                <a:solidFill>
                  <a:srgbClr val="FF0000"/>
                </a:solidFill>
              </a:rPr>
              <a:t> 실행시키라는 것이다</a:t>
            </a:r>
            <a:r>
              <a:rPr lang="en-US" altLang="ko-KR" sz="1100" dirty="0" smtClean="0">
                <a:solidFill>
                  <a:srgbClr val="FF0000"/>
                </a:solidFill>
              </a:rPr>
              <a:t>. </a:t>
            </a:r>
            <a:r>
              <a:rPr lang="ko-KR" altLang="en-US" sz="1100" dirty="0" smtClean="0">
                <a:solidFill>
                  <a:srgbClr val="FF0000"/>
                </a:solidFill>
              </a:rPr>
              <a:t>그리고 그 함수는 </a:t>
            </a:r>
            <a:r>
              <a:rPr lang="en-US" altLang="ko-KR" sz="1100" b="1" dirty="0" err="1" smtClean="0">
                <a:solidFill>
                  <a:schemeClr val="tx2"/>
                </a:solidFill>
              </a:rPr>
              <a:t>filter.stopWatching</a:t>
            </a:r>
            <a:r>
              <a:rPr lang="en-US" altLang="ko-KR" sz="1100" b="1" dirty="0" smtClean="0">
                <a:solidFill>
                  <a:schemeClr val="tx2"/>
                </a:solidFill>
              </a:rPr>
              <a:t>() </a:t>
            </a:r>
            <a:r>
              <a:rPr lang="ko-KR" altLang="en-US" sz="1100" dirty="0" smtClean="0">
                <a:solidFill>
                  <a:srgbClr val="FF0000"/>
                </a:solidFill>
              </a:rPr>
              <a:t>함수로 반복실행이 종료된다</a:t>
            </a:r>
            <a:r>
              <a:rPr lang="en-US" altLang="ko-KR" sz="1100" dirty="0" smtClean="0">
                <a:solidFill>
                  <a:srgbClr val="FF0000"/>
                </a:solidFill>
              </a:rPr>
              <a:t>.</a:t>
            </a:r>
          </a:p>
          <a:p>
            <a:r>
              <a:rPr lang="ko-KR" altLang="en-US" sz="1100" dirty="0" smtClean="0">
                <a:solidFill>
                  <a:srgbClr val="FF0000"/>
                </a:solidFill>
              </a:rPr>
              <a:t>이는 거래내역이 블록화되어 원장에 반영되었는가</a:t>
            </a:r>
            <a:r>
              <a:rPr lang="en-US" altLang="ko-KR" sz="1100" dirty="0" smtClean="0">
                <a:solidFill>
                  <a:srgbClr val="FF0000"/>
                </a:solidFill>
              </a:rPr>
              <a:t>, </a:t>
            </a:r>
            <a:r>
              <a:rPr lang="ko-KR" altLang="en-US" sz="1100" dirty="0" smtClean="0">
                <a:solidFill>
                  <a:srgbClr val="FF0000"/>
                </a:solidFill>
              </a:rPr>
              <a:t>아닌가를 체크하기 위한 것이다</a:t>
            </a:r>
            <a:r>
              <a:rPr lang="en-US" altLang="ko-KR" sz="1100" dirty="0" smtClean="0">
                <a:solidFill>
                  <a:srgbClr val="FF0000"/>
                </a:solidFill>
              </a:rPr>
              <a:t>.</a:t>
            </a:r>
          </a:p>
          <a:p>
            <a:endParaRPr lang="en-US" altLang="ko-KR" sz="1100" dirty="0">
              <a:solidFill>
                <a:srgbClr val="FF0000"/>
              </a:solidFill>
            </a:endParaRPr>
          </a:p>
          <a:p>
            <a:r>
              <a:rPr lang="ko-KR" altLang="en-US" sz="1100" dirty="0" smtClean="0">
                <a:solidFill>
                  <a:srgbClr val="FF0000"/>
                </a:solidFill>
              </a:rPr>
              <a:t>그래서 </a:t>
            </a:r>
            <a:r>
              <a:rPr lang="en-US" altLang="ko-KR" sz="1400" b="1" dirty="0" err="1">
                <a:solidFill>
                  <a:schemeClr val="tx2"/>
                </a:solidFill>
              </a:rPr>
              <a:t>filter.watch</a:t>
            </a:r>
            <a:r>
              <a:rPr lang="en-US" altLang="ko-KR" sz="1400" b="1" dirty="0">
                <a:solidFill>
                  <a:schemeClr val="tx2"/>
                </a:solidFill>
              </a:rPr>
              <a:t>() </a:t>
            </a:r>
            <a:r>
              <a:rPr lang="ko-KR" altLang="en-US" sz="1400" b="1" dirty="0">
                <a:solidFill>
                  <a:schemeClr val="tx2"/>
                </a:solidFill>
              </a:rPr>
              <a:t>한다는 것은 새 블록이 발견되면</a:t>
            </a:r>
            <a:r>
              <a:rPr lang="en-US" altLang="ko-KR" sz="1400" b="1" dirty="0">
                <a:solidFill>
                  <a:schemeClr val="tx2"/>
                </a:solidFill>
              </a:rPr>
              <a:t>, watch() </a:t>
            </a:r>
            <a:r>
              <a:rPr lang="ko-KR" altLang="en-US" sz="1400" b="1" dirty="0">
                <a:solidFill>
                  <a:schemeClr val="tx2"/>
                </a:solidFill>
              </a:rPr>
              <a:t>안에 포함된 명령을 실행하라는 것입니다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.</a:t>
            </a:r>
            <a:r>
              <a:rPr lang="en-US" altLang="ko-KR" sz="1400" dirty="0"/>
              <a:t> </a:t>
            </a:r>
            <a:r>
              <a:rPr lang="en-US" altLang="ko-KR" sz="1200" dirty="0">
                <a:solidFill>
                  <a:srgbClr val="FF0000"/>
                </a:solidFill>
              </a:rPr>
              <a:t>watch() </a:t>
            </a:r>
            <a:r>
              <a:rPr lang="ko-KR" altLang="en-US" sz="1200" dirty="0">
                <a:solidFill>
                  <a:srgbClr val="FF0000"/>
                </a:solidFill>
              </a:rPr>
              <a:t>안에 포함된 </a:t>
            </a:r>
            <a:r>
              <a:rPr lang="ko-KR" altLang="en-US" sz="1200" dirty="0" err="1">
                <a:solidFill>
                  <a:srgbClr val="FF0000"/>
                </a:solidFill>
              </a:rPr>
              <a:t>첫번째</a:t>
            </a:r>
            <a:r>
              <a:rPr lang="ko-KR" altLang="en-US" sz="1200" dirty="0">
                <a:solidFill>
                  <a:srgbClr val="FF0000"/>
                </a:solidFill>
              </a:rPr>
              <a:t> 명령은 </a:t>
            </a:r>
            <a:r>
              <a:rPr lang="en-US" altLang="ko-KR" sz="1200" dirty="0" err="1">
                <a:solidFill>
                  <a:srgbClr val="FF0000"/>
                </a:solidFill>
              </a:rPr>
              <a:t>getValue</a:t>
            </a:r>
            <a:r>
              <a:rPr lang="en-US" altLang="ko-KR" sz="1200" dirty="0">
                <a:solidFill>
                  <a:srgbClr val="FF0000"/>
                </a:solidFill>
              </a:rPr>
              <a:t>() </a:t>
            </a:r>
            <a:r>
              <a:rPr lang="ko-KR" altLang="en-US" sz="1200" dirty="0">
                <a:solidFill>
                  <a:srgbClr val="FF0000"/>
                </a:solidFill>
              </a:rPr>
              <a:t>함수를 실행하라는 것입니다</a:t>
            </a:r>
            <a:r>
              <a:rPr lang="en-US" altLang="ko-KR" sz="1200" dirty="0">
                <a:solidFill>
                  <a:srgbClr val="FF0000"/>
                </a:solidFill>
              </a:rPr>
              <a:t>.</a:t>
            </a:r>
            <a:endParaRPr lang="ko-KR" altLang="en-US" sz="1200" dirty="0">
              <a:solidFill>
                <a:srgbClr val="FF0000"/>
              </a:solidFill>
            </a:endParaRPr>
          </a:p>
          <a:p>
            <a:r>
              <a:rPr lang="ko-KR" altLang="en-US" sz="1200" dirty="0">
                <a:solidFill>
                  <a:srgbClr val="FF0000"/>
                </a:solidFill>
              </a:rPr>
              <a:t>앞에서 처음 페이지가 로딩될 때 실행한 함수였지요</a:t>
            </a:r>
            <a:r>
              <a:rPr lang="en-US" altLang="ko-KR" sz="1200" dirty="0">
                <a:solidFill>
                  <a:srgbClr val="FF0000"/>
                </a:solidFill>
              </a:rPr>
              <a:t>. </a:t>
            </a:r>
            <a:r>
              <a:rPr lang="ko-KR" altLang="en-US" sz="1200" dirty="0">
                <a:solidFill>
                  <a:srgbClr val="FF0000"/>
                </a:solidFill>
              </a:rPr>
              <a:t>그걸 재 실행하라는 겁니다</a:t>
            </a:r>
            <a:r>
              <a:rPr lang="en-US" altLang="ko-KR" sz="1200" dirty="0">
                <a:solidFill>
                  <a:srgbClr val="FF0000"/>
                </a:solidFill>
              </a:rPr>
              <a:t>. </a:t>
            </a:r>
            <a:r>
              <a:rPr lang="ko-KR" altLang="en-US" sz="1200" dirty="0">
                <a:solidFill>
                  <a:srgbClr val="FF0000"/>
                </a:solidFill>
              </a:rPr>
              <a:t>왜 재 실행합니까</a:t>
            </a:r>
            <a:r>
              <a:rPr lang="en-US" altLang="ko-KR" sz="1200" dirty="0">
                <a:solidFill>
                  <a:srgbClr val="FF0000"/>
                </a:solidFill>
              </a:rPr>
              <a:t>? </a:t>
            </a:r>
            <a:r>
              <a:rPr lang="ko-KR" altLang="en-US" sz="1200" dirty="0">
                <a:solidFill>
                  <a:srgbClr val="FF0000"/>
                </a:solidFill>
              </a:rPr>
              <a:t>마지막 </a:t>
            </a:r>
            <a:r>
              <a:rPr lang="ko-KR" altLang="en-US" sz="1200" dirty="0" err="1">
                <a:solidFill>
                  <a:srgbClr val="FF0000"/>
                </a:solidFill>
              </a:rPr>
              <a:t>블럭넘버가</a:t>
            </a:r>
            <a:r>
              <a:rPr lang="ko-KR" altLang="en-US" sz="1200" dirty="0">
                <a:solidFill>
                  <a:srgbClr val="FF0000"/>
                </a:solidFill>
              </a:rPr>
              <a:t> 바뀌었기 때문이죠</a:t>
            </a:r>
            <a:r>
              <a:rPr lang="en-US" altLang="ko-KR" sz="1200" dirty="0">
                <a:solidFill>
                  <a:srgbClr val="FF0000"/>
                </a:solidFill>
              </a:rPr>
              <a:t>. </a:t>
            </a:r>
            <a:r>
              <a:rPr lang="ko-KR" altLang="en-US" sz="1200" dirty="0">
                <a:solidFill>
                  <a:srgbClr val="FF0000"/>
                </a:solidFill>
              </a:rPr>
              <a:t>그에 따라 </a:t>
            </a:r>
            <a:r>
              <a:rPr lang="ko-KR" altLang="en-US" sz="1200" dirty="0" err="1">
                <a:solidFill>
                  <a:srgbClr val="FF0000"/>
                </a:solidFill>
              </a:rPr>
              <a:t>컨트랙트에</a:t>
            </a:r>
            <a:r>
              <a:rPr lang="ko-KR" altLang="en-US" sz="1200" dirty="0">
                <a:solidFill>
                  <a:srgbClr val="FF0000"/>
                </a:solidFill>
              </a:rPr>
              <a:t> 있는 </a:t>
            </a:r>
            <a:r>
              <a:rPr lang="en-US" altLang="ko-KR" sz="1200" dirty="0" err="1">
                <a:solidFill>
                  <a:srgbClr val="FF0000"/>
                </a:solidFill>
              </a:rPr>
              <a:t>storedData</a:t>
            </a:r>
            <a:r>
              <a:rPr lang="en-US" altLang="ko-KR" sz="1200" dirty="0">
                <a:solidFill>
                  <a:srgbClr val="FF0000"/>
                </a:solidFill>
              </a:rPr>
              <a:t> </a:t>
            </a:r>
            <a:r>
              <a:rPr lang="ko-KR" altLang="en-US" sz="1200" dirty="0">
                <a:solidFill>
                  <a:srgbClr val="FF0000"/>
                </a:solidFill>
              </a:rPr>
              <a:t>값도 변화되어 있을 수 있기 때문에 최신 값으로 바꾸라는 겁니다</a:t>
            </a:r>
            <a:r>
              <a:rPr lang="en-US" altLang="ko-KR" sz="1200" dirty="0">
                <a:solidFill>
                  <a:srgbClr val="FF0000"/>
                </a:solidFill>
              </a:rPr>
              <a:t>. </a:t>
            </a:r>
            <a:r>
              <a:rPr lang="ko-KR" altLang="en-US" sz="1200" dirty="0">
                <a:solidFill>
                  <a:srgbClr val="FF0000"/>
                </a:solidFill>
              </a:rPr>
              <a:t>지금 </a:t>
            </a:r>
            <a:r>
              <a:rPr lang="ko-KR" altLang="en-US" sz="1200" dirty="0" err="1">
                <a:solidFill>
                  <a:srgbClr val="FF0000"/>
                </a:solidFill>
              </a:rPr>
              <a:t>컨트랙트에는</a:t>
            </a:r>
            <a:r>
              <a:rPr lang="ko-KR" altLang="en-US" sz="1200" dirty="0">
                <a:solidFill>
                  <a:srgbClr val="FF0000"/>
                </a:solidFill>
              </a:rPr>
              <a:t> 다른 사용자가 있을 수도 있습니다</a:t>
            </a:r>
            <a:r>
              <a:rPr lang="en-US" altLang="ko-KR" sz="1200" dirty="0">
                <a:solidFill>
                  <a:srgbClr val="FF0000"/>
                </a:solidFill>
              </a:rPr>
              <a:t>. </a:t>
            </a:r>
            <a:r>
              <a:rPr lang="ko-KR" altLang="en-US" sz="1200" dirty="0">
                <a:solidFill>
                  <a:srgbClr val="FF0000"/>
                </a:solidFill>
              </a:rPr>
              <a:t>한 사용자가 업데이트 하지 않았다 하더라도 다른 사용자가 값을 바꾸었을 수도 있습니다</a:t>
            </a:r>
            <a:r>
              <a:rPr lang="en-US" altLang="ko-KR" sz="1200" dirty="0">
                <a:solidFill>
                  <a:srgbClr val="FF0000"/>
                </a:solidFill>
              </a:rPr>
              <a:t>. </a:t>
            </a:r>
            <a:r>
              <a:rPr lang="ko-KR" altLang="en-US" sz="1200" dirty="0">
                <a:solidFill>
                  <a:srgbClr val="FF0000"/>
                </a:solidFill>
              </a:rPr>
              <a:t>그래서 새 블록이 나왔으면</a:t>
            </a:r>
            <a:r>
              <a:rPr lang="en-US" altLang="ko-KR" sz="1200" dirty="0">
                <a:solidFill>
                  <a:srgbClr val="FF0000"/>
                </a:solidFill>
              </a:rPr>
              <a:t>, </a:t>
            </a:r>
            <a:r>
              <a:rPr lang="en-US" altLang="ko-KR" sz="1200" dirty="0" err="1">
                <a:solidFill>
                  <a:srgbClr val="FF0000"/>
                </a:solidFill>
              </a:rPr>
              <a:t>storedData</a:t>
            </a:r>
            <a:r>
              <a:rPr lang="en-US" altLang="ko-KR" sz="1200" dirty="0">
                <a:solidFill>
                  <a:srgbClr val="FF0000"/>
                </a:solidFill>
              </a:rPr>
              <a:t> </a:t>
            </a:r>
            <a:r>
              <a:rPr lang="ko-KR" altLang="en-US" sz="1200" dirty="0">
                <a:solidFill>
                  <a:srgbClr val="FF0000"/>
                </a:solidFill>
              </a:rPr>
              <a:t>에 있는 값을 갱신해 놓자는 거지요</a:t>
            </a:r>
            <a:r>
              <a:rPr lang="en-US" altLang="ko-KR" sz="1200" dirty="0">
                <a:solidFill>
                  <a:srgbClr val="FF0000"/>
                </a:solidFill>
              </a:rPr>
              <a:t>.</a:t>
            </a:r>
            <a:endParaRPr lang="ko-KR" altLang="en-US" sz="1200" dirty="0">
              <a:solidFill>
                <a:srgbClr val="FF0000"/>
              </a:solidFill>
            </a:endParaRPr>
          </a:p>
          <a:p>
            <a:endParaRPr lang="ko-KR" altLang="en-US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43502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556792" y="476672"/>
            <a:ext cx="7488832" cy="70326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/>
              <a:t>function </a:t>
            </a:r>
            <a:r>
              <a:rPr lang="en-US" altLang="ko-KR" sz="1100" dirty="0" err="1"/>
              <a:t>setValue</a:t>
            </a:r>
            <a:r>
              <a:rPr lang="en-US" altLang="ko-KR" sz="1100" dirty="0"/>
              <a:t>() {</a:t>
            </a:r>
          </a:p>
          <a:p>
            <a:endParaRPr lang="en-US" altLang="ko-KR" sz="1100" dirty="0"/>
          </a:p>
          <a:p>
            <a:r>
              <a:rPr lang="en-US" altLang="ko-KR" sz="1100" dirty="0" smtClean="0"/>
              <a:t>  </a:t>
            </a:r>
            <a:r>
              <a:rPr lang="en-US" altLang="ko-KR" sz="1100" dirty="0" err="1"/>
              <a:t>var</a:t>
            </a:r>
            <a:r>
              <a:rPr lang="en-US" altLang="ko-KR" sz="1100" dirty="0"/>
              <a:t> </a:t>
            </a:r>
            <a:r>
              <a:rPr lang="en-US" altLang="ko-KR" sz="1100" dirty="0" err="1"/>
              <a:t>newValue</a:t>
            </a:r>
            <a:r>
              <a:rPr lang="en-US" altLang="ko-KR" sz="1100" dirty="0"/>
              <a:t> = </a:t>
            </a:r>
            <a:r>
              <a:rPr lang="en-US" altLang="ko-KR" sz="1100" dirty="0" err="1"/>
              <a:t>document.getElementById</a:t>
            </a:r>
            <a:r>
              <a:rPr lang="en-US" altLang="ko-KR" sz="1100" dirty="0"/>
              <a:t>('</a:t>
            </a:r>
            <a:r>
              <a:rPr lang="en-US" altLang="ko-KR" sz="1100" dirty="0" err="1"/>
              <a:t>newValue</a:t>
            </a:r>
            <a:r>
              <a:rPr lang="en-US" altLang="ko-KR" sz="1100" dirty="0"/>
              <a:t>').value;</a:t>
            </a:r>
          </a:p>
          <a:p>
            <a:endParaRPr lang="en-US" altLang="ko-KR" sz="1100" dirty="0"/>
          </a:p>
          <a:p>
            <a:r>
              <a:rPr lang="en-US" altLang="ko-KR" sz="1100" dirty="0"/>
              <a:t>  </a:t>
            </a:r>
            <a:r>
              <a:rPr lang="en-US" altLang="ko-KR" sz="1100" dirty="0" err="1"/>
              <a:t>var</a:t>
            </a:r>
            <a:r>
              <a:rPr lang="en-US" altLang="ko-KR" sz="1100" dirty="0"/>
              <a:t> </a:t>
            </a:r>
            <a:r>
              <a:rPr lang="en-US" altLang="ko-KR" sz="1100" dirty="0" err="1"/>
              <a:t>txid</a:t>
            </a:r>
            <a:endParaRPr lang="en-US" altLang="ko-KR" sz="1100" dirty="0"/>
          </a:p>
          <a:p>
            <a:endParaRPr lang="en-US" altLang="ko-KR" sz="1100" dirty="0"/>
          </a:p>
          <a:p>
            <a:r>
              <a:rPr lang="en-US" altLang="ko-KR" sz="1100" dirty="0"/>
              <a:t>  </a:t>
            </a:r>
            <a:r>
              <a:rPr lang="en-US" altLang="ko-KR" sz="1100" dirty="0" err="1"/>
              <a:t>simpleStorage.set</a:t>
            </a:r>
            <a:r>
              <a:rPr lang="en-US" altLang="ko-KR" sz="1100" dirty="0"/>
              <a:t>(</a:t>
            </a:r>
            <a:r>
              <a:rPr lang="en-US" altLang="ko-KR" sz="1100" dirty="0" err="1"/>
              <a:t>newValue</a:t>
            </a:r>
            <a:r>
              <a:rPr lang="en-US" altLang="ko-KR" sz="1100" dirty="0"/>
              <a:t>, function(</a:t>
            </a:r>
            <a:r>
              <a:rPr lang="en-US" altLang="ko-KR" sz="1100" dirty="0" err="1"/>
              <a:t>e,r</a:t>
            </a:r>
            <a:r>
              <a:rPr lang="en-US" altLang="ko-KR" sz="1100" dirty="0"/>
              <a:t>){</a:t>
            </a:r>
          </a:p>
          <a:p>
            <a:endParaRPr lang="en-US" altLang="ko-KR" sz="1100" dirty="0"/>
          </a:p>
          <a:p>
            <a:r>
              <a:rPr lang="en-US" altLang="ko-KR" sz="1100" dirty="0"/>
              <a:t>    </a:t>
            </a:r>
            <a:r>
              <a:rPr lang="en-US" altLang="ko-KR" sz="1100" dirty="0" err="1"/>
              <a:t>document.getElementById</a:t>
            </a:r>
            <a:r>
              <a:rPr lang="en-US" altLang="ko-KR" sz="1100" dirty="0"/>
              <a:t>('result').</a:t>
            </a:r>
            <a:r>
              <a:rPr lang="en-US" altLang="ko-KR" sz="1100" dirty="0" err="1"/>
              <a:t>innerHTML</a:t>
            </a:r>
            <a:r>
              <a:rPr lang="en-US" altLang="ko-KR" sz="1100" dirty="0"/>
              <a:t> = 'Transaction id: ' + r + '&lt;span id="pending" style="</a:t>
            </a:r>
            <a:r>
              <a:rPr lang="en-US" altLang="ko-KR" sz="1100" dirty="0" err="1"/>
              <a:t>color:red</a:t>
            </a:r>
            <a:r>
              <a:rPr lang="en-US" altLang="ko-KR" sz="1100" dirty="0"/>
              <a:t>;"&gt;(Pending)&lt;/span&gt;';</a:t>
            </a:r>
          </a:p>
          <a:p>
            <a:endParaRPr lang="en-US" altLang="ko-KR" sz="1100" dirty="0"/>
          </a:p>
          <a:p>
            <a:r>
              <a:rPr lang="en-US" altLang="ko-KR" sz="1100" dirty="0"/>
              <a:t>    </a:t>
            </a:r>
            <a:r>
              <a:rPr lang="en-US" altLang="ko-KR" sz="1100" dirty="0" err="1"/>
              <a:t>txid</a:t>
            </a:r>
            <a:r>
              <a:rPr lang="en-US" altLang="ko-KR" sz="1100" dirty="0"/>
              <a:t> = r;</a:t>
            </a:r>
          </a:p>
          <a:p>
            <a:endParaRPr lang="en-US" altLang="ko-KR" sz="1100" dirty="0"/>
          </a:p>
          <a:p>
            <a:r>
              <a:rPr lang="en-US" altLang="ko-KR" sz="1100" dirty="0"/>
              <a:t>  });</a:t>
            </a:r>
          </a:p>
          <a:p>
            <a:endParaRPr lang="en-US" altLang="ko-KR" sz="1100" dirty="0"/>
          </a:p>
          <a:p>
            <a:r>
              <a:rPr lang="en-US" altLang="ko-KR" sz="1100" dirty="0"/>
              <a:t>  </a:t>
            </a:r>
            <a:r>
              <a:rPr lang="en-US" altLang="ko-KR" sz="1100" dirty="0" err="1"/>
              <a:t>var</a:t>
            </a:r>
            <a:r>
              <a:rPr lang="en-US" altLang="ko-KR" sz="1100" dirty="0"/>
              <a:t> filter = web3.eth.filter('latest');</a:t>
            </a:r>
          </a:p>
          <a:p>
            <a:endParaRPr lang="en-US" altLang="ko-KR" sz="1100" dirty="0"/>
          </a:p>
          <a:p>
            <a:r>
              <a:rPr lang="en-US" altLang="ko-KR" sz="1100" dirty="0"/>
              <a:t>  </a:t>
            </a:r>
            <a:r>
              <a:rPr lang="en-US" altLang="ko-KR" sz="1100" dirty="0" err="1"/>
              <a:t>filter.watch</a:t>
            </a:r>
            <a:r>
              <a:rPr lang="en-US" altLang="ko-KR" sz="1100" dirty="0"/>
              <a:t>(function(e, r) {</a:t>
            </a:r>
          </a:p>
          <a:p>
            <a:endParaRPr lang="en-US" altLang="ko-KR" sz="1100" dirty="0"/>
          </a:p>
          <a:p>
            <a:r>
              <a:rPr lang="en-US" altLang="ko-KR" sz="1100" dirty="0"/>
              <a:t>    </a:t>
            </a:r>
            <a:r>
              <a:rPr lang="en-US" altLang="ko-KR" sz="1100" dirty="0" err="1"/>
              <a:t>getValue</a:t>
            </a:r>
            <a:r>
              <a:rPr lang="en-US" altLang="ko-KR" sz="1100" dirty="0"/>
              <a:t>();</a:t>
            </a:r>
          </a:p>
          <a:p>
            <a:endParaRPr lang="en-US" altLang="ko-KR" sz="1100" dirty="0"/>
          </a:p>
          <a:p>
            <a:r>
              <a:rPr lang="en-US" altLang="ko-KR" sz="1100" dirty="0"/>
              <a:t>    web3.eth.getTransaction(</a:t>
            </a:r>
            <a:r>
              <a:rPr lang="en-US" altLang="ko-KR" sz="1100" dirty="0" err="1"/>
              <a:t>txid</a:t>
            </a:r>
            <a:r>
              <a:rPr lang="en-US" altLang="ko-KR" sz="1100" dirty="0"/>
              <a:t>, function(</a:t>
            </a:r>
            <a:r>
              <a:rPr lang="en-US" altLang="ko-KR" sz="1100" dirty="0" err="1"/>
              <a:t>e,r</a:t>
            </a:r>
            <a:r>
              <a:rPr lang="en-US" altLang="ko-KR" sz="1100" dirty="0"/>
              <a:t>){</a:t>
            </a:r>
          </a:p>
          <a:p>
            <a:endParaRPr lang="en-US" altLang="ko-KR" sz="1100" dirty="0"/>
          </a:p>
          <a:p>
            <a:r>
              <a:rPr lang="en-US" altLang="ko-KR" sz="1100" dirty="0"/>
              <a:t>      if (r != null &amp;&amp; </a:t>
            </a:r>
            <a:r>
              <a:rPr lang="en-US" altLang="ko-KR" sz="1100" dirty="0" err="1"/>
              <a:t>r.blockNumber</a:t>
            </a:r>
            <a:r>
              <a:rPr lang="en-US" altLang="ko-KR" sz="1100" dirty="0"/>
              <a:t> &gt; 0) {</a:t>
            </a:r>
          </a:p>
          <a:p>
            <a:endParaRPr lang="en-US" altLang="ko-KR" sz="1100" dirty="0"/>
          </a:p>
          <a:p>
            <a:r>
              <a:rPr lang="en-US" altLang="ko-KR" sz="1100" dirty="0"/>
              <a:t>        </a:t>
            </a:r>
            <a:r>
              <a:rPr lang="en-US" altLang="ko-KR" sz="1100" dirty="0" err="1"/>
              <a:t>document.getElementById</a:t>
            </a:r>
            <a:r>
              <a:rPr lang="en-US" altLang="ko-KR" sz="1100" dirty="0"/>
              <a:t>('pending').</a:t>
            </a:r>
            <a:r>
              <a:rPr lang="en-US" altLang="ko-KR" sz="1100" dirty="0" err="1"/>
              <a:t>innerHTML</a:t>
            </a:r>
            <a:r>
              <a:rPr lang="en-US" altLang="ko-KR" sz="1100" dirty="0"/>
              <a:t> = '(</a:t>
            </a:r>
            <a:r>
              <a:rPr lang="ko-KR" altLang="en-US" sz="1100" dirty="0"/>
              <a:t>기록된 블록</a:t>
            </a:r>
            <a:r>
              <a:rPr lang="en-US" altLang="ko-KR" sz="1100" dirty="0"/>
              <a:t>: ' + </a:t>
            </a:r>
            <a:r>
              <a:rPr lang="en-US" altLang="ko-KR" sz="1100" dirty="0" err="1"/>
              <a:t>r.blockNumber</a:t>
            </a:r>
            <a:r>
              <a:rPr lang="en-US" altLang="ko-KR" sz="1100" dirty="0"/>
              <a:t> + ')';</a:t>
            </a:r>
          </a:p>
          <a:p>
            <a:endParaRPr lang="en-US" altLang="ko-KR" sz="1100" dirty="0"/>
          </a:p>
          <a:p>
            <a:r>
              <a:rPr lang="en-US" altLang="ko-KR" sz="1100" dirty="0"/>
              <a:t>        </a:t>
            </a:r>
            <a:r>
              <a:rPr lang="en-US" altLang="ko-KR" sz="1100" dirty="0" err="1"/>
              <a:t>document.getElementById</a:t>
            </a:r>
            <a:r>
              <a:rPr lang="en-US" altLang="ko-KR" sz="1100" dirty="0"/>
              <a:t>('pending').</a:t>
            </a:r>
            <a:r>
              <a:rPr lang="en-US" altLang="ko-KR" sz="1100" dirty="0" err="1"/>
              <a:t>style.cssText</a:t>
            </a:r>
            <a:r>
              <a:rPr lang="en-US" altLang="ko-KR" sz="1100" dirty="0"/>
              <a:t> ='</a:t>
            </a:r>
            <a:r>
              <a:rPr lang="en-US" altLang="ko-KR" sz="1100" dirty="0" err="1"/>
              <a:t>color:green</a:t>
            </a:r>
            <a:r>
              <a:rPr lang="en-US" altLang="ko-KR" sz="1100" dirty="0"/>
              <a:t>;';</a:t>
            </a:r>
          </a:p>
          <a:p>
            <a:endParaRPr lang="en-US" altLang="ko-KR" sz="1100" dirty="0"/>
          </a:p>
          <a:p>
            <a:r>
              <a:rPr lang="en-US" altLang="ko-KR" sz="1100" dirty="0"/>
              <a:t>        </a:t>
            </a:r>
            <a:r>
              <a:rPr lang="en-US" altLang="ko-KR" sz="1100" dirty="0" err="1"/>
              <a:t>document.getElementById</a:t>
            </a:r>
            <a:r>
              <a:rPr lang="en-US" altLang="ko-KR" sz="1100" dirty="0"/>
              <a:t>('</a:t>
            </a:r>
            <a:r>
              <a:rPr lang="en-US" altLang="ko-KR" sz="1100" dirty="0" err="1"/>
              <a:t>storedData</a:t>
            </a:r>
            <a:r>
              <a:rPr lang="en-US" altLang="ko-KR" sz="1100" dirty="0"/>
              <a:t>').</a:t>
            </a:r>
            <a:r>
              <a:rPr lang="en-US" altLang="ko-KR" sz="1100" dirty="0" err="1"/>
              <a:t>style.cssText</a:t>
            </a:r>
            <a:r>
              <a:rPr lang="en-US" altLang="ko-KR" sz="1100" dirty="0"/>
              <a:t> ='</a:t>
            </a:r>
            <a:r>
              <a:rPr lang="en-US" altLang="ko-KR" sz="1100" dirty="0" err="1"/>
              <a:t>color:green</a:t>
            </a:r>
            <a:r>
              <a:rPr lang="en-US" altLang="ko-KR" sz="1100" dirty="0"/>
              <a:t>; font-size:300%;';</a:t>
            </a:r>
          </a:p>
          <a:p>
            <a:endParaRPr lang="en-US" altLang="ko-KR" sz="1100" dirty="0"/>
          </a:p>
          <a:p>
            <a:r>
              <a:rPr lang="en-US" altLang="ko-KR" sz="1100" dirty="0"/>
              <a:t>        </a:t>
            </a:r>
            <a:r>
              <a:rPr lang="en-US" altLang="ko-KR" sz="1100" dirty="0" err="1"/>
              <a:t>filter.stopWatching</a:t>
            </a:r>
            <a:r>
              <a:rPr lang="en-US" altLang="ko-KR" sz="1100" dirty="0"/>
              <a:t>();</a:t>
            </a:r>
          </a:p>
          <a:p>
            <a:endParaRPr lang="en-US" altLang="ko-KR" sz="1100" dirty="0"/>
          </a:p>
          <a:p>
            <a:r>
              <a:rPr lang="en-US" altLang="ko-KR" sz="1100" dirty="0"/>
              <a:t>      }</a:t>
            </a:r>
          </a:p>
          <a:p>
            <a:endParaRPr lang="en-US" altLang="ko-KR" sz="1100" dirty="0"/>
          </a:p>
          <a:p>
            <a:r>
              <a:rPr lang="en-US" altLang="ko-KR" sz="1100" dirty="0"/>
              <a:t>   });</a:t>
            </a:r>
          </a:p>
          <a:p>
            <a:endParaRPr lang="en-US" altLang="ko-KR" sz="1100" dirty="0"/>
          </a:p>
          <a:p>
            <a:r>
              <a:rPr lang="en-US" altLang="ko-KR" sz="1100" dirty="0"/>
              <a:t> });</a:t>
            </a:r>
          </a:p>
          <a:p>
            <a:endParaRPr lang="en-US" altLang="ko-KR" sz="1100" dirty="0"/>
          </a:p>
          <a:p>
            <a:r>
              <a:rPr lang="en-US" altLang="ko-KR" sz="1100" dirty="0"/>
              <a:t>}</a:t>
            </a:r>
            <a:endParaRPr lang="ko-KR" altLang="en-US" sz="1100" dirty="0"/>
          </a:p>
        </p:txBody>
      </p:sp>
      <p:sp>
        <p:nvSpPr>
          <p:cNvPr id="7" name="직사각형 6"/>
          <p:cNvSpPr/>
          <p:nvPr/>
        </p:nvSpPr>
        <p:spPr>
          <a:xfrm>
            <a:off x="4355976" y="1784607"/>
            <a:ext cx="4572000" cy="526297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web3.eth.getTransaction(</a:t>
            </a:r>
            <a:r>
              <a:rPr lang="en-US" altLang="ko-KR" sz="1200" dirty="0" err="1">
                <a:solidFill>
                  <a:srgbClr val="FF0000"/>
                </a:solidFill>
              </a:rPr>
              <a:t>txid</a:t>
            </a:r>
            <a:r>
              <a:rPr lang="en-US" altLang="ko-KR" sz="1200" dirty="0">
                <a:solidFill>
                  <a:srgbClr val="FF0000"/>
                </a:solidFill>
              </a:rPr>
              <a:t>, function(</a:t>
            </a:r>
            <a:r>
              <a:rPr lang="en-US" altLang="ko-KR" sz="1200" dirty="0" err="1">
                <a:solidFill>
                  <a:srgbClr val="FF0000"/>
                </a:solidFill>
              </a:rPr>
              <a:t>e,r</a:t>
            </a:r>
            <a:r>
              <a:rPr lang="en-US" altLang="ko-KR" sz="1200" dirty="0">
                <a:solidFill>
                  <a:srgbClr val="FF0000"/>
                </a:solidFill>
              </a:rPr>
              <a:t>){}) </a:t>
            </a:r>
            <a:r>
              <a:rPr lang="ko-KR" altLang="en-US" sz="1200" dirty="0">
                <a:solidFill>
                  <a:srgbClr val="FF0000"/>
                </a:solidFill>
              </a:rPr>
              <a:t>는 우리가 앞에서 받았던 업데이트 트랜잭션 </a:t>
            </a:r>
            <a:r>
              <a:rPr lang="en-US" altLang="ko-KR" sz="1200" dirty="0">
                <a:solidFill>
                  <a:srgbClr val="FF0000"/>
                </a:solidFill>
              </a:rPr>
              <a:t>id (</a:t>
            </a:r>
            <a:r>
              <a:rPr lang="en-US" altLang="ko-KR" sz="1200" dirty="0" err="1">
                <a:solidFill>
                  <a:srgbClr val="FF0000"/>
                </a:solidFill>
              </a:rPr>
              <a:t>txid</a:t>
            </a:r>
            <a:r>
              <a:rPr lang="en-US" altLang="ko-KR" sz="1200" dirty="0">
                <a:solidFill>
                  <a:srgbClr val="FF0000"/>
                </a:solidFill>
              </a:rPr>
              <a:t>) </a:t>
            </a:r>
            <a:r>
              <a:rPr lang="ko-KR" altLang="en-US" sz="1200" dirty="0">
                <a:solidFill>
                  <a:srgbClr val="FF0000"/>
                </a:solidFill>
              </a:rPr>
              <a:t>로 블록체인에서 그 기록을 한번 가져와 보는 겁니다</a:t>
            </a:r>
            <a:r>
              <a:rPr lang="en-US" altLang="ko-KR" sz="1200" dirty="0">
                <a:solidFill>
                  <a:srgbClr val="FF0000"/>
                </a:solidFill>
              </a:rPr>
              <a:t>. </a:t>
            </a:r>
            <a:endParaRPr lang="en-US" altLang="ko-KR" sz="1200" dirty="0" smtClean="0">
              <a:solidFill>
                <a:srgbClr val="FF0000"/>
              </a:solidFill>
            </a:endParaRPr>
          </a:p>
          <a:p>
            <a:endParaRPr lang="en-US" altLang="ko-KR" sz="1200" dirty="0">
              <a:solidFill>
                <a:srgbClr val="FF0000"/>
              </a:solidFill>
            </a:endParaRPr>
          </a:p>
          <a:p>
            <a:r>
              <a:rPr lang="ko-KR" altLang="en-US" sz="1200" dirty="0" err="1" smtClean="0">
                <a:solidFill>
                  <a:srgbClr val="FF0000"/>
                </a:solidFill>
              </a:rPr>
              <a:t>리턴값은</a:t>
            </a:r>
            <a:r>
              <a:rPr lang="ko-KR" altLang="en-US" sz="1200" dirty="0" smtClean="0">
                <a:solidFill>
                  <a:srgbClr val="FF0000"/>
                </a:solidFill>
              </a:rPr>
              <a:t> </a:t>
            </a:r>
            <a:r>
              <a:rPr lang="en-US" altLang="ko-KR" sz="1200" dirty="0" err="1" smtClean="0">
                <a:solidFill>
                  <a:srgbClr val="FF0000"/>
                </a:solidFill>
              </a:rPr>
              <a:t>blockhash</a:t>
            </a:r>
            <a:r>
              <a:rPr lang="ko-KR" altLang="en-US" sz="1200" dirty="0" smtClean="0">
                <a:solidFill>
                  <a:srgbClr val="FF0000"/>
                </a:solidFill>
              </a:rPr>
              <a:t>값</a:t>
            </a:r>
            <a:r>
              <a:rPr lang="en-US" altLang="ko-KR" sz="1200" dirty="0" smtClean="0">
                <a:solidFill>
                  <a:srgbClr val="FF0000"/>
                </a:solidFill>
              </a:rPr>
              <a:t>, </a:t>
            </a:r>
            <a:r>
              <a:rPr lang="en-US" altLang="ko-KR" sz="1200" dirty="0" err="1" smtClean="0">
                <a:solidFill>
                  <a:srgbClr val="FF0000"/>
                </a:solidFill>
              </a:rPr>
              <a:t>blocknumber</a:t>
            </a:r>
            <a:r>
              <a:rPr lang="en-US" altLang="ko-KR" sz="1200" dirty="0" smtClean="0">
                <a:solidFill>
                  <a:srgbClr val="FF0000"/>
                </a:solidFill>
              </a:rPr>
              <a:t>, Account </a:t>
            </a:r>
            <a:r>
              <a:rPr lang="ko-KR" altLang="en-US" sz="1200" dirty="0" smtClean="0">
                <a:solidFill>
                  <a:srgbClr val="FF0000"/>
                </a:solidFill>
              </a:rPr>
              <a:t>주소</a:t>
            </a:r>
            <a:r>
              <a:rPr lang="en-US" altLang="ko-KR" sz="1200" dirty="0" smtClean="0">
                <a:solidFill>
                  <a:srgbClr val="FF0000"/>
                </a:solidFill>
              </a:rPr>
              <a:t>, </a:t>
            </a:r>
            <a:r>
              <a:rPr lang="ko-KR" altLang="en-US" sz="1200" dirty="0" smtClean="0">
                <a:solidFill>
                  <a:srgbClr val="FF0000"/>
                </a:solidFill>
              </a:rPr>
              <a:t>가스 사용량 등이 </a:t>
            </a:r>
            <a:r>
              <a:rPr lang="ko-KR" altLang="en-US" sz="1200" dirty="0" err="1" smtClean="0">
                <a:solidFill>
                  <a:srgbClr val="FF0000"/>
                </a:solidFill>
              </a:rPr>
              <a:t>리턴된다</a:t>
            </a:r>
            <a:endParaRPr lang="en-US" altLang="ko-KR" sz="1200" dirty="0" smtClean="0">
              <a:solidFill>
                <a:srgbClr val="FF0000"/>
              </a:solidFill>
            </a:endParaRPr>
          </a:p>
          <a:p>
            <a:endParaRPr lang="en-US" altLang="ko-KR" sz="1200" dirty="0" smtClean="0">
              <a:solidFill>
                <a:srgbClr val="FF0000"/>
              </a:solidFill>
            </a:endParaRPr>
          </a:p>
          <a:p>
            <a:r>
              <a:rPr lang="ko-KR" altLang="en-US" sz="1200" dirty="0" smtClean="0">
                <a:solidFill>
                  <a:srgbClr val="FF0000"/>
                </a:solidFill>
              </a:rPr>
              <a:t>만일 </a:t>
            </a:r>
            <a:r>
              <a:rPr lang="ko-KR" altLang="en-US" sz="1200" dirty="0">
                <a:solidFill>
                  <a:srgbClr val="FF0000"/>
                </a:solidFill>
              </a:rPr>
              <a:t>이 </a:t>
            </a:r>
            <a:r>
              <a:rPr lang="en-US" altLang="ko-KR" sz="1200" dirty="0" err="1">
                <a:solidFill>
                  <a:srgbClr val="FF0000"/>
                </a:solidFill>
              </a:rPr>
              <a:t>txid</a:t>
            </a:r>
            <a:r>
              <a:rPr lang="en-US" altLang="ko-KR" sz="1200" dirty="0">
                <a:solidFill>
                  <a:srgbClr val="FF0000"/>
                </a:solidFill>
              </a:rPr>
              <a:t> </a:t>
            </a:r>
            <a:r>
              <a:rPr lang="ko-KR" altLang="en-US" sz="1200" dirty="0">
                <a:solidFill>
                  <a:srgbClr val="FF0000"/>
                </a:solidFill>
              </a:rPr>
              <a:t>가 새 블록에 포함되었다면 그 결과값에 </a:t>
            </a:r>
            <a:r>
              <a:rPr lang="ko-KR" altLang="en-US" sz="1200" dirty="0" err="1">
                <a:solidFill>
                  <a:srgbClr val="FF0000"/>
                </a:solidFill>
              </a:rPr>
              <a:t>블럭넘버가</a:t>
            </a:r>
            <a:r>
              <a:rPr lang="ko-KR" altLang="en-US" sz="1200" dirty="0">
                <a:solidFill>
                  <a:srgbClr val="FF0000"/>
                </a:solidFill>
              </a:rPr>
              <a:t> 포함되어 있겠지요</a:t>
            </a:r>
            <a:r>
              <a:rPr lang="en-US" altLang="ko-KR" sz="1200" dirty="0">
                <a:solidFill>
                  <a:srgbClr val="FF0000"/>
                </a:solidFill>
              </a:rPr>
              <a:t>. </a:t>
            </a:r>
            <a:r>
              <a:rPr lang="ko-KR" altLang="en-US" sz="1200" dirty="0">
                <a:solidFill>
                  <a:srgbClr val="FF0000"/>
                </a:solidFill>
              </a:rPr>
              <a:t>가끔은 내가 보낸 트랜잭션이 포함되지 않은 채 새 블록이 생성되었을 수도 있습니다</a:t>
            </a:r>
            <a:r>
              <a:rPr lang="en-US" altLang="ko-KR" sz="1200" dirty="0">
                <a:solidFill>
                  <a:srgbClr val="FF0000"/>
                </a:solidFill>
              </a:rPr>
              <a:t>. </a:t>
            </a:r>
            <a:endParaRPr lang="en-US" altLang="ko-KR" sz="1200" dirty="0" smtClean="0">
              <a:solidFill>
                <a:srgbClr val="FF0000"/>
              </a:solidFill>
            </a:endParaRPr>
          </a:p>
          <a:p>
            <a:endParaRPr lang="en-US" altLang="ko-KR" sz="1200" dirty="0">
              <a:solidFill>
                <a:srgbClr val="FF0000"/>
              </a:solidFill>
            </a:endParaRPr>
          </a:p>
          <a:p>
            <a:r>
              <a:rPr lang="ko-KR" altLang="en-US" sz="1200" dirty="0" smtClean="0">
                <a:solidFill>
                  <a:srgbClr val="FF0000"/>
                </a:solidFill>
              </a:rPr>
              <a:t>그럴 </a:t>
            </a:r>
            <a:r>
              <a:rPr lang="ko-KR" altLang="en-US" sz="1200" dirty="0">
                <a:solidFill>
                  <a:srgbClr val="FF0000"/>
                </a:solidFill>
              </a:rPr>
              <a:t>경우에는 아예 </a:t>
            </a:r>
            <a:r>
              <a:rPr lang="en-US" altLang="ko-KR" sz="1200" dirty="0">
                <a:solidFill>
                  <a:srgbClr val="FF0000"/>
                </a:solidFill>
              </a:rPr>
              <a:t>r </a:t>
            </a:r>
            <a:r>
              <a:rPr lang="ko-KR" altLang="en-US" sz="1200" dirty="0">
                <a:solidFill>
                  <a:srgbClr val="FF0000"/>
                </a:solidFill>
              </a:rPr>
              <a:t>이 없거나</a:t>
            </a:r>
            <a:r>
              <a:rPr lang="en-US" altLang="ko-KR" sz="1200" dirty="0">
                <a:solidFill>
                  <a:srgbClr val="FF0000"/>
                </a:solidFill>
              </a:rPr>
              <a:t>, </a:t>
            </a:r>
            <a:r>
              <a:rPr lang="en-US" altLang="ko-KR" sz="1200" dirty="0" err="1">
                <a:solidFill>
                  <a:srgbClr val="FF0000"/>
                </a:solidFill>
              </a:rPr>
              <a:t>r.blockNumber</a:t>
            </a:r>
            <a:r>
              <a:rPr lang="en-US" altLang="ko-KR" sz="1200" dirty="0">
                <a:solidFill>
                  <a:srgbClr val="FF0000"/>
                </a:solidFill>
              </a:rPr>
              <a:t> </a:t>
            </a:r>
            <a:r>
              <a:rPr lang="ko-KR" altLang="en-US" sz="1200" dirty="0">
                <a:solidFill>
                  <a:srgbClr val="FF0000"/>
                </a:solidFill>
              </a:rPr>
              <a:t>가 배정되지 않았겠지요</a:t>
            </a:r>
            <a:r>
              <a:rPr lang="en-US" altLang="ko-KR" sz="1200" dirty="0">
                <a:solidFill>
                  <a:srgbClr val="FF0000"/>
                </a:solidFill>
              </a:rPr>
              <a:t>. </a:t>
            </a:r>
            <a:r>
              <a:rPr lang="ko-KR" altLang="en-US" sz="1200" dirty="0">
                <a:solidFill>
                  <a:srgbClr val="FF0000"/>
                </a:solidFill>
              </a:rPr>
              <a:t>그것은 우리가 보낸 값이 아직 저장되지 않았다는 것을 의미합니다</a:t>
            </a:r>
            <a:r>
              <a:rPr lang="en-US" altLang="ko-KR" sz="1200" dirty="0">
                <a:solidFill>
                  <a:srgbClr val="FF0000"/>
                </a:solidFill>
              </a:rPr>
              <a:t>. </a:t>
            </a:r>
            <a:endParaRPr lang="en-US" altLang="ko-KR" sz="1200" dirty="0" smtClean="0">
              <a:solidFill>
                <a:srgbClr val="FF0000"/>
              </a:solidFill>
            </a:endParaRPr>
          </a:p>
          <a:p>
            <a:r>
              <a:rPr lang="ko-KR" altLang="en-US" sz="1200" dirty="0" smtClean="0">
                <a:solidFill>
                  <a:srgbClr val="FF0000"/>
                </a:solidFill>
              </a:rPr>
              <a:t>그렇게 </a:t>
            </a:r>
            <a:r>
              <a:rPr lang="ko-KR" altLang="en-US" sz="1200" dirty="0">
                <a:solidFill>
                  <a:srgbClr val="FF0000"/>
                </a:solidFill>
              </a:rPr>
              <a:t>되면 </a:t>
            </a:r>
            <a:r>
              <a:rPr lang="en-US" altLang="ko-KR" sz="1200" dirty="0">
                <a:solidFill>
                  <a:srgbClr val="FF0000"/>
                </a:solidFill>
              </a:rPr>
              <a:t>if (r != null &amp;&amp; </a:t>
            </a:r>
            <a:r>
              <a:rPr lang="en-US" altLang="ko-KR" sz="1200" dirty="0" err="1">
                <a:solidFill>
                  <a:srgbClr val="FF0000"/>
                </a:solidFill>
              </a:rPr>
              <a:t>r.blockNumber</a:t>
            </a:r>
            <a:r>
              <a:rPr lang="en-US" altLang="ko-KR" sz="1200" dirty="0">
                <a:solidFill>
                  <a:srgbClr val="FF0000"/>
                </a:solidFill>
              </a:rPr>
              <a:t> &gt; 0) ﻿</a:t>
            </a:r>
            <a:r>
              <a:rPr lang="ko-KR" altLang="en-US" sz="1200" dirty="0">
                <a:solidFill>
                  <a:srgbClr val="FF0000"/>
                </a:solidFill>
              </a:rPr>
              <a:t>에서 거짓이 되겠지요</a:t>
            </a:r>
            <a:r>
              <a:rPr lang="en-US" altLang="ko-KR" sz="1200" dirty="0">
                <a:solidFill>
                  <a:srgbClr val="FF0000"/>
                </a:solidFill>
              </a:rPr>
              <a:t>. "&amp;&amp;" </a:t>
            </a:r>
            <a:r>
              <a:rPr lang="ko-KR" altLang="en-US" sz="1200" dirty="0">
                <a:solidFill>
                  <a:srgbClr val="FF0000"/>
                </a:solidFill>
              </a:rPr>
              <a:t>라는 것은 </a:t>
            </a:r>
            <a:r>
              <a:rPr lang="en-US" altLang="ko-KR" sz="1200" dirty="0">
                <a:solidFill>
                  <a:srgbClr val="FF0000"/>
                </a:solidFill>
              </a:rPr>
              <a:t>"AND" </a:t>
            </a:r>
            <a:r>
              <a:rPr lang="ko-KR" altLang="en-US" sz="1200" dirty="0">
                <a:solidFill>
                  <a:srgbClr val="FF0000"/>
                </a:solidFill>
              </a:rPr>
              <a:t>의 의미입니다</a:t>
            </a:r>
            <a:r>
              <a:rPr lang="en-US" altLang="ko-KR" sz="1200" dirty="0">
                <a:solidFill>
                  <a:srgbClr val="FF0000"/>
                </a:solidFill>
              </a:rPr>
              <a:t>. </a:t>
            </a:r>
            <a:endParaRPr lang="en-US" altLang="ko-KR" sz="1200" dirty="0" smtClean="0">
              <a:solidFill>
                <a:srgbClr val="FF0000"/>
              </a:solidFill>
            </a:endParaRPr>
          </a:p>
          <a:p>
            <a:r>
              <a:rPr lang="ko-KR" altLang="en-US" sz="1200" dirty="0" smtClean="0">
                <a:solidFill>
                  <a:srgbClr val="FF0000"/>
                </a:solidFill>
              </a:rPr>
              <a:t>두 </a:t>
            </a:r>
            <a:r>
              <a:rPr lang="ko-KR" altLang="en-US" sz="1200" dirty="0">
                <a:solidFill>
                  <a:srgbClr val="FF0000"/>
                </a:solidFill>
              </a:rPr>
              <a:t>가지가 다 충족되어야 합니다</a:t>
            </a:r>
            <a:r>
              <a:rPr lang="en-US" altLang="ko-KR" sz="1200" dirty="0">
                <a:solidFill>
                  <a:srgbClr val="FF0000"/>
                </a:solidFill>
              </a:rPr>
              <a:t>. </a:t>
            </a:r>
            <a:r>
              <a:rPr lang="ko-KR" altLang="en-US" sz="1200" dirty="0" err="1">
                <a:solidFill>
                  <a:srgbClr val="FF0000"/>
                </a:solidFill>
              </a:rPr>
              <a:t>리턴값이</a:t>
            </a:r>
            <a:r>
              <a:rPr lang="ko-KR" altLang="en-US" sz="1200" dirty="0">
                <a:solidFill>
                  <a:srgbClr val="FF0000"/>
                </a:solidFill>
              </a:rPr>
              <a:t> </a:t>
            </a:r>
            <a:r>
              <a:rPr lang="en-US" altLang="ko-KR" sz="1200" dirty="0">
                <a:solidFill>
                  <a:srgbClr val="FF0000"/>
                </a:solidFill>
              </a:rPr>
              <a:t>null </a:t>
            </a:r>
            <a:r>
              <a:rPr lang="ko-KR" altLang="en-US" sz="1200" dirty="0">
                <a:solidFill>
                  <a:srgbClr val="FF0000"/>
                </a:solidFill>
              </a:rPr>
              <a:t>이 아니고 거기에 블록넘버가 나온다</a:t>
            </a:r>
            <a:r>
              <a:rPr lang="en-US" altLang="ko-KR" sz="1200" dirty="0">
                <a:solidFill>
                  <a:srgbClr val="FF0000"/>
                </a:solidFill>
              </a:rPr>
              <a:t>(&gt;0)</a:t>
            </a:r>
            <a:r>
              <a:rPr lang="ko-KR" altLang="en-US" sz="1200" dirty="0">
                <a:solidFill>
                  <a:srgbClr val="FF0000"/>
                </a:solidFill>
              </a:rPr>
              <a:t>는 것은 정상적으로 블록체인에 포함이 되었다는 뜻입니다</a:t>
            </a:r>
            <a:r>
              <a:rPr lang="en-US" altLang="ko-KR" sz="1200" dirty="0">
                <a:solidFill>
                  <a:srgbClr val="FF0000"/>
                </a:solidFill>
              </a:rPr>
              <a:t>. </a:t>
            </a:r>
            <a:r>
              <a:rPr lang="ko-KR" altLang="en-US" sz="1200" dirty="0">
                <a:solidFill>
                  <a:srgbClr val="FF0000"/>
                </a:solidFill>
              </a:rPr>
              <a:t>그렇다면 아까 </a:t>
            </a:r>
            <a:r>
              <a:rPr lang="en-US" altLang="ko-KR" sz="1200" dirty="0">
                <a:solidFill>
                  <a:srgbClr val="FF0000"/>
                </a:solidFill>
              </a:rPr>
              <a:t>'(</a:t>
            </a:r>
            <a:r>
              <a:rPr lang="en-US" altLang="ko-KR" sz="1200" dirty="0" err="1">
                <a:solidFill>
                  <a:srgbClr val="FF0000"/>
                </a:solidFill>
              </a:rPr>
              <a:t>Panding</a:t>
            </a:r>
            <a:r>
              <a:rPr lang="en-US" altLang="ko-KR" sz="1200" dirty="0">
                <a:solidFill>
                  <a:srgbClr val="FF0000"/>
                </a:solidFill>
              </a:rPr>
              <a:t>)' </a:t>
            </a:r>
            <a:r>
              <a:rPr lang="ko-KR" altLang="en-US" sz="1200" dirty="0">
                <a:solidFill>
                  <a:srgbClr val="FF0000"/>
                </a:solidFill>
              </a:rPr>
              <a:t>이라고 해두었던 내용 대신 </a:t>
            </a:r>
            <a:r>
              <a:rPr lang="en-US" altLang="ko-KR" sz="1200" dirty="0">
                <a:solidFill>
                  <a:srgbClr val="FF0000"/>
                </a:solidFill>
              </a:rPr>
              <a:t>'</a:t>
            </a:r>
            <a:r>
              <a:rPr lang="ko-KR" altLang="en-US" sz="1200" dirty="0">
                <a:solidFill>
                  <a:srgbClr val="FF0000"/>
                </a:solidFill>
              </a:rPr>
              <a:t>기록된 </a:t>
            </a:r>
            <a:r>
              <a:rPr lang="ko-KR" altLang="en-US" sz="1200" dirty="0" err="1">
                <a:solidFill>
                  <a:srgbClr val="FF0000"/>
                </a:solidFill>
              </a:rPr>
              <a:t>블럭</a:t>
            </a:r>
            <a:r>
              <a:rPr lang="en-US" altLang="ko-KR" sz="1200" dirty="0">
                <a:solidFill>
                  <a:srgbClr val="FF0000"/>
                </a:solidFill>
              </a:rPr>
              <a:t>' </a:t>
            </a:r>
            <a:r>
              <a:rPr lang="ko-KR" altLang="en-US" sz="1200" dirty="0">
                <a:solidFill>
                  <a:srgbClr val="FF0000"/>
                </a:solidFill>
              </a:rPr>
              <a:t>이라는 안내 문구와 이 트랜잭션이 포함된 블록넘버를 보여주게 됩니다</a:t>
            </a:r>
            <a:r>
              <a:rPr lang="en-US" altLang="ko-KR" sz="1200" dirty="0">
                <a:solidFill>
                  <a:srgbClr val="FF0000"/>
                </a:solidFill>
              </a:rPr>
              <a:t>. </a:t>
            </a:r>
            <a:r>
              <a:rPr lang="ko-KR" altLang="en-US" sz="1200" dirty="0">
                <a:solidFill>
                  <a:srgbClr val="FF0000"/>
                </a:solidFill>
              </a:rPr>
              <a:t>그리고 </a:t>
            </a:r>
            <a:r>
              <a:rPr lang="en-US" altLang="ko-KR" sz="1200" dirty="0" err="1">
                <a:solidFill>
                  <a:srgbClr val="FF0000"/>
                </a:solidFill>
              </a:rPr>
              <a:t>storedData</a:t>
            </a:r>
            <a:r>
              <a:rPr lang="en-US" altLang="ko-KR" sz="1200" dirty="0">
                <a:solidFill>
                  <a:srgbClr val="FF0000"/>
                </a:solidFill>
              </a:rPr>
              <a:t> </a:t>
            </a:r>
            <a:r>
              <a:rPr lang="ko-KR" altLang="en-US" sz="1200" dirty="0">
                <a:solidFill>
                  <a:srgbClr val="FF0000"/>
                </a:solidFill>
              </a:rPr>
              <a:t>값도 새 트랜잭션이 반영된 것이기 때문에 녹색으로 문자색을 바꾸어줍니다</a:t>
            </a:r>
            <a:r>
              <a:rPr lang="en-US" altLang="ko-KR" sz="1200" dirty="0">
                <a:solidFill>
                  <a:srgbClr val="FF0000"/>
                </a:solidFill>
              </a:rPr>
              <a:t>. </a:t>
            </a:r>
          </a:p>
          <a:p>
            <a:endParaRPr lang="en-US" altLang="ko-KR" sz="1200" dirty="0">
              <a:solidFill>
                <a:srgbClr val="FF0000"/>
              </a:solidFill>
            </a:endParaRPr>
          </a:p>
          <a:p>
            <a:r>
              <a:rPr lang="en-US" altLang="ko-KR" sz="1200" dirty="0">
                <a:solidFill>
                  <a:srgbClr val="FF0000"/>
                </a:solidFill>
              </a:rPr>
              <a:t>watch() </a:t>
            </a:r>
            <a:r>
              <a:rPr lang="ko-KR" altLang="en-US" sz="1200" dirty="0">
                <a:solidFill>
                  <a:srgbClr val="FF0000"/>
                </a:solidFill>
              </a:rPr>
              <a:t>안에서 실행되는 두 함수가 반드시 동시에 실행되는 것은 아니기 때문에</a:t>
            </a:r>
            <a:r>
              <a:rPr lang="en-US" altLang="ko-KR" sz="1200" dirty="0">
                <a:solidFill>
                  <a:srgbClr val="FF0000"/>
                </a:solidFill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</a:rPr>
              <a:t>현재 </a:t>
            </a:r>
            <a:r>
              <a:rPr lang="en-US" altLang="ko-KR" sz="1200" dirty="0" err="1">
                <a:solidFill>
                  <a:srgbClr val="FF0000"/>
                </a:solidFill>
              </a:rPr>
              <a:t>storedData</a:t>
            </a:r>
            <a:r>
              <a:rPr lang="en-US" altLang="ko-KR" sz="1200" dirty="0">
                <a:solidFill>
                  <a:srgbClr val="FF0000"/>
                </a:solidFill>
              </a:rPr>
              <a:t> </a:t>
            </a:r>
            <a:r>
              <a:rPr lang="ko-KR" altLang="en-US" sz="1200" dirty="0">
                <a:solidFill>
                  <a:srgbClr val="FF0000"/>
                </a:solidFill>
              </a:rPr>
              <a:t>값과 업데이트 트랜잭션 관련 화면갱신에 시간차가 날 수 있습니다</a:t>
            </a:r>
            <a:r>
              <a:rPr lang="en-US" altLang="ko-KR" sz="1200" dirty="0">
                <a:solidFill>
                  <a:srgbClr val="FF0000"/>
                </a:solidFill>
              </a:rPr>
              <a:t>. 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4241664" y="760928"/>
            <a:ext cx="4572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web3.eth.filter() </a:t>
            </a:r>
            <a:r>
              <a:rPr lang="ko-KR" altLang="en-US" sz="1200" dirty="0">
                <a:solidFill>
                  <a:srgbClr val="FF0000"/>
                </a:solidFill>
              </a:rPr>
              <a:t>함수를 통해 </a:t>
            </a:r>
            <a:r>
              <a:rPr lang="en-US" altLang="ko-KR" sz="1200" dirty="0">
                <a:solidFill>
                  <a:srgbClr val="FF0000"/>
                </a:solidFill>
              </a:rPr>
              <a:t>Block </a:t>
            </a:r>
            <a:r>
              <a:rPr lang="ko-KR" altLang="en-US" sz="1200" dirty="0">
                <a:solidFill>
                  <a:srgbClr val="FF0000"/>
                </a:solidFill>
              </a:rPr>
              <a:t>에 대한 </a:t>
            </a:r>
            <a:r>
              <a:rPr lang="en-US" altLang="ko-KR" sz="1200" dirty="0">
                <a:solidFill>
                  <a:srgbClr val="FF0000"/>
                </a:solidFill>
              </a:rPr>
              <a:t>Filter </a:t>
            </a:r>
            <a:r>
              <a:rPr lang="ko-KR" altLang="en-US" sz="1200" dirty="0">
                <a:solidFill>
                  <a:srgbClr val="FF0000"/>
                </a:solidFill>
              </a:rPr>
              <a:t>를 걸 수 있다</a:t>
            </a:r>
            <a:r>
              <a:rPr lang="en-US" altLang="ko-KR" sz="1200" dirty="0">
                <a:solidFill>
                  <a:srgbClr val="FF0000"/>
                </a:solidFill>
              </a:rPr>
              <a:t>. 'latest' </a:t>
            </a:r>
            <a:r>
              <a:rPr lang="ko-KR" altLang="en-US" sz="1200" dirty="0">
                <a:solidFill>
                  <a:srgbClr val="FF0000"/>
                </a:solidFill>
              </a:rPr>
              <a:t>를 넣어주면 최신 생성된 블록이 있는 경우 </a:t>
            </a:r>
            <a:r>
              <a:rPr lang="en-US" altLang="ko-KR" sz="1200" dirty="0">
                <a:solidFill>
                  <a:srgbClr val="FF0000"/>
                </a:solidFill>
              </a:rPr>
              <a:t>Filter </a:t>
            </a:r>
            <a:r>
              <a:rPr lang="ko-KR" altLang="en-US" sz="1200" dirty="0">
                <a:solidFill>
                  <a:srgbClr val="FF0000"/>
                </a:solidFill>
              </a:rPr>
              <a:t>로 잡히게 되며</a:t>
            </a:r>
            <a:r>
              <a:rPr lang="en-US" altLang="ko-KR" sz="1200" dirty="0">
                <a:solidFill>
                  <a:srgbClr val="FF0000"/>
                </a:solidFill>
              </a:rPr>
              <a:t>, 'pending' </a:t>
            </a:r>
            <a:r>
              <a:rPr lang="ko-KR" altLang="en-US" sz="1200" dirty="0">
                <a:solidFill>
                  <a:srgbClr val="FF0000"/>
                </a:solidFill>
              </a:rPr>
              <a:t>을 적어주면 </a:t>
            </a:r>
            <a:r>
              <a:rPr lang="en-US" altLang="ko-KR" sz="1200" dirty="0">
                <a:solidFill>
                  <a:srgbClr val="FF0000"/>
                </a:solidFill>
              </a:rPr>
              <a:t>Pending </a:t>
            </a:r>
            <a:r>
              <a:rPr lang="ko-KR" altLang="en-US" sz="1200" dirty="0">
                <a:solidFill>
                  <a:srgbClr val="FF0000"/>
                </a:solidFill>
              </a:rPr>
              <a:t>중인 블록 </a:t>
            </a:r>
            <a:r>
              <a:rPr lang="en-US" altLang="ko-KR" sz="1200" dirty="0">
                <a:solidFill>
                  <a:srgbClr val="FF0000"/>
                </a:solidFill>
              </a:rPr>
              <a:t>(</a:t>
            </a:r>
            <a:r>
              <a:rPr lang="ko-KR" altLang="en-US" sz="1200" dirty="0" err="1">
                <a:solidFill>
                  <a:srgbClr val="FF0000"/>
                </a:solidFill>
              </a:rPr>
              <a:t>마이닝</a:t>
            </a:r>
            <a:r>
              <a:rPr lang="ko-KR" altLang="en-US" sz="1200" dirty="0">
                <a:solidFill>
                  <a:srgbClr val="FF0000"/>
                </a:solidFill>
              </a:rPr>
              <a:t> 대상</a:t>
            </a:r>
            <a:r>
              <a:rPr lang="en-US" altLang="ko-KR" sz="1200" dirty="0">
                <a:solidFill>
                  <a:srgbClr val="FF0000"/>
                </a:solidFill>
              </a:rPr>
              <a:t>)</a:t>
            </a:r>
            <a:r>
              <a:rPr lang="ko-KR" altLang="en-US" sz="1200" dirty="0">
                <a:solidFill>
                  <a:srgbClr val="FF0000"/>
                </a:solidFill>
              </a:rPr>
              <a:t>을 보여준다</a:t>
            </a:r>
            <a:r>
              <a:rPr lang="en-US" altLang="ko-KR" sz="1200" dirty="0" smtClean="0">
                <a:solidFill>
                  <a:srgbClr val="FF0000"/>
                </a:solidFill>
              </a:rPr>
              <a:t>.</a:t>
            </a:r>
          </a:p>
          <a:p>
            <a:endParaRPr lang="en-US" altLang="ko-KR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06732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057530" y="692696"/>
            <a:ext cx="4729696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smtClean="0">
                <a:solidFill>
                  <a:srgbClr val="FF0000"/>
                </a:solidFill>
              </a:rPr>
              <a:t>Mapping</a:t>
            </a:r>
            <a:r>
              <a:rPr lang="ko-KR" altLang="en-US" sz="1200" dirty="0">
                <a:solidFill>
                  <a:srgbClr val="FF0000"/>
                </a:solidFill>
              </a:rPr>
              <a:t>을 </a:t>
            </a:r>
            <a:r>
              <a:rPr lang="en-US" altLang="ko-KR" sz="1200" dirty="0" smtClean="0">
                <a:solidFill>
                  <a:srgbClr val="FF0000"/>
                </a:solidFill>
              </a:rPr>
              <a:t>Address</a:t>
            </a:r>
            <a:r>
              <a:rPr lang="ko-KR" altLang="en-US" sz="1200" dirty="0" smtClean="0">
                <a:solidFill>
                  <a:srgbClr val="FF0000"/>
                </a:solidFill>
              </a:rPr>
              <a:t>에 저장된 </a:t>
            </a:r>
            <a:r>
              <a:rPr lang="en-US" altLang="ko-KR" sz="1200" dirty="0" smtClean="0">
                <a:solidFill>
                  <a:srgbClr val="FF0000"/>
                </a:solidFill>
              </a:rPr>
              <a:t>balance </a:t>
            </a:r>
            <a:r>
              <a:rPr lang="ko-KR" altLang="en-US" sz="1200" dirty="0" smtClean="0">
                <a:solidFill>
                  <a:srgbClr val="FF0000"/>
                </a:solidFill>
              </a:rPr>
              <a:t>값을 호출하는 방법은</a:t>
            </a:r>
            <a:endParaRPr lang="en-US" altLang="ko-KR" sz="1200" dirty="0" smtClean="0">
              <a:solidFill>
                <a:srgbClr val="FF0000"/>
              </a:solidFill>
            </a:endParaRPr>
          </a:p>
          <a:p>
            <a:r>
              <a:rPr lang="en-US" altLang="ko-KR" sz="1200" dirty="0" err="1" smtClean="0">
                <a:solidFill>
                  <a:srgbClr val="FF0000"/>
                </a:solidFill>
              </a:rPr>
              <a:t>Balances.call</a:t>
            </a:r>
            <a:r>
              <a:rPr lang="en-US" altLang="ko-KR" sz="1200" dirty="0" smtClean="0">
                <a:solidFill>
                  <a:srgbClr val="FF0000"/>
                </a:solidFill>
              </a:rPr>
              <a:t>( )</a:t>
            </a:r>
            <a:r>
              <a:rPr lang="ko-KR" altLang="en-US" sz="1200" dirty="0" smtClean="0">
                <a:solidFill>
                  <a:srgbClr val="FF0000"/>
                </a:solidFill>
              </a:rPr>
              <a:t>을</a:t>
            </a:r>
            <a:r>
              <a:rPr lang="en-US" altLang="ko-KR" sz="1200" dirty="0" smtClean="0">
                <a:solidFill>
                  <a:srgbClr val="FF0000"/>
                </a:solidFill>
              </a:rPr>
              <a:t> </a:t>
            </a:r>
            <a:r>
              <a:rPr lang="ko-KR" altLang="en-US" sz="1200" dirty="0" smtClean="0">
                <a:solidFill>
                  <a:srgbClr val="FF0000"/>
                </a:solidFill>
              </a:rPr>
              <a:t>사용한다</a:t>
            </a:r>
            <a:r>
              <a:rPr lang="en-US" altLang="ko-KR" sz="1200" dirty="0" smtClean="0">
                <a:solidFill>
                  <a:srgbClr val="FF0000"/>
                </a:solidFill>
              </a:rPr>
              <a:t>.</a:t>
            </a:r>
          </a:p>
          <a:p>
            <a:endParaRPr lang="en-US" altLang="ko-KR" sz="1200" dirty="0">
              <a:solidFill>
                <a:srgbClr val="FF0000"/>
              </a:solidFill>
            </a:endParaRPr>
          </a:p>
          <a:p>
            <a:r>
              <a:rPr lang="en-US" altLang="ko-KR" sz="1400" b="1" dirty="0" err="1" smtClean="0">
                <a:solidFill>
                  <a:schemeClr val="tx2"/>
                </a:solidFill>
              </a:rPr>
              <a:t>simcoin.balances.call</a:t>
            </a:r>
            <a:r>
              <a:rPr lang="en-US" altLang="ko-KR" sz="1200" dirty="0">
                <a:solidFill>
                  <a:srgbClr val="FF0000"/>
                </a:solidFill>
              </a:rPr>
              <a:t>('0xe9db78cb1a5687de016482dcb82e73ca56e82695',function(</a:t>
            </a:r>
            <a:r>
              <a:rPr lang="en-US" altLang="ko-KR" sz="1200" dirty="0" err="1">
                <a:solidFill>
                  <a:srgbClr val="FF0000"/>
                </a:solidFill>
              </a:rPr>
              <a:t>e,r</a:t>
            </a:r>
            <a:r>
              <a:rPr lang="en-US" altLang="ko-KR" sz="1200" dirty="0">
                <a:solidFill>
                  <a:srgbClr val="FF0000"/>
                </a:solidFill>
              </a:rPr>
              <a:t>){console.log(</a:t>
            </a:r>
            <a:r>
              <a:rPr lang="en-US" altLang="ko-KR" sz="1200" dirty="0" err="1">
                <a:solidFill>
                  <a:srgbClr val="FF0000"/>
                </a:solidFill>
              </a:rPr>
              <a:t>r.toNumber</a:t>
            </a:r>
            <a:r>
              <a:rPr lang="en-US" altLang="ko-KR" sz="1200" dirty="0">
                <a:solidFill>
                  <a:srgbClr val="FF0000"/>
                </a:solidFill>
              </a:rPr>
              <a:t>());});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29017" y="548680"/>
            <a:ext cx="3857149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/>
              <a:t>pragma solidity ^0.4.0;</a:t>
            </a:r>
          </a:p>
          <a:p>
            <a:endParaRPr lang="en-US" altLang="ko-KR" sz="1000" dirty="0"/>
          </a:p>
          <a:p>
            <a:r>
              <a:rPr lang="en-US" altLang="ko-KR" sz="1000" dirty="0"/>
              <a:t>contract Coin {</a:t>
            </a:r>
          </a:p>
          <a:p>
            <a:r>
              <a:rPr lang="en-US" altLang="ko-KR" sz="1000" dirty="0"/>
              <a:t>    // The keyword "public" makes those variables</a:t>
            </a:r>
          </a:p>
          <a:p>
            <a:r>
              <a:rPr lang="en-US" altLang="ko-KR" sz="1000" dirty="0"/>
              <a:t>    // readable from outside.</a:t>
            </a:r>
          </a:p>
          <a:p>
            <a:r>
              <a:rPr lang="en-US" altLang="ko-KR" sz="1000" dirty="0"/>
              <a:t>    address public minter;</a:t>
            </a:r>
          </a:p>
          <a:p>
            <a:r>
              <a:rPr lang="en-US" altLang="ko-KR" sz="1000" dirty="0"/>
              <a:t>    mapping (address =&gt; </a:t>
            </a:r>
            <a:r>
              <a:rPr lang="en-US" altLang="ko-KR" sz="1000" dirty="0" err="1"/>
              <a:t>uint</a:t>
            </a:r>
            <a:r>
              <a:rPr lang="en-US" altLang="ko-KR" sz="1000" dirty="0"/>
              <a:t>) public balances;</a:t>
            </a:r>
          </a:p>
          <a:p>
            <a:endParaRPr lang="en-US" altLang="ko-KR" sz="1000" dirty="0"/>
          </a:p>
          <a:p>
            <a:r>
              <a:rPr lang="en-US" altLang="ko-KR" sz="1000" dirty="0"/>
              <a:t>    // Events allow light clients to react on</a:t>
            </a:r>
          </a:p>
          <a:p>
            <a:r>
              <a:rPr lang="en-US" altLang="ko-KR" sz="1000" dirty="0"/>
              <a:t>    // changes efficiently.</a:t>
            </a:r>
          </a:p>
          <a:p>
            <a:r>
              <a:rPr lang="en-US" altLang="ko-KR" sz="1000" dirty="0"/>
              <a:t>    event Sent(address from, address to, </a:t>
            </a:r>
            <a:r>
              <a:rPr lang="en-US" altLang="ko-KR" sz="1000" dirty="0" err="1"/>
              <a:t>uint</a:t>
            </a:r>
            <a:r>
              <a:rPr lang="en-US" altLang="ko-KR" sz="1000" dirty="0"/>
              <a:t> amount);</a:t>
            </a:r>
          </a:p>
          <a:p>
            <a:endParaRPr lang="en-US" altLang="ko-KR" sz="1000" dirty="0"/>
          </a:p>
          <a:p>
            <a:r>
              <a:rPr lang="en-US" altLang="ko-KR" sz="1000" dirty="0"/>
              <a:t>    // This is the constructor whose code is</a:t>
            </a:r>
          </a:p>
          <a:p>
            <a:r>
              <a:rPr lang="en-US" altLang="ko-KR" sz="1000" dirty="0"/>
              <a:t>    // run only when the contract is created.</a:t>
            </a:r>
          </a:p>
          <a:p>
            <a:r>
              <a:rPr lang="en-US" altLang="ko-KR" sz="1000" dirty="0"/>
              <a:t>    function Coin() {</a:t>
            </a:r>
          </a:p>
          <a:p>
            <a:r>
              <a:rPr lang="en-US" altLang="ko-KR" sz="1000" dirty="0"/>
              <a:t>        minter = </a:t>
            </a:r>
            <a:r>
              <a:rPr lang="en-US" altLang="ko-KR" sz="1000" dirty="0" err="1"/>
              <a:t>msg.sender</a:t>
            </a:r>
            <a:r>
              <a:rPr lang="en-US" altLang="ko-KR" sz="1000" dirty="0"/>
              <a:t>;</a:t>
            </a:r>
          </a:p>
          <a:p>
            <a:r>
              <a:rPr lang="en-US" altLang="ko-KR" sz="1000" dirty="0"/>
              <a:t>    }</a:t>
            </a:r>
          </a:p>
          <a:p>
            <a:endParaRPr lang="en-US" altLang="ko-KR" sz="1000" dirty="0"/>
          </a:p>
          <a:p>
            <a:r>
              <a:rPr lang="en-US" altLang="ko-KR" sz="1000" dirty="0"/>
              <a:t>    function mint(address receiver, </a:t>
            </a:r>
            <a:r>
              <a:rPr lang="en-US" altLang="ko-KR" sz="1000" dirty="0" err="1"/>
              <a:t>uint</a:t>
            </a:r>
            <a:r>
              <a:rPr lang="en-US" altLang="ko-KR" sz="1000" dirty="0"/>
              <a:t> amount) {</a:t>
            </a:r>
          </a:p>
          <a:p>
            <a:r>
              <a:rPr lang="en-US" altLang="ko-KR" sz="1000" dirty="0"/>
              <a:t>        if (</a:t>
            </a:r>
            <a:r>
              <a:rPr lang="en-US" altLang="ko-KR" sz="1000" dirty="0" err="1"/>
              <a:t>msg.sender</a:t>
            </a:r>
            <a:r>
              <a:rPr lang="en-US" altLang="ko-KR" sz="1000" dirty="0"/>
              <a:t> != minter) return;</a:t>
            </a:r>
          </a:p>
          <a:p>
            <a:r>
              <a:rPr lang="en-US" altLang="ko-KR" sz="1000" dirty="0"/>
              <a:t>        balances[receiver] += amount;</a:t>
            </a:r>
          </a:p>
          <a:p>
            <a:r>
              <a:rPr lang="en-US" altLang="ko-KR" sz="1000" dirty="0"/>
              <a:t>    }</a:t>
            </a:r>
          </a:p>
          <a:p>
            <a:endParaRPr lang="en-US" altLang="ko-KR" sz="1000" dirty="0"/>
          </a:p>
          <a:p>
            <a:r>
              <a:rPr lang="en-US" altLang="ko-KR" sz="1000" dirty="0"/>
              <a:t>    function send(address receiver, </a:t>
            </a:r>
            <a:r>
              <a:rPr lang="en-US" altLang="ko-KR" sz="1000" dirty="0" err="1"/>
              <a:t>uint</a:t>
            </a:r>
            <a:r>
              <a:rPr lang="en-US" altLang="ko-KR" sz="1000" dirty="0"/>
              <a:t> amount) {</a:t>
            </a:r>
          </a:p>
          <a:p>
            <a:r>
              <a:rPr lang="en-US" altLang="ko-KR" sz="1000" dirty="0"/>
              <a:t>        if (balances[</a:t>
            </a:r>
            <a:r>
              <a:rPr lang="en-US" altLang="ko-KR" sz="1000" dirty="0" err="1"/>
              <a:t>msg.sender</a:t>
            </a:r>
            <a:r>
              <a:rPr lang="en-US" altLang="ko-KR" sz="1000" dirty="0"/>
              <a:t>] &lt; amount) return;</a:t>
            </a:r>
          </a:p>
          <a:p>
            <a:r>
              <a:rPr lang="en-US" altLang="ko-KR" sz="1000" dirty="0"/>
              <a:t>        balances[</a:t>
            </a:r>
            <a:r>
              <a:rPr lang="en-US" altLang="ko-KR" sz="1000" dirty="0" err="1"/>
              <a:t>msg.sender</a:t>
            </a:r>
            <a:r>
              <a:rPr lang="en-US" altLang="ko-KR" sz="1000" dirty="0"/>
              <a:t>] -= amount;</a:t>
            </a:r>
          </a:p>
          <a:p>
            <a:r>
              <a:rPr lang="en-US" altLang="ko-KR" sz="1000" dirty="0"/>
              <a:t>        balances[receiver] += amount;</a:t>
            </a:r>
          </a:p>
          <a:p>
            <a:r>
              <a:rPr lang="en-US" altLang="ko-KR" sz="1000" dirty="0"/>
              <a:t>        Sent(</a:t>
            </a:r>
            <a:r>
              <a:rPr lang="en-US" altLang="ko-KR" sz="1000" dirty="0" err="1"/>
              <a:t>msg.sender</a:t>
            </a:r>
            <a:r>
              <a:rPr lang="en-US" altLang="ko-KR" sz="1000" dirty="0"/>
              <a:t>, receiver, amount);</a:t>
            </a:r>
          </a:p>
          <a:p>
            <a:r>
              <a:rPr lang="en-US" altLang="ko-KR" sz="1000" dirty="0"/>
              <a:t>    }</a:t>
            </a:r>
          </a:p>
          <a:p>
            <a:r>
              <a:rPr lang="en-US" altLang="ko-KR" sz="1000" dirty="0"/>
              <a:t>}</a:t>
            </a:r>
            <a:endParaRPr lang="ko-KR" altLang="en-US" sz="1000" dirty="0"/>
          </a:p>
        </p:txBody>
      </p:sp>
      <p:sp>
        <p:nvSpPr>
          <p:cNvPr id="6" name="직사각형 5"/>
          <p:cNvSpPr/>
          <p:nvPr/>
        </p:nvSpPr>
        <p:spPr>
          <a:xfrm>
            <a:off x="4086166" y="2204864"/>
            <a:ext cx="4701059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 smtClean="0">
                <a:solidFill>
                  <a:srgbClr val="FF0000"/>
                </a:solidFill>
              </a:rPr>
              <a:t>다</a:t>
            </a:r>
            <a:r>
              <a:rPr lang="ko-KR" altLang="en-US" sz="1200" dirty="0">
                <a:solidFill>
                  <a:srgbClr val="FF0000"/>
                </a:solidFill>
              </a:rPr>
              <a:t>른 </a:t>
            </a:r>
            <a:r>
              <a:rPr lang="en-US" altLang="ko-KR" sz="1200" dirty="0" smtClean="0">
                <a:solidFill>
                  <a:srgbClr val="FF0000"/>
                </a:solidFill>
              </a:rPr>
              <a:t>Address</a:t>
            </a:r>
            <a:r>
              <a:rPr lang="ko-KR" altLang="en-US" sz="1200" dirty="0" smtClean="0">
                <a:solidFill>
                  <a:srgbClr val="FF0000"/>
                </a:solidFill>
              </a:rPr>
              <a:t>로 돈을</a:t>
            </a:r>
            <a:r>
              <a:rPr lang="en-US" altLang="ko-KR" sz="1200" dirty="0" smtClean="0">
                <a:solidFill>
                  <a:srgbClr val="FF0000"/>
                </a:solidFill>
              </a:rPr>
              <a:t> </a:t>
            </a:r>
            <a:r>
              <a:rPr lang="ko-KR" altLang="en-US" sz="1200" dirty="0" smtClean="0">
                <a:solidFill>
                  <a:srgbClr val="FF0000"/>
                </a:solidFill>
              </a:rPr>
              <a:t>송금 할 때는 아래와 같이 한다</a:t>
            </a:r>
            <a:r>
              <a:rPr lang="en-US" altLang="ko-KR" sz="1200" dirty="0" smtClean="0">
                <a:solidFill>
                  <a:srgbClr val="FF0000"/>
                </a:solidFill>
              </a:rPr>
              <a:t>.</a:t>
            </a:r>
          </a:p>
          <a:p>
            <a:endParaRPr lang="en-US" altLang="ko-KR" sz="1200" dirty="0" smtClean="0">
              <a:solidFill>
                <a:srgbClr val="FF0000"/>
              </a:solidFill>
            </a:endParaRPr>
          </a:p>
          <a:p>
            <a:r>
              <a:rPr lang="en-US" altLang="ko-KR" sz="1200" dirty="0" err="1">
                <a:solidFill>
                  <a:srgbClr val="FF0000"/>
                </a:solidFill>
              </a:rPr>
              <a:t>simcoin.send</a:t>
            </a:r>
            <a:r>
              <a:rPr lang="en-US" altLang="ko-KR" sz="1200" dirty="0">
                <a:solidFill>
                  <a:srgbClr val="FF0000"/>
                </a:solidFill>
              </a:rPr>
              <a:t>('0xcd49b13133d47cbad2f8da86f10b98c8940be5c3',5,function(</a:t>
            </a:r>
            <a:r>
              <a:rPr lang="en-US" altLang="ko-KR" sz="1200" dirty="0" err="1">
                <a:solidFill>
                  <a:srgbClr val="FF0000"/>
                </a:solidFill>
              </a:rPr>
              <a:t>e,r</a:t>
            </a:r>
            <a:r>
              <a:rPr lang="en-US" altLang="ko-KR" sz="1200" dirty="0">
                <a:solidFill>
                  <a:srgbClr val="FF0000"/>
                </a:solidFill>
              </a:rPr>
              <a:t>){console.log(r</a:t>
            </a:r>
            <a:r>
              <a:rPr lang="en-US" altLang="ko-KR" sz="1200" dirty="0" smtClean="0">
                <a:solidFill>
                  <a:srgbClr val="FF0000"/>
                </a:solidFill>
              </a:rPr>
              <a:t>);});</a:t>
            </a:r>
          </a:p>
          <a:p>
            <a:endParaRPr lang="en-US" altLang="ko-KR" sz="1200" dirty="0">
              <a:solidFill>
                <a:srgbClr val="FF0000"/>
              </a:solidFill>
            </a:endParaRPr>
          </a:p>
          <a:p>
            <a:r>
              <a:rPr lang="ko-KR" altLang="en-US" sz="1200" dirty="0" smtClean="0">
                <a:solidFill>
                  <a:srgbClr val="FF0000"/>
                </a:solidFill>
              </a:rPr>
              <a:t>다른 방법으로 아래와 같이 처리하면 해당 송금의 </a:t>
            </a:r>
            <a:r>
              <a:rPr lang="en-US" altLang="ko-KR" sz="1200" dirty="0" smtClean="0">
                <a:solidFill>
                  <a:srgbClr val="FF0000"/>
                </a:solidFill>
              </a:rPr>
              <a:t/>
            </a:r>
            <a:br>
              <a:rPr lang="en-US" altLang="ko-KR" sz="1200" dirty="0" smtClean="0">
                <a:solidFill>
                  <a:srgbClr val="FF0000"/>
                </a:solidFill>
              </a:rPr>
            </a:br>
            <a:r>
              <a:rPr lang="en-US" altLang="ko-KR" sz="1200" dirty="0" smtClean="0">
                <a:solidFill>
                  <a:srgbClr val="FF0000"/>
                </a:solidFill>
              </a:rPr>
              <a:t>Transaction ID</a:t>
            </a:r>
            <a:r>
              <a:rPr lang="ko-KR" altLang="en-US" sz="1200" dirty="0" smtClean="0">
                <a:solidFill>
                  <a:srgbClr val="FF0000"/>
                </a:solidFill>
              </a:rPr>
              <a:t>가 나온다</a:t>
            </a:r>
            <a:r>
              <a:rPr lang="en-US" altLang="ko-KR" sz="1200" dirty="0" smtClean="0">
                <a:solidFill>
                  <a:srgbClr val="FF0000"/>
                </a:solidFill>
              </a:rPr>
              <a:t>. </a:t>
            </a:r>
            <a:r>
              <a:rPr lang="ko-KR" altLang="en-US" sz="1200" dirty="0" smtClean="0">
                <a:solidFill>
                  <a:srgbClr val="FF0000"/>
                </a:solidFill>
              </a:rPr>
              <a:t>이</a:t>
            </a:r>
            <a:r>
              <a:rPr lang="ko-KR" altLang="en-US" sz="1200" dirty="0">
                <a:solidFill>
                  <a:srgbClr val="FF0000"/>
                </a:solidFill>
              </a:rPr>
              <a:t>에 </a:t>
            </a:r>
            <a:r>
              <a:rPr lang="ko-KR" altLang="en-US" sz="1200" dirty="0" smtClean="0">
                <a:solidFill>
                  <a:srgbClr val="FF0000"/>
                </a:solidFill>
              </a:rPr>
              <a:t>앞서 </a:t>
            </a:r>
            <a:r>
              <a:rPr lang="en-US" altLang="ko-KR" sz="1200" dirty="0" err="1" smtClean="0">
                <a:solidFill>
                  <a:srgbClr val="FF0000"/>
                </a:solidFill>
              </a:rPr>
              <a:t>var</a:t>
            </a:r>
            <a:r>
              <a:rPr lang="en-US" altLang="ko-KR" sz="1200" dirty="0" smtClean="0">
                <a:solidFill>
                  <a:srgbClr val="FF0000"/>
                </a:solidFill>
              </a:rPr>
              <a:t> </a:t>
            </a:r>
            <a:r>
              <a:rPr lang="en-US" altLang="ko-KR" sz="1200" dirty="0" err="1" smtClean="0">
                <a:solidFill>
                  <a:srgbClr val="FF0000"/>
                </a:solidFill>
              </a:rPr>
              <a:t>txid</a:t>
            </a:r>
            <a:r>
              <a:rPr lang="ko-KR" altLang="en-US" sz="1200" dirty="0" smtClean="0">
                <a:solidFill>
                  <a:srgbClr val="FF0000"/>
                </a:solidFill>
              </a:rPr>
              <a:t>로 변수를 선언해주어야 한다</a:t>
            </a:r>
            <a:r>
              <a:rPr lang="en-US" altLang="ko-KR" sz="1200" dirty="0" smtClean="0">
                <a:solidFill>
                  <a:srgbClr val="FF0000"/>
                </a:solidFill>
              </a:rPr>
              <a:t>.</a:t>
            </a:r>
          </a:p>
          <a:p>
            <a:r>
              <a:rPr lang="en-US" altLang="ko-KR" sz="1200" dirty="0" err="1">
                <a:solidFill>
                  <a:srgbClr val="FF0000"/>
                </a:solidFill>
              </a:rPr>
              <a:t>simcoin.send</a:t>
            </a:r>
            <a:r>
              <a:rPr lang="en-US" altLang="ko-KR" sz="1200" dirty="0">
                <a:solidFill>
                  <a:srgbClr val="FF0000"/>
                </a:solidFill>
              </a:rPr>
              <a:t>('0xcd49b13133d47cbad2f8da86f10b98c8940be5c3',5,function(</a:t>
            </a:r>
            <a:r>
              <a:rPr lang="en-US" altLang="ko-KR" sz="1200" dirty="0" err="1">
                <a:solidFill>
                  <a:srgbClr val="FF0000"/>
                </a:solidFill>
              </a:rPr>
              <a:t>e,r</a:t>
            </a:r>
            <a:r>
              <a:rPr lang="en-US" altLang="ko-KR" sz="1200" dirty="0">
                <a:solidFill>
                  <a:srgbClr val="FF0000"/>
                </a:solidFill>
              </a:rPr>
              <a:t>){</a:t>
            </a:r>
            <a:r>
              <a:rPr lang="en-US" altLang="ko-KR" sz="1200" dirty="0" err="1">
                <a:solidFill>
                  <a:srgbClr val="FF0000"/>
                </a:solidFill>
              </a:rPr>
              <a:t>txid</a:t>
            </a:r>
            <a:r>
              <a:rPr lang="en-US" altLang="ko-KR" sz="1200" dirty="0">
                <a:solidFill>
                  <a:srgbClr val="FF0000"/>
                </a:solidFill>
              </a:rPr>
              <a:t> = r</a:t>
            </a:r>
            <a:r>
              <a:rPr lang="en-US" altLang="ko-KR" sz="1200" dirty="0" smtClean="0">
                <a:solidFill>
                  <a:srgbClr val="FF0000"/>
                </a:solidFill>
              </a:rPr>
              <a:t>});</a:t>
            </a:r>
          </a:p>
          <a:p>
            <a:endParaRPr lang="en-US" altLang="ko-KR" sz="1200" dirty="0">
              <a:solidFill>
                <a:srgbClr val="FF0000"/>
              </a:solidFill>
            </a:endParaRPr>
          </a:p>
          <a:p>
            <a:r>
              <a:rPr lang="ko-KR" altLang="en-US" sz="1200" dirty="0" smtClean="0">
                <a:solidFill>
                  <a:srgbClr val="FF0000"/>
                </a:solidFill>
              </a:rPr>
              <a:t>이후 아래 </a:t>
            </a:r>
            <a:r>
              <a:rPr lang="en-US" altLang="ko-KR" sz="1200" dirty="0" smtClean="0">
                <a:solidFill>
                  <a:srgbClr val="FF0000"/>
                </a:solidFill>
              </a:rPr>
              <a:t>Transaction ID</a:t>
            </a:r>
            <a:r>
              <a:rPr lang="ko-KR" altLang="en-US" sz="1200" dirty="0" smtClean="0">
                <a:solidFill>
                  <a:srgbClr val="FF0000"/>
                </a:solidFill>
              </a:rPr>
              <a:t>에 대한 정보를 아래를 통해서 알 수 있다</a:t>
            </a:r>
            <a:r>
              <a:rPr lang="en-US" altLang="ko-KR" sz="1200" dirty="0" smtClean="0">
                <a:solidFill>
                  <a:srgbClr val="FF0000"/>
                </a:solidFill>
              </a:rPr>
              <a:t>.</a:t>
            </a:r>
          </a:p>
          <a:p>
            <a:r>
              <a:rPr lang="en-US" altLang="ko-KR" sz="1200" dirty="0">
                <a:solidFill>
                  <a:srgbClr val="FF0000"/>
                </a:solidFill>
              </a:rPr>
              <a:t>web3.eth.getTransaction(</a:t>
            </a:r>
            <a:r>
              <a:rPr lang="en-US" altLang="ko-KR" sz="1200" dirty="0" err="1">
                <a:solidFill>
                  <a:srgbClr val="FF0000"/>
                </a:solidFill>
              </a:rPr>
              <a:t>txid</a:t>
            </a:r>
            <a:r>
              <a:rPr lang="en-US" altLang="ko-KR" sz="1200" dirty="0">
                <a:solidFill>
                  <a:srgbClr val="FF0000"/>
                </a:solidFill>
              </a:rPr>
              <a:t>, function(</a:t>
            </a:r>
            <a:r>
              <a:rPr lang="en-US" altLang="ko-KR" sz="1200" dirty="0" err="1">
                <a:solidFill>
                  <a:srgbClr val="FF0000"/>
                </a:solidFill>
              </a:rPr>
              <a:t>e,r</a:t>
            </a:r>
            <a:r>
              <a:rPr lang="en-US" altLang="ko-KR" sz="1200" dirty="0">
                <a:solidFill>
                  <a:srgbClr val="FF0000"/>
                </a:solidFill>
              </a:rPr>
              <a:t>){console.log(r</a:t>
            </a:r>
            <a:r>
              <a:rPr lang="en-US" altLang="ko-KR" sz="1200" dirty="0" smtClean="0">
                <a:solidFill>
                  <a:srgbClr val="FF0000"/>
                </a:solidFill>
              </a:rPr>
              <a:t>)})</a:t>
            </a:r>
          </a:p>
          <a:p>
            <a:endParaRPr lang="en-US" altLang="ko-KR" sz="1200" dirty="0">
              <a:solidFill>
                <a:srgbClr val="FF0000"/>
              </a:solidFill>
            </a:endParaRPr>
          </a:p>
          <a:p>
            <a:r>
              <a:rPr lang="en-US" altLang="ko-KR" sz="1200" dirty="0" smtClean="0">
                <a:solidFill>
                  <a:srgbClr val="FF0000"/>
                </a:solidFill>
              </a:rPr>
              <a:t>--</a:t>
            </a:r>
            <a:r>
              <a:rPr lang="en-US" altLang="ko-KR" sz="1200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en-US" altLang="ko-KR" sz="1200" dirty="0" smtClean="0">
                <a:solidFill>
                  <a:srgbClr val="FF0000"/>
                </a:solidFill>
              </a:rPr>
              <a:t>{</a:t>
            </a:r>
            <a:r>
              <a:rPr lang="en-US" altLang="ko-KR" sz="1200" dirty="0" err="1">
                <a:solidFill>
                  <a:srgbClr val="FF0000"/>
                </a:solidFill>
              </a:rPr>
              <a:t>blockHash</a:t>
            </a:r>
            <a:r>
              <a:rPr lang="en-US" altLang="ko-KR" sz="1200" dirty="0">
                <a:solidFill>
                  <a:srgbClr val="FF0000"/>
                </a:solidFill>
              </a:rPr>
              <a:t>: "0x72a617d02f9868a205f2f290c361692e2c9c3fd8e5e04ace72800b15f35e6e46", </a:t>
            </a:r>
            <a:r>
              <a:rPr lang="en-US" altLang="ko-KR" sz="1200" dirty="0" err="1">
                <a:solidFill>
                  <a:srgbClr val="FF0000"/>
                </a:solidFill>
              </a:rPr>
              <a:t>blockNumber</a:t>
            </a:r>
            <a:r>
              <a:rPr lang="en-US" altLang="ko-KR" sz="1200" dirty="0">
                <a:solidFill>
                  <a:srgbClr val="FF0000"/>
                </a:solidFill>
              </a:rPr>
              <a:t>: 2171741, from: "0xe9db78cb1a5687de016482dcb82e73ca56e82695", gas: 53610, </a:t>
            </a:r>
            <a:r>
              <a:rPr lang="en-US" altLang="ko-KR" sz="1200" dirty="0" err="1">
                <a:solidFill>
                  <a:srgbClr val="FF0000"/>
                </a:solidFill>
              </a:rPr>
              <a:t>gasPrice</a:t>
            </a:r>
            <a:r>
              <a:rPr lang="en-US" altLang="ko-KR" sz="1200" dirty="0">
                <a:solidFill>
                  <a:srgbClr val="FF0000"/>
                </a:solidFill>
              </a:rPr>
              <a:t>: e, …}</a:t>
            </a:r>
          </a:p>
        </p:txBody>
      </p:sp>
    </p:spTree>
    <p:extLst>
      <p:ext uri="{BB962C8B-B14F-4D97-AF65-F5344CB8AC3E}">
        <p14:creationId xmlns:p14="http://schemas.microsoft.com/office/powerpoint/2010/main" val="30722686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88477" y="332656"/>
            <a:ext cx="6678488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/>
              <a:t>pragma solidity ^0.4.18;</a:t>
            </a:r>
          </a:p>
          <a:p>
            <a:endParaRPr lang="en-US" altLang="ko-KR" sz="1100" dirty="0"/>
          </a:p>
          <a:p>
            <a:r>
              <a:rPr lang="en-US" altLang="ko-KR" sz="1100" dirty="0"/>
              <a:t>contract Courses {</a:t>
            </a:r>
          </a:p>
          <a:p>
            <a:r>
              <a:rPr lang="en-US" altLang="ko-KR" sz="1100" dirty="0"/>
              <a:t>    </a:t>
            </a:r>
          </a:p>
          <a:p>
            <a:r>
              <a:rPr lang="en-US" altLang="ko-KR" sz="1100" dirty="0"/>
              <a:t>    </a:t>
            </a:r>
            <a:r>
              <a:rPr lang="en-US" altLang="ko-KR" sz="1100" dirty="0" err="1"/>
              <a:t>struct</a:t>
            </a:r>
            <a:r>
              <a:rPr lang="en-US" altLang="ko-KR" sz="1100" dirty="0"/>
              <a:t> Instructor {</a:t>
            </a:r>
          </a:p>
          <a:p>
            <a:r>
              <a:rPr lang="en-US" altLang="ko-KR" sz="1100" dirty="0"/>
              <a:t>        </a:t>
            </a:r>
            <a:r>
              <a:rPr lang="en-US" altLang="ko-KR" sz="1100" dirty="0" err="1"/>
              <a:t>uint</a:t>
            </a:r>
            <a:r>
              <a:rPr lang="en-US" altLang="ko-KR" sz="1100" dirty="0"/>
              <a:t> age;</a:t>
            </a:r>
          </a:p>
          <a:p>
            <a:r>
              <a:rPr lang="en-US" altLang="ko-KR" sz="1100" dirty="0"/>
              <a:t>        string </a:t>
            </a:r>
            <a:r>
              <a:rPr lang="en-US" altLang="ko-KR" sz="1100" dirty="0" err="1"/>
              <a:t>fName</a:t>
            </a:r>
            <a:r>
              <a:rPr lang="en-US" altLang="ko-KR" sz="1100" dirty="0"/>
              <a:t>;</a:t>
            </a:r>
          </a:p>
          <a:p>
            <a:r>
              <a:rPr lang="en-US" altLang="ko-KR" sz="1100" dirty="0"/>
              <a:t>        string </a:t>
            </a:r>
            <a:r>
              <a:rPr lang="en-US" altLang="ko-KR" sz="1100" dirty="0" err="1"/>
              <a:t>lName</a:t>
            </a:r>
            <a:r>
              <a:rPr lang="en-US" altLang="ko-KR" sz="1100" dirty="0"/>
              <a:t>;</a:t>
            </a:r>
          </a:p>
          <a:p>
            <a:r>
              <a:rPr lang="en-US" altLang="ko-KR" sz="1100" dirty="0"/>
              <a:t>    }</a:t>
            </a:r>
          </a:p>
          <a:p>
            <a:r>
              <a:rPr lang="en-US" altLang="ko-KR" sz="1100" dirty="0"/>
              <a:t>    </a:t>
            </a:r>
          </a:p>
          <a:p>
            <a:r>
              <a:rPr lang="en-US" altLang="ko-KR" sz="1100" dirty="0"/>
              <a:t>    mapping (address =&gt; Instructor) instructors;</a:t>
            </a:r>
          </a:p>
          <a:p>
            <a:r>
              <a:rPr lang="en-US" altLang="ko-KR" sz="1100" dirty="0"/>
              <a:t>    address</a:t>
            </a:r>
            <a:r>
              <a:rPr lang="en-US" altLang="ko-KR" sz="1100" dirty="0" smtClean="0"/>
              <a:t>[] </a:t>
            </a:r>
            <a:r>
              <a:rPr lang="en-US" altLang="ko-KR" sz="1100" dirty="0"/>
              <a:t>public </a:t>
            </a:r>
            <a:r>
              <a:rPr lang="en-US" altLang="ko-KR" sz="1100" dirty="0" err="1"/>
              <a:t>instructorAccts</a:t>
            </a:r>
            <a:r>
              <a:rPr lang="en-US" altLang="ko-KR" sz="1100" dirty="0"/>
              <a:t>;</a:t>
            </a:r>
          </a:p>
          <a:p>
            <a:r>
              <a:rPr lang="en-US" altLang="ko-KR" sz="1100" dirty="0"/>
              <a:t>    </a:t>
            </a:r>
          </a:p>
          <a:p>
            <a:r>
              <a:rPr lang="en-US" altLang="ko-KR" sz="1100" dirty="0"/>
              <a:t>    function </a:t>
            </a:r>
            <a:r>
              <a:rPr lang="en-US" altLang="ko-KR" sz="1100" dirty="0" err="1"/>
              <a:t>setInstructor</a:t>
            </a:r>
            <a:r>
              <a:rPr lang="en-US" altLang="ko-KR" sz="1100" dirty="0"/>
              <a:t>(address _address, </a:t>
            </a:r>
            <a:r>
              <a:rPr lang="en-US" altLang="ko-KR" sz="1100" dirty="0" err="1"/>
              <a:t>uint</a:t>
            </a:r>
            <a:r>
              <a:rPr lang="en-US" altLang="ko-KR" sz="1100" dirty="0"/>
              <a:t> _age, string _</a:t>
            </a:r>
            <a:r>
              <a:rPr lang="en-US" altLang="ko-KR" sz="1100" dirty="0" err="1"/>
              <a:t>fName</a:t>
            </a:r>
            <a:r>
              <a:rPr lang="en-US" altLang="ko-KR" sz="1100" dirty="0"/>
              <a:t>, string _</a:t>
            </a:r>
            <a:r>
              <a:rPr lang="en-US" altLang="ko-KR" sz="1100" dirty="0" err="1"/>
              <a:t>lName</a:t>
            </a:r>
            <a:r>
              <a:rPr lang="en-US" altLang="ko-KR" sz="1100" dirty="0"/>
              <a:t>) public {</a:t>
            </a:r>
          </a:p>
          <a:p>
            <a:r>
              <a:rPr lang="en-US" altLang="ko-KR" sz="1100" dirty="0"/>
              <a:t>        </a:t>
            </a:r>
            <a:r>
              <a:rPr lang="en-US" altLang="ko-KR" sz="1100" dirty="0" err="1"/>
              <a:t>var</a:t>
            </a:r>
            <a:r>
              <a:rPr lang="en-US" altLang="ko-KR" sz="1100" dirty="0"/>
              <a:t> instructor = instructors[_address];</a:t>
            </a:r>
          </a:p>
          <a:p>
            <a:r>
              <a:rPr lang="en-US" altLang="ko-KR" sz="1100" dirty="0"/>
              <a:t>        </a:t>
            </a:r>
          </a:p>
          <a:p>
            <a:r>
              <a:rPr lang="en-US" altLang="ko-KR" sz="1100" dirty="0"/>
              <a:t>        </a:t>
            </a:r>
            <a:r>
              <a:rPr lang="en-US" altLang="ko-KR" sz="1100" dirty="0" err="1"/>
              <a:t>instructor.age</a:t>
            </a:r>
            <a:r>
              <a:rPr lang="en-US" altLang="ko-KR" sz="1100" dirty="0"/>
              <a:t> = _age;</a:t>
            </a:r>
          </a:p>
          <a:p>
            <a:r>
              <a:rPr lang="en-US" altLang="ko-KR" sz="1100" dirty="0"/>
              <a:t>        </a:t>
            </a:r>
            <a:r>
              <a:rPr lang="en-US" altLang="ko-KR" sz="1100" dirty="0" err="1"/>
              <a:t>instructor.fName</a:t>
            </a:r>
            <a:r>
              <a:rPr lang="en-US" altLang="ko-KR" sz="1100" dirty="0"/>
              <a:t> = _</a:t>
            </a:r>
            <a:r>
              <a:rPr lang="en-US" altLang="ko-KR" sz="1100" dirty="0" err="1"/>
              <a:t>fName</a:t>
            </a:r>
            <a:r>
              <a:rPr lang="en-US" altLang="ko-KR" sz="1100" dirty="0"/>
              <a:t>;</a:t>
            </a:r>
          </a:p>
          <a:p>
            <a:r>
              <a:rPr lang="en-US" altLang="ko-KR" sz="1100" dirty="0"/>
              <a:t>        </a:t>
            </a:r>
            <a:r>
              <a:rPr lang="en-US" altLang="ko-KR" sz="1100" dirty="0" err="1"/>
              <a:t>instructor.lName</a:t>
            </a:r>
            <a:r>
              <a:rPr lang="en-US" altLang="ko-KR" sz="1100" dirty="0"/>
              <a:t> = _</a:t>
            </a:r>
            <a:r>
              <a:rPr lang="en-US" altLang="ko-KR" sz="1100" dirty="0" err="1"/>
              <a:t>lName</a:t>
            </a:r>
            <a:r>
              <a:rPr lang="en-US" altLang="ko-KR" sz="1100" dirty="0"/>
              <a:t>;</a:t>
            </a:r>
          </a:p>
          <a:p>
            <a:r>
              <a:rPr lang="en-US" altLang="ko-KR" sz="1100" dirty="0"/>
              <a:t>        </a:t>
            </a:r>
          </a:p>
          <a:p>
            <a:r>
              <a:rPr lang="en-US" altLang="ko-KR" sz="1100" dirty="0"/>
              <a:t>        </a:t>
            </a:r>
            <a:r>
              <a:rPr lang="en-US" altLang="ko-KR" sz="1100" dirty="0" err="1"/>
              <a:t>instructorAccts.push</a:t>
            </a:r>
            <a:r>
              <a:rPr lang="en-US" altLang="ko-KR" sz="1100" dirty="0"/>
              <a:t>(_address) -1;</a:t>
            </a:r>
          </a:p>
          <a:p>
            <a:r>
              <a:rPr lang="en-US" altLang="ko-KR" sz="1100" dirty="0"/>
              <a:t>    }</a:t>
            </a:r>
          </a:p>
          <a:p>
            <a:r>
              <a:rPr lang="en-US" altLang="ko-KR" sz="1100" dirty="0"/>
              <a:t>    </a:t>
            </a:r>
          </a:p>
          <a:p>
            <a:r>
              <a:rPr lang="en-US" altLang="ko-KR" sz="1100" dirty="0"/>
              <a:t>    function </a:t>
            </a:r>
            <a:r>
              <a:rPr lang="en-US" altLang="ko-KR" sz="1100" dirty="0" err="1"/>
              <a:t>getInstructors</a:t>
            </a:r>
            <a:r>
              <a:rPr lang="en-US" altLang="ko-KR" sz="1100" dirty="0"/>
              <a:t>() view public returns(address[]) {</a:t>
            </a:r>
          </a:p>
          <a:p>
            <a:r>
              <a:rPr lang="en-US" altLang="ko-KR" sz="1100" dirty="0"/>
              <a:t>        return </a:t>
            </a:r>
            <a:r>
              <a:rPr lang="en-US" altLang="ko-KR" sz="1100" dirty="0" err="1"/>
              <a:t>instructorAccts</a:t>
            </a:r>
            <a:r>
              <a:rPr lang="en-US" altLang="ko-KR" sz="1100" dirty="0"/>
              <a:t>;</a:t>
            </a:r>
          </a:p>
          <a:p>
            <a:r>
              <a:rPr lang="en-US" altLang="ko-KR" sz="1100" dirty="0"/>
              <a:t>    }</a:t>
            </a:r>
          </a:p>
          <a:p>
            <a:r>
              <a:rPr lang="en-US" altLang="ko-KR" sz="1100" dirty="0"/>
              <a:t>    </a:t>
            </a:r>
          </a:p>
          <a:p>
            <a:r>
              <a:rPr lang="en-US" altLang="ko-KR" sz="1100" dirty="0"/>
              <a:t>    function </a:t>
            </a:r>
            <a:r>
              <a:rPr lang="en-US" altLang="ko-KR" sz="1100" dirty="0" err="1"/>
              <a:t>getInstructor</a:t>
            </a:r>
            <a:r>
              <a:rPr lang="en-US" altLang="ko-KR" sz="1100" dirty="0"/>
              <a:t>(address _address) view public returns (</a:t>
            </a:r>
            <a:r>
              <a:rPr lang="en-US" altLang="ko-KR" sz="1100" dirty="0" err="1"/>
              <a:t>uint</a:t>
            </a:r>
            <a:r>
              <a:rPr lang="en-US" altLang="ko-KR" sz="1100" dirty="0"/>
              <a:t>, string, string) {</a:t>
            </a:r>
          </a:p>
          <a:p>
            <a:r>
              <a:rPr lang="en-US" altLang="ko-KR" sz="1100" dirty="0"/>
              <a:t>        return (instructors[_address].age, instructors[_address].</a:t>
            </a:r>
            <a:r>
              <a:rPr lang="en-US" altLang="ko-KR" sz="1100" dirty="0" err="1"/>
              <a:t>fName</a:t>
            </a:r>
            <a:r>
              <a:rPr lang="en-US" altLang="ko-KR" sz="1100" dirty="0"/>
              <a:t>, instructors[_address].</a:t>
            </a:r>
            <a:r>
              <a:rPr lang="en-US" altLang="ko-KR" sz="1100" dirty="0" err="1"/>
              <a:t>lName</a:t>
            </a:r>
            <a:r>
              <a:rPr lang="en-US" altLang="ko-KR" sz="1100" dirty="0"/>
              <a:t>);</a:t>
            </a:r>
          </a:p>
          <a:p>
            <a:r>
              <a:rPr lang="en-US" altLang="ko-KR" sz="1100" dirty="0"/>
              <a:t>    }</a:t>
            </a:r>
          </a:p>
          <a:p>
            <a:r>
              <a:rPr lang="en-US" altLang="ko-KR" sz="1100" dirty="0"/>
              <a:t>    </a:t>
            </a:r>
          </a:p>
          <a:p>
            <a:r>
              <a:rPr lang="en-US" altLang="ko-KR" sz="1100" dirty="0"/>
              <a:t>    function </a:t>
            </a:r>
            <a:r>
              <a:rPr lang="en-US" altLang="ko-KR" sz="1100" dirty="0" err="1"/>
              <a:t>countInstructors</a:t>
            </a:r>
            <a:r>
              <a:rPr lang="en-US" altLang="ko-KR" sz="1100" dirty="0"/>
              <a:t>() view public returns (</a:t>
            </a:r>
            <a:r>
              <a:rPr lang="en-US" altLang="ko-KR" sz="1100" dirty="0" err="1"/>
              <a:t>uint</a:t>
            </a:r>
            <a:r>
              <a:rPr lang="en-US" altLang="ko-KR" sz="1100" dirty="0"/>
              <a:t>) {</a:t>
            </a:r>
          </a:p>
          <a:p>
            <a:r>
              <a:rPr lang="en-US" altLang="ko-KR" sz="1100" dirty="0"/>
              <a:t>        return </a:t>
            </a:r>
            <a:r>
              <a:rPr lang="en-US" altLang="ko-KR" sz="1100" dirty="0" err="1"/>
              <a:t>instructorAccts.length</a:t>
            </a:r>
            <a:r>
              <a:rPr lang="en-US" altLang="ko-KR" sz="1100" dirty="0"/>
              <a:t>;</a:t>
            </a:r>
          </a:p>
          <a:p>
            <a:r>
              <a:rPr lang="en-US" altLang="ko-KR" sz="1100" dirty="0"/>
              <a:t>    }</a:t>
            </a:r>
          </a:p>
          <a:p>
            <a:r>
              <a:rPr lang="en-US" altLang="ko-KR" sz="1100" dirty="0"/>
              <a:t>    </a:t>
            </a:r>
          </a:p>
          <a:p>
            <a:r>
              <a:rPr lang="en-US" altLang="ko-KR" sz="1100" dirty="0"/>
              <a:t>}</a:t>
            </a:r>
            <a:endParaRPr lang="ko-KR" altLang="en-US" sz="1100" dirty="0"/>
          </a:p>
        </p:txBody>
      </p:sp>
      <p:sp>
        <p:nvSpPr>
          <p:cNvPr id="6" name="TextBox 5"/>
          <p:cNvSpPr txBox="1"/>
          <p:nvPr/>
        </p:nvSpPr>
        <p:spPr>
          <a:xfrm>
            <a:off x="7109728" y="2638652"/>
            <a:ext cx="130195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solidFill>
                  <a:srgbClr val="FF0000"/>
                </a:solidFill>
              </a:rPr>
              <a:t>Instructor</a:t>
            </a:r>
            <a:r>
              <a:rPr lang="ko-KR" altLang="en-US" sz="1050" dirty="0" smtClean="0">
                <a:solidFill>
                  <a:srgbClr val="FF0000"/>
                </a:solidFill>
              </a:rPr>
              <a:t>는 </a:t>
            </a:r>
            <a:endParaRPr lang="en-US" altLang="ko-KR" sz="1050" dirty="0" smtClean="0">
              <a:solidFill>
                <a:srgbClr val="FF0000"/>
              </a:solidFill>
            </a:endParaRPr>
          </a:p>
          <a:p>
            <a:r>
              <a:rPr lang="ko-KR" altLang="en-US" sz="1050" dirty="0" smtClean="0">
                <a:solidFill>
                  <a:srgbClr val="FF0000"/>
                </a:solidFill>
              </a:rPr>
              <a:t>나이</a:t>
            </a:r>
            <a:r>
              <a:rPr lang="en-US" altLang="ko-KR" sz="1050" dirty="0" smtClean="0">
                <a:solidFill>
                  <a:srgbClr val="FF0000"/>
                </a:solidFill>
              </a:rPr>
              <a:t>, </a:t>
            </a:r>
            <a:r>
              <a:rPr lang="ko-KR" altLang="en-US" sz="1050" dirty="0" smtClean="0">
                <a:solidFill>
                  <a:srgbClr val="FF0000"/>
                </a:solidFill>
              </a:rPr>
              <a:t>이름을 가짐</a:t>
            </a:r>
            <a:endParaRPr lang="ko-KR" altLang="en-US" sz="1050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109728" y="3573016"/>
            <a:ext cx="239520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>
                <a:solidFill>
                  <a:srgbClr val="FF0000"/>
                </a:solidFill>
              </a:rPr>
              <a:t>각 주소는 </a:t>
            </a:r>
            <a:r>
              <a:rPr lang="en-US" altLang="ko-KR" sz="1050" dirty="0" smtClean="0">
                <a:solidFill>
                  <a:srgbClr val="FF0000"/>
                </a:solidFill>
              </a:rPr>
              <a:t>Instructor</a:t>
            </a:r>
            <a:r>
              <a:rPr lang="ko-KR" altLang="en-US" sz="1050" dirty="0" smtClean="0">
                <a:solidFill>
                  <a:srgbClr val="FF0000"/>
                </a:solidFill>
              </a:rPr>
              <a:t>와 </a:t>
            </a:r>
            <a:r>
              <a:rPr lang="ko-KR" altLang="en-US" sz="1050" dirty="0" err="1" smtClean="0">
                <a:solidFill>
                  <a:srgbClr val="FF0000"/>
                </a:solidFill>
              </a:rPr>
              <a:t>매핑이</a:t>
            </a:r>
            <a:r>
              <a:rPr lang="en-US" altLang="ko-KR" sz="1050" dirty="0" smtClean="0">
                <a:solidFill>
                  <a:srgbClr val="FF0000"/>
                </a:solidFill>
              </a:rPr>
              <a:t/>
            </a:r>
            <a:br>
              <a:rPr lang="en-US" altLang="ko-KR" sz="1050" dirty="0" smtClean="0">
                <a:solidFill>
                  <a:srgbClr val="FF0000"/>
                </a:solidFill>
              </a:rPr>
            </a:br>
            <a:r>
              <a:rPr lang="ko-KR" altLang="en-US" sz="1050" dirty="0" smtClean="0">
                <a:solidFill>
                  <a:srgbClr val="FF0000"/>
                </a:solidFill>
              </a:rPr>
              <a:t>되고 </a:t>
            </a:r>
            <a:r>
              <a:rPr lang="ko-KR" altLang="en-US" sz="1050" dirty="0" err="1" smtClean="0">
                <a:solidFill>
                  <a:srgbClr val="FF0000"/>
                </a:solidFill>
              </a:rPr>
              <a:t>매핑된</a:t>
            </a:r>
            <a:r>
              <a:rPr lang="ko-KR" altLang="en-US" sz="1050" dirty="0" smtClean="0">
                <a:solidFill>
                  <a:srgbClr val="FF0000"/>
                </a:solidFill>
              </a:rPr>
              <a:t> 결과는 </a:t>
            </a:r>
            <a:r>
              <a:rPr lang="en-US" altLang="ko-KR" sz="1050" dirty="0" smtClean="0">
                <a:solidFill>
                  <a:srgbClr val="FF0000"/>
                </a:solidFill>
              </a:rPr>
              <a:t>Instructors </a:t>
            </a:r>
            <a:r>
              <a:rPr lang="ko-KR" altLang="en-US" sz="1050" dirty="0" smtClean="0">
                <a:solidFill>
                  <a:srgbClr val="FF0000"/>
                </a:solidFill>
              </a:rPr>
              <a:t>이다</a:t>
            </a:r>
            <a:r>
              <a:rPr lang="en-US" altLang="ko-KR" sz="1050" dirty="0" smtClean="0">
                <a:solidFill>
                  <a:srgbClr val="FF0000"/>
                </a:solidFill>
              </a:rPr>
              <a:t>.</a:t>
            </a:r>
            <a:endParaRPr lang="ko-KR" altLang="en-US" sz="1050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109728" y="4437112"/>
            <a:ext cx="316304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solidFill>
                  <a:srgbClr val="FF0000"/>
                </a:solidFill>
              </a:rPr>
              <a:t>Instructors</a:t>
            </a:r>
            <a:r>
              <a:rPr lang="ko-KR" altLang="en-US" sz="1050" dirty="0" smtClean="0">
                <a:solidFill>
                  <a:srgbClr val="FF0000"/>
                </a:solidFill>
              </a:rPr>
              <a:t>는 주소의 배열이고</a:t>
            </a:r>
            <a:r>
              <a:rPr lang="en-US" altLang="ko-KR" sz="1050" dirty="0" smtClean="0">
                <a:solidFill>
                  <a:srgbClr val="FF0000"/>
                </a:solidFill>
              </a:rPr>
              <a:t>, </a:t>
            </a:r>
            <a:r>
              <a:rPr lang="en-US" altLang="ko-KR" sz="1050" dirty="0" err="1" smtClean="0">
                <a:solidFill>
                  <a:srgbClr val="FF0000"/>
                </a:solidFill>
              </a:rPr>
              <a:t>instructorAccts</a:t>
            </a:r>
            <a:r>
              <a:rPr lang="ko-KR" altLang="en-US" sz="1050" dirty="0" smtClean="0">
                <a:solidFill>
                  <a:srgbClr val="FF0000"/>
                </a:solidFill>
              </a:rPr>
              <a:t>의 </a:t>
            </a:r>
            <a:endParaRPr lang="en-US" altLang="ko-KR" sz="1050" dirty="0" smtClean="0">
              <a:solidFill>
                <a:srgbClr val="FF0000"/>
              </a:solidFill>
            </a:endParaRPr>
          </a:p>
          <a:p>
            <a:r>
              <a:rPr lang="ko-KR" altLang="en-US" sz="1050" dirty="0" smtClean="0">
                <a:solidFill>
                  <a:srgbClr val="FF0000"/>
                </a:solidFill>
              </a:rPr>
              <a:t>변수이다</a:t>
            </a:r>
            <a:r>
              <a:rPr lang="en-US" altLang="ko-KR" sz="1050" dirty="0" smtClean="0">
                <a:solidFill>
                  <a:srgbClr val="FF0000"/>
                </a:solidFill>
              </a:rPr>
              <a:t>.</a:t>
            </a:r>
            <a:endParaRPr lang="ko-KR" altLang="en-US" sz="105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109728" y="5292591"/>
            <a:ext cx="20297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solidFill>
                  <a:srgbClr val="FF0000"/>
                </a:solidFill>
              </a:rPr>
              <a:t>Instructors</a:t>
            </a:r>
            <a:r>
              <a:rPr lang="ko-KR" altLang="en-US" sz="1050" dirty="0" smtClean="0">
                <a:solidFill>
                  <a:srgbClr val="FF0000"/>
                </a:solidFill>
              </a:rPr>
              <a:t>는 주소의 배열이다</a:t>
            </a:r>
            <a:r>
              <a:rPr lang="en-US" altLang="ko-KR" sz="1050" dirty="0" smtClean="0">
                <a:solidFill>
                  <a:srgbClr val="FF0000"/>
                </a:solidFill>
              </a:rPr>
              <a:t>.</a:t>
            </a:r>
            <a:endParaRPr lang="ko-KR" altLang="en-US" sz="1050" dirty="0">
              <a:solidFill>
                <a:srgbClr val="FF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493602" y="1230453"/>
            <a:ext cx="8972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>
                <a:solidFill>
                  <a:srgbClr val="FF0000"/>
                </a:solidFill>
              </a:rPr>
              <a:t>instructor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227479" y="1578387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smtClean="0"/>
              <a:t>나이</a:t>
            </a:r>
            <a:endParaRPr lang="ko-KR" altLang="en-US" sz="1050"/>
          </a:p>
        </p:txBody>
      </p:sp>
      <p:sp>
        <p:nvSpPr>
          <p:cNvPr id="10" name="TextBox 9"/>
          <p:cNvSpPr txBox="1"/>
          <p:nvPr/>
        </p:nvSpPr>
        <p:spPr>
          <a:xfrm>
            <a:off x="8222960" y="1599982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/>
              <a:t>이름</a:t>
            </a:r>
            <a:endParaRPr lang="ko-KR" altLang="en-US" sz="1050" dirty="0"/>
          </a:p>
        </p:txBody>
      </p:sp>
      <p:cxnSp>
        <p:nvCxnSpPr>
          <p:cNvPr id="11" name="직선 연결선 10"/>
          <p:cNvCxnSpPr>
            <a:stCxn id="2" idx="2"/>
            <a:endCxn id="3" idx="0"/>
          </p:cNvCxnSpPr>
          <p:nvPr/>
        </p:nvCxnSpPr>
        <p:spPr>
          <a:xfrm flipH="1">
            <a:off x="7460876" y="1492063"/>
            <a:ext cx="481363" cy="863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>
            <a:stCxn id="2" idx="2"/>
            <a:endCxn id="10" idx="0"/>
          </p:cNvCxnSpPr>
          <p:nvPr/>
        </p:nvCxnSpPr>
        <p:spPr>
          <a:xfrm>
            <a:off x="7942239" y="1492063"/>
            <a:ext cx="507706" cy="1079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300666" y="1217384"/>
            <a:ext cx="7194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rgbClr val="FF0000"/>
                </a:solidFill>
              </a:rPr>
              <a:t>address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cxnSp>
        <p:nvCxnSpPr>
          <p:cNvPr id="16" name="직선 화살표 연결선 15"/>
          <p:cNvCxnSpPr>
            <a:stCxn id="14" idx="3"/>
            <a:endCxn id="2" idx="1"/>
          </p:cNvCxnSpPr>
          <p:nvPr/>
        </p:nvCxnSpPr>
        <p:spPr>
          <a:xfrm>
            <a:off x="7020158" y="1355884"/>
            <a:ext cx="473444" cy="53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모서리가 둥근 직사각형 16"/>
          <p:cNvSpPr/>
          <p:nvPr/>
        </p:nvSpPr>
        <p:spPr>
          <a:xfrm>
            <a:off x="7227479" y="1002323"/>
            <a:ext cx="1521459" cy="1080120"/>
          </a:xfrm>
          <a:prstGeom prst="roundRect">
            <a:avLst/>
          </a:prstGeom>
          <a:noFill/>
          <a:ln w="63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7253400" y="672177"/>
            <a:ext cx="15536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Address</a:t>
            </a:r>
            <a:r>
              <a:rPr lang="ko-KR" altLang="en-US" sz="1100" dirty="0" smtClean="0"/>
              <a:t>의 </a:t>
            </a:r>
            <a:r>
              <a:rPr lang="en-US" altLang="ko-KR" sz="1100" dirty="0" smtClean="0"/>
              <a:t>instructors</a:t>
            </a:r>
            <a:endParaRPr lang="ko-KR" altLang="en-US" sz="1100" dirty="0"/>
          </a:p>
        </p:txBody>
      </p:sp>
      <p:sp>
        <p:nvSpPr>
          <p:cNvPr id="19" name="TextBox 18"/>
          <p:cNvSpPr txBox="1"/>
          <p:nvPr/>
        </p:nvSpPr>
        <p:spPr>
          <a:xfrm>
            <a:off x="4689766" y="875365"/>
            <a:ext cx="21771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err="1" smtClean="0">
                <a:solidFill>
                  <a:srgbClr val="FF0000"/>
                </a:solidFill>
              </a:rPr>
              <a:t>instructorAccts</a:t>
            </a:r>
            <a:r>
              <a:rPr lang="ko-KR" altLang="en-US" sz="1050" dirty="0" smtClean="0">
                <a:solidFill>
                  <a:srgbClr val="FF0000"/>
                </a:solidFill>
              </a:rPr>
              <a:t>라는 </a:t>
            </a:r>
            <a:r>
              <a:rPr lang="en-US" altLang="ko-KR" sz="1050" dirty="0" smtClean="0">
                <a:solidFill>
                  <a:srgbClr val="FF0000"/>
                </a:solidFill>
              </a:rPr>
              <a:t>Array</a:t>
            </a:r>
            <a:r>
              <a:rPr lang="ko-KR" altLang="en-US" sz="1050" dirty="0" smtClean="0">
                <a:solidFill>
                  <a:srgbClr val="FF0000"/>
                </a:solidFill>
              </a:rPr>
              <a:t>로 구성</a:t>
            </a:r>
            <a:endParaRPr lang="ko-KR" altLang="en-US" sz="1050" dirty="0">
              <a:solidFill>
                <a:srgbClr val="FF0000"/>
              </a:solidFill>
            </a:endParaRPr>
          </a:p>
        </p:txBody>
      </p:sp>
      <p:cxnSp>
        <p:nvCxnSpPr>
          <p:cNvPr id="21" name="꺾인 연결선 20"/>
          <p:cNvCxnSpPr>
            <a:stCxn id="14" idx="1"/>
            <a:endCxn id="19" idx="2"/>
          </p:cNvCxnSpPr>
          <p:nvPr/>
        </p:nvCxnSpPr>
        <p:spPr>
          <a:xfrm rot="10800000">
            <a:off x="5778366" y="1129282"/>
            <a:ext cx="522300" cy="226603"/>
          </a:xfrm>
          <a:prstGeom prst="bentConnector2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45651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11597</TotalTime>
  <Words>7987</Words>
  <Application>Microsoft Office PowerPoint</Application>
  <PresentationFormat>화면 슬라이드 쇼(4:3)</PresentationFormat>
  <Paragraphs>1292</Paragraphs>
  <Slides>19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0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126</cp:revision>
  <dcterms:created xsi:type="dcterms:W3CDTF">2017-11-20T00:03:38Z</dcterms:created>
  <dcterms:modified xsi:type="dcterms:W3CDTF">2017-12-22T05:33:45Z</dcterms:modified>
</cp:coreProperties>
</file>