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328" r:id="rId4"/>
    <p:sldId id="331" r:id="rId5"/>
    <p:sldId id="260" r:id="rId6"/>
    <p:sldId id="270" r:id="rId7"/>
    <p:sldId id="268" r:id="rId8"/>
    <p:sldId id="263" r:id="rId9"/>
    <p:sldId id="271" r:id="rId10"/>
    <p:sldId id="264" r:id="rId11"/>
    <p:sldId id="272" r:id="rId12"/>
    <p:sldId id="269" r:id="rId13"/>
    <p:sldId id="265" r:id="rId14"/>
    <p:sldId id="267" r:id="rId15"/>
    <p:sldId id="273" r:id="rId16"/>
    <p:sldId id="33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9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51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BDDB2-B683-47CA-9424-4DCF99B12B35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31D8-8B34-4304-977A-7FB7E7F3757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0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3C3815-4A49-4C06-BD6C-D83BF9F8709A}" type="slidenum">
              <a:rPr lang="en-GB"/>
              <a:pPr eaLnBrk="1" hangingPunct="1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4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CC748C-B3E6-412F-9E6A-545F42A4E01C}" type="slidenum">
              <a:rPr lang="en-GB"/>
              <a:pPr eaLnBrk="1" hangingPunct="1"/>
              <a:t>26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24415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C8AA9F-98CA-4034-9AB6-607DF704EA56}" type="slidenum">
              <a:rPr lang="en-GB"/>
              <a:pPr eaLnBrk="1" hangingPunct="1"/>
              <a:t>27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63413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AD5B25-66E3-4AF0-BC24-D3A1C76634A4}" type="slidenum">
              <a:rPr lang="en-GB"/>
              <a:pPr eaLnBrk="1" hangingPunct="1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8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43A1A2-FE43-4AD7-9CDF-9EC8FD987AF7}" type="slidenum">
              <a:rPr lang="en-GB"/>
              <a:pPr eaLnBrk="1" hangingPunct="1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8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700523-CAB2-4727-95DA-E321A31329D5}" type="slidenum">
              <a:rPr lang="en-GB"/>
              <a:pPr eaLnBrk="1" hangingPunct="1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72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166456-18BA-4CF7-95B7-3FBF812FFA04}" type="slidenum">
              <a:rPr lang="en-GB"/>
              <a:pPr eaLnBrk="1" hangingPunct="1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5EA9BA-846B-49B1-B23C-A4832C28FD28}" type="slidenum">
              <a:rPr lang="en-GB"/>
              <a:pPr eaLnBrk="1" hangingPunct="1"/>
              <a:t>32</a:t>
            </a:fld>
            <a:endParaRPr lang="en-GB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21265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0D2364-F04B-404C-800E-7CCA50CF5DDB}" type="slidenum">
              <a:rPr lang="en-GB"/>
              <a:pPr eaLnBrk="1" hangingPunct="1"/>
              <a:t>33</a:t>
            </a:fld>
            <a:endParaRPr lang="en-GB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542914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799842-900B-472B-86F2-11B4F9059D9C}" type="slidenum">
              <a:rPr lang="en-GB"/>
              <a:pPr eaLnBrk="1" hangingPunct="1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65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251749-A808-4956-A8BC-DC9AC36BC809}" type="slidenum">
              <a:rPr lang="en-GB"/>
              <a:pPr eaLnBrk="1" hangingPunct="1"/>
              <a:t>36</a:t>
            </a:fld>
            <a:endParaRPr lang="en-GB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33687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537A1F-B8F9-4BB9-A8E4-4B062352AA78}" type="slidenum">
              <a:rPr lang="en-GB"/>
              <a:pPr eaLnBrk="1" hangingPunct="1"/>
              <a:t>18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27538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51FC9C-7CA9-4EBD-9BC6-3EDF16D3A6C7}" type="slidenum">
              <a:rPr lang="en-GB"/>
              <a:pPr eaLnBrk="1" hangingPunct="1"/>
              <a:t>37</a:t>
            </a:fld>
            <a:endParaRPr lang="en-GB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4065465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A33FF2-0C18-48CD-B895-F40C618684EF}" type="slidenum">
              <a:rPr lang="en-GB"/>
              <a:pPr eaLnBrk="1" hangingPunct="1"/>
              <a:t>38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90534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C9483C-202D-4A07-B2BE-229CAE20776A}" type="slidenum">
              <a:rPr lang="en-GB"/>
              <a:pPr eaLnBrk="1" hangingPunct="1"/>
              <a:t>39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4198606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1505DD-A7B8-422C-8786-CD5D9DDE739F}" type="slidenum">
              <a:rPr lang="en-GB"/>
              <a:pPr eaLnBrk="1" hangingPunct="1"/>
              <a:t>40</a:t>
            </a:fld>
            <a:endParaRPr lang="en-GB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252591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2938B4-3A02-49C7-B27D-306096E93AE7}" type="slidenum">
              <a:rPr lang="en-GB"/>
              <a:pPr eaLnBrk="1" hangingPunct="1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63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F9AFF8-0794-49F7-9D4B-56F9E62719BF}" type="slidenum">
              <a:rPr lang="en-GB"/>
              <a:pPr eaLnBrk="1" hangingPunct="1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14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BC1B6B-2620-4E18-8A76-F085DC4A57DE}" type="slidenum">
              <a:rPr lang="en-GB"/>
              <a:pPr eaLnBrk="1" hangingPunct="1"/>
              <a:t>43</a:t>
            </a:fld>
            <a:endParaRPr lang="en-GB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86887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232DF9-EB56-40DE-8774-D722359F00FF}" type="slidenum">
              <a:rPr lang="en-GB"/>
              <a:pPr eaLnBrk="1" hangingPunct="1"/>
              <a:t>44</a:t>
            </a:fld>
            <a:endParaRPr lang="en-GB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69915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95899F-66D3-4D0A-B95A-C3786AA99CE2}" type="slidenum">
              <a:rPr lang="en-GB"/>
              <a:pPr eaLnBrk="1" hangingPunct="1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12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A1A3D5-9E65-409A-BA67-AB29777283F9}" type="slidenum">
              <a:rPr lang="en-GB"/>
              <a:pPr eaLnBrk="1" hangingPunct="1"/>
              <a:t>46</a:t>
            </a:fld>
            <a:endParaRPr lang="en-GB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13565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52DFCF-F07B-40E3-A4F7-466BB16BCFB1}" type="slidenum">
              <a:rPr lang="en-GB"/>
              <a:pPr eaLnBrk="1" hangingPunct="1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51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681105-2F15-4627-BE17-BB0BA2DCB866}" type="slidenum">
              <a:rPr lang="en-GB"/>
              <a:pPr eaLnBrk="1" hangingPunct="1"/>
              <a:t>47</a:t>
            </a:fld>
            <a:endParaRPr lang="en-GB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dirty="0" smtClean="0"/>
              <a:t>multidimensional analysis (</a:t>
            </a:r>
            <a:r>
              <a:rPr lang="en-IE" i="1" dirty="0" smtClean="0"/>
              <a:t>MDA</a:t>
            </a:r>
            <a:r>
              <a:rPr lang="en-IE" dirty="0" smtClean="0"/>
              <a:t>)</a:t>
            </a:r>
          </a:p>
          <a:p>
            <a:pPr eaLnBrk="1" hangingPunct="1"/>
            <a:r>
              <a:rPr lang="en-IE" dirty="0" smtClean="0"/>
              <a:t>online analytical processing (OLAP)</a:t>
            </a:r>
          </a:p>
          <a:p>
            <a:pPr eaLnBrk="1" hangingPunct="1"/>
            <a:r>
              <a:rPr lang="en-IE" dirty="0" smtClean="0"/>
              <a:t>Online</a:t>
            </a:r>
            <a:r>
              <a:rPr lang="en-IE" baseline="0" dirty="0" smtClean="0"/>
              <a:t> </a:t>
            </a:r>
            <a:r>
              <a:rPr lang="en-IE" dirty="0" smtClean="0"/>
              <a:t>transactional processing (OLTP)</a:t>
            </a:r>
          </a:p>
        </p:txBody>
      </p:sp>
    </p:spTree>
    <p:extLst>
      <p:ext uri="{BB962C8B-B14F-4D97-AF65-F5344CB8AC3E}">
        <p14:creationId xmlns:p14="http://schemas.microsoft.com/office/powerpoint/2010/main" val="2093019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46D3B9-10FF-4581-B9F3-5A6585A25C47}" type="slidenum">
              <a:rPr lang="en-GB"/>
              <a:pPr eaLnBrk="1" hangingPunct="1"/>
              <a:t>48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21912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168B3C-0736-470C-9007-1294F0B35C2A}" type="slidenum">
              <a:rPr lang="en-GB"/>
              <a:pPr eaLnBrk="1" hangingPunct="1"/>
              <a:t>49</a:t>
            </a:fld>
            <a:endParaRPr lang="en-GB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352400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52A4D4-1C1B-4A96-81E5-7716DDD2D00C}" type="slidenum">
              <a:rPr lang="en-GB"/>
              <a:pPr eaLnBrk="1" hangingPunct="1"/>
              <a:t>50</a:t>
            </a:fld>
            <a:endParaRPr lang="en-GB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529737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3C3815-4A49-4C06-BD6C-D83BF9F8709A}" type="slidenum">
              <a:rPr lang="en-GB"/>
              <a:pPr eaLnBrk="1" hangingPunct="1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31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77048-E08A-40AB-8A5E-7C6FC6BCEDCE}" type="slidenum">
              <a:rPr lang="en-GB"/>
              <a:pPr eaLnBrk="1" hangingPunct="1"/>
              <a:t>52</a:t>
            </a:fld>
            <a:endParaRPr lang="en-GB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4144719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84560C-84B0-4856-BB1E-7547A0A3405C}" type="slidenum">
              <a:rPr lang="en-GB"/>
              <a:pPr eaLnBrk="1" hangingPunct="1"/>
              <a:t>53</a:t>
            </a:fld>
            <a:endParaRPr lang="en-GB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958867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0DBACF-AA31-4468-9C4D-DE98AB242A01}" type="slidenum">
              <a:rPr lang="en-GB"/>
              <a:pPr eaLnBrk="1" hangingPunct="1"/>
              <a:t>54</a:t>
            </a:fld>
            <a:endParaRPr lang="en-GB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828990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4533-AB58-4593-8576-8DC1B658F8FC}" type="slidenum">
              <a:rPr lang="en-GB"/>
              <a:pPr eaLnBrk="1" hangingPunct="1"/>
              <a:t>55</a:t>
            </a:fld>
            <a:endParaRPr lang="en-GB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54922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6E37C2-4132-4A03-8E44-6CB33D36A09F}" type="slidenum">
              <a:rPr lang="en-GB"/>
              <a:pPr eaLnBrk="1" hangingPunct="1"/>
              <a:t>56</a:t>
            </a:fld>
            <a:endParaRPr lang="en-GB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9043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2EF126-DEB9-4C5C-A578-D80E9FBE7346}" type="slidenum">
              <a:rPr lang="en-GB"/>
              <a:pPr eaLnBrk="1" hangingPunct="1"/>
              <a:t>20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353492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AA725E-EC66-4D45-8804-90622FC2B1E2}" type="slidenum">
              <a:rPr lang="en-GB"/>
              <a:pPr eaLnBrk="1" hangingPunct="1"/>
              <a:t>57</a:t>
            </a:fld>
            <a:endParaRPr lang="en-GB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946467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DD9E38-7C03-44A1-94A0-386358D2C7A3}" type="slidenum">
              <a:rPr lang="en-GB"/>
              <a:pPr eaLnBrk="1" hangingPunct="1"/>
              <a:t>58</a:t>
            </a:fld>
            <a:endParaRPr lang="en-GB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the query language allows for the integration of well-understood query optimization techniques. With the ERDBMSs, programmers are able to write functions in conventional languages as well as in SQL.  These DBMSs have been extended to handle</a:t>
            </a:r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data types, which include user defined abstract data types.</a:t>
            </a:r>
          </a:p>
          <a:p>
            <a:pPr eaLnBrk="1" hangingPunct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1778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038C73-FDF5-4BB8-A816-4BD02244136F}" type="slidenum">
              <a:rPr lang="en-GB"/>
              <a:pPr eaLnBrk="1" hangingPunct="1"/>
              <a:t>59</a:t>
            </a:fld>
            <a:endParaRPr lang="en-GB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95711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38BD64-9732-4D55-8DD8-EB95CD3B116D}" type="slidenum">
              <a:rPr lang="en-GB"/>
              <a:pPr eaLnBrk="1" hangingPunct="1"/>
              <a:t>60</a:t>
            </a:fld>
            <a:endParaRPr lang="en-GB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data streams include computer network traffic, phone conversations, ATM transactions, web searches, and sensor data.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703238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05EAD2-4538-4FF5-889A-F6A0C7BE52F8}" type="slidenum">
              <a:rPr lang="en-GB"/>
              <a:pPr eaLnBrk="1" hangingPunct="1"/>
              <a:t>61</a:t>
            </a:fld>
            <a:endParaRPr lang="en-GB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614704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6124DD-4B39-41DC-88B8-975BCCAC4F66}" type="slidenum">
              <a:rPr lang="en-GB"/>
              <a:pPr eaLnBrk="1" hangingPunct="1"/>
              <a:t>62</a:t>
            </a:fld>
            <a:endParaRPr lang="en-GB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74264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09DC4E-F303-4D8B-9541-FCABAC725302}" type="slidenum">
              <a:rPr lang="en-GB"/>
              <a:pPr eaLnBrk="1" hangingPunct="1"/>
              <a:t>63</a:t>
            </a:fld>
            <a:endParaRPr lang="en-GB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214003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2941DE-CB9D-4366-BE77-90D7AB319215}" type="slidenum">
              <a:rPr lang="en-GB"/>
              <a:pPr eaLnBrk="1" hangingPunct="1"/>
              <a:t>64</a:t>
            </a:fld>
            <a:endParaRPr lang="en-GB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3350741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86658A-B1E6-43E2-8F66-190D1007128C}" type="slidenum">
              <a:rPr lang="en-GB"/>
              <a:pPr eaLnBrk="1" hangingPunct="1"/>
              <a:t>65</a:t>
            </a:fld>
            <a:endParaRPr lang="en-GB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241835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3C3815-4A49-4C06-BD6C-D83BF9F8709A}" type="slidenum">
              <a:rPr lang="en-GB"/>
              <a:pPr eaLnBrk="1" hangingPunct="1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5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C0A33F-9063-42B5-B827-933B33914338}" type="slidenum">
              <a:rPr lang="en-GB"/>
              <a:pPr eaLnBrk="1" hangingPunct="1"/>
              <a:t>21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5909996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7A4C36-9B4F-4996-A078-4FC89035B1DE}" type="slidenum">
              <a:rPr lang="en-GB"/>
              <a:pPr eaLnBrk="1" hangingPunct="1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89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91AE15-D4A8-44B7-B883-09AD0F34FDB9}" type="slidenum">
              <a:rPr lang="en-GB"/>
              <a:pPr eaLnBrk="1" hangingPunct="1"/>
              <a:t>68</a:t>
            </a:fld>
            <a:endParaRPr lang="en-GB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4218423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DDF8C8-1E57-44B0-BD55-F012E6234670}" type="slidenum">
              <a:rPr lang="en-GB"/>
              <a:pPr eaLnBrk="1" hangingPunct="1"/>
              <a:t>69</a:t>
            </a:fld>
            <a:endParaRPr lang="en-GB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1737907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3C3815-4A49-4C06-BD6C-D83BF9F8709A}" type="slidenum">
              <a:rPr lang="en-GB"/>
              <a:pPr eaLnBrk="1" hangingPunct="1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1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7206C7-3DEB-44C9-9473-B9A4A49984DD}" type="slidenum">
              <a:rPr lang="en-GB"/>
              <a:pPr eaLnBrk="1" hangingPunct="1"/>
              <a:t>22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44581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BCD353-99E5-48B9-A81B-A7A78425F489}" type="slidenum">
              <a:rPr lang="en-GB"/>
              <a:pPr eaLnBrk="1" hangingPunct="1"/>
              <a:t>23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03044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4410F3-B969-40CF-A9B7-7AD845AB2105}" type="slidenum">
              <a:rPr lang="en-GB"/>
              <a:pPr eaLnBrk="1" hangingPunct="1"/>
              <a:t>24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410101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63D3E6-DCC8-4530-A392-E2093E185281}" type="slidenum">
              <a:rPr lang="en-GB"/>
              <a:pPr eaLnBrk="1" hangingPunct="1"/>
              <a:t>25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6275"/>
            <a:ext cx="4594225" cy="34464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386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44040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5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9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4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6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0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8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5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2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07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0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3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D80E-D37C-493D-A22F-50BCA0272504}" type="datetimeFigureOut">
              <a:rPr lang="en-IE" smtClean="0"/>
              <a:pPr/>
              <a:t>25/01/2017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ana.ferreira@dit.i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tesco.ie/clubcard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t-bb.blackboard.com/webapps/blackboard/execute/launcher?type=Course&amp;id=_4346_1&amp;url=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IE" dirty="0" smtClean="0"/>
              <a:t>Business Systems Intelligence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Lecture </a:t>
            </a:r>
            <a:r>
              <a:rPr lang="en-IE" dirty="0" smtClean="0"/>
              <a:t>1</a:t>
            </a:r>
          </a:p>
          <a:p>
            <a:endParaRPr lang="en-IE" dirty="0" smtClean="0"/>
          </a:p>
          <a:p>
            <a:r>
              <a:rPr lang="en-IE" dirty="0" smtClean="0"/>
              <a:t>Module Overview &amp; Introduction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0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Business Data </a:t>
            </a:r>
            <a:r>
              <a:rPr lang="en-GB" sz="2800" dirty="0" smtClean="0"/>
              <a:t>Modelling</a:t>
            </a:r>
            <a:endParaRPr lang="en-IE" sz="2800" dirty="0"/>
          </a:p>
          <a:p>
            <a:pPr lvl="1"/>
            <a:r>
              <a:rPr lang="en-GB" dirty="0"/>
              <a:t>Data, Information, Knowledge</a:t>
            </a:r>
            <a:endParaRPr lang="en-IE" dirty="0"/>
          </a:p>
          <a:p>
            <a:pPr lvl="1"/>
            <a:r>
              <a:rPr lang="en-GB" dirty="0"/>
              <a:t>Modelling an activity</a:t>
            </a:r>
            <a:endParaRPr lang="en-IE" dirty="0"/>
          </a:p>
          <a:p>
            <a:pPr lvl="1"/>
            <a:r>
              <a:rPr lang="en-GB" dirty="0"/>
              <a:t>Framing a business model</a:t>
            </a:r>
            <a:endParaRPr lang="en-IE" dirty="0"/>
          </a:p>
          <a:p>
            <a:pPr lvl="1"/>
            <a:r>
              <a:rPr lang="en-GB" dirty="0"/>
              <a:t>Developing a model</a:t>
            </a:r>
            <a:endParaRPr lang="en-IE" dirty="0"/>
          </a:p>
          <a:p>
            <a:pPr lvl="1"/>
            <a:r>
              <a:rPr lang="en-GB" dirty="0"/>
              <a:t>Deploying a model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47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</a:t>
            </a:r>
            <a:r>
              <a:rPr lang="en-IE" dirty="0" smtClean="0"/>
              <a:t>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Data Warehousing</a:t>
            </a:r>
            <a:endParaRPr lang="en-IE" sz="2800" dirty="0"/>
          </a:p>
          <a:p>
            <a:pPr lvl="1"/>
            <a:r>
              <a:rPr lang="en-GB" dirty="0"/>
              <a:t>Introduction to data warehousing</a:t>
            </a:r>
            <a:endParaRPr lang="en-IE" dirty="0"/>
          </a:p>
          <a:p>
            <a:pPr lvl="1"/>
            <a:r>
              <a:rPr lang="en-GB" dirty="0"/>
              <a:t>Characteristics of a data warehouse and how it differs to operational DBs </a:t>
            </a:r>
            <a:r>
              <a:rPr lang="en-GB" dirty="0" smtClean="0"/>
              <a:t>etc.</a:t>
            </a:r>
            <a:endParaRPr lang="en-IE" dirty="0"/>
          </a:p>
          <a:p>
            <a:pPr lvl="1"/>
            <a:r>
              <a:rPr lang="en-GB" dirty="0"/>
              <a:t>Extracting and loading data into a data warehouse</a:t>
            </a:r>
            <a:endParaRPr lang="en-IE" dirty="0"/>
          </a:p>
          <a:p>
            <a:pPr lvl="1"/>
            <a:r>
              <a:rPr lang="en-GB" dirty="0"/>
              <a:t>Dimensional modelling</a:t>
            </a:r>
            <a:endParaRPr lang="en-IE" dirty="0"/>
          </a:p>
          <a:p>
            <a:pPr lvl="1"/>
            <a:r>
              <a:rPr lang="en-GB" dirty="0"/>
              <a:t>Data aggregation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68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</a:t>
            </a:r>
            <a:r>
              <a:rPr lang="en-IE" dirty="0" smtClean="0"/>
              <a:t>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3000" dirty="0" smtClean="0"/>
              <a:t>Data Mining</a:t>
            </a:r>
          </a:p>
          <a:p>
            <a:pPr lvl="1"/>
            <a:r>
              <a:rPr lang="en-GB" sz="3000" dirty="0"/>
              <a:t>Introduction to data mining and applications of data mining</a:t>
            </a:r>
            <a:endParaRPr lang="en-IE" sz="3000" dirty="0"/>
          </a:p>
          <a:p>
            <a:pPr lvl="1"/>
            <a:r>
              <a:rPr lang="en-GB" sz="3000" dirty="0"/>
              <a:t>Data mining lifecycles</a:t>
            </a:r>
            <a:endParaRPr lang="en-IE" sz="3000" dirty="0"/>
          </a:p>
          <a:p>
            <a:pPr lvl="1"/>
            <a:r>
              <a:rPr lang="en-GB" sz="3000" dirty="0"/>
              <a:t>Data preparation</a:t>
            </a:r>
            <a:endParaRPr lang="en-IE" sz="3000" dirty="0"/>
          </a:p>
          <a:p>
            <a:pPr lvl="1"/>
            <a:r>
              <a:rPr lang="en-GB" sz="3000" dirty="0"/>
              <a:t>Data association techniques</a:t>
            </a:r>
            <a:endParaRPr lang="en-IE" sz="3000" dirty="0"/>
          </a:p>
          <a:p>
            <a:pPr lvl="1"/>
            <a:r>
              <a:rPr lang="en-GB" sz="3000" dirty="0"/>
              <a:t>Data classification techniques</a:t>
            </a:r>
            <a:endParaRPr lang="en-IE" sz="3000" dirty="0"/>
          </a:p>
          <a:p>
            <a:pPr lvl="1"/>
            <a:r>
              <a:rPr lang="en-GB" sz="3000" dirty="0"/>
              <a:t>Data clustering techniques</a:t>
            </a:r>
            <a:endParaRPr lang="en-IE" sz="3000" dirty="0"/>
          </a:p>
          <a:p>
            <a:pPr lvl="1"/>
            <a:r>
              <a:rPr lang="en-GB" sz="3000" dirty="0"/>
              <a:t>Data visualisation</a:t>
            </a:r>
            <a:endParaRPr lang="en-IE" sz="3000" dirty="0"/>
          </a:p>
          <a:p>
            <a:pPr lvl="1"/>
            <a:r>
              <a:rPr lang="en-GB" sz="3000" dirty="0"/>
              <a:t>Data evaluation</a:t>
            </a:r>
            <a:endParaRPr lang="en-IE" sz="3000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28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300" dirty="0" smtClean="0"/>
              <a:t>End of semester written Exam </a:t>
            </a:r>
            <a:r>
              <a:rPr lang="en-GB" sz="3300" dirty="0"/>
              <a:t>- </a:t>
            </a:r>
            <a:r>
              <a:rPr lang="en-GB" sz="3300" dirty="0" smtClean="0"/>
              <a:t>70%</a:t>
            </a:r>
          </a:p>
          <a:p>
            <a:pPr marL="0" lvl="0" indent="0">
              <a:buNone/>
            </a:pPr>
            <a:endParaRPr lang="en-IE" sz="3300" dirty="0"/>
          </a:p>
          <a:p>
            <a:pPr lvl="0"/>
            <a:r>
              <a:rPr lang="en-GB" sz="3300" dirty="0"/>
              <a:t>Continuous Assessment - </a:t>
            </a:r>
            <a:r>
              <a:rPr lang="en-GB" sz="3300" dirty="0" smtClean="0"/>
              <a:t>30</a:t>
            </a:r>
            <a:r>
              <a:rPr lang="en-GB" sz="3300" dirty="0"/>
              <a:t>%</a:t>
            </a:r>
          </a:p>
          <a:p>
            <a:pPr lvl="1"/>
            <a:r>
              <a:rPr lang="en-GB" sz="3300" dirty="0" smtClean="0"/>
              <a:t> 1 Assignment worth 10% - week </a:t>
            </a:r>
            <a:r>
              <a:rPr lang="en-GB" sz="3300" dirty="0" smtClean="0"/>
              <a:t>5</a:t>
            </a:r>
            <a:endParaRPr lang="en-GB" sz="3300" dirty="0" smtClean="0"/>
          </a:p>
          <a:p>
            <a:pPr lvl="1"/>
            <a:r>
              <a:rPr lang="en-GB" sz="3300" dirty="0" smtClean="0"/>
              <a:t> 1 lab test worth 10% - week </a:t>
            </a:r>
            <a:r>
              <a:rPr lang="en-GB" sz="3300" dirty="0"/>
              <a:t>8</a:t>
            </a:r>
            <a:endParaRPr lang="en-GB" sz="3300" dirty="0" smtClean="0"/>
          </a:p>
          <a:p>
            <a:pPr lvl="1"/>
            <a:r>
              <a:rPr lang="en-GB" sz="3300" dirty="0" smtClean="0"/>
              <a:t> 1 </a:t>
            </a:r>
            <a:r>
              <a:rPr lang="en-GB" sz="3300" dirty="0"/>
              <a:t>lab test worth 10% - week </a:t>
            </a:r>
            <a:r>
              <a:rPr lang="en-GB" sz="3300" dirty="0" smtClean="0"/>
              <a:t>10</a:t>
            </a:r>
            <a:endParaRPr lang="en-GB" sz="3300" dirty="0" smtClean="0"/>
          </a:p>
          <a:p>
            <a:pPr lvl="1"/>
            <a:endParaRPr lang="en-GB" sz="3300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963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Reading Material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Kimball &amp; Ross, </a:t>
            </a:r>
            <a:r>
              <a:rPr lang="en-GB" sz="2200" dirty="0" smtClean="0"/>
              <a:t>2013, </a:t>
            </a:r>
            <a:r>
              <a:rPr lang="en-GB" sz="2200" dirty="0"/>
              <a:t>The Data Warehouse Toolkit: The </a:t>
            </a:r>
            <a:r>
              <a:rPr lang="en-GB" sz="2200" dirty="0" smtClean="0"/>
              <a:t>Definitive </a:t>
            </a:r>
            <a:r>
              <a:rPr lang="en-GB" sz="2200" dirty="0"/>
              <a:t>Guide to Dimensional Modeling </a:t>
            </a:r>
            <a:r>
              <a:rPr lang="en-GB" sz="2200" dirty="0" smtClean="0"/>
              <a:t>(Third Edition)</a:t>
            </a:r>
          </a:p>
          <a:p>
            <a:pPr marL="0" indent="0">
              <a:buNone/>
            </a:pPr>
            <a:r>
              <a:rPr lang="en-GB" sz="2200" dirty="0" smtClean="0"/>
              <a:t>	e-book at: http</a:t>
            </a:r>
            <a:r>
              <a:rPr lang="en-GB" sz="2200" dirty="0"/>
              <a:t>://filepi.com/i/5O8BiuC</a:t>
            </a:r>
            <a:endParaRPr lang="en-GB" sz="2200" dirty="0" smtClean="0"/>
          </a:p>
          <a:p>
            <a:r>
              <a:rPr lang="en-GB" sz="2200" dirty="0" err="1" smtClean="0"/>
              <a:t>WileyHan</a:t>
            </a:r>
            <a:r>
              <a:rPr lang="en-GB" sz="2200" dirty="0" smtClean="0"/>
              <a:t> </a:t>
            </a:r>
            <a:r>
              <a:rPr lang="en-GB" sz="2200" dirty="0"/>
              <a:t>&amp; </a:t>
            </a:r>
            <a:r>
              <a:rPr lang="en-GB" sz="2200" dirty="0" err="1"/>
              <a:t>Kamber</a:t>
            </a:r>
            <a:r>
              <a:rPr lang="en-GB" sz="2200" dirty="0"/>
              <a:t>, 2001, Data Mining: Concepts and Techniques, Morgan </a:t>
            </a:r>
            <a:r>
              <a:rPr lang="en-GB" sz="2200" dirty="0" smtClean="0"/>
              <a:t>Kaufmann.</a:t>
            </a:r>
          </a:p>
          <a:p>
            <a:r>
              <a:rPr lang="en-GB" sz="2200" dirty="0" err="1"/>
              <a:t>Inmon</a:t>
            </a:r>
            <a:r>
              <a:rPr lang="en-GB" sz="2200" dirty="0"/>
              <a:t>, 2005, Building the Data Warehouse, Hungry Minds.</a:t>
            </a:r>
            <a:endParaRPr lang="en-IE" sz="2200" dirty="0"/>
          </a:p>
          <a:p>
            <a:r>
              <a:rPr lang="en-GB" sz="2200" dirty="0"/>
              <a:t>Michael J. A. Berry, Gordon </a:t>
            </a:r>
            <a:r>
              <a:rPr lang="en-GB" sz="2200" dirty="0" err="1"/>
              <a:t>Linoff</a:t>
            </a:r>
            <a:r>
              <a:rPr lang="en-GB" sz="2200" dirty="0"/>
              <a:t>, 1997,Data Mining Techniques: For Marketing, Sales, and Customer Support, Wiley.</a:t>
            </a:r>
            <a:endParaRPr lang="en-IE" sz="2200" dirty="0"/>
          </a:p>
          <a:p>
            <a:r>
              <a:rPr lang="en-GB" sz="2200" dirty="0"/>
              <a:t>Richard J. </a:t>
            </a:r>
            <a:r>
              <a:rPr lang="en-GB" sz="2200" dirty="0" err="1"/>
              <a:t>Roiger</a:t>
            </a:r>
            <a:r>
              <a:rPr lang="en-GB" sz="2200" dirty="0"/>
              <a:t>, Michael </a:t>
            </a:r>
            <a:r>
              <a:rPr lang="en-GB" sz="2200" dirty="0" err="1"/>
              <a:t>Gaetz</a:t>
            </a:r>
            <a:r>
              <a:rPr lang="en-GB" sz="2200" dirty="0"/>
              <a:t>, 2002, Data mining : a tutorial-based primer, Addison Wesley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>Olivia Parr </a:t>
            </a:r>
            <a:r>
              <a:rPr lang="en-GB" sz="2200" dirty="0" err="1"/>
              <a:t>Rud</a:t>
            </a:r>
            <a:r>
              <a:rPr lang="en-GB" sz="2200" dirty="0"/>
              <a:t>, 2000, Data mining cookbook : </a:t>
            </a:r>
            <a:r>
              <a:rPr lang="en-GB" sz="2200" dirty="0" err="1"/>
              <a:t>modeling</a:t>
            </a:r>
            <a:r>
              <a:rPr lang="en-GB" sz="2200" dirty="0"/>
              <a:t> data for marketing, risk and customer relationship management, Wiley.</a:t>
            </a:r>
            <a:endParaRPr lang="en-IE" sz="2200" dirty="0"/>
          </a:p>
          <a:p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5242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dirty="0"/>
              <a:t>Web references, journals and other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Oracle Technology Network, http://www.Otn.oracle.com</a:t>
            </a:r>
            <a:endParaRPr lang="en-IE" sz="2400" dirty="0"/>
          </a:p>
          <a:p>
            <a:r>
              <a:rPr lang="en-GB" sz="2400" dirty="0"/>
              <a:t>Database Trends and Applications website, http://www.dbta.com/index.html</a:t>
            </a:r>
            <a:endParaRPr lang="en-IE" sz="2400" dirty="0"/>
          </a:p>
          <a:p>
            <a:r>
              <a:rPr lang="en-GB" sz="2400" dirty="0"/>
              <a:t>Data Mining &amp; Knowledge Discovery, http://</a:t>
            </a:r>
            <a:r>
              <a:rPr lang="en-GB" sz="2400" dirty="0" smtClean="0"/>
              <a:t>www.kdnuggets.com</a:t>
            </a:r>
            <a:endParaRPr lang="en-IE" sz="2400" dirty="0"/>
          </a:p>
          <a:p>
            <a:r>
              <a:rPr lang="en-GB" sz="2400" dirty="0"/>
              <a:t>Kimball, 1997, Dimensional Modelling Manifesto, DBMS Magazine</a:t>
            </a:r>
            <a:endParaRPr lang="en-IE" sz="2400" dirty="0"/>
          </a:p>
          <a:p>
            <a:r>
              <a:rPr lang="en-GB" sz="2400" dirty="0"/>
              <a:t>Fayyad, 1996, From Data Mining to Knowledge Discovery in Data, AI </a:t>
            </a:r>
            <a:r>
              <a:rPr lang="en-GB" sz="2400" dirty="0" smtClean="0"/>
              <a:t>Magazine</a:t>
            </a:r>
            <a:endParaRPr lang="en-IE" sz="2400" dirty="0"/>
          </a:p>
          <a:p>
            <a:r>
              <a:rPr lang="en-GB" sz="2400" dirty="0"/>
              <a:t>DBMS magazine, http://www.ienterprise.com</a:t>
            </a:r>
            <a:endParaRPr lang="en-IE" sz="2400" dirty="0"/>
          </a:p>
          <a:p>
            <a:r>
              <a:rPr lang="en-GB" sz="2400" dirty="0" err="1"/>
              <a:t>DMReview</a:t>
            </a:r>
            <a:r>
              <a:rPr lang="en-GB" sz="2400" dirty="0"/>
              <a:t>, </a:t>
            </a:r>
            <a:r>
              <a:rPr lang="en-GB" sz="2400" dirty="0" smtClean="0"/>
              <a:t>www.dmreview.com</a:t>
            </a:r>
            <a:r>
              <a:rPr lang="en-GB" sz="2400" dirty="0"/>
              <a:t/>
            </a:r>
            <a:br>
              <a:rPr lang="en-GB" sz="2400" dirty="0"/>
            </a:b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16197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031875" y="292417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34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36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Outline</a:t>
            </a:r>
            <a:endParaRPr lang="en-GB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Motivation: Examples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What is business systems intelligence?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Motivation: Why business systems intelligence?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BI systems</a:t>
            </a:r>
          </a:p>
        </p:txBody>
      </p:sp>
    </p:spTree>
    <p:extLst>
      <p:ext uri="{BB962C8B-B14F-4D97-AF65-F5344CB8AC3E}">
        <p14:creationId xmlns:p14="http://schemas.microsoft.com/office/powerpoint/2010/main" val="303853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031875" y="2913063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>
                <a:latin typeface="+mj-lt"/>
              </a:rPr>
              <a:t>A little bit of motivation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Contact the Lecturer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Dr. Diana Carvalho e Ferreira</a:t>
            </a:r>
          </a:p>
          <a:p>
            <a:r>
              <a:rPr lang="en-IE" sz="2800" dirty="0" smtClean="0"/>
              <a:t>Email: </a:t>
            </a:r>
            <a:r>
              <a:rPr lang="en-IE" sz="2800" dirty="0" smtClean="0">
                <a:hlinkClick r:id="rId2"/>
              </a:rPr>
              <a:t>diana.ferreira@dit.ie</a:t>
            </a:r>
            <a:endParaRPr lang="en-IE" sz="2800" dirty="0" smtClean="0"/>
          </a:p>
          <a:p>
            <a:r>
              <a:rPr lang="en-IE" sz="2800" dirty="0"/>
              <a:t>Office: </a:t>
            </a:r>
            <a:r>
              <a:rPr lang="en-IE" sz="2800" dirty="0" smtClean="0"/>
              <a:t>KE-G-026</a:t>
            </a:r>
            <a:endParaRPr lang="en-IE" sz="2800" dirty="0"/>
          </a:p>
          <a:p>
            <a:r>
              <a:rPr lang="en-IE" sz="2800" dirty="0"/>
              <a:t>Ext.: </a:t>
            </a:r>
            <a:r>
              <a:rPr lang="en-IE" sz="2800" dirty="0" smtClean="0"/>
              <a:t>2800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0283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Example 1: Telecommunications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Huge amount of data is collected daily:</a:t>
            </a:r>
          </a:p>
          <a:p>
            <a:pPr lvl="1" eaLnBrk="1" hangingPunct="1"/>
            <a:r>
              <a:rPr lang="en-US" dirty="0" smtClean="0"/>
              <a:t>Transactional data (about each phone call)</a:t>
            </a:r>
          </a:p>
          <a:p>
            <a:pPr lvl="1" eaLnBrk="1" hangingPunct="1"/>
            <a:r>
              <a:rPr lang="en-US" dirty="0" smtClean="0"/>
              <a:t>Data on mobile phones, house based phones, Internet, etc.</a:t>
            </a:r>
          </a:p>
          <a:p>
            <a:pPr lvl="1" eaLnBrk="1" hangingPunct="1"/>
            <a:r>
              <a:rPr lang="en-US" dirty="0" smtClean="0"/>
              <a:t>Other customer data (billing, personal information, etc.)</a:t>
            </a:r>
          </a:p>
          <a:p>
            <a:pPr lvl="1" eaLnBrk="1" hangingPunct="1"/>
            <a:r>
              <a:rPr lang="en-US" dirty="0" smtClean="0"/>
              <a:t>Additional data (network load, faults, etc.)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58" y="5013176"/>
            <a:ext cx="27051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4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 1: </a:t>
            </a:r>
            <a:r>
              <a:rPr lang="en-US" sz="3600" dirty="0" smtClean="0"/>
              <a:t>Telecommunications</a:t>
            </a:r>
            <a:endParaRPr lang="en-US" sz="360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725" y="1628800"/>
            <a:ext cx="8713788" cy="432048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Questions:</a:t>
            </a:r>
          </a:p>
          <a:p>
            <a:pPr lvl="1" eaLnBrk="1" hangingPunct="1"/>
            <a:r>
              <a:rPr lang="en-US" sz="2400" dirty="0" smtClean="0"/>
              <a:t>Which customer groups are highly profitable, and which are not?</a:t>
            </a:r>
          </a:p>
          <a:p>
            <a:pPr lvl="1" eaLnBrk="1" hangingPunct="1"/>
            <a:r>
              <a:rPr lang="en-US" sz="2400" dirty="0" smtClean="0"/>
              <a:t>To which customers should we advertise which kind of special offers?</a:t>
            </a:r>
          </a:p>
          <a:p>
            <a:pPr lvl="1" eaLnBrk="1" hangingPunct="1"/>
            <a:r>
              <a:rPr lang="en-US" sz="2400" dirty="0" smtClean="0"/>
              <a:t>What kind of call rates would increase profits without losing good customers?</a:t>
            </a:r>
          </a:p>
          <a:p>
            <a:pPr lvl="1" eaLnBrk="1" hangingPunct="1"/>
            <a:r>
              <a:rPr lang="en-US" sz="2400" dirty="0" smtClean="0"/>
              <a:t>How do customer profiles change over time?</a:t>
            </a:r>
          </a:p>
          <a:p>
            <a:pPr lvl="1" eaLnBrk="1" hangingPunct="1"/>
            <a:r>
              <a:rPr lang="en-US" sz="2400" dirty="0" smtClean="0"/>
              <a:t>Fraud detection (stolen phones or phone cards)</a:t>
            </a:r>
          </a:p>
          <a:p>
            <a:pPr lvl="1" eaLnBrk="1" hangingPunct="1"/>
            <a:r>
              <a:rPr lang="en-US" sz="2400" dirty="0" smtClean="0"/>
              <a:t>Can we identify immanent customer </a:t>
            </a:r>
            <a:r>
              <a:rPr lang="en-US" sz="2400" dirty="0" smtClean="0"/>
              <a:t>churn?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9473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Example 2: Health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725" y="1412776"/>
            <a:ext cx="8747125" cy="52626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collected about many different aspects </a:t>
            </a:r>
            <a:br>
              <a:rPr lang="en-US" dirty="0" smtClean="0"/>
            </a:br>
            <a:r>
              <a:rPr lang="en-US" dirty="0" smtClean="0"/>
              <a:t>of the health system</a:t>
            </a:r>
          </a:p>
          <a:p>
            <a:pPr lvl="1" eaLnBrk="1" hangingPunct="1">
              <a:defRPr/>
            </a:pPr>
            <a:r>
              <a:rPr lang="en-US" dirty="0" smtClean="0"/>
              <a:t>Personal health records (at GPs, specialists, etc.)</a:t>
            </a:r>
          </a:p>
          <a:p>
            <a:pPr lvl="1" eaLnBrk="1" hangingPunct="1">
              <a:defRPr/>
            </a:pPr>
            <a:r>
              <a:rPr lang="en-US" dirty="0" smtClean="0"/>
              <a:t>Hospital data (e.g. admission data, midwives data, surgery data)</a:t>
            </a:r>
          </a:p>
          <a:p>
            <a:pPr lvl="1" eaLnBrk="1" hangingPunct="1">
              <a:defRPr/>
            </a:pPr>
            <a:r>
              <a:rPr lang="en-US" dirty="0" smtClean="0"/>
              <a:t>Billing information (VHI</a:t>
            </a:r>
            <a:r>
              <a:rPr lang="en-US" dirty="0" smtClean="0"/>
              <a:t>, </a:t>
            </a:r>
            <a:r>
              <a:rPr lang="en-US" dirty="0" smtClean="0"/>
              <a:t>etc.)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79268"/>
            <a:ext cx="2989262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24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Example 2: </a:t>
            </a:r>
            <a:r>
              <a:rPr lang="en-US" sz="3600" dirty="0" smtClean="0"/>
              <a:t>Health</a:t>
            </a:r>
            <a:endParaRPr lang="en-US" sz="3600" dirty="0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Questions:</a:t>
            </a:r>
          </a:p>
          <a:p>
            <a:pPr lvl="1" eaLnBrk="1" hangingPunct="1"/>
            <a:r>
              <a:rPr lang="en-US" smtClean="0"/>
              <a:t>Are doctors following the procedures (e.g. prescription of medication)?</a:t>
            </a:r>
          </a:p>
          <a:p>
            <a:pPr lvl="1" eaLnBrk="1" hangingPunct="1"/>
            <a:r>
              <a:rPr lang="en-US" smtClean="0"/>
              <a:t>Adverse drug reactions (analysis of different data collections to find correlations)</a:t>
            </a:r>
          </a:p>
          <a:p>
            <a:pPr lvl="1" eaLnBrk="1" hangingPunct="1"/>
            <a:r>
              <a:rPr lang="en-US" smtClean="0"/>
              <a:t>Are people committing fraud?</a:t>
            </a:r>
          </a:p>
          <a:p>
            <a:pPr lvl="1" eaLnBrk="1" hangingPunct="1"/>
            <a:r>
              <a:rPr lang="en-US" smtClean="0"/>
              <a:t>Correlations between social and environmental issues and people's health?</a:t>
            </a:r>
          </a:p>
        </p:txBody>
      </p:sp>
    </p:spTree>
    <p:extLst>
      <p:ext uri="{BB962C8B-B14F-4D97-AF65-F5344CB8AC3E}">
        <p14:creationId xmlns:p14="http://schemas.microsoft.com/office/powerpoint/2010/main" val="293318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Example 3: Finance</a:t>
            </a:r>
            <a:endParaRPr lang="en-GB" sz="36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is collected on just about every financial transaction we perform</a:t>
            </a:r>
          </a:p>
          <a:p>
            <a:pPr lvl="1" eaLnBrk="1" hangingPunct="1"/>
            <a:r>
              <a:rPr lang="en-IE" smtClean="0"/>
              <a:t>Credit card transactions</a:t>
            </a:r>
          </a:p>
          <a:p>
            <a:pPr lvl="1" eaLnBrk="1" hangingPunct="1"/>
            <a:r>
              <a:rPr lang="en-IE" smtClean="0"/>
              <a:t>Direct debits</a:t>
            </a:r>
          </a:p>
          <a:p>
            <a:pPr lvl="1" eaLnBrk="1" hangingPunct="1"/>
            <a:r>
              <a:rPr lang="en-IE" smtClean="0"/>
              <a:t>Loan applications</a:t>
            </a:r>
          </a:p>
          <a:p>
            <a:pPr lvl="1" eaLnBrk="1" hangingPunct="1"/>
            <a:r>
              <a:rPr lang="en-IE" smtClean="0"/>
              <a:t>Retail financing deals</a:t>
            </a:r>
            <a:endParaRPr lang="en-GB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89040"/>
            <a:ext cx="354647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5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Example 3: </a:t>
            </a:r>
            <a:r>
              <a:rPr lang="en-IE" sz="3600" dirty="0" smtClean="0"/>
              <a:t>Finance</a:t>
            </a:r>
            <a:endParaRPr lang="en-US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Questions:</a:t>
            </a:r>
          </a:p>
          <a:p>
            <a:pPr lvl="1" eaLnBrk="1" hangingPunct="1"/>
            <a:r>
              <a:rPr lang="en-US" smtClean="0"/>
              <a:t>Is a customer likely to repay their loans?</a:t>
            </a:r>
          </a:p>
          <a:p>
            <a:pPr lvl="1" eaLnBrk="1" hangingPunct="1"/>
            <a:r>
              <a:rPr lang="en-US" smtClean="0"/>
              <a:t>Is a credit card transaction fraudulent?</a:t>
            </a:r>
          </a:p>
          <a:p>
            <a:pPr lvl="1" eaLnBrk="1" hangingPunct="1"/>
            <a:r>
              <a:rPr lang="en-US" smtClean="0"/>
              <a:t>Will a customer respond to special offers?</a:t>
            </a:r>
          </a:p>
          <a:p>
            <a:pPr lvl="1" eaLnBrk="1" hangingPunct="1"/>
            <a:r>
              <a:rPr lang="en-US" smtClean="0"/>
              <a:t>Can we identify groups of similar customers?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411321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4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Example 4: Retail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75895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tabLst>
                <a:tab pos="1254125" algn="l"/>
                <a:tab pos="3767138" algn="l"/>
              </a:tabLst>
            </a:pPr>
            <a:r>
              <a:rPr lang="en-US" dirty="0" smtClean="0"/>
              <a:t>	Every time you buy items using a loyalty 	</a:t>
            </a:r>
            <a:r>
              <a:rPr lang="en-US" dirty="0" smtClean="0"/>
              <a:t>card, </a:t>
            </a:r>
            <a:r>
              <a:rPr lang="en-US" dirty="0" smtClean="0"/>
              <a:t>a record is </a:t>
            </a:r>
            <a:r>
              <a:rPr lang="en-US" dirty="0" smtClean="0"/>
              <a:t>kept </a:t>
            </a:r>
            <a:endParaRPr lang="en-US" dirty="0" smtClean="0"/>
          </a:p>
          <a:p>
            <a:pPr eaLnBrk="1" hangingPunct="1">
              <a:tabLst>
                <a:tab pos="1254125" algn="l"/>
                <a:tab pos="3767138" algn="l"/>
              </a:tabLst>
            </a:pPr>
            <a:r>
              <a:rPr lang="en-US" dirty="0" smtClean="0"/>
              <a:t>On-line the situation is even more extreme </a:t>
            </a:r>
            <a:br>
              <a:rPr lang="en-US" dirty="0" smtClean="0"/>
            </a:br>
            <a:r>
              <a:rPr lang="en-US" dirty="0" smtClean="0"/>
              <a:t>– every </a:t>
            </a:r>
            <a:r>
              <a:rPr lang="en-IE" dirty="0" smtClean="0"/>
              <a:t>time you even look at an item a record is kept	</a:t>
            </a:r>
          </a:p>
          <a:p>
            <a:pPr eaLnBrk="1" hangingPunct="1">
              <a:tabLst>
                <a:tab pos="1254125" algn="l"/>
                <a:tab pos="3767138" algn="l"/>
              </a:tabLst>
            </a:pPr>
            <a:r>
              <a:rPr lang="en-IE" dirty="0" smtClean="0"/>
              <a:t>There is a lot of</a:t>
            </a:r>
          </a:p>
          <a:p>
            <a:pPr marL="0" indent="0" eaLnBrk="1" hangingPunct="1">
              <a:buNone/>
              <a:tabLst>
                <a:tab pos="1254125" algn="l"/>
                <a:tab pos="3767138" algn="l"/>
              </a:tabLst>
            </a:pPr>
            <a:r>
              <a:rPr lang="en-IE" dirty="0"/>
              <a:t> </a:t>
            </a:r>
            <a:r>
              <a:rPr lang="en-IE" dirty="0" smtClean="0"/>
              <a:t>   information out there </a:t>
            </a:r>
          </a:p>
          <a:p>
            <a:pPr marL="0" indent="0" eaLnBrk="1" hangingPunct="1">
              <a:buNone/>
              <a:tabLst>
                <a:tab pos="1254125" algn="l"/>
                <a:tab pos="3767138" algn="l"/>
              </a:tabLst>
            </a:pPr>
            <a:r>
              <a:rPr lang="en-IE" dirty="0"/>
              <a:t> </a:t>
            </a:r>
            <a:r>
              <a:rPr lang="en-IE" dirty="0" smtClean="0"/>
              <a:t>   about what you like!</a:t>
            </a:r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5137" r="3458" b="5829"/>
          <a:stretch>
            <a:fillRect/>
          </a:stretch>
        </p:blipFill>
        <p:spPr bwMode="auto">
          <a:xfrm>
            <a:off x="4860032" y="3978581"/>
            <a:ext cx="3424237" cy="2571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lubcard - every little help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857500"/>
            <a:ext cx="133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Clubcard - every little help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857500"/>
            <a:ext cx="133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468527" y="1527473"/>
            <a:ext cx="1171575" cy="1022350"/>
            <a:chOff x="178" y="722"/>
            <a:chExt cx="738" cy="644"/>
          </a:xfrm>
        </p:grpSpPr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31" t="28032" r="28906" b="54718"/>
            <a:stretch>
              <a:fillRect/>
            </a:stretch>
          </p:blipFill>
          <p:spPr bwMode="auto">
            <a:xfrm>
              <a:off x="178" y="722"/>
              <a:ext cx="725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2297" name="Rectangle 11"/>
            <p:cNvSpPr>
              <a:spLocks noChangeArrowheads="1"/>
            </p:cNvSpPr>
            <p:nvPr/>
          </p:nvSpPr>
          <p:spPr bwMode="auto">
            <a:xfrm>
              <a:off x="820" y="1144"/>
              <a:ext cx="96" cy="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514516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Example 4: </a:t>
            </a:r>
            <a:r>
              <a:rPr lang="en-US" sz="3600" dirty="0" smtClean="0"/>
              <a:t>Retail</a:t>
            </a:r>
            <a:endParaRPr lang="en-US" sz="3600" dirty="0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IE" smtClean="0"/>
              <a:t>Questions:</a:t>
            </a:r>
          </a:p>
          <a:p>
            <a:pPr lvl="1" eaLnBrk="1" hangingPunct="1"/>
            <a:r>
              <a:rPr lang="en-IE" smtClean="0"/>
              <a:t>What items are you likely to buy in the future?</a:t>
            </a:r>
          </a:p>
          <a:p>
            <a:pPr lvl="2" eaLnBrk="1" hangingPunct="1"/>
            <a:r>
              <a:rPr lang="en-IE" smtClean="0"/>
              <a:t>In particular what combinations are you likely to buy?</a:t>
            </a:r>
          </a:p>
          <a:p>
            <a:pPr lvl="2" eaLnBrk="1" hangingPunct="1"/>
            <a:r>
              <a:rPr lang="en-IE" smtClean="0"/>
              <a:t>How can we re-arrange our store to make you impulse buy?</a:t>
            </a:r>
          </a:p>
          <a:p>
            <a:pPr lvl="1" eaLnBrk="1" hangingPunct="1"/>
            <a:r>
              <a:rPr lang="en-IE" smtClean="0"/>
              <a:t>What kind of special offers would you most likely respond to?</a:t>
            </a:r>
          </a:p>
          <a:p>
            <a:pPr lvl="1" eaLnBrk="1" hangingPunct="1"/>
            <a:r>
              <a:rPr lang="en-IE" smtClean="0"/>
              <a:t>Which other customers are you most closely related to?</a:t>
            </a:r>
          </a:p>
          <a:p>
            <a:pPr lvl="1" eaLnBrk="1" hangingPunct="1"/>
            <a:r>
              <a:rPr lang="en-IE" smtClean="0"/>
              <a:t>What kind of ads can we display to you while you browse?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3154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A lot of other examples</a:t>
            </a:r>
            <a:endParaRPr lang="en-US" sz="360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122363"/>
            <a:ext cx="153987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295400"/>
            <a:ext cx="2344738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3" y="1147763"/>
            <a:ext cx="10350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616200"/>
            <a:ext cx="160178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217988"/>
            <a:ext cx="741363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4325938"/>
            <a:ext cx="108108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2832100"/>
            <a:ext cx="1636712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320800"/>
            <a:ext cx="154781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832100"/>
            <a:ext cx="17875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4200525"/>
            <a:ext cx="29591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16013" y="5589588"/>
            <a:ext cx="5688012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sz="3600">
                <a:solidFill>
                  <a:srgbClr val="161645"/>
                </a:solidFill>
              </a:rPr>
              <a:t>Data is a Business Asset!</a:t>
            </a:r>
            <a:endParaRPr lang="en-US" sz="3600">
              <a:solidFill>
                <a:srgbClr val="161645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5114925"/>
            <a:ext cx="158115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0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031875" y="2732088"/>
            <a:ext cx="71342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/>
              <a:t>Introducing... </a:t>
            </a:r>
          </a:p>
          <a:p>
            <a:pPr algn="ctr" eaLnBrk="1" hangingPunct="1"/>
            <a:r>
              <a:rPr lang="en-IE" sz="4000"/>
              <a:t>Business Intelligence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1947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Acknowledgements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Many thanks to Brendan Tierney, who originally developed </a:t>
            </a:r>
            <a:r>
              <a:rPr lang="en-IE" smtClean="0"/>
              <a:t>the module.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56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8175" y="2689225"/>
            <a:ext cx="75279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 smtClean="0"/>
              <a:t>Based </a:t>
            </a:r>
            <a:r>
              <a:rPr lang="en-IE" sz="4000" dirty="0"/>
              <a:t>on the examples we have looked at, what is BI to you?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2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/>
              <a:t>Well, BI is a lot of things</a:t>
            </a:r>
          </a:p>
        </p:txBody>
      </p:sp>
      <p:sp>
        <p:nvSpPr>
          <p:cNvPr id="17411" name="TextBox 11"/>
          <p:cNvSpPr txBox="1">
            <a:spLocks noChangeArrowheads="1"/>
          </p:cNvSpPr>
          <p:nvPr/>
        </p:nvSpPr>
        <p:spPr bwMode="auto">
          <a:xfrm>
            <a:off x="4598988" y="1690688"/>
            <a:ext cx="361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What’s the best that can happen?</a:t>
            </a:r>
          </a:p>
        </p:txBody>
      </p:sp>
      <p:sp>
        <p:nvSpPr>
          <p:cNvPr id="17412" name="TextBox 12"/>
          <p:cNvSpPr txBox="1">
            <a:spLocks noChangeArrowheads="1"/>
          </p:cNvSpPr>
          <p:nvPr/>
        </p:nvSpPr>
        <p:spPr bwMode="auto">
          <a:xfrm>
            <a:off x="4598988" y="2181225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 will happen next?</a:t>
            </a:r>
          </a:p>
        </p:txBody>
      </p:sp>
      <p:sp>
        <p:nvSpPr>
          <p:cNvPr id="17413" name="TextBox 13"/>
          <p:cNvSpPr txBox="1">
            <a:spLocks noChangeArrowheads="1"/>
          </p:cNvSpPr>
          <p:nvPr/>
        </p:nvSpPr>
        <p:spPr bwMode="auto">
          <a:xfrm>
            <a:off x="4598988" y="2673350"/>
            <a:ext cx="330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 if these trends continue?</a:t>
            </a:r>
          </a:p>
        </p:txBody>
      </p:sp>
      <p:sp>
        <p:nvSpPr>
          <p:cNvPr id="17414" name="TextBox 14"/>
          <p:cNvSpPr txBox="1">
            <a:spLocks noChangeArrowheads="1"/>
          </p:cNvSpPr>
          <p:nvPr/>
        </p:nvSpPr>
        <p:spPr bwMode="auto">
          <a:xfrm>
            <a:off x="4598988" y="3178175"/>
            <a:ext cx="2571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Why is this happening?</a:t>
            </a:r>
          </a:p>
        </p:txBody>
      </p: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4598988" y="3668713"/>
            <a:ext cx="287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 actions are needed?</a:t>
            </a:r>
          </a:p>
        </p:txBody>
      </p:sp>
      <p:sp>
        <p:nvSpPr>
          <p:cNvPr id="17416" name="TextBox 16"/>
          <p:cNvSpPr txBox="1">
            <a:spLocks noChangeArrowheads="1"/>
          </p:cNvSpPr>
          <p:nvPr/>
        </p:nvSpPr>
        <p:spPr bwMode="auto">
          <a:xfrm>
            <a:off x="4598988" y="4146550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Where exactly is the problem?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4598988" y="4637088"/>
            <a:ext cx="333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How many, how often, where?</a:t>
            </a:r>
          </a:p>
        </p:txBody>
      </p:sp>
      <p:sp>
        <p:nvSpPr>
          <p:cNvPr id="17418" name="TextBox 18"/>
          <p:cNvSpPr txBox="1">
            <a:spLocks noChangeArrowheads="1"/>
          </p:cNvSpPr>
          <p:nvPr/>
        </p:nvSpPr>
        <p:spPr bwMode="auto">
          <a:xfrm>
            <a:off x="4598988" y="5156200"/>
            <a:ext cx="222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 happened?</a:t>
            </a:r>
          </a:p>
        </p:txBody>
      </p:sp>
      <p:cxnSp>
        <p:nvCxnSpPr>
          <p:cNvPr id="17419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-1509712" y="3598863"/>
            <a:ext cx="4148137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21"/>
          <p:cNvCxnSpPr>
            <a:cxnSpLocks noChangeShapeType="1"/>
          </p:cNvCxnSpPr>
          <p:nvPr/>
        </p:nvCxnSpPr>
        <p:spPr bwMode="auto">
          <a:xfrm>
            <a:off x="561975" y="5670550"/>
            <a:ext cx="7199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21" name="Group 34"/>
          <p:cNvGrpSpPr>
            <a:grpSpLocks/>
          </p:cNvGrpSpPr>
          <p:nvPr/>
        </p:nvGrpSpPr>
        <p:grpSpPr bwMode="auto">
          <a:xfrm>
            <a:off x="550863" y="1090613"/>
            <a:ext cx="3683000" cy="5024437"/>
            <a:chOff x="860777" y="1090896"/>
            <a:chExt cx="3682995" cy="5024304"/>
          </a:xfrm>
        </p:grpSpPr>
        <p:grpSp>
          <p:nvGrpSpPr>
            <p:cNvPr id="17429" name="Group 31"/>
            <p:cNvGrpSpPr>
              <a:grpSpLocks/>
            </p:cNvGrpSpPr>
            <p:nvPr/>
          </p:nvGrpSpPr>
          <p:grpSpPr bwMode="auto">
            <a:xfrm>
              <a:off x="1659464" y="1090896"/>
              <a:ext cx="2838531" cy="5024304"/>
              <a:chOff x="1024469" y="1090896"/>
              <a:chExt cx="2838531" cy="5024304"/>
            </a:xfrm>
          </p:grpSpPr>
          <p:sp>
            <p:nvSpPr>
              <p:cNvPr id="3" name="Up Arrow 2"/>
              <p:cNvSpPr/>
              <p:nvPr/>
            </p:nvSpPr>
            <p:spPr bwMode="auto">
              <a:xfrm rot="2258432">
                <a:off x="2054580" y="1090896"/>
                <a:ext cx="804861" cy="5024304"/>
              </a:xfrm>
              <a:prstGeom prst="up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39" name="Oval 23"/>
              <p:cNvSpPr>
                <a:spLocks noChangeArrowheads="1"/>
              </p:cNvSpPr>
              <p:nvPr/>
            </p:nvSpPr>
            <p:spPr bwMode="auto">
              <a:xfrm>
                <a:off x="3683000" y="180744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0" name="Oval 24"/>
              <p:cNvSpPr>
                <a:spLocks noChangeArrowheads="1"/>
              </p:cNvSpPr>
              <p:nvPr/>
            </p:nvSpPr>
            <p:spPr bwMode="auto">
              <a:xfrm>
                <a:off x="1024469" y="526184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1" name="Oval 25"/>
              <p:cNvSpPr>
                <a:spLocks noChangeArrowheads="1"/>
              </p:cNvSpPr>
              <p:nvPr/>
            </p:nvSpPr>
            <p:spPr bwMode="auto">
              <a:xfrm>
                <a:off x="2163839" y="378138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2" name="Oval 26"/>
              <p:cNvSpPr>
                <a:spLocks noChangeArrowheads="1"/>
              </p:cNvSpPr>
              <p:nvPr/>
            </p:nvSpPr>
            <p:spPr bwMode="auto">
              <a:xfrm>
                <a:off x="2923419" y="279441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3" name="Oval 27"/>
              <p:cNvSpPr>
                <a:spLocks noChangeArrowheads="1"/>
              </p:cNvSpPr>
              <p:nvPr/>
            </p:nvSpPr>
            <p:spPr bwMode="auto">
              <a:xfrm>
                <a:off x="3303209" y="2300931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4" name="Oval 28"/>
              <p:cNvSpPr>
                <a:spLocks noChangeArrowheads="1"/>
              </p:cNvSpPr>
              <p:nvPr/>
            </p:nvSpPr>
            <p:spPr bwMode="auto">
              <a:xfrm>
                <a:off x="2543629" y="328790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5" name="Oval 29"/>
              <p:cNvSpPr>
                <a:spLocks noChangeArrowheads="1"/>
              </p:cNvSpPr>
              <p:nvPr/>
            </p:nvSpPr>
            <p:spPr bwMode="auto">
              <a:xfrm>
                <a:off x="1784049" y="427487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7446" name="Oval 30"/>
              <p:cNvSpPr>
                <a:spLocks noChangeArrowheads="1"/>
              </p:cNvSpPr>
              <p:nvPr/>
            </p:nvSpPr>
            <p:spPr bwMode="auto">
              <a:xfrm>
                <a:off x="1404259" y="4768361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7430" name="TextBox 3"/>
            <p:cNvSpPr txBox="1">
              <a:spLocks noChangeArrowheads="1"/>
            </p:cNvSpPr>
            <p:nvPr/>
          </p:nvSpPr>
          <p:spPr bwMode="auto">
            <a:xfrm>
              <a:off x="2906888" y="1693334"/>
              <a:ext cx="146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Optimization</a:t>
              </a:r>
            </a:p>
          </p:txBody>
        </p:sp>
        <p:sp>
          <p:nvSpPr>
            <p:cNvPr id="17431" name="TextBox 4"/>
            <p:cNvSpPr txBox="1">
              <a:spLocks noChangeArrowheads="1"/>
            </p:cNvSpPr>
            <p:nvPr/>
          </p:nvSpPr>
          <p:spPr bwMode="auto">
            <a:xfrm>
              <a:off x="1735659" y="2184401"/>
              <a:ext cx="22503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Predictive modelling</a:t>
              </a:r>
            </a:p>
          </p:txBody>
        </p:sp>
        <p:sp>
          <p:nvSpPr>
            <p:cNvPr id="17432" name="TextBox 5"/>
            <p:cNvSpPr txBox="1">
              <a:spLocks noChangeArrowheads="1"/>
            </p:cNvSpPr>
            <p:nvPr/>
          </p:nvSpPr>
          <p:spPr bwMode="auto">
            <a:xfrm>
              <a:off x="860777" y="2661357"/>
              <a:ext cx="2776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Forecasting/extrapolation</a:t>
              </a:r>
            </a:p>
          </p:txBody>
        </p:sp>
        <p:sp>
          <p:nvSpPr>
            <p:cNvPr id="17433" name="TextBox 6"/>
            <p:cNvSpPr txBox="1">
              <a:spLocks noChangeArrowheads="1"/>
            </p:cNvSpPr>
            <p:nvPr/>
          </p:nvSpPr>
          <p:spPr bwMode="auto">
            <a:xfrm>
              <a:off x="1157108" y="3180646"/>
              <a:ext cx="2070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Statistical analysis</a:t>
              </a:r>
            </a:p>
          </p:txBody>
        </p:sp>
        <p:sp>
          <p:nvSpPr>
            <p:cNvPr id="17434" name="TextBox 7"/>
            <p:cNvSpPr txBox="1">
              <a:spLocks noChangeArrowheads="1"/>
            </p:cNvSpPr>
            <p:nvPr/>
          </p:nvSpPr>
          <p:spPr bwMode="auto">
            <a:xfrm>
              <a:off x="3047994" y="3657602"/>
              <a:ext cx="787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Alerts</a:t>
              </a:r>
            </a:p>
          </p:txBody>
        </p:sp>
        <p:sp>
          <p:nvSpPr>
            <p:cNvPr id="17435" name="TextBox 8"/>
            <p:cNvSpPr txBox="1">
              <a:spLocks noChangeArrowheads="1"/>
            </p:cNvSpPr>
            <p:nvPr/>
          </p:nvSpPr>
          <p:spPr bwMode="auto">
            <a:xfrm>
              <a:off x="2666995" y="4176891"/>
              <a:ext cx="1876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Query/drill down</a:t>
              </a:r>
            </a:p>
          </p:txBody>
        </p:sp>
        <p:sp>
          <p:nvSpPr>
            <p:cNvPr id="17436" name="TextBox 9"/>
            <p:cNvSpPr txBox="1">
              <a:spLocks noChangeArrowheads="1"/>
            </p:cNvSpPr>
            <p:nvPr/>
          </p:nvSpPr>
          <p:spPr bwMode="auto">
            <a:xfrm>
              <a:off x="2187211" y="4667958"/>
              <a:ext cx="1876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Ad hoc reports</a:t>
              </a:r>
            </a:p>
          </p:txBody>
        </p:sp>
        <p:sp>
          <p:nvSpPr>
            <p:cNvPr id="17437" name="TextBox 10"/>
            <p:cNvSpPr txBox="1">
              <a:spLocks noChangeArrowheads="1"/>
            </p:cNvSpPr>
            <p:nvPr/>
          </p:nvSpPr>
          <p:spPr bwMode="auto">
            <a:xfrm>
              <a:off x="1777992" y="5159027"/>
              <a:ext cx="22210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Standard reports</a:t>
              </a:r>
            </a:p>
          </p:txBody>
        </p:sp>
      </p:grpSp>
      <p:sp>
        <p:nvSpPr>
          <p:cNvPr id="17422" name="TextBox 32"/>
          <p:cNvSpPr txBox="1">
            <a:spLocks noChangeArrowheads="1"/>
          </p:cNvSpPr>
          <p:nvPr/>
        </p:nvSpPr>
        <p:spPr bwMode="auto">
          <a:xfrm rot="-5400000">
            <a:off x="-1016000" y="3429000"/>
            <a:ext cx="2609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Competitive advantage</a:t>
            </a:r>
          </a:p>
        </p:txBody>
      </p:sp>
      <p:sp>
        <p:nvSpPr>
          <p:cNvPr id="17423" name="TextBox 33"/>
          <p:cNvSpPr txBox="1">
            <a:spLocks noChangeArrowheads="1"/>
          </p:cNvSpPr>
          <p:nvPr/>
        </p:nvSpPr>
        <p:spPr bwMode="auto">
          <a:xfrm>
            <a:off x="3149600" y="5772150"/>
            <a:ext cx="2417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Degree of intelligence</a:t>
            </a:r>
          </a:p>
        </p:txBody>
      </p:sp>
      <p:sp>
        <p:nvSpPr>
          <p:cNvPr id="17424" name="Right Brace 35"/>
          <p:cNvSpPr>
            <a:spLocks/>
          </p:cNvSpPr>
          <p:nvPr/>
        </p:nvSpPr>
        <p:spPr bwMode="auto">
          <a:xfrm>
            <a:off x="8170863" y="1651000"/>
            <a:ext cx="254000" cy="1947863"/>
          </a:xfrm>
          <a:prstGeom prst="rightBrace">
            <a:avLst>
              <a:gd name="adj1" fmla="val 834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7425" name="Straight Connector 37"/>
          <p:cNvCxnSpPr>
            <a:cxnSpLocks noChangeShapeType="1"/>
          </p:cNvCxnSpPr>
          <p:nvPr/>
        </p:nvCxnSpPr>
        <p:spPr bwMode="auto">
          <a:xfrm>
            <a:off x="577850" y="3625850"/>
            <a:ext cx="756443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Right Brace 39"/>
          <p:cNvSpPr>
            <a:spLocks/>
          </p:cNvSpPr>
          <p:nvPr/>
        </p:nvSpPr>
        <p:spPr bwMode="auto">
          <a:xfrm>
            <a:off x="8170863" y="3651250"/>
            <a:ext cx="254000" cy="1947863"/>
          </a:xfrm>
          <a:prstGeom prst="rightBrace">
            <a:avLst>
              <a:gd name="adj1" fmla="val 834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27" name="TextBox 40"/>
          <p:cNvSpPr txBox="1">
            <a:spLocks noChangeArrowheads="1"/>
          </p:cNvSpPr>
          <p:nvPr/>
        </p:nvSpPr>
        <p:spPr bwMode="auto">
          <a:xfrm rot="-5400000">
            <a:off x="8121650" y="2438401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Analytics</a:t>
            </a:r>
          </a:p>
        </p:txBody>
      </p:sp>
      <p:sp>
        <p:nvSpPr>
          <p:cNvPr id="17428" name="TextBox 41"/>
          <p:cNvSpPr txBox="1">
            <a:spLocks noChangeArrowheads="1"/>
          </p:cNvSpPr>
          <p:nvPr/>
        </p:nvSpPr>
        <p:spPr bwMode="auto">
          <a:xfrm rot="-5400000">
            <a:off x="7676356" y="4306095"/>
            <a:ext cx="1920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Access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767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What is it then?</a:t>
            </a:r>
            <a:endParaRPr lang="en-GB" sz="3600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88900" y="1804988"/>
            <a:ext cx="8964613" cy="4064000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IE" sz="3200">
              <a:solidFill>
                <a:schemeClr val="bg1"/>
              </a:solidFill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52400" y="1841500"/>
            <a:ext cx="8740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3200" i="1" dirty="0">
                <a:solidFill>
                  <a:schemeClr val="bg1"/>
                </a:solidFill>
              </a:rPr>
              <a:t>“Business intelligence uses knowledge management, data warehouse[</a:t>
            </a:r>
            <a:r>
              <a:rPr lang="en-IE" sz="3200" i="1" dirty="0" err="1">
                <a:solidFill>
                  <a:schemeClr val="bg1"/>
                </a:solidFill>
              </a:rPr>
              <a:t>ing</a:t>
            </a:r>
            <a:r>
              <a:rPr lang="en-IE" sz="3200" i="1" dirty="0">
                <a:solidFill>
                  <a:schemeClr val="bg1"/>
                </a:solidFill>
              </a:rPr>
              <a:t>], data mining and business analysis to identify, track and improve key processes and data, </a:t>
            </a:r>
            <a:br>
              <a:rPr lang="en-IE" sz="3200" i="1" dirty="0">
                <a:solidFill>
                  <a:schemeClr val="bg1"/>
                </a:solidFill>
              </a:rPr>
            </a:br>
            <a:r>
              <a:rPr lang="en-IE" sz="3200" i="1" dirty="0">
                <a:solidFill>
                  <a:schemeClr val="bg1"/>
                </a:solidFill>
              </a:rPr>
              <a:t>as well as identify and monitor trends in corporate, competitor and market performance.”</a:t>
            </a:r>
          </a:p>
          <a:p>
            <a:pPr algn="r" eaLnBrk="1" hangingPunct="1"/>
            <a:r>
              <a:rPr lang="en-IE" sz="3200" dirty="0">
                <a:solidFill>
                  <a:schemeClr val="bg1"/>
                </a:solidFill>
              </a:rPr>
              <a:t>-bettermanagement.com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9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smtClean="0"/>
              <a:t>Are there other terms?</a:t>
            </a:r>
            <a:endParaRPr lang="en-GB" sz="3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Data Fishing, Data Dredging (1960…):</a:t>
            </a:r>
          </a:p>
          <a:p>
            <a:pPr lvl="1" eaLnBrk="1" hangingPunct="1"/>
            <a:r>
              <a:rPr lang="en-US" sz="2400" dirty="0" smtClean="0"/>
              <a:t>Used by statisticians </a:t>
            </a:r>
          </a:p>
          <a:p>
            <a:pPr eaLnBrk="1" hangingPunct="1"/>
            <a:r>
              <a:rPr lang="en-US" sz="2800" dirty="0" smtClean="0"/>
              <a:t>Knowledge Discovery in Databases (1989…):</a:t>
            </a:r>
          </a:p>
          <a:p>
            <a:pPr lvl="1" eaLnBrk="1" hangingPunct="1"/>
            <a:r>
              <a:rPr lang="en-US" sz="2400" dirty="0" smtClean="0"/>
              <a:t>Used by AI, Machine Learning Community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Mining, Business Intelligence (1990…):</a:t>
            </a:r>
          </a:p>
          <a:p>
            <a:pPr lvl="1" eaLnBrk="1" hangingPunct="1"/>
            <a:r>
              <a:rPr lang="en-US" sz="2400" dirty="0" smtClean="0"/>
              <a:t>Business management term</a:t>
            </a:r>
          </a:p>
          <a:p>
            <a:pPr eaLnBrk="1" hangingPunct="1"/>
            <a:r>
              <a:rPr lang="en-US" sz="2800" dirty="0" smtClean="0"/>
              <a:t>Also data archaeology, information harvesting, information discovery, knowledge extraction, data/pattern analysis, etc.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994066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5588" y="1076325"/>
            <a:ext cx="8485187" cy="5445125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3600" dirty="0">
                <a:solidFill>
                  <a:schemeClr val="accent2"/>
                </a:solidFill>
              </a:rPr>
              <a:t>We will basically consider </a:t>
            </a:r>
            <a:r>
              <a:rPr lang="en-IE" sz="3600" i="1" dirty="0">
                <a:solidFill>
                  <a:schemeClr val="accent2"/>
                </a:solidFill>
              </a:rPr>
              <a:t>business systems intelligence</a:t>
            </a:r>
            <a:r>
              <a:rPr lang="en-IE" sz="3600" dirty="0">
                <a:solidFill>
                  <a:schemeClr val="accent2"/>
                </a:solidFill>
              </a:rPr>
              <a:t> to be:</a:t>
            </a:r>
          </a:p>
          <a:p>
            <a:pPr algn="ctr"/>
            <a:r>
              <a:rPr lang="en-IE" sz="3600" b="1" i="1" dirty="0">
                <a:solidFill>
                  <a:schemeClr val="accent2"/>
                </a:solidFill>
              </a:rPr>
              <a:t>Data Warehousing</a:t>
            </a:r>
            <a:r>
              <a:rPr lang="en-IE" sz="3600" b="1" dirty="0">
                <a:solidFill>
                  <a:schemeClr val="accent2"/>
                </a:solidFill>
              </a:rPr>
              <a:t> + </a:t>
            </a:r>
            <a:r>
              <a:rPr lang="en-IE" sz="3600" b="1" i="1" dirty="0">
                <a:solidFill>
                  <a:schemeClr val="accent2"/>
                </a:solidFill>
              </a:rPr>
              <a:t>Data Mining</a:t>
            </a:r>
            <a:r>
              <a:rPr lang="en-IE" sz="3600" b="1" dirty="0">
                <a:solidFill>
                  <a:schemeClr val="accent2"/>
                </a:solidFill>
              </a:rPr>
              <a:t/>
            </a:r>
            <a:br>
              <a:rPr lang="en-IE" sz="3600" b="1" dirty="0">
                <a:solidFill>
                  <a:schemeClr val="accent2"/>
                </a:solidFill>
              </a:rPr>
            </a:br>
            <a:r>
              <a:rPr lang="en-IE" sz="3600" b="1" dirty="0">
                <a:solidFill>
                  <a:schemeClr val="accent2"/>
                </a:solidFill>
              </a:rPr>
              <a:t>+ </a:t>
            </a:r>
            <a:r>
              <a:rPr lang="en-IE" sz="3600" b="1" i="1" dirty="0" smtClean="0">
                <a:solidFill>
                  <a:schemeClr val="accent2"/>
                </a:solidFill>
              </a:rPr>
              <a:t>Business Sense</a:t>
            </a:r>
            <a:endParaRPr lang="en-IE" sz="3600" b="1" i="1" dirty="0">
              <a:solidFill>
                <a:schemeClr val="accent2"/>
              </a:solidFill>
            </a:endParaRPr>
          </a:p>
          <a:p>
            <a:pPr algn="ctr"/>
            <a:r>
              <a:rPr lang="en-IE" sz="3600" dirty="0" smtClean="0">
                <a:solidFill>
                  <a:schemeClr val="accent2"/>
                </a:solidFill>
              </a:rPr>
              <a:t>Warning: </a:t>
            </a:r>
            <a:r>
              <a:rPr lang="en-IE" sz="3600" dirty="0">
                <a:solidFill>
                  <a:schemeClr val="accent2"/>
                </a:solidFill>
              </a:rPr>
              <a:t>A lot of these terms are used interchangeably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What is a Data Warehouse?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340768"/>
            <a:ext cx="8713788" cy="32105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Defined in many different ways, but not rigorously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decision support database that is maintained separately from the organization’s operational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Support information processing by providing a solid platform of consolidated, historical data for analysis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8900" y="4556125"/>
            <a:ext cx="8964613" cy="2200275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IE" sz="3200">
              <a:solidFill>
                <a:schemeClr val="bg1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4611688"/>
            <a:ext cx="1660525" cy="2084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" y="4533900"/>
            <a:ext cx="71199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1" dirty="0">
                <a:solidFill>
                  <a:schemeClr val="bg1"/>
                </a:solidFill>
              </a:rPr>
              <a:t>“</a:t>
            </a:r>
            <a:r>
              <a:rPr lang="en-IE" sz="2800" i="1" dirty="0">
                <a:solidFill>
                  <a:schemeClr val="bg1"/>
                </a:solidFill>
              </a:rPr>
              <a:t>A data warehouse is a subject-oriented, integrated, time-variant, and non-volatile collection of data in support of management’s decision-making process</a:t>
            </a:r>
            <a:r>
              <a:rPr lang="en-US" sz="2800" i="1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r" eaLnBrk="1" hangingPunct="1"/>
            <a:r>
              <a:rPr lang="en-US" sz="2800" dirty="0">
                <a:solidFill>
                  <a:schemeClr val="bg1"/>
                </a:solidFill>
              </a:rPr>
              <a:t>—Bill </a:t>
            </a:r>
            <a:r>
              <a:rPr lang="en-US" sz="2800" dirty="0" err="1">
                <a:solidFill>
                  <a:schemeClr val="bg1"/>
                </a:solidFill>
              </a:rPr>
              <a:t>Inmon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83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What is Data Mining?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13788" cy="2554288"/>
          </a:xfrm>
        </p:spPr>
        <p:txBody>
          <a:bodyPr/>
          <a:lstStyle/>
          <a:p>
            <a:pPr eaLnBrk="1" hangingPunct="1">
              <a:tabLst>
                <a:tab pos="2330450" algn="l"/>
              </a:tabLst>
            </a:pPr>
            <a:r>
              <a:rPr lang="en-US" dirty="0" smtClean="0"/>
              <a:t>Data mining (knowledge discovery from data) </a:t>
            </a:r>
          </a:p>
          <a:p>
            <a:pPr lvl="1" eaLnBrk="1" hangingPunct="1">
              <a:tabLst>
                <a:tab pos="2330450" algn="l"/>
              </a:tabLst>
            </a:pPr>
            <a:r>
              <a:rPr lang="en-US" dirty="0" smtClean="0"/>
              <a:t>Extraction of interesting (</a:t>
            </a:r>
            <a:r>
              <a:rPr lang="en-GB" dirty="0" smtClean="0"/>
              <a:t>non-trivial, implicit, previously unknown and potentially useful) patterns or knowledge from a huge amount of data</a:t>
            </a:r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28219"/>
              </p:ext>
            </p:extLst>
          </p:nvPr>
        </p:nvGraphicFramePr>
        <p:xfrm>
          <a:off x="6156176" y="4509120"/>
          <a:ext cx="223202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4" imgW="4582562" imgH="3358836" progId="">
                  <p:embed/>
                </p:oleObj>
              </mc:Choice>
              <mc:Fallback>
                <p:oleObj name="Clip" r:id="rId4" imgW="4582562" imgH="335883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509120"/>
                        <a:ext cx="2232025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906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Mining: on what kinds of data?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Relational database</a:t>
            </a:r>
          </a:p>
          <a:p>
            <a:pPr lvl="1"/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Transactional database</a:t>
            </a:r>
          </a:p>
          <a:p>
            <a:pPr eaLnBrk="1" hangingPunct="1"/>
            <a:r>
              <a:rPr lang="en-US" dirty="0" smtClean="0"/>
              <a:t>Advanced database and information repository</a:t>
            </a:r>
          </a:p>
          <a:p>
            <a:pPr lvl="1" eaLnBrk="1" hangingPunct="1"/>
            <a:r>
              <a:rPr lang="en-US" dirty="0" smtClean="0"/>
              <a:t>Spatial </a:t>
            </a:r>
            <a:r>
              <a:rPr lang="en-US" dirty="0" smtClean="0"/>
              <a:t>and temporal data</a:t>
            </a:r>
          </a:p>
          <a:p>
            <a:pPr lvl="1" eaLnBrk="1" hangingPunct="1"/>
            <a:r>
              <a:rPr lang="en-US" dirty="0" smtClean="0"/>
              <a:t>Time-series data </a:t>
            </a:r>
          </a:p>
          <a:p>
            <a:pPr lvl="1" eaLnBrk="1" hangingPunct="1"/>
            <a:r>
              <a:rPr lang="en-US" dirty="0" smtClean="0"/>
              <a:t>Stream data</a:t>
            </a:r>
          </a:p>
          <a:p>
            <a:pPr lvl="1" eaLnBrk="1" hangingPunct="1"/>
            <a:r>
              <a:rPr lang="en-US" dirty="0" smtClean="0"/>
              <a:t>Multimedia database</a:t>
            </a:r>
          </a:p>
          <a:p>
            <a:pPr lvl="1" eaLnBrk="1" hangingPunct="1"/>
            <a:r>
              <a:rPr lang="en-US" dirty="0" smtClean="0"/>
              <a:t>Text databases</a:t>
            </a:r>
          </a:p>
        </p:txBody>
      </p:sp>
    </p:spTree>
    <p:extLst>
      <p:ext uri="{BB962C8B-B14F-4D97-AF65-F5344CB8AC3E}">
        <p14:creationId xmlns:p14="http://schemas.microsoft.com/office/powerpoint/2010/main" val="24167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Mining Functionalities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Concept description</a:t>
            </a:r>
          </a:p>
          <a:p>
            <a:pPr lvl="1" eaLnBrk="1" hangingPunct="1"/>
            <a:r>
              <a:rPr lang="en-US" dirty="0" smtClean="0"/>
              <a:t>Generalize, summarize, and contrast data characteristics</a:t>
            </a:r>
          </a:p>
          <a:p>
            <a:pPr eaLnBrk="1" hangingPunct="1"/>
            <a:r>
              <a:rPr lang="en-US" dirty="0" smtClean="0"/>
              <a:t>Association (correlation and causality)</a:t>
            </a:r>
          </a:p>
          <a:p>
            <a:pPr eaLnBrk="1" hangingPunct="1"/>
            <a:r>
              <a:rPr lang="en-US" dirty="0" smtClean="0"/>
              <a:t>Classification and Prediction  </a:t>
            </a:r>
          </a:p>
          <a:p>
            <a:pPr lvl="1" eaLnBrk="1" hangingPunct="1"/>
            <a:r>
              <a:rPr lang="en-US" dirty="0" smtClean="0"/>
              <a:t>Construct models that describe and distinguish classes or concepts for future prediction</a:t>
            </a:r>
          </a:p>
          <a:p>
            <a:pPr lvl="1" eaLnBrk="1" hangingPunct="1"/>
            <a:r>
              <a:rPr lang="en-US" dirty="0" smtClean="0"/>
              <a:t>Predict some unknown or missing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231321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Data Mining </a:t>
            </a:r>
            <a:r>
              <a:rPr lang="en-US" sz="3600" dirty="0" smtClean="0"/>
              <a:t>Functionalities</a:t>
            </a:r>
            <a:endParaRPr lang="en-US" sz="36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Cluster analysis</a:t>
            </a:r>
          </a:p>
          <a:p>
            <a:pPr lvl="1" eaLnBrk="1" hangingPunct="1"/>
            <a:r>
              <a:rPr lang="en-US" sz="2400" dirty="0" smtClean="0"/>
              <a:t>Class label is unknown: Group data to form new classes, </a:t>
            </a:r>
            <a:r>
              <a:rPr lang="en-US" sz="2400" dirty="0" smtClean="0"/>
              <a:t>i.e., </a:t>
            </a:r>
            <a:r>
              <a:rPr lang="en-US" sz="2400" dirty="0" smtClean="0"/>
              <a:t>cluster </a:t>
            </a:r>
            <a:r>
              <a:rPr lang="en-US" sz="2400" dirty="0" smtClean="0"/>
              <a:t>data points </a:t>
            </a:r>
            <a:r>
              <a:rPr lang="en-US" sz="2400" dirty="0" smtClean="0"/>
              <a:t>to find distribution patterns</a:t>
            </a:r>
          </a:p>
          <a:p>
            <a:pPr eaLnBrk="1" hangingPunct="1"/>
            <a:r>
              <a:rPr lang="en-US" sz="2800" dirty="0" smtClean="0"/>
              <a:t>Outlier analysis</a:t>
            </a:r>
          </a:p>
          <a:p>
            <a:pPr lvl="1" eaLnBrk="1" hangingPunct="1"/>
            <a:r>
              <a:rPr lang="en-US" sz="2400" dirty="0" smtClean="0"/>
              <a:t>Outlier: a data object that does not comply with the general behavior of the data</a:t>
            </a:r>
          </a:p>
          <a:p>
            <a:pPr lvl="1" eaLnBrk="1" hangingPunct="1"/>
            <a:r>
              <a:rPr lang="en-US" sz="2400" dirty="0" smtClean="0"/>
              <a:t>Noise or exception? No! useful in fraud detection and rare event analysis</a:t>
            </a:r>
          </a:p>
          <a:p>
            <a:pPr eaLnBrk="1" hangingPunct="1"/>
            <a:r>
              <a:rPr lang="en-US" sz="2800" dirty="0" smtClean="0"/>
              <a:t>Trend and evolution analysis</a:t>
            </a:r>
          </a:p>
          <a:p>
            <a:pPr lvl="1" eaLnBrk="1" hangingPunct="1"/>
            <a:r>
              <a:rPr lang="en-US" sz="2400" dirty="0" smtClean="0"/>
              <a:t>Trend and deviation:  regression analysis</a:t>
            </a:r>
          </a:p>
          <a:p>
            <a:pPr eaLnBrk="1" hangingPunct="1"/>
            <a:r>
              <a:rPr lang="en-US" sz="2800" dirty="0" smtClean="0"/>
              <a:t>Other </a:t>
            </a:r>
            <a:r>
              <a:rPr lang="en-US" sz="2800" dirty="0" smtClean="0"/>
              <a:t>pattern-directed or statistical analyses</a:t>
            </a:r>
          </a:p>
        </p:txBody>
      </p:sp>
    </p:spTree>
    <p:extLst>
      <p:ext uri="{BB962C8B-B14F-4D97-AF65-F5344CB8AC3E}">
        <p14:creationId xmlns:p14="http://schemas.microsoft.com/office/powerpoint/2010/main" val="459871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err="1"/>
              <a:t>Webcourses</a:t>
            </a:r>
            <a:r>
              <a:rPr lang="en-IE" sz="2800" dirty="0"/>
              <a:t>: </a:t>
            </a:r>
            <a:r>
              <a:rPr lang="en-IE" sz="2800" b="1" dirty="0">
                <a:hlinkClick r:id="rId2"/>
              </a:rPr>
              <a:t>CMPU4013-A: Business Systems </a:t>
            </a:r>
            <a:r>
              <a:rPr lang="en-IE" sz="2800" b="1" dirty="0" smtClean="0">
                <a:hlinkClick r:id="rId2"/>
              </a:rPr>
              <a:t>Intelligence</a:t>
            </a:r>
            <a:endParaRPr lang="en-IE" sz="2800" b="1" dirty="0" smtClean="0"/>
          </a:p>
          <a:p>
            <a:endParaRPr lang="en-IE" sz="2800" b="1" dirty="0"/>
          </a:p>
          <a:p>
            <a:r>
              <a:rPr lang="en-IE" sz="2400" dirty="0" smtClean="0"/>
              <a:t>Self </a:t>
            </a:r>
            <a:r>
              <a:rPr lang="en-IE" sz="2400" dirty="0"/>
              <a:t>enrolment</a:t>
            </a:r>
          </a:p>
          <a:p>
            <a:pPr lvl="1"/>
            <a:r>
              <a:rPr lang="en-IE" sz="2400" dirty="0"/>
              <a:t>http://www.dit.ie/lttc/webcourseslogin/student/</a:t>
            </a:r>
          </a:p>
        </p:txBody>
      </p:sp>
    </p:spTree>
    <p:extLst>
      <p:ext uri="{BB962C8B-B14F-4D97-AF65-F5344CB8AC3E}">
        <p14:creationId xmlns:p14="http://schemas.microsoft.com/office/powerpoint/2010/main" val="2638746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2378075" y="3124200"/>
            <a:ext cx="2311400" cy="2311400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BSI is Multidisciplinary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352675" y="1422400"/>
            <a:ext cx="2336800" cy="2336800"/>
          </a:xfrm>
          <a:prstGeom prst="ellipse">
            <a:avLst/>
          </a:pr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419475" y="1955800"/>
            <a:ext cx="2336800" cy="23368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876675" y="3175000"/>
            <a:ext cx="2336800" cy="2336800"/>
          </a:xfrm>
          <a:prstGeom prst="ellips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85800" y="4064000"/>
            <a:ext cx="2336800" cy="2336800"/>
          </a:xfrm>
          <a:prstGeom prst="ellips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679575" y="2425700"/>
            <a:ext cx="3708400" cy="3708400"/>
          </a:xfrm>
          <a:prstGeom prst="ellips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800475" y="2946400"/>
            <a:ext cx="4013200" cy="2819400"/>
          </a:xfrm>
          <a:prstGeom prst="ellips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5800" y="4953000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00CC99"/>
                </a:solidFill>
                <a:latin typeface="Verdana" pitchFamily="34" charset="0"/>
              </a:rPr>
              <a:t>Databases</a:t>
            </a:r>
            <a:endParaRPr lang="en-US" sz="2400" b="1">
              <a:solidFill>
                <a:srgbClr val="009999"/>
              </a:solidFill>
              <a:latin typeface="Verdana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651125" y="1676400"/>
            <a:ext cx="177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0099FF"/>
                </a:solidFill>
                <a:latin typeface="Verdana" pitchFamily="34" charset="0"/>
              </a:rPr>
              <a:t>Statistics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800475" y="2133600"/>
            <a:ext cx="2217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009900"/>
                </a:solidFill>
                <a:latin typeface="Verdana" pitchFamily="34" charset="0"/>
              </a:rPr>
              <a:t>Pattern</a:t>
            </a:r>
          </a:p>
          <a:p>
            <a:pPr eaLnBrk="0" hangingPunct="0"/>
            <a:r>
              <a:rPr lang="en-US" sz="2400" b="1">
                <a:solidFill>
                  <a:srgbClr val="009900"/>
                </a:solidFill>
                <a:latin typeface="Verdana" pitchFamily="34" charset="0"/>
              </a:rPr>
              <a:t>Recognition</a:t>
            </a:r>
            <a:endParaRPr lang="en-US" sz="2400" b="1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022600" y="5521325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IE" sz="2400" b="1">
                <a:solidFill>
                  <a:srgbClr val="003399"/>
                </a:solidFill>
                <a:latin typeface="Verdana" pitchFamily="34" charset="0"/>
              </a:rPr>
              <a:t>BSI</a:t>
            </a:r>
            <a:endParaRPr lang="en-US" sz="2400" b="1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638675" y="3479800"/>
            <a:ext cx="1687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33CC"/>
                </a:solidFill>
                <a:latin typeface="Verdana" pitchFamily="34" charset="0"/>
              </a:rPr>
              <a:t>Machine</a:t>
            </a:r>
          </a:p>
          <a:p>
            <a:pPr eaLnBrk="0" hangingPunct="0"/>
            <a:r>
              <a:rPr lang="en-US" sz="2400" b="1">
                <a:solidFill>
                  <a:srgbClr val="FF33CC"/>
                </a:solidFill>
                <a:latin typeface="Verdana" pitchFamily="34" charset="0"/>
              </a:rPr>
              <a:t>Learning</a:t>
            </a:r>
            <a:endParaRPr lang="en-US" sz="2400" b="1">
              <a:solidFill>
                <a:srgbClr val="CC0099"/>
              </a:solidFill>
              <a:latin typeface="Verdana" pitchFamily="34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924675" y="3784600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800080"/>
                </a:solidFill>
                <a:latin typeface="Verdana" pitchFamily="34" charset="0"/>
              </a:rPr>
              <a:t>AI</a:t>
            </a:r>
            <a:endParaRPr lang="en-US" sz="24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5800725" y="2209800"/>
            <a:ext cx="303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808000"/>
                </a:solidFill>
                <a:latin typeface="Verdana" pitchFamily="34" charset="0"/>
              </a:rPr>
              <a:t>Neurocomputing</a:t>
            </a:r>
            <a:endParaRPr lang="en-US" sz="2400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 rot="3360000">
            <a:off x="5068094" y="48419"/>
            <a:ext cx="1471612" cy="6356350"/>
          </a:xfrm>
          <a:prstGeom prst="ellips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438400" y="38862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Verdana" pitchFamily="34" charset="0"/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799825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1031875" y="295592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/>
              <a:t>The Many Applications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374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/>
              <a:t>Drowning in Data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204787" y="1203689"/>
            <a:ext cx="8713788" cy="5321655"/>
          </a:xfrm>
        </p:spPr>
        <p:txBody>
          <a:bodyPr>
            <a:normAutofit/>
          </a:bodyPr>
          <a:lstStyle/>
          <a:p>
            <a:r>
              <a:rPr lang="en-US" dirty="0" smtClean="0"/>
              <a:t>The Large Hadron Collider </a:t>
            </a:r>
            <a:br>
              <a:rPr lang="en-US" dirty="0" smtClean="0"/>
            </a:br>
            <a:r>
              <a:rPr lang="en-US" dirty="0" smtClean="0"/>
              <a:t>at CERN was turned on</a:t>
            </a:r>
          </a:p>
          <a:p>
            <a:pPr lvl="1"/>
            <a:r>
              <a:rPr lang="en-US" dirty="0" smtClean="0"/>
              <a:t>The LHC generates </a:t>
            </a:r>
          </a:p>
          <a:p>
            <a:pPr marL="457200" lvl="1" indent="0">
              <a:buNone/>
            </a:pPr>
            <a:r>
              <a:rPr lang="en-US" dirty="0" smtClean="0"/>
              <a:t>    1GB of data per second, </a:t>
            </a:r>
          </a:p>
          <a:p>
            <a:pPr marL="457200" lvl="1" indent="0">
              <a:buNone/>
            </a:pPr>
            <a:r>
              <a:rPr lang="en-US" dirty="0" smtClean="0"/>
              <a:t>    15 PB per year.</a:t>
            </a:r>
          </a:p>
          <a:p>
            <a:r>
              <a:rPr lang="en-US" dirty="0" smtClean="0"/>
              <a:t>Data explosion problem: automated data collection tools and cheap storage leads to huge amounts of data accumulated</a:t>
            </a:r>
          </a:p>
          <a:p>
            <a:r>
              <a:rPr lang="en-US" b="1" dirty="0" smtClean="0"/>
              <a:t>We are drowning in data, but starving for knowledge! </a:t>
            </a:r>
          </a:p>
          <a:p>
            <a:endParaRPr lang="en-US" dirty="0" smtClean="0"/>
          </a:p>
        </p:txBody>
      </p:sp>
      <p:pic>
        <p:nvPicPr>
          <p:cNvPr id="28676" name="Content Placeholder 3" descr="LHC__t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1" r="-1671"/>
          <a:stretch>
            <a:fillRect/>
          </a:stretch>
        </p:blipFill>
        <p:spPr bwMode="auto">
          <a:xfrm>
            <a:off x="5067300" y="1181100"/>
            <a:ext cx="3851275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Necessity is the mother of invention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Solution: Data warehousing and data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warehousing and </a:t>
            </a:r>
            <a:r>
              <a:rPr lang="en-US" dirty="0" smtClean="0"/>
              <a:t>online </a:t>
            </a:r>
            <a:r>
              <a:rPr lang="en-US" b="1" dirty="0" smtClean="0">
                <a:solidFill>
                  <a:srgbClr val="FF0000"/>
                </a:solidFill>
              </a:rPr>
              <a:t>analytical</a:t>
            </a:r>
            <a:r>
              <a:rPr lang="en-US" dirty="0" smtClean="0"/>
              <a:t>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Mining interesting knowledge (rules, regularities, patterns, constraints) from data in large databases</a:t>
            </a:r>
          </a:p>
        </p:txBody>
      </p:sp>
    </p:spTree>
    <p:extLst>
      <p:ext uri="{BB962C8B-B14F-4D97-AF65-F5344CB8AC3E}">
        <p14:creationId xmlns:p14="http://schemas.microsoft.com/office/powerpoint/2010/main" val="3796848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Drowning in data, starving for knowledge </a:t>
            </a:r>
            <a:endParaRPr lang="en-GB" sz="3600" smtClean="0"/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857250" y="1414463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474663" y="1735138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3305175" y="1412875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2922588" y="1733550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712788" y="3175000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8" name="AutoShape 9"/>
          <p:cNvSpPr>
            <a:spLocks noChangeArrowheads="1"/>
          </p:cNvSpPr>
          <p:nvPr/>
        </p:nvSpPr>
        <p:spPr bwMode="auto">
          <a:xfrm>
            <a:off x="473075" y="3495675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3309938" y="3175000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0" name="AutoShape 11"/>
          <p:cNvSpPr>
            <a:spLocks noChangeArrowheads="1"/>
          </p:cNvSpPr>
          <p:nvPr/>
        </p:nvSpPr>
        <p:spPr bwMode="auto">
          <a:xfrm>
            <a:off x="2927350" y="3495675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1" name="AutoShape 12"/>
          <p:cNvSpPr>
            <a:spLocks noChangeArrowheads="1"/>
          </p:cNvSpPr>
          <p:nvPr/>
        </p:nvSpPr>
        <p:spPr bwMode="auto">
          <a:xfrm>
            <a:off x="862013" y="4987925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2" name="AutoShape 13"/>
          <p:cNvSpPr>
            <a:spLocks noChangeArrowheads="1"/>
          </p:cNvSpPr>
          <p:nvPr/>
        </p:nvSpPr>
        <p:spPr bwMode="auto">
          <a:xfrm>
            <a:off x="479425" y="5308600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3" name="AutoShape 14"/>
          <p:cNvSpPr>
            <a:spLocks noChangeArrowheads="1"/>
          </p:cNvSpPr>
          <p:nvPr/>
        </p:nvSpPr>
        <p:spPr bwMode="auto">
          <a:xfrm>
            <a:off x="3302000" y="4987925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>
            <a:off x="2919413" y="5308600"/>
            <a:ext cx="1873250" cy="12954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190625" y="2705100"/>
            <a:ext cx="3455988" cy="2376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E" sz="8000"/>
              <a:t>DATA</a:t>
            </a:r>
            <a:endParaRPr lang="en-GB" sz="8000"/>
          </a:p>
        </p:txBody>
      </p:sp>
      <p:sp>
        <p:nvSpPr>
          <p:cNvPr id="30736" name="Oval 17"/>
          <p:cNvSpPr>
            <a:spLocks noChangeArrowheads="1"/>
          </p:cNvSpPr>
          <p:nvPr/>
        </p:nvSpPr>
        <p:spPr bwMode="auto">
          <a:xfrm>
            <a:off x="6113463" y="2924175"/>
            <a:ext cx="2881312" cy="21605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3200"/>
              <a:t>KNOWLEDGE</a:t>
            </a:r>
            <a:endParaRPr lang="en-GB" sz="3200"/>
          </a:p>
        </p:txBody>
      </p:sp>
      <p:sp>
        <p:nvSpPr>
          <p:cNvPr id="30737" name="AutoShape 18"/>
          <p:cNvSpPr>
            <a:spLocks/>
          </p:cNvSpPr>
          <p:nvPr/>
        </p:nvSpPr>
        <p:spPr bwMode="auto">
          <a:xfrm>
            <a:off x="5248275" y="1196975"/>
            <a:ext cx="574675" cy="5327650"/>
          </a:xfrm>
          <a:prstGeom prst="rightBrace">
            <a:avLst>
              <a:gd name="adj1" fmla="val 7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79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1031875" y="2722563"/>
            <a:ext cx="71342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/>
              <a:t>Business Intelligence Processes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9657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The knowledge discovery process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 flipV="1">
            <a:off x="1490663" y="5241925"/>
            <a:ext cx="793750" cy="487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6392863" y="2084388"/>
            <a:ext cx="969962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5100638" y="3040063"/>
            <a:ext cx="650875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3519488" y="379095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862138" y="5418138"/>
            <a:ext cx="1720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Cleaning and Integration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792913" y="2333625"/>
            <a:ext cx="1849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Evaluation and Presentation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247650" y="5759450"/>
            <a:ext cx="708025" cy="663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1028700" y="5759450"/>
            <a:ext cx="708025" cy="663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2347913" y="4389438"/>
            <a:ext cx="1238250" cy="939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IE" sz="1600" b="1">
                <a:solidFill>
                  <a:schemeClr val="accent2"/>
                </a:solidFill>
              </a:rPr>
              <a:t>Data Warehouse</a:t>
            </a:r>
            <a:endParaRPr lang="en-GB" sz="1600" b="1">
              <a:solidFill>
                <a:schemeClr val="accent2"/>
              </a:solidFill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66700" y="6345238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Times New Roman" pitchFamily="18" charset="0"/>
              </a:rPr>
              <a:t>Databases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916363" y="4043363"/>
            <a:ext cx="1927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Selection and Transformation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265738" y="3251200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Mining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20175" name="AutoShape 15"/>
          <p:cNvSpPr>
            <a:spLocks noChangeArrowheads="1"/>
          </p:cNvSpPr>
          <p:nvPr/>
        </p:nvSpPr>
        <p:spPr bwMode="auto">
          <a:xfrm>
            <a:off x="6977063" y="839788"/>
            <a:ext cx="1947862" cy="1489075"/>
          </a:xfrm>
          <a:prstGeom prst="irregularSeal1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IE"/>
              <a:t>Knowledge</a:t>
            </a:r>
            <a:endParaRPr lang="en-GB"/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52950" y="3146425"/>
            <a:ext cx="506413" cy="717550"/>
          </a:xfrm>
          <a:prstGeom prst="can">
            <a:avLst>
              <a:gd name="adj" fmla="val 35423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endParaRPr lang="en-IE" sz="1600" b="1">
              <a:solidFill>
                <a:schemeClr val="accent2"/>
              </a:solidFill>
            </a:endParaRPr>
          </a:p>
        </p:txBody>
      </p:sp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93950"/>
            <a:ext cx="90646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11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Data Mining &amp; Business Intelligence 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819150" y="1304925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IE" sz="2400">
              <a:latin typeface="Times New Roman" pitchFamily="18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276350" y="572452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733550" y="5114925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266950" y="435292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876550" y="359092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486150" y="27527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404813" y="1304925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8710613" y="1304925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65138" y="1366838"/>
            <a:ext cx="1917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Times New Roman" pitchFamily="18" charset="0"/>
              </a:rPr>
              <a:t>Increasing potential</a:t>
            </a:r>
          </a:p>
          <a:p>
            <a:r>
              <a:rPr lang="en-US" sz="1600" b="1">
                <a:latin typeface="Times New Roman" pitchFamily="18" charset="0"/>
              </a:rPr>
              <a:t>to support</a:t>
            </a:r>
          </a:p>
          <a:p>
            <a:r>
              <a:rPr lang="en-US" sz="1600" b="1">
                <a:latin typeface="Times New Roman" pitchFamily="18" charset="0"/>
              </a:rPr>
              <a:t>business decisions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7624763" y="1812925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End User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629525" y="2803525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r"/>
            <a:r>
              <a:rPr lang="en-US" sz="1600" b="1">
                <a:latin typeface="Times New Roman" pitchFamily="18" charset="0"/>
              </a:rPr>
              <a:t>  Analyst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716838" y="3641725"/>
            <a:ext cx="857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     Data</a:t>
            </a:r>
          </a:p>
          <a:p>
            <a:pPr algn="r"/>
            <a:r>
              <a:rPr lang="en-US" sz="1600" b="1">
                <a:latin typeface="Times New Roman" pitchFamily="18" charset="0"/>
              </a:rPr>
              <a:t>Analyst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972425" y="554672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DBA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019550" y="1914525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Making</a:t>
            </a:r>
          </a:p>
          <a:p>
            <a:r>
              <a:rPr lang="en-US" b="1">
                <a:latin typeface="Times New Roman" pitchFamily="18" charset="0"/>
              </a:rPr>
              <a:t>Decisions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3714750" y="2855913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</a:rPr>
              <a:t>Data Presentation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333750" y="3209925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927475" y="3629025"/>
            <a:ext cx="142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</a:rPr>
              <a:t>Data Mining</a:t>
            </a:r>
            <a:endParaRPr lang="en-US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638550" y="3895725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714750" y="4429125"/>
            <a:ext cx="188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Times New Roman" pitchFamily="18" charset="0"/>
              </a:rPr>
              <a:t>Data Exploration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943350" y="54197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b="1" i="1" dirty="0">
                <a:latin typeface="Times New Roman" pitchFamily="18" charset="0"/>
              </a:rPr>
              <a:t>OLAP, MDA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419350" y="4657725"/>
            <a:ext cx="438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i="1">
                <a:latin typeface="Times New Roman" pitchFamily="18" charset="0"/>
              </a:rPr>
              <a:t>Statistical Analysis, Querying and Reporting</a:t>
            </a:r>
            <a:endParaRPr lang="en-US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3105150" y="5114925"/>
            <a:ext cx="320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Times New Roman" pitchFamily="18" charset="0"/>
              </a:rPr>
              <a:t>Data Warehouses / Data Marts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867150" y="5724525"/>
            <a:ext cx="147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</a:rPr>
              <a:t>Data Sources</a:t>
            </a:r>
            <a:endParaRPr lang="en-US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657350" y="5953125"/>
            <a:ext cx="605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i="1">
                <a:latin typeface="Times New Roman" pitchFamily="18" charset="0"/>
              </a:rPr>
              <a:t>Paper, Files, Information Providers, Database Systems, OLTP</a:t>
            </a:r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398463" y="63341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45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9"/>
          <p:cNvSpPr>
            <a:spLocks noGrp="1" noChangeArrowheads="1"/>
          </p:cNvSpPr>
          <p:nvPr>
            <p:ph type="title"/>
          </p:nvPr>
        </p:nvSpPr>
        <p:spPr>
          <a:xfrm>
            <a:off x="604838" y="0"/>
            <a:ext cx="8448675" cy="1090613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Architecture of a typical data mining system</a:t>
            </a:r>
          </a:p>
        </p:txBody>
      </p:sp>
      <p:sp>
        <p:nvSpPr>
          <p:cNvPr id="35843" name="Line 9"/>
          <p:cNvSpPr>
            <a:spLocks noChangeShapeType="1"/>
          </p:cNvSpPr>
          <p:nvPr/>
        </p:nvSpPr>
        <p:spPr bwMode="auto">
          <a:xfrm>
            <a:off x="4938713" y="36814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4" name="Line 10"/>
          <p:cNvSpPr>
            <a:spLocks noChangeShapeType="1"/>
          </p:cNvSpPr>
          <p:nvPr/>
        </p:nvSpPr>
        <p:spPr bwMode="auto">
          <a:xfrm>
            <a:off x="2957513" y="36814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5819775" y="3409950"/>
            <a:ext cx="1155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6" name="Line 12"/>
          <p:cNvSpPr>
            <a:spLocks noChangeShapeType="1"/>
          </p:cNvSpPr>
          <p:nvPr/>
        </p:nvSpPr>
        <p:spPr bwMode="auto">
          <a:xfrm>
            <a:off x="2957513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7" name="Line 13"/>
          <p:cNvSpPr>
            <a:spLocks noChangeShapeType="1"/>
          </p:cNvSpPr>
          <p:nvPr/>
        </p:nvSpPr>
        <p:spPr bwMode="auto">
          <a:xfrm>
            <a:off x="4938713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8" name="Line 14"/>
          <p:cNvSpPr>
            <a:spLocks noChangeShapeType="1"/>
          </p:cNvSpPr>
          <p:nvPr/>
        </p:nvSpPr>
        <p:spPr bwMode="auto">
          <a:xfrm>
            <a:off x="3300413" y="4667250"/>
            <a:ext cx="0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49" name="Line 15"/>
          <p:cNvSpPr>
            <a:spLocks noChangeShapeType="1"/>
          </p:cNvSpPr>
          <p:nvPr/>
        </p:nvSpPr>
        <p:spPr bwMode="auto">
          <a:xfrm>
            <a:off x="5205413" y="4667250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0" name="Line 23"/>
          <p:cNvSpPr>
            <a:spLocks noChangeShapeType="1"/>
          </p:cNvSpPr>
          <p:nvPr/>
        </p:nvSpPr>
        <p:spPr bwMode="auto">
          <a:xfrm>
            <a:off x="2443163" y="4667250"/>
            <a:ext cx="0" cy="768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2157413" y="3986213"/>
            <a:ext cx="3656012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2200" b="1"/>
              <a:t>Database Or Data Warehouse Server</a:t>
            </a:r>
            <a:endParaRPr lang="en-GB" sz="2200" b="1"/>
          </a:p>
        </p:txBody>
      </p:sp>
      <p:sp>
        <p:nvSpPr>
          <p:cNvPr id="35852" name="Rectangle 26"/>
          <p:cNvSpPr>
            <a:spLocks noChangeArrowheads="1"/>
          </p:cNvSpPr>
          <p:nvPr/>
        </p:nvSpPr>
        <p:spPr bwMode="auto">
          <a:xfrm>
            <a:off x="2157413" y="3122613"/>
            <a:ext cx="36560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2200" b="1">
                <a:latin typeface="Tahoma" pitchFamily="34" charset="0"/>
              </a:rPr>
              <a:t>Data Mining Engine</a:t>
            </a:r>
          </a:p>
        </p:txBody>
      </p:sp>
      <p:sp>
        <p:nvSpPr>
          <p:cNvPr id="35853" name="Rectangle 27"/>
          <p:cNvSpPr>
            <a:spLocks noChangeArrowheads="1"/>
          </p:cNvSpPr>
          <p:nvPr/>
        </p:nvSpPr>
        <p:spPr bwMode="auto">
          <a:xfrm>
            <a:off x="2157413" y="2259013"/>
            <a:ext cx="36560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2200" b="1">
                <a:latin typeface="Tahoma" pitchFamily="34" charset="0"/>
              </a:rPr>
              <a:t>Pattern Evaluation</a:t>
            </a:r>
          </a:p>
        </p:txBody>
      </p:sp>
      <p:sp>
        <p:nvSpPr>
          <p:cNvPr id="35854" name="Rectangle 28"/>
          <p:cNvSpPr>
            <a:spLocks noChangeArrowheads="1"/>
          </p:cNvSpPr>
          <p:nvPr/>
        </p:nvSpPr>
        <p:spPr bwMode="auto">
          <a:xfrm>
            <a:off x="2157413" y="1395413"/>
            <a:ext cx="36576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n-US" sz="2200" b="1">
                <a:latin typeface="Tahoma" pitchFamily="34" charset="0"/>
              </a:rPr>
              <a:t>Graphical User Interface</a:t>
            </a:r>
          </a:p>
        </p:txBody>
      </p:sp>
      <p:sp>
        <p:nvSpPr>
          <p:cNvPr id="35855" name="Line 29"/>
          <p:cNvSpPr>
            <a:spLocks noChangeShapeType="1"/>
          </p:cNvSpPr>
          <p:nvPr/>
        </p:nvSpPr>
        <p:spPr bwMode="auto">
          <a:xfrm>
            <a:off x="2957513" y="19621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6" name="Line 30"/>
          <p:cNvSpPr>
            <a:spLocks noChangeShapeType="1"/>
          </p:cNvSpPr>
          <p:nvPr/>
        </p:nvSpPr>
        <p:spPr bwMode="auto">
          <a:xfrm>
            <a:off x="2957513" y="10906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7" name="Line 31"/>
          <p:cNvSpPr>
            <a:spLocks noChangeShapeType="1"/>
          </p:cNvSpPr>
          <p:nvPr/>
        </p:nvSpPr>
        <p:spPr bwMode="auto">
          <a:xfrm>
            <a:off x="4938713" y="19621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8" name="Line 32"/>
          <p:cNvSpPr>
            <a:spLocks noChangeShapeType="1"/>
          </p:cNvSpPr>
          <p:nvPr/>
        </p:nvSpPr>
        <p:spPr bwMode="auto">
          <a:xfrm>
            <a:off x="4938713" y="10906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5859" name="Line 33"/>
          <p:cNvSpPr>
            <a:spLocks noChangeShapeType="1"/>
          </p:cNvSpPr>
          <p:nvPr/>
        </p:nvSpPr>
        <p:spPr bwMode="auto">
          <a:xfrm>
            <a:off x="5810250" y="2428875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5860" name="AutoShape 41"/>
          <p:cNvSpPr>
            <a:spLocks noChangeArrowheads="1"/>
          </p:cNvSpPr>
          <p:nvPr/>
        </p:nvSpPr>
        <p:spPr bwMode="auto">
          <a:xfrm>
            <a:off x="4511675" y="5362575"/>
            <a:ext cx="1355725" cy="1296988"/>
          </a:xfrm>
          <a:prstGeom prst="can">
            <a:avLst>
              <a:gd name="adj" fmla="val 25000"/>
            </a:avLst>
          </a:prstGeom>
          <a:solidFill>
            <a:srgbClr val="000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Data Warehouse</a:t>
            </a:r>
            <a:endParaRPr lang="en-GB" b="1">
              <a:solidFill>
                <a:schemeClr val="bg1"/>
              </a:solidFill>
            </a:endParaRPr>
          </a:p>
        </p:txBody>
      </p:sp>
      <p:grpSp>
        <p:nvGrpSpPr>
          <p:cNvPr id="35861" name="Group 45"/>
          <p:cNvGrpSpPr>
            <a:grpSpLocks/>
          </p:cNvGrpSpPr>
          <p:nvPr/>
        </p:nvGrpSpPr>
        <p:grpSpPr bwMode="auto">
          <a:xfrm>
            <a:off x="1985963" y="5362575"/>
            <a:ext cx="1778000" cy="1314450"/>
            <a:chOff x="1251" y="3378"/>
            <a:chExt cx="1120" cy="828"/>
          </a:xfrm>
        </p:grpSpPr>
        <p:sp>
          <p:nvSpPr>
            <p:cNvPr id="35866" name="AutoShape 42"/>
            <p:cNvSpPr>
              <a:spLocks noChangeArrowheads="1"/>
            </p:cNvSpPr>
            <p:nvPr/>
          </p:nvSpPr>
          <p:spPr bwMode="auto">
            <a:xfrm>
              <a:off x="1251" y="3378"/>
              <a:ext cx="557" cy="828"/>
            </a:xfrm>
            <a:prstGeom prst="can">
              <a:avLst>
                <a:gd name="adj" fmla="val 37163"/>
              </a:avLst>
            </a:prstGeom>
            <a:solidFill>
              <a:srgbClr val="000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endParaRPr lang="en-IE" b="1">
                <a:solidFill>
                  <a:schemeClr val="bg1"/>
                </a:solidFill>
              </a:endParaRPr>
            </a:p>
          </p:txBody>
        </p:sp>
        <p:sp>
          <p:nvSpPr>
            <p:cNvPr id="35867" name="AutoShape 43"/>
            <p:cNvSpPr>
              <a:spLocks noChangeArrowheads="1"/>
            </p:cNvSpPr>
            <p:nvPr/>
          </p:nvSpPr>
          <p:spPr bwMode="auto">
            <a:xfrm>
              <a:off x="1814" y="3378"/>
              <a:ext cx="557" cy="828"/>
            </a:xfrm>
            <a:prstGeom prst="can">
              <a:avLst>
                <a:gd name="adj" fmla="val 37163"/>
              </a:avLst>
            </a:prstGeom>
            <a:solidFill>
              <a:srgbClr val="000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endParaRPr lang="en-IE" b="1">
                <a:solidFill>
                  <a:schemeClr val="bg1"/>
                </a:solidFill>
              </a:endParaRPr>
            </a:p>
          </p:txBody>
        </p:sp>
        <p:sp>
          <p:nvSpPr>
            <p:cNvPr id="35868" name="Text Box 44"/>
            <p:cNvSpPr txBox="1">
              <a:spLocks noChangeArrowheads="1"/>
            </p:cNvSpPr>
            <p:nvPr/>
          </p:nvSpPr>
          <p:spPr bwMode="auto">
            <a:xfrm>
              <a:off x="1400" y="3750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 b="1">
                  <a:solidFill>
                    <a:schemeClr val="bg1"/>
                  </a:solidFill>
                </a:rPr>
                <a:t>Databases</a:t>
              </a:r>
              <a:endParaRPr lang="en-GB" b="1">
                <a:solidFill>
                  <a:schemeClr val="bg1"/>
                </a:solidFill>
              </a:endParaRPr>
            </a:p>
          </p:txBody>
        </p:sp>
      </p:grpSp>
      <p:sp>
        <p:nvSpPr>
          <p:cNvPr id="35862" name="Rectangle 46"/>
          <p:cNvSpPr>
            <a:spLocks noChangeArrowheads="1"/>
          </p:cNvSpPr>
          <p:nvPr/>
        </p:nvSpPr>
        <p:spPr bwMode="auto">
          <a:xfrm>
            <a:off x="4572000" y="4894263"/>
            <a:ext cx="1223963" cy="32385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>
                <a:solidFill>
                  <a:schemeClr val="accent2"/>
                </a:solidFill>
              </a:rPr>
              <a:t>Filtering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35863" name="Rectangle 47"/>
          <p:cNvSpPr>
            <a:spLocks noChangeArrowheads="1"/>
          </p:cNvSpPr>
          <p:nvPr/>
        </p:nvSpPr>
        <p:spPr bwMode="auto">
          <a:xfrm>
            <a:off x="1219200" y="4894263"/>
            <a:ext cx="3241675" cy="32385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>
                <a:solidFill>
                  <a:schemeClr val="accent2"/>
                </a:solidFill>
              </a:rPr>
              <a:t>Data Cleaning &amp; Integration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35864" name="AutoShape 48"/>
          <p:cNvSpPr>
            <a:spLocks noChangeArrowheads="1"/>
          </p:cNvSpPr>
          <p:nvPr/>
        </p:nvSpPr>
        <p:spPr bwMode="auto">
          <a:xfrm>
            <a:off x="6878638" y="2312988"/>
            <a:ext cx="1414462" cy="1547812"/>
          </a:xfrm>
          <a:prstGeom prst="can">
            <a:avLst>
              <a:gd name="adj" fmla="val 27357"/>
            </a:avLst>
          </a:prstGeom>
          <a:solidFill>
            <a:srgbClr val="000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IE" b="1">
                <a:solidFill>
                  <a:schemeClr val="bg1"/>
                </a:solidFill>
              </a:rPr>
              <a:t>Knowledge Base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35865" name="Line 49"/>
          <p:cNvSpPr>
            <a:spLocks noChangeShapeType="1"/>
          </p:cNvSpPr>
          <p:nvPr/>
        </p:nvSpPr>
        <p:spPr bwMode="auto">
          <a:xfrm>
            <a:off x="5810250" y="2644775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9270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Major issues in BI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Data mining methodology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Mining different kinds of knowledge from diverse data types, e.g., bio, stream,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Performance: efficiency, effectiveness, and scalability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Pattern evaluation: the interestingness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Incorporation of background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Handling noise and incomplete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Parallel, distributed and incremental mining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Integration of the discovered knowledge with existing one: knowledge fusion</a:t>
            </a:r>
          </a:p>
        </p:txBody>
      </p:sp>
    </p:spTree>
    <p:extLst>
      <p:ext uri="{BB962C8B-B14F-4D97-AF65-F5344CB8AC3E}">
        <p14:creationId xmlns:p14="http://schemas.microsoft.com/office/powerpoint/2010/main" val="117757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Business systems intelligence is an area of increasing importance and interest to organisations involved in knowledge management. </a:t>
            </a:r>
            <a:endParaRPr lang="en-GB" sz="2800" dirty="0" smtClean="0"/>
          </a:p>
          <a:p>
            <a:r>
              <a:rPr lang="en-GB" sz="2800" dirty="0" smtClean="0"/>
              <a:t>Technologies </a:t>
            </a:r>
            <a:r>
              <a:rPr lang="en-GB" sz="2800" dirty="0"/>
              <a:t>such as data warehousing and data mining offer huge potential in the creation of new knowledge products and services and the enhancement of existing products and services.  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6511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Major Issues In </a:t>
            </a:r>
            <a:r>
              <a:rPr lang="en-US" sz="3600" dirty="0" smtClean="0"/>
              <a:t>BI</a:t>
            </a:r>
            <a:endParaRPr lang="en-US" sz="3600" dirty="0" smtClean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User interaction</a:t>
            </a:r>
          </a:p>
          <a:p>
            <a:pPr lvl="1" eaLnBrk="1" hangingPunct="1"/>
            <a:r>
              <a:rPr lang="en-US" dirty="0" smtClean="0"/>
              <a:t>Query </a:t>
            </a:r>
            <a:r>
              <a:rPr lang="en-US" dirty="0" smtClean="0"/>
              <a:t>languages and ad-hoc mining</a:t>
            </a:r>
          </a:p>
          <a:p>
            <a:pPr lvl="1" eaLnBrk="1" hangingPunct="1"/>
            <a:r>
              <a:rPr lang="en-US" dirty="0" smtClean="0"/>
              <a:t>Expression and visualization of resultant knowledge</a:t>
            </a:r>
          </a:p>
          <a:p>
            <a:pPr lvl="1" eaLnBrk="1" hangingPunct="1"/>
            <a:r>
              <a:rPr lang="en-US" dirty="0" smtClean="0"/>
              <a:t>Interactive mining of knowledge at multiple levels of abstraction</a:t>
            </a:r>
          </a:p>
          <a:p>
            <a:pPr eaLnBrk="1" hangingPunct="1"/>
            <a:r>
              <a:rPr lang="en-US" dirty="0" smtClean="0"/>
              <a:t>Applications and social impacts</a:t>
            </a:r>
          </a:p>
          <a:p>
            <a:pPr lvl="1" eaLnBrk="1" hangingPunct="1"/>
            <a:r>
              <a:rPr lang="en-US" dirty="0" smtClean="0"/>
              <a:t>Domain-specific data mining &amp; invisible data mining</a:t>
            </a:r>
          </a:p>
          <a:p>
            <a:pPr lvl="1" eaLnBrk="1" hangingPunct="1"/>
            <a:r>
              <a:rPr lang="en-US" dirty="0" smtClean="0"/>
              <a:t>Protection of data security, integrity, and privacy</a:t>
            </a:r>
          </a:p>
        </p:txBody>
      </p:sp>
    </p:spTree>
    <p:extLst>
      <p:ext uri="{BB962C8B-B14F-4D97-AF65-F5344CB8AC3E}">
        <p14:creationId xmlns:p14="http://schemas.microsoft.com/office/powerpoint/2010/main" val="28470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031875" y="292417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 smtClean="0"/>
              <a:t>Some case studies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8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 1: </a:t>
            </a:r>
            <a:r>
              <a:rPr lang="en-US" sz="3600" dirty="0" smtClean="0"/>
              <a:t>Telecommunications</a:t>
            </a:r>
            <a:endParaRPr lang="en-US" sz="36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345" y="1124744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Case study:</a:t>
            </a:r>
          </a:p>
          <a:p>
            <a:pPr lvl="1" eaLnBrk="1" hangingPunct="1"/>
            <a:r>
              <a:rPr lang="en-GB" dirty="0" smtClean="0"/>
              <a:t>                     in the Czech Republic</a:t>
            </a:r>
            <a:r>
              <a:rPr lang="en-US" dirty="0" smtClean="0"/>
              <a:t> use SAS data mining software for two jobs:</a:t>
            </a:r>
          </a:p>
          <a:p>
            <a:pPr lvl="2" eaLnBrk="1" hangingPunct="1"/>
            <a:r>
              <a:rPr lang="en-US" dirty="0" smtClean="0"/>
              <a:t>Determining if late payers should be cut off</a:t>
            </a:r>
          </a:p>
          <a:p>
            <a:pPr lvl="2" eaLnBrk="1" hangingPunct="1"/>
            <a:r>
              <a:rPr lang="en-US" dirty="0" smtClean="0"/>
              <a:t>Determining which customers will respond to special offers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88900" y="3889375"/>
            <a:ext cx="8964613" cy="2867025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IE" sz="3200">
              <a:solidFill>
                <a:schemeClr val="bg1"/>
              </a:solidFill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114373" y="3886200"/>
            <a:ext cx="8770938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2600" dirty="0">
                <a:solidFill>
                  <a:schemeClr val="bg1"/>
                </a:solidFill>
              </a:rPr>
              <a:t>“We can’t do manual credit checks on each residential customer, so this saves a lot of time. We know what customers need to make deposits and who isn’t a credit risk, so they don’t need to have their service cut off if their payment is a few days late. It improves customer satisfaction.”</a:t>
            </a:r>
            <a:endParaRPr lang="en-US" sz="2600" dirty="0">
              <a:solidFill>
                <a:schemeClr val="bg1"/>
              </a:solidFill>
            </a:endParaRPr>
          </a:p>
          <a:p>
            <a:pPr algn="r" eaLnBrk="1" hangingPunct="1"/>
            <a:r>
              <a:rPr lang="en-US" sz="2600" dirty="0">
                <a:solidFill>
                  <a:schemeClr val="bg1"/>
                </a:solidFill>
              </a:rPr>
              <a:t>—</a:t>
            </a:r>
            <a:r>
              <a:rPr lang="en-IE" sz="2600" dirty="0" err="1">
                <a:solidFill>
                  <a:schemeClr val="bg1"/>
                </a:solidFill>
              </a:rPr>
              <a:t>Pavel</a:t>
            </a:r>
            <a:r>
              <a:rPr lang="en-IE" sz="2600" dirty="0">
                <a:solidFill>
                  <a:schemeClr val="bg1"/>
                </a:solidFill>
              </a:rPr>
              <a:t> </a:t>
            </a:r>
            <a:r>
              <a:rPr lang="en-IE" sz="2600" dirty="0" err="1">
                <a:solidFill>
                  <a:schemeClr val="bg1"/>
                </a:solidFill>
              </a:rPr>
              <a:t>Vlasaný</a:t>
            </a:r>
            <a:r>
              <a:rPr lang="en-IE" sz="2600" dirty="0">
                <a:solidFill>
                  <a:schemeClr val="bg1"/>
                </a:solidFill>
              </a:rPr>
              <a:t>, Head of Credit Risk and Collection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430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8"/>
          <a:stretch>
            <a:fillRect/>
          </a:stretch>
        </p:blipFill>
        <p:spPr bwMode="auto">
          <a:xfrm>
            <a:off x="899592" y="1810494"/>
            <a:ext cx="19859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77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Example 2: </a:t>
            </a:r>
            <a:r>
              <a:rPr lang="en-US" sz="3600" dirty="0" smtClean="0"/>
              <a:t>Health</a:t>
            </a:r>
            <a:endParaRPr lang="en-US" sz="36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381" y="114061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Case study:</a:t>
            </a:r>
            <a:endParaRPr lang="en-GB" dirty="0" smtClean="0"/>
          </a:p>
          <a:p>
            <a:pPr lvl="1" eaLnBrk="1" hangingPunct="1"/>
            <a:r>
              <a:rPr lang="en-GB" dirty="0" smtClean="0"/>
              <a:t>             has developed a health management solution that predicts which Aetna members will incur the highest healthcare costs in the upcoming year</a:t>
            </a:r>
          </a:p>
          <a:p>
            <a:pPr lvl="1" eaLnBrk="1" hangingPunct="1"/>
            <a:r>
              <a:rPr lang="en-GB" dirty="0" smtClean="0"/>
              <a:t>Steps can then be taken to improve care – and, so, reduce costs – for those members</a:t>
            </a:r>
            <a:endParaRPr lang="en-US" dirty="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88900" y="4494213"/>
            <a:ext cx="8964613" cy="2262187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IE" sz="3200">
              <a:solidFill>
                <a:schemeClr val="bg1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52400" y="4548188"/>
            <a:ext cx="87407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2800" i="1">
                <a:solidFill>
                  <a:schemeClr val="bg1"/>
                </a:solidFill>
              </a:rPr>
              <a:t>“SAS allows us to make more accurate predictions so that we can present that information to the case managers in a very simple, user-friendly fashion.”</a:t>
            </a:r>
            <a:endParaRPr lang="en-GB" sz="2800">
              <a:solidFill>
                <a:schemeClr val="bg1"/>
              </a:solidFill>
            </a:endParaRP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3" b="29247"/>
          <a:stretch>
            <a:fillRect/>
          </a:stretch>
        </p:blipFill>
        <p:spPr bwMode="auto">
          <a:xfrm>
            <a:off x="1043608" y="1651951"/>
            <a:ext cx="12303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77813" y="5846763"/>
            <a:ext cx="869473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IE" sz="2600">
                <a:solidFill>
                  <a:schemeClr val="bg1"/>
                </a:solidFill>
              </a:rPr>
              <a:t>- Howard Underwood, </a:t>
            </a:r>
            <a:br>
              <a:rPr lang="en-IE" sz="2600">
                <a:solidFill>
                  <a:schemeClr val="bg1"/>
                </a:solidFill>
              </a:rPr>
            </a:br>
            <a:r>
              <a:rPr lang="en-IE" sz="2600">
                <a:solidFill>
                  <a:schemeClr val="bg1"/>
                </a:solidFill>
              </a:rPr>
              <a:t>Head of Informatics and Quality Metrics</a:t>
            </a:r>
            <a:endParaRPr lang="en-GB" sz="2600">
              <a:solidFill>
                <a:schemeClr val="bg1"/>
              </a:solidFill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098800" y="1587500"/>
            <a:ext cx="55864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IE" sz="2800"/>
          </a:p>
        </p:txBody>
      </p:sp>
    </p:spTree>
    <p:extLst>
      <p:ext uri="{BB962C8B-B14F-4D97-AF65-F5344CB8AC3E}">
        <p14:creationId xmlns:p14="http://schemas.microsoft.com/office/powerpoint/2010/main" val="384918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E" sz="3600" dirty="0" smtClean="0"/>
              <a:t>Example 3: </a:t>
            </a:r>
            <a:r>
              <a:rPr lang="en-IE" sz="3600" dirty="0" smtClean="0"/>
              <a:t>Finance</a:t>
            </a:r>
            <a:endParaRPr lang="en-GB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7" y="1052736"/>
            <a:ext cx="8229600" cy="4525963"/>
          </a:xfrm>
        </p:spPr>
        <p:txBody>
          <a:bodyPr/>
          <a:lstStyle/>
          <a:p>
            <a:pPr eaLnBrk="1" hangingPunct="1"/>
            <a:r>
              <a:rPr lang="en-IE" dirty="0" smtClean="0"/>
              <a:t>Case study:</a:t>
            </a:r>
          </a:p>
          <a:p>
            <a:pPr lvl="1" eaLnBrk="1" hangingPunct="1"/>
            <a:r>
              <a:rPr lang="en-IE" dirty="0" smtClean="0"/>
              <a:t>      Laurentian Bank of Canada deal with requests through </a:t>
            </a:r>
            <a:r>
              <a:rPr lang="en-GB" dirty="0" smtClean="0"/>
              <a:t>recreational vehicle dealers from consumers wanting to borrow money to purchase vehicles such as snowmobiles, ATVs, boats, RVs and motorcycles. </a:t>
            </a:r>
            <a:endParaRPr lang="en-IE" dirty="0" smtClean="0"/>
          </a:p>
          <a:p>
            <a:pPr lvl="1" eaLnBrk="1" hangingPunct="1"/>
            <a:r>
              <a:rPr lang="en-IE" dirty="0" smtClean="0"/>
              <a:t>They use SAS online scoring models to determine which customers will default on loans</a:t>
            </a:r>
            <a:endParaRPr lang="en-GB" dirty="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2" y="1665288"/>
            <a:ext cx="4635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8900" y="4943475"/>
            <a:ext cx="8964613" cy="1812925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IE" sz="3200">
              <a:solidFill>
                <a:schemeClr val="bg1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52400" y="4948238"/>
            <a:ext cx="8740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2800" i="1" dirty="0">
                <a:solidFill>
                  <a:schemeClr val="bg1"/>
                </a:solidFill>
              </a:rPr>
              <a:t>“The quality and efficiency of the loan appraisal process has definitely improved.”</a:t>
            </a:r>
          </a:p>
          <a:p>
            <a:pPr algn="r" eaLnBrk="1" hangingPunct="1"/>
            <a:r>
              <a:rPr lang="en-IE" sz="2800" i="1" dirty="0">
                <a:solidFill>
                  <a:schemeClr val="bg1"/>
                </a:solidFill>
              </a:rPr>
              <a:t>-</a:t>
            </a:r>
            <a:r>
              <a:rPr lang="en-IE" sz="2800" dirty="0">
                <a:solidFill>
                  <a:schemeClr val="bg1"/>
                </a:solidFill>
              </a:rPr>
              <a:t>Sylvain Fortier , Senior Manager for Retail Risk Management, Laurentian Bank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Example 4: </a:t>
            </a:r>
            <a:r>
              <a:rPr lang="en-US" sz="3600" dirty="0" smtClean="0"/>
              <a:t>Retail</a:t>
            </a:r>
            <a:endParaRPr lang="en-US" sz="3600" dirty="0" smtClean="0"/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8" b="36346"/>
          <a:stretch>
            <a:fillRect/>
          </a:stretch>
        </p:blipFill>
        <p:spPr bwMode="auto">
          <a:xfrm>
            <a:off x="755576" y="1628800"/>
            <a:ext cx="233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052736"/>
            <a:ext cx="8229600" cy="4525963"/>
          </a:xfrm>
        </p:spPr>
        <p:txBody>
          <a:bodyPr/>
          <a:lstStyle/>
          <a:p>
            <a:pPr eaLnBrk="1" hangingPunct="1"/>
            <a:r>
              <a:rPr lang="en-IE" dirty="0" smtClean="0"/>
              <a:t>Case study:</a:t>
            </a:r>
          </a:p>
          <a:p>
            <a:pPr lvl="1" eaLnBrk="1" hangingPunct="1"/>
            <a:r>
              <a:rPr lang="en-IE" dirty="0" smtClean="0"/>
              <a:t>                        use data mining to predict the behaviour of their customers</a:t>
            </a:r>
          </a:p>
          <a:p>
            <a:pPr lvl="1" eaLnBrk="1" hangingPunct="1"/>
            <a:r>
              <a:rPr lang="en-IE" dirty="0" smtClean="0"/>
              <a:t>While they don’t use SAS software live on their web site they use it to explore techniques they are interested in deploying</a:t>
            </a:r>
            <a:endParaRPr lang="en-US" dirty="0" smtClean="0"/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88900" y="3948113"/>
            <a:ext cx="8964613" cy="2808287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endParaRPr lang="en-IE" sz="3200">
              <a:solidFill>
                <a:schemeClr val="bg1"/>
              </a:solidFill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2400" y="3890963"/>
            <a:ext cx="87407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2700" i="1" dirty="0">
                <a:solidFill>
                  <a:schemeClr val="bg1"/>
                </a:solidFill>
              </a:rPr>
              <a:t>“We work hard to refine our technology, which allows us to make recommendations that make shopping more convenient and enjoyable. SAS helps Amazon.com </a:t>
            </a:r>
            <a:r>
              <a:rPr lang="en-IE" sz="2700" i="1" dirty="0" err="1">
                <a:solidFill>
                  <a:schemeClr val="bg1"/>
                </a:solidFill>
              </a:rPr>
              <a:t>analyze</a:t>
            </a:r>
            <a:r>
              <a:rPr lang="en-IE" sz="2700" i="1" dirty="0">
                <a:solidFill>
                  <a:schemeClr val="bg1"/>
                </a:solidFill>
              </a:rPr>
              <a:t> the results of our </a:t>
            </a:r>
            <a:r>
              <a:rPr lang="en-IE" sz="2700" i="1" dirty="0" err="1">
                <a:solidFill>
                  <a:schemeClr val="bg1"/>
                </a:solidFill>
              </a:rPr>
              <a:t>ongoing</a:t>
            </a:r>
            <a:r>
              <a:rPr lang="en-IE" sz="2700" i="1" dirty="0">
                <a:solidFill>
                  <a:schemeClr val="bg1"/>
                </a:solidFill>
              </a:rPr>
              <a:t> efforts to improve personalization”</a:t>
            </a:r>
          </a:p>
          <a:p>
            <a:pPr algn="r" eaLnBrk="1" hangingPunct="1"/>
            <a:r>
              <a:rPr lang="en-IE" sz="2500" dirty="0">
                <a:solidFill>
                  <a:schemeClr val="bg1"/>
                </a:solidFill>
              </a:rPr>
              <a:t>-Diane N. Lye</a:t>
            </a:r>
            <a:br>
              <a:rPr lang="en-IE" sz="2500" dirty="0">
                <a:solidFill>
                  <a:schemeClr val="bg1"/>
                </a:solidFill>
              </a:rPr>
            </a:br>
            <a:r>
              <a:rPr lang="en-IE" sz="2500" dirty="0" err="1">
                <a:solidFill>
                  <a:schemeClr val="bg1"/>
                </a:solidFill>
              </a:rPr>
              <a:t>Amazon.com's</a:t>
            </a:r>
            <a:r>
              <a:rPr lang="en-IE" sz="2500" dirty="0">
                <a:solidFill>
                  <a:schemeClr val="bg1"/>
                </a:solidFill>
              </a:rPr>
              <a:t> </a:t>
            </a:r>
            <a:r>
              <a:rPr lang="en-IE" sz="2500" dirty="0" err="1">
                <a:solidFill>
                  <a:schemeClr val="bg1"/>
                </a:solidFill>
              </a:rPr>
              <a:t>Snr</a:t>
            </a:r>
            <a:r>
              <a:rPr lang="en-IE" sz="2500" dirty="0">
                <a:solidFill>
                  <a:schemeClr val="bg1"/>
                </a:solidFill>
              </a:rPr>
              <a:t>. Manager for Worldwide Data Mining</a:t>
            </a:r>
            <a:endParaRPr lang="en-GB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5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Steps of a BI process 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Learning </a:t>
            </a:r>
            <a:r>
              <a:rPr lang="en-US" dirty="0" smtClean="0"/>
              <a:t>the application domain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Relevant prior knowledge and goals of application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 smtClean="0"/>
              <a:t>a target data set: data selection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cleaning and preprocessing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take 60% of effort!</a:t>
            </a:r>
          </a:p>
          <a:p>
            <a:pPr lvl="1">
              <a:lnSpc>
                <a:spcPct val="90000"/>
              </a:lnSpc>
            </a:pPr>
            <a:r>
              <a:rPr lang="en-IE" dirty="0" smtClean="0"/>
              <a:t>Data warehousing</a:t>
            </a:r>
            <a:endParaRPr lang="en-US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reduction and transformation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useful features, dimensionality/variable reduction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Choosing </a:t>
            </a:r>
            <a:r>
              <a:rPr lang="en-US" dirty="0" smtClean="0"/>
              <a:t>functions of data mining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Classification, regression, clustering, etc.</a:t>
            </a:r>
          </a:p>
        </p:txBody>
      </p:sp>
    </p:spTree>
    <p:extLst>
      <p:ext uri="{BB962C8B-B14F-4D97-AF65-F5344CB8AC3E}">
        <p14:creationId xmlns:p14="http://schemas.microsoft.com/office/powerpoint/2010/main" val="630196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Steps Of A BI </a:t>
            </a:r>
            <a:r>
              <a:rPr lang="en-US" sz="3600" dirty="0" smtClean="0"/>
              <a:t>Process </a:t>
            </a:r>
            <a:endParaRPr lang="en-US" sz="36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</a:pPr>
            <a:r>
              <a:rPr lang="en-US" dirty="0" smtClean="0"/>
              <a:t>Choosing </a:t>
            </a:r>
            <a:r>
              <a:rPr lang="en-US" dirty="0" smtClean="0"/>
              <a:t>the mining </a:t>
            </a:r>
            <a:r>
              <a:rPr lang="en-US" dirty="0" smtClean="0"/>
              <a:t>algorithm(s)</a:t>
            </a: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en-US" dirty="0" smtClean="0"/>
              <a:t>Data </a:t>
            </a:r>
            <a:r>
              <a:rPr lang="en-US" dirty="0" smtClean="0"/>
              <a:t>mining: search for patterns of </a:t>
            </a:r>
            <a:r>
              <a:rPr lang="en-US" dirty="0" smtClean="0"/>
              <a:t>interest</a:t>
            </a:r>
          </a:p>
          <a:p>
            <a:pPr marL="514350" indent="-514350" eaLnBrk="1" hangingPunct="1">
              <a:buFont typeface="+mj-lt"/>
              <a:buAutoNum type="arabicPeriod" startAt="6"/>
            </a:pPr>
            <a:r>
              <a:rPr lang="en-US" dirty="0" smtClean="0"/>
              <a:t>Pattern </a:t>
            </a:r>
            <a:r>
              <a:rPr lang="en-US" dirty="0" smtClean="0"/>
              <a:t>evaluation and knowledge presentation</a:t>
            </a:r>
          </a:p>
          <a:p>
            <a:pPr lvl="1" eaLnBrk="1" hangingPunct="1"/>
            <a:r>
              <a:rPr lang="en-US" dirty="0" smtClean="0"/>
              <a:t>Visualization, transformation, removing redundant patterns, </a:t>
            </a:r>
            <a:r>
              <a:rPr lang="en-US" dirty="0" smtClean="0"/>
              <a:t>etc.</a:t>
            </a:r>
          </a:p>
          <a:p>
            <a:pPr marL="571500" indent="-514350">
              <a:buFont typeface="+mj-lt"/>
              <a:buAutoNum type="arabicPeriod" startAt="6"/>
            </a:pPr>
            <a:r>
              <a:rPr lang="en-US" dirty="0" smtClean="0"/>
              <a:t>Use </a:t>
            </a:r>
            <a:r>
              <a:rPr lang="en-US" dirty="0" smtClean="0"/>
              <a:t>of discovered knowledge</a:t>
            </a:r>
          </a:p>
        </p:txBody>
      </p:sp>
    </p:spTree>
    <p:extLst>
      <p:ext uri="{BB962C8B-B14F-4D97-AF65-F5344CB8AC3E}">
        <p14:creationId xmlns:p14="http://schemas.microsoft.com/office/powerpoint/2010/main" val="263449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Evolution of Database Technology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1960s:</a:t>
            </a:r>
          </a:p>
          <a:p>
            <a:pPr lvl="1" eaLnBrk="1" hangingPunct="1"/>
            <a:r>
              <a:rPr lang="en-US" dirty="0" smtClean="0"/>
              <a:t>Data collection, database creation, </a:t>
            </a:r>
            <a:r>
              <a:rPr lang="en-US" dirty="0" smtClean="0"/>
              <a:t>network </a:t>
            </a:r>
            <a:r>
              <a:rPr lang="en-US" dirty="0" smtClean="0"/>
              <a:t>DBMS</a:t>
            </a:r>
          </a:p>
          <a:p>
            <a:pPr eaLnBrk="1" hangingPunct="1"/>
            <a:r>
              <a:rPr lang="en-US" dirty="0" smtClean="0"/>
              <a:t>1970s: </a:t>
            </a:r>
          </a:p>
          <a:p>
            <a:pPr lvl="1" eaLnBrk="1" hangingPunct="1"/>
            <a:r>
              <a:rPr lang="en-US" dirty="0" smtClean="0"/>
              <a:t>Relational data model, relational DBMS implementation</a:t>
            </a:r>
          </a:p>
          <a:p>
            <a:pPr eaLnBrk="1" hangingPunct="1"/>
            <a:r>
              <a:rPr lang="en-US" dirty="0" smtClean="0"/>
              <a:t>1980s: </a:t>
            </a:r>
          </a:p>
          <a:p>
            <a:pPr lvl="1" eaLnBrk="1" hangingPunct="1"/>
            <a:r>
              <a:rPr lang="en-US" dirty="0" smtClean="0"/>
              <a:t>RDBMS, advanced data models (extended-relational, </a:t>
            </a:r>
            <a:r>
              <a:rPr lang="en-US" dirty="0" smtClean="0"/>
              <a:t>etc</a:t>
            </a:r>
            <a:r>
              <a:rPr lang="en-US" dirty="0" smtClean="0"/>
              <a:t>.) </a:t>
            </a:r>
          </a:p>
          <a:p>
            <a:pPr lvl="1" eaLnBrk="1" hangingPunct="1"/>
            <a:r>
              <a:rPr lang="en-US" dirty="0" smtClean="0"/>
              <a:t>Application-oriented DBMS (spatial, scientific, engineering, etc.)</a:t>
            </a:r>
          </a:p>
        </p:txBody>
      </p:sp>
    </p:spTree>
    <p:extLst>
      <p:ext uri="{BB962C8B-B14F-4D97-AF65-F5344CB8AC3E}">
        <p14:creationId xmlns:p14="http://schemas.microsoft.com/office/powerpoint/2010/main" val="209812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Evolution of Database Technology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1990s: </a:t>
            </a:r>
          </a:p>
          <a:p>
            <a:pPr lvl="1" eaLnBrk="1" hangingPunct="1"/>
            <a:r>
              <a:rPr lang="en-US" dirty="0" smtClean="0"/>
              <a:t>Data mining, data warehousing, multimedia </a:t>
            </a:r>
            <a:r>
              <a:rPr lang="en-US" dirty="0" smtClean="0"/>
              <a:t>databases</a:t>
            </a:r>
          </a:p>
          <a:p>
            <a:pPr eaLnBrk="1" hangingPunct="1"/>
            <a:r>
              <a:rPr lang="en-US" dirty="0" smtClean="0"/>
              <a:t>2000s</a:t>
            </a:r>
          </a:p>
          <a:p>
            <a:pPr lvl="1" eaLnBrk="1" hangingPunct="1"/>
            <a:r>
              <a:rPr lang="en-US" dirty="0" smtClean="0"/>
              <a:t>Stream </a:t>
            </a:r>
            <a:r>
              <a:rPr lang="en-US" dirty="0" smtClean="0"/>
              <a:t>data management and mining</a:t>
            </a:r>
          </a:p>
          <a:p>
            <a:pPr lvl="1" eaLnBrk="1" hangingPunct="1"/>
            <a:r>
              <a:rPr lang="en-US" dirty="0" smtClean="0"/>
              <a:t>Data mining with a variety of applications</a:t>
            </a:r>
          </a:p>
          <a:p>
            <a:pPr lvl="1" eaLnBrk="1" hangingPunct="1"/>
            <a:r>
              <a:rPr lang="en-US" dirty="0" smtClean="0"/>
              <a:t>Web technology and global information systems </a:t>
            </a:r>
          </a:p>
          <a:p>
            <a:pPr eaLnBrk="1" hangingPunct="1"/>
            <a:r>
              <a:rPr lang="en-IE" dirty="0" smtClean="0"/>
              <a:t>2010s</a:t>
            </a:r>
          </a:p>
          <a:p>
            <a:pPr lvl="1" eaLnBrk="1" hangingPunct="1"/>
            <a:r>
              <a:rPr lang="en-IE" dirty="0" smtClean="0"/>
              <a:t>Cloud computing</a:t>
            </a:r>
            <a:endParaRPr lang="en-US" dirty="0" smtClean="0"/>
          </a:p>
          <a:p>
            <a:pPr lvl="1" eaLnBrk="1" hangingPunct="1"/>
            <a:r>
              <a:rPr lang="en-IE" dirty="0" smtClean="0"/>
              <a:t>Hadoop – </a:t>
            </a:r>
            <a:r>
              <a:rPr lang="en-IE" dirty="0" smtClean="0">
                <a:solidFill>
                  <a:srgbClr val="222268"/>
                </a:solidFill>
              </a:rPr>
              <a:t>Data by the Petabyte (BIG DATA</a:t>
            </a:r>
            <a:r>
              <a:rPr lang="en-IE" dirty="0" smtClean="0">
                <a:solidFill>
                  <a:srgbClr val="222268"/>
                </a:solidFill>
              </a:rPr>
              <a:t>)</a:t>
            </a:r>
          </a:p>
          <a:p>
            <a:pPr lvl="1" eaLnBrk="1" hangingPunct="1"/>
            <a:r>
              <a:rPr lang="en-IE" dirty="0" smtClean="0">
                <a:solidFill>
                  <a:srgbClr val="222268"/>
                </a:solidFill>
              </a:rPr>
              <a:t>NoSQL, MongoDB…</a:t>
            </a:r>
            <a:endParaRPr lang="en-IE" dirty="0" smtClean="0">
              <a:solidFill>
                <a:srgbClr val="2222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6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</a:t>
            </a:r>
            <a:r>
              <a:rPr lang="en-IE" dirty="0" smtClean="0"/>
              <a:t>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module builds on the student’s previous experiences of working with databases, knowledge tools, techniques and data analysis. </a:t>
            </a:r>
            <a:endParaRPr lang="en-GB" sz="2800" dirty="0" smtClean="0"/>
          </a:p>
          <a:p>
            <a:r>
              <a:rPr lang="en-GB" sz="2800" dirty="0" smtClean="0"/>
              <a:t>This </a:t>
            </a:r>
            <a:r>
              <a:rPr lang="en-GB" sz="2800" dirty="0"/>
              <a:t>module covers topics in business systems intelligence relating to the formulation of data and business models for understanding data, construction of data warehouses and the application of data mining techniques.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010099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Why BI? Potential Applications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analysis and decision support</a:t>
            </a:r>
          </a:p>
          <a:p>
            <a:pPr lvl="1" eaLnBrk="1" hangingPunct="1"/>
            <a:r>
              <a:rPr lang="en-US" dirty="0" smtClean="0"/>
              <a:t>Market analysis and management</a:t>
            </a:r>
          </a:p>
          <a:p>
            <a:pPr lvl="1" eaLnBrk="1" hangingPunct="1"/>
            <a:r>
              <a:rPr lang="en-US" dirty="0" smtClean="0"/>
              <a:t>Risk analysis and management</a:t>
            </a:r>
          </a:p>
          <a:p>
            <a:pPr lvl="1" eaLnBrk="1" hangingPunct="1"/>
            <a:r>
              <a:rPr lang="en-US" dirty="0" smtClean="0"/>
              <a:t>Fraud detection and detection of unusual patterns</a:t>
            </a:r>
          </a:p>
          <a:p>
            <a:pPr eaLnBrk="1" hangingPunct="1"/>
            <a:r>
              <a:rPr lang="en-US" dirty="0" smtClean="0"/>
              <a:t>Other applications of Data Mining</a:t>
            </a:r>
          </a:p>
          <a:p>
            <a:pPr lvl="1" eaLnBrk="1" hangingPunct="1"/>
            <a:r>
              <a:rPr lang="en-US" dirty="0" smtClean="0"/>
              <a:t>Text mining (email, documents) and Web mining</a:t>
            </a:r>
          </a:p>
          <a:p>
            <a:pPr lvl="1" eaLnBrk="1" hangingPunct="1"/>
            <a:r>
              <a:rPr lang="en-US" dirty="0" smtClean="0"/>
              <a:t>Data Stream mining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DNA and bio-data analysis</a:t>
            </a:r>
          </a:p>
        </p:txBody>
      </p:sp>
    </p:spTree>
    <p:extLst>
      <p:ext uri="{BB962C8B-B14F-4D97-AF65-F5344CB8AC3E}">
        <p14:creationId xmlns:p14="http://schemas.microsoft.com/office/powerpoint/2010/main" val="84719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Market Analysis and Management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Where does the data come from?</a:t>
            </a:r>
          </a:p>
          <a:p>
            <a:pPr lvl="1" eaLnBrk="1" hangingPunct="1"/>
            <a:r>
              <a:rPr lang="en-US" smtClean="0"/>
              <a:t>Credit card transactions, loyalty cards, discount coupons, customer complaint calls, etc</a:t>
            </a:r>
          </a:p>
          <a:p>
            <a:pPr eaLnBrk="1" hangingPunct="1"/>
            <a:r>
              <a:rPr lang="en-US" smtClean="0"/>
              <a:t>Target marketing</a:t>
            </a:r>
          </a:p>
          <a:p>
            <a:pPr lvl="1" eaLnBrk="1" hangingPunct="1"/>
            <a:r>
              <a:rPr lang="en-US" smtClean="0"/>
              <a:t>Find clusters of “model” customers who share the same characteristics</a:t>
            </a:r>
          </a:p>
          <a:p>
            <a:pPr lvl="1" eaLnBrk="1" hangingPunct="1"/>
            <a:r>
              <a:rPr lang="en-US" smtClean="0"/>
              <a:t>Determine customer purchasing patterns over time</a:t>
            </a:r>
          </a:p>
          <a:p>
            <a:pPr eaLnBrk="1" hangingPunct="1"/>
            <a:r>
              <a:rPr lang="en-US" smtClean="0"/>
              <a:t>Cross-market analysis</a:t>
            </a:r>
          </a:p>
          <a:p>
            <a:pPr lvl="1" eaLnBrk="1" hangingPunct="1"/>
            <a:r>
              <a:rPr lang="en-US" smtClean="0"/>
              <a:t>Associations/co-relations between product sales, &amp; prediction based on such association</a:t>
            </a:r>
          </a:p>
        </p:txBody>
      </p:sp>
    </p:spTree>
    <p:extLst>
      <p:ext uri="{BB962C8B-B14F-4D97-AF65-F5344CB8AC3E}">
        <p14:creationId xmlns:p14="http://schemas.microsoft.com/office/powerpoint/2010/main" val="2021656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539162" cy="865188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Market Analysis and </a:t>
            </a:r>
            <a:r>
              <a:rPr lang="en-US" sz="3600" dirty="0" smtClean="0"/>
              <a:t>Management</a:t>
            </a:r>
            <a:endParaRPr lang="en-US" sz="360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Customer profiling</a:t>
            </a:r>
          </a:p>
          <a:p>
            <a:pPr lvl="1" eaLnBrk="1" hangingPunct="1"/>
            <a:r>
              <a:rPr lang="en-US" smtClean="0"/>
              <a:t>What types of customers buy what products (clustering or classification)</a:t>
            </a:r>
          </a:p>
          <a:p>
            <a:pPr eaLnBrk="1" hangingPunct="1"/>
            <a:r>
              <a:rPr lang="en-US" smtClean="0"/>
              <a:t>Customer requirement analysis</a:t>
            </a:r>
          </a:p>
          <a:p>
            <a:pPr lvl="1" eaLnBrk="1" hangingPunct="1"/>
            <a:r>
              <a:rPr lang="en-US" smtClean="0"/>
              <a:t>Identifying the best products for different customers</a:t>
            </a:r>
          </a:p>
          <a:p>
            <a:pPr lvl="1" eaLnBrk="1" hangingPunct="1"/>
            <a:r>
              <a:rPr lang="en-US" smtClean="0"/>
              <a:t>Predict what factors will attract new customers</a:t>
            </a:r>
          </a:p>
          <a:p>
            <a:pPr eaLnBrk="1" hangingPunct="1"/>
            <a:r>
              <a:rPr lang="en-US" smtClean="0"/>
              <a:t>Provision of summary information</a:t>
            </a:r>
          </a:p>
          <a:p>
            <a:pPr lvl="1" eaLnBrk="1" hangingPunct="1"/>
            <a:r>
              <a:rPr lang="en-US" smtClean="0"/>
              <a:t>Multidimensional summary reports</a:t>
            </a:r>
          </a:p>
          <a:p>
            <a:pPr lvl="1" eaLnBrk="1" hangingPunct="1"/>
            <a:r>
              <a:rPr lang="en-US" smtClean="0"/>
              <a:t>Statistical summary information (data central tendency and variation)</a:t>
            </a:r>
          </a:p>
        </p:txBody>
      </p:sp>
    </p:spTree>
    <p:extLst>
      <p:ext uri="{BB962C8B-B14F-4D97-AF65-F5344CB8AC3E}">
        <p14:creationId xmlns:p14="http://schemas.microsoft.com/office/powerpoint/2010/main" val="1959524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Corporate Analysis &amp; Risk Management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Finance planning and asset evaluation</a:t>
            </a:r>
          </a:p>
          <a:p>
            <a:pPr lvl="1" eaLnBrk="1" hangingPunct="1"/>
            <a:r>
              <a:rPr lang="en-US" sz="2400" dirty="0" smtClean="0"/>
              <a:t>Cash flow analysis and prediction</a:t>
            </a:r>
          </a:p>
          <a:p>
            <a:pPr lvl="1" eaLnBrk="1" hangingPunct="1"/>
            <a:r>
              <a:rPr lang="en-US" sz="2400" dirty="0" smtClean="0"/>
              <a:t>Contingent claim analysis to evaluate assets </a:t>
            </a:r>
          </a:p>
          <a:p>
            <a:pPr lvl="1" eaLnBrk="1" hangingPunct="1"/>
            <a:r>
              <a:rPr lang="en-US" sz="2400" dirty="0" smtClean="0"/>
              <a:t>Cross-sectional and time series analysis (financial-ratio, trend analysis, etc.)</a:t>
            </a:r>
          </a:p>
          <a:p>
            <a:pPr eaLnBrk="1" hangingPunct="1"/>
            <a:r>
              <a:rPr lang="en-US" sz="2800" dirty="0" smtClean="0"/>
              <a:t>Resource planning</a:t>
            </a:r>
          </a:p>
          <a:p>
            <a:pPr lvl="1" eaLnBrk="1" hangingPunct="1"/>
            <a:r>
              <a:rPr lang="en-US" sz="2400" dirty="0" smtClean="0"/>
              <a:t>Summarize and compare the resources and spending</a:t>
            </a:r>
          </a:p>
          <a:p>
            <a:pPr eaLnBrk="1" hangingPunct="1"/>
            <a:r>
              <a:rPr lang="en-US" sz="2800" dirty="0" smtClean="0"/>
              <a:t>Competition</a:t>
            </a:r>
          </a:p>
          <a:p>
            <a:pPr lvl="1" eaLnBrk="1" hangingPunct="1"/>
            <a:r>
              <a:rPr lang="en-US" sz="2400" dirty="0" smtClean="0"/>
              <a:t>Monitor competitors and market directions </a:t>
            </a:r>
          </a:p>
          <a:p>
            <a:pPr lvl="1" eaLnBrk="1" hangingPunct="1"/>
            <a:r>
              <a:rPr lang="en-US" sz="2400" dirty="0" smtClean="0"/>
              <a:t>Group customers into classes and a class-based pricing procedure</a:t>
            </a:r>
          </a:p>
          <a:p>
            <a:pPr lvl="1" eaLnBrk="1" hangingPunct="1"/>
            <a:r>
              <a:rPr lang="en-US" sz="2400" dirty="0" smtClean="0"/>
              <a:t>Set pricing strategy in a highly competitive market</a:t>
            </a:r>
          </a:p>
        </p:txBody>
      </p:sp>
    </p:spTree>
    <p:extLst>
      <p:ext uri="{BB962C8B-B14F-4D97-AF65-F5344CB8AC3E}">
        <p14:creationId xmlns:p14="http://schemas.microsoft.com/office/powerpoint/2010/main" val="4146228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448675" cy="960438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Fraud Detection &amp; Mining Unusual Patterns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300" dirty="0" smtClean="0"/>
              <a:t>Applications: Health care, retail, credit card service, telecommunications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Auto insurance: ring of collisions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Money laundering: suspicious monetary transactions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Medical insurance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300" dirty="0" smtClean="0"/>
              <a:t>Professional patients, ring of doctors, and ring of references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300" dirty="0" smtClean="0"/>
              <a:t>Unnecessary or correlated screening 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Telecommunications: phone-call fraud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300" dirty="0" smtClean="0"/>
              <a:t>Phone call model: destination of the call, duration, time of day or week.  Analyze patterns that deviate from an expected norm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Retail industry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300" dirty="0" smtClean="0"/>
              <a:t>Analysts estimate that 38% of retail shrink is due to dishonest employees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Anti-terrorism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/>
              <a:t>Approaches: Clustering, model construction, outlier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1514331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Other Applications of Data Mining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Sports</a:t>
            </a:r>
          </a:p>
          <a:p>
            <a:pPr lvl="1" eaLnBrk="1" hangingPunct="1"/>
            <a:r>
              <a:rPr lang="en-US" sz="2400" dirty="0" smtClean="0"/>
              <a:t>IBM Advanced Scout analyzed NBA game statistics (shots blocked, assists, and fouls) to gain competitive advantage for New York Knicks and Miami Heat</a:t>
            </a:r>
          </a:p>
          <a:p>
            <a:pPr eaLnBrk="1" hangingPunct="1"/>
            <a:r>
              <a:rPr lang="en-US" sz="2800" dirty="0" smtClean="0"/>
              <a:t>Astronomy</a:t>
            </a:r>
          </a:p>
          <a:p>
            <a:pPr lvl="1" eaLnBrk="1" hangingPunct="1"/>
            <a:r>
              <a:rPr lang="en-US" sz="2400" dirty="0" smtClean="0"/>
              <a:t>JPL and the Palomar Observatory discovered 22 quasars with the help of data mining</a:t>
            </a:r>
          </a:p>
          <a:p>
            <a:pPr eaLnBrk="1" hangingPunct="1"/>
            <a:r>
              <a:rPr lang="en-US" sz="2800" dirty="0" smtClean="0"/>
              <a:t>Internet Web Surf-Aid</a:t>
            </a:r>
          </a:p>
          <a:p>
            <a:pPr lvl="1" eaLnBrk="1" hangingPunct="1"/>
            <a:r>
              <a:rPr lang="en-US" sz="2400" dirty="0" smtClean="0"/>
              <a:t>IBM Surf-Aid applies data mining algorithms to Web access logs for market-related pages to discover customer preference and behavior to help analyzing effectiveness of Web marketing, improving Web site organization, etc.</a:t>
            </a:r>
          </a:p>
        </p:txBody>
      </p:sp>
    </p:spTree>
    <p:extLst>
      <p:ext uri="{BB962C8B-B14F-4D97-AF65-F5344CB8AC3E}">
        <p14:creationId xmlns:p14="http://schemas.microsoft.com/office/powerpoint/2010/main" val="356842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031875" y="292417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/>
              <a:t>Closing Notes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4437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smtClean="0"/>
              <a:t>Summary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725" y="2824163"/>
            <a:ext cx="8713788" cy="3851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IE" dirty="0" smtClean="0"/>
          </a:p>
          <a:p>
            <a:pPr eaLnBrk="1" hangingPunct="1">
              <a:lnSpc>
                <a:spcPct val="90000"/>
              </a:lnSpc>
            </a:pPr>
            <a:r>
              <a:rPr lang="en-IE" dirty="0" smtClean="0"/>
              <a:t>We are drowning in data, but starving for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BI process includes data cleaning, data integration, data selection, transformation, data mining, pattern evaluation, and knowledge presentation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87312" y="1417638"/>
            <a:ext cx="8964613" cy="1698625"/>
          </a:xfrm>
          <a:prstGeom prst="rect">
            <a:avLst/>
          </a:prstGeom>
          <a:solidFill>
            <a:srgbClr val="0000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20000"/>
              </a:spcBef>
            </a:pPr>
            <a:r>
              <a:rPr lang="en-IE" sz="3200" b="1" dirty="0">
                <a:solidFill>
                  <a:schemeClr val="bg1"/>
                </a:solidFill>
              </a:rPr>
              <a:t>Business Systems Intelligence:</a:t>
            </a:r>
            <a:br>
              <a:rPr lang="en-IE" sz="3200" b="1" dirty="0">
                <a:solidFill>
                  <a:schemeClr val="bg1"/>
                </a:solidFill>
              </a:rPr>
            </a:br>
            <a:r>
              <a:rPr lang="en-IE" sz="3200" b="1" dirty="0">
                <a:solidFill>
                  <a:schemeClr val="bg1"/>
                </a:solidFill>
              </a:rPr>
              <a:t>Data Warehousing + Data Mining</a:t>
            </a:r>
            <a:br>
              <a:rPr lang="en-IE" sz="3200" b="1" dirty="0">
                <a:solidFill>
                  <a:schemeClr val="bg1"/>
                </a:solidFill>
              </a:rPr>
            </a:br>
            <a:r>
              <a:rPr lang="en-IE" sz="3200" b="1" dirty="0">
                <a:solidFill>
                  <a:schemeClr val="bg1"/>
                </a:solidFill>
              </a:rPr>
              <a:t>+ </a:t>
            </a:r>
            <a:r>
              <a:rPr lang="en-IE" sz="3200" b="1" dirty="0" smtClean="0">
                <a:solidFill>
                  <a:schemeClr val="bg1"/>
                </a:solidFill>
              </a:rPr>
              <a:t>Business Sense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6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ChangeArrowheads="1"/>
          </p:cNvSpPr>
          <p:nvPr/>
        </p:nvSpPr>
        <p:spPr bwMode="auto">
          <a:xfrm>
            <a:off x="1770063" y="1587500"/>
            <a:ext cx="673893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600"/>
              <a:t>“Competing On Analytics: The New Science of Winning”, Thomas H Davenport &amp; Jeanne G Harris, Harvard Business School Press, 2007</a:t>
            </a:r>
            <a:br>
              <a:rPr lang="en-IE" sz="2600"/>
            </a:br>
            <a:endParaRPr lang="en-GB" sz="2600" b="1"/>
          </a:p>
        </p:txBody>
      </p:sp>
      <p:pic>
        <p:nvPicPr>
          <p:cNvPr id="40963" name="Picture 10" descr="CompetingOn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87500"/>
            <a:ext cx="1116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1770063" y="4310063"/>
            <a:ext cx="673893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600" dirty="0"/>
              <a:t>“Super Crunchers: </a:t>
            </a:r>
            <a:r>
              <a:rPr lang="en-US" sz="2600" dirty="0"/>
              <a:t>Why Thinking-by-Numbers Is the New Way to Be Smart</a:t>
            </a:r>
            <a:r>
              <a:rPr lang="en-IE" sz="2600" dirty="0"/>
              <a:t>”, Ian Ayres, Bantam Books, 2007</a:t>
            </a:r>
            <a:br>
              <a:rPr lang="en-IE" sz="2600" dirty="0"/>
            </a:br>
            <a:endParaRPr lang="en-GB" sz="2600" b="1" dirty="0"/>
          </a:p>
        </p:txBody>
      </p:sp>
      <p:pic>
        <p:nvPicPr>
          <p:cNvPr id="40965" name="Picture 13" descr="SUPERCRUNCHER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310063"/>
            <a:ext cx="1058862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3600" smtClean="0"/>
              <a:t>Books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1956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/>
              <a:t>Where to find </a:t>
            </a:r>
            <a:r>
              <a:rPr lang="en-US" sz="3600" dirty="0" smtClean="0"/>
              <a:t>more</a:t>
            </a:r>
            <a:r>
              <a:rPr lang="en-US" sz="3600" dirty="0" smtClean="0"/>
              <a:t>?</a:t>
            </a:r>
            <a:endParaRPr lang="en-US" sz="3600" dirty="0" smtClean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106" y="1844824"/>
            <a:ext cx="8713788" cy="5803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Data mining and KDD (SIGKDD: CDROM)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Conferences: ACM-SIGKDD, IEEE-ICDM, SIAM-DM, PKDD, PAKDD,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Journal: Data Mining and Knowledge Discovery, KDD Explorations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KDnuggets</a:t>
            </a:r>
            <a:r>
              <a:rPr lang="en-US" sz="1800" dirty="0" smtClean="0"/>
              <a:t>: </a:t>
            </a:r>
            <a:r>
              <a:rPr lang="en-US" sz="1800" u="sng" dirty="0" smtClean="0">
                <a:solidFill>
                  <a:schemeClr val="accent2"/>
                </a:solidFill>
              </a:rPr>
              <a:t>www.kdnuggets.com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Database systems (SIGMOD: CD ROM)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Conferences: ACM-SIGMOD, ACM-PODS, VLDB, IEEE-ICDE, EDBT, ICDT, DASFAA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Journals: ACM-TODS, IEEE-TKDE, JIIS, J. ACM,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AI &amp; Machine Learning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Conferences: Machine learning (ML), AAAI, IJCAI, COLT (Learning Theory),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Journals: Machine Learning, Artificial Intelligence,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Statistics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Conferences: Joint Stat. Meeting,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Journals: Annals of statistics,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Visualization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Conference proceedings: CHI, ACM-</a:t>
            </a:r>
            <a:r>
              <a:rPr lang="en-US" sz="1800" dirty="0" err="1" smtClean="0"/>
              <a:t>SIGGraph</a:t>
            </a:r>
            <a:r>
              <a:rPr lang="en-US" sz="1800" dirty="0" smtClean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Journals: IEEE Trans. visualization and computer graphics, etc.</a:t>
            </a:r>
          </a:p>
        </p:txBody>
      </p:sp>
    </p:spTree>
    <p:extLst>
      <p:ext uri="{BB962C8B-B14F-4D97-AF65-F5344CB8AC3E}">
        <p14:creationId xmlns:p14="http://schemas.microsoft.com/office/powerpoint/2010/main" val="1241892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Aims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The aim of this module is to study and </a:t>
            </a:r>
            <a:r>
              <a:rPr lang="en-GB" sz="2800" dirty="0" smtClean="0"/>
              <a:t>practice </a:t>
            </a:r>
            <a:r>
              <a:rPr lang="en-GB" sz="2800" dirty="0"/>
              <a:t>advanced data modelling techniques and to understand and practice techniques of data warehousing and data mining in the context of business systems.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051990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031875" y="292417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94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Outcomes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On completion of this module, the successful learner will be able to:</a:t>
            </a:r>
            <a:endParaRPr lang="en-IE" sz="2800" dirty="0"/>
          </a:p>
          <a:p>
            <a:pPr lvl="1"/>
            <a:r>
              <a:rPr lang="en-GB" dirty="0"/>
              <a:t>Discuss how to build a business data </a:t>
            </a:r>
            <a:r>
              <a:rPr lang="en-GB" dirty="0" smtClean="0"/>
              <a:t>model.</a:t>
            </a:r>
            <a:endParaRPr lang="en-IE" dirty="0"/>
          </a:p>
          <a:p>
            <a:pPr lvl="1"/>
            <a:r>
              <a:rPr lang="en-GB" dirty="0"/>
              <a:t>Build a dimensional data </a:t>
            </a:r>
            <a:r>
              <a:rPr lang="en-GB" dirty="0" smtClean="0"/>
              <a:t>model.</a:t>
            </a:r>
            <a:endParaRPr lang="en-IE" dirty="0"/>
          </a:p>
          <a:p>
            <a:pPr lvl="1"/>
            <a:r>
              <a:rPr lang="en-GB" dirty="0"/>
              <a:t>Discuss the role of data warehousing and data mining in an </a:t>
            </a:r>
            <a:r>
              <a:rPr lang="en-GB" dirty="0" smtClean="0"/>
              <a:t>organisation.</a:t>
            </a:r>
            <a:endParaRPr lang="en-IE" dirty="0"/>
          </a:p>
          <a:p>
            <a:pPr lvl="1"/>
            <a:r>
              <a:rPr lang="en-GB" dirty="0"/>
              <a:t>Analyse and evaluate the suitability of different data warehouse </a:t>
            </a:r>
            <a:r>
              <a:rPr lang="en-GB" dirty="0" smtClean="0"/>
              <a:t>architectures.</a:t>
            </a:r>
            <a:endParaRPr lang="en-IE" dirty="0"/>
          </a:p>
          <a:p>
            <a:pPr lvl="1"/>
            <a:r>
              <a:rPr lang="en-GB" dirty="0"/>
              <a:t>Develop dimensional models for a data </a:t>
            </a:r>
            <a:r>
              <a:rPr lang="en-GB" dirty="0" smtClean="0"/>
              <a:t>warehouse.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33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</a:t>
            </a:r>
            <a:r>
              <a:rPr lang="en-IE" dirty="0" smtClean="0"/>
              <a:t>Outcomes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sz="3000" dirty="0"/>
              <a:t>Analyse and evaluate the issues involved in extracting and loading data into a data </a:t>
            </a:r>
            <a:r>
              <a:rPr lang="en-GB" sz="3000" dirty="0" smtClean="0"/>
              <a:t>warehouse.</a:t>
            </a:r>
            <a:endParaRPr lang="en-IE" sz="3000" dirty="0"/>
          </a:p>
          <a:p>
            <a:pPr lvl="1"/>
            <a:r>
              <a:rPr lang="en-GB" sz="3000" dirty="0"/>
              <a:t>Discuss the suitability of different data mining </a:t>
            </a:r>
            <a:r>
              <a:rPr lang="en-GB" sz="3000" dirty="0" smtClean="0"/>
              <a:t>techniques.</a:t>
            </a:r>
            <a:endParaRPr lang="en-IE" sz="3000" dirty="0"/>
          </a:p>
          <a:p>
            <a:pPr lvl="1"/>
            <a:r>
              <a:rPr lang="en-GB" sz="3000" dirty="0"/>
              <a:t>Identify the requirements of developing a model for data </a:t>
            </a:r>
            <a:r>
              <a:rPr lang="en-GB" sz="3000" dirty="0" smtClean="0"/>
              <a:t>mining.</a:t>
            </a:r>
            <a:endParaRPr lang="en-IE" sz="3000" dirty="0"/>
          </a:p>
          <a:p>
            <a:pPr lvl="1"/>
            <a:r>
              <a:rPr lang="en-GB" sz="3000" dirty="0" smtClean="0"/>
              <a:t>Perform data </a:t>
            </a:r>
            <a:r>
              <a:rPr lang="en-GB" sz="3000" dirty="0"/>
              <a:t>mining </a:t>
            </a:r>
            <a:r>
              <a:rPr lang="en-GB" sz="3000" dirty="0" smtClean="0"/>
              <a:t>techniques.</a:t>
            </a:r>
            <a:endParaRPr lang="en-GB" sz="3000" dirty="0"/>
          </a:p>
          <a:p>
            <a:pPr lvl="1"/>
            <a:r>
              <a:rPr lang="en-GB" sz="3000" dirty="0"/>
              <a:t>Discuss and evaluate the outcomes from a data mining </a:t>
            </a:r>
            <a:r>
              <a:rPr lang="en-GB" sz="3000" dirty="0" smtClean="0"/>
              <a:t>process.</a:t>
            </a:r>
            <a:endParaRPr lang="en-IE" sz="3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699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2956</Words>
  <Application>Microsoft Office PowerPoint</Application>
  <PresentationFormat>On-screen Show (4:3)</PresentationFormat>
  <Paragraphs>506</Paragraphs>
  <Slides>70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Tahoma</vt:lpstr>
      <vt:lpstr>Times New Roman</vt:lpstr>
      <vt:lpstr>Verdana</vt:lpstr>
      <vt:lpstr>Office Theme</vt:lpstr>
      <vt:lpstr>Clip</vt:lpstr>
      <vt:lpstr>Business Systems Intelligence </vt:lpstr>
      <vt:lpstr>Contact the Lecturer</vt:lpstr>
      <vt:lpstr>Acknowledgements</vt:lpstr>
      <vt:lpstr>Online Resources</vt:lpstr>
      <vt:lpstr>Module Description</vt:lpstr>
      <vt:lpstr>Module Description</vt:lpstr>
      <vt:lpstr>Module Aims</vt:lpstr>
      <vt:lpstr>Learning Outcomes</vt:lpstr>
      <vt:lpstr>Learning Outcomes</vt:lpstr>
      <vt:lpstr>Module Content</vt:lpstr>
      <vt:lpstr>Module Content</vt:lpstr>
      <vt:lpstr>Module Content</vt:lpstr>
      <vt:lpstr>Module Assessment</vt:lpstr>
      <vt:lpstr>Reading Material</vt:lpstr>
      <vt:lpstr>Web references, journals and other</vt:lpstr>
      <vt:lpstr>PowerPoint Presentation</vt:lpstr>
      <vt:lpstr>Introduction</vt:lpstr>
      <vt:lpstr>Outline</vt:lpstr>
      <vt:lpstr>PowerPoint Presentation</vt:lpstr>
      <vt:lpstr>Example 1: Telecommunications</vt:lpstr>
      <vt:lpstr>Example 1: Telecommunications</vt:lpstr>
      <vt:lpstr>Example 2: Health</vt:lpstr>
      <vt:lpstr>Example 2: Health</vt:lpstr>
      <vt:lpstr>Example 3: Finance</vt:lpstr>
      <vt:lpstr>Example 3: Finance</vt:lpstr>
      <vt:lpstr>Example 4: Retail</vt:lpstr>
      <vt:lpstr>Example 4: Retail</vt:lpstr>
      <vt:lpstr>A lot of other examples</vt:lpstr>
      <vt:lpstr>PowerPoint Presentation</vt:lpstr>
      <vt:lpstr>PowerPoint Presentation</vt:lpstr>
      <vt:lpstr>Well, BI is a lot of things</vt:lpstr>
      <vt:lpstr>What is it then?</vt:lpstr>
      <vt:lpstr>Are there other terms?</vt:lpstr>
      <vt:lpstr>PowerPoint Presentation</vt:lpstr>
      <vt:lpstr>What is a Data Warehouse?</vt:lpstr>
      <vt:lpstr>What is Data Mining?</vt:lpstr>
      <vt:lpstr>Data Mining: on what kinds of data?</vt:lpstr>
      <vt:lpstr>Data Mining Functionalities</vt:lpstr>
      <vt:lpstr>Data Mining Functionalities</vt:lpstr>
      <vt:lpstr>BSI is Multidisciplinary</vt:lpstr>
      <vt:lpstr>PowerPoint Presentation</vt:lpstr>
      <vt:lpstr>Drowning in Data</vt:lpstr>
      <vt:lpstr>Necessity is the mother of invention</vt:lpstr>
      <vt:lpstr>Drowning in data, starving for knowledge </vt:lpstr>
      <vt:lpstr>PowerPoint Presentation</vt:lpstr>
      <vt:lpstr>The knowledge discovery process</vt:lpstr>
      <vt:lpstr>Data Mining &amp; Business Intelligence </vt:lpstr>
      <vt:lpstr>Architecture of a typical data mining system</vt:lpstr>
      <vt:lpstr>Major issues in BI</vt:lpstr>
      <vt:lpstr>Major Issues In BI</vt:lpstr>
      <vt:lpstr>PowerPoint Presentation</vt:lpstr>
      <vt:lpstr>Example 1: Telecommunications</vt:lpstr>
      <vt:lpstr>Example 2: Health</vt:lpstr>
      <vt:lpstr>Example 3: Finance</vt:lpstr>
      <vt:lpstr>Example 4: Retail</vt:lpstr>
      <vt:lpstr>Steps of a BI process </vt:lpstr>
      <vt:lpstr>Steps Of A BI Process </vt:lpstr>
      <vt:lpstr>Evolution of Database Technology</vt:lpstr>
      <vt:lpstr>Evolution of Database Technology</vt:lpstr>
      <vt:lpstr>Why BI? Potential Applications</vt:lpstr>
      <vt:lpstr>Market Analysis and Management</vt:lpstr>
      <vt:lpstr>Market Analysis and Management</vt:lpstr>
      <vt:lpstr>Corporate Analysis &amp; Risk Management</vt:lpstr>
      <vt:lpstr>Fraud Detection &amp; Mining Unusual Patterns</vt:lpstr>
      <vt:lpstr>Other Applications of Data Mining</vt:lpstr>
      <vt:lpstr>PowerPoint Presentation</vt:lpstr>
      <vt:lpstr>Summary</vt:lpstr>
      <vt:lpstr>Books</vt:lpstr>
      <vt:lpstr>Where to find more?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Persistent Data Lecture 6</dc:title>
  <dc:creator>Diana Carvalho e Ferreira</dc:creator>
  <cp:lastModifiedBy>Diana Ferreira</cp:lastModifiedBy>
  <cp:revision>71</cp:revision>
  <dcterms:created xsi:type="dcterms:W3CDTF">2013-03-04T18:01:26Z</dcterms:created>
  <dcterms:modified xsi:type="dcterms:W3CDTF">2017-01-25T14:56:51Z</dcterms:modified>
</cp:coreProperties>
</file>