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29" r:id="rId3"/>
    <p:sldId id="33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331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8" r:id="rId61"/>
    <p:sldId id="319" r:id="rId62"/>
    <p:sldId id="320" r:id="rId63"/>
    <p:sldId id="321" r:id="rId64"/>
    <p:sldId id="323" r:id="rId65"/>
    <p:sldId id="324" r:id="rId66"/>
    <p:sldId id="326" r:id="rId67"/>
    <p:sldId id="327" r:id="rId68"/>
    <p:sldId id="328" r:id="rId69"/>
    <p:sldId id="332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3" autoAdjust="0"/>
  </p:normalViewPr>
  <p:slideViewPr>
    <p:cSldViewPr>
      <p:cViewPr varScale="1">
        <p:scale>
          <a:sx n="88" d="100"/>
          <a:sy n="88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409-F4E6-49A1-B164-64E8012B76F1}" type="datetimeFigureOut">
              <a:rPr lang="en-IE" smtClean="0"/>
              <a:pPr/>
              <a:t>01/02/2017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84329-EDB9-4C43-9C97-5876930215F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103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3C3815-4A49-4C06-BD6C-D83BF9F8709A}" type="slidenum">
              <a:rPr lang="en-GB"/>
              <a:pPr eaLnBrk="1" hangingPunct="1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55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3F51EBA-9101-47DD-9CF7-DC35F3A9DB36}" type="slidenum">
              <a:rPr lang="en-US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83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5C27B6C-1E9C-4747-9CB8-09413935F039}" type="slidenum">
              <a:rPr lang="en-US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13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538B376-A88E-4BA1-93CD-3B86CB38B3FF}" type="slidenum">
              <a:rPr lang="en-US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41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42B9AD3-0FFD-431C-BD10-B31C21448D0B}" type="slidenum">
              <a:rPr lang="en-US">
                <a:latin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8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EAB8FBA-C5F0-46FF-8383-7DE9D047E0A1}" type="slidenum">
              <a:rPr lang="en-US">
                <a:latin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15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48EF3EC-EE00-4F94-8276-3BD0DD041CC1}" type="slidenum">
              <a:rPr lang="en-US">
                <a:latin typeface="Times New Roman" pitchFamily="18" charset="0"/>
              </a:rPr>
              <a:pPr/>
              <a:t>18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6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2164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37E6CF6-02A6-4A04-B8BA-A5E20C8E1587}" type="slidenum">
              <a:rPr lang="en-US">
                <a:latin typeface="Times New Roman" pitchFamily="18" charset="0"/>
              </a:rPr>
              <a:pPr/>
              <a:t>19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68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68DB9A9-5D13-4AC7-BB9C-5891140E0A4E}" type="slidenum">
              <a:rPr lang="en-US">
                <a:latin typeface="Times New Roman" pitchFamily="18" charset="0"/>
              </a:rPr>
              <a:pPr/>
              <a:t>20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73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42153D8-BACC-4577-BC13-ED5B0887A84D}" type="slidenum">
              <a:rPr lang="en-US">
                <a:latin typeface="Times New Roman" pitchFamily="18" charset="0"/>
              </a:rPr>
              <a:pPr/>
              <a:t>21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49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4329-EDB9-4C43-9C97-5876930215F1}" type="slidenum">
              <a:rPr lang="en-IE" smtClean="0"/>
              <a:pPr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740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7A4C36-9B4F-4996-A078-4FC89035B1DE}" type="slidenum">
              <a:rPr lang="en-GB"/>
              <a:pPr eaLnBrk="1" hangingPunct="1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761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dirty="0" smtClean="0">
                <a:ea typeface="ＭＳ Ｐゴシック" pitchFamily="34" charset="-128"/>
              </a:rPr>
              <a:t>Aggregation</a:t>
            </a:r>
            <a:r>
              <a:rPr lang="en-IE" baseline="0" dirty="0" smtClean="0">
                <a:ea typeface="ＭＳ Ｐゴシック" pitchFamily="34" charset="-128"/>
              </a:rPr>
              <a:t> as combination</a:t>
            </a:r>
            <a:endParaRPr lang="en-IE" dirty="0" smtClean="0">
              <a:ea typeface="ＭＳ Ｐゴシック" pitchFamily="34" charset="-128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2B1D555-48BE-45E3-9401-3618EEC0D368}" type="slidenum">
              <a:rPr lang="en-US">
                <a:latin typeface="Times New Roman" pitchFamily="18" charset="0"/>
              </a:rPr>
              <a:pPr/>
              <a:t>26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45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9DBCB5A-CFEB-4154-B41C-EB4740E8B3CD}" type="slidenum">
              <a:rPr lang="en-US">
                <a:latin typeface="Times New Roman" pitchFamily="18" charset="0"/>
              </a:rPr>
              <a:pPr/>
              <a:t>27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45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10C9BF2-A0EB-4B95-8B6F-9296FD2734C3}" type="slidenum">
              <a:rPr lang="en-US">
                <a:latin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13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2994DD2-9DF9-4D30-8571-9D1B490BC504}" type="slidenum">
              <a:rPr lang="en-US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09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4D96A1D-CD81-4FBE-9E13-8D6AD2F27B0E}" type="slidenum">
              <a:rPr lang="en-US">
                <a:latin typeface="Times New Roman" pitchFamily="18" charset="0"/>
              </a:rPr>
              <a:pPr/>
              <a:t>30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95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FF8FB82-5041-429E-A2B5-DC78D9505BDB}" type="slidenum">
              <a:rPr lang="en-US">
                <a:latin typeface="Times New Roman" pitchFamily="18" charset="0"/>
              </a:rPr>
              <a:pPr/>
              <a:t>31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869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C06F10B-F300-4D2A-8DB3-3DF2AF1895BA}" type="slidenum">
              <a:rPr lang="en-US">
                <a:latin typeface="Times New Roman" pitchFamily="18" charset="0"/>
              </a:rPr>
              <a:pPr/>
              <a:t>32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71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EFEC520-7422-4B26-80D4-6F704F2AFE1F}" type="slidenum">
              <a:rPr lang="en-US">
                <a:latin typeface="Times New Roman" pitchFamily="18" charset="0"/>
              </a:rPr>
              <a:pPr/>
              <a:t>33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23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4642D10-6278-41AF-80F3-4487CAFB56DD}" type="slidenum">
              <a:rPr lang="en-US">
                <a:latin typeface="Times New Roman" pitchFamily="18" charset="0"/>
              </a:rPr>
              <a:pPr/>
              <a:t>34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5135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B266144-0EB1-4A3F-B8EE-295EB048FB83}" type="slidenum">
              <a:rPr lang="en-US">
                <a:latin typeface="Times New Roman" pitchFamily="18" charset="0"/>
              </a:rPr>
              <a:pPr/>
              <a:t>35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8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C0BF928-FB42-452E-AD42-9B7137D21F22}" type="slidenum">
              <a:rPr lang="en-US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 dirty="0" smtClean="0">
                <a:ea typeface="ＭＳ Ｐゴシック" pitchFamily="34" charset="-128"/>
              </a:rPr>
              <a:t>OLTP: 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 transaction processing</a:t>
            </a:r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897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253C61E-4B2E-4882-8A1D-2B0D988FCD8B}" type="slidenum">
              <a:rPr lang="en-US">
                <a:latin typeface="Times New Roman" pitchFamily="18" charset="0"/>
              </a:rPr>
              <a:pPr/>
              <a:t>36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6935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0FBAD1F-92ED-4313-8C68-F93F9C878FBE}" type="slidenum">
              <a:rPr lang="en-US">
                <a:latin typeface="Times New Roman" pitchFamily="18" charset="0"/>
              </a:rPr>
              <a:pPr/>
              <a:t>37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6012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76A8A41-C83D-40ED-9218-9F8FD5813394}" type="slidenum">
              <a:rPr lang="en-US">
                <a:latin typeface="Times New Roman" pitchFamily="18" charset="0"/>
              </a:rPr>
              <a:pPr/>
              <a:t>38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1066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11DF74F-05F5-4439-8458-506E5BDB7FBB}" type="slidenum">
              <a:rPr lang="en-US">
                <a:latin typeface="Times New Roman" pitchFamily="18" charset="0"/>
              </a:rPr>
              <a:pPr/>
              <a:t>39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8063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B5C393-E6FA-4310-827A-B05F4A84CA3A}" type="slidenum">
              <a:rPr lang="en-US">
                <a:latin typeface="Times New Roman" pitchFamily="18" charset="0"/>
              </a:rPr>
              <a:pPr/>
              <a:t>40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32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567C256-332D-463A-ADA1-9B1AE9C32EA3}" type="slidenum">
              <a:rPr lang="en-US">
                <a:latin typeface="Times New Roman" pitchFamily="18" charset="0"/>
              </a:rPr>
              <a:pPr/>
              <a:t>41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72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296A7F0-ACB5-4AAB-A46A-1074CB200BDD}" type="slidenum">
              <a:rPr lang="en-US">
                <a:latin typeface="Times New Roman" pitchFamily="18" charset="0"/>
              </a:rPr>
              <a:pPr/>
              <a:t>42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901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0E9E660-4723-4F56-B884-6ABACDC89665}" type="slidenum">
              <a:rPr lang="en-US">
                <a:latin typeface="Times New Roman" pitchFamily="18" charset="0"/>
              </a:rPr>
              <a:pPr/>
              <a:t>43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434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D9BEDAB-9EE0-4BBD-9E7E-C1555D2826CF}" type="slidenum">
              <a:rPr lang="en-US">
                <a:latin typeface="Times New Roman" pitchFamily="18" charset="0"/>
              </a:rPr>
              <a:pPr/>
              <a:t>44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76662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E2F0CED-4C1B-43A2-A3AC-E0B9D72D3997}" type="slidenum">
              <a:rPr lang="en-US">
                <a:latin typeface="Times New Roman" pitchFamily="18" charset="0"/>
              </a:rPr>
              <a:pPr/>
              <a:t>45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4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A55D92B-3C59-41A0-87E4-99207430FA0A}" type="slidenum">
              <a:rPr lang="en-US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31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2E75372-7466-441B-8E6F-A26B2818802C}" type="slidenum">
              <a:rPr lang="en-US">
                <a:latin typeface="Times New Roman" pitchFamily="18" charset="0"/>
              </a:rPr>
              <a:pPr/>
              <a:t>46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870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46951FE-7B28-4BC4-8A68-CE23891F4D0C}" type="slidenum">
              <a:rPr lang="en-US">
                <a:latin typeface="Times New Roman" pitchFamily="18" charset="0"/>
              </a:rPr>
              <a:pPr/>
              <a:t>47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562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957A22B-19B7-4AEF-9FAA-26FE74F2A4AC}" type="slidenum">
              <a:rPr lang="en-US">
                <a:latin typeface="Times New Roman" pitchFamily="18" charset="0"/>
              </a:rPr>
              <a:pPr/>
              <a:t>48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31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521857B-03C8-4600-8906-E2FA2E2BB7BC}" type="slidenum">
              <a:rPr lang="en-US">
                <a:latin typeface="Times New Roman" pitchFamily="18" charset="0"/>
              </a:rPr>
              <a:pPr/>
              <a:t>50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925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B13A225-F8A7-41EB-9DD2-51F58F6E0DC6}" type="slidenum">
              <a:rPr lang="en-US">
                <a:latin typeface="Times New Roman" pitchFamily="18" charset="0"/>
              </a:rPr>
              <a:pPr/>
              <a:t>51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840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dirty="0" smtClean="0">
                <a:ea typeface="ＭＳ Ｐゴシック" pitchFamily="34" charset="-128"/>
              </a:rPr>
              <a:t>Chargeback: 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allocating the cost of an organization's centrally located resources to the individuals or departments which use them</a:t>
            </a:r>
            <a:endParaRPr lang="en-IE" dirty="0" smtClean="0">
              <a:ea typeface="ＭＳ Ｐゴシック" pitchFamily="34" charset="-128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0E5DA0A-7551-472D-8927-EEF313539A55}" type="slidenum">
              <a:rPr lang="en-US">
                <a:latin typeface="Times New Roman" pitchFamily="18" charset="0"/>
              </a:rPr>
              <a:pPr/>
              <a:t>52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480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dirty="0" smtClean="0">
                <a:ea typeface="ＭＳ Ｐゴシック" pitchFamily="34" charset="-128"/>
              </a:rPr>
              <a:t>Purge data after 10 years, for example, due to</a:t>
            </a:r>
            <a:r>
              <a:rPr lang="en-IE" baseline="0" dirty="0" smtClean="0">
                <a:ea typeface="ＭＳ Ｐゴシック" pitchFamily="34" charset="-128"/>
              </a:rPr>
              <a:t> policy.</a:t>
            </a:r>
            <a:endParaRPr lang="en-IE" dirty="0" smtClean="0">
              <a:ea typeface="ＭＳ Ｐゴシック" pitchFamily="34" charset="-128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0A4D94E-B3C8-4F13-A160-EAF10BF29A18}" type="slidenum">
              <a:rPr lang="en-US">
                <a:latin typeface="Times New Roman" pitchFamily="18" charset="0"/>
              </a:rPr>
              <a:pPr/>
              <a:t>53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114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DB4A957-9E8E-4CCB-9AF5-2B1806A7F883}" type="slidenum">
              <a:rPr lang="en-US">
                <a:latin typeface="Times New Roman" pitchFamily="18" charset="0"/>
              </a:rPr>
              <a:pPr/>
              <a:t>54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291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0ABD70E-A886-43AF-9D1A-C9E34E3A9F87}" type="slidenum">
              <a:rPr lang="en-US">
                <a:latin typeface="Times New Roman" pitchFamily="18" charset="0"/>
              </a:rPr>
              <a:pPr/>
              <a:t>55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0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869D89A-E91A-4EB2-BBCC-530C4701C94F}" type="slidenum">
              <a:rPr lang="en-US">
                <a:latin typeface="Times New Roman" pitchFamily="18" charset="0"/>
              </a:rPr>
              <a:pPr/>
              <a:t>56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4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8803AB4-A3DB-47C6-A44D-05615C8547DC}" type="slidenum">
              <a:rPr lang="en-US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999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dirty="0" smtClean="0">
              <a:ea typeface="ＭＳ Ｐゴシック" pitchFamily="34" charset="-128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52C65EC-ACD3-4CFB-A96A-C2274A993BA0}" type="slidenum">
              <a:rPr lang="en-US">
                <a:latin typeface="Times New Roman" pitchFamily="18" charset="0"/>
              </a:rPr>
              <a:pPr/>
              <a:t>57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406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CF99F43-F1BF-4979-A677-0239432FAA98}" type="slidenum">
              <a:rPr lang="en-US">
                <a:latin typeface="Times New Roman" pitchFamily="18" charset="0"/>
              </a:rPr>
              <a:pPr/>
              <a:t>58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785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8C96891-2D4A-449E-B9CE-26533BCE063B}" type="slidenum">
              <a:rPr lang="en-US">
                <a:latin typeface="Times New Roman" pitchFamily="18" charset="0"/>
              </a:rPr>
              <a:pPr/>
              <a:t>59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2761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35" tIns="45868" rIns="91735" bIns="45868"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64FAC97-B3B7-4677-9B3D-FAC52555074D}" type="slidenum">
              <a:rPr lang="en-US">
                <a:latin typeface="Times New Roman" pitchFamily="18" charset="0"/>
              </a:rPr>
              <a:pPr/>
              <a:t>60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604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35" tIns="45868" rIns="91735" bIns="45868"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D67D998-EDD1-479C-9D52-57788E704164}" type="slidenum">
              <a:rPr lang="en-US">
                <a:latin typeface="Times New Roman" pitchFamily="18" charset="0"/>
              </a:rPr>
              <a:pPr/>
              <a:t>61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763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35" tIns="45868" rIns="91735" bIns="45868"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EC507E5-4E34-4FCE-9DED-27A6BFA06F94}" type="slidenum">
              <a:rPr lang="en-US">
                <a:latin typeface="Times New Roman" pitchFamily="18" charset="0"/>
              </a:rPr>
              <a:pPr/>
              <a:t>62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526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35" tIns="45868" rIns="91735" bIns="45868"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1984951-7C82-4EBC-81EF-A426021E5677}" type="slidenum">
              <a:rPr lang="en-US">
                <a:latin typeface="Times New Roman" pitchFamily="18" charset="0"/>
              </a:rPr>
              <a:pPr/>
              <a:t>63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823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35" tIns="45868" rIns="91735" bIns="45868"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F7C2960-3EBD-447D-AB27-51272B48C7A7}" type="slidenum">
              <a:rPr lang="en-US">
                <a:latin typeface="Times New Roman" pitchFamily="18" charset="0"/>
              </a:rPr>
              <a:pPr/>
              <a:t>64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65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35" tIns="45868" rIns="91735" bIns="45868"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F087EFE-80DB-499F-AB6E-702FCD9E3C25}" type="slidenum">
              <a:rPr lang="en-US">
                <a:latin typeface="Times New Roman" pitchFamily="18" charset="0"/>
              </a:rPr>
              <a:pPr/>
              <a:t>65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52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279713E-B0AC-42CC-A0D1-DB167B962CB2}" type="slidenum">
              <a:rPr lang="en-US">
                <a:latin typeface="Times New Roman" pitchFamily="18" charset="0"/>
              </a:rPr>
              <a:pPr/>
              <a:t>66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5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25675B2-4176-40BF-9713-843928CF13BD}" type="slidenum">
              <a:rPr lang="en-US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934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E00C2AC-0734-43E7-8B7B-C7FCCCAB7641}" type="slidenum">
              <a:rPr lang="en-US">
                <a:latin typeface="Times New Roman" pitchFamily="18" charset="0"/>
              </a:rPr>
              <a:pPr/>
              <a:t>67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898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ea typeface="ＭＳ Ｐゴシック" pitchFamily="34" charset="-128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9510E4E-0DBF-4EF7-9AD4-E4B6AE282AED}" type="slidenum">
              <a:rPr lang="en-US">
                <a:latin typeface="Times New Roman" pitchFamily="18" charset="0"/>
              </a:rPr>
              <a:pPr/>
              <a:t>68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6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279713E-B0AC-42CC-A0D1-DB167B962CB2}" type="slidenum">
              <a:rPr lang="en-US">
                <a:latin typeface="Times New Roman" pitchFamily="18" charset="0"/>
              </a:rPr>
              <a:pPr/>
              <a:t>69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4740E32-07D6-4B13-8C2A-540B1D3A201A}" type="slidenum">
              <a:rPr lang="en-US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13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9FF8362-0A6D-48DC-A04E-05A1437A6F70}" type="slidenum">
              <a:rPr lang="en-US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1ACBC78-E636-4EE2-9E5E-482CE23FE62A}" type="slidenum">
              <a:rPr lang="en-US">
                <a:latin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52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991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04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39" y="88900"/>
            <a:ext cx="8448675" cy="865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12725" y="1054100"/>
            <a:ext cx="8713788" cy="5621338"/>
          </a:xfrm>
        </p:spPr>
        <p:txBody>
          <a:bodyPr/>
          <a:lstStyle/>
          <a:p>
            <a:pPr lvl="0"/>
            <a:endParaRPr lang="en-IE" noProof="0" smtClean="0"/>
          </a:p>
        </p:txBody>
      </p:sp>
    </p:spTree>
    <p:extLst>
      <p:ext uri="{BB962C8B-B14F-4D97-AF65-F5344CB8AC3E}">
        <p14:creationId xmlns:p14="http://schemas.microsoft.com/office/powerpoint/2010/main" val="18713155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463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092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01/02/2017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582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01/02/2017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52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01/02/2017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320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01/02/2017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078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01/02/2017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809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01/02/2017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32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D80E-D37C-493D-A22F-50BCA0272504}" type="datetimeFigureOut">
              <a:rPr lang="en-IE" smtClean="0"/>
              <a:pPr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43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winfocenter.org/" TargetMode="External"/><Relationship Id="rId5" Type="http://schemas.openxmlformats.org/officeDocument/2006/relationships/hyperlink" Target="http://nickwang.googlepages.com/WileySons-TheDataWarehouseToolkit.Se.pdf" TargetMode="External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IE" dirty="0" smtClean="0"/>
              <a:t>Business Systems Intelligence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Lecture </a:t>
            </a:r>
            <a:r>
              <a:rPr lang="en-IE" smtClean="0"/>
              <a:t>2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Data Warehousing - I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04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Data Warehouse Duality</a:t>
            </a:r>
            <a:endParaRPr lang="en-US" sz="360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7776864" cy="4673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IE" dirty="0" smtClean="0"/>
              <a:t> Data Warehousing has two aspects</a:t>
            </a:r>
          </a:p>
          <a:p>
            <a:pPr lvl="1" indent="-441325" eaLnBrk="1" hangingPunct="1">
              <a:lnSpc>
                <a:spcPct val="130000"/>
              </a:lnSpc>
              <a:buFont typeface="Arial" pitchFamily="34" charset="0"/>
              <a:buChar char="–"/>
              <a:defRPr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Data Warehouse Data</a:t>
            </a:r>
            <a:r>
              <a:rPr lang="en-IE" dirty="0" smtClean="0"/>
              <a:t>: </a:t>
            </a:r>
          </a:p>
          <a:p>
            <a:pPr marL="790575" lvl="2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IE" dirty="0" smtClean="0"/>
              <a:t>An integrated decision support database</a:t>
            </a:r>
          </a:p>
          <a:p>
            <a:pPr lvl="1" indent="-441325" eaLnBrk="1" hangingPunct="1">
              <a:lnSpc>
                <a:spcPct val="130000"/>
              </a:lnSpc>
              <a:buFont typeface="Arial" pitchFamily="34" charset="0"/>
              <a:buChar char="–"/>
              <a:defRPr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Data Warehouse Process</a:t>
            </a:r>
            <a:r>
              <a:rPr lang="en-IE" dirty="0" smtClean="0"/>
              <a:t>: </a:t>
            </a:r>
          </a:p>
          <a:p>
            <a:pPr marL="790575" lvl="2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IE" dirty="0" smtClean="0"/>
              <a:t>Software used to gather, clean, transform and store data from a variety of different databases</a:t>
            </a:r>
          </a:p>
        </p:txBody>
      </p:sp>
    </p:spTree>
    <p:extLst>
      <p:ext uri="{BB962C8B-B14F-4D97-AF65-F5344CB8AC3E}">
        <p14:creationId xmlns:p14="http://schemas.microsoft.com/office/powerpoint/2010/main" val="15162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400" smtClean="0"/>
              <a:t>Data Warehouse Environment Capabilities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A data warehouse environment typically includes </a:t>
            </a:r>
          </a:p>
          <a:p>
            <a:pPr lvl="1" eaLnBrk="1" hangingPunct="1"/>
            <a:r>
              <a:rPr lang="en-US" dirty="0" smtClean="0"/>
              <a:t>Extraction</a:t>
            </a:r>
          </a:p>
          <a:p>
            <a:pPr lvl="1" eaLnBrk="1" hangingPunct="1"/>
            <a:r>
              <a:rPr lang="en-US" dirty="0" smtClean="0"/>
              <a:t>Transformation</a:t>
            </a:r>
          </a:p>
          <a:p>
            <a:pPr lvl="1" eaLnBrk="1" hangingPunct="1"/>
            <a:r>
              <a:rPr lang="en-US" dirty="0" smtClean="0"/>
              <a:t>Loading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 eaLnBrk="1" hangingPunct="1"/>
            <a:r>
              <a:rPr lang="en-US" dirty="0" smtClean="0"/>
              <a:t>An online analytical processing (OLAP) engine</a:t>
            </a:r>
          </a:p>
          <a:p>
            <a:pPr lvl="1" eaLnBrk="1" hangingPunct="1"/>
            <a:r>
              <a:rPr lang="en-US" dirty="0" smtClean="0"/>
              <a:t>Client analysis tools</a:t>
            </a:r>
          </a:p>
          <a:p>
            <a:pPr lvl="1" eaLnBrk="1" hangingPunct="1"/>
            <a:r>
              <a:rPr lang="en-US" dirty="0" smtClean="0"/>
              <a:t>Other applications that manage the process of gathering data and delivering it to business users</a:t>
            </a:r>
            <a:endParaRPr lang="en-GB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4591248" y="2564904"/>
            <a:ext cx="401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sz="2800" dirty="0">
                <a:solidFill>
                  <a:srgbClr val="FF0000"/>
                </a:solidFill>
              </a:rPr>
              <a:t>The ETL Process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79512" y="2924944"/>
            <a:ext cx="8713787" cy="957262"/>
          </a:xfrm>
        </p:spPr>
        <p:txBody>
          <a:bodyPr/>
          <a:lstStyle/>
          <a:p>
            <a:pPr marL="538163" lvl="1" indent="0" algn="ctr" eaLnBrk="1" hangingPunct="1">
              <a:buFontTx/>
              <a:buNone/>
            </a:pPr>
            <a:r>
              <a:rPr lang="en-US" sz="3600" dirty="0" smtClean="0"/>
              <a:t>Data warehouse architecture</a:t>
            </a:r>
          </a:p>
          <a:p>
            <a:pPr algn="ctr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64570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The Data Warehouse </a:t>
            </a:r>
            <a:endParaRPr lang="en-US" sz="3600" smtClean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088" y="1106488"/>
            <a:ext cx="8807450" cy="5181600"/>
          </a:xfrm>
        </p:spPr>
      </p:pic>
    </p:spTree>
    <p:extLst>
      <p:ext uri="{BB962C8B-B14F-4D97-AF65-F5344CB8AC3E}">
        <p14:creationId xmlns:p14="http://schemas.microsoft.com/office/powerpoint/2010/main" val="274478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The Data Warehouse</a:t>
            </a:r>
            <a:endParaRPr lang="en-US" sz="360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3567" y="1412776"/>
            <a:ext cx="7920881" cy="54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data warehouse architecture typically consists of:</a:t>
            </a:r>
          </a:p>
          <a:p>
            <a:pPr lvl="1"/>
            <a:r>
              <a:rPr lang="en-US" sz="2400" i="1" dirty="0" smtClean="0">
                <a:solidFill>
                  <a:srgbClr val="161645"/>
                </a:solidFill>
              </a:rPr>
              <a:t>The </a:t>
            </a:r>
            <a:r>
              <a:rPr lang="en-US" sz="2400" b="1" i="1" dirty="0" smtClean="0">
                <a:solidFill>
                  <a:srgbClr val="161645"/>
                </a:solidFill>
              </a:rPr>
              <a:t>Data Sources</a:t>
            </a:r>
            <a:r>
              <a:rPr lang="en-US" sz="2400" i="1" dirty="0" smtClean="0">
                <a:solidFill>
                  <a:srgbClr val="161645"/>
                </a:solidFill>
              </a:rPr>
              <a:t> area </a:t>
            </a:r>
            <a:r>
              <a:rPr lang="en-US" sz="2400" i="1" dirty="0" smtClean="0"/>
              <a:t>contains raw transactional data that is regularly updated. </a:t>
            </a:r>
            <a:endParaRPr lang="en-US" sz="2400" dirty="0"/>
          </a:p>
          <a:p>
            <a:pPr lvl="1"/>
            <a:r>
              <a:rPr lang="en-US" sz="2400" i="1" dirty="0" smtClean="0">
                <a:solidFill>
                  <a:srgbClr val="161645"/>
                </a:solidFill>
              </a:rPr>
              <a:t>The </a:t>
            </a:r>
            <a:r>
              <a:rPr lang="en-US" sz="2400" b="1" i="1" dirty="0" smtClean="0">
                <a:solidFill>
                  <a:srgbClr val="161645"/>
                </a:solidFill>
              </a:rPr>
              <a:t>Data Staging </a:t>
            </a:r>
            <a:r>
              <a:rPr lang="en-US" sz="2400" i="1" dirty="0" smtClean="0">
                <a:solidFill>
                  <a:srgbClr val="161645"/>
                </a:solidFill>
              </a:rPr>
              <a:t>area</a:t>
            </a:r>
            <a:r>
              <a:rPr lang="en-US" sz="2400" i="1" dirty="0" smtClean="0"/>
              <a:t> is all cleansing and integration processes. It is off-limits to business users and does not provide either transactional or query services. </a:t>
            </a:r>
            <a:endParaRPr lang="en-US" sz="2400" dirty="0"/>
          </a:p>
          <a:p>
            <a:pPr lvl="1"/>
            <a:r>
              <a:rPr lang="en-US" sz="2400" i="1" dirty="0" smtClean="0">
                <a:solidFill>
                  <a:srgbClr val="161645"/>
                </a:solidFill>
              </a:rPr>
              <a:t>The </a:t>
            </a:r>
            <a:r>
              <a:rPr lang="en-US" sz="2400" b="1" i="1" dirty="0" smtClean="0">
                <a:solidFill>
                  <a:srgbClr val="161645"/>
                </a:solidFill>
              </a:rPr>
              <a:t>Data Warehouse</a:t>
            </a:r>
            <a:r>
              <a:rPr lang="en-US" sz="2400" b="1" i="1" dirty="0" smtClean="0"/>
              <a:t> </a:t>
            </a:r>
            <a:r>
              <a:rPr lang="en-US" sz="2400" i="1" dirty="0" smtClean="0"/>
              <a:t>contains a complete integrated database set generated from Data Sources. </a:t>
            </a:r>
            <a:endParaRPr lang="en-US" sz="2400" dirty="0"/>
          </a:p>
          <a:p>
            <a:pPr lvl="1"/>
            <a:r>
              <a:rPr lang="en-US" sz="2400" i="1" dirty="0" smtClean="0">
                <a:solidFill>
                  <a:srgbClr val="161645"/>
                </a:solidFill>
              </a:rPr>
              <a:t>The </a:t>
            </a:r>
            <a:r>
              <a:rPr lang="en-US" sz="2400" b="1" i="1" dirty="0" smtClean="0">
                <a:solidFill>
                  <a:srgbClr val="161645"/>
                </a:solidFill>
              </a:rPr>
              <a:t>Data Marts</a:t>
            </a:r>
            <a:r>
              <a:rPr lang="en-US" sz="2400" b="1" i="1" dirty="0" smtClean="0"/>
              <a:t> </a:t>
            </a:r>
            <a:r>
              <a:rPr lang="en-US" sz="2400" i="1" dirty="0" smtClean="0"/>
              <a:t>are subsets of the Data Warehouse which provide a domain specific access layer to the Data Warehouse. </a:t>
            </a:r>
            <a:endParaRPr lang="en-US" sz="2400" dirty="0"/>
          </a:p>
          <a:p>
            <a:pPr lvl="1"/>
            <a:r>
              <a:rPr lang="en-US" sz="2400" i="1" dirty="0" smtClean="0">
                <a:solidFill>
                  <a:srgbClr val="161645"/>
                </a:solidFill>
              </a:rPr>
              <a:t>The </a:t>
            </a:r>
            <a:r>
              <a:rPr lang="en-US" sz="2400" b="1" i="1" dirty="0">
                <a:solidFill>
                  <a:srgbClr val="161645"/>
                </a:solidFill>
              </a:rPr>
              <a:t>U</a:t>
            </a:r>
            <a:r>
              <a:rPr lang="en-US" sz="2400" b="1" i="1" dirty="0" smtClean="0">
                <a:solidFill>
                  <a:srgbClr val="161645"/>
                </a:solidFill>
              </a:rPr>
              <a:t>ser </a:t>
            </a:r>
            <a:r>
              <a:rPr lang="en-US" sz="2400" b="1" i="1" dirty="0">
                <a:solidFill>
                  <a:srgbClr val="161645"/>
                </a:solidFill>
              </a:rPr>
              <a:t>I</a:t>
            </a:r>
            <a:r>
              <a:rPr lang="en-US" sz="2400" b="1" i="1" dirty="0" smtClean="0">
                <a:solidFill>
                  <a:srgbClr val="161645"/>
                </a:solidFill>
              </a:rPr>
              <a:t>nterfaces </a:t>
            </a:r>
            <a:r>
              <a:rPr lang="en-US" sz="2400" i="1" dirty="0" smtClean="0"/>
              <a:t>allow users to generate analysis and reports through BI tools from the Data Marts. </a:t>
            </a:r>
            <a:endParaRPr lang="en-US" sz="2400" dirty="0" smtClean="0"/>
          </a:p>
          <a:p>
            <a:pPr lvl="2" indent="-441325" eaLnBrk="1" hangingPunct="1">
              <a:lnSpc>
                <a:spcPct val="130000"/>
              </a:lnSpc>
              <a:buFont typeface="Symbol" pitchFamily="18" charset="2"/>
              <a:buChar char="·"/>
            </a:pPr>
            <a:endParaRPr lang="en-IE" dirty="0" smtClean="0"/>
          </a:p>
          <a:p>
            <a:pPr lvl="2" indent="-441325" eaLnBrk="1" hangingPunct="1">
              <a:lnSpc>
                <a:spcPct val="130000"/>
              </a:lnSpc>
              <a:buFont typeface="Symbol" pitchFamily="18" charset="2"/>
              <a:buChar char="·"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00726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79512" y="2924944"/>
            <a:ext cx="8713787" cy="957262"/>
          </a:xfrm>
        </p:spPr>
        <p:txBody>
          <a:bodyPr/>
          <a:lstStyle/>
          <a:p>
            <a:pPr marL="538163" lvl="1" indent="0" algn="ctr" eaLnBrk="1" hangingPunct="1">
              <a:buFontTx/>
              <a:buNone/>
            </a:pPr>
            <a:r>
              <a:rPr lang="en-US" sz="3600" dirty="0" smtClean="0"/>
              <a:t>Building a data warehouse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7000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Building a Data Warehouse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349198" cy="5373216"/>
          </a:xfrm>
        </p:spPr>
        <p:txBody>
          <a:bodyPr/>
          <a:lstStyle/>
          <a:p>
            <a:pPr eaLnBrk="1" hangingPunct="1"/>
            <a:r>
              <a:rPr lang="en-IE" dirty="0" smtClean="0"/>
              <a:t>The main stages of getting data into the data warehouse are</a:t>
            </a:r>
            <a:endParaRPr lang="en-US" dirty="0" smtClean="0"/>
          </a:p>
          <a:p>
            <a:pPr lvl="1" eaLnBrk="1" hangingPunct="1"/>
            <a:r>
              <a:rPr lang="en-US" dirty="0" smtClean="0"/>
              <a:t>Data </a:t>
            </a:r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xtraction</a:t>
            </a:r>
          </a:p>
          <a:p>
            <a:pPr lvl="1" eaLnBrk="1" hangingPunct="1"/>
            <a:r>
              <a:rPr lang="en-US" dirty="0" smtClean="0"/>
              <a:t>Data Cleaning</a:t>
            </a:r>
          </a:p>
          <a:p>
            <a:pPr lvl="1" eaLnBrk="1" hangingPunct="1"/>
            <a:r>
              <a:rPr lang="en-US" dirty="0" smtClean="0"/>
              <a:t>Data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ransformation</a:t>
            </a:r>
          </a:p>
          <a:p>
            <a:pPr lvl="1" eaLnBrk="1" hangingPunct="1"/>
            <a:r>
              <a:rPr lang="en-US" dirty="0" smtClean="0"/>
              <a:t>Data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oading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393966" y="2012920"/>
            <a:ext cx="44227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21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ETL in the Data Warehouse</a:t>
            </a:r>
            <a:endParaRPr lang="en-US" sz="3600" smtClean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171575"/>
            <a:ext cx="8380413" cy="4270375"/>
          </a:xfrm>
        </p:spPr>
      </p:pic>
      <p:sp>
        <p:nvSpPr>
          <p:cNvPr id="17412" name="Right Brace 4"/>
          <p:cNvSpPr>
            <a:spLocks/>
          </p:cNvSpPr>
          <p:nvPr/>
        </p:nvSpPr>
        <p:spPr bwMode="auto">
          <a:xfrm rot="5400000">
            <a:off x="2292350" y="4502150"/>
            <a:ext cx="438150" cy="2317750"/>
          </a:xfrm>
          <a:prstGeom prst="rightBrace">
            <a:avLst>
              <a:gd name="adj1" fmla="val 109789"/>
              <a:gd name="adj2" fmla="val 48356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13" name="TextBox 3"/>
          <p:cNvSpPr txBox="1">
            <a:spLocks noChangeArrowheads="1"/>
          </p:cNvSpPr>
          <p:nvPr/>
        </p:nvSpPr>
        <p:spPr bwMode="auto">
          <a:xfrm>
            <a:off x="609600" y="6007100"/>
            <a:ext cx="401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2800">
                <a:solidFill>
                  <a:srgbClr val="FF0000"/>
                </a:solidFill>
              </a:rPr>
              <a:t>The ETL Process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smtClean="0"/>
              <a:t>Data Extraction</a:t>
            </a:r>
            <a:endParaRPr lang="en-US" sz="36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Process of copying the data from the transactional databases in preparation for loading it into the data warehouse</a:t>
            </a:r>
          </a:p>
          <a:p>
            <a:pPr eaLnBrk="1" hangingPunct="1"/>
            <a:r>
              <a:rPr lang="en-US" dirty="0" smtClean="0"/>
              <a:t>This is not a one-time event</a:t>
            </a:r>
          </a:p>
          <a:p>
            <a:pPr eaLnBrk="1" hangingPunct="1"/>
            <a:r>
              <a:rPr lang="en-US" dirty="0" smtClean="0"/>
              <a:t>The data is likely to come from several transactional databases</a:t>
            </a:r>
          </a:p>
          <a:p>
            <a:pPr eaLnBrk="1" hangingPunct="1"/>
            <a:r>
              <a:rPr lang="en-US" dirty="0" smtClean="0"/>
              <a:t>Some of the data entering into this process may come from outside of the </a:t>
            </a:r>
            <a:r>
              <a:rPr lang="en-US" dirty="0" smtClean="0"/>
              <a:t>company: data enrichment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360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dirty="0" smtClean="0"/>
              <a:t>Data Extraction</a:t>
            </a:r>
            <a:endParaRPr lang="en-US" sz="36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054100"/>
            <a:ext cx="8458969" cy="5803900"/>
          </a:xfrm>
        </p:spPr>
        <p:txBody>
          <a:bodyPr/>
          <a:lstStyle/>
          <a:p>
            <a:pPr eaLnBrk="1" hangingPunct="1"/>
            <a:r>
              <a:rPr lang="en-GB" dirty="0" smtClean="0"/>
              <a:t>Internal</a:t>
            </a:r>
          </a:p>
          <a:p>
            <a:pPr lvl="1" eaLnBrk="1" hangingPunct="1"/>
            <a:r>
              <a:rPr lang="en-GB" dirty="0" smtClean="0"/>
              <a:t>Manufacturing,  Accounting, HR,  etc.</a:t>
            </a:r>
          </a:p>
          <a:p>
            <a:pPr lvl="1" eaLnBrk="1" hangingPunct="1"/>
            <a:r>
              <a:rPr lang="en-GB" dirty="0" smtClean="0"/>
              <a:t>Legacy</a:t>
            </a:r>
          </a:p>
          <a:p>
            <a:pPr lvl="1" eaLnBrk="1" hangingPunct="1"/>
            <a:r>
              <a:rPr lang="en-GB" dirty="0" smtClean="0"/>
              <a:t>Platforms</a:t>
            </a:r>
          </a:p>
          <a:p>
            <a:pPr lvl="1" eaLnBrk="1" hangingPunct="1"/>
            <a:r>
              <a:rPr lang="en-GB" dirty="0" smtClean="0"/>
              <a:t>Flat Files/Databases</a:t>
            </a:r>
          </a:p>
          <a:p>
            <a:pPr eaLnBrk="1" hangingPunct="1"/>
            <a:r>
              <a:rPr lang="en-GB" dirty="0" smtClean="0"/>
              <a:t>External</a:t>
            </a:r>
          </a:p>
          <a:p>
            <a:pPr lvl="1" eaLnBrk="1" hangingPunct="1"/>
            <a:r>
              <a:rPr lang="en-GB" dirty="0" smtClean="0"/>
              <a:t>Competitor Data</a:t>
            </a:r>
          </a:p>
          <a:p>
            <a:pPr lvl="1" eaLnBrk="1" hangingPunct="1"/>
            <a:r>
              <a:rPr lang="en-GB" dirty="0" smtClean="0"/>
              <a:t>Economic Data</a:t>
            </a:r>
          </a:p>
          <a:p>
            <a:pPr lvl="1" eaLnBrk="1" hangingPunct="1"/>
            <a:r>
              <a:rPr lang="en-GB" dirty="0" smtClean="0"/>
              <a:t>Demographic Data</a:t>
            </a:r>
          </a:p>
          <a:p>
            <a:pPr lvl="1" eaLnBrk="1" hangingPunct="1"/>
            <a:r>
              <a:rPr lang="en-GB" dirty="0" smtClean="0"/>
              <a:t>Credit Data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19460" name="Group 19"/>
          <p:cNvGrpSpPr>
            <a:grpSpLocks/>
          </p:cNvGrpSpPr>
          <p:nvPr/>
        </p:nvGrpSpPr>
        <p:grpSpPr bwMode="auto">
          <a:xfrm>
            <a:off x="4445000" y="3708400"/>
            <a:ext cx="4508500" cy="2959100"/>
            <a:chOff x="3987800" y="3594100"/>
            <a:chExt cx="4508500" cy="2959100"/>
          </a:xfrm>
        </p:grpSpPr>
        <p:sp>
          <p:nvSpPr>
            <p:cNvPr id="19461" name="Rectangle 18"/>
            <p:cNvSpPr>
              <a:spLocks noChangeArrowheads="1"/>
            </p:cNvSpPr>
            <p:nvPr/>
          </p:nvSpPr>
          <p:spPr bwMode="auto">
            <a:xfrm>
              <a:off x="3987800" y="3594100"/>
              <a:ext cx="4508500" cy="295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IE"/>
            </a:p>
          </p:txBody>
        </p:sp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4267518" y="4141788"/>
              <a:ext cx="1247137" cy="64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868363">
                <a:spcBef>
                  <a:spcPct val="30000"/>
                </a:spcBef>
              </a:pPr>
              <a:r>
                <a:rPr lang="en-GB" dirty="0">
                  <a:solidFill>
                    <a:srgbClr val="080808"/>
                  </a:solidFill>
                </a:rPr>
                <a:t>Dun &amp; </a:t>
              </a:r>
              <a:br>
                <a:rPr lang="en-GB" dirty="0">
                  <a:solidFill>
                    <a:srgbClr val="080808"/>
                  </a:solidFill>
                </a:rPr>
              </a:br>
              <a:r>
                <a:rPr lang="en-GB" dirty="0">
                  <a:solidFill>
                    <a:srgbClr val="080808"/>
                  </a:solidFill>
                </a:rPr>
                <a:t>Bradstreet</a:t>
              </a:r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5713545" y="3595688"/>
              <a:ext cx="1285610" cy="64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868363">
                <a:spcBef>
                  <a:spcPct val="30000"/>
                </a:spcBef>
              </a:pPr>
              <a:r>
                <a:rPr lang="en-GB">
                  <a:solidFill>
                    <a:srgbClr val="080808"/>
                  </a:solidFill>
                </a:rPr>
                <a:t>Purchased</a:t>
              </a:r>
              <a:br>
                <a:rPr lang="en-GB">
                  <a:solidFill>
                    <a:srgbClr val="080808"/>
                  </a:solidFill>
                </a:rPr>
              </a:br>
              <a:r>
                <a:rPr lang="en-GB">
                  <a:solidFill>
                    <a:srgbClr val="080808"/>
                  </a:solidFill>
                </a:rPr>
                <a:t>Databases</a:t>
              </a:r>
            </a:p>
          </p:txBody>
        </p:sp>
        <p:sp>
          <p:nvSpPr>
            <p:cNvPr id="19464" name="Rectangle 7"/>
            <p:cNvSpPr>
              <a:spLocks noChangeArrowheads="1"/>
            </p:cNvSpPr>
            <p:nvPr/>
          </p:nvSpPr>
          <p:spPr bwMode="auto">
            <a:xfrm>
              <a:off x="6895332" y="4173538"/>
              <a:ext cx="1366786" cy="64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868363">
                <a:spcBef>
                  <a:spcPct val="30000"/>
                </a:spcBef>
              </a:pPr>
              <a:r>
                <a:rPr lang="en-GB">
                  <a:solidFill>
                    <a:srgbClr val="080808"/>
                  </a:solidFill>
                </a:rPr>
                <a:t>Wall Street </a:t>
              </a:r>
              <a:br>
                <a:rPr lang="en-GB">
                  <a:solidFill>
                    <a:srgbClr val="080808"/>
                  </a:solidFill>
                </a:rPr>
              </a:br>
              <a:r>
                <a:rPr lang="en-GB">
                  <a:solidFill>
                    <a:srgbClr val="080808"/>
                  </a:solidFill>
                </a:rPr>
                <a:t>Journal</a:t>
              </a:r>
            </a:p>
          </p:txBody>
        </p:sp>
        <p:sp>
          <p:nvSpPr>
            <p:cNvPr id="19465" name="Rectangle 8"/>
            <p:cNvSpPr>
              <a:spLocks noChangeArrowheads="1"/>
            </p:cNvSpPr>
            <p:nvPr/>
          </p:nvSpPr>
          <p:spPr bwMode="auto">
            <a:xfrm>
              <a:off x="5635882" y="5889625"/>
              <a:ext cx="1259962" cy="64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868363">
                <a:spcBef>
                  <a:spcPct val="30000"/>
                </a:spcBef>
              </a:pPr>
              <a:r>
                <a:rPr lang="en-GB">
                  <a:solidFill>
                    <a:srgbClr val="080808"/>
                  </a:solidFill>
                </a:rPr>
                <a:t>Economic </a:t>
              </a:r>
              <a:br>
                <a:rPr lang="en-GB">
                  <a:solidFill>
                    <a:srgbClr val="080808"/>
                  </a:solidFill>
                </a:rPr>
              </a:br>
              <a:r>
                <a:rPr lang="en-GB">
                  <a:solidFill>
                    <a:srgbClr val="080808"/>
                  </a:solidFill>
                </a:rPr>
                <a:t>Forecasts</a:t>
              </a:r>
            </a:p>
          </p:txBody>
        </p:sp>
        <p:sp>
          <p:nvSpPr>
            <p:cNvPr id="19466" name="Rectangle 9"/>
            <p:cNvSpPr>
              <a:spLocks noChangeArrowheads="1"/>
            </p:cNvSpPr>
            <p:nvPr/>
          </p:nvSpPr>
          <p:spPr bwMode="auto">
            <a:xfrm>
              <a:off x="7057600" y="5380038"/>
              <a:ext cx="1401026" cy="64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868363">
                <a:spcBef>
                  <a:spcPct val="30000"/>
                </a:spcBef>
              </a:pPr>
              <a:r>
                <a:rPr lang="en-GB" dirty="0">
                  <a:solidFill>
                    <a:srgbClr val="080808"/>
                  </a:solidFill>
                </a:rPr>
                <a:t>Competitive</a:t>
              </a:r>
              <a:br>
                <a:rPr lang="en-GB" dirty="0">
                  <a:solidFill>
                    <a:srgbClr val="080808"/>
                  </a:solidFill>
                </a:rPr>
              </a:br>
              <a:r>
                <a:rPr lang="en-GB" dirty="0">
                  <a:solidFill>
                    <a:srgbClr val="080808"/>
                  </a:solidFill>
                </a:rPr>
                <a:t>Information</a:t>
              </a: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6339660" y="4236226"/>
              <a:ext cx="10340" cy="7040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4301043" y="5462588"/>
              <a:ext cx="1208665" cy="64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868363">
                <a:spcBef>
                  <a:spcPct val="30000"/>
                </a:spcBef>
              </a:pPr>
              <a:r>
                <a:rPr lang="en-GB">
                  <a:solidFill>
                    <a:srgbClr val="080808"/>
                  </a:solidFill>
                </a:rPr>
                <a:t>End User </a:t>
              </a:r>
              <a:br>
                <a:rPr lang="en-GB">
                  <a:solidFill>
                    <a:srgbClr val="080808"/>
                  </a:solidFill>
                </a:rPr>
              </a:br>
              <a:r>
                <a:rPr lang="en-GB">
                  <a:solidFill>
                    <a:srgbClr val="080808"/>
                  </a:solidFill>
                </a:rPr>
                <a:t>Data</a:t>
              </a: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5187624" y="4740920"/>
              <a:ext cx="692476" cy="344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V="1">
              <a:off x="5243992" y="5245100"/>
              <a:ext cx="727073" cy="28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H="1">
              <a:off x="6258630" y="5410201"/>
              <a:ext cx="2470" cy="443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 flipV="1">
              <a:off x="6498265" y="5245100"/>
              <a:ext cx="605896" cy="28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H="1">
              <a:off x="6654800" y="4544498"/>
              <a:ext cx="449361" cy="5219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474" name="Rectangle 10"/>
            <p:cNvSpPr>
              <a:spLocks noChangeArrowheads="1"/>
            </p:cNvSpPr>
            <p:nvPr/>
          </p:nvSpPr>
          <p:spPr bwMode="auto">
            <a:xfrm>
              <a:off x="5700713" y="4759325"/>
              <a:ext cx="1004887" cy="774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defTabSz="868363">
                <a:spcBef>
                  <a:spcPct val="30000"/>
                </a:spcBef>
              </a:pPr>
              <a:r>
                <a:rPr lang="en-GB" sz="1200" b="1">
                  <a:solidFill>
                    <a:srgbClr val="080808"/>
                  </a:solidFill>
                </a:rPr>
                <a:t>Data</a:t>
              </a:r>
            </a:p>
            <a:p>
              <a:pPr algn="ctr" defTabSz="868363">
                <a:spcBef>
                  <a:spcPct val="30000"/>
                </a:spcBef>
              </a:pPr>
              <a:r>
                <a:rPr lang="en-GB" sz="1200" b="1">
                  <a:solidFill>
                    <a:srgbClr val="080808"/>
                  </a:solidFill>
                </a:rPr>
                <a:t>Warehouse</a:t>
              </a:r>
            </a:p>
            <a:p>
              <a:pPr algn="ctr" defTabSz="868363">
                <a:spcBef>
                  <a:spcPct val="30000"/>
                </a:spcBef>
              </a:pPr>
              <a:r>
                <a:rPr lang="en-GB" sz="1200" b="1">
                  <a:solidFill>
                    <a:srgbClr val="080808"/>
                  </a:solidFill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345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1031875" y="2924175"/>
            <a:ext cx="713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4000" dirty="0" smtClean="0">
                <a:latin typeface="+mn-lt"/>
              </a:rPr>
              <a:t>What did we do last time?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smtClean="0"/>
              <a:t>Data Cleaning</a:t>
            </a:r>
            <a:endParaRPr lang="en-US" sz="36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Transactional data can have all kinds of errors in it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Data warehouses are very sensitive to data errors</a:t>
            </a:r>
          </a:p>
          <a:p>
            <a:pPr lvl="1" eaLnBrk="1" hangingPunct="1"/>
            <a:r>
              <a:rPr lang="en-US" dirty="0" smtClean="0"/>
              <a:t>Data errors must be “cleaned” or “cleansed” or “scrubbed” as the data is loaded into the data warehouse</a:t>
            </a:r>
          </a:p>
          <a:p>
            <a:pPr lvl="1" eaLnBrk="1" hangingPunct="1"/>
            <a:endParaRPr lang="en-IE" dirty="0" smtClean="0"/>
          </a:p>
          <a:p>
            <a:pPr eaLnBrk="1" hangingPunct="1"/>
            <a:r>
              <a:rPr lang="en-GB" dirty="0" smtClean="0"/>
              <a:t>Get data into a consistent state</a:t>
            </a:r>
          </a:p>
        </p:txBody>
      </p:sp>
    </p:spTree>
    <p:extLst>
      <p:ext uri="{BB962C8B-B14F-4D97-AF65-F5344CB8AC3E}">
        <p14:creationId xmlns:p14="http://schemas.microsoft.com/office/powerpoint/2010/main" val="118687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/>
              <a:t>Categories of Dirty Data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errors generally can be categorized as one of the following: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Incorrect</a:t>
            </a:r>
          </a:p>
          <a:p>
            <a:pPr lvl="1"/>
            <a:r>
              <a:rPr lang="en-US" dirty="0" smtClean="0"/>
              <a:t>Incomprehensible</a:t>
            </a:r>
          </a:p>
          <a:p>
            <a:pPr lvl="1"/>
            <a:r>
              <a:rPr lang="en-US" dirty="0" smtClean="0"/>
              <a:t>Inconsistent</a:t>
            </a:r>
          </a:p>
        </p:txBody>
      </p:sp>
    </p:spTree>
    <p:extLst>
      <p:ext uri="{BB962C8B-B14F-4D97-AF65-F5344CB8AC3E}">
        <p14:creationId xmlns:p14="http://schemas.microsoft.com/office/powerpoint/2010/main" val="308900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algn="ct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Incomplete errors</a:t>
            </a:r>
            <a:br>
              <a:rPr lang="en-US" sz="4000" dirty="0" smtClean="0"/>
            </a:br>
            <a:endParaRPr lang="en-IE" sz="4000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These consist of:</a:t>
            </a:r>
          </a:p>
          <a:p>
            <a:pPr lvl="1"/>
            <a:r>
              <a:rPr lang="en-IE" dirty="0" smtClean="0"/>
              <a:t>Missing </a:t>
            </a:r>
            <a:r>
              <a:rPr lang="en-IE" dirty="0" smtClean="0"/>
              <a:t>records, usually caused by human error</a:t>
            </a:r>
            <a:endParaRPr lang="en-IE" dirty="0" smtClean="0"/>
          </a:p>
          <a:p>
            <a:pPr lvl="1"/>
            <a:r>
              <a:rPr lang="en-IE" dirty="0" smtClean="0"/>
              <a:t>Missing fields, usually caused by careless design</a:t>
            </a:r>
          </a:p>
          <a:p>
            <a:pPr lvl="1"/>
            <a:r>
              <a:rPr lang="en-IE" dirty="0" smtClean="0"/>
              <a:t>Records or fields that, by design, are not being recorded</a:t>
            </a:r>
          </a:p>
        </p:txBody>
      </p:sp>
    </p:spTree>
    <p:extLst>
      <p:ext uri="{BB962C8B-B14F-4D97-AF65-F5344CB8AC3E}">
        <p14:creationId xmlns:p14="http://schemas.microsoft.com/office/powerpoint/2010/main" val="224232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algn="ct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Incorrect errors</a:t>
            </a:r>
            <a:br>
              <a:rPr lang="en-US" sz="4000" dirty="0" smtClean="0"/>
            </a:br>
            <a:endParaRPr lang="en-IE" sz="40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These consist of:</a:t>
            </a:r>
          </a:p>
          <a:p>
            <a:pPr lvl="1"/>
            <a:r>
              <a:rPr lang="en-IE" dirty="0" smtClean="0"/>
              <a:t>Wrong calculations, aggregations</a:t>
            </a:r>
          </a:p>
          <a:p>
            <a:pPr lvl="1"/>
            <a:r>
              <a:rPr lang="en-IE" dirty="0" smtClean="0"/>
              <a:t>Duplicate records</a:t>
            </a:r>
          </a:p>
          <a:p>
            <a:pPr lvl="1"/>
            <a:r>
              <a:rPr lang="en-IE" dirty="0" smtClean="0"/>
              <a:t>Wrong information entered into source system (e.g. Date format)</a:t>
            </a:r>
          </a:p>
          <a:p>
            <a:pPr lvl="1"/>
            <a:r>
              <a:rPr lang="en-IE" dirty="0" smtClean="0"/>
              <a:t>Incorrect pairing of codes</a:t>
            </a:r>
          </a:p>
        </p:txBody>
      </p:sp>
    </p:spTree>
    <p:extLst>
      <p:ext uri="{BB962C8B-B14F-4D97-AF65-F5344CB8AC3E}">
        <p14:creationId xmlns:p14="http://schemas.microsoft.com/office/powerpoint/2010/main" val="400970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algn="ct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Incomprehensibility errors</a:t>
            </a:r>
            <a:br>
              <a:rPr lang="en-US" sz="4000" dirty="0" smtClean="0"/>
            </a:br>
            <a:endParaRPr lang="en-IE" sz="4000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These are the types of conditions that make source data difficult to read.</a:t>
            </a:r>
          </a:p>
          <a:p>
            <a:pPr lvl="1"/>
            <a:r>
              <a:rPr lang="en-IE" dirty="0" smtClean="0"/>
              <a:t>Multiple fields within one field</a:t>
            </a:r>
          </a:p>
          <a:p>
            <a:pPr lvl="1"/>
            <a:r>
              <a:rPr lang="en-IE" dirty="0" smtClean="0"/>
              <a:t>Weird formatting to conserve disk space</a:t>
            </a:r>
          </a:p>
          <a:p>
            <a:pPr lvl="1"/>
            <a:r>
              <a:rPr lang="en-IE" dirty="0" smtClean="0"/>
              <a:t>Unknown codes </a:t>
            </a:r>
          </a:p>
          <a:p>
            <a:pPr lvl="1"/>
            <a:r>
              <a:rPr lang="en-IE" dirty="0" smtClean="0"/>
              <a:t>Spreadsheets and word processing files </a:t>
            </a:r>
          </a:p>
          <a:p>
            <a:pPr marL="0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32396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algn="ct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Inconsistency errors</a:t>
            </a:r>
            <a:br>
              <a:rPr lang="en-US" sz="4000" dirty="0" smtClean="0"/>
            </a:br>
            <a:endParaRPr lang="en-IE" sz="4000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These are the types of conditions that make source data difficult to read.</a:t>
            </a:r>
          </a:p>
          <a:p>
            <a:pPr lvl="1"/>
            <a:r>
              <a:rPr lang="en-IE" sz="2600" dirty="0" smtClean="0"/>
              <a:t>Inconsistent use of different codes (F,M or 1,2)</a:t>
            </a:r>
          </a:p>
          <a:p>
            <a:pPr lvl="1"/>
            <a:r>
              <a:rPr lang="en-IE" sz="2600" dirty="0" smtClean="0"/>
              <a:t>Inconsistent meaning of a code (Company A, B, C, D)</a:t>
            </a:r>
          </a:p>
          <a:p>
            <a:pPr lvl="1"/>
            <a:r>
              <a:rPr lang="en-IE" sz="2600" dirty="0" smtClean="0"/>
              <a:t>Overlapping codes </a:t>
            </a:r>
          </a:p>
          <a:p>
            <a:pPr lvl="1"/>
            <a:r>
              <a:rPr lang="en-IE" sz="2600" dirty="0" smtClean="0"/>
              <a:t>Different codes with the same meaning (violet </a:t>
            </a:r>
            <a:r>
              <a:rPr lang="en-IE" sz="2600" dirty="0" err="1" smtClean="0"/>
              <a:t>vs</a:t>
            </a:r>
            <a:r>
              <a:rPr lang="en-IE" sz="2600" dirty="0" smtClean="0"/>
              <a:t> purple)</a:t>
            </a:r>
          </a:p>
          <a:p>
            <a:pPr lvl="1"/>
            <a:r>
              <a:rPr lang="en-IE" sz="2600" dirty="0" smtClean="0"/>
              <a:t>Inconsistent names and addresses</a:t>
            </a:r>
          </a:p>
          <a:p>
            <a:pPr lvl="1"/>
            <a:r>
              <a:rPr lang="en-IE" sz="2600" dirty="0" smtClean="0"/>
              <a:t>Inconsistent business rules</a:t>
            </a:r>
          </a:p>
          <a:p>
            <a:pPr lvl="1"/>
            <a:r>
              <a:rPr lang="en-IE" sz="2600" dirty="0" smtClean="0"/>
              <a:t>Inconsistent timing </a:t>
            </a:r>
          </a:p>
          <a:p>
            <a:pPr lvl="1"/>
            <a:r>
              <a:rPr lang="en-IE" sz="2600" dirty="0" smtClean="0"/>
              <a:t>Inconsistent use of an attribute </a:t>
            </a:r>
          </a:p>
          <a:p>
            <a:pPr lvl="1"/>
            <a:r>
              <a:rPr lang="en-IE" sz="2600" dirty="0" smtClean="0"/>
              <a:t>Inconsistent date cut–offs </a:t>
            </a:r>
          </a:p>
          <a:p>
            <a:pPr lvl="1"/>
            <a:r>
              <a:rPr lang="en-IE" sz="2600" dirty="0" smtClean="0"/>
              <a:t>Inconsistent use of nulls, spaces, empty values, etc.</a:t>
            </a:r>
          </a:p>
          <a:p>
            <a:endParaRPr lang="en-IE" sz="2600" dirty="0" smtClean="0"/>
          </a:p>
          <a:p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35546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dirty="0" smtClean="0"/>
              <a:t>Data Transformation</a:t>
            </a:r>
            <a:endParaRPr lang="en-US" sz="36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5" y="1340768"/>
            <a:ext cx="8352929" cy="532859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Data extracted from transactional databases must go through several kinds of data transformation on its way to a data warehouse:</a:t>
            </a:r>
          </a:p>
          <a:p>
            <a:pPr lvl="1" eaLnBrk="1" hangingPunct="1">
              <a:defRPr/>
            </a:pPr>
            <a:r>
              <a:rPr lang="en-US" dirty="0" smtClean="0"/>
              <a:t>Data from different transactional databases being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merged</a:t>
            </a:r>
            <a:r>
              <a:rPr lang="en-US" dirty="0" smtClean="0"/>
              <a:t> to form the data warehouse tables.</a:t>
            </a:r>
          </a:p>
          <a:p>
            <a:pPr lvl="1" eaLnBrk="1" hangingPunct="1">
              <a:defRPr/>
            </a:pPr>
            <a:r>
              <a:rPr lang="en-US" dirty="0" smtClean="0"/>
              <a:t>Data will often be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aggregated</a:t>
            </a:r>
            <a:r>
              <a:rPr lang="en-US" dirty="0" smtClean="0"/>
              <a:t> as it is being extracted from the transactional databases and prepared for the data warehouse.</a:t>
            </a:r>
          </a:p>
          <a:p>
            <a:pPr lvl="1" eaLnBrk="1" hangingPunct="1">
              <a:defRPr/>
            </a:pPr>
            <a:r>
              <a:rPr lang="en-US" dirty="0" smtClean="0"/>
              <a:t>Measuring units used for attributes in different transactional databases must be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reconciled</a:t>
            </a:r>
            <a:r>
              <a:rPr lang="en-US" dirty="0" smtClean="0"/>
              <a:t> as they are being merged into common data warehouse tables.</a:t>
            </a:r>
          </a:p>
        </p:txBody>
      </p:sp>
    </p:spTree>
    <p:extLst>
      <p:ext uri="{BB962C8B-B14F-4D97-AF65-F5344CB8AC3E}">
        <p14:creationId xmlns:p14="http://schemas.microsoft.com/office/powerpoint/2010/main" val="411570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smtClean="0"/>
              <a:t>Data Transformation</a:t>
            </a:r>
            <a:endParaRPr lang="en-US" sz="36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1" y="1484784"/>
            <a:ext cx="8386961" cy="5373216"/>
          </a:xfrm>
        </p:spPr>
        <p:txBody>
          <a:bodyPr/>
          <a:lstStyle/>
          <a:p>
            <a:pPr lvl="1" eaLnBrk="1" hangingPunct="1"/>
            <a:r>
              <a:rPr lang="en-US" dirty="0" smtClean="0"/>
              <a:t>Coding schemes used for attributes in different transactional databases must be reconciled as they are being merged into common data warehouse tables.</a:t>
            </a:r>
          </a:p>
          <a:p>
            <a:pPr lvl="1" eaLnBrk="1" hangingPunct="1"/>
            <a:r>
              <a:rPr lang="en-US" dirty="0" smtClean="0"/>
              <a:t>Sometimes values from different attributes in transactional databases are combined into a single attribute in the data warehouse (e.g., employee name).</a:t>
            </a:r>
          </a:p>
        </p:txBody>
      </p:sp>
    </p:spTree>
    <p:extLst>
      <p:ext uri="{BB962C8B-B14F-4D97-AF65-F5344CB8AC3E}">
        <p14:creationId xmlns:p14="http://schemas.microsoft.com/office/powerpoint/2010/main" val="21959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smtClean="0"/>
              <a:t>Data Loading</a:t>
            </a:r>
            <a:endParaRPr lang="en-US" sz="36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5" y="1340768"/>
            <a:ext cx="8530977" cy="52565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After all of the extracting, cleaning, and transforming, the data is ready to be loaded into the data warehouse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IE" dirty="0" smtClean="0"/>
              <a:t>Data will be loaded into a “loading” or working area in the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IE" dirty="0" smtClean="0"/>
              <a:t>Some of the previous steps may have been done in the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IE" dirty="0" smtClean="0"/>
              <a:t>Data may have to go through a number of stages dividing up the data and merging with other data</a:t>
            </a:r>
          </a:p>
        </p:txBody>
      </p:sp>
    </p:spTree>
    <p:extLst>
      <p:ext uri="{BB962C8B-B14F-4D97-AF65-F5344CB8AC3E}">
        <p14:creationId xmlns:p14="http://schemas.microsoft.com/office/powerpoint/2010/main" val="135952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dirty="0" smtClean="0"/>
              <a:t>Data Loading</a:t>
            </a:r>
            <a:endParaRPr lang="en-US" sz="36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1" y="1484784"/>
            <a:ext cx="8386961" cy="5112568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schedule</a:t>
            </a:r>
            <a:r>
              <a:rPr lang="en-US" dirty="0" smtClean="0"/>
              <a:t> for regularly updating the data warehouse must be put in place</a:t>
            </a:r>
          </a:p>
          <a:p>
            <a:pPr lvl="1" eaLnBrk="1" hangingPunct="1"/>
            <a:r>
              <a:rPr lang="en-IE" dirty="0" smtClean="0"/>
              <a:t>Frequency of updates is important</a:t>
            </a:r>
          </a:p>
          <a:p>
            <a:pPr lvl="1" eaLnBrk="1" hangingPunct="1"/>
            <a:r>
              <a:rPr lang="en-IE" dirty="0" smtClean="0"/>
              <a:t>Time taken to get to this point is important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11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Summary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2725" y="2824163"/>
            <a:ext cx="8713788" cy="3851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dirty="0" smtClean="0"/>
              <a:t>We are drowning in data, but starving for knowledge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BI process includes data cleaning, data integration, data selection, transformation, data mining, pattern evaluation, and knowledge 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There are major steps yet to be made in BI and some major issues yet to be resolved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88900" y="1077913"/>
            <a:ext cx="8964613" cy="1698625"/>
          </a:xfrm>
          <a:prstGeom prst="rect">
            <a:avLst/>
          </a:prstGeom>
          <a:solidFill>
            <a:srgbClr val="0000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20000"/>
              </a:spcBef>
            </a:pPr>
            <a:r>
              <a:rPr lang="en-IE" sz="3200" b="1" dirty="0">
                <a:solidFill>
                  <a:schemeClr val="bg1"/>
                </a:solidFill>
              </a:rPr>
              <a:t>Business Systems Intelligence:</a:t>
            </a:r>
            <a:br>
              <a:rPr lang="en-IE" sz="3200" b="1" dirty="0">
                <a:solidFill>
                  <a:schemeClr val="bg1"/>
                </a:solidFill>
              </a:rPr>
            </a:br>
            <a:r>
              <a:rPr lang="en-IE" sz="3200" b="1" dirty="0">
                <a:solidFill>
                  <a:schemeClr val="bg1"/>
                </a:solidFill>
              </a:rPr>
              <a:t>Data Warehousing + Data Mining</a:t>
            </a:r>
            <a:br>
              <a:rPr lang="en-IE" sz="3200" b="1" dirty="0">
                <a:solidFill>
                  <a:schemeClr val="bg1"/>
                </a:solidFill>
              </a:rPr>
            </a:br>
            <a:r>
              <a:rPr lang="en-IE" sz="3200" b="1" dirty="0">
                <a:solidFill>
                  <a:schemeClr val="bg1"/>
                </a:solidFill>
              </a:rPr>
              <a:t>+ </a:t>
            </a:r>
            <a:r>
              <a:rPr lang="en-IE" sz="3200" b="1" dirty="0" smtClean="0">
                <a:solidFill>
                  <a:schemeClr val="bg1"/>
                </a:solidFill>
              </a:rPr>
              <a:t>Business Sense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60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600" smtClean="0"/>
              <a:t>Data Warehouse Queries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Types of queries that a data warehouse is expected to answer ranges from the relatively simple to the highly complex and is dependent on the type of end-user access tools used</a:t>
            </a:r>
            <a:endParaRPr lang="en-GB" smtClean="0"/>
          </a:p>
          <a:p>
            <a:pPr eaLnBrk="1" hangingPunct="1"/>
            <a:r>
              <a:rPr lang="en-GB" smtClean="0"/>
              <a:t>End-user access tools include:</a:t>
            </a:r>
          </a:p>
          <a:p>
            <a:pPr lvl="1" eaLnBrk="1" hangingPunct="1"/>
            <a:r>
              <a:rPr lang="en-GB" smtClean="0"/>
              <a:t>Reporting, query, and application development tools</a:t>
            </a:r>
          </a:p>
          <a:p>
            <a:pPr lvl="1" eaLnBrk="1" hangingPunct="1"/>
            <a:r>
              <a:rPr lang="en-GB" smtClean="0"/>
              <a:t>Executive information systems (EIS)</a:t>
            </a:r>
          </a:p>
          <a:p>
            <a:pPr lvl="1" eaLnBrk="1" hangingPunct="1"/>
            <a:r>
              <a:rPr lang="en-GB" smtClean="0"/>
              <a:t>Data mining tools</a:t>
            </a:r>
          </a:p>
        </p:txBody>
      </p:sp>
    </p:spTree>
    <p:extLst>
      <p:ext uri="{BB962C8B-B14F-4D97-AF65-F5344CB8AC3E}">
        <p14:creationId xmlns:p14="http://schemas.microsoft.com/office/powerpoint/2010/main" val="143781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600" smtClean="0"/>
              <a:t>Typical Data Warehouse Queries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8496944" cy="466119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Examples:</a:t>
            </a:r>
          </a:p>
          <a:p>
            <a:pPr lvl="1" eaLnBrk="1" hangingPunct="1"/>
            <a:r>
              <a:rPr lang="en-US" sz="2500" dirty="0" smtClean="0"/>
              <a:t>What was the total Irish revenue in 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 quarter of 2014?</a:t>
            </a:r>
            <a:endParaRPr lang="en-GB" sz="2500" dirty="0" smtClean="0"/>
          </a:p>
          <a:p>
            <a:pPr lvl="1" eaLnBrk="1" hangingPunct="1"/>
            <a:r>
              <a:rPr lang="en-US" sz="2500" dirty="0" smtClean="0"/>
              <a:t>What was the total revenue for property sales for each type of property in Europe in 2013?</a:t>
            </a:r>
            <a:r>
              <a:rPr lang="en-GB" sz="2500" dirty="0" smtClean="0"/>
              <a:t> </a:t>
            </a:r>
          </a:p>
          <a:p>
            <a:pPr lvl="1" eaLnBrk="1" hangingPunct="1"/>
            <a:r>
              <a:rPr lang="en-US" sz="2500" dirty="0" smtClean="0"/>
              <a:t>What are the three most popular areas in each city for the renting of property in 2013 and how does this compare with the figures for the previous two years?</a:t>
            </a:r>
            <a:r>
              <a:rPr lang="en-GB" sz="2500" dirty="0" smtClean="0"/>
              <a:t> </a:t>
            </a:r>
          </a:p>
          <a:p>
            <a:pPr lvl="1" eaLnBrk="1" hangingPunct="1"/>
            <a:r>
              <a:rPr lang="en-US" sz="2500" dirty="0" smtClean="0">
                <a:cs typeface="Times New Roman" pitchFamily="18" charset="0"/>
              </a:rPr>
              <a:t>What is monthly revenue for property sales at each branch office, compared with rolling 12-monthly prior figures?</a:t>
            </a:r>
            <a:endParaRPr lang="en-GB" sz="2500" dirty="0" smtClean="0"/>
          </a:p>
        </p:txBody>
      </p:sp>
    </p:spTree>
    <p:extLst>
      <p:ext uri="{BB962C8B-B14F-4D97-AF65-F5344CB8AC3E}">
        <p14:creationId xmlns:p14="http://schemas.microsoft.com/office/powerpoint/2010/main" val="14840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4"/>
          <p:cNvSpPr txBox="1">
            <a:spLocks noChangeArrowheads="1"/>
          </p:cNvSpPr>
          <p:nvPr/>
        </p:nvSpPr>
        <p:spPr bwMode="auto">
          <a:xfrm>
            <a:off x="1031875" y="2770188"/>
            <a:ext cx="7134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3600" dirty="0">
                <a:latin typeface="+mn-lt"/>
              </a:rPr>
              <a:t>Properties of the </a:t>
            </a:r>
            <a:r>
              <a:rPr lang="en-IE" sz="3600" dirty="0" smtClean="0">
                <a:latin typeface="+mn-lt"/>
              </a:rPr>
              <a:t>data </a:t>
            </a:r>
            <a:r>
              <a:rPr lang="en-IE" sz="3600" dirty="0">
                <a:latin typeface="+mn-lt"/>
              </a:rPr>
              <a:t>w</a:t>
            </a:r>
            <a:r>
              <a:rPr lang="en-IE" sz="3600" dirty="0" smtClean="0">
                <a:latin typeface="+mn-lt"/>
              </a:rPr>
              <a:t>arehouse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595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Data Warehouse Properties</a:t>
            </a:r>
            <a:endParaRPr lang="en-US" sz="3600" smtClean="0"/>
          </a:p>
        </p:txBody>
      </p:sp>
      <p:sp>
        <p:nvSpPr>
          <p:cNvPr id="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552" y="1484784"/>
            <a:ext cx="8159948" cy="492871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Subject-oriented</a:t>
            </a:r>
            <a:r>
              <a:rPr lang="en-US" dirty="0" smtClean="0"/>
              <a:t> </a:t>
            </a:r>
            <a:r>
              <a:rPr lang="en-US" dirty="0" smtClean="0"/>
              <a:t>– organized based on use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Integrated</a:t>
            </a:r>
            <a:r>
              <a:rPr lang="en-US" dirty="0" smtClean="0"/>
              <a:t> – inconsistencies removed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Non-volatile</a:t>
            </a:r>
            <a:r>
              <a:rPr lang="en-US" dirty="0" smtClean="0"/>
              <a:t> </a:t>
            </a:r>
            <a:r>
              <a:rPr lang="en-US" dirty="0" smtClean="0"/>
              <a:t>– stored in read-only format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>
                <a:solidFill>
                  <a:schemeClr val="accent2"/>
                </a:solidFill>
              </a:rPr>
              <a:t>Time-variant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data are normally time series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Summarized</a:t>
            </a:r>
            <a:r>
              <a:rPr lang="en-US" dirty="0" smtClean="0"/>
              <a:t> – in decision-usable format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>
                <a:solidFill>
                  <a:srgbClr val="FF0000"/>
                </a:solidFill>
              </a:rPr>
              <a:t>Large volume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data sets are quite large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 err="1" smtClean="0">
                <a:solidFill>
                  <a:schemeClr val="accent3"/>
                </a:solidFill>
              </a:rPr>
              <a:t>Denormalized</a:t>
            </a:r>
            <a:r>
              <a:rPr lang="en-US" dirty="0" smtClean="0"/>
              <a:t> – often have redundancy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Metadata</a:t>
            </a:r>
            <a:r>
              <a:rPr lang="en-US" dirty="0" smtClean="0"/>
              <a:t> – includes data about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Data sources</a:t>
            </a:r>
            <a:r>
              <a:rPr lang="en-US" dirty="0" smtClean="0"/>
              <a:t> – comes from </a:t>
            </a:r>
            <a:r>
              <a:rPr lang="en-US" dirty="0" smtClean="0"/>
              <a:t>originally non-integrated </a:t>
            </a:r>
            <a:r>
              <a:rPr lang="en-US" dirty="0" smtClean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76078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Data Warehouse - Subject-Oriented</a:t>
            </a:r>
          </a:p>
        </p:txBody>
      </p:sp>
      <p:sp>
        <p:nvSpPr>
          <p:cNvPr id="35843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Organized around major subjects, such as customer, product, sales.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Focusing on the modeling and analysis of data for decision makers, not on daily operations or transaction processing.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Provide a simple and concise view around particular subject issues by excluding data that are not useful in the decision support process.</a:t>
            </a:r>
          </a:p>
        </p:txBody>
      </p:sp>
    </p:spTree>
    <p:extLst>
      <p:ext uri="{BB962C8B-B14F-4D97-AF65-F5344CB8AC3E}">
        <p14:creationId xmlns:p14="http://schemas.microsoft.com/office/powerpoint/2010/main" val="93752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400" dirty="0" smtClean="0"/>
              <a:t>Data Warehouse - Subject-Oriented</a:t>
            </a:r>
            <a:endParaRPr lang="en-IE" sz="3400" dirty="0" smtClean="0"/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62308"/>
              </p:ext>
            </p:extLst>
          </p:nvPr>
        </p:nvGraphicFramePr>
        <p:xfrm>
          <a:off x="762000" y="1124744"/>
          <a:ext cx="7289800" cy="534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Slide" r:id="rId4" imgW="3345006" imgH="2508467" progId="PowerPoint.Slide.8">
                  <p:embed/>
                </p:oleObj>
              </mc:Choice>
              <mc:Fallback>
                <p:oleObj name="Slide" r:id="rId4" imgW="3345006" imgH="2508467" progId="PowerPoint.Slide.8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24744"/>
                        <a:ext cx="7289800" cy="53457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52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Data Warehouse - Integrated</a:t>
            </a:r>
          </a:p>
        </p:txBody>
      </p:sp>
      <p:sp>
        <p:nvSpPr>
          <p:cNvPr id="37891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Constructed by integrating multiple, heterogeneous data 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Relational databases, flat files…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Data cleaning and data integration techniques are applied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Ensure consistency in naming conventions, </a:t>
            </a:r>
            <a:r>
              <a:rPr lang="en-US" dirty="0" smtClean="0"/>
              <a:t>coding </a:t>
            </a:r>
            <a:r>
              <a:rPr lang="en-US" dirty="0" smtClean="0"/>
              <a:t>structures, attribute </a:t>
            </a:r>
            <a:r>
              <a:rPr lang="en-US" dirty="0" smtClean="0"/>
              <a:t>units, </a:t>
            </a:r>
            <a:r>
              <a:rPr lang="en-US" dirty="0" smtClean="0"/>
              <a:t>etc. 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dirty="0" smtClean="0"/>
              <a:t>data is moved to the warehouse, it is converted</a:t>
            </a:r>
          </a:p>
        </p:txBody>
      </p:sp>
    </p:spTree>
    <p:extLst>
      <p:ext uri="{BB962C8B-B14F-4D97-AF65-F5344CB8AC3E}">
        <p14:creationId xmlns:p14="http://schemas.microsoft.com/office/powerpoint/2010/main" val="650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Data Warehouse - Time Variant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>
          <a:xfrm>
            <a:off x="467543" y="1412776"/>
            <a:ext cx="8458969" cy="52565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time horizon for data warehouses is much longer than that of operational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Operational database: current value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Data warehouse data: provide information from a historical perspective (e.g., past 5-10 years)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Every key structure in the data warehouse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Contains an element of time, explicitly or implicitly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But the key of operational data may or may not contain </a:t>
            </a:r>
            <a:r>
              <a:rPr lang="en-US" dirty="0" smtClean="0"/>
              <a:t>a “time </a:t>
            </a:r>
            <a:r>
              <a:rPr lang="en-US" dirty="0" smtClean="0"/>
              <a:t>element”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need to decide how frequently </a:t>
            </a:r>
            <a:r>
              <a:rPr lang="en-US" dirty="0" smtClean="0"/>
              <a:t>the data </a:t>
            </a:r>
            <a:r>
              <a:rPr lang="en-US" dirty="0" smtClean="0"/>
              <a:t>warehouse is updated!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271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Data Warehouse - Non-Volatile</a:t>
            </a:r>
          </a:p>
        </p:txBody>
      </p:sp>
      <p:sp>
        <p:nvSpPr>
          <p:cNvPr id="27651" name="Rectangle 103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A physically separate store of data transformed from the operational environment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222268"/>
                </a:solidFill>
              </a:rPr>
              <a:t>Operational update of data does not occur in the data warehouse environment</a:t>
            </a:r>
          </a:p>
          <a:p>
            <a:pPr lvl="1" eaLnBrk="1" hangingPunct="1"/>
            <a:r>
              <a:rPr lang="en-US" dirty="0" smtClean="0"/>
              <a:t>Does not require transaction processing, recovery, and concurrency control mechanisms</a:t>
            </a:r>
          </a:p>
          <a:p>
            <a:pPr lvl="1" eaLnBrk="1" hangingPunct="1"/>
            <a:r>
              <a:rPr lang="en-US" dirty="0" smtClean="0"/>
              <a:t>Requires only two operations in data accessing: </a:t>
            </a:r>
          </a:p>
          <a:p>
            <a:pPr lvl="2" eaLnBrk="1" hangingPunct="1"/>
            <a:r>
              <a:rPr lang="en-US" dirty="0" smtClean="0"/>
              <a:t>Initial loading of data and access of data</a:t>
            </a:r>
          </a:p>
        </p:txBody>
      </p:sp>
    </p:spTree>
    <p:extLst>
      <p:ext uri="{BB962C8B-B14F-4D97-AF65-F5344CB8AC3E}">
        <p14:creationId xmlns:p14="http://schemas.microsoft.com/office/powerpoint/2010/main" val="41901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Data Warehouse - Non-Volatile</a:t>
            </a:r>
          </a:p>
        </p:txBody>
      </p:sp>
      <p:grpSp>
        <p:nvGrpSpPr>
          <p:cNvPr id="40963" name="Group 19"/>
          <p:cNvGrpSpPr>
            <a:grpSpLocks/>
          </p:cNvGrpSpPr>
          <p:nvPr/>
        </p:nvGrpSpPr>
        <p:grpSpPr bwMode="auto">
          <a:xfrm>
            <a:off x="349250" y="1612900"/>
            <a:ext cx="4241800" cy="1893888"/>
            <a:chOff x="285815" y="1663700"/>
            <a:chExt cx="4242164" cy="1892777"/>
          </a:xfrm>
        </p:grpSpPr>
        <p:sp>
          <p:nvSpPr>
            <p:cNvPr id="40985" name="TextBox 4"/>
            <p:cNvSpPr txBox="1">
              <a:spLocks noChangeArrowheads="1"/>
            </p:cNvSpPr>
            <p:nvPr/>
          </p:nvSpPr>
          <p:spPr bwMode="auto">
            <a:xfrm>
              <a:off x="387409" y="1663700"/>
              <a:ext cx="761702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IE"/>
                <a:t>Insert</a:t>
              </a:r>
            </a:p>
          </p:txBody>
        </p:sp>
        <p:sp>
          <p:nvSpPr>
            <p:cNvPr id="40986" name="TextBox 5"/>
            <p:cNvSpPr txBox="1">
              <a:spLocks noChangeArrowheads="1"/>
            </p:cNvSpPr>
            <p:nvPr/>
          </p:nvSpPr>
          <p:spPr bwMode="auto">
            <a:xfrm>
              <a:off x="285815" y="3187253"/>
              <a:ext cx="928404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IE"/>
                <a:t>Update</a:t>
              </a:r>
            </a:p>
          </p:txBody>
        </p:sp>
        <p:sp>
          <p:nvSpPr>
            <p:cNvPr id="40987" name="TextBox 6"/>
            <p:cNvSpPr txBox="1">
              <a:spLocks noChangeArrowheads="1"/>
            </p:cNvSpPr>
            <p:nvPr/>
          </p:nvSpPr>
          <p:spPr bwMode="auto">
            <a:xfrm>
              <a:off x="3676514" y="3187252"/>
              <a:ext cx="851465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IE"/>
                <a:t>Delete</a:t>
              </a:r>
            </a:p>
          </p:txBody>
        </p:sp>
        <p:sp>
          <p:nvSpPr>
            <p:cNvPr id="40988" name="TextBox 7"/>
            <p:cNvSpPr txBox="1">
              <a:spLocks noChangeArrowheads="1"/>
            </p:cNvSpPr>
            <p:nvPr/>
          </p:nvSpPr>
          <p:spPr bwMode="auto">
            <a:xfrm>
              <a:off x="3663816" y="1663700"/>
              <a:ext cx="736055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IE"/>
                <a:t>Read</a:t>
              </a:r>
            </a:p>
          </p:txBody>
        </p:sp>
        <p:cxnSp>
          <p:nvCxnSpPr>
            <p:cNvPr id="40989" name="Straight Connector 9"/>
            <p:cNvCxnSpPr>
              <a:cxnSpLocks noChangeShapeType="1"/>
              <a:endCxn id="40985" idx="3"/>
            </p:cNvCxnSpPr>
            <p:nvPr/>
          </p:nvCxnSpPr>
          <p:spPr bwMode="auto">
            <a:xfrm flipH="1" flipV="1">
              <a:off x="1149111" y="1848312"/>
              <a:ext cx="832090" cy="36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Straight Connector 10"/>
            <p:cNvCxnSpPr>
              <a:cxnSpLocks noChangeShapeType="1"/>
              <a:endCxn id="40986" idx="3"/>
            </p:cNvCxnSpPr>
            <p:nvPr/>
          </p:nvCxnSpPr>
          <p:spPr bwMode="auto">
            <a:xfrm flipH="1">
              <a:off x="1214219" y="2921000"/>
              <a:ext cx="881280" cy="4508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1" name="Straight Connector 13"/>
            <p:cNvCxnSpPr>
              <a:cxnSpLocks noChangeShapeType="1"/>
              <a:stCxn id="40987" idx="1"/>
            </p:cNvCxnSpPr>
            <p:nvPr/>
          </p:nvCxnSpPr>
          <p:spPr bwMode="auto">
            <a:xfrm flipH="1" flipV="1">
              <a:off x="2946402" y="2971800"/>
              <a:ext cx="730113" cy="4000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2" name="Straight Connector 14"/>
            <p:cNvCxnSpPr>
              <a:cxnSpLocks noChangeShapeType="1"/>
              <a:stCxn id="40988" idx="1"/>
            </p:cNvCxnSpPr>
            <p:nvPr/>
          </p:nvCxnSpPr>
          <p:spPr bwMode="auto">
            <a:xfrm flipH="1">
              <a:off x="2743201" y="1848312"/>
              <a:ext cx="920616" cy="4249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93" name="Flowchart: Magnetic Disk 3"/>
            <p:cNvSpPr>
              <a:spLocks noChangeArrowheads="1"/>
            </p:cNvSpPr>
            <p:nvPr/>
          </p:nvSpPr>
          <p:spPr bwMode="auto">
            <a:xfrm>
              <a:off x="1682813" y="1765300"/>
              <a:ext cx="1447800" cy="1663700"/>
            </a:xfrm>
            <a:prstGeom prst="flowChartMagneticDisk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/>
                <a:t>Operational Application</a:t>
              </a:r>
            </a:p>
          </p:txBody>
        </p:sp>
      </p:grpSp>
      <p:grpSp>
        <p:nvGrpSpPr>
          <p:cNvPr id="40964" name="Group 20"/>
          <p:cNvGrpSpPr>
            <a:grpSpLocks/>
          </p:cNvGrpSpPr>
          <p:nvPr/>
        </p:nvGrpSpPr>
        <p:grpSpPr bwMode="auto">
          <a:xfrm>
            <a:off x="349250" y="4140200"/>
            <a:ext cx="4241800" cy="1893888"/>
            <a:chOff x="285815" y="1663700"/>
            <a:chExt cx="4242164" cy="1892777"/>
          </a:xfrm>
        </p:grpSpPr>
        <p:sp>
          <p:nvSpPr>
            <p:cNvPr id="40976" name="TextBox 21"/>
            <p:cNvSpPr txBox="1">
              <a:spLocks noChangeArrowheads="1"/>
            </p:cNvSpPr>
            <p:nvPr/>
          </p:nvSpPr>
          <p:spPr bwMode="auto">
            <a:xfrm>
              <a:off x="387409" y="1663700"/>
              <a:ext cx="761702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IE"/>
                <a:t>Insert</a:t>
              </a:r>
            </a:p>
          </p:txBody>
        </p:sp>
        <p:sp>
          <p:nvSpPr>
            <p:cNvPr id="40977" name="TextBox 22"/>
            <p:cNvSpPr txBox="1">
              <a:spLocks noChangeArrowheads="1"/>
            </p:cNvSpPr>
            <p:nvPr/>
          </p:nvSpPr>
          <p:spPr bwMode="auto">
            <a:xfrm>
              <a:off x="285815" y="3187253"/>
              <a:ext cx="928404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IE"/>
                <a:t>Update</a:t>
              </a:r>
            </a:p>
          </p:txBody>
        </p:sp>
        <p:sp>
          <p:nvSpPr>
            <p:cNvPr id="40978" name="TextBox 23"/>
            <p:cNvSpPr txBox="1">
              <a:spLocks noChangeArrowheads="1"/>
            </p:cNvSpPr>
            <p:nvPr/>
          </p:nvSpPr>
          <p:spPr bwMode="auto">
            <a:xfrm>
              <a:off x="3676514" y="3187252"/>
              <a:ext cx="851465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IE"/>
                <a:t>Delete</a:t>
              </a:r>
            </a:p>
          </p:txBody>
        </p:sp>
        <p:sp>
          <p:nvSpPr>
            <p:cNvPr id="40979" name="TextBox 24"/>
            <p:cNvSpPr txBox="1">
              <a:spLocks noChangeArrowheads="1"/>
            </p:cNvSpPr>
            <p:nvPr/>
          </p:nvSpPr>
          <p:spPr bwMode="auto">
            <a:xfrm>
              <a:off x="3663816" y="1663700"/>
              <a:ext cx="736055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IE"/>
                <a:t>Read</a:t>
              </a:r>
            </a:p>
          </p:txBody>
        </p:sp>
        <p:cxnSp>
          <p:nvCxnSpPr>
            <p:cNvPr id="40980" name="Straight Connector 25"/>
            <p:cNvCxnSpPr>
              <a:cxnSpLocks noChangeShapeType="1"/>
              <a:endCxn id="40976" idx="3"/>
            </p:cNvCxnSpPr>
            <p:nvPr/>
          </p:nvCxnSpPr>
          <p:spPr bwMode="auto">
            <a:xfrm flipH="1" flipV="1">
              <a:off x="1149111" y="1848312"/>
              <a:ext cx="832090" cy="36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1" name="Straight Connector 26"/>
            <p:cNvCxnSpPr>
              <a:cxnSpLocks noChangeShapeType="1"/>
              <a:endCxn id="40977" idx="3"/>
            </p:cNvCxnSpPr>
            <p:nvPr/>
          </p:nvCxnSpPr>
          <p:spPr bwMode="auto">
            <a:xfrm flipH="1">
              <a:off x="1214219" y="2921000"/>
              <a:ext cx="881280" cy="4508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Straight Connector 27"/>
            <p:cNvCxnSpPr>
              <a:cxnSpLocks noChangeShapeType="1"/>
              <a:stCxn id="40978" idx="1"/>
            </p:cNvCxnSpPr>
            <p:nvPr/>
          </p:nvCxnSpPr>
          <p:spPr bwMode="auto">
            <a:xfrm flipH="1" flipV="1">
              <a:off x="2946402" y="2971800"/>
              <a:ext cx="730113" cy="4000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Straight Connector 28"/>
            <p:cNvCxnSpPr>
              <a:cxnSpLocks noChangeShapeType="1"/>
              <a:stCxn id="40979" idx="1"/>
            </p:cNvCxnSpPr>
            <p:nvPr/>
          </p:nvCxnSpPr>
          <p:spPr bwMode="auto">
            <a:xfrm flipH="1">
              <a:off x="2743201" y="1848312"/>
              <a:ext cx="920616" cy="4249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4" name="Flowchart: Magnetic Disk 29"/>
            <p:cNvSpPr>
              <a:spLocks noChangeArrowheads="1"/>
            </p:cNvSpPr>
            <p:nvPr/>
          </p:nvSpPr>
          <p:spPr bwMode="auto">
            <a:xfrm>
              <a:off x="1682813" y="1765300"/>
              <a:ext cx="1447800" cy="1663700"/>
            </a:xfrm>
            <a:prstGeom prst="flowChartMagneticDisk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/>
                <a:t>Operational Application</a:t>
              </a:r>
            </a:p>
          </p:txBody>
        </p:sp>
      </p:grpSp>
      <p:grpSp>
        <p:nvGrpSpPr>
          <p:cNvPr id="40965" name="Group 44"/>
          <p:cNvGrpSpPr>
            <a:grpSpLocks/>
          </p:cNvGrpSpPr>
          <p:nvPr/>
        </p:nvGrpSpPr>
        <p:grpSpPr bwMode="auto">
          <a:xfrm>
            <a:off x="5054600" y="1270000"/>
            <a:ext cx="3071813" cy="4865688"/>
            <a:chOff x="5054600" y="1270000"/>
            <a:chExt cx="3072018" cy="4864577"/>
          </a:xfrm>
        </p:grpSpPr>
        <p:sp>
          <p:nvSpPr>
            <p:cNvPr id="40966" name="Flowchart: Magnetic Disk 30"/>
            <p:cNvSpPr>
              <a:spLocks noChangeArrowheads="1"/>
            </p:cNvSpPr>
            <p:nvPr/>
          </p:nvSpPr>
          <p:spPr bwMode="auto">
            <a:xfrm>
              <a:off x="6005957" y="1270000"/>
              <a:ext cx="1765300" cy="2641600"/>
            </a:xfrm>
            <a:prstGeom prst="flowChartMagneticDisk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/>
                <a:t>Data Warehouse</a:t>
              </a:r>
            </a:p>
          </p:txBody>
        </p:sp>
        <p:cxnSp>
          <p:nvCxnSpPr>
            <p:cNvPr id="40967" name="Straight Arrow Connector 32"/>
            <p:cNvCxnSpPr>
              <a:cxnSpLocks noChangeShapeType="1"/>
            </p:cNvCxnSpPr>
            <p:nvPr/>
          </p:nvCxnSpPr>
          <p:spPr bwMode="auto">
            <a:xfrm>
              <a:off x="5054600" y="1993900"/>
              <a:ext cx="9525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68" name="Straight Arrow Connector 33"/>
            <p:cNvCxnSpPr>
              <a:cxnSpLocks noChangeShapeType="1"/>
            </p:cNvCxnSpPr>
            <p:nvPr/>
          </p:nvCxnSpPr>
          <p:spPr bwMode="auto">
            <a:xfrm>
              <a:off x="5054600" y="2330450"/>
              <a:ext cx="9525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69" name="Straight Arrow Connector 35"/>
            <p:cNvCxnSpPr>
              <a:cxnSpLocks noChangeShapeType="1"/>
            </p:cNvCxnSpPr>
            <p:nvPr/>
          </p:nvCxnSpPr>
          <p:spPr bwMode="auto">
            <a:xfrm>
              <a:off x="5054600" y="3003550"/>
              <a:ext cx="9525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0" name="Straight Arrow Connector 36"/>
            <p:cNvCxnSpPr>
              <a:cxnSpLocks noChangeShapeType="1"/>
            </p:cNvCxnSpPr>
            <p:nvPr/>
          </p:nvCxnSpPr>
          <p:spPr bwMode="auto">
            <a:xfrm>
              <a:off x="5054600" y="3340100"/>
              <a:ext cx="9525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71" name="TextBox 37"/>
            <p:cNvSpPr txBox="1">
              <a:spLocks noChangeArrowheads="1"/>
            </p:cNvSpPr>
            <p:nvPr/>
          </p:nvSpPr>
          <p:spPr bwMode="auto">
            <a:xfrm>
              <a:off x="5213363" y="2501759"/>
              <a:ext cx="697686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IE"/>
                <a:t>Load</a:t>
              </a:r>
            </a:p>
          </p:txBody>
        </p:sp>
        <p:pic>
          <p:nvPicPr>
            <p:cNvPr id="40972" name="Picture 4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493" y="4684573"/>
              <a:ext cx="1824228" cy="112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3" name="TextBox 39"/>
            <p:cNvSpPr txBox="1">
              <a:spLocks noChangeArrowheads="1"/>
            </p:cNvSpPr>
            <p:nvPr/>
          </p:nvSpPr>
          <p:spPr bwMode="auto">
            <a:xfrm>
              <a:off x="6258908" y="5765287"/>
              <a:ext cx="1261992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IE"/>
                <a:t>End Users</a:t>
              </a:r>
            </a:p>
          </p:txBody>
        </p:sp>
        <p:cxnSp>
          <p:nvCxnSpPr>
            <p:cNvPr id="40974" name="Straight Arrow Connector 40"/>
            <p:cNvCxnSpPr>
              <a:cxnSpLocks noChangeShapeType="1"/>
              <a:stCxn id="40966" idx="3"/>
            </p:cNvCxnSpPr>
            <p:nvPr/>
          </p:nvCxnSpPr>
          <p:spPr bwMode="auto">
            <a:xfrm rot="5400000">
              <a:off x="6502121" y="4298086"/>
              <a:ext cx="772973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75" name="TextBox 41"/>
            <p:cNvSpPr txBox="1">
              <a:spLocks noChangeArrowheads="1"/>
            </p:cNvSpPr>
            <p:nvPr/>
          </p:nvSpPr>
          <p:spPr bwMode="auto">
            <a:xfrm>
              <a:off x="6851802" y="4025585"/>
              <a:ext cx="1274816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IE"/>
                <a:t>Read 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03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Outline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Today we will begin to look at data warehouses, and in particular:</a:t>
            </a:r>
            <a:endParaRPr lang="en-US" dirty="0" smtClean="0"/>
          </a:p>
          <a:p>
            <a:pPr lvl="1" eaLnBrk="1" hangingPunct="1"/>
            <a:r>
              <a:rPr lang="en-US" dirty="0" smtClean="0"/>
              <a:t>What is a data warehouse? </a:t>
            </a:r>
          </a:p>
          <a:p>
            <a:pPr lvl="1" eaLnBrk="1" hangingPunct="1"/>
            <a:r>
              <a:rPr lang="en-US" dirty="0" smtClean="0"/>
              <a:t>Data warehouse architecture</a:t>
            </a:r>
          </a:p>
          <a:p>
            <a:pPr lvl="1" eaLnBrk="1" hangingPunct="1"/>
            <a:r>
              <a:rPr lang="en-US" dirty="0" smtClean="0"/>
              <a:t>Building a data warehouse</a:t>
            </a:r>
          </a:p>
          <a:p>
            <a:pPr lvl="1" eaLnBrk="1" hangingPunct="1"/>
            <a:r>
              <a:rPr lang="en-IE" dirty="0" smtClean="0"/>
              <a:t>OLTP versus Data Warehouse</a:t>
            </a:r>
          </a:p>
          <a:p>
            <a:pPr lvl="1" eaLnBrk="1" hangingPunct="1"/>
            <a:r>
              <a:rPr lang="en-IE" dirty="0" smtClean="0"/>
              <a:t>Advantages and Issues</a:t>
            </a:r>
          </a:p>
          <a:p>
            <a:pPr lvl="1" eaLnBrk="1" hangingPunct="1"/>
            <a:endParaRPr lang="en-IE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65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3"/>
          <p:cNvSpPr txBox="1">
            <a:spLocks noChangeArrowheads="1"/>
          </p:cNvSpPr>
          <p:nvPr/>
        </p:nvSpPr>
        <p:spPr bwMode="auto">
          <a:xfrm>
            <a:off x="1031875" y="2973388"/>
            <a:ext cx="7134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3600" dirty="0">
                <a:latin typeface="+mn-lt"/>
              </a:rPr>
              <a:t>OLTP versus </a:t>
            </a:r>
            <a:r>
              <a:rPr lang="en-IE" sz="3600" dirty="0" smtClean="0">
                <a:latin typeface="+mn-lt"/>
              </a:rPr>
              <a:t>data </a:t>
            </a:r>
            <a:r>
              <a:rPr lang="en-IE" sz="3600" dirty="0">
                <a:latin typeface="+mn-lt"/>
              </a:rPr>
              <a:t>w</a:t>
            </a:r>
            <a:r>
              <a:rPr lang="en-IE" sz="3600" dirty="0" smtClean="0">
                <a:latin typeface="+mn-lt"/>
              </a:rPr>
              <a:t>arehouse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07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Remember</a:t>
            </a:r>
            <a:endParaRPr lang="en-US" sz="36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OLTP</a:t>
            </a:r>
          </a:p>
          <a:p>
            <a:pPr lvl="1"/>
            <a:r>
              <a:rPr lang="en-IE" dirty="0" smtClean="0"/>
              <a:t>Online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r>
              <a:rPr lang="en-IE" dirty="0" smtClean="0">
                <a:solidFill>
                  <a:srgbClr val="222268"/>
                </a:solidFill>
              </a:rPr>
              <a:t> </a:t>
            </a:r>
            <a:r>
              <a:rPr lang="en-IE" dirty="0" smtClean="0"/>
              <a:t>Processing</a:t>
            </a:r>
          </a:p>
          <a:p>
            <a:pPr lvl="1"/>
            <a:r>
              <a:rPr lang="en-IE" dirty="0" smtClean="0"/>
              <a:t>(A regular DB)</a:t>
            </a:r>
          </a:p>
          <a:p>
            <a:endParaRPr lang="en-IE" dirty="0" smtClean="0"/>
          </a:p>
          <a:p>
            <a:r>
              <a:rPr lang="en-IE" dirty="0" smtClean="0"/>
              <a:t>OLAP</a:t>
            </a:r>
          </a:p>
          <a:p>
            <a:pPr lvl="1"/>
            <a:r>
              <a:rPr lang="en-IE" dirty="0" smtClean="0"/>
              <a:t>Online 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</a:rPr>
              <a:t>Analytical</a:t>
            </a:r>
            <a:r>
              <a:rPr lang="en-IE" dirty="0" smtClean="0"/>
              <a:t> </a:t>
            </a:r>
            <a:r>
              <a:rPr lang="en-IE" dirty="0" smtClean="0"/>
              <a:t>Processing</a:t>
            </a:r>
          </a:p>
          <a:p>
            <a:pPr lvl="1"/>
            <a:r>
              <a:rPr lang="en-IE" dirty="0" smtClean="0"/>
              <a:t>(A data warehouse)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264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600" smtClean="0"/>
              <a:t>OLTP versus Data Warehouse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Data warehouses and OLTP systems have very different requirements. Examples include</a:t>
            </a:r>
          </a:p>
          <a:p>
            <a:pPr lvl="1" eaLnBrk="1" hangingPunct="1"/>
            <a:r>
              <a:rPr lang="en-GB" dirty="0" smtClean="0"/>
              <a:t>Workload</a:t>
            </a:r>
          </a:p>
          <a:p>
            <a:pPr lvl="2" eaLnBrk="1" hangingPunct="1"/>
            <a:r>
              <a:rPr lang="en-GB" dirty="0" smtClean="0"/>
              <a:t>DW designed for Ad-hoc queries</a:t>
            </a:r>
          </a:p>
          <a:p>
            <a:pPr lvl="3"/>
            <a:r>
              <a:rPr lang="en-GB" dirty="0" smtClean="0"/>
              <a:t>Workload for DW not predicable – design for flexibility</a:t>
            </a:r>
          </a:p>
          <a:p>
            <a:pPr lvl="2" eaLnBrk="1" hangingPunct="1"/>
            <a:r>
              <a:rPr lang="en-GB" dirty="0" smtClean="0"/>
              <a:t>OLTP perform predefined operations </a:t>
            </a:r>
          </a:p>
          <a:p>
            <a:pPr lvl="3"/>
            <a:r>
              <a:rPr lang="en-GB" dirty="0" smtClean="0"/>
              <a:t>These will be specifically tuned and designed</a:t>
            </a:r>
          </a:p>
          <a:p>
            <a:pPr lvl="1" eaLnBrk="1" hangingPunct="1"/>
            <a:r>
              <a:rPr lang="en-GB" dirty="0" smtClean="0"/>
              <a:t>Data Modifications</a:t>
            </a:r>
          </a:p>
          <a:p>
            <a:pPr lvl="2" eaLnBrk="1" hangingPunct="1"/>
            <a:r>
              <a:rPr lang="en-GB" dirty="0" smtClean="0"/>
              <a:t>DW bulk updates on a daily basis (hourly, daily, weekly </a:t>
            </a:r>
            <a:r>
              <a:rPr lang="en-GB" dirty="0" smtClean="0"/>
              <a:t>etc.)</a:t>
            </a:r>
            <a:endParaRPr lang="en-GB" dirty="0" smtClean="0"/>
          </a:p>
          <a:p>
            <a:pPr lvl="2" eaLnBrk="1" hangingPunct="1"/>
            <a:r>
              <a:rPr lang="en-GB" dirty="0" smtClean="0"/>
              <a:t>OLTP updated on routinely by individual statement</a:t>
            </a:r>
          </a:p>
          <a:p>
            <a:pPr lvl="2" eaLnBrk="1" hangingPunct="1"/>
            <a:r>
              <a:rPr lang="en-GB" dirty="0" smtClean="0"/>
              <a:t>OLTP always up to-date</a:t>
            </a:r>
          </a:p>
        </p:txBody>
      </p:sp>
    </p:spTree>
    <p:extLst>
      <p:ext uri="{BB962C8B-B14F-4D97-AF65-F5344CB8AC3E}">
        <p14:creationId xmlns:p14="http://schemas.microsoft.com/office/powerpoint/2010/main" val="11795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600" smtClean="0"/>
              <a:t>OLTP versus Data Warehouse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/>
            <a:r>
              <a:rPr lang="en-GB" dirty="0" smtClean="0"/>
              <a:t>Schema Design</a:t>
            </a:r>
          </a:p>
          <a:p>
            <a:pPr lvl="2" eaLnBrk="1" hangingPunct="1"/>
            <a:r>
              <a:rPr lang="en-GB" dirty="0" smtClean="0">
                <a:solidFill>
                  <a:srgbClr val="222268"/>
                </a:solidFill>
              </a:rPr>
              <a:t>DW is </a:t>
            </a:r>
            <a:r>
              <a:rPr lang="en-GB" dirty="0" err="1" smtClean="0">
                <a:solidFill>
                  <a:srgbClr val="222268"/>
                </a:solidFill>
              </a:rPr>
              <a:t>denormalised</a:t>
            </a:r>
            <a:r>
              <a:rPr lang="en-GB" dirty="0" smtClean="0">
                <a:solidFill>
                  <a:srgbClr val="222268"/>
                </a:solidFill>
              </a:rPr>
              <a:t> </a:t>
            </a:r>
            <a:r>
              <a:rPr lang="en-GB" dirty="0" smtClean="0"/>
              <a:t>or partially </a:t>
            </a:r>
            <a:r>
              <a:rPr lang="en-GB" dirty="0" err="1" smtClean="0"/>
              <a:t>denormalised</a:t>
            </a:r>
            <a:r>
              <a:rPr lang="en-GB" dirty="0" smtClean="0"/>
              <a:t> to allow </a:t>
            </a:r>
            <a:r>
              <a:rPr lang="en-GB" dirty="0" smtClean="0"/>
              <a:t>for optimised </a:t>
            </a:r>
            <a:r>
              <a:rPr lang="en-GB" dirty="0" smtClean="0"/>
              <a:t>queries</a:t>
            </a:r>
          </a:p>
          <a:p>
            <a:pPr lvl="2" eaLnBrk="1" hangingPunct="1"/>
            <a:r>
              <a:rPr lang="en-GB" dirty="0" smtClean="0"/>
              <a:t>OLTP are fully normalised to optimise modifications</a:t>
            </a:r>
            <a:endParaRPr lang="en-GB" sz="2000" dirty="0" smtClean="0"/>
          </a:p>
          <a:p>
            <a:pPr lvl="1" eaLnBrk="1" hangingPunct="1"/>
            <a:r>
              <a:rPr lang="en-GB" dirty="0" smtClean="0"/>
              <a:t>Operations</a:t>
            </a:r>
          </a:p>
          <a:p>
            <a:pPr lvl="2" eaLnBrk="1" hangingPunct="1"/>
            <a:r>
              <a:rPr lang="en-GB" dirty="0" smtClean="0">
                <a:solidFill>
                  <a:srgbClr val="222268"/>
                </a:solidFill>
              </a:rPr>
              <a:t>DW - Bulk</a:t>
            </a:r>
            <a:r>
              <a:rPr lang="en-GB" dirty="0" smtClean="0"/>
              <a:t>, access large number of records</a:t>
            </a:r>
          </a:p>
          <a:p>
            <a:pPr lvl="2" eaLnBrk="1" hangingPunct="1"/>
            <a:r>
              <a:rPr lang="en-GB" dirty="0" smtClean="0"/>
              <a:t>OLTP – individual, small number of records</a:t>
            </a:r>
          </a:p>
          <a:p>
            <a:pPr lvl="1" eaLnBrk="1" hangingPunct="1"/>
            <a:r>
              <a:rPr lang="en-GB" dirty="0" smtClean="0"/>
              <a:t>Historical Data</a:t>
            </a:r>
          </a:p>
          <a:p>
            <a:pPr lvl="2" eaLnBrk="1" hangingPunct="1"/>
            <a:r>
              <a:rPr lang="en-GB" dirty="0" smtClean="0">
                <a:solidFill>
                  <a:srgbClr val="222268"/>
                </a:solidFill>
              </a:rPr>
              <a:t>DW store months, years of data – to support historical analysis</a:t>
            </a:r>
          </a:p>
          <a:p>
            <a:pPr lvl="2" eaLnBrk="1" hangingPunct="1"/>
            <a:r>
              <a:rPr lang="en-GB" dirty="0" smtClean="0"/>
              <a:t>OLTP only keep a few months of data </a:t>
            </a:r>
          </a:p>
          <a:p>
            <a:pPr lvl="2" eaLnBrk="1" hangingPunct="1"/>
            <a:r>
              <a:rPr lang="en-GB" dirty="0" smtClean="0"/>
              <a:t>OLTP can only give current view of data</a:t>
            </a:r>
          </a:p>
          <a:p>
            <a:pPr lvl="2" eaLnBrk="1" hangingPunct="1"/>
            <a:endParaRPr lang="en-GB" dirty="0" smtClean="0"/>
          </a:p>
          <a:p>
            <a:pPr eaLnBrk="1" hangingPunct="1"/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9507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4"/>
          <p:cNvSpPr>
            <a:spLocks noGrp="1" noChangeArrowheads="1"/>
          </p:cNvSpPr>
          <p:nvPr>
            <p:ph type="title"/>
          </p:nvPr>
        </p:nvSpPr>
        <p:spPr>
          <a:xfrm>
            <a:off x="604838" y="88900"/>
            <a:ext cx="8448675" cy="865188"/>
          </a:xfrm>
        </p:spPr>
        <p:txBody>
          <a:bodyPr/>
          <a:lstStyle/>
          <a:p>
            <a:pPr algn="ctr" eaLnBrk="1" hangingPunct="1"/>
            <a:r>
              <a:rPr lang="en-IE" sz="3600" smtClean="0"/>
              <a:t>OLTP versus Data </a:t>
            </a:r>
            <a:r>
              <a:rPr lang="en-GB" sz="3600" smtClean="0"/>
              <a:t>Warehouse</a:t>
            </a:r>
            <a:endParaRPr lang="en-US" sz="3600" smtClean="0"/>
          </a:p>
        </p:txBody>
      </p:sp>
      <p:graphicFrame>
        <p:nvGraphicFramePr>
          <p:cNvPr id="1181962" name="Group 266"/>
          <p:cNvGraphicFramePr>
            <a:graphicFrameLocks noGrp="1"/>
          </p:cNvGraphicFramePr>
          <p:nvPr/>
        </p:nvGraphicFramePr>
        <p:xfrm>
          <a:off x="254000" y="1079500"/>
          <a:ext cx="8636000" cy="5564192"/>
        </p:xfrm>
        <a:graphic>
          <a:graphicData uri="http://schemas.openxmlformats.org/drawingml/2006/table">
            <a:tbl>
              <a:tblPr/>
              <a:tblGrid>
                <a:gridCol w="2268538"/>
                <a:gridCol w="2651125"/>
                <a:gridCol w="3716337"/>
              </a:tblGrid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OLTP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09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Warehouse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0981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Clerk, IT professional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Knowledge worker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 to day operations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Decision support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 Design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Application-oriented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Subject-oriented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Current, up-to-date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detailed, flat relational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Isolated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Historical, summarized, multidimensional, integrated, consolidated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Repetitive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Ad-hoc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Access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Read/write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Index/hash on prim. Key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Lots of scans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Unit of Work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Short, simple transaction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Complex query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 Records Accessed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Millions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 Users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Thousands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Hundreds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 Size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100MB-GB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100GB-TB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Metric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Transaction throughput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Query throughput, response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9640" marR="89640" marT="44820" marB="448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090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1031875" y="2947988"/>
            <a:ext cx="7134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3600" dirty="0">
                <a:latin typeface="+mn-lt"/>
              </a:rPr>
              <a:t>Benefits of </a:t>
            </a:r>
            <a:r>
              <a:rPr lang="en-IE" sz="3600" dirty="0" smtClean="0">
                <a:latin typeface="+mn-lt"/>
              </a:rPr>
              <a:t>data </a:t>
            </a:r>
            <a:r>
              <a:rPr lang="en-IE" sz="3600" dirty="0">
                <a:latin typeface="+mn-lt"/>
              </a:rPr>
              <a:t>w</a:t>
            </a:r>
            <a:r>
              <a:rPr lang="en-IE" sz="3600" dirty="0" smtClean="0">
                <a:latin typeface="+mn-lt"/>
              </a:rPr>
              <a:t>arehousing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82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Data Warehousing Approach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67543" y="1340768"/>
            <a:ext cx="8458969" cy="532859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Advantages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High query performance</a:t>
            </a:r>
            <a:r>
              <a:rPr lang="en-US" sz="2600" dirty="0" smtClean="0"/>
              <a:t>: queries are answered directly from DW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Does not interfere with local processing at sources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200" dirty="0" smtClean="0"/>
              <a:t>Provided that the local processing has a downtime and the DW update is possible during this downtime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Good separation of issues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200" dirty="0" smtClean="0"/>
              <a:t>Complex queries are </a:t>
            </a:r>
            <a:r>
              <a:rPr lang="en-US" sz="2200" dirty="0" smtClean="0"/>
              <a:t>dealt with in the DW</a:t>
            </a:r>
            <a:endParaRPr lang="en-US" sz="2200" dirty="0" smtClean="0"/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1900" dirty="0" smtClean="0"/>
              <a:t>Querying/</a:t>
            </a:r>
            <a:r>
              <a:rPr lang="en-US" sz="1900" dirty="0" err="1" smtClean="0"/>
              <a:t>Analysing</a:t>
            </a:r>
            <a:r>
              <a:rPr lang="en-US" sz="1900" dirty="0" smtClean="0"/>
              <a:t> historic data (OLAP)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1900" dirty="0" smtClean="0"/>
              <a:t>Mining historic data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200" dirty="0" smtClean="0"/>
              <a:t>OLTP at information sources – independent of DW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Data is available in the DW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200" dirty="0" smtClean="0"/>
              <a:t>Can annotate, summarize, restructure, clean, etc.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200" dirty="0" smtClean="0"/>
              <a:t>Can store historical </a:t>
            </a:r>
            <a:r>
              <a:rPr lang="en-US" sz="2200" dirty="0" smtClean="0"/>
              <a:t>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Has caught on in industry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27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Data Warehousing Approach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400" dirty="0" smtClean="0"/>
              <a:t>Gives the data you want, in a suitable format</a:t>
            </a:r>
          </a:p>
          <a:p>
            <a:pPr lvl="1"/>
            <a:r>
              <a:rPr lang="en-IE" sz="2400" dirty="0" smtClean="0"/>
              <a:t>Removes inconsistency of reporting</a:t>
            </a:r>
          </a:p>
          <a:p>
            <a:pPr lvl="1"/>
            <a:r>
              <a:rPr lang="en-IE" sz="2400" dirty="0" smtClean="0"/>
              <a:t>Gives one consistent picture of the data</a:t>
            </a:r>
          </a:p>
          <a:p>
            <a:pPr lvl="1"/>
            <a:r>
              <a:rPr lang="en-IE" sz="2400" dirty="0" smtClean="0"/>
              <a:t>Potential high returns on investment</a:t>
            </a:r>
          </a:p>
          <a:p>
            <a:pPr lvl="1"/>
            <a:r>
              <a:rPr lang="en-IE" sz="2400" dirty="0" smtClean="0"/>
              <a:t>Competitive advantage</a:t>
            </a:r>
          </a:p>
          <a:p>
            <a:pPr lvl="1"/>
            <a:r>
              <a:rPr lang="en-IE" sz="2400" dirty="0" smtClean="0"/>
              <a:t>Increased productivity of corporate decision-makers</a:t>
            </a:r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09120"/>
            <a:ext cx="3442741" cy="222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56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Data Warehousing Approach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95535" y="1340768"/>
            <a:ext cx="8530977" cy="5112568"/>
          </a:xfrm>
        </p:spPr>
        <p:txBody>
          <a:bodyPr/>
          <a:lstStyle/>
          <a:p>
            <a:pPr eaLnBrk="1" hangingPunct="1"/>
            <a:r>
              <a:rPr lang="en-US" dirty="0" smtClean="0"/>
              <a:t>Disadvantages</a:t>
            </a:r>
          </a:p>
          <a:p>
            <a:pPr lvl="1" eaLnBrk="1" hangingPunct="1"/>
            <a:r>
              <a:rPr lang="en-US" dirty="0" smtClean="0"/>
              <a:t>DW contains possibly outdated data – </a:t>
            </a:r>
            <a:r>
              <a:rPr lang="en-US" dirty="0" smtClean="0">
                <a:solidFill>
                  <a:srgbClr val="222268"/>
                </a:solidFill>
              </a:rPr>
              <a:t>lacks latest data</a:t>
            </a:r>
          </a:p>
          <a:p>
            <a:pPr lvl="2" eaLnBrk="1" hangingPunct="1"/>
            <a:r>
              <a:rPr lang="en-US" dirty="0" smtClean="0"/>
              <a:t>Depends on refresh rate</a:t>
            </a:r>
          </a:p>
          <a:p>
            <a:pPr lvl="1" eaLnBrk="1" hangingPunct="1"/>
            <a:r>
              <a:rPr lang="en-US" dirty="0" smtClean="0"/>
              <a:t>Some of the source data might get lost</a:t>
            </a:r>
          </a:p>
          <a:p>
            <a:pPr lvl="1" eaLnBrk="1" hangingPunct="1"/>
            <a:r>
              <a:rPr lang="en-IE" dirty="0" smtClean="0"/>
              <a:t>Setup cost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2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107504" y="3068960"/>
            <a:ext cx="8713787" cy="957262"/>
          </a:xfrm>
        </p:spPr>
        <p:txBody>
          <a:bodyPr/>
          <a:lstStyle/>
          <a:p>
            <a:pPr marL="538163" lvl="1" indent="0" algn="ctr" eaLnBrk="1" hangingPunct="1">
              <a:buFontTx/>
              <a:buNone/>
            </a:pPr>
            <a:r>
              <a:rPr lang="en-US" sz="3600" dirty="0" smtClean="0"/>
              <a:t>Issues with data warehousing</a:t>
            </a:r>
          </a:p>
          <a:p>
            <a:pPr algn="ctr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0049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1031875" y="3011488"/>
            <a:ext cx="7134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3600" dirty="0">
                <a:latin typeface="+mj-lt"/>
              </a:rPr>
              <a:t>What is a </a:t>
            </a:r>
            <a:r>
              <a:rPr lang="en-IE" sz="3600" dirty="0" smtClean="0">
                <a:latin typeface="+mj-lt"/>
              </a:rPr>
              <a:t>data </a:t>
            </a:r>
            <a:r>
              <a:rPr lang="en-IE" sz="3600" dirty="0">
                <a:latin typeface="+mj-lt"/>
              </a:rPr>
              <a:t>w</a:t>
            </a:r>
            <a:r>
              <a:rPr lang="en-IE" sz="3600" dirty="0" smtClean="0">
                <a:latin typeface="+mj-lt"/>
              </a:rPr>
              <a:t>arehouse</a:t>
            </a:r>
            <a:r>
              <a:rPr lang="en-IE" sz="3600" dirty="0">
                <a:latin typeface="+mj-lt"/>
              </a:rPr>
              <a:t>?</a:t>
            </a:r>
            <a:endParaRPr lang="en-US" sz="3600" dirty="0">
              <a:latin typeface="+mj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4364038"/>
            <a:ext cx="3052762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7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600" dirty="0" smtClean="0"/>
              <a:t>Issues with Data Warehousing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1" y="1700808"/>
            <a:ext cx="8386961" cy="49685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Underestimation of resources for data loading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Hidden problems with source systems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Required data not captured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Increased end-user demands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Data homogenization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High demand for resources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Data ownership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High maintenance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Long duration projects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Complexity of integration</a:t>
            </a:r>
          </a:p>
        </p:txBody>
      </p:sp>
    </p:spTree>
    <p:extLst>
      <p:ext uri="{BB962C8B-B14F-4D97-AF65-F5344CB8AC3E}">
        <p14:creationId xmlns:p14="http://schemas.microsoft.com/office/powerpoint/2010/main" val="315922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Data Warehousing and BSI</a:t>
            </a:r>
            <a:endParaRPr lang="en-US" sz="360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497069" cy="4315941"/>
          </a:xfrm>
        </p:spPr>
        <p:txBody>
          <a:bodyPr>
            <a:normAutofit/>
          </a:bodyPr>
          <a:lstStyle/>
          <a:p>
            <a:pPr marL="358775" indent="-457200" eaLnBrk="1" hangingPunct="1">
              <a:lnSpc>
                <a:spcPct val="130000"/>
              </a:lnSpc>
              <a:defRPr/>
            </a:pPr>
            <a:r>
              <a:rPr lang="en-IE" sz="3000" dirty="0" smtClean="0"/>
              <a:t>DW provides </a:t>
            </a: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integrated</a:t>
            </a:r>
            <a:r>
              <a:rPr lang="en-IE" sz="3000" dirty="0" smtClean="0"/>
              <a:t> storage of current and </a:t>
            </a: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historical data</a:t>
            </a:r>
            <a:r>
              <a:rPr lang="en-IE" sz="3000" dirty="0" smtClean="0"/>
              <a:t> organized by </a:t>
            </a: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subject area.</a:t>
            </a:r>
          </a:p>
          <a:p>
            <a:pPr marL="358775" indent="-457200" eaLnBrk="1" hangingPunct="1">
              <a:lnSpc>
                <a:spcPct val="130000"/>
              </a:lnSpc>
              <a:defRPr/>
            </a:pPr>
            <a:r>
              <a:rPr lang="en-IE" sz="3000" dirty="0" smtClean="0"/>
              <a:t>Ensures </a:t>
            </a: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credible quality </a:t>
            </a:r>
            <a:r>
              <a:rPr lang="en-IE" sz="3000" dirty="0" smtClean="0"/>
              <a:t>data for Business Intelligence.</a:t>
            </a:r>
          </a:p>
          <a:p>
            <a:pPr marL="358775" indent="-457200" eaLnBrk="1" hangingPunct="1">
              <a:lnSpc>
                <a:spcPct val="130000"/>
              </a:lnSpc>
              <a:defRPr/>
            </a:pPr>
            <a:r>
              <a:rPr lang="en-IE" sz="3000" dirty="0" smtClean="0"/>
              <a:t>Ensures a stable, </a:t>
            </a: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high-performance environment </a:t>
            </a:r>
            <a:r>
              <a:rPr lang="en-IE" sz="3000" dirty="0" smtClean="0"/>
              <a:t>for Business Intelligence.</a:t>
            </a:r>
          </a:p>
        </p:txBody>
      </p:sp>
    </p:spTree>
    <p:extLst>
      <p:ext uri="{BB962C8B-B14F-4D97-AF65-F5344CB8AC3E}">
        <p14:creationId xmlns:p14="http://schemas.microsoft.com/office/powerpoint/2010/main" val="15620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Data Warehouse Management</a:t>
            </a:r>
            <a:endParaRPr lang="en-US" sz="36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mtClean="0"/>
              <a:t>Data warehouse management tasks:</a:t>
            </a:r>
          </a:p>
          <a:p>
            <a:pPr lvl="1"/>
            <a:r>
              <a:rPr lang="en-GB" smtClean="0"/>
              <a:t>Monitoring data loading from multiple sources</a:t>
            </a:r>
          </a:p>
          <a:p>
            <a:pPr lvl="1"/>
            <a:r>
              <a:rPr lang="en-GB" smtClean="0"/>
              <a:t>Data quality and integrity checks</a:t>
            </a:r>
          </a:p>
          <a:p>
            <a:pPr lvl="1"/>
            <a:r>
              <a:rPr lang="en-GB" smtClean="0"/>
              <a:t>Managing and updating meta-data</a:t>
            </a:r>
          </a:p>
          <a:p>
            <a:pPr lvl="1"/>
            <a:r>
              <a:rPr lang="en-GB" smtClean="0"/>
              <a:t>Monitoring database performance to ensure efficient query response times and resource utilisation</a:t>
            </a:r>
          </a:p>
          <a:p>
            <a:pPr lvl="1"/>
            <a:r>
              <a:rPr lang="en-GB" smtClean="0"/>
              <a:t>Auditing data warehouse usage to provide user chargeback information</a:t>
            </a:r>
          </a:p>
          <a:p>
            <a:pPr lvl="1"/>
            <a:r>
              <a:rPr lang="en-GB" smtClean="0"/>
              <a:t>Replicating and distributing data</a:t>
            </a:r>
          </a:p>
          <a:p>
            <a:pPr lvl="1"/>
            <a:r>
              <a:rPr lang="en-GB" smtClean="0"/>
              <a:t>Maintaining efficient data storage management</a:t>
            </a:r>
          </a:p>
        </p:txBody>
      </p:sp>
    </p:spTree>
    <p:extLst>
      <p:ext uri="{BB962C8B-B14F-4D97-AF65-F5344CB8AC3E}">
        <p14:creationId xmlns:p14="http://schemas.microsoft.com/office/powerpoint/2010/main" val="401478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 smtClean="0"/>
              <a:t>Data Warehouse Management</a:t>
            </a:r>
            <a:endParaRPr lang="en-US" sz="3600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Purging data</a:t>
            </a:r>
          </a:p>
          <a:p>
            <a:pPr lvl="1"/>
            <a:r>
              <a:rPr lang="en-GB" dirty="0" smtClean="0"/>
              <a:t>Archiving and backing-up data</a:t>
            </a:r>
          </a:p>
          <a:p>
            <a:pPr lvl="1"/>
            <a:r>
              <a:rPr lang="en-GB" dirty="0" smtClean="0"/>
              <a:t>Implementing recovery following failure</a:t>
            </a:r>
          </a:p>
          <a:p>
            <a:pPr lvl="1"/>
            <a:r>
              <a:rPr lang="en-GB" dirty="0" smtClean="0"/>
              <a:t>Security management</a:t>
            </a:r>
          </a:p>
        </p:txBody>
      </p:sp>
    </p:spTree>
    <p:extLst>
      <p:ext uri="{BB962C8B-B14F-4D97-AF65-F5344CB8AC3E}">
        <p14:creationId xmlns:p14="http://schemas.microsoft.com/office/powerpoint/2010/main" val="23044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300" smtClean="0"/>
              <a:t>Data Warehousing Tools and Technologies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 smtClean="0"/>
              <a:t>Historically, building a data warehouse was a complex task because ‘end-to-end’ tools were rare</a:t>
            </a:r>
          </a:p>
          <a:p>
            <a:r>
              <a:rPr lang="en-GB" dirty="0" smtClean="0"/>
              <a:t>Necessary to built a data warehouse using multiple products from different vendors</a:t>
            </a:r>
          </a:p>
          <a:p>
            <a:pPr eaLnBrk="1" hangingPunct="1"/>
            <a:r>
              <a:rPr lang="en-GB" dirty="0" smtClean="0"/>
              <a:t>Ensuring that these products worked well together and were fully integrated was a major challenge</a:t>
            </a:r>
          </a:p>
          <a:p>
            <a:pPr lvl="1"/>
            <a:r>
              <a:rPr lang="en-GB" dirty="0" smtClean="0"/>
              <a:t>Fortunately, out of the box solutions are becoming more prevalent</a:t>
            </a:r>
          </a:p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9440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200" smtClean="0"/>
              <a:t>Extraction, Cleansing &amp; Transformation Tools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smtClean="0"/>
              <a:t>Tasks of capturing data from source systems, cleansing and transforming it, and loading results into target system can be carried out either by separate products, or by a single integrated solution. </a:t>
            </a:r>
          </a:p>
          <a:p>
            <a:pPr eaLnBrk="1" hangingPunct="1"/>
            <a:r>
              <a:rPr lang="en-GB" smtClean="0"/>
              <a:t>Integrated solutions include:</a:t>
            </a:r>
          </a:p>
          <a:p>
            <a:pPr lvl="1" eaLnBrk="1" hangingPunct="1"/>
            <a:r>
              <a:rPr lang="en-GB" smtClean="0"/>
              <a:t>Code generators</a:t>
            </a:r>
          </a:p>
          <a:p>
            <a:pPr lvl="1" eaLnBrk="1" hangingPunct="1"/>
            <a:r>
              <a:rPr lang="en-GB" smtClean="0"/>
              <a:t>Database data </a:t>
            </a:r>
            <a:br>
              <a:rPr lang="en-GB" smtClean="0"/>
            </a:br>
            <a:r>
              <a:rPr lang="en-GB" smtClean="0"/>
              <a:t>replication tools</a:t>
            </a:r>
          </a:p>
          <a:p>
            <a:pPr lvl="1" eaLnBrk="1" hangingPunct="1"/>
            <a:r>
              <a:rPr lang="en-GB" smtClean="0"/>
              <a:t>Dynamic transformation </a:t>
            </a:r>
            <a:br>
              <a:rPr lang="en-GB" smtClean="0"/>
            </a:br>
            <a:r>
              <a:rPr lang="en-GB" smtClean="0"/>
              <a:t>engines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3926714"/>
            <a:ext cx="3952875" cy="274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0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600" dirty="0" smtClean="0"/>
              <a:t>Data Warehouse DBMS Requirements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1" y="1916832"/>
            <a:ext cx="8386961" cy="46805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Load performance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Data </a:t>
            </a:r>
            <a:r>
              <a:rPr lang="en-GB" sz="2800" dirty="0" smtClean="0"/>
              <a:t>quality management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Query performance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Terabyte scalability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Mass user scalability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Networked data warehouse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Data Warehouse </a:t>
            </a:r>
            <a:r>
              <a:rPr lang="en-GB" sz="2800" dirty="0" smtClean="0"/>
              <a:t>administration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Integrated dimensional analysis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Advanced query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326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Data Warehousing Providers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685949" y="1988840"/>
            <a:ext cx="3567187" cy="31683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Teradata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Oracle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Amazon </a:t>
            </a:r>
            <a:r>
              <a:rPr lang="en-IE" dirty="0" err="1" smtClean="0"/>
              <a:t>webservices</a:t>
            </a:r>
            <a:endParaRPr lang="en-IE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6577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55576" y="580526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https://www.monitis.com/blog/top-5-data-warehouses-on-the-market-today/</a:t>
            </a:r>
          </a:p>
        </p:txBody>
      </p:sp>
    </p:spTree>
    <p:extLst>
      <p:ext uri="{BB962C8B-B14F-4D97-AF65-F5344CB8AC3E}">
        <p14:creationId xmlns:p14="http://schemas.microsoft.com/office/powerpoint/2010/main" val="3597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Required Skills for DW Personnel </a:t>
            </a:r>
            <a:endParaRPr lang="en-US" sz="360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Three kinds of employee expertise is required:</a:t>
            </a:r>
          </a:p>
          <a:p>
            <a:pPr lvl="1"/>
            <a:r>
              <a:rPr lang="en-US" dirty="0" smtClean="0"/>
              <a:t>Business expertise</a:t>
            </a:r>
          </a:p>
          <a:p>
            <a:pPr lvl="2"/>
            <a:r>
              <a:rPr lang="en-US" dirty="0" smtClean="0"/>
              <a:t>An understanding of the company’s </a:t>
            </a:r>
            <a:r>
              <a:rPr lang="en-US" u="sng" dirty="0" smtClean="0"/>
              <a:t>business processes </a:t>
            </a:r>
            <a:r>
              <a:rPr lang="en-US" dirty="0" smtClean="0"/>
              <a:t>that underlies an understanding of the company’s transactional data and databases</a:t>
            </a:r>
          </a:p>
          <a:p>
            <a:pPr lvl="2"/>
            <a:r>
              <a:rPr lang="en-US" dirty="0" smtClean="0"/>
              <a:t>An understanding of the company’s </a:t>
            </a:r>
            <a:r>
              <a:rPr lang="en-US" u="sng" dirty="0" smtClean="0"/>
              <a:t>business goals </a:t>
            </a:r>
            <a:r>
              <a:rPr lang="en-US" dirty="0" smtClean="0"/>
              <a:t>to help in determining what data should be stored in the data warehouse for eventual OLAP and data mining purposes</a:t>
            </a:r>
          </a:p>
          <a:p>
            <a:pPr lvl="1"/>
            <a:r>
              <a:rPr lang="en-US" dirty="0" smtClean="0"/>
              <a:t>Data expertise</a:t>
            </a:r>
          </a:p>
          <a:p>
            <a:pPr lvl="2"/>
            <a:r>
              <a:rPr lang="en-US" dirty="0" smtClean="0"/>
              <a:t>An understanding of the company’s </a:t>
            </a:r>
            <a:r>
              <a:rPr lang="en-US" u="sng" dirty="0" smtClean="0"/>
              <a:t>transactional data </a:t>
            </a:r>
            <a:r>
              <a:rPr lang="en-US" dirty="0" smtClean="0"/>
              <a:t>and databases for selection and integration into the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4671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Required Skills for DW Personnel </a:t>
            </a:r>
            <a:endParaRPr lang="en-US" sz="360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/>
              <a:t>An understanding of the company’s transactional data and databases to design and manage data cleaning and data transformation, as necessary. </a:t>
            </a:r>
          </a:p>
          <a:p>
            <a:pPr lvl="2"/>
            <a:r>
              <a:rPr lang="en-US" dirty="0" smtClean="0"/>
              <a:t>Familiarity with </a:t>
            </a:r>
            <a:r>
              <a:rPr lang="en-US" u="sng" dirty="0" smtClean="0"/>
              <a:t>outside data sources </a:t>
            </a:r>
            <a:r>
              <a:rPr lang="en-US" dirty="0" smtClean="0"/>
              <a:t>for the acquisition of enrichment data.</a:t>
            </a:r>
          </a:p>
          <a:p>
            <a:pPr lvl="1"/>
            <a:r>
              <a:rPr lang="en-US" dirty="0" smtClean="0"/>
              <a:t>Technical expertise</a:t>
            </a:r>
          </a:p>
          <a:p>
            <a:pPr lvl="2"/>
            <a:r>
              <a:rPr lang="en-US" dirty="0" smtClean="0"/>
              <a:t>An understanding of </a:t>
            </a:r>
            <a:r>
              <a:rPr lang="en-US" u="sng" dirty="0" smtClean="0"/>
              <a:t>data warehouse design </a:t>
            </a:r>
            <a:r>
              <a:rPr lang="en-US" dirty="0" smtClean="0"/>
              <a:t>principles for the initial design. </a:t>
            </a:r>
          </a:p>
          <a:p>
            <a:pPr lvl="2"/>
            <a:r>
              <a:rPr lang="en-US" dirty="0" smtClean="0"/>
              <a:t>An understanding of </a:t>
            </a:r>
            <a:r>
              <a:rPr lang="en-US" u="sng" dirty="0" smtClean="0"/>
              <a:t>OLAP and data mining </a:t>
            </a:r>
            <a:r>
              <a:rPr lang="en-US" dirty="0" smtClean="0"/>
              <a:t>techniques so that the data warehouse design will properly support these processes.</a:t>
            </a:r>
          </a:p>
        </p:txBody>
      </p:sp>
    </p:spTree>
    <p:extLst>
      <p:ext uri="{BB962C8B-B14F-4D97-AF65-F5344CB8AC3E}">
        <p14:creationId xmlns:p14="http://schemas.microsoft.com/office/powerpoint/2010/main" val="220315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smtClean="0"/>
              <a:t>Evolution of Data Warehouses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8112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spcAft>
                <a:spcPts val="800"/>
              </a:spcAft>
              <a:defRPr/>
            </a:pPr>
            <a:r>
              <a:rPr lang="en-GB" dirty="0" smtClean="0"/>
              <a:t>Since the 1970s, organizations have gained </a:t>
            </a:r>
            <a:r>
              <a:rPr lang="en-GB" dirty="0" smtClean="0">
                <a:solidFill>
                  <a:srgbClr val="FF0000"/>
                </a:solidFill>
              </a:rPr>
              <a:t>competitive advantage </a:t>
            </a:r>
            <a:r>
              <a:rPr lang="en-GB" dirty="0" smtClean="0"/>
              <a:t>through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automation of business processes</a:t>
            </a:r>
            <a:r>
              <a:rPr lang="en-GB" dirty="0" smtClean="0"/>
              <a:t> to offer more efficient and cost-effective services to customers.</a:t>
            </a:r>
          </a:p>
          <a:p>
            <a:pPr eaLnBrk="1" hangingPunct="1">
              <a:lnSpc>
                <a:spcPct val="80000"/>
              </a:lnSpc>
              <a:spcAft>
                <a:spcPts val="800"/>
              </a:spcAft>
              <a:defRPr/>
            </a:pPr>
            <a:r>
              <a:rPr lang="en-GB" dirty="0" smtClean="0"/>
              <a:t>This resulted in accumulation of growing amounts of data in operational databases.</a:t>
            </a:r>
          </a:p>
          <a:p>
            <a:pPr eaLnBrk="1" hangingPunct="1">
              <a:lnSpc>
                <a:spcPct val="80000"/>
              </a:lnSpc>
              <a:spcAft>
                <a:spcPts val="800"/>
              </a:spcAft>
              <a:defRPr/>
            </a:pPr>
            <a:r>
              <a:rPr lang="en-GB" dirty="0" smtClean="0"/>
              <a:t>Organizations now focus on ways to use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operational data to support decision-making</a:t>
            </a:r>
            <a:r>
              <a:rPr lang="en-GB" dirty="0" smtClean="0"/>
              <a:t>, as a means of gaining competitive advantage.</a:t>
            </a:r>
          </a:p>
          <a:p>
            <a:pPr eaLnBrk="1" hangingPunct="1">
              <a:lnSpc>
                <a:spcPct val="80000"/>
              </a:lnSpc>
              <a:spcAft>
                <a:spcPts val="800"/>
              </a:spcAft>
              <a:defRPr/>
            </a:pPr>
            <a:r>
              <a:rPr lang="en-GB" dirty="0" smtClean="0"/>
              <a:t>However,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operational systems were never designed to support such business activities.</a:t>
            </a:r>
          </a:p>
          <a:p>
            <a:pPr eaLnBrk="1" hangingPunct="1">
              <a:lnSpc>
                <a:spcPct val="80000"/>
              </a:lnSpc>
              <a:spcAft>
                <a:spcPts val="800"/>
              </a:spcAft>
              <a:defRPr/>
            </a:pPr>
            <a:r>
              <a:rPr lang="en-GB" dirty="0" smtClean="0"/>
              <a:t>Enter the data warehouse.</a:t>
            </a:r>
          </a:p>
        </p:txBody>
      </p:sp>
    </p:spTree>
    <p:extLst>
      <p:ext uri="{BB962C8B-B14F-4D97-AF65-F5344CB8AC3E}">
        <p14:creationId xmlns:p14="http://schemas.microsoft.com/office/powerpoint/2010/main" val="7530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dirty="0" smtClean="0"/>
              <a:t>Enterprise Data Warehouse</a:t>
            </a:r>
            <a:endParaRPr lang="en-US" sz="3600" dirty="0" smtClean="0"/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319588" y="1484784"/>
            <a:ext cx="4697412" cy="519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4"/>
          <p:cNvSpPr txBox="1">
            <a:spLocks noChangeArrowheads="1"/>
          </p:cNvSpPr>
          <p:nvPr/>
        </p:nvSpPr>
        <p:spPr bwMode="auto">
          <a:xfrm>
            <a:off x="212725" y="1484784"/>
            <a:ext cx="4156075" cy="519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IE" sz="2800" dirty="0">
                <a:latin typeface="+mn-lt"/>
              </a:rPr>
              <a:t>Top-down development implies the EDW was </a:t>
            </a:r>
            <a:r>
              <a:rPr lang="en-IE" sz="2800" dirty="0" smtClean="0">
                <a:latin typeface="+mn-lt"/>
              </a:rPr>
              <a:t>created </a:t>
            </a:r>
            <a:r>
              <a:rPr lang="en-IE" sz="2800" dirty="0">
                <a:latin typeface="+mn-lt"/>
              </a:rPr>
              <a:t>first and later data is extracted to create one or more Data Marts</a:t>
            </a:r>
          </a:p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IE" sz="2800" dirty="0">
                <a:latin typeface="+mn-lt"/>
              </a:rPr>
              <a:t>Bottom-up approach is where a series of independent Data Marts are developed, building up into an EDW </a:t>
            </a:r>
            <a:endParaRPr lang="en-US" sz="2800" dirty="0">
              <a:latin typeface="+mn-lt"/>
            </a:endParaRPr>
          </a:p>
          <a:p>
            <a:pPr eaLnBrk="1" hangingPunct="1">
              <a:spcBef>
                <a:spcPct val="200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990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600" smtClean="0"/>
              <a:t>Data Mart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dirty="0" smtClean="0"/>
              <a:t>A subset of a data warehouse that supports the requirements of a particular department or business function</a:t>
            </a:r>
          </a:p>
          <a:p>
            <a:pPr eaLnBrk="1" hangingPunct="1"/>
            <a:r>
              <a:rPr lang="en-GB" dirty="0" smtClean="0"/>
              <a:t>Characteristics include:</a:t>
            </a:r>
          </a:p>
          <a:p>
            <a:pPr lvl="1" eaLnBrk="1" hangingPunct="1"/>
            <a:r>
              <a:rPr lang="en-GB" dirty="0" smtClean="0"/>
              <a:t>Focuses on just the requirements of one department or business function</a:t>
            </a:r>
          </a:p>
          <a:p>
            <a:pPr lvl="1" eaLnBrk="1" hangingPunct="1"/>
            <a:r>
              <a:rPr lang="en-GB" dirty="0" smtClean="0"/>
              <a:t>Does not normally contain detailed operational data unlike data warehouses</a:t>
            </a:r>
          </a:p>
          <a:p>
            <a:pPr lvl="1" eaLnBrk="1" hangingPunct="1"/>
            <a:r>
              <a:rPr lang="en-GB" dirty="0" smtClean="0"/>
              <a:t>More easily understood and navigated</a:t>
            </a:r>
          </a:p>
        </p:txBody>
      </p:sp>
    </p:spTree>
    <p:extLst>
      <p:ext uri="{BB962C8B-B14F-4D97-AF65-F5344CB8AC3E}">
        <p14:creationId xmlns:p14="http://schemas.microsoft.com/office/powerpoint/2010/main" val="8638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600" smtClean="0"/>
              <a:t>Reasons for Creating Data Marts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Reasons for creating a data mart</a:t>
            </a:r>
          </a:p>
          <a:p>
            <a:pPr lvl="1" eaLnBrk="1" hangingPunct="1"/>
            <a:r>
              <a:rPr lang="en-GB" dirty="0" smtClean="0"/>
              <a:t>To give users access to the data they need to analyse most often</a:t>
            </a:r>
          </a:p>
          <a:p>
            <a:pPr lvl="1" eaLnBrk="1" hangingPunct="1"/>
            <a:r>
              <a:rPr lang="en-GB" dirty="0" smtClean="0"/>
              <a:t>To provide data in a form that matches the collective view of the data by a group of users in a department or business function area</a:t>
            </a:r>
          </a:p>
          <a:p>
            <a:pPr lvl="1" eaLnBrk="1" hangingPunct="1"/>
            <a:r>
              <a:rPr lang="en-GB" b="1" dirty="0" smtClean="0"/>
              <a:t>To improve end-user response time due to the reduction in the volume of data to be accessed</a:t>
            </a:r>
          </a:p>
          <a:p>
            <a:pPr lvl="1" eaLnBrk="1" hangingPunct="1"/>
            <a:r>
              <a:rPr lang="en-GB" dirty="0" smtClean="0"/>
              <a:t>To provide appropriately structured data as dictated by the requirements of the end-user access tools</a:t>
            </a:r>
          </a:p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280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600" dirty="0" smtClean="0"/>
              <a:t>Reasons for Creating Data Marts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smtClean="0"/>
              <a:t>Building a data mart is simpler compared with establishing a corporate data warehouse</a:t>
            </a:r>
          </a:p>
          <a:p>
            <a:pPr lvl="1" eaLnBrk="1" hangingPunct="1"/>
            <a:r>
              <a:rPr lang="en-GB" smtClean="0"/>
              <a:t>The cost of implementing data marts is normally less than that required to establish a data warehouse</a:t>
            </a:r>
          </a:p>
          <a:p>
            <a:pPr lvl="1" eaLnBrk="1" hangingPunct="1"/>
            <a:r>
              <a:rPr lang="en-GB" smtClean="0"/>
              <a:t>Potential users of a data mart are more clearly defined and can be more easily targeted to obtain support for a data mart project rather than a corporate data warehouse project</a:t>
            </a:r>
          </a:p>
        </p:txBody>
      </p:sp>
    </p:spTree>
    <p:extLst>
      <p:ext uri="{BB962C8B-B14F-4D97-AF65-F5344CB8AC3E}">
        <p14:creationId xmlns:p14="http://schemas.microsoft.com/office/powerpoint/2010/main" val="179901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88900"/>
            <a:ext cx="8448675" cy="100171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sz="3600" dirty="0" smtClean="0"/>
              <a:t>Typical Data Warehouse &amp; Data Mart Architecture </a:t>
            </a:r>
          </a:p>
        </p:txBody>
      </p:sp>
      <p:sp>
        <p:nvSpPr>
          <p:cNvPr id="70659" name="Line 42"/>
          <p:cNvSpPr>
            <a:spLocks noChangeShapeType="1"/>
          </p:cNvSpPr>
          <p:nvPr/>
        </p:nvSpPr>
        <p:spPr bwMode="auto">
          <a:xfrm>
            <a:off x="1985963" y="2478088"/>
            <a:ext cx="0" cy="293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0660" name="Rectangle 43"/>
          <p:cNvSpPr>
            <a:spLocks noChangeArrowheads="1"/>
          </p:cNvSpPr>
          <p:nvPr/>
        </p:nvSpPr>
        <p:spPr bwMode="auto">
          <a:xfrm>
            <a:off x="865188" y="2617788"/>
            <a:ext cx="1182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868363">
              <a:spcBef>
                <a:spcPct val="30000"/>
              </a:spcBef>
            </a:pPr>
            <a:r>
              <a:rPr lang="en-GB" sz="1200">
                <a:solidFill>
                  <a:srgbClr val="080808"/>
                </a:solidFill>
              </a:rPr>
              <a:t>Production </a:t>
            </a:r>
          </a:p>
          <a:p>
            <a:pPr defTabSz="868363">
              <a:spcBef>
                <a:spcPct val="30000"/>
              </a:spcBef>
            </a:pPr>
            <a:r>
              <a:rPr lang="en-GB" sz="1200">
                <a:solidFill>
                  <a:srgbClr val="080808"/>
                </a:solidFill>
              </a:rPr>
              <a:t>Databases/</a:t>
            </a:r>
          </a:p>
          <a:p>
            <a:pPr defTabSz="868363">
              <a:spcBef>
                <a:spcPct val="30000"/>
              </a:spcBef>
            </a:pPr>
            <a:r>
              <a:rPr lang="en-GB" sz="1200">
                <a:solidFill>
                  <a:srgbClr val="080808"/>
                </a:solidFill>
              </a:rPr>
              <a:t>Files</a:t>
            </a:r>
          </a:p>
        </p:txBody>
      </p:sp>
      <p:sp>
        <p:nvSpPr>
          <p:cNvPr id="70661" name="Line 49"/>
          <p:cNvSpPr>
            <a:spLocks noChangeShapeType="1"/>
          </p:cNvSpPr>
          <p:nvPr/>
        </p:nvSpPr>
        <p:spPr bwMode="auto">
          <a:xfrm>
            <a:off x="1997075" y="4713288"/>
            <a:ext cx="0" cy="29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0662" name="Rectangle 50"/>
          <p:cNvSpPr>
            <a:spLocks noChangeArrowheads="1"/>
          </p:cNvSpPr>
          <p:nvPr/>
        </p:nvSpPr>
        <p:spPr bwMode="auto">
          <a:xfrm>
            <a:off x="814388" y="4865688"/>
            <a:ext cx="1065212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868363">
              <a:spcBef>
                <a:spcPct val="30000"/>
              </a:spcBef>
            </a:pPr>
            <a:r>
              <a:rPr lang="en-GB" sz="1200">
                <a:solidFill>
                  <a:srgbClr val="080808"/>
                </a:solidFill>
              </a:rPr>
              <a:t>Production </a:t>
            </a:r>
          </a:p>
          <a:p>
            <a:pPr defTabSz="868363">
              <a:spcBef>
                <a:spcPct val="30000"/>
              </a:spcBef>
            </a:pPr>
            <a:r>
              <a:rPr lang="en-GB" sz="1200">
                <a:solidFill>
                  <a:srgbClr val="080808"/>
                </a:solidFill>
              </a:rPr>
              <a:t>Databases/</a:t>
            </a:r>
          </a:p>
          <a:p>
            <a:pPr defTabSz="868363">
              <a:spcBef>
                <a:spcPct val="30000"/>
              </a:spcBef>
            </a:pPr>
            <a:r>
              <a:rPr lang="en-GB" sz="1200">
                <a:solidFill>
                  <a:srgbClr val="080808"/>
                </a:solidFill>
              </a:rPr>
              <a:t>Files</a:t>
            </a:r>
          </a:p>
        </p:txBody>
      </p:sp>
      <p:graphicFrame>
        <p:nvGraphicFramePr>
          <p:cNvPr id="70663" name="Object 5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21463" y="1912938"/>
          <a:ext cx="4222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Bitmap Image" r:id="rId4" imgW="2742857" imgH="2294024" progId="PBrush">
                  <p:embed/>
                </p:oleObj>
              </mc:Choice>
              <mc:Fallback>
                <p:oleObj name="Bitmap Image" r:id="rId4" imgW="2742857" imgH="2294024" progId="PBrush">
                  <p:embed/>
                  <p:pic>
                    <p:nvPicPr>
                      <p:cNvPr id="0" name="Picture 12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1912938"/>
                        <a:ext cx="4222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5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94525" y="2328863"/>
          <a:ext cx="422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Bitmap Image" r:id="rId6" imgW="2742857" imgH="2294024" progId="PBrush">
                  <p:embed/>
                </p:oleObj>
              </mc:Choice>
              <mc:Fallback>
                <p:oleObj name="Bitmap Image" r:id="rId6" imgW="2742857" imgH="2294024" progId="PBrush">
                  <p:embed/>
                  <p:pic>
                    <p:nvPicPr>
                      <p:cNvPr id="0" name="Picture 12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2328863"/>
                        <a:ext cx="4222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6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84963" y="2925763"/>
          <a:ext cx="4222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Bitmap Image" r:id="rId7" imgW="2742857" imgH="2294024" progId="PBrush">
                  <p:embed/>
                </p:oleObj>
              </mc:Choice>
              <mc:Fallback>
                <p:oleObj name="Bitmap Image" r:id="rId7" imgW="2742857" imgH="2294024" progId="PBrush">
                  <p:embed/>
                  <p:pic>
                    <p:nvPicPr>
                      <p:cNvPr id="0" name="Picture 13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963" y="2925763"/>
                        <a:ext cx="4222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Line 61"/>
          <p:cNvSpPr>
            <a:spLocks noChangeShapeType="1"/>
          </p:cNvSpPr>
          <p:nvPr/>
        </p:nvSpPr>
        <p:spPr bwMode="auto">
          <a:xfrm>
            <a:off x="5635625" y="2224088"/>
            <a:ext cx="998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0667" name="Rectangle 62"/>
          <p:cNvSpPr>
            <a:spLocks noChangeArrowheads="1"/>
          </p:cNvSpPr>
          <p:nvPr/>
        </p:nvSpPr>
        <p:spPr bwMode="auto">
          <a:xfrm>
            <a:off x="5232400" y="2982913"/>
            <a:ext cx="12207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868363">
              <a:spcBef>
                <a:spcPct val="30000"/>
              </a:spcBef>
            </a:pPr>
            <a:r>
              <a:rPr lang="en-GB" sz="1200">
                <a:solidFill>
                  <a:srgbClr val="080808"/>
                </a:solidFill>
              </a:rPr>
              <a:t>Customized</a:t>
            </a:r>
            <a:br>
              <a:rPr lang="en-GB" sz="1200">
                <a:solidFill>
                  <a:srgbClr val="080808"/>
                </a:solidFill>
              </a:rPr>
            </a:br>
            <a:r>
              <a:rPr lang="en-GB" sz="1200">
                <a:solidFill>
                  <a:srgbClr val="080808"/>
                </a:solidFill>
              </a:rPr>
              <a:t>Database</a:t>
            </a:r>
          </a:p>
        </p:txBody>
      </p:sp>
      <p:sp>
        <p:nvSpPr>
          <p:cNvPr id="70668" name="Rectangle 63"/>
          <p:cNvSpPr>
            <a:spLocks noChangeArrowheads="1"/>
          </p:cNvSpPr>
          <p:nvPr/>
        </p:nvSpPr>
        <p:spPr bwMode="auto">
          <a:xfrm>
            <a:off x="7477125" y="2405063"/>
            <a:ext cx="900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868363">
              <a:spcBef>
                <a:spcPct val="30000"/>
              </a:spcBef>
            </a:pPr>
            <a:r>
              <a:rPr lang="en-GB" sz="1200">
                <a:solidFill>
                  <a:srgbClr val="080808"/>
                </a:solidFill>
              </a:rPr>
              <a:t>End Users</a:t>
            </a:r>
          </a:p>
        </p:txBody>
      </p:sp>
      <p:sp>
        <p:nvSpPr>
          <p:cNvPr id="70670" name="Line 66"/>
          <p:cNvSpPr>
            <a:spLocks noChangeShapeType="1"/>
          </p:cNvSpPr>
          <p:nvPr/>
        </p:nvSpPr>
        <p:spPr bwMode="auto">
          <a:xfrm>
            <a:off x="5627688" y="2427288"/>
            <a:ext cx="141605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0671" name="Line 67"/>
          <p:cNvSpPr>
            <a:spLocks noChangeShapeType="1"/>
          </p:cNvSpPr>
          <p:nvPr/>
        </p:nvSpPr>
        <p:spPr bwMode="auto">
          <a:xfrm>
            <a:off x="5646738" y="2530475"/>
            <a:ext cx="1071562" cy="500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graphicFrame>
        <p:nvGraphicFramePr>
          <p:cNvPr id="70672" name="Object 7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21463" y="3781425"/>
          <a:ext cx="422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Bitmap Image" r:id="rId8" imgW="2742857" imgH="2294024" progId="PBrush">
                  <p:embed/>
                </p:oleObj>
              </mc:Choice>
              <mc:Fallback>
                <p:oleObj name="Bitmap Image" r:id="rId8" imgW="2742857" imgH="2294024" progId="PBrush">
                  <p:embed/>
                  <p:pic>
                    <p:nvPicPr>
                      <p:cNvPr id="0" name="Picture 13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3781425"/>
                        <a:ext cx="4222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7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94525" y="4197350"/>
          <a:ext cx="4222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Bitmap Image" r:id="rId9" imgW="2742857" imgH="2294024" progId="PBrush">
                  <p:embed/>
                </p:oleObj>
              </mc:Choice>
              <mc:Fallback>
                <p:oleObj name="Bitmap Image" r:id="rId9" imgW="2742857" imgH="2294024" progId="PBrush">
                  <p:embed/>
                  <p:pic>
                    <p:nvPicPr>
                      <p:cNvPr id="0" name="Picture 13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4197350"/>
                        <a:ext cx="4222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7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84963" y="4792663"/>
          <a:ext cx="4222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Bitmap Image" r:id="rId10" imgW="2742857" imgH="2294024" progId="PBrush">
                  <p:embed/>
                </p:oleObj>
              </mc:Choice>
              <mc:Fallback>
                <p:oleObj name="Bitmap Image" r:id="rId10" imgW="2742857" imgH="2294024" progId="PBrush">
                  <p:embed/>
                  <p:pic>
                    <p:nvPicPr>
                      <p:cNvPr id="0" name="Picture 13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963" y="4792663"/>
                        <a:ext cx="4222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5" name="Line 78"/>
          <p:cNvSpPr>
            <a:spLocks noChangeShapeType="1"/>
          </p:cNvSpPr>
          <p:nvPr/>
        </p:nvSpPr>
        <p:spPr bwMode="auto">
          <a:xfrm>
            <a:off x="5635625" y="4090988"/>
            <a:ext cx="998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0676" name="Rectangle 79"/>
          <p:cNvSpPr>
            <a:spLocks noChangeArrowheads="1"/>
          </p:cNvSpPr>
          <p:nvPr/>
        </p:nvSpPr>
        <p:spPr bwMode="auto">
          <a:xfrm>
            <a:off x="5245100" y="4849813"/>
            <a:ext cx="12207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868363">
              <a:spcBef>
                <a:spcPct val="30000"/>
              </a:spcBef>
            </a:pPr>
            <a:r>
              <a:rPr lang="en-GB" sz="1200">
                <a:solidFill>
                  <a:srgbClr val="080808"/>
                </a:solidFill>
              </a:rPr>
              <a:t>Customized</a:t>
            </a:r>
            <a:br>
              <a:rPr lang="en-GB" sz="1200">
                <a:solidFill>
                  <a:srgbClr val="080808"/>
                </a:solidFill>
              </a:rPr>
            </a:br>
            <a:r>
              <a:rPr lang="en-GB" sz="1200">
                <a:solidFill>
                  <a:srgbClr val="080808"/>
                </a:solidFill>
              </a:rPr>
              <a:t>Database</a:t>
            </a:r>
          </a:p>
        </p:txBody>
      </p:sp>
      <p:sp>
        <p:nvSpPr>
          <p:cNvPr id="70677" name="Rectangle 81"/>
          <p:cNvSpPr>
            <a:spLocks noChangeArrowheads="1"/>
          </p:cNvSpPr>
          <p:nvPr/>
        </p:nvSpPr>
        <p:spPr bwMode="auto">
          <a:xfrm>
            <a:off x="7477125" y="4271963"/>
            <a:ext cx="900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868363">
              <a:spcBef>
                <a:spcPct val="30000"/>
              </a:spcBef>
            </a:pPr>
            <a:r>
              <a:rPr lang="en-GB" sz="1200">
                <a:solidFill>
                  <a:srgbClr val="080808"/>
                </a:solidFill>
              </a:rPr>
              <a:t>End Users</a:t>
            </a:r>
          </a:p>
        </p:txBody>
      </p:sp>
      <p:sp>
        <p:nvSpPr>
          <p:cNvPr id="70679" name="Line 83"/>
          <p:cNvSpPr>
            <a:spLocks noChangeShapeType="1"/>
          </p:cNvSpPr>
          <p:nvPr/>
        </p:nvSpPr>
        <p:spPr bwMode="auto">
          <a:xfrm>
            <a:off x="5627688" y="4294188"/>
            <a:ext cx="141605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0680" name="Line 84"/>
          <p:cNvSpPr>
            <a:spLocks noChangeShapeType="1"/>
          </p:cNvSpPr>
          <p:nvPr/>
        </p:nvSpPr>
        <p:spPr bwMode="auto">
          <a:xfrm>
            <a:off x="5646738" y="4397375"/>
            <a:ext cx="1071562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0682" name="Line 91"/>
          <p:cNvSpPr>
            <a:spLocks noChangeShapeType="1"/>
          </p:cNvSpPr>
          <p:nvPr/>
        </p:nvSpPr>
        <p:spPr bwMode="auto">
          <a:xfrm>
            <a:off x="2336800" y="2044700"/>
            <a:ext cx="736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0683" name="Line 92"/>
          <p:cNvSpPr>
            <a:spLocks noChangeShapeType="1"/>
          </p:cNvSpPr>
          <p:nvPr/>
        </p:nvSpPr>
        <p:spPr bwMode="auto">
          <a:xfrm flipV="1">
            <a:off x="2349500" y="3365500"/>
            <a:ext cx="74930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0684" name="Line 93"/>
          <p:cNvSpPr>
            <a:spLocks noChangeShapeType="1"/>
          </p:cNvSpPr>
          <p:nvPr/>
        </p:nvSpPr>
        <p:spPr bwMode="auto">
          <a:xfrm flipV="1">
            <a:off x="4419600" y="2344738"/>
            <a:ext cx="346075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0685" name="Line 94"/>
          <p:cNvSpPr>
            <a:spLocks noChangeShapeType="1"/>
          </p:cNvSpPr>
          <p:nvPr/>
        </p:nvSpPr>
        <p:spPr bwMode="auto">
          <a:xfrm>
            <a:off x="4394200" y="3359150"/>
            <a:ext cx="371475" cy="774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0689" name="Rectangle 41"/>
          <p:cNvSpPr>
            <a:spLocks noChangeArrowheads="1"/>
          </p:cNvSpPr>
          <p:nvPr/>
        </p:nvSpPr>
        <p:spPr bwMode="auto">
          <a:xfrm>
            <a:off x="979488" y="1752600"/>
            <a:ext cx="1455737" cy="708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defTabSz="868363">
              <a:spcBef>
                <a:spcPct val="30000"/>
              </a:spcBef>
            </a:pPr>
            <a:r>
              <a:rPr lang="en-GB">
                <a:solidFill>
                  <a:srgbClr val="080808"/>
                </a:solidFill>
              </a:rPr>
              <a:t>Operational</a:t>
            </a:r>
          </a:p>
          <a:p>
            <a:pPr defTabSz="868363">
              <a:spcBef>
                <a:spcPct val="30000"/>
              </a:spcBef>
            </a:pPr>
            <a:r>
              <a:rPr lang="en-GB">
                <a:solidFill>
                  <a:srgbClr val="080808"/>
                </a:solidFill>
              </a:rPr>
              <a:t>System</a:t>
            </a:r>
          </a:p>
        </p:txBody>
      </p:sp>
      <p:sp>
        <p:nvSpPr>
          <p:cNvPr id="70690" name="Rectangle 48"/>
          <p:cNvSpPr>
            <a:spLocks noChangeArrowheads="1"/>
          </p:cNvSpPr>
          <p:nvPr/>
        </p:nvSpPr>
        <p:spPr bwMode="auto">
          <a:xfrm>
            <a:off x="979488" y="3987800"/>
            <a:ext cx="1455737" cy="709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defTabSz="868363">
              <a:spcBef>
                <a:spcPct val="30000"/>
              </a:spcBef>
            </a:pPr>
            <a:r>
              <a:rPr lang="en-GB">
                <a:solidFill>
                  <a:srgbClr val="080808"/>
                </a:solidFill>
              </a:rPr>
              <a:t>Operational</a:t>
            </a:r>
          </a:p>
          <a:p>
            <a:pPr defTabSz="868363">
              <a:spcBef>
                <a:spcPct val="30000"/>
              </a:spcBef>
            </a:pPr>
            <a:r>
              <a:rPr lang="en-GB">
                <a:solidFill>
                  <a:srgbClr val="080808"/>
                </a:solidFill>
              </a:rPr>
              <a:t>System</a:t>
            </a:r>
          </a:p>
        </p:txBody>
      </p:sp>
      <p:sp>
        <p:nvSpPr>
          <p:cNvPr id="70691" name="Rectangle 51"/>
          <p:cNvSpPr>
            <a:spLocks noChangeArrowheads="1"/>
          </p:cNvSpPr>
          <p:nvPr/>
        </p:nvSpPr>
        <p:spPr bwMode="auto">
          <a:xfrm>
            <a:off x="4737100" y="1801813"/>
            <a:ext cx="1028700" cy="863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50000">
                <a:srgbClr val="000000"/>
              </a:gs>
              <a:gs pos="100000">
                <a:srgbClr val="333333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defTabSz="868363">
              <a:spcBef>
                <a:spcPct val="30000"/>
              </a:spcBef>
            </a:pPr>
            <a:r>
              <a:rPr lang="en-GB">
                <a:solidFill>
                  <a:schemeClr val="bg1"/>
                </a:solidFill>
              </a:rPr>
              <a:t>Data</a:t>
            </a: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Mart</a:t>
            </a:r>
          </a:p>
        </p:txBody>
      </p:sp>
      <p:sp>
        <p:nvSpPr>
          <p:cNvPr id="70692" name="Rectangle 68"/>
          <p:cNvSpPr>
            <a:spLocks noChangeArrowheads="1"/>
          </p:cNvSpPr>
          <p:nvPr/>
        </p:nvSpPr>
        <p:spPr bwMode="auto">
          <a:xfrm>
            <a:off x="4737100" y="3670300"/>
            <a:ext cx="1028700" cy="865188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50000">
                <a:srgbClr val="000000"/>
              </a:gs>
              <a:gs pos="100000">
                <a:srgbClr val="333333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defTabSz="868363">
              <a:spcBef>
                <a:spcPct val="30000"/>
              </a:spcBef>
            </a:pPr>
            <a:r>
              <a:rPr lang="en-GB">
                <a:solidFill>
                  <a:schemeClr val="bg1"/>
                </a:solidFill>
              </a:rPr>
              <a:t>Data </a:t>
            </a: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Mart</a:t>
            </a:r>
          </a:p>
        </p:txBody>
      </p:sp>
      <p:sp>
        <p:nvSpPr>
          <p:cNvPr id="70693" name="Rectangle 85"/>
          <p:cNvSpPr>
            <a:spLocks noChangeArrowheads="1"/>
          </p:cNvSpPr>
          <p:nvPr/>
        </p:nvSpPr>
        <p:spPr bwMode="auto">
          <a:xfrm>
            <a:off x="2895600" y="2633663"/>
            <a:ext cx="1489075" cy="10207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defTabSz="868363">
              <a:spcBef>
                <a:spcPct val="30000"/>
              </a:spcBef>
              <a:tabLst>
                <a:tab pos="622300" algn="l"/>
              </a:tabLst>
            </a:pPr>
            <a:r>
              <a:rPr lang="en-GB">
                <a:solidFill>
                  <a:schemeClr val="bg1"/>
                </a:solidFill>
              </a:rPr>
              <a:t>Data </a:t>
            </a: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Warehouse</a:t>
            </a:r>
          </a:p>
        </p:txBody>
      </p:sp>
      <p:sp>
        <p:nvSpPr>
          <p:cNvPr id="70694" name="Flowchart: Magnetic Disk 65"/>
          <p:cNvSpPr>
            <a:spLocks noChangeArrowheads="1"/>
          </p:cNvSpPr>
          <p:nvPr/>
        </p:nvSpPr>
        <p:spPr bwMode="auto">
          <a:xfrm>
            <a:off x="3708400" y="3494088"/>
            <a:ext cx="520700" cy="596900"/>
          </a:xfrm>
          <a:prstGeom prst="flowChartMagneticDisk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IE"/>
          </a:p>
        </p:txBody>
      </p:sp>
      <p:sp>
        <p:nvSpPr>
          <p:cNvPr id="70695" name="Flowchart: Magnetic Disk 66"/>
          <p:cNvSpPr>
            <a:spLocks noChangeArrowheads="1"/>
          </p:cNvSpPr>
          <p:nvPr/>
        </p:nvSpPr>
        <p:spPr bwMode="auto">
          <a:xfrm>
            <a:off x="5332413" y="2487613"/>
            <a:ext cx="304800" cy="406400"/>
          </a:xfrm>
          <a:prstGeom prst="flowChartMagneticDisk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IE"/>
          </a:p>
        </p:txBody>
      </p:sp>
      <p:sp>
        <p:nvSpPr>
          <p:cNvPr id="70696" name="Flowchart: Magnetic Disk 68"/>
          <p:cNvSpPr>
            <a:spLocks noChangeArrowheads="1"/>
          </p:cNvSpPr>
          <p:nvPr/>
        </p:nvSpPr>
        <p:spPr bwMode="auto">
          <a:xfrm>
            <a:off x="5360989" y="4308477"/>
            <a:ext cx="304800" cy="406400"/>
          </a:xfrm>
          <a:prstGeom prst="flowChartMagneticDisk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IE"/>
          </a:p>
        </p:txBody>
      </p:sp>
      <p:sp>
        <p:nvSpPr>
          <p:cNvPr id="70688" name="Flowchart: Magnetic Disk 64"/>
          <p:cNvSpPr>
            <a:spLocks noChangeArrowheads="1"/>
          </p:cNvSpPr>
          <p:nvPr/>
        </p:nvSpPr>
        <p:spPr bwMode="auto">
          <a:xfrm>
            <a:off x="1843088" y="2312988"/>
            <a:ext cx="355600" cy="482600"/>
          </a:xfrm>
          <a:prstGeom prst="flowChartMagneticDisk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IE"/>
          </a:p>
        </p:txBody>
      </p:sp>
      <p:sp>
        <p:nvSpPr>
          <p:cNvPr id="70687" name="Flowchart: Magnetic Disk 63"/>
          <p:cNvSpPr>
            <a:spLocks noChangeArrowheads="1"/>
          </p:cNvSpPr>
          <p:nvPr/>
        </p:nvSpPr>
        <p:spPr bwMode="auto">
          <a:xfrm>
            <a:off x="1830388" y="4584700"/>
            <a:ext cx="355600" cy="482600"/>
          </a:xfrm>
          <a:prstGeom prst="flowChartMagneticDisk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575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smtClean="0"/>
              <a:t>Issues with Data Marts	</a:t>
            </a:r>
            <a:endParaRPr lang="en-US" sz="360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Data Mart functionality</a:t>
            </a:r>
          </a:p>
          <a:p>
            <a:pPr eaLnBrk="1" hangingPunct="1"/>
            <a:r>
              <a:rPr lang="en-IE" smtClean="0"/>
              <a:t>Data Mart size</a:t>
            </a:r>
          </a:p>
          <a:p>
            <a:pPr eaLnBrk="1" hangingPunct="1"/>
            <a:r>
              <a:rPr lang="en-IE" smtClean="0"/>
              <a:t>Data Mart load performance</a:t>
            </a:r>
          </a:p>
          <a:p>
            <a:pPr eaLnBrk="1" hangingPunct="1"/>
            <a:r>
              <a:rPr lang="en-IE" smtClean="0"/>
              <a:t>Users access to data in multiple data marts</a:t>
            </a:r>
          </a:p>
          <a:p>
            <a:pPr eaLnBrk="1" hangingPunct="1"/>
            <a:r>
              <a:rPr lang="en-IE" smtClean="0"/>
              <a:t>Data Mart internet/intranet access</a:t>
            </a:r>
          </a:p>
          <a:p>
            <a:pPr eaLnBrk="1" hangingPunct="1"/>
            <a:r>
              <a:rPr lang="en-IE" smtClean="0"/>
              <a:t>Data Mart administration</a:t>
            </a:r>
          </a:p>
          <a:p>
            <a:pPr eaLnBrk="1" hangingPunct="1"/>
            <a:r>
              <a:rPr lang="en-IE" smtClean="0"/>
              <a:t>Data Mart setup and configuration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98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3"/>
          <p:cNvSpPr txBox="1">
            <a:spLocks noChangeArrowheads="1"/>
          </p:cNvSpPr>
          <p:nvPr/>
        </p:nvSpPr>
        <p:spPr bwMode="auto">
          <a:xfrm>
            <a:off x="1031875" y="2922588"/>
            <a:ext cx="7134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3600" dirty="0">
                <a:latin typeface="+mn-lt"/>
              </a:rPr>
              <a:t>Closing Notes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03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Summary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Today we started looking into data warehouses</a:t>
            </a:r>
          </a:p>
          <a:p>
            <a:pPr lvl="1" eaLnBrk="1" hangingPunct="1"/>
            <a:r>
              <a:rPr lang="en-US" dirty="0" smtClean="0"/>
              <a:t>What is a data warehouse? </a:t>
            </a:r>
          </a:p>
          <a:p>
            <a:pPr lvl="1" eaLnBrk="1" hangingPunct="1"/>
            <a:r>
              <a:rPr lang="en-US" dirty="0" smtClean="0"/>
              <a:t>OLTP versus Data warehouses </a:t>
            </a:r>
          </a:p>
          <a:p>
            <a:pPr lvl="1" eaLnBrk="1" hangingPunct="1"/>
            <a:r>
              <a:rPr lang="en-US" dirty="0" smtClean="0"/>
              <a:t>Data warehouse architecture</a:t>
            </a:r>
          </a:p>
          <a:p>
            <a:pPr lvl="1" eaLnBrk="1" hangingPunct="1"/>
            <a:r>
              <a:rPr lang="en-US" dirty="0" smtClean="0"/>
              <a:t>Building a data warehouse</a:t>
            </a:r>
          </a:p>
          <a:p>
            <a:pPr lvl="1" eaLnBrk="1" hangingPunct="1"/>
            <a:r>
              <a:rPr lang="en-US" dirty="0" smtClean="0"/>
              <a:t>Data warehouses, data marts and virtual warehouses</a:t>
            </a:r>
          </a:p>
        </p:txBody>
      </p:sp>
    </p:spTree>
    <p:extLst>
      <p:ext uri="{BB962C8B-B14F-4D97-AF65-F5344CB8AC3E}">
        <p14:creationId xmlns:p14="http://schemas.microsoft.com/office/powerpoint/2010/main" val="46211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1"/>
          <p:cNvSpPr>
            <a:spLocks noGrp="1"/>
          </p:cNvSpPr>
          <p:nvPr>
            <p:ph type="title"/>
          </p:nvPr>
        </p:nvSpPr>
        <p:spPr>
          <a:xfrm>
            <a:off x="456406" y="11219"/>
            <a:ext cx="8229600" cy="1143000"/>
          </a:xfrm>
        </p:spPr>
        <p:txBody>
          <a:bodyPr/>
          <a:lstStyle/>
          <a:p>
            <a:pPr algn="ctr"/>
            <a:r>
              <a:rPr lang="en-IE" sz="3600" dirty="0" smtClean="0"/>
              <a:t>More Information</a:t>
            </a:r>
          </a:p>
        </p:txBody>
      </p:sp>
      <p:pic>
        <p:nvPicPr>
          <p:cNvPr id="75782" name="Picture 2" descr="Welcome to the Data Warehousing Information Center!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5305425"/>
            <a:ext cx="1057275" cy="1057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7" t="20900" r="24538" b="25249"/>
          <a:stretch>
            <a:fillRect/>
          </a:stretch>
        </p:blipFill>
        <p:spPr bwMode="auto">
          <a:xfrm>
            <a:off x="254000" y="3636963"/>
            <a:ext cx="95091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5" name="Content Placeholder 2"/>
          <p:cNvSpPr txBox="1">
            <a:spLocks/>
          </p:cNvSpPr>
          <p:nvPr/>
        </p:nvSpPr>
        <p:spPr bwMode="auto">
          <a:xfrm>
            <a:off x="1371600" y="3538538"/>
            <a:ext cx="774065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IE" sz="3200" dirty="0"/>
              <a:t>“The Data Warehouse Toolkit”, Ralph Kimball, Wiley, 2002</a:t>
            </a:r>
          </a:p>
          <a:p>
            <a:pPr>
              <a:spcBef>
                <a:spcPct val="20000"/>
              </a:spcBef>
            </a:pPr>
            <a:r>
              <a:rPr lang="en-IE" sz="1600" dirty="0">
                <a:hlinkClick r:id="rId5"/>
              </a:rPr>
              <a:t>http://nickwang.googlepages.com/WileySons-TheDataWarehouseToolkit.Se.pdf</a:t>
            </a:r>
            <a:endParaRPr lang="en-IE" sz="1600" dirty="0"/>
          </a:p>
          <a:p>
            <a:pPr>
              <a:spcBef>
                <a:spcPct val="20000"/>
              </a:spcBef>
            </a:pPr>
            <a:endParaRPr lang="en-IE" dirty="0"/>
          </a:p>
          <a:p>
            <a:pPr>
              <a:spcBef>
                <a:spcPct val="20000"/>
              </a:spcBef>
            </a:pPr>
            <a:r>
              <a:rPr lang="en-IE" sz="3200" dirty="0"/>
              <a:t>The Data Warehousing Information </a:t>
            </a:r>
            <a:r>
              <a:rPr lang="en-IE" sz="3200" dirty="0" err="1"/>
              <a:t>Center</a:t>
            </a:r>
            <a:r>
              <a:rPr lang="en-IE" sz="3200" dirty="0"/>
              <a:t> </a:t>
            </a:r>
          </a:p>
          <a:p>
            <a:pPr>
              <a:spcBef>
                <a:spcPct val="20000"/>
              </a:spcBef>
            </a:pPr>
            <a:r>
              <a:rPr lang="en-IE" dirty="0">
                <a:hlinkClick r:id="rId6"/>
              </a:rPr>
              <a:t>www.dwinfocenter.org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2195736" y="1628800"/>
            <a:ext cx="6480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 smtClean="0">
                <a:latin typeface="Arial" pitchFamily="34" charset="0"/>
                <a:cs typeface="Arial" pitchFamily="34" charset="0"/>
              </a:rPr>
              <a:t>“An Overview of Data Warehousing and OLAP Technology” </a:t>
            </a:r>
            <a:r>
              <a:rPr lang="en-IE" sz="2400" dirty="0" err="1" smtClean="0">
                <a:latin typeface="Arial" pitchFamily="34" charset="0"/>
                <a:cs typeface="Arial" pitchFamily="34" charset="0"/>
              </a:rPr>
              <a:t>Surajit</a:t>
            </a:r>
            <a:r>
              <a:rPr lang="en-I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2400" dirty="0" err="1" smtClean="0">
                <a:latin typeface="Arial" pitchFamily="34" charset="0"/>
                <a:cs typeface="Arial" pitchFamily="34" charset="0"/>
              </a:rPr>
              <a:t>Chaudhuri</a:t>
            </a:r>
            <a:r>
              <a:rPr lang="en-IE" sz="24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IE" sz="2400" dirty="0" err="1" smtClean="0">
                <a:latin typeface="Arial" pitchFamily="34" charset="0"/>
                <a:cs typeface="Arial" pitchFamily="34" charset="0"/>
              </a:rPr>
              <a:t>Umeshwar</a:t>
            </a:r>
            <a:r>
              <a:rPr lang="en-I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2400" dirty="0" err="1" smtClean="0">
                <a:latin typeface="Arial" pitchFamily="34" charset="0"/>
                <a:cs typeface="Arial" pitchFamily="34" charset="0"/>
              </a:rPr>
              <a:t>Dayal</a:t>
            </a:r>
            <a:r>
              <a:rPr lang="en-IE" sz="2400" dirty="0" smtClean="0">
                <a:latin typeface="Arial" pitchFamily="34" charset="0"/>
                <a:cs typeface="Arial" pitchFamily="34" charset="0"/>
              </a:rPr>
              <a:t>, ACM SIGMOD Record, Volume 26, Issue 1, pp 65–74 (1997)</a:t>
            </a:r>
          </a:p>
        </p:txBody>
      </p:sp>
      <p:sp>
        <p:nvSpPr>
          <p:cNvPr id="146434" name="AutoShape 2" descr="data:image/jpeg;base64,/9j/4AAQSkZJRgABAQAAAQABAAD/2wCEAAkGBxQSEhQUExQWFhQXGBgXGBgXFxgXFRgZGBQYGBgcFhgYHSggGBwnHBgYIjElJSkrLi4uGiA0ODQsNygtLisBCgoKDg0OGxAQGywkICQsLCwsLCwsLCwsLC8sLCwsLCwsLCwsLCwsLCwsLCwsLCwsLCwsLCwsLCwsLCwsLCwsLP/AABEIAH8BjQMBEQACEQEDEQH/xAAcAAACAwADAQAAAAAAAAAAAAAABwQFBgECAwj/xABOEAACAQMABgYECQcKBgIDAAABAgMABBEFBhIhMUEHEyJRYXEygZGhFCNCUmJygrHBFkNUkpPR0hUXJDNTorLC0/A0RIOUw+Fzs2Nko//EABsBAQACAwEBAAAAAAAAAAAAAAABAwIEBQYH/8QANxEAAgECBAEKBgICAgMBAAAAAAECAxEEEiExQQUTUWFxgZGh0fAUIjJSscFC4SPxQ2JykqIG/9oADAMBAAIRAxEAPwB40AUAUAUBl+kHW1dHW5YYM75WJO882YfNXOT6hzq/D0XVl1cQIB9Zr0kk3l1knJxcSgb+4BsDyFdfmqf2rwRJx+Ul7+mXX/cTfx1PNw+1eCBL0RpO/uZ4oEvLvaldUB+ETbsne3p8AMt6qxnGnGLk4rTqRB9NQx7KqoJOABkkljgY3k7yfGuE3cFLrZrXb6Pj25myzZ2I1wZHI44HIDIyTuHsq2lRlVdogSusPSffXJIR/g0Z4LF6ePpSkbWfFdmunTwlOG+r6/QkyNzeSSHMkkjnvd2c+1ia2FFLZA84pWU5VmU96kg+0VLSe4Lqw1yv4QVju5gDyZhLj6vWhtn1YqqdCnLeK/AL2LSV3LbfCJdIXaDBOFcpnBwNnYYZyeG4Vq/DRUrI59XFTVbmoJN9vvYzP5SXv6Zd/wDczfx1uKlBK2VeCOgH5SXv6Zdf9xN/HU83D7V4IFhq/rPOtzC1xeXZgV1aQCaZ8qDnBXb3gnAPgTVVaEFTdorwRA0tNdMFnGP6Oklw3fgxRg4zhmcbWfJTXNp4eU3YCm0lrhezSvIbqdNs52Y5pEjUcgqqwAAHt4nfXVjRpxVrLwRJG/KS9/TLr/uJv46y5uH2rwQL/VR766LN8Ou0RMdrr5Wy3HGC+Du3nzFaeLnTpxsoq76kUVqyp26TWxNpaI5j0iJB82aJcHzYAt7DXO52HFFUcUnuifb6+39v/wAZYiVBxktW3/s2J95UVPyS2fiXRqxlxLCbpZsdhTEJppW4QpE3WA+JbC+wnwzR02tXouktuU2kNeNJyKWSG3s4vnXDl3x38gvkVqj4mjmyxvJ9EVcr5xbIyGkNcbnft6Vmc91vCqL6n7AI8s1t06OIntSUf/KX6SbMk5PgUc+tF1nKXl79q5k/wg4Htrcp4R/za7l+36EpPiSbbX3SUeNm8k+0Ek9u2pq1YSl0EkmbpK0m3/NFfBYoR/48++slhaK/j5v1BFfXzSJ43kvq2B9yisvh6X2/kk9bbTWl5/6uW+kzzj60j2oMVDp0I7peQLeDQusEuMNegd7XRj9oMgPuqt1MMujw/oFpBqPp5uN66fWvbj/KDWDxGG+3/wCUCxg6O9LH09LSr9Wa5f73Wq3iqPCC8F6AsLfo4vPl6ZvD9VpV95mb7qxeLhwpry9AT4ujt/laV0mfK5I+8GsPil9kfAgmwaiqvG+0k/1r2Uf4MVg8S3/GPghYmR6oxDjPenzvrv8ACUVjz8uhf+q9CLEiPVqFeD3Xrvbw/fNUOtJ9HgvQklx6MReDS+ueY/e9YOTf+kCTHAF4FvWzH7zUXB6VACgCgCgCgCgCgCgCgCgCgIWmtKx2sLzzNsxoMnvPcFHMk4AHeayhBzllQPmfWnWCS/uHnl3Z3InKNB6Kj7yeZJruUqapxyokqSpxnkeHq41mDipAzugvQnWXEt0w7MK9Wn/yOO0R4hN3/UrRx1S0VDp9++wgbGtOno7G2e4k3hdyqOLufRUeZ9gyeVc+lTdSSigfM+mtLS3czzzttSP+qoHBUHJRyHr3kk124QjCOWOxJGtbdpHWNBtOxCqBzJrJtJXZDaSuzR6yao/A4EkeYNKzBdgL2eBJwc5OO/FVU6ueVkiinWzysloZerjYJ+hNGm4mWMcOLHuUcf3eZrGUsquU16qpQcvA0+vbqkUUS7t+Qo4bKqRv9ZGKppau5zeToylUlN+PWzE1sHYCgNbqZoGCSKa6uyRDEQMZIDHGTnG88VAA4k1zsbUnmjShuyqpJ6JFJpzSvwh8qgjiXdHGoAVF8QNxY8Sf3VtUKKpRtu+LM4xyoravMiz1e0O11MIxuUdp2+avh4ngP/VUV6ypQzeBXVqKnG41tF6PSCNY4xhRnjvJJ3kk8zXDqVJVJZpHKnNzldnOltLxWqbcrY5Ko3sx7lHP7qwjBydkWU4OTsiiuoZ7lDNey/A7PlEDiVweAc8d/dj7POsedSlzdCOaXkvftm5CCjtqyiudbo4AY9HwLGvAyuMu3jg7/wBYnyFblLkmVR5sVK76Ft4+niW83f6jL319JM21K7O3exzj6o4L6sV16VGnRjlpxSXV717zNJLYj1aSekMLOwVFLMeAAyfYKwnUjTjmm7JcWQ3bc1Oi9RZXwZXEY+aO0/r34HtNcOvy/Ri7Uk5dey9fwUyrpbGnsNRrVPSVpD9NiB7FwK5lTlrFT2aj2L1uYOrJlw2rFoyFDbxhT3KFb1MN4PrrWWNxGbM5vx/WwUpdJGtfh+i+1bO13aD0reQ5lRf/AMLfgN30eddGjjYVdKmj6eBbGfSMDVfWa3v4usgbONzo26SM9zry8+B5E1tSi47lhc1iAoAoAoAoAoAoAoAoAoAoAoAoAoAoAoAoAoAoDhjjeeFAfPfShrn8Pm6uJv6LEezjhI/Aue8cl8Mnnu7GGoc3G73fkSZzVvQcl7cJBFxbezHgiD0mbwHvJA51dUqKnHMwGsk8bTssAxBF8VF4qhILnvLttOT9KlNNRvLd6sFWTirAfTHR5oP4HYQxEYkI6yTv237RB8hhfsiuHiKmeo2QKLpd1n+F3fUxnMFuSoxwaXg7eOPRHk3fXRwlLJC73f4BhK2yRl9FWr25rtxxykWe7g7/AOUevvrTxNT+C7zWxEv4krXDVC4vJ9vrY1jUbKKQ2QOJJwOJP3CsaVaMFaxXTrRpq1jPt0czD89F7G/dVvxC6CXjIrgy70FoRbGKRpGBY5LuOAVRuAzv7z66wlPO9DRxNV15JRXYLzTGkDcTNIee5R3KOA/3zJrajHKrHVo0lSgoohVkWhQFjeaVZoIrdcrFHliPnyMSWZvLOyB3Dx3VRpJTdR7vyXR6kW1uV1WkhQDa1Q0L8GgG0PjZMM/hu7K+oe8muDi6/Oz02WxzMRUzy6ke+m9LrbJtEFnY7MaD0nY8AKphDMyqlTc3ZFROEsMXd/ia+cZhgz2Yhy8Fx3+zJyaQpzxT5ulpBbvp9/7OnGCSyrYwum9MzXcnWTNk/JUbkQdyry+8867uHw9OhHLTXq+0sSsV9XkhQF3q9q5JdHa9CIHe5HHvCDmfcPdXM5Q5Tp4RW3l0epXOoojA0ZoqK3GzGuO88WbzNeHxeNrYqearK/QuC7EacpuT1LaIVhAIlxCr0ZIlxrWaM0SY1rNIzRntO6uSpJ8N0eeru13sv5udeauvDJ9/gcMOjhcXl+SprH8FiZrtTdaY9IQ7agpKh2Zoj6UbjiD3g4OD9xBA6Eo2My/rEBQBQBQBQBQBQBQBQBQBQBQBQBQBQBQBQBQCn6YtdNgGxgbtMPj2HyVPCMHvI4+G7nu6GDoX/wAku71Am66RIwtE6wWdjoyZLeQvfzqFdhG67G1uwrMoGEUnzbfWnOlUqVU5L5V78wL0CtwGl6OtCfDNIQxkZRD1sn1YyDg+bbK+RNUYipkpt9wHN0o60fAbQhGxPNlIu9d3bf7IO7xK1zcLR5yeuy3IPnQCuySWurGhHvbmOBMjaOXb5qD0m9m4eJFV1KihFyZDdlc+g47VIkWNMKqKFUZ4ADArk5m3dmpJMjTEd49orNFMokKUDlvrNGvJC66R9L4xbId5w0nl8lfx9nfW3Qh/Jm1g6OvOPuMIikkAAkkgADeSScAAczmthu2rOgd7qAxuyNjaRipxvGVOCM+ByKiEs0VLpB5VkCVLZlI0dtxkyUHMoDgufok7h34Y8t+CneTS4b9vR6gi1mDV9Hug+vn61x8VCQfBn4qPV6Xs760cdX5uGVbv8FNeeWNlxGVf3CxozucKoJJ8BXFiruyOdlbdkY+HSIgT+U7lQ00uVsYDwVB+dYch4+O7iMbMaEq8uZjpFfU/0dKlTUI2Rgr+9knkaWVi7sclj+HcO4V3KdONOKjFWSLSPWYCgNDqdq4buQlsiFD2z848Qinv7zyHmK5vKWPWFhaP1Pbq6/QwnLKho9SEUKoAUDAA3AAd1eIqycm5Sd2zTZFPGtP+RgS4RWzBGSJ0K1eixEyJKzSM0iXGlZpGaRKjjrKxmkY7W6xksZhpW1Ho7ruMbhLFuy31hu3+API56eDrXXNS7vQysMLRt8k8STRNtRyKGU+BHuPhWy1YEmoAUAUAUAUAUAUAUAUAUAUAUAUAUAUAUBkekfXBdH2/ZwbiTIiU78d7sPmr7zgVsYahzstdluD50llZmLMSzMSzMd5JJyST3k12dtESeRkHePbU2YOwNAFAOzoR0QIbWa8kwvWkgE7gIos5O/hltv1KK5eNnmmoLh+WQLPXrWM6Qu3m39WOxEO6MHccd7HLHzA5VvUKXNwy8eJJn6uA8ujTQaaPsHvLjsvInWMTxSFRlFx3n0iO8gcq5WJqOpUUI8NO8hq4ntY9LNe3MlxIN7nsg79hBuVR5D2nJ510qcebiooLQrorfaYKq5ZiFUAbyScAD11nmtuybjot7KPROjyWxtKNp8btuVt2B68AeArnuTrVDQmnVmJ27uWldpHOWclifE/hW+kkrI3klFWRqtQbIItzpCQZS0QmMHg1wwxH+rkHzZe6tHGzzONCO8nr2cffUSZDJ5nJ5nvPOt8Gn1K1ZFz1lxcHYsrcFpW+fsjPVr7s+YA3kY0sXiXTtThrOW3V1gpdN6Ta5neZhs7RwqDgiKMIijgAFAG7nk862KVNU4KK/wBviwRrW3aR1jQbTuQqjvJOBWcpKKcnsgPXQmhltLdIV37Iyx+cx3sfb7sV5qtWdWbmzRqPM7mW1yuUkmS2dsQIOvuSOPVqeyg+kxwAO9lq2jGVrx3ei99Rnh4a5jAaw6Ze7naVxsjcqIPRjjXciL4Ae05ruUKMaMFBd/W+k2ytq4BQE7Qui3upkhj9Jzx5Ko9Jj4AfgOdU160aNN1JbLz6iHoPCw0UltEsUYwqjHiTzJ7yTvrw+IqzrVHUnuzXlqeNwtakkUsgnjWo/qMCbAtbUEZosYEq9ItSJ8MdWJFiRMiirJIsSJSR1mkZJHaRFIIYAgggg7wQdxBHdWV7EmI1AkNjeXGi2J6vfcWpP9mx7Seo+8Oa68Z87BT7mYjEqAFAFAFAFAFAFAFAFAFAFAFAFAFAFAUGu2tCaOtjMw22JCRpnG2x38eQABJPh5VdQourKwPnLT2mZbydp52y7bt25VUcFUclH7zxNdmnBQjliSRrG2MskcaqWZ3VQo4naIGB3edZSdk2B96+62w6LijijiVpmT4tMDYRVGyGfnjkAOODwrkUKEqzbb0IEDcTtI7O52mYlmJ5knJNddJJWRJ5k1IHPrhePa6vWsWyY3ljhhZeYHV7UmfrBSD9Y1zaKU8TKW9rsCYrpA7Rtgg4BwQcHgcHOD4GoBrtcukGfSEYh2FhhyCyKSxcjeNpiB2Qd4GOIFa9HDRpu+7ISsY+tkkZHRLq+p6zSE+FhgDbBPDaC5d/JRu8ye6tLF1XpTjuzGSurFDrzrib9lVFMcCHKqT2mbhtNjhu4Dlk1dRo82tdyIQUTKk1eZjA1p/omiLO0xsyTHrpRz3drf8AaZB9muVhVzuKnV3S0XvsIRmtUtXJL+cRKdlB2pZOSJ/Ed4A/AGt3E4iNCGZ78F0gt9ctbEliWxs06uziOM5yZip3Mfok9rfkk4JqjC4WUZOtVd5vy97dRJja3wbrofsDJetIU2ljjPa5IzEBfMkbY9tc3lSploqN937/AEYy2G3cx4yTwrhJmtKJ896Z0o080z57Mj7Xmq5EYPkMV6TC0FCKb3NmEcqsV1bZkFABNAPHoz1SNrbddKuJ5wCQeKR8VTwJ9I+OByry3KmK56pkj9MfN9Pp/ZDRpbmGuQ0VSRU3cdUzRTJFWR2q02vnKiztUrbgiyKLW3hq9IuiiyhgqxItSJIUCs9jM4aWobFzxaWsbmNzD9IrdQ1ppBfStplD+MUh2WHj3faNb+An8zp9K80RcZaMCARvB3itsk5oAoAoAoAoAoAoAoAoAoAoAoAoAoBJ9JeitJX94SlpKYIspFvTBGe2+C3yiB6lXxrqYadKnDWSu9yTJfkFpL9Dl9qfxVf8RS+78g33RTqRLbySXd3CyPGCsMZwWyV7TgAnfjsjzatTFYiMkoQfaQZTWXVzSt7cy3ElnLlz2RlOyg3Io7XIe/J51sU6tGEVFS/JJWfkFpL9Dl9qfxVn8RS+78g0eoPR1cNdo95A0cMXxhDFfjGB7C4BO7O8+AxzqmvioKFoO7YGzrnq2mkLZoGbYOQ6PjOy65wSOYwSCO4mufRqulLMQfPulNU7mC5e22OslRQ56rLDYJwDvAPMbsc660MRTkr3IcktyOmrd2TgWs/7Nh7yKz5yHSiOcj0k601Fv5D/AFBQd7uij2ZJ91YuvTXEh1YdJq9CdFQyGupgRzSHO/wMjDOPJQfGqJ4v7V4mDrLgXXSDa3HwWKxsLZup4vsYACg5VN5yct2ieePE1Vh3HO51HqZQmnuxcDUfSJ/5SX2p/FW5z9L7vyWZl0nUaqXMU9ulzA0azSog2tntDaG1jBPBTVNfExVN5HqG9DUa+6CvL2++LgbqlCRI5KhAOLMd+cZY8uArVwVejRo/NLXdriYRkki90xoeWz0d8EsInkkl3SyLgNgjtsSSN5HZA5DPdWtSrRrYjnazslsvx6hSu9Rc/kXf/okn9z+Kut8Zh/vXmZ5l0nP5FaQ/RJPan8VPjMP968/QXQ7tQ9ALY2iRHHWt25T3uRwz3KMKPLxrzmMxDr1XLhsuwlNELpN0ytpZvg/GTAxRjnkjtN5KN/ngc6swFB1quuy1fvrMXFHz+K9QZBQBQGw6MtXRd3QkkGYYCGbPB34oniN20fAAfKrm8p4vmKWVfVLyXF/pf0Q3Yfizg8a8vcm51lhDDdUNXDVymv7XFUzia84mfKdvFaVv8hr8S+0fbZrchE2IRLqGAKN9XpWL0rHdpgOFLk3I7z1jcxzHk01RcxueZlqLkXKXW+366yuY+JMTkfWUbS+8CrsPPLVi+sXLro+vuu0baOd56pVPmnYPvWuzNWkyw0NYgKAKAKAKAKAKAKAKAKAKAKAKAKAKAKAKAKAKAKAKAVqvnTekSfkpAo8jEhPvFbVNfKjVxTskX/XVnY08xyJ6ixOY7C4pYZzuLqoymXOHol9ioyGSqmU1svOs0joteQaZvWEB/Cq6sbU5GxTnmizV9ZXNsY3OesqLDMciWlicxyJ6WGY7fC8byd1RluZKYiNeNYjfXTSA/FJ2Ih9EHe3mx3+WByr02Dw/MU8vF6v31GwtjPVtEhQHpBCzsqIMsxCqBzJOAKxlJRi5S2QHxqxoxbO3SFcEje7fOc+kfwHgBXicXiniKrm+7qRQ5XZbrc1r5hmPZL/FSpmSmexvUYYb21OZPcnPF7lO1kvXZ2l2MZzkd/DHfVGRZ7lORZty3W8RBhfbV+ZLYuzpbHk99mozEOZ4m5qMxjmOpmqLkXOplpcXOOsqLkXOkpypB5gj2ipTs7i5H6FpCdEwZ5NKP/6tXpK31s2Dc1UAoAoAoAoAoAoAoAoAoAoAoAoAoAoAoAoAoAoAoAoBUXXY03fg/LihceQRFPvrapaxNPGfSmW5lq2xz8xwZqWIzHUz1NiMx0a4pYxczxe7rLKYuqZ3Slx/T9Hv3O6/rKB+NU4mP+Nm5gqmaM12G76yuTYuucdZSwucGWpsRmOpmpYjMYvpH1g6uL4Oh7co7WOKx8D+tw8tqujyfh80ucey/P8ARfQjmeZ8BXV2jcCgCgN30aaGyxunG5crF58Gb1eiPtV57lvGZVzEeOr/AEv34FNWdtBiGavM5ii50aeocyMx4SXVVyrJEZjohZz3CsU5TIV2Xy6OHwfGOefHOK3ObWSxsZFkKOTaQ+FajzQKHdHaO7rJVbjMey3FZqZOY7iassxNzuJKZibnIkqbi50uJ9lGbuUn2DNZR1aRNz16GoSuiYM/KMre2Vv3V6Wq/nZtG3qsBQBQBQBQHjLdxruZ1U+LAffU2YCG6R/RdW8mB+6jTQPaoAUAUAUAUAUAUAUAUAUAUAUAUAUArdfY+p0xay/JngeE/WjYt/mQVs0HpY1sWr0n1ansZK2bHFzHm0tTYhyPNpamxg5ng89TYqczqqlqnYhJyKrW+Hq4opx+Zmjc+Wd/vxVNX5lY6mAjaTXSjaiYEAg5B3jyNcexdc4L1Jjc6NJSxGYiaQv1hjaRzhVGT3+Q8TwqynTc5KK4iKcnZCZ0pftPK8r8WOccgOAA8AK9DTpqnFRXA6sIqKsiLVhkFATdD6Oa4mWJd21xPzVHpH/fPFa2KxMcPSdSXDzfBGMpZVccNtGsSKiDCqAAPAV4CrWlUm5y3eppN3FjrVrA8856t2WNOyuyxGe9jjjk8PDFez5NwEaNBc5FOT1d1t1d35NunCy1Kf4bL/ayfrt++uhzFL7F4IzsugnaCgmuZ0iWSTfvY7bdlR6R4+oeJFauLdDD0XUcI9Wi1fD30GMrRV7DI01rPBYKEA6yUAYjB9EY3GRuXvJ99ebwPJtXFPO9I9PovaKacG9TDaW16vrjIMxjT5kPxY/WHbPtr0tHk7D0l9N+t6/15GwkZ2aVn9Nmb6xLffW5GKj9Kt2EhDKyegzL9UlfuqJwjP60n2q/5Ieu5otD65TxECQmVO4+mPqtz8j7RXIxfIlCqr0vkl5d64d3gVyoxe2httPacFvbmT5ZGEB47RG7I8OJ8q8zyfhXisQqfBbvqXrwNenHNKwrTfy/2sv7Rv317vmKS/gvBG5ZdBx8Ol/tZP2j/vpzNL7V4IWXQT9GXMmxcSNJIVjiYb3Yjbl+LTcTv9In7NaWNjTioQjFXlLoWy1f4t3mMraIbuktY10Noq1hGDdNCoRDyYrl3cfNDE+Z3d+KaNF1ptvYyEzLpm5YlmuJySSSetcZJOTuBwPVXVUILgvAk6/yrcfpE/7aT+KpyR6F4IDd6FtETMr3k8krBspCryOwwD23wxxxGyPJu+udjZx+iKXWQyRrt0rR27NDZhZpRkNIf6lD3DG+QjwIHjyqKODcvmnovMCo0vrXe3RJmuZSD8lWKR+WwmAfXk1vwo04bJElH1Y7h7KtuwCoAcgAEcCOI8qXYGr0N61XDXPwSWRpYmRmXbJZkZMHcx37JGRg+GMb60MZRjlzpWZBoOmXWs28K2sLlZpt7FThkiB5EcCxGPINVODo5pZ3svyBMfyrcfpE/wC2k/irp5I9C8ESH8q3H6RP+2k/ipkj0LwQD+Vbj9In/bSfxUyR6F4IEiz1jvIjtR3U6n/5XYetWJU+sVi6UHvFeAHd0Va4yaQilWcDroSmXUYDq+1skjgGyjZxu4cOFczFUFTacdmQbqtQBQBQBQBQBQBQGG6X9GtJZCdB8ZayLOPqg4f1AHaP1KspO0iJJSVmZy2vBIiuvBgGHrGa6C1PM1E4ScXwB5amxU5HnkmsjC7Z6xxVi2ZxgTIIawbNiECRf6LE8EsR+WhUeBx2T6jiq2zdo/LJMptTb8yWqq39ZETE4PEFNwz6se+tCtG0i2uss+0ui1VFFzoWqSLi51+031j9Qh7EZ7ZHyn7vEL9+e6uxgaGWOd7vbs/s6GFpZVme7MlW+bYUAUAy9TdD/B4ttx8bJgn6K8l/E/8AqvD8s8ofEVckH8sfN8X6GnVnmdkStZ74R20pJ3lSi4ODtMMDH3+qtPkulKvi4RXB3fYvdjGmryQqq+iG8elvA0jqiDLMQqjvJrCc4wi5SdktWRsMK5ij0RbZQhrqUbIY943kgckXPrJGa83TlPlSv82lOOtvfF+WtilXqPqF5LIWJZiWYnJJ3kk8STXpYxUVZKyReWWrWgJb6YQwjltMx9FF72+4DmaqxGIhQhnl4dILPXvViOweFElaRnVmfaAGMEAEAcAe1xzwrWwGMniVKUo2SehCZl66BJptRdDdfL1jD4uIg+Bfio9XH2VxeW8ZzNHm4/VLyXHx28SqtKyt0kjpEuFMscYPaRSW37htYwMd+Bn1itb/APO0JQpTqPaTVu69+7+zGgrJsyNejLwoC5t50ihhDgsJJRNIo3Fo4yVRT4MduuVOLrYp22ird71flZGG8iJprSst3M88zbTufUo5Ko5KBwH4k10oQUI5UZkGswbXoy1LGkZXaXaFtF6WDgu54IDxG7ecb+HfWria/NLTdg1vStrULSNdHWfxeEAkKburjxhY1PIkcTxx51r4WjnfOTIE6BXSJNVqHqTJpJ2w3Vwx4DyYydo7wqDm2N57hjvFa9euqS6wQ9d9CxWV29vDK0oRV2i2zkOQSV7IAOAVPrI5VlRqOpDM1YFDVwG50FaBOZbxhux1MfjvBkI8MhV/WrnY6ptBdrIMX0m3SSaTuWRiyhlXJORlEVWC9wDAjHga2sMmqSuSZerwbXVTo4nvrY3AlSJckIHUnbC8WyD2VzkcDwNatXFRpyy2uDFn/eOHqraBxQD96F9Bm3setcYe5brB3iMDEftGW+3XJxtTNUsuBBv60wFAFAFAFAFAFAdJog6srAFWBUg8CCMEH1UAjrezaxuprBycKTJAx+XE2SPWN+fEN3V0KM8yONynQelWPY/0/wBFoqVfc5Kie6R1i2WqJKijrBsujEmwx1g2XxiWdqlVtmzBGM1ht/gF+JuFvd4VzySYcCe7PH1t3VVUjmj1o2Jwz09N0XOK1DQM/rjp34LFsofjnGF+iObn8PHyNbeEw/Oyu9l7sbOHo53d7IVldw6YUAUBe6H0HMYGvhGGhgdSQflgHtlRzC7sn9xrn46srOgnaUk9ej/ZjLVWGNbTiVVdTlWAIPga+eVKcoTcJbo0GmnZi9100r103Vqfi48jzf5R9XD299e45DwPw9DPJfNLXsXBfs26MMqv0mertlxvujfQwAa7k3ABljJ4AD03+9f1q87y1im2sNDqb/S/fgU1ZfxRl9Z9MG7uGk37A7MY7kHDd3neT5+FdbA4VYaiocd32/1sWRjlViprcMj6C6NtW/gVmNsYnmw8meI3dlPsg+0mvKcoYnn6ny/StF695JVaxagQXU7zyTzbTY3Ax7KgDAVezuA/fSjynUoQUIRVl2+pg3Ypn6M7YfnZvan8NZvlyuv4x8/UwdRk+aOLRtocZ2UBxnG07sd2fEn3eVc+1XlDEq+78kvQqac5ChubhpHZ3OWYlifE17WnTjTgoR2WhspW0PKsyQoD1uJts55ABQO5VAAHsHtzVVKkqatxbbfayErHlVpJ7WVq80iRRjad2CqO8k4HqqG0ldg+iVEOhNGd/VL5GWZv3t7APCuN82Iq9vkiD53vrt5pHlkO1JIxZj3kn7u7wrspKKsiTiztXlkSKNdp3YKo7yTgeQ8eVG0ldg+gbqSLQWigFwzqNlc/nZ33knwzk+Cr4VyEniKvvREHz3NKzszuSzsSzMeLMxyxPiSSa6+2iJJugdEPd3EVvH6UjYzyVeLMfADJrGc1CLkwPTXbS6aI0asUHZcr1MA5g47Uh78DLZ5sR31yqMHXq3l2sg+e/wDfjXYJLbVbQb311Hbpu2jl2+Yg9NvZuHiRVdWoqcXJgbfStp1LCyjsbfsNImwAPkQKNk+tvR/WPKufhabqTc5cPyQI6uoSaXo+1ZOkLxYyPiU7cx+gDuXzY7vLaPKqMRV5uF+PAH0sqgAADAG4AcAPCuIQc0AUAUAUAUAUAUAUBkOkbVU3sKyQ9m6gJeFvnfOjJ7mwMeIHLNWU55WYyipJxezMNoHSIuEJxsyIdmRDuKMNxBB38Qfu5VvqV0efr4Z0Z24cC5jSobMUiVElYtl0UTYUrBl0UWNutYM2Io9tL6EjvLeS3lHZcbiOKsPRYeINVZrO5tQFcNOvYLLbXikzw7kxnEyn0GDd3efxyKmOGdWXy7ceopqYa87x2YvtI3rzyNJIcsx9QHIAcgK7NOEYRUY7G3GKirIjVmZBQGi1N1UkvpOawKfjJP8AKnex93Hz1MVio0I9fBGLlYfuj9HxxxLCqARBdgLjds4xg9+a8xUnKUnJvUiIo9areXRDSQpkwTBmt2zvjJPbU+Wd3qPfW3RwdPG1Y1Jbx+rr6PfQYyppyuLyvTlpP0JoxrmdIV+Ue0fmqPSb2e8itfFYiOHpOpLht1vgvfAiTsrm36QNJrbwJZw9naUbQHyYhuC/aI9gPfXC5Iw8q1V4mprZ6db6e78lVNXeZi5r0pcbTow0ALi4M8uOot+2xPolxvUHwGNo+Q765nKeJdOnzcfqlp3e9CCq101ka+unlBIjHYiG8YQHcSO9jlj545VsYPDKhSUOPHt/okousPefaa2rIDH6LdBEhruTON6RA58nb/KPtV5/lrErShHtf6X78Cub4FN0kac66fqUPxcJIPc0nBvZw9tbPI+E5qnzkt5fj+9/AQjZXMtZWrSyKi8WPqA4knwABJ8q6lWoqcHOXD2l37Gbdlc8mxk44cs8ccs1mr21JOpNSCdpTR5g2UfdMVDuv9mGGURvp7PaI5bSjjmsIyzarYEGswNzoR1XyWvpB3pAD7Hf/KPtVzsbW/413go+mHWj4Vc/B4zmG3JBxwaXgx+z6I8dqrcHRyRzPd/gC/rcA3OhHVfJa+kXhlIM+yRx/gH2q52Nrf8AGu8gzHSrrR8NuyiHMEGUTHBmz8Y/jvGyPBc86vwtLm4Xe7JMVW0B39DOrQt7dr2UAPMvYzu2IRvz4bRG15Ba5eMq5pZFw/JAtNf9ZTpC8eUH4pexCPoA+l5sd/lgcq3aFLm4W48STN1eB59F+hE0dYyXtx2XkTrGJ4pCoyq+Z9LHiByrlYqo6tRQjw/JAn9ZdNPe3MlxJuLnsr8xBuRfUPfk866NOmqcVFElb7/LefVVgPo/o11Y+AWaq4+PkxJKe4kbk8lG7zyedcXE1ucnpstiDWVrgKAKAKAKAKAKAKAKAKAwGvepbvJ8NscLdAfGR8EuFA4Hlt4HHngcMAi6nUy6MrqU41I5ZFHoDTKXAIwUlTdJE+51I47jvxn/AN4rZvc5NShKm9dukvo1qCIomQrWLLoonwDG88KwZfFGS1o6UIbYGO1xPNw2vzKHxYemfBd3jV1PCSlrLReZtwiJ7Suk5bmVpZ3LyNxJ5DkFHBQO4V0YwUFaJYQ6yAE0Bs9UdQpLkiScNFBxxwkkH0QfRHifV31z8Tj40/lhq/JFcqiWw49G2SQoscahEUYCjgK4E5ym80ndmC1LNGABJIAAySeAAG8mqXqWxPnjXvWM3928gPxS9iIfQB9LzY7/AGd1eqweH5iko8Xq+3+jIztbYGZqZYpZWb3c25nXb8QnyFHixIPrA5V5flGrLF4lYensnbv4vu9SibzSsheaSvnnleV/Sc5PcOQA8AMD1V6OjRjRpqnHZe/MuStoedtA0jqiDadyFUDmScAVnKSjFylsiR06TsINHaIeKTLLs4YKxQzSvyyN+CeP0R4V5ijVqYrGKcentsl78TFbiRFepMiy1d0O95cRwJu2jlm+ag9JvZ7yKoxNdUKbqPh5vgBva56UTR1mEiAViBFCvdgY2vsjf54768vgsPLF4i89t5eneV2uxIV68sNRYWXwfR8t03pzjqYu8Ix7bDzAb1Ad9cmtV5/GRoLaHzS7Vsu52K27ysZausWG41S0KltbNpW7XKJ/wsTfnpuCMR8wNvHkW4AZ1as3KXNR730L36EGMubh5HaSRizuxZmPEsxyT7a2UklZEk/VjQj3tzHbpu2z2m+Yg3u3qHvIrCpUVOLkwPPXzTaaK0escGFcqIYFHycLgt9kb/MjvrlUKbrVLy7WQfPH+/GuySWmrOhHvbmO3TdtntN8xBvdvUOHiQOdV1KipxcmB09JGnE0ZYJbW/YkkXqogOKRqAHfzA3A97Z5GuZhqbq1M0u1kCCArrkmj1B1aOkLxIiD1S9uY/QB9HPex7PltHlVNerzcL8eAGZ0zayi3t1soiA8y9sDdsQjdjHLaxs+QatHB0s0s74fkgSFdQk1vRpqx8PvFDjMEWJJe47+yn2iPYDWviavNw03ewNZ0260ZK2MR3Lh5sd/FE/zH7Na+Co/8j7gKaugBhdDuq3wm5+EyLmG3IK54PNxUeOzubz2a08ZWyRyrd/ggfVckBQBQBQBQBQBQBQBQBQBQHV3AGSQB3ncKAXuvlnoyc9a15DbXaejKki7e7gJEU5ce/uPKtinCrwi7EOKaszF6O6QOqLR3GJgu5ZoAQH7iUkC4893lzrbVCb30NWWFX8QvelFuENuB3NI2f7q4++rFhelmUcNbdmT01rRdXe6aUlPmL2I/Wo9L15q+FKENkbEYKOxT1YZHKjJAG8ncAN5PkOdAavQfR7eXGGZOojPypchiPox+l7dmqJ4iEevsMJVEizbQv8AI8wlnijuYSRsyZCyofCJjgnyzw4itGvUnVjaLsV58+i0N/oHWW1u8dTKpb5jdmT9U8fVkVyZ0pw3RjlaNFEKoZmhWdJevRcy2VvuQHYlkB3v85F7lzuJ54I8+1yfgUrVZ78F+y1IWVdgkn6CsWnuYYlXb25FBXOMqDl8nkNkNvqqtNQpyk3ay/15g0nSFow2LLbRTO1vJ8aIm39XhiBhuYJzu8N+TvrncnRjUbrNfMtLmEddTGV1jMnaE0m1rPHOgVmjJIDeicqVOceBNU16KrU3TezBN1n1onv2UykBV9CNMhFzxO8klvE+rFV4XB08OrQ3e7e4KStoDc1KsU0Xo6S+nHxkihgvBtg/1SDPAsSCfMd1eex05YvEKhT2X54vuIYvNadYpL6brJAFAGyiA5CDid/Mk8T5d1dfCYWGGhljr0vpCVipiiLMFVWZicBVBLMTyUDeT5Vst2VyTR67XdyXjhuI1gCIrJApBManKrtkfKwvDkCNwzXO5Pw0KalNO7e7fHiYxjY99RNVluS9zc9ixtwWlY/nCo2urX8cd4A3ndtV62T5Y/U9jIja6a3yaRdMoIoIhiKJTuXllsbi2MDcMAbhzJmjQVJdLe7Bm6vA3ugTR7f0qcoNk7EaueORlnVR3b0ye8DurnY+W0SDM9MelDNpJ489mBVjUcssokY+vaA+yKvwcMtK/SSYetoF3qnrNLo+VpYVjZmQoRICRgkHdskEbwKqq0lVVmCLp7TU15M007bTnduGFVRwVRyA/GsoU4wjliCLZWjzSJFEheRzsqq8Sfw7yTuABJrJtJXewHI1xHq5YxqFWa8nOW7WASBvOcZ6tMhQOZbO7JxzbPFVG9or34sgUGmNJy3UzzzNtSOck8AOQCjkoGABXRhBQjlRJDrIGi0FrpdWUDQ2xjjDMWZ9jMpJGPSYkbgABuqmdCE5Zpf0CgmlZ2LMSzMSWYnJJJySSeJq1K2iBbaq6tzX84ihG7cZJCOxGvee89y8T5ZIrq1Y043YPpTQWiIrSCOCEYRBjxJ4lmPMk5J864s5ucnJkE+sAFAdCx+afd++gDbPzT7v30Bw0h+Yx/V/E1NgeEl044QyH1xD73qbLpBBudIXYHxdmGP050Qe0K1ZKMOL8gVVxpHS59CytV+tdM/3RrVijQ4yfh/ZGpVXE2sTcI7FPIuT/eY1Ylhf+3kZaFXcaO1lf/mIlHcpiHv6rPvqxTwi4P33jQrrnVTWCT0rpvVdMg9iAVmq2FW0fIaFTcdFmlJN8hjc97zs59pU1YsZRW1/AHCdEOkf/wBcf9Vvwjp8bS6/D+we8fQ5fnjJaj/qSn/xVHx1Lr8vUgmw9CtwfSuol+rG7feVrD4+P2vxJO110KTAfF3cbnueJox7Qz/dWLx//XzIIVt0WX8R7UFnP9aacD2IY8+usXjG9nbu/wBg0ujdC6XgGLe00Vb97KsgJ82BYn11RKopfU2yGrk38k9LT/8AEaSSFea28X3Odlh576x5yK2RGRE/RfRjYxttzCS6k5tcv1n9zcpHmDWLqyZNix05qJYXe+S3VX3YeP4txjhvTG1juORUKckSZTS+pWkLSMnR17cS7wBDKYmODxIkkZVUAdy5rKEaM5f5EkvfQRYX56NdKfoh/bW+f/trq/FUfu8n6GRx/NrpT9EP7a3/ANWnxVH7vJ+gNNqj0a6SjJl66OzcgpvVJ5QuRnGDsrnA4NnyrTxVenUtHdeBDJus/RPPIgkju3uLgel15wrL3Rnfsb87iSN/LnGGxMafytWXUFoLPSmgLm2JE8RQj6UbcPqMa6MasJfSySJZ2TytsxrtN3ZA/wARArKUlHVg1Wj+jDSUo2uqSMcuslTf5dXte/FUSxdKPG/d62BPs+izSEbhjDbSAb9mSV9gnlkJskjwzitapjMytG66+JBP1u0Dpy92Y5beJkQ7S9Q8SRklcZ+MkDHAyN4HOq8FHDULyvq+m/oDN/za6U/RD+2t/wDVre+Ko/d5P0JN10VagTW07XN5HsOg2YULI+9h2nyjEDd2Rv5t4Vq4rExlHLB9pBU6W1Bv7/SUsk0RhgkkPxhkiYiJeyuyquTtFVGMjAJ31ZDE0qdJJO76NdwaHpE1eu2toLDR1sTbKAzkSRLnZOVQ9Y4Zjtdsnmdned9U4arDM6lSWvf76gLr+bXSn6If21v/AKtbnxVH7vJ+hJ3i6MtKMwBttkEgFjLAQoJ3khZCSBx3DNHiqK/l5P0A/tA6JjtLeOCIdiNcZ5seLMfEnJPnXIqTc5OTIFz0m9HEtzM11abLOwHWREhSSqhQyMd2cAAgkcM5rcw2KjGOSfiBSaQ0XLAdmVNg920p/wAJNdGM4y2ZJxY6NlmOIk2j3ZUf4iKSnGO4NnoXolvpsGXq7dDzZhI+PBIyQfWwrWnjKcdtffvgQNvVDUu20cvxSlpSMNK+DIfAY3KvgPDOeNc6tXnV326AK/XXVXS1/dyTm0bY9CJeut+zGpOz+d4nex8WPcK36NahTgo5u3R+gKL+bXSn6If21v8A6tW/FUfu8n6Eh/NrpT9EP7a3/wBWnxVH7vJ+gPWDow0mxwbcJ4tNFj+47H3VDxdFcfJg1GgehhyQ15OAvOODJJ85HAx6l9dUVMcv4Lx9CBraH0TDaxCKCNY4xyHM8yxO9j4nfXPnOU3eTBNrEBQB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436" name="AutoShape 4" descr="data:image/jpeg;base64,/9j/4AAQSkZJRgABAQAAAQABAAD/2wCEAAkGBxQSEhQUExQWFhQXGBgXGBgXFxgXFRgZGBQYGBgcFhgYHSggGBwnHBgYIjElJSkrLi4uGiA0ODQsNygtLisBCgoKDg0OGxAQGywkICQsLCwsLCwsLCwsLC8sLCwsLCwsLCwsLCwsLCwsLCwsLCwsLCwsLCwsLCwsLCwsLCwsLP/AABEIAH8BjQMBEQACEQEDEQH/xAAcAAACAwADAQAAAAAAAAAAAAAABwQFBgECAwj/xABOEAACAQMABgYECQcKBgIDAAABAgMABBEFBhIhMUEHEyJRYXEygZGhFCNCUmJygrHBFkNUkpPR0hUXJDNTorLC0/A0RIOUw+Fzs2Nko//EABsBAQACAwEBAAAAAAAAAAAAAAABAwIEBQYH/8QANxEAAgECBAEKBgICAgMBAAAAAAECAxEEEiExQQUTUWFxgZGh0fAUIjJSscFC4SPxQ2JykqIG/9oADAMBAAIRAxEAPwB40AUAUAUBl+kHW1dHW5YYM75WJO882YfNXOT6hzq/D0XVl1cQIB9Zr0kk3l1knJxcSgb+4BsDyFdfmqf2rwRJx+Ul7+mXX/cTfx1PNw+1eCBL0RpO/uZ4oEvLvaldUB+ETbsne3p8AMt6qxnGnGLk4rTqRB9NQx7KqoJOABkkljgY3k7yfGuE3cFLrZrXb6Pj25myzZ2I1wZHI44HIDIyTuHsq2lRlVdogSusPSffXJIR/g0Z4LF6ePpSkbWfFdmunTwlOG+r6/QkyNzeSSHMkkjnvd2c+1ia2FFLZA84pWU5VmU96kg+0VLSe4Lqw1yv4QVju5gDyZhLj6vWhtn1YqqdCnLeK/AL2LSV3LbfCJdIXaDBOFcpnBwNnYYZyeG4Vq/DRUrI59XFTVbmoJN9vvYzP5SXv6Zd/wDczfx1uKlBK2VeCOgH5SXv6Zdf9xN/HU83D7V4IFhq/rPOtzC1xeXZgV1aQCaZ8qDnBXb3gnAPgTVVaEFTdorwRA0tNdMFnGP6Oklw3fgxRg4zhmcbWfJTXNp4eU3YCm0lrhezSvIbqdNs52Y5pEjUcgqqwAAHt4nfXVjRpxVrLwRJG/KS9/TLr/uJv46y5uH2rwQL/VR766LN8Ou0RMdrr5Wy3HGC+Du3nzFaeLnTpxsoq76kUVqyp26TWxNpaI5j0iJB82aJcHzYAt7DXO52HFFUcUnuifb6+39v/wAZYiVBxktW3/s2J95UVPyS2fiXRqxlxLCbpZsdhTEJppW4QpE3WA+JbC+wnwzR02tXouktuU2kNeNJyKWSG3s4vnXDl3x38gvkVqj4mjmyxvJ9EVcr5xbIyGkNcbnft6Vmc91vCqL6n7AI8s1t06OIntSUf/KX6SbMk5PgUc+tF1nKXl79q5k/wg4Htrcp4R/za7l+36EpPiSbbX3SUeNm8k+0Ek9u2pq1YSl0EkmbpK0m3/NFfBYoR/48++slhaK/j5v1BFfXzSJ43kvq2B9yisvh6X2/kk9bbTWl5/6uW+kzzj60j2oMVDp0I7peQLeDQusEuMNegd7XRj9oMgPuqt1MMujw/oFpBqPp5uN66fWvbj/KDWDxGG+3/wCUCxg6O9LH09LSr9Wa5f73Wq3iqPCC8F6AsLfo4vPl6ZvD9VpV95mb7qxeLhwpry9AT4ujt/laV0mfK5I+8GsPil9kfAgmwaiqvG+0k/1r2Uf4MVg8S3/GPghYmR6oxDjPenzvrv8ACUVjz8uhf+q9CLEiPVqFeD3Xrvbw/fNUOtJ9HgvQklx6MReDS+ueY/e9YOTf+kCTHAF4FvWzH7zUXB6VACgCgCgCgCgCgCgCgCgCgIWmtKx2sLzzNsxoMnvPcFHMk4AHeayhBzllQPmfWnWCS/uHnl3Z3InKNB6Kj7yeZJruUqapxyokqSpxnkeHq41mDipAzugvQnWXEt0w7MK9Wn/yOO0R4hN3/UrRx1S0VDp9++wgbGtOno7G2e4k3hdyqOLufRUeZ9gyeVc+lTdSSigfM+mtLS3czzzttSP+qoHBUHJRyHr3kk124QjCOWOxJGtbdpHWNBtOxCqBzJrJtJXZDaSuzR6yao/A4EkeYNKzBdgL2eBJwc5OO/FVU6ueVkiinWzysloZerjYJ+hNGm4mWMcOLHuUcf3eZrGUsquU16qpQcvA0+vbqkUUS7t+Qo4bKqRv9ZGKppau5zeToylUlN+PWzE1sHYCgNbqZoGCSKa6uyRDEQMZIDHGTnG88VAA4k1zsbUnmjShuyqpJ6JFJpzSvwh8qgjiXdHGoAVF8QNxY8Sf3VtUKKpRtu+LM4xyoravMiz1e0O11MIxuUdp2+avh4ngP/VUV6ypQzeBXVqKnG41tF6PSCNY4xhRnjvJJ3kk8zXDqVJVJZpHKnNzldnOltLxWqbcrY5Ko3sx7lHP7qwjBydkWU4OTsiiuoZ7lDNey/A7PlEDiVweAc8d/dj7POsedSlzdCOaXkvftm5CCjtqyiudbo4AY9HwLGvAyuMu3jg7/wBYnyFblLkmVR5sVK76Ft4+niW83f6jL319JM21K7O3exzj6o4L6sV16VGnRjlpxSXV717zNJLYj1aSekMLOwVFLMeAAyfYKwnUjTjmm7JcWQ3bc1Oi9RZXwZXEY+aO0/r34HtNcOvy/Ri7Uk5dey9fwUyrpbGnsNRrVPSVpD9NiB7FwK5lTlrFT2aj2L1uYOrJlw2rFoyFDbxhT3KFb1MN4PrrWWNxGbM5vx/WwUpdJGtfh+i+1bO13aD0reQ5lRf/AMLfgN30eddGjjYVdKmj6eBbGfSMDVfWa3v4usgbONzo26SM9zry8+B5E1tSi47lhc1iAoAoAoAoAoAoAoAoAoAoAoAoAoAoAoAoAoAoDhjjeeFAfPfShrn8Pm6uJv6LEezjhI/Aue8cl8Mnnu7GGoc3G73fkSZzVvQcl7cJBFxbezHgiD0mbwHvJA51dUqKnHMwGsk8bTssAxBF8VF4qhILnvLttOT9KlNNRvLd6sFWTirAfTHR5oP4HYQxEYkI6yTv237RB8hhfsiuHiKmeo2QKLpd1n+F3fUxnMFuSoxwaXg7eOPRHk3fXRwlLJC73f4BhK2yRl9FWr25rtxxykWe7g7/AOUevvrTxNT+C7zWxEv4krXDVC4vJ9vrY1jUbKKQ2QOJJwOJP3CsaVaMFaxXTrRpq1jPt0czD89F7G/dVvxC6CXjIrgy70FoRbGKRpGBY5LuOAVRuAzv7z66wlPO9DRxNV15JRXYLzTGkDcTNIee5R3KOA/3zJrajHKrHVo0lSgoohVkWhQFjeaVZoIrdcrFHliPnyMSWZvLOyB3Dx3VRpJTdR7vyXR6kW1uV1WkhQDa1Q0L8GgG0PjZMM/hu7K+oe8muDi6/Oz02WxzMRUzy6ke+m9LrbJtEFnY7MaD0nY8AKphDMyqlTc3ZFROEsMXd/ia+cZhgz2Yhy8Fx3+zJyaQpzxT5ulpBbvp9/7OnGCSyrYwum9MzXcnWTNk/JUbkQdyry+8867uHw9OhHLTXq+0sSsV9XkhQF3q9q5JdHa9CIHe5HHvCDmfcPdXM5Q5Tp4RW3l0epXOoojA0ZoqK3GzGuO88WbzNeHxeNrYqearK/QuC7EacpuT1LaIVhAIlxCr0ZIlxrWaM0SY1rNIzRntO6uSpJ8N0eeru13sv5udeauvDJ9/gcMOjhcXl+SprH8FiZrtTdaY9IQ7agpKh2Zoj6UbjiD3g4OD9xBA6Eo2My/rEBQBQBQBQBQBQBQBQBQBQBQBQBQBQBQBQBQCn6YtdNgGxgbtMPj2HyVPCMHvI4+G7nu6GDoX/wAku71Am66RIwtE6wWdjoyZLeQvfzqFdhG67G1uwrMoGEUnzbfWnOlUqVU5L5V78wL0CtwGl6OtCfDNIQxkZRD1sn1YyDg+bbK+RNUYipkpt9wHN0o60fAbQhGxPNlIu9d3bf7IO7xK1zcLR5yeuy3IPnQCuySWurGhHvbmOBMjaOXb5qD0m9m4eJFV1KihFyZDdlc+g47VIkWNMKqKFUZ4ADArk5m3dmpJMjTEd49orNFMokKUDlvrNGvJC66R9L4xbId5w0nl8lfx9nfW3Qh/Jm1g6OvOPuMIikkAAkkgADeSScAAczmthu2rOgd7qAxuyNjaRipxvGVOCM+ByKiEs0VLpB5VkCVLZlI0dtxkyUHMoDgufok7h34Y8t+CneTS4b9vR6gi1mDV9Hug+vn61x8VCQfBn4qPV6Xs760cdX5uGVbv8FNeeWNlxGVf3CxozucKoJJ8BXFiruyOdlbdkY+HSIgT+U7lQ00uVsYDwVB+dYch4+O7iMbMaEq8uZjpFfU/0dKlTUI2Rgr+9knkaWVi7sclj+HcO4V3KdONOKjFWSLSPWYCgNDqdq4buQlsiFD2z848Qinv7zyHmK5vKWPWFhaP1Pbq6/QwnLKho9SEUKoAUDAA3AAd1eIqycm5Sd2zTZFPGtP+RgS4RWzBGSJ0K1eixEyJKzSM0iXGlZpGaRKjjrKxmkY7W6xksZhpW1Ho7ruMbhLFuy31hu3+API56eDrXXNS7vQysMLRt8k8STRNtRyKGU+BHuPhWy1YEmoAUAUAUAUAUAUAUAUAUAUAUAUAUAUAUBkekfXBdH2/ZwbiTIiU78d7sPmr7zgVsYahzstdluD50llZmLMSzMSzMd5JJyST3k12dtESeRkHePbU2YOwNAFAOzoR0QIbWa8kwvWkgE7gIos5O/hltv1KK5eNnmmoLh+WQLPXrWM6Qu3m39WOxEO6MHccd7HLHzA5VvUKXNwy8eJJn6uA8ujTQaaPsHvLjsvInWMTxSFRlFx3n0iO8gcq5WJqOpUUI8NO8hq4ntY9LNe3MlxIN7nsg79hBuVR5D2nJ510qcebiooLQrorfaYKq5ZiFUAbyScAD11nmtuybjot7KPROjyWxtKNp8btuVt2B68AeArnuTrVDQmnVmJ27uWldpHOWclifE/hW+kkrI3klFWRqtQbIItzpCQZS0QmMHg1wwxH+rkHzZe6tHGzzONCO8nr2cffUSZDJ5nJ5nvPOt8Gn1K1ZFz1lxcHYsrcFpW+fsjPVr7s+YA3kY0sXiXTtThrOW3V1gpdN6Ta5neZhs7RwqDgiKMIijgAFAG7nk862KVNU4KK/wBviwRrW3aR1jQbTuQqjvJOBWcpKKcnsgPXQmhltLdIV37Iyx+cx3sfb7sV5qtWdWbmzRqPM7mW1yuUkmS2dsQIOvuSOPVqeyg+kxwAO9lq2jGVrx3ei99Rnh4a5jAaw6Ze7naVxsjcqIPRjjXciL4Ae05ruUKMaMFBd/W+k2ytq4BQE7Qui3upkhj9Jzx5Ko9Jj4AfgOdU160aNN1JbLz6iHoPCw0UltEsUYwqjHiTzJ7yTvrw+IqzrVHUnuzXlqeNwtakkUsgnjWo/qMCbAtbUEZosYEq9ItSJ8MdWJFiRMiirJIsSJSR1mkZJHaRFIIYAgggg7wQdxBHdWV7EmI1AkNjeXGi2J6vfcWpP9mx7Seo+8Oa68Z87BT7mYjEqAFAFAFAFAFAFAFAFAFAFAFAFAFAFAUGu2tCaOtjMw22JCRpnG2x38eQABJPh5VdQourKwPnLT2mZbydp52y7bt25VUcFUclH7zxNdmnBQjliSRrG2MskcaqWZ3VQo4naIGB3edZSdk2B96+62w6LijijiVpmT4tMDYRVGyGfnjkAOODwrkUKEqzbb0IEDcTtI7O52mYlmJ5knJNddJJWRJ5k1IHPrhePa6vWsWyY3ljhhZeYHV7UmfrBSD9Y1zaKU8TKW9rsCYrpA7Rtgg4BwQcHgcHOD4GoBrtcukGfSEYh2FhhyCyKSxcjeNpiB2Qd4GOIFa9HDRpu+7ISsY+tkkZHRLq+p6zSE+FhgDbBPDaC5d/JRu8ye6tLF1XpTjuzGSurFDrzrib9lVFMcCHKqT2mbhtNjhu4Dlk1dRo82tdyIQUTKk1eZjA1p/omiLO0xsyTHrpRz3drf8AaZB9muVhVzuKnV3S0XvsIRmtUtXJL+cRKdlB2pZOSJ/Ed4A/AGt3E4iNCGZ78F0gt9ctbEliWxs06uziOM5yZip3Mfok9rfkk4JqjC4WUZOtVd5vy97dRJja3wbrofsDJetIU2ljjPa5IzEBfMkbY9tc3lSploqN937/AEYy2G3cx4yTwrhJmtKJ896Z0o080z57Mj7Xmq5EYPkMV6TC0FCKb3NmEcqsV1bZkFABNAPHoz1SNrbddKuJ5wCQeKR8VTwJ9I+OByry3KmK56pkj9MfN9Pp/ZDRpbmGuQ0VSRU3cdUzRTJFWR2q02vnKiztUrbgiyKLW3hq9IuiiyhgqxItSJIUCs9jM4aWobFzxaWsbmNzD9IrdQ1ppBfStplD+MUh2WHj3faNb+An8zp9K80RcZaMCARvB3itsk5oAoAoAoAoAoAoAoAoAoAoAoAoAoBJ9JeitJX94SlpKYIspFvTBGe2+C3yiB6lXxrqYadKnDWSu9yTJfkFpL9Dl9qfxVf8RS+78g33RTqRLbySXd3CyPGCsMZwWyV7TgAnfjsjzatTFYiMkoQfaQZTWXVzSt7cy3ElnLlz2RlOyg3Io7XIe/J51sU6tGEVFS/JJWfkFpL9Dl9qfxVn8RS+78g0eoPR1cNdo95A0cMXxhDFfjGB7C4BO7O8+AxzqmvioKFoO7YGzrnq2mkLZoGbYOQ6PjOy65wSOYwSCO4mufRqulLMQfPulNU7mC5e22OslRQ56rLDYJwDvAPMbsc660MRTkr3IcktyOmrd2TgWs/7Nh7yKz5yHSiOcj0k601Fv5D/AFBQd7uij2ZJ91YuvTXEh1YdJq9CdFQyGupgRzSHO/wMjDOPJQfGqJ4v7V4mDrLgXXSDa3HwWKxsLZup4vsYACg5VN5yct2ieePE1Vh3HO51HqZQmnuxcDUfSJ/5SX2p/FW5z9L7vyWZl0nUaqXMU9ulzA0azSog2tntDaG1jBPBTVNfExVN5HqG9DUa+6CvL2++LgbqlCRI5KhAOLMd+cZY8uArVwVejRo/NLXdriYRkki90xoeWz0d8EsInkkl3SyLgNgjtsSSN5HZA5DPdWtSrRrYjnazslsvx6hSu9Rc/kXf/okn9z+Kut8Zh/vXmZ5l0nP5FaQ/RJPan8VPjMP968/QXQ7tQ9ALY2iRHHWt25T3uRwz3KMKPLxrzmMxDr1XLhsuwlNELpN0ytpZvg/GTAxRjnkjtN5KN/ngc6swFB1quuy1fvrMXFHz+K9QZBQBQGw6MtXRd3QkkGYYCGbPB34oniN20fAAfKrm8p4vmKWVfVLyXF/pf0Q3Yfizg8a8vcm51lhDDdUNXDVymv7XFUzia84mfKdvFaVv8hr8S+0fbZrchE2IRLqGAKN9XpWL0rHdpgOFLk3I7z1jcxzHk01RcxueZlqLkXKXW+366yuY+JMTkfWUbS+8CrsPPLVi+sXLro+vuu0baOd56pVPmnYPvWuzNWkyw0NYgKAKAKAKAKAKAKAKAKAKAKAKAKAKAKAKAKAKAKAKAVqvnTekSfkpAo8jEhPvFbVNfKjVxTskX/XVnY08xyJ6ixOY7C4pYZzuLqoymXOHol9ioyGSqmU1svOs0joteQaZvWEB/Cq6sbU5GxTnmizV9ZXNsY3OesqLDMciWlicxyJ6WGY7fC8byd1RluZKYiNeNYjfXTSA/FJ2Ih9EHe3mx3+WByr02Dw/MU8vF6v31GwtjPVtEhQHpBCzsqIMsxCqBzJOAKxlJRi5S2QHxqxoxbO3SFcEje7fOc+kfwHgBXicXiniKrm+7qRQ5XZbrc1r5hmPZL/FSpmSmexvUYYb21OZPcnPF7lO1kvXZ2l2MZzkd/DHfVGRZ7lORZty3W8RBhfbV+ZLYuzpbHk99mozEOZ4m5qMxjmOpmqLkXOplpcXOOsqLkXOkpypB5gj2ipTs7i5H6FpCdEwZ5NKP/6tXpK31s2Dc1UAoAoAoAoAoAoAoAoAoAoAoAoAoAoAoAoAoAoAoAoBUXXY03fg/LihceQRFPvrapaxNPGfSmW5lq2xz8xwZqWIzHUz1NiMx0a4pYxczxe7rLKYuqZ3Slx/T9Hv3O6/rKB+NU4mP+Nm5gqmaM12G76yuTYuucdZSwucGWpsRmOpmpYjMYvpH1g6uL4Oh7co7WOKx8D+tw8tqujyfh80ucey/P8ARfQjmeZ8BXV2jcCgCgN30aaGyxunG5crF58Gb1eiPtV57lvGZVzEeOr/AEv34FNWdtBiGavM5ii50aeocyMx4SXVVyrJEZjohZz3CsU5TIV2Xy6OHwfGOefHOK3ObWSxsZFkKOTaQ+FajzQKHdHaO7rJVbjMey3FZqZOY7iassxNzuJKZibnIkqbi50uJ9lGbuUn2DNZR1aRNz16GoSuiYM/KMre2Vv3V6Wq/nZtG3qsBQBQBQBQHjLdxruZ1U+LAffU2YCG6R/RdW8mB+6jTQPaoAUAUAUAUAUAUAUAUAUAUAUAUAUArdfY+p0xay/JngeE/WjYt/mQVs0HpY1sWr0n1ansZK2bHFzHm0tTYhyPNpamxg5ng89TYqczqqlqnYhJyKrW+Hq4opx+Zmjc+Wd/vxVNX5lY6mAjaTXSjaiYEAg5B3jyNcexdc4L1Jjc6NJSxGYiaQv1hjaRzhVGT3+Q8TwqynTc5KK4iKcnZCZ0pftPK8r8WOccgOAA8AK9DTpqnFRXA6sIqKsiLVhkFATdD6Oa4mWJd21xPzVHpH/fPFa2KxMcPSdSXDzfBGMpZVccNtGsSKiDCqAAPAV4CrWlUm5y3eppN3FjrVrA8856t2WNOyuyxGe9jjjk8PDFez5NwEaNBc5FOT1d1t1d35NunCy1Kf4bL/ayfrt++uhzFL7F4IzsugnaCgmuZ0iWSTfvY7bdlR6R4+oeJFauLdDD0XUcI9Wi1fD30GMrRV7DI01rPBYKEA6yUAYjB9EY3GRuXvJ99ebwPJtXFPO9I9PovaKacG9TDaW16vrjIMxjT5kPxY/WHbPtr0tHk7D0l9N+t6/15GwkZ2aVn9Nmb6xLffW5GKj9Kt2EhDKyegzL9UlfuqJwjP60n2q/5Ieu5otD65TxECQmVO4+mPqtz8j7RXIxfIlCqr0vkl5d64d3gVyoxe2httPacFvbmT5ZGEB47RG7I8OJ8q8zyfhXisQqfBbvqXrwNenHNKwrTfy/2sv7Rv317vmKS/gvBG5ZdBx8Ol/tZP2j/vpzNL7V4IWXQT9GXMmxcSNJIVjiYb3Yjbl+LTcTv9In7NaWNjTioQjFXlLoWy1f4t3mMraIbuktY10Noq1hGDdNCoRDyYrl3cfNDE+Z3d+KaNF1ptvYyEzLpm5YlmuJySSSetcZJOTuBwPVXVUILgvAk6/yrcfpE/7aT+KpyR6F4IDd6FtETMr3k8krBspCryOwwD23wxxxGyPJu+udjZx+iKXWQyRrt0rR27NDZhZpRkNIf6lD3DG+QjwIHjyqKODcvmnovMCo0vrXe3RJmuZSD8lWKR+WwmAfXk1vwo04bJElH1Y7h7KtuwCoAcgAEcCOI8qXYGr0N61XDXPwSWRpYmRmXbJZkZMHcx37JGRg+GMb60MZRjlzpWZBoOmXWs28K2sLlZpt7FThkiB5EcCxGPINVODo5pZ3svyBMfyrcfpE/wC2k/irp5I9C8ESH8q3H6RP+2k/ipkj0LwQD+Vbj9In/bSfxUyR6F4IEiz1jvIjtR3U6n/5XYetWJU+sVi6UHvFeAHd0Va4yaQilWcDroSmXUYDq+1skjgGyjZxu4cOFczFUFTacdmQbqtQBQBQBQBQBQBQGG6X9GtJZCdB8ZayLOPqg4f1AHaP1KspO0iJJSVmZy2vBIiuvBgGHrGa6C1PM1E4ScXwB5amxU5HnkmsjC7Z6xxVi2ZxgTIIawbNiECRf6LE8EsR+WhUeBx2T6jiq2zdo/LJMptTb8yWqq39ZETE4PEFNwz6se+tCtG0i2uss+0ui1VFFzoWqSLi51+031j9Qh7EZ7ZHyn7vEL9+e6uxgaGWOd7vbs/s6GFpZVme7MlW+bYUAUAy9TdD/B4ttx8bJgn6K8l/E/8AqvD8s8ofEVckH8sfN8X6GnVnmdkStZ74R20pJ3lSi4ODtMMDH3+qtPkulKvi4RXB3fYvdjGmryQqq+iG8elvA0jqiDLMQqjvJrCc4wi5SdktWRsMK5ij0RbZQhrqUbIY943kgckXPrJGa83TlPlSv82lOOtvfF+WtilXqPqF5LIWJZiWYnJJ3kk8STXpYxUVZKyReWWrWgJb6YQwjltMx9FF72+4DmaqxGIhQhnl4dILPXvViOweFElaRnVmfaAGMEAEAcAe1xzwrWwGMniVKUo2SehCZl66BJptRdDdfL1jD4uIg+Bfio9XH2VxeW8ZzNHm4/VLyXHx28SqtKyt0kjpEuFMscYPaRSW37htYwMd+Bn1itb/APO0JQpTqPaTVu69+7+zGgrJsyNejLwoC5t50ihhDgsJJRNIo3Fo4yVRT4MduuVOLrYp22ird71flZGG8iJprSst3M88zbTufUo5Ko5KBwH4k10oQUI5UZkGswbXoy1LGkZXaXaFtF6WDgu54IDxG7ecb+HfWria/NLTdg1vStrULSNdHWfxeEAkKburjxhY1PIkcTxx51r4WjnfOTIE6BXSJNVqHqTJpJ2w3Vwx4DyYydo7wqDm2N57hjvFa9euqS6wQ9d9CxWV29vDK0oRV2i2zkOQSV7IAOAVPrI5VlRqOpDM1YFDVwG50FaBOZbxhux1MfjvBkI8MhV/WrnY6ptBdrIMX0m3SSaTuWRiyhlXJORlEVWC9wDAjHga2sMmqSuSZerwbXVTo4nvrY3AlSJckIHUnbC8WyD2VzkcDwNatXFRpyy2uDFn/eOHqraBxQD96F9Bm3setcYe5brB3iMDEftGW+3XJxtTNUsuBBv60wFAFAFAFAFAFAdJog6srAFWBUg8CCMEH1UAjrezaxuprBycKTJAx+XE2SPWN+fEN3V0KM8yONynQelWPY/0/wBFoqVfc5Kie6R1i2WqJKijrBsujEmwx1g2XxiWdqlVtmzBGM1ht/gF+JuFvd4VzySYcCe7PH1t3VVUjmj1o2Jwz09N0XOK1DQM/rjp34LFsofjnGF+iObn8PHyNbeEw/Oyu9l7sbOHo53d7IVldw6YUAUBe6H0HMYGvhGGhgdSQflgHtlRzC7sn9xrn46srOgnaUk9ej/ZjLVWGNbTiVVdTlWAIPga+eVKcoTcJbo0GmnZi9100r103Vqfi48jzf5R9XD299e45DwPw9DPJfNLXsXBfs26MMqv0mertlxvujfQwAa7k3ABljJ4AD03+9f1q87y1im2sNDqb/S/fgU1ZfxRl9Z9MG7uGk37A7MY7kHDd3neT5+FdbA4VYaiocd32/1sWRjlViprcMj6C6NtW/gVmNsYnmw8meI3dlPsg+0mvKcoYnn6ny/StF695JVaxagQXU7zyTzbTY3Ax7KgDAVezuA/fSjynUoQUIRVl2+pg3Ypn6M7YfnZvan8NZvlyuv4x8/UwdRk+aOLRtocZ2UBxnG07sd2fEn3eVc+1XlDEq+78kvQqac5ChubhpHZ3OWYlifE17WnTjTgoR2WhspW0PKsyQoD1uJts55ABQO5VAAHsHtzVVKkqatxbbfayErHlVpJ7WVq80iRRjad2CqO8k4HqqG0ldg+iVEOhNGd/VL5GWZv3t7APCuN82Iq9vkiD53vrt5pHlkO1JIxZj3kn7u7wrspKKsiTiztXlkSKNdp3YKo7yTgeQ8eVG0ldg+gbqSLQWigFwzqNlc/nZ33knwzk+Cr4VyEniKvvREHz3NKzszuSzsSzMeLMxyxPiSSa6+2iJJugdEPd3EVvH6UjYzyVeLMfADJrGc1CLkwPTXbS6aI0asUHZcr1MA5g47Uh78DLZ5sR31yqMHXq3l2sg+e/wDfjXYJLbVbQb311Hbpu2jl2+Yg9NvZuHiRVdWoqcXJgbfStp1LCyjsbfsNImwAPkQKNk+tvR/WPKufhabqTc5cPyQI6uoSaXo+1ZOkLxYyPiU7cx+gDuXzY7vLaPKqMRV5uF+PAH0sqgAADAG4AcAPCuIQc0AUAUAUAUAUAUAUBkOkbVU3sKyQ9m6gJeFvnfOjJ7mwMeIHLNWU55WYyipJxezMNoHSIuEJxsyIdmRDuKMNxBB38Qfu5VvqV0efr4Z0Z24cC5jSobMUiVElYtl0UTYUrBl0UWNutYM2Io9tL6EjvLeS3lHZcbiOKsPRYeINVZrO5tQFcNOvYLLbXikzw7kxnEyn0GDd3efxyKmOGdWXy7ceopqYa87x2YvtI3rzyNJIcsx9QHIAcgK7NOEYRUY7G3GKirIjVmZBQGi1N1UkvpOawKfjJP8AKnex93Hz1MVio0I9fBGLlYfuj9HxxxLCqARBdgLjds4xg9+a8xUnKUnJvUiIo9areXRDSQpkwTBmt2zvjJPbU+Wd3qPfW3RwdPG1Y1Jbx+rr6PfQYyppyuLyvTlpP0JoxrmdIV+Ue0fmqPSb2e8itfFYiOHpOpLht1vgvfAiTsrm36QNJrbwJZw9naUbQHyYhuC/aI9gPfXC5Iw8q1V4mprZ6db6e78lVNXeZi5r0pcbTow0ALi4M8uOot+2xPolxvUHwGNo+Q765nKeJdOnzcfqlp3e9CCq101ka+unlBIjHYiG8YQHcSO9jlj545VsYPDKhSUOPHt/okousPefaa2rIDH6LdBEhruTON6RA58nb/KPtV5/lrErShHtf6X78Cub4FN0kac66fqUPxcJIPc0nBvZw9tbPI+E5qnzkt5fj+9/AQjZXMtZWrSyKi8WPqA4knwABJ8q6lWoqcHOXD2l37Gbdlc8mxk44cs8ccs1mr21JOpNSCdpTR5g2UfdMVDuv9mGGURvp7PaI5bSjjmsIyzarYEGswNzoR1XyWvpB3pAD7Hf/KPtVzsbW/413go+mHWj4Vc/B4zmG3JBxwaXgx+z6I8dqrcHRyRzPd/gC/rcA3OhHVfJa+kXhlIM+yRx/gH2q52Nrf8AGu8gzHSrrR8NuyiHMEGUTHBmz8Y/jvGyPBc86vwtLm4Xe7JMVW0B39DOrQt7dr2UAPMvYzu2IRvz4bRG15Ba5eMq5pZFw/JAtNf9ZTpC8eUH4pexCPoA+l5sd/lgcq3aFLm4W48STN1eB59F+hE0dYyXtx2XkTrGJ4pCoyq+Z9LHiByrlYqo6tRQjw/JAn9ZdNPe3MlxJuLnsr8xBuRfUPfk866NOmqcVFElb7/LefVVgPo/o11Y+AWaq4+PkxJKe4kbk8lG7zyedcXE1ucnpstiDWVrgKAKAKAKAKAKAKAKAKAwGvepbvJ8NscLdAfGR8EuFA4Hlt4HHngcMAi6nUy6MrqU41I5ZFHoDTKXAIwUlTdJE+51I47jvxn/AN4rZvc5NShKm9dukvo1qCIomQrWLLoonwDG88KwZfFGS1o6UIbYGO1xPNw2vzKHxYemfBd3jV1PCSlrLReZtwiJ7Suk5bmVpZ3LyNxJ5DkFHBQO4V0YwUFaJYQ6yAE0Bs9UdQpLkiScNFBxxwkkH0QfRHifV31z8Tj40/lhq/JFcqiWw49G2SQoscahEUYCjgK4E5ym80ndmC1LNGABJIAAySeAAG8mqXqWxPnjXvWM3928gPxS9iIfQB9LzY7/AGd1eqweH5iko8Xq+3+jIztbYGZqZYpZWb3c25nXb8QnyFHixIPrA5V5flGrLF4lYensnbv4vu9SibzSsheaSvnnleV/Sc5PcOQA8AMD1V6OjRjRpqnHZe/MuStoedtA0jqiDadyFUDmScAVnKSjFylsiR06TsINHaIeKTLLs4YKxQzSvyyN+CeP0R4V5ijVqYrGKcentsl78TFbiRFepMiy1d0O95cRwJu2jlm+ag9JvZ7yKoxNdUKbqPh5vgBva56UTR1mEiAViBFCvdgY2vsjf54768vgsPLF4i89t5eneV2uxIV68sNRYWXwfR8t03pzjqYu8Ix7bDzAb1Ad9cmtV5/GRoLaHzS7Vsu52K27ysZausWG41S0KltbNpW7XKJ/wsTfnpuCMR8wNvHkW4AZ1as3KXNR730L36EGMubh5HaSRizuxZmPEsxyT7a2UklZEk/VjQj3tzHbpu2z2m+Yg3u3qHvIrCpUVOLkwPPXzTaaK0escGFcqIYFHycLgt9kb/MjvrlUKbrVLy7WQfPH+/GuySWmrOhHvbmO3TdtntN8xBvdvUOHiQOdV1KipxcmB09JGnE0ZYJbW/YkkXqogOKRqAHfzA3A97Z5GuZhqbq1M0u1kCCArrkmj1B1aOkLxIiD1S9uY/QB9HPex7PltHlVNerzcL8eAGZ0zayi3t1soiA8y9sDdsQjdjHLaxs+QatHB0s0s74fkgSFdQk1vRpqx8PvFDjMEWJJe47+yn2iPYDWviavNw03ewNZ0260ZK2MR3Lh5sd/FE/zH7Na+Co/8j7gKaugBhdDuq3wm5+EyLmG3IK54PNxUeOzubz2a08ZWyRyrd/ggfVckBQBQBQBQBQBQBQBQBQBQHV3AGSQB3ncKAXuvlnoyc9a15DbXaejKki7e7gJEU5ce/uPKtinCrwi7EOKaszF6O6QOqLR3GJgu5ZoAQH7iUkC4893lzrbVCb30NWWFX8QvelFuENuB3NI2f7q4++rFhelmUcNbdmT01rRdXe6aUlPmL2I/Wo9L15q+FKENkbEYKOxT1YZHKjJAG8ncAN5PkOdAavQfR7eXGGZOojPypchiPox+l7dmqJ4iEevsMJVEizbQv8AI8wlnijuYSRsyZCyofCJjgnyzw4itGvUnVjaLsV58+i0N/oHWW1u8dTKpb5jdmT9U8fVkVyZ0pw3RjlaNFEKoZmhWdJevRcy2VvuQHYlkB3v85F7lzuJ54I8+1yfgUrVZ78F+y1IWVdgkn6CsWnuYYlXb25FBXOMqDl8nkNkNvqqtNQpyk3ay/15g0nSFow2LLbRTO1vJ8aIm39XhiBhuYJzu8N+TvrncnRjUbrNfMtLmEddTGV1jMnaE0m1rPHOgVmjJIDeicqVOceBNU16KrU3TezBN1n1onv2UykBV9CNMhFzxO8klvE+rFV4XB08OrQ3e7e4KStoDc1KsU0Xo6S+nHxkihgvBtg/1SDPAsSCfMd1eex05YvEKhT2X54vuIYvNadYpL6brJAFAGyiA5CDid/Mk8T5d1dfCYWGGhljr0vpCVipiiLMFVWZicBVBLMTyUDeT5Vst2VyTR67XdyXjhuI1gCIrJApBManKrtkfKwvDkCNwzXO5Pw0KalNO7e7fHiYxjY99RNVluS9zc9ixtwWlY/nCo2urX8cd4A3ndtV62T5Y/U9jIja6a3yaRdMoIoIhiKJTuXllsbi2MDcMAbhzJmjQVJdLe7Bm6vA3ugTR7f0qcoNk7EaueORlnVR3b0ye8DurnY+W0SDM9MelDNpJ489mBVjUcssokY+vaA+yKvwcMtK/SSYetoF3qnrNLo+VpYVjZmQoRICRgkHdskEbwKqq0lVVmCLp7TU15M007bTnduGFVRwVRyA/GsoU4wjliCLZWjzSJFEheRzsqq8Sfw7yTuABJrJtJXewHI1xHq5YxqFWa8nOW7WASBvOcZ6tMhQOZbO7JxzbPFVG9or34sgUGmNJy3UzzzNtSOck8AOQCjkoGABXRhBQjlRJDrIGi0FrpdWUDQ2xjjDMWZ9jMpJGPSYkbgABuqmdCE5Zpf0CgmlZ2LMSzMSWYnJJJySSeJq1K2iBbaq6tzX84ihG7cZJCOxGvee89y8T5ZIrq1Y043YPpTQWiIrSCOCEYRBjxJ4lmPMk5J864s5ucnJkE+sAFAdCx+afd++gDbPzT7v30Bw0h+Yx/V/E1NgeEl044QyH1xD73qbLpBBudIXYHxdmGP050Qe0K1ZKMOL8gVVxpHS59CytV+tdM/3RrVijQ4yfh/ZGpVXE2sTcI7FPIuT/eY1Ylhf+3kZaFXcaO1lf/mIlHcpiHv6rPvqxTwi4P33jQrrnVTWCT0rpvVdMg9iAVmq2FW0fIaFTcdFmlJN8hjc97zs59pU1YsZRW1/AHCdEOkf/wBcf9Vvwjp8bS6/D+we8fQ5fnjJaj/qSn/xVHx1Lr8vUgmw9CtwfSuol+rG7feVrD4+P2vxJO110KTAfF3cbnueJox7Qz/dWLx//XzIIVt0WX8R7UFnP9aacD2IY8+usXjG9nbu/wBg0ujdC6XgGLe00Vb97KsgJ82BYn11RKopfU2yGrk38k9LT/8AEaSSFea28X3Odlh576x5yK2RGRE/RfRjYxttzCS6k5tcv1n9zcpHmDWLqyZNix05qJYXe+S3VX3YeP4txjhvTG1juORUKckSZTS+pWkLSMnR17cS7wBDKYmODxIkkZVUAdy5rKEaM5f5EkvfQRYX56NdKfoh/bW+f/trq/FUfu8n6GRx/NrpT9EP7a3/ANWnxVH7vJ+gNNqj0a6SjJl66OzcgpvVJ5QuRnGDsrnA4NnyrTxVenUtHdeBDJus/RPPIgkju3uLgel15wrL3Rnfsb87iSN/LnGGxMafytWXUFoLPSmgLm2JE8RQj6UbcPqMa6MasJfSySJZ2TytsxrtN3ZA/wARArKUlHVg1Wj+jDSUo2uqSMcuslTf5dXte/FUSxdKPG/d62BPs+izSEbhjDbSAb9mSV9gnlkJskjwzitapjMytG66+JBP1u0Dpy92Y5beJkQ7S9Q8SRklcZ+MkDHAyN4HOq8FHDULyvq+m/oDN/za6U/RD+2t/wDVre+Ko/d5P0JN10VagTW07XN5HsOg2YULI+9h2nyjEDd2Rv5t4Vq4rExlHLB9pBU6W1Bv7/SUsk0RhgkkPxhkiYiJeyuyquTtFVGMjAJ31ZDE0qdJJO76NdwaHpE1eu2toLDR1sTbKAzkSRLnZOVQ9Y4Zjtdsnmdned9U4arDM6lSWvf76gLr+bXSn6If21v/AKtbnxVH7vJ+hJ3i6MtKMwBttkEgFjLAQoJ3khZCSBx3DNHiqK/l5P0A/tA6JjtLeOCIdiNcZ5seLMfEnJPnXIqTc5OTIFz0m9HEtzM11abLOwHWREhSSqhQyMd2cAAgkcM5rcw2KjGOSfiBSaQ0XLAdmVNg920p/wAJNdGM4y2ZJxY6NlmOIk2j3ZUf4iKSnGO4NnoXolvpsGXq7dDzZhI+PBIyQfWwrWnjKcdtffvgQNvVDUu20cvxSlpSMNK+DIfAY3KvgPDOeNc6tXnV326AK/XXVXS1/dyTm0bY9CJeut+zGpOz+d4nex8WPcK36NahTgo5u3R+gKL+bXSn6If21v8A6tW/FUfu8n6Eh/NrpT9EP7a3/wBWnxVH7vJ+gPWDow0mxwbcJ4tNFj+47H3VDxdFcfJg1GgehhyQ15OAvOODJJ85HAx6l9dUVMcv4Lx9CBraH0TDaxCKCNY4xyHM8yxO9j4nfXPnOU3eTBNrEBQB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 descr="transferi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28" y="1988840"/>
            <a:ext cx="180076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3"/>
          <p:cNvSpPr txBox="1">
            <a:spLocks noChangeArrowheads="1"/>
          </p:cNvSpPr>
          <p:nvPr/>
        </p:nvSpPr>
        <p:spPr bwMode="auto">
          <a:xfrm>
            <a:off x="1031874" y="2922588"/>
            <a:ext cx="7134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3600" dirty="0" smtClean="0">
                <a:latin typeface="+mn-lt"/>
              </a:rPr>
              <a:t>Questions?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576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600" smtClean="0"/>
              <a:t>The Data Warehouse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solidFill>
                  <a:srgbClr val="222268"/>
                </a:solidFill>
              </a:rPr>
              <a:t>A data warehouse is a relational database that is designed for query and analysis rather than for transaction processing.</a:t>
            </a:r>
          </a:p>
          <a:p>
            <a:pPr eaLnBrk="1" hangingPunct="1"/>
            <a:r>
              <a:rPr lang="en-US" dirty="0" smtClean="0"/>
              <a:t>It usually contains </a:t>
            </a:r>
            <a:r>
              <a:rPr lang="en-US" u="sng" dirty="0" smtClean="0"/>
              <a:t>historical data </a:t>
            </a:r>
            <a:r>
              <a:rPr lang="en-US" dirty="0" smtClean="0"/>
              <a:t>derived from transaction data, but it can include data from </a:t>
            </a:r>
            <a:r>
              <a:rPr lang="en-US" u="sng" dirty="0" smtClean="0"/>
              <a:t>other sources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It separates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analysis</a:t>
            </a:r>
            <a:r>
              <a:rPr lang="en-US" dirty="0" smtClean="0"/>
              <a:t> workload from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</a:t>
            </a:r>
            <a:r>
              <a:rPr lang="en-US" dirty="0" smtClean="0"/>
              <a:t> workload and enables an organization to consolidate data from several sources to business users.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753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Data Warehouse Definitions</a:t>
            </a:r>
          </a:p>
        </p:txBody>
      </p:sp>
      <p:sp>
        <p:nvSpPr>
          <p:cNvPr id="8195" name="Rectangle 11"/>
          <p:cNvSpPr>
            <a:spLocks noGrp="1" noChangeArrowheads="1"/>
          </p:cNvSpPr>
          <p:nvPr>
            <p:ph idx="1"/>
          </p:nvPr>
        </p:nvSpPr>
        <p:spPr>
          <a:xfrm>
            <a:off x="170698" y="1249421"/>
            <a:ext cx="8713788" cy="3517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Defined in many different ways, but not rigorously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pic>
        <p:nvPicPr>
          <p:cNvPr id="819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598" y="4617293"/>
            <a:ext cx="1692275" cy="2124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Text Box 14"/>
          <p:cNvSpPr txBox="1">
            <a:spLocks noChangeArrowheads="1"/>
          </p:cNvSpPr>
          <p:nvPr/>
        </p:nvSpPr>
        <p:spPr bwMode="auto">
          <a:xfrm>
            <a:off x="110373" y="4581128"/>
            <a:ext cx="7086600" cy="22272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1" dirty="0">
                <a:solidFill>
                  <a:schemeClr val="bg1"/>
                </a:solidFill>
              </a:rPr>
              <a:t>“A data warehouse is a </a:t>
            </a:r>
            <a:r>
              <a:rPr lang="en-US" sz="2800" b="1" i="1" dirty="0">
                <a:solidFill>
                  <a:schemeClr val="bg1"/>
                </a:solidFill>
              </a:rPr>
              <a:t>subject-oriented</a:t>
            </a:r>
            <a:r>
              <a:rPr lang="en-US" sz="2800" i="1" dirty="0">
                <a:solidFill>
                  <a:schemeClr val="bg1"/>
                </a:solidFill>
              </a:rPr>
              <a:t>, </a:t>
            </a:r>
            <a:r>
              <a:rPr lang="en-US" sz="2800" b="1" i="1" dirty="0">
                <a:solidFill>
                  <a:schemeClr val="bg1"/>
                </a:solidFill>
              </a:rPr>
              <a:t>integrated</a:t>
            </a:r>
            <a:r>
              <a:rPr lang="en-US" sz="2800" i="1" dirty="0">
                <a:solidFill>
                  <a:schemeClr val="bg1"/>
                </a:solidFill>
              </a:rPr>
              <a:t>, </a:t>
            </a:r>
            <a:r>
              <a:rPr lang="en-US" sz="2800" b="1" i="1" dirty="0">
                <a:solidFill>
                  <a:schemeClr val="bg1"/>
                </a:solidFill>
              </a:rPr>
              <a:t>time-variant</a:t>
            </a:r>
            <a:r>
              <a:rPr lang="en-US" sz="2800" i="1" dirty="0">
                <a:solidFill>
                  <a:schemeClr val="bg1"/>
                </a:solidFill>
              </a:rPr>
              <a:t>, and </a:t>
            </a:r>
            <a:r>
              <a:rPr lang="en-US" sz="2800" b="1" i="1" dirty="0">
                <a:solidFill>
                  <a:schemeClr val="bg1"/>
                </a:solidFill>
              </a:rPr>
              <a:t>non-volatile</a:t>
            </a:r>
            <a:r>
              <a:rPr lang="en-US" sz="2800" i="1" dirty="0">
                <a:solidFill>
                  <a:schemeClr val="bg1"/>
                </a:solidFill>
              </a:rPr>
              <a:t> collection of data in support of management’s decision-making process”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algn="r" eaLnBrk="1" hangingPunct="1"/>
            <a:r>
              <a:rPr lang="en-US" sz="2800" dirty="0">
                <a:solidFill>
                  <a:schemeClr val="bg1"/>
                </a:solidFill>
              </a:rPr>
              <a:t>—Bill </a:t>
            </a:r>
            <a:r>
              <a:rPr lang="en-US" sz="2800" dirty="0" err="1">
                <a:solidFill>
                  <a:schemeClr val="bg1"/>
                </a:solidFill>
              </a:rPr>
              <a:t>Inmon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200" name="Text Box 14"/>
          <p:cNvSpPr txBox="1">
            <a:spLocks noChangeArrowheads="1"/>
          </p:cNvSpPr>
          <p:nvPr/>
        </p:nvSpPr>
        <p:spPr bwMode="auto">
          <a:xfrm>
            <a:off x="111961" y="2432670"/>
            <a:ext cx="8824912" cy="2076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00" i="1" dirty="0">
                <a:solidFill>
                  <a:schemeClr val="bg1"/>
                </a:solidFill>
              </a:rPr>
              <a:t>“A data warehouse is a </a:t>
            </a:r>
            <a:r>
              <a:rPr lang="en-US" sz="2600" b="1" i="1" dirty="0">
                <a:solidFill>
                  <a:schemeClr val="bg1"/>
                </a:solidFill>
              </a:rPr>
              <a:t>simple</a:t>
            </a:r>
            <a:r>
              <a:rPr lang="en-US" sz="2600" i="1" dirty="0">
                <a:solidFill>
                  <a:schemeClr val="bg1"/>
                </a:solidFill>
              </a:rPr>
              <a:t>, </a:t>
            </a:r>
            <a:r>
              <a:rPr lang="en-US" sz="2600" b="1" i="1" dirty="0">
                <a:solidFill>
                  <a:schemeClr val="bg1"/>
                </a:solidFill>
              </a:rPr>
              <a:t>complete</a:t>
            </a:r>
            <a:r>
              <a:rPr lang="en-US" sz="2600" i="1" dirty="0">
                <a:solidFill>
                  <a:schemeClr val="bg1"/>
                </a:solidFill>
              </a:rPr>
              <a:t> and </a:t>
            </a:r>
            <a:r>
              <a:rPr lang="en-US" sz="2600" b="1" i="1" dirty="0">
                <a:solidFill>
                  <a:schemeClr val="bg1"/>
                </a:solidFill>
              </a:rPr>
              <a:t>consistent</a:t>
            </a:r>
            <a:r>
              <a:rPr lang="en-US" sz="2600" i="1" dirty="0">
                <a:solidFill>
                  <a:schemeClr val="bg1"/>
                </a:solidFill>
              </a:rPr>
              <a:t> store of data obtained from a </a:t>
            </a:r>
            <a:r>
              <a:rPr lang="en-US" sz="2600" b="1" i="1" dirty="0">
                <a:solidFill>
                  <a:schemeClr val="bg1"/>
                </a:solidFill>
              </a:rPr>
              <a:t>variety of sources</a:t>
            </a:r>
            <a:r>
              <a:rPr lang="en-US" sz="2600" i="1" dirty="0">
                <a:solidFill>
                  <a:schemeClr val="bg1"/>
                </a:solidFill>
              </a:rPr>
              <a:t> and made available to end users in a way they can </a:t>
            </a:r>
            <a:r>
              <a:rPr lang="en-US" sz="2600" b="1" i="1" dirty="0">
                <a:solidFill>
                  <a:schemeClr val="bg1"/>
                </a:solidFill>
              </a:rPr>
              <a:t>understand</a:t>
            </a:r>
            <a:r>
              <a:rPr lang="en-US" sz="2600" i="1" dirty="0">
                <a:solidFill>
                  <a:schemeClr val="bg1"/>
                </a:solidFill>
              </a:rPr>
              <a:t> and </a:t>
            </a:r>
            <a:r>
              <a:rPr lang="en-US" sz="2600" b="1" i="1" dirty="0">
                <a:solidFill>
                  <a:schemeClr val="bg1"/>
                </a:solidFill>
              </a:rPr>
              <a:t>use it</a:t>
            </a:r>
            <a:r>
              <a:rPr lang="en-US" sz="2600" i="1" dirty="0">
                <a:solidFill>
                  <a:schemeClr val="bg1"/>
                </a:solidFill>
              </a:rPr>
              <a:t> in a </a:t>
            </a:r>
            <a:r>
              <a:rPr lang="en-US" sz="2600" b="1" i="1" dirty="0">
                <a:solidFill>
                  <a:schemeClr val="bg1"/>
                </a:solidFill>
              </a:rPr>
              <a:t>business context</a:t>
            </a:r>
            <a:r>
              <a:rPr lang="en-US" sz="2600" i="1" dirty="0">
                <a:solidFill>
                  <a:schemeClr val="bg1"/>
                </a:solidFill>
              </a:rPr>
              <a:t>”</a:t>
            </a:r>
          </a:p>
          <a:p>
            <a:pPr algn="r" eaLnBrk="1" hangingPunct="1"/>
            <a:r>
              <a:rPr lang="en-US" sz="2600" dirty="0">
                <a:solidFill>
                  <a:schemeClr val="bg1"/>
                </a:solidFill>
              </a:rPr>
              <a:t>—IBM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8202" name="Text Box 14"/>
          <p:cNvSpPr txBox="1">
            <a:spLocks noChangeArrowheads="1"/>
          </p:cNvSpPr>
          <p:nvPr/>
        </p:nvSpPr>
        <p:spPr bwMode="auto">
          <a:xfrm>
            <a:off x="105611" y="1160521"/>
            <a:ext cx="8823325" cy="1282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2600" i="1" dirty="0">
                <a:solidFill>
                  <a:schemeClr val="bg1"/>
                </a:solidFill>
              </a:rPr>
              <a:t>“A </a:t>
            </a:r>
            <a:r>
              <a:rPr lang="en-IE" sz="2600" b="1" i="1" dirty="0">
                <a:solidFill>
                  <a:schemeClr val="bg1"/>
                </a:solidFill>
              </a:rPr>
              <a:t>copy of transaction data</a:t>
            </a:r>
            <a:r>
              <a:rPr lang="en-IE" sz="2600" i="1" dirty="0">
                <a:solidFill>
                  <a:schemeClr val="bg1"/>
                </a:solidFill>
              </a:rPr>
              <a:t>, specifically </a:t>
            </a:r>
            <a:r>
              <a:rPr lang="en-IE" sz="2600" b="1" i="1" dirty="0">
                <a:solidFill>
                  <a:schemeClr val="bg1"/>
                </a:solidFill>
              </a:rPr>
              <a:t>structured for query and analysis</a:t>
            </a:r>
            <a:r>
              <a:rPr lang="en-IE" sz="2600" i="1" dirty="0">
                <a:solidFill>
                  <a:schemeClr val="bg1"/>
                </a:solidFill>
              </a:rPr>
              <a:t>”</a:t>
            </a:r>
          </a:p>
          <a:p>
            <a:pPr algn="r" eaLnBrk="1" hangingPunct="1"/>
            <a:r>
              <a:rPr lang="en-US" sz="2600" dirty="0">
                <a:solidFill>
                  <a:schemeClr val="bg1"/>
                </a:solidFill>
              </a:rPr>
              <a:t>—Ralph Kimball</a:t>
            </a:r>
            <a:endParaRPr lang="en-GB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3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Data Warehouse Definitions</a:t>
            </a:r>
          </a:p>
        </p:txBody>
      </p:sp>
      <p:sp>
        <p:nvSpPr>
          <p:cNvPr id="9220" name="Rectangle 12"/>
          <p:cNvSpPr>
            <a:spLocks noChangeArrowheads="1"/>
          </p:cNvSpPr>
          <p:nvPr/>
        </p:nvSpPr>
        <p:spPr bwMode="auto">
          <a:xfrm>
            <a:off x="90488" y="4495800"/>
            <a:ext cx="8964612" cy="2260600"/>
          </a:xfrm>
          <a:prstGeom prst="rect">
            <a:avLst/>
          </a:prstGeom>
          <a:solidFill>
            <a:srgbClr val="0000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pPr algn="ctr"/>
            <a:endParaRPr lang="en-GB" sz="3200">
              <a:solidFill>
                <a:schemeClr val="bg1"/>
              </a:solidFill>
            </a:endParaRPr>
          </a:p>
        </p:txBody>
      </p:sp>
      <p:pic>
        <p:nvPicPr>
          <p:cNvPr id="9221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4572000"/>
            <a:ext cx="1692275" cy="2124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152400" y="4521200"/>
            <a:ext cx="7086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1" dirty="0">
                <a:solidFill>
                  <a:schemeClr val="bg1"/>
                </a:solidFill>
              </a:rPr>
              <a:t>“A data warehouse is a </a:t>
            </a:r>
            <a:r>
              <a:rPr lang="en-US" sz="2800" b="1" i="1" dirty="0">
                <a:solidFill>
                  <a:schemeClr val="bg1"/>
                </a:solidFill>
              </a:rPr>
              <a:t>subject-oriented</a:t>
            </a:r>
            <a:r>
              <a:rPr lang="en-US" sz="2800" i="1" dirty="0">
                <a:solidFill>
                  <a:schemeClr val="bg1"/>
                </a:solidFill>
              </a:rPr>
              <a:t>, </a:t>
            </a:r>
            <a:r>
              <a:rPr lang="en-US" sz="2800" b="1" i="1" dirty="0">
                <a:solidFill>
                  <a:schemeClr val="bg1"/>
                </a:solidFill>
              </a:rPr>
              <a:t>integrated</a:t>
            </a:r>
            <a:r>
              <a:rPr lang="en-US" sz="2800" i="1" dirty="0">
                <a:solidFill>
                  <a:schemeClr val="bg1"/>
                </a:solidFill>
              </a:rPr>
              <a:t>, </a:t>
            </a:r>
            <a:r>
              <a:rPr lang="en-US" sz="2800" b="1" i="1" dirty="0">
                <a:solidFill>
                  <a:schemeClr val="bg1"/>
                </a:solidFill>
              </a:rPr>
              <a:t>time-variant</a:t>
            </a:r>
            <a:r>
              <a:rPr lang="en-US" sz="2800" i="1" dirty="0">
                <a:solidFill>
                  <a:schemeClr val="bg1"/>
                </a:solidFill>
              </a:rPr>
              <a:t>, and </a:t>
            </a:r>
            <a:r>
              <a:rPr lang="en-US" sz="2800" b="1" i="1" dirty="0">
                <a:solidFill>
                  <a:schemeClr val="bg1"/>
                </a:solidFill>
              </a:rPr>
              <a:t>non-volatile</a:t>
            </a:r>
            <a:r>
              <a:rPr lang="en-US" sz="2800" i="1" dirty="0">
                <a:solidFill>
                  <a:schemeClr val="bg1"/>
                </a:solidFill>
              </a:rPr>
              <a:t> collection of data in support of management’s decision-making process”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algn="r" eaLnBrk="1" hangingPunct="1"/>
            <a:r>
              <a:rPr lang="en-US" sz="2800" dirty="0">
                <a:solidFill>
                  <a:schemeClr val="bg1"/>
                </a:solidFill>
              </a:rPr>
              <a:t>—Bill </a:t>
            </a:r>
            <a:r>
              <a:rPr lang="en-US" sz="2800" dirty="0" err="1">
                <a:solidFill>
                  <a:schemeClr val="bg1"/>
                </a:solidFill>
              </a:rPr>
              <a:t>Inmon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153988" y="2370138"/>
            <a:ext cx="8824912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00" i="1">
                <a:solidFill>
                  <a:schemeClr val="bg1"/>
                </a:solidFill>
              </a:rPr>
              <a:t>“A data warehouse is a </a:t>
            </a:r>
            <a:r>
              <a:rPr lang="en-US" sz="2600" b="1" i="1">
                <a:solidFill>
                  <a:schemeClr val="bg1"/>
                </a:solidFill>
              </a:rPr>
              <a:t>simple</a:t>
            </a:r>
            <a:r>
              <a:rPr lang="en-US" sz="2600" i="1">
                <a:solidFill>
                  <a:schemeClr val="bg1"/>
                </a:solidFill>
              </a:rPr>
              <a:t>, </a:t>
            </a:r>
            <a:r>
              <a:rPr lang="en-US" sz="2600" b="1" i="1">
                <a:solidFill>
                  <a:schemeClr val="bg1"/>
                </a:solidFill>
              </a:rPr>
              <a:t>complete</a:t>
            </a:r>
            <a:r>
              <a:rPr lang="en-US" sz="2600" i="1">
                <a:solidFill>
                  <a:schemeClr val="bg1"/>
                </a:solidFill>
              </a:rPr>
              <a:t> and </a:t>
            </a:r>
            <a:r>
              <a:rPr lang="en-US" sz="2600" b="1" i="1">
                <a:solidFill>
                  <a:schemeClr val="bg1"/>
                </a:solidFill>
              </a:rPr>
              <a:t>consistent</a:t>
            </a:r>
            <a:r>
              <a:rPr lang="en-US" sz="2600" i="1">
                <a:solidFill>
                  <a:schemeClr val="bg1"/>
                </a:solidFill>
              </a:rPr>
              <a:t> store of data obtained from a </a:t>
            </a:r>
            <a:r>
              <a:rPr lang="en-US" sz="2600" b="1" i="1">
                <a:solidFill>
                  <a:schemeClr val="bg1"/>
                </a:solidFill>
              </a:rPr>
              <a:t>variety of sources</a:t>
            </a:r>
            <a:r>
              <a:rPr lang="en-US" sz="2600" i="1">
                <a:solidFill>
                  <a:schemeClr val="bg1"/>
                </a:solidFill>
              </a:rPr>
              <a:t> and made available to end users in a way they can </a:t>
            </a:r>
            <a:r>
              <a:rPr lang="en-US" sz="2600" b="1" i="1">
                <a:solidFill>
                  <a:schemeClr val="bg1"/>
                </a:solidFill>
              </a:rPr>
              <a:t>understand</a:t>
            </a:r>
            <a:r>
              <a:rPr lang="en-US" sz="2600" i="1">
                <a:solidFill>
                  <a:schemeClr val="bg1"/>
                </a:solidFill>
              </a:rPr>
              <a:t> and </a:t>
            </a:r>
            <a:r>
              <a:rPr lang="en-US" sz="2600" b="1" i="1">
                <a:solidFill>
                  <a:schemeClr val="bg1"/>
                </a:solidFill>
              </a:rPr>
              <a:t>use it</a:t>
            </a:r>
            <a:r>
              <a:rPr lang="en-US" sz="2600" i="1">
                <a:solidFill>
                  <a:schemeClr val="bg1"/>
                </a:solidFill>
              </a:rPr>
              <a:t> in a </a:t>
            </a:r>
            <a:r>
              <a:rPr lang="en-US" sz="2600" b="1" i="1">
                <a:solidFill>
                  <a:schemeClr val="bg1"/>
                </a:solidFill>
              </a:rPr>
              <a:t>business context</a:t>
            </a:r>
            <a:r>
              <a:rPr lang="en-US" sz="2600" i="1">
                <a:solidFill>
                  <a:schemeClr val="bg1"/>
                </a:solidFill>
              </a:rPr>
              <a:t>”</a:t>
            </a:r>
          </a:p>
          <a:p>
            <a:pPr algn="r" eaLnBrk="1" hangingPunct="1"/>
            <a:r>
              <a:rPr lang="en-US" sz="2600">
                <a:solidFill>
                  <a:schemeClr val="bg1"/>
                </a:solidFill>
              </a:rPr>
              <a:t>—IBM</a:t>
            </a:r>
            <a:endParaRPr lang="en-GB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3017</Words>
  <Application>Microsoft Office PowerPoint</Application>
  <PresentationFormat>On-screen Show (4:3)</PresentationFormat>
  <Paragraphs>520</Paragraphs>
  <Slides>69</Slides>
  <Notes>62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Office Theme</vt:lpstr>
      <vt:lpstr>Microsoft PowerPoint 97-2003 Slide</vt:lpstr>
      <vt:lpstr>Bitmap Image</vt:lpstr>
      <vt:lpstr>Business Systems Intelligence </vt:lpstr>
      <vt:lpstr>PowerPoint Presentation</vt:lpstr>
      <vt:lpstr>Summary</vt:lpstr>
      <vt:lpstr>Outline</vt:lpstr>
      <vt:lpstr>PowerPoint Presentation</vt:lpstr>
      <vt:lpstr>Evolution of Data Warehouses</vt:lpstr>
      <vt:lpstr>The Data Warehouse</vt:lpstr>
      <vt:lpstr>Data Warehouse Definitions</vt:lpstr>
      <vt:lpstr>Data Warehouse Definitions</vt:lpstr>
      <vt:lpstr>Data Warehouse Duality</vt:lpstr>
      <vt:lpstr>Data Warehouse Environment Capabilities</vt:lpstr>
      <vt:lpstr>PowerPoint Presentation</vt:lpstr>
      <vt:lpstr>The Data Warehouse </vt:lpstr>
      <vt:lpstr>The Data Warehouse</vt:lpstr>
      <vt:lpstr>PowerPoint Presentation</vt:lpstr>
      <vt:lpstr>Building a Data Warehouse</vt:lpstr>
      <vt:lpstr>ETL in the Data Warehouse</vt:lpstr>
      <vt:lpstr>Data Extraction</vt:lpstr>
      <vt:lpstr>Data Extraction</vt:lpstr>
      <vt:lpstr>Data Cleaning</vt:lpstr>
      <vt:lpstr>Categories of Dirty Data</vt:lpstr>
      <vt:lpstr> Incomplete errors </vt:lpstr>
      <vt:lpstr> Incorrect errors </vt:lpstr>
      <vt:lpstr> Incomprehensibility errors </vt:lpstr>
      <vt:lpstr> Inconsistency errors </vt:lpstr>
      <vt:lpstr>Data Transformation</vt:lpstr>
      <vt:lpstr>Data Transformation</vt:lpstr>
      <vt:lpstr>Data Loading</vt:lpstr>
      <vt:lpstr>Data Loading</vt:lpstr>
      <vt:lpstr>Data Warehouse Queries</vt:lpstr>
      <vt:lpstr>Typical Data Warehouse Queries</vt:lpstr>
      <vt:lpstr>PowerPoint Presentation</vt:lpstr>
      <vt:lpstr>Data Warehouse Properties</vt:lpstr>
      <vt:lpstr>Data Warehouse - Subject-Oriented</vt:lpstr>
      <vt:lpstr>Data Warehouse - Subject-Oriented</vt:lpstr>
      <vt:lpstr>Data Warehouse - Integrated</vt:lpstr>
      <vt:lpstr>Data Warehouse - Time Variant</vt:lpstr>
      <vt:lpstr>Data Warehouse - Non-Volatile</vt:lpstr>
      <vt:lpstr>Data Warehouse - Non-Volatile</vt:lpstr>
      <vt:lpstr>PowerPoint Presentation</vt:lpstr>
      <vt:lpstr>Remember</vt:lpstr>
      <vt:lpstr>OLTP versus Data Warehouse</vt:lpstr>
      <vt:lpstr>OLTP versus Data Warehouse</vt:lpstr>
      <vt:lpstr>OLTP versus Data Warehouse</vt:lpstr>
      <vt:lpstr>PowerPoint Presentation</vt:lpstr>
      <vt:lpstr>Data Warehousing Approach</vt:lpstr>
      <vt:lpstr>Data Warehousing Approach</vt:lpstr>
      <vt:lpstr>Data Warehousing Approach</vt:lpstr>
      <vt:lpstr>PowerPoint Presentation</vt:lpstr>
      <vt:lpstr>Issues with Data Warehousing</vt:lpstr>
      <vt:lpstr>Data Warehousing and BSI</vt:lpstr>
      <vt:lpstr>Data Warehouse Management</vt:lpstr>
      <vt:lpstr>Data Warehouse Management</vt:lpstr>
      <vt:lpstr>Data Warehousing Tools and Technologies</vt:lpstr>
      <vt:lpstr>Extraction, Cleansing &amp; Transformation Tools</vt:lpstr>
      <vt:lpstr>Data Warehouse DBMS Requirements</vt:lpstr>
      <vt:lpstr>Data Warehousing Providers</vt:lpstr>
      <vt:lpstr>Required Skills for DW Personnel </vt:lpstr>
      <vt:lpstr>Required Skills for DW Personnel </vt:lpstr>
      <vt:lpstr>Enterprise Data Warehouse</vt:lpstr>
      <vt:lpstr>Data Mart </vt:lpstr>
      <vt:lpstr>Reasons for Creating Data Marts</vt:lpstr>
      <vt:lpstr>Reasons for Creating Data Marts</vt:lpstr>
      <vt:lpstr>Typical Data Warehouse &amp; Data Mart Architecture </vt:lpstr>
      <vt:lpstr>Issues with Data Marts </vt:lpstr>
      <vt:lpstr>PowerPoint Presentation</vt:lpstr>
      <vt:lpstr>Summary</vt:lpstr>
      <vt:lpstr>More Information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Persistent Data Lecture 6</dc:title>
  <dc:creator>qi wang</dc:creator>
  <cp:lastModifiedBy>Diana Ferreira</cp:lastModifiedBy>
  <cp:revision>127</cp:revision>
  <dcterms:created xsi:type="dcterms:W3CDTF">2013-03-04T18:01:26Z</dcterms:created>
  <dcterms:modified xsi:type="dcterms:W3CDTF">2017-02-01T14:03:43Z</dcterms:modified>
</cp:coreProperties>
</file>