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29" r:id="rId3"/>
    <p:sldId id="333" r:id="rId4"/>
    <p:sldId id="258" r:id="rId5"/>
    <p:sldId id="342" r:id="rId6"/>
    <p:sldId id="343" r:id="rId7"/>
    <p:sldId id="344" r:id="rId8"/>
    <p:sldId id="345" r:id="rId9"/>
    <p:sldId id="396" r:id="rId10"/>
    <p:sldId id="397" r:id="rId11"/>
    <p:sldId id="398" r:id="rId12"/>
    <p:sldId id="400" r:id="rId13"/>
    <p:sldId id="401" r:id="rId14"/>
    <p:sldId id="346" r:id="rId15"/>
    <p:sldId id="347" r:id="rId16"/>
    <p:sldId id="348" r:id="rId17"/>
    <p:sldId id="349" r:id="rId18"/>
    <p:sldId id="350" r:id="rId19"/>
    <p:sldId id="351" r:id="rId20"/>
    <p:sldId id="352" r:id="rId21"/>
    <p:sldId id="353" r:id="rId22"/>
    <p:sldId id="354" r:id="rId23"/>
    <p:sldId id="355" r:id="rId24"/>
    <p:sldId id="357" r:id="rId25"/>
    <p:sldId id="358" r:id="rId26"/>
    <p:sldId id="359" r:id="rId27"/>
    <p:sldId id="360" r:id="rId28"/>
    <p:sldId id="404" r:id="rId29"/>
    <p:sldId id="361" r:id="rId30"/>
    <p:sldId id="405"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402" r:id="rId58"/>
    <p:sldId id="403" r:id="rId59"/>
    <p:sldId id="388" r:id="rId60"/>
    <p:sldId id="389" r:id="rId61"/>
    <p:sldId id="391" r:id="rId62"/>
    <p:sldId id="392" r:id="rId63"/>
    <p:sldId id="394" r:id="rId64"/>
    <p:sldId id="395"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74" autoAdjust="0"/>
  </p:normalViewPr>
  <p:slideViewPr>
    <p:cSldViewPr>
      <p:cViewPr varScale="1">
        <p:scale>
          <a:sx n="88" d="100"/>
          <a:sy n="88" d="100"/>
        </p:scale>
        <p:origin x="-648" y="-102"/>
      </p:cViewPr>
      <p:guideLst>
        <p:guide orient="horz" pos="2160"/>
        <p:guide pos="2880"/>
      </p:guideLst>
    </p:cSldViewPr>
  </p:slideViewPr>
  <p:notesTextViewPr>
    <p:cViewPr>
      <p:scale>
        <a:sx n="1" d="1"/>
        <a:sy n="1" d="1"/>
      </p:scale>
      <p:origin x="0" y="0"/>
    </p:cViewPr>
  </p:notesTextViewPr>
  <p:sorterViewPr>
    <p:cViewPr>
      <p:scale>
        <a:sx n="100" d="100"/>
        <a:sy n="100" d="100"/>
      </p:scale>
      <p:origin x="0" y="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4E08B-E455-4244-9D64-D1706996DFFA}" type="doc">
      <dgm:prSet loTypeId="urn:microsoft.com/office/officeart/2005/8/layout/radial1" loCatId="relationship" qsTypeId="urn:microsoft.com/office/officeart/2005/8/quickstyle/simple1" qsCatId="simple" csTypeId="urn:microsoft.com/office/officeart/2005/8/colors/accent1_2" csCatId="accent1"/>
      <dgm:spPr/>
    </dgm:pt>
    <dgm:pt modelId="{D6C6B668-CCB9-4ABF-9BF9-27A545E81F2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msgothic"/>
              <a:cs typeface="msgothic"/>
            </a:rPr>
            <a:t>Fact</a:t>
          </a:r>
        </a:p>
      </dgm:t>
    </dgm:pt>
    <dgm:pt modelId="{367ADA62-52C5-4664-9766-2067FCFA8BCC}" type="parTrans" cxnId="{2504C816-8ACB-4C60-944D-C556DA325DF0}">
      <dgm:prSet/>
      <dgm:spPr/>
      <dgm:t>
        <a:bodyPr/>
        <a:lstStyle/>
        <a:p>
          <a:endParaRPr lang="en-IE"/>
        </a:p>
      </dgm:t>
    </dgm:pt>
    <dgm:pt modelId="{1EA27B7B-8568-419A-8349-3BD27CFC5801}" type="sibTrans" cxnId="{2504C816-8ACB-4C60-944D-C556DA325DF0}">
      <dgm:prSet/>
      <dgm:spPr/>
      <dgm:t>
        <a:bodyPr/>
        <a:lstStyle/>
        <a:p>
          <a:endParaRPr lang="en-IE"/>
        </a:p>
      </dgm:t>
    </dgm:pt>
    <dgm:pt modelId="{D7163FD4-2FA8-4250-A811-7F366720AD70}">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msgothic"/>
              <a:cs typeface="msgothic"/>
            </a:rPr>
            <a:t>Dim</a:t>
          </a:r>
        </a:p>
      </dgm:t>
    </dgm:pt>
    <dgm:pt modelId="{9F7236CB-21FF-456F-81BE-89A42637BBDF}" type="parTrans" cxnId="{608C17CE-E071-44B4-A4B9-DD4B574B137A}">
      <dgm:prSet/>
      <dgm:spPr/>
      <dgm:t>
        <a:bodyPr/>
        <a:lstStyle/>
        <a:p>
          <a:endParaRPr lang="en-IE"/>
        </a:p>
      </dgm:t>
    </dgm:pt>
    <dgm:pt modelId="{E8B8C55F-9EBC-4B9E-93BC-47AE259D4558}" type="sibTrans" cxnId="{608C17CE-E071-44B4-A4B9-DD4B574B137A}">
      <dgm:prSet/>
      <dgm:spPr/>
      <dgm:t>
        <a:bodyPr/>
        <a:lstStyle/>
        <a:p>
          <a:endParaRPr lang="en-IE"/>
        </a:p>
      </dgm:t>
    </dgm:pt>
    <dgm:pt modelId="{881BC7B7-4BAB-494D-BDC5-0AD5A490DEA7}">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msgothic"/>
              <a:cs typeface="msgothic"/>
            </a:rPr>
            <a:t>Dim</a:t>
          </a:r>
        </a:p>
      </dgm:t>
    </dgm:pt>
    <dgm:pt modelId="{EF16B83B-B5FB-4FB1-B1B0-510AF9531F2E}" type="parTrans" cxnId="{2FF7B572-B7BE-4845-ACF9-2A39FBCA944A}">
      <dgm:prSet/>
      <dgm:spPr/>
      <dgm:t>
        <a:bodyPr/>
        <a:lstStyle/>
        <a:p>
          <a:endParaRPr lang="en-IE"/>
        </a:p>
      </dgm:t>
    </dgm:pt>
    <dgm:pt modelId="{38A11AC2-F2EB-47D1-BD03-A1FFB04BFCF7}" type="sibTrans" cxnId="{2FF7B572-B7BE-4845-ACF9-2A39FBCA944A}">
      <dgm:prSet/>
      <dgm:spPr/>
      <dgm:t>
        <a:bodyPr/>
        <a:lstStyle/>
        <a:p>
          <a:endParaRPr lang="en-IE"/>
        </a:p>
      </dgm:t>
    </dgm:pt>
    <dgm:pt modelId="{EA934E3C-6B08-457D-9F9A-AB7F7C0C9048}">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msgothic"/>
              <a:cs typeface="msgothic"/>
            </a:rPr>
            <a:t>Dim</a:t>
          </a:r>
        </a:p>
      </dgm:t>
    </dgm:pt>
    <dgm:pt modelId="{FA8C6272-C312-46E0-A01B-B52166284E26}" type="parTrans" cxnId="{3B3E78D8-EF94-4365-811A-65E5DF8D4912}">
      <dgm:prSet/>
      <dgm:spPr/>
      <dgm:t>
        <a:bodyPr/>
        <a:lstStyle/>
        <a:p>
          <a:endParaRPr lang="en-IE"/>
        </a:p>
      </dgm:t>
    </dgm:pt>
    <dgm:pt modelId="{5C29C5A4-B8B5-4447-AB87-1878F11167E5}" type="sibTrans" cxnId="{3B3E78D8-EF94-4365-811A-65E5DF8D4912}">
      <dgm:prSet/>
      <dgm:spPr/>
      <dgm:t>
        <a:bodyPr/>
        <a:lstStyle/>
        <a:p>
          <a:endParaRPr lang="en-IE"/>
        </a:p>
      </dgm:t>
    </dgm:pt>
    <dgm:pt modelId="{B24528CE-3FE7-43E8-9E2D-A36A51C4E9F1}">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msgothic"/>
              <a:cs typeface="msgothic"/>
            </a:rPr>
            <a:t>Dim</a:t>
          </a:r>
        </a:p>
      </dgm:t>
    </dgm:pt>
    <dgm:pt modelId="{1CF1515D-5949-4B46-9DE4-A90FD8646FE0}" type="parTrans" cxnId="{6F1ECF11-6DFA-4AB2-B249-700A1EDD7B6C}">
      <dgm:prSet/>
      <dgm:spPr/>
      <dgm:t>
        <a:bodyPr/>
        <a:lstStyle/>
        <a:p>
          <a:endParaRPr lang="en-IE"/>
        </a:p>
      </dgm:t>
    </dgm:pt>
    <dgm:pt modelId="{A36BD91B-D05D-4F30-A6C5-0D87C244A0E8}" type="sibTrans" cxnId="{6F1ECF11-6DFA-4AB2-B249-700A1EDD7B6C}">
      <dgm:prSet/>
      <dgm:spPr/>
      <dgm:t>
        <a:bodyPr/>
        <a:lstStyle/>
        <a:p>
          <a:endParaRPr lang="en-IE"/>
        </a:p>
      </dgm:t>
    </dgm:pt>
    <dgm:pt modelId="{1FACD777-F92F-4A97-A3CE-1B9989DB133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msgothic"/>
              <a:cs typeface="msgothic"/>
            </a:rPr>
            <a:t>Dim</a:t>
          </a:r>
        </a:p>
      </dgm:t>
    </dgm:pt>
    <dgm:pt modelId="{79128351-BC9B-4347-AF77-3A3CE786ED7F}" type="parTrans" cxnId="{7FD5F171-6E1E-4D9E-B32C-D762CA63937F}">
      <dgm:prSet/>
      <dgm:spPr/>
      <dgm:t>
        <a:bodyPr/>
        <a:lstStyle/>
        <a:p>
          <a:endParaRPr lang="en-IE"/>
        </a:p>
      </dgm:t>
    </dgm:pt>
    <dgm:pt modelId="{F0061E3B-510D-4313-AC50-BDBCD50202F5}" type="sibTrans" cxnId="{7FD5F171-6E1E-4D9E-B32C-D762CA63937F}">
      <dgm:prSet/>
      <dgm:spPr/>
      <dgm:t>
        <a:bodyPr/>
        <a:lstStyle/>
        <a:p>
          <a:endParaRPr lang="en-IE"/>
        </a:p>
      </dgm:t>
    </dgm:pt>
    <dgm:pt modelId="{93180104-C183-4E9F-942C-A764F795AED2}" type="pres">
      <dgm:prSet presAssocID="{F6B4E08B-E455-4244-9D64-D1706996DFFA}" presName="cycle" presStyleCnt="0">
        <dgm:presLayoutVars>
          <dgm:chMax val="1"/>
          <dgm:dir/>
          <dgm:animLvl val="ctr"/>
          <dgm:resizeHandles val="exact"/>
        </dgm:presLayoutVars>
      </dgm:prSet>
      <dgm:spPr/>
    </dgm:pt>
    <dgm:pt modelId="{163EA8BC-1F4E-4808-A84C-8D5B11A51B02}" type="pres">
      <dgm:prSet presAssocID="{D6C6B668-CCB9-4ABF-9BF9-27A545E81F2E}" presName="centerShape" presStyleLbl="node0" presStyleIdx="0" presStyleCnt="1"/>
      <dgm:spPr/>
      <dgm:t>
        <a:bodyPr/>
        <a:lstStyle/>
        <a:p>
          <a:endParaRPr lang="en-IE"/>
        </a:p>
      </dgm:t>
    </dgm:pt>
    <dgm:pt modelId="{4A490E40-5127-47C2-8D80-6C4B03E1A62E}" type="pres">
      <dgm:prSet presAssocID="{9F7236CB-21FF-456F-81BE-89A42637BBDF}" presName="Name9" presStyleLbl="parChTrans1D2" presStyleIdx="0" presStyleCnt="5"/>
      <dgm:spPr/>
      <dgm:t>
        <a:bodyPr/>
        <a:lstStyle/>
        <a:p>
          <a:endParaRPr lang="en-IE"/>
        </a:p>
      </dgm:t>
    </dgm:pt>
    <dgm:pt modelId="{DDA4D8A6-ED5F-463E-A184-15203AB97111}" type="pres">
      <dgm:prSet presAssocID="{9F7236CB-21FF-456F-81BE-89A42637BBDF}" presName="connTx" presStyleLbl="parChTrans1D2" presStyleIdx="0" presStyleCnt="5"/>
      <dgm:spPr/>
      <dgm:t>
        <a:bodyPr/>
        <a:lstStyle/>
        <a:p>
          <a:endParaRPr lang="en-IE"/>
        </a:p>
      </dgm:t>
    </dgm:pt>
    <dgm:pt modelId="{DC0CDB03-207F-40C5-B9DE-9880EC1BFF7B}" type="pres">
      <dgm:prSet presAssocID="{D7163FD4-2FA8-4250-A811-7F366720AD70}" presName="node" presStyleLbl="node1" presStyleIdx="0" presStyleCnt="5">
        <dgm:presLayoutVars>
          <dgm:bulletEnabled val="1"/>
        </dgm:presLayoutVars>
      </dgm:prSet>
      <dgm:spPr/>
      <dgm:t>
        <a:bodyPr/>
        <a:lstStyle/>
        <a:p>
          <a:endParaRPr lang="en-IE"/>
        </a:p>
      </dgm:t>
    </dgm:pt>
    <dgm:pt modelId="{A2F41F25-1F03-4773-B8DB-960A4BFA357A}" type="pres">
      <dgm:prSet presAssocID="{EF16B83B-B5FB-4FB1-B1B0-510AF9531F2E}" presName="Name9" presStyleLbl="parChTrans1D2" presStyleIdx="1" presStyleCnt="5"/>
      <dgm:spPr/>
      <dgm:t>
        <a:bodyPr/>
        <a:lstStyle/>
        <a:p>
          <a:endParaRPr lang="en-IE"/>
        </a:p>
      </dgm:t>
    </dgm:pt>
    <dgm:pt modelId="{0FD67779-2AEE-47D3-8777-8791C1B09084}" type="pres">
      <dgm:prSet presAssocID="{EF16B83B-B5FB-4FB1-B1B0-510AF9531F2E}" presName="connTx" presStyleLbl="parChTrans1D2" presStyleIdx="1" presStyleCnt="5"/>
      <dgm:spPr/>
      <dgm:t>
        <a:bodyPr/>
        <a:lstStyle/>
        <a:p>
          <a:endParaRPr lang="en-IE"/>
        </a:p>
      </dgm:t>
    </dgm:pt>
    <dgm:pt modelId="{17D0F743-6CBF-403E-A475-7D02BD0CD1CF}" type="pres">
      <dgm:prSet presAssocID="{881BC7B7-4BAB-494D-BDC5-0AD5A490DEA7}" presName="node" presStyleLbl="node1" presStyleIdx="1" presStyleCnt="5">
        <dgm:presLayoutVars>
          <dgm:bulletEnabled val="1"/>
        </dgm:presLayoutVars>
      </dgm:prSet>
      <dgm:spPr/>
      <dgm:t>
        <a:bodyPr/>
        <a:lstStyle/>
        <a:p>
          <a:endParaRPr lang="en-IE"/>
        </a:p>
      </dgm:t>
    </dgm:pt>
    <dgm:pt modelId="{AFB856F9-5349-4C17-A74F-289F08880CAE}" type="pres">
      <dgm:prSet presAssocID="{FA8C6272-C312-46E0-A01B-B52166284E26}" presName="Name9" presStyleLbl="parChTrans1D2" presStyleIdx="2" presStyleCnt="5"/>
      <dgm:spPr/>
      <dgm:t>
        <a:bodyPr/>
        <a:lstStyle/>
        <a:p>
          <a:endParaRPr lang="en-IE"/>
        </a:p>
      </dgm:t>
    </dgm:pt>
    <dgm:pt modelId="{68B68466-BC8F-40B5-AAF7-9C6671D5E9A8}" type="pres">
      <dgm:prSet presAssocID="{FA8C6272-C312-46E0-A01B-B52166284E26}" presName="connTx" presStyleLbl="parChTrans1D2" presStyleIdx="2" presStyleCnt="5"/>
      <dgm:spPr/>
      <dgm:t>
        <a:bodyPr/>
        <a:lstStyle/>
        <a:p>
          <a:endParaRPr lang="en-IE"/>
        </a:p>
      </dgm:t>
    </dgm:pt>
    <dgm:pt modelId="{4A291D20-EC50-4EB7-82E1-253295DBB0B2}" type="pres">
      <dgm:prSet presAssocID="{EA934E3C-6B08-457D-9F9A-AB7F7C0C9048}" presName="node" presStyleLbl="node1" presStyleIdx="2" presStyleCnt="5">
        <dgm:presLayoutVars>
          <dgm:bulletEnabled val="1"/>
        </dgm:presLayoutVars>
      </dgm:prSet>
      <dgm:spPr/>
      <dgm:t>
        <a:bodyPr/>
        <a:lstStyle/>
        <a:p>
          <a:endParaRPr lang="en-IE"/>
        </a:p>
      </dgm:t>
    </dgm:pt>
    <dgm:pt modelId="{97AFEA82-E7CD-4EFF-9908-39EC04750BF0}" type="pres">
      <dgm:prSet presAssocID="{1CF1515D-5949-4B46-9DE4-A90FD8646FE0}" presName="Name9" presStyleLbl="parChTrans1D2" presStyleIdx="3" presStyleCnt="5"/>
      <dgm:spPr/>
      <dgm:t>
        <a:bodyPr/>
        <a:lstStyle/>
        <a:p>
          <a:endParaRPr lang="en-IE"/>
        </a:p>
      </dgm:t>
    </dgm:pt>
    <dgm:pt modelId="{84552247-DA2B-4382-B5AE-C0F2B9C0F6E7}" type="pres">
      <dgm:prSet presAssocID="{1CF1515D-5949-4B46-9DE4-A90FD8646FE0}" presName="connTx" presStyleLbl="parChTrans1D2" presStyleIdx="3" presStyleCnt="5"/>
      <dgm:spPr/>
      <dgm:t>
        <a:bodyPr/>
        <a:lstStyle/>
        <a:p>
          <a:endParaRPr lang="en-IE"/>
        </a:p>
      </dgm:t>
    </dgm:pt>
    <dgm:pt modelId="{D54F4141-F36C-417D-AE27-42EA84074F3E}" type="pres">
      <dgm:prSet presAssocID="{B24528CE-3FE7-43E8-9E2D-A36A51C4E9F1}" presName="node" presStyleLbl="node1" presStyleIdx="3" presStyleCnt="5">
        <dgm:presLayoutVars>
          <dgm:bulletEnabled val="1"/>
        </dgm:presLayoutVars>
      </dgm:prSet>
      <dgm:spPr/>
      <dgm:t>
        <a:bodyPr/>
        <a:lstStyle/>
        <a:p>
          <a:endParaRPr lang="en-IE"/>
        </a:p>
      </dgm:t>
    </dgm:pt>
    <dgm:pt modelId="{D71D261E-ED49-43B9-AA8F-29C68B5BCC6C}" type="pres">
      <dgm:prSet presAssocID="{79128351-BC9B-4347-AF77-3A3CE786ED7F}" presName="Name9" presStyleLbl="parChTrans1D2" presStyleIdx="4" presStyleCnt="5"/>
      <dgm:spPr/>
      <dgm:t>
        <a:bodyPr/>
        <a:lstStyle/>
        <a:p>
          <a:endParaRPr lang="en-IE"/>
        </a:p>
      </dgm:t>
    </dgm:pt>
    <dgm:pt modelId="{F4C06D89-659D-4FFA-9FD4-0BEE85BA322B}" type="pres">
      <dgm:prSet presAssocID="{79128351-BC9B-4347-AF77-3A3CE786ED7F}" presName="connTx" presStyleLbl="parChTrans1D2" presStyleIdx="4" presStyleCnt="5"/>
      <dgm:spPr/>
      <dgm:t>
        <a:bodyPr/>
        <a:lstStyle/>
        <a:p>
          <a:endParaRPr lang="en-IE"/>
        </a:p>
      </dgm:t>
    </dgm:pt>
    <dgm:pt modelId="{80D60C49-6AB3-4854-972B-D301F653029F}" type="pres">
      <dgm:prSet presAssocID="{1FACD777-F92F-4A97-A3CE-1B9989DB133E}" presName="node" presStyleLbl="node1" presStyleIdx="4" presStyleCnt="5">
        <dgm:presLayoutVars>
          <dgm:bulletEnabled val="1"/>
        </dgm:presLayoutVars>
      </dgm:prSet>
      <dgm:spPr/>
      <dgm:t>
        <a:bodyPr/>
        <a:lstStyle/>
        <a:p>
          <a:endParaRPr lang="en-IE"/>
        </a:p>
      </dgm:t>
    </dgm:pt>
  </dgm:ptLst>
  <dgm:cxnLst>
    <dgm:cxn modelId="{2FF7B572-B7BE-4845-ACF9-2A39FBCA944A}" srcId="{D6C6B668-CCB9-4ABF-9BF9-27A545E81F2E}" destId="{881BC7B7-4BAB-494D-BDC5-0AD5A490DEA7}" srcOrd="1" destOrd="0" parTransId="{EF16B83B-B5FB-4FB1-B1B0-510AF9531F2E}" sibTransId="{38A11AC2-F2EB-47D1-BD03-A1FFB04BFCF7}"/>
    <dgm:cxn modelId="{3387139D-8D96-4580-A936-500967D90B29}" type="presOf" srcId="{1CF1515D-5949-4B46-9DE4-A90FD8646FE0}" destId="{97AFEA82-E7CD-4EFF-9908-39EC04750BF0}" srcOrd="0" destOrd="0" presId="urn:microsoft.com/office/officeart/2005/8/layout/radial1"/>
    <dgm:cxn modelId="{257E516D-6F2C-4FE8-B69C-F0F677A3167C}" type="presOf" srcId="{1CF1515D-5949-4B46-9DE4-A90FD8646FE0}" destId="{84552247-DA2B-4382-B5AE-C0F2B9C0F6E7}" srcOrd="1" destOrd="0" presId="urn:microsoft.com/office/officeart/2005/8/layout/radial1"/>
    <dgm:cxn modelId="{AF07ED19-2E3A-48D1-B81F-2058F4F8A69A}" type="presOf" srcId="{9F7236CB-21FF-456F-81BE-89A42637BBDF}" destId="{4A490E40-5127-47C2-8D80-6C4B03E1A62E}" srcOrd="0" destOrd="0" presId="urn:microsoft.com/office/officeart/2005/8/layout/radial1"/>
    <dgm:cxn modelId="{608C17CE-E071-44B4-A4B9-DD4B574B137A}" srcId="{D6C6B668-CCB9-4ABF-9BF9-27A545E81F2E}" destId="{D7163FD4-2FA8-4250-A811-7F366720AD70}" srcOrd="0" destOrd="0" parTransId="{9F7236CB-21FF-456F-81BE-89A42637BBDF}" sibTransId="{E8B8C55F-9EBC-4B9E-93BC-47AE259D4558}"/>
    <dgm:cxn modelId="{7FD5F171-6E1E-4D9E-B32C-D762CA63937F}" srcId="{D6C6B668-CCB9-4ABF-9BF9-27A545E81F2E}" destId="{1FACD777-F92F-4A97-A3CE-1B9989DB133E}" srcOrd="4" destOrd="0" parTransId="{79128351-BC9B-4347-AF77-3A3CE786ED7F}" sibTransId="{F0061E3B-510D-4313-AC50-BDBCD50202F5}"/>
    <dgm:cxn modelId="{E0304A68-4442-48BA-A9EB-79AC15511EE9}" type="presOf" srcId="{FA8C6272-C312-46E0-A01B-B52166284E26}" destId="{AFB856F9-5349-4C17-A74F-289F08880CAE}" srcOrd="0" destOrd="0" presId="urn:microsoft.com/office/officeart/2005/8/layout/radial1"/>
    <dgm:cxn modelId="{028D3194-1223-4FD6-928A-23C6F1D2A2F9}" type="presOf" srcId="{FA8C6272-C312-46E0-A01B-B52166284E26}" destId="{68B68466-BC8F-40B5-AAF7-9C6671D5E9A8}" srcOrd="1" destOrd="0" presId="urn:microsoft.com/office/officeart/2005/8/layout/radial1"/>
    <dgm:cxn modelId="{397B14FE-E4B5-4A88-A6AD-981006C7D361}" type="presOf" srcId="{F6B4E08B-E455-4244-9D64-D1706996DFFA}" destId="{93180104-C183-4E9F-942C-A764F795AED2}" srcOrd="0" destOrd="0" presId="urn:microsoft.com/office/officeart/2005/8/layout/radial1"/>
    <dgm:cxn modelId="{39E13DB2-7E75-4DA7-BFF9-C48C03B89228}" type="presOf" srcId="{EF16B83B-B5FB-4FB1-B1B0-510AF9531F2E}" destId="{A2F41F25-1F03-4773-B8DB-960A4BFA357A}" srcOrd="0" destOrd="0" presId="urn:microsoft.com/office/officeart/2005/8/layout/radial1"/>
    <dgm:cxn modelId="{32BAFD2B-9861-4E44-8092-33CB42D62A4B}" type="presOf" srcId="{D7163FD4-2FA8-4250-A811-7F366720AD70}" destId="{DC0CDB03-207F-40C5-B9DE-9880EC1BFF7B}" srcOrd="0" destOrd="0" presId="urn:microsoft.com/office/officeart/2005/8/layout/radial1"/>
    <dgm:cxn modelId="{5FF92F8A-7F58-45B9-8F15-883F9EDD12BB}" type="presOf" srcId="{EA934E3C-6B08-457D-9F9A-AB7F7C0C9048}" destId="{4A291D20-EC50-4EB7-82E1-253295DBB0B2}" srcOrd="0" destOrd="0" presId="urn:microsoft.com/office/officeart/2005/8/layout/radial1"/>
    <dgm:cxn modelId="{3B3E78D8-EF94-4365-811A-65E5DF8D4912}" srcId="{D6C6B668-CCB9-4ABF-9BF9-27A545E81F2E}" destId="{EA934E3C-6B08-457D-9F9A-AB7F7C0C9048}" srcOrd="2" destOrd="0" parTransId="{FA8C6272-C312-46E0-A01B-B52166284E26}" sibTransId="{5C29C5A4-B8B5-4447-AB87-1878F11167E5}"/>
    <dgm:cxn modelId="{4B7BD096-A343-4460-BBF7-5B0AACD3B76B}" type="presOf" srcId="{D6C6B668-CCB9-4ABF-9BF9-27A545E81F2E}" destId="{163EA8BC-1F4E-4808-A84C-8D5B11A51B02}" srcOrd="0" destOrd="0" presId="urn:microsoft.com/office/officeart/2005/8/layout/radial1"/>
    <dgm:cxn modelId="{6F1ECF11-6DFA-4AB2-B249-700A1EDD7B6C}" srcId="{D6C6B668-CCB9-4ABF-9BF9-27A545E81F2E}" destId="{B24528CE-3FE7-43E8-9E2D-A36A51C4E9F1}" srcOrd="3" destOrd="0" parTransId="{1CF1515D-5949-4B46-9DE4-A90FD8646FE0}" sibTransId="{A36BD91B-D05D-4F30-A6C5-0D87C244A0E8}"/>
    <dgm:cxn modelId="{833FFFB3-C938-4066-BC7C-780E74D228CE}" type="presOf" srcId="{9F7236CB-21FF-456F-81BE-89A42637BBDF}" destId="{DDA4D8A6-ED5F-463E-A184-15203AB97111}" srcOrd="1" destOrd="0" presId="urn:microsoft.com/office/officeart/2005/8/layout/radial1"/>
    <dgm:cxn modelId="{3C7D8EF5-034A-499C-AE70-789604C84FA4}" type="presOf" srcId="{B24528CE-3FE7-43E8-9E2D-A36A51C4E9F1}" destId="{D54F4141-F36C-417D-AE27-42EA84074F3E}" srcOrd="0" destOrd="0" presId="urn:microsoft.com/office/officeart/2005/8/layout/radial1"/>
    <dgm:cxn modelId="{9D60C4C4-6D74-49C0-95BC-32AC64735CDC}" type="presOf" srcId="{79128351-BC9B-4347-AF77-3A3CE786ED7F}" destId="{D71D261E-ED49-43B9-AA8F-29C68B5BCC6C}" srcOrd="0" destOrd="0" presId="urn:microsoft.com/office/officeart/2005/8/layout/radial1"/>
    <dgm:cxn modelId="{DC5ACB5D-D89A-4B24-8D2C-94DF4F866913}" type="presOf" srcId="{79128351-BC9B-4347-AF77-3A3CE786ED7F}" destId="{F4C06D89-659D-4FFA-9FD4-0BEE85BA322B}" srcOrd="1" destOrd="0" presId="urn:microsoft.com/office/officeart/2005/8/layout/radial1"/>
    <dgm:cxn modelId="{2504C816-8ACB-4C60-944D-C556DA325DF0}" srcId="{F6B4E08B-E455-4244-9D64-D1706996DFFA}" destId="{D6C6B668-CCB9-4ABF-9BF9-27A545E81F2E}" srcOrd="0" destOrd="0" parTransId="{367ADA62-52C5-4664-9766-2067FCFA8BCC}" sibTransId="{1EA27B7B-8568-419A-8349-3BD27CFC5801}"/>
    <dgm:cxn modelId="{CEB1ED70-6694-4E99-89D9-09EF999C63B8}" type="presOf" srcId="{1FACD777-F92F-4A97-A3CE-1B9989DB133E}" destId="{80D60C49-6AB3-4854-972B-D301F653029F}" srcOrd="0" destOrd="0" presId="urn:microsoft.com/office/officeart/2005/8/layout/radial1"/>
    <dgm:cxn modelId="{408EA693-001E-4A3C-9DC1-25D68E75A126}" type="presOf" srcId="{881BC7B7-4BAB-494D-BDC5-0AD5A490DEA7}" destId="{17D0F743-6CBF-403E-A475-7D02BD0CD1CF}" srcOrd="0" destOrd="0" presId="urn:microsoft.com/office/officeart/2005/8/layout/radial1"/>
    <dgm:cxn modelId="{2A9D3DD5-B981-4E99-847E-9D1473D310F6}" type="presOf" srcId="{EF16B83B-B5FB-4FB1-B1B0-510AF9531F2E}" destId="{0FD67779-2AEE-47D3-8777-8791C1B09084}" srcOrd="1" destOrd="0" presId="urn:microsoft.com/office/officeart/2005/8/layout/radial1"/>
    <dgm:cxn modelId="{36C565DF-6F45-40D8-B0CD-2F2E5BCFC9E6}" type="presParOf" srcId="{93180104-C183-4E9F-942C-A764F795AED2}" destId="{163EA8BC-1F4E-4808-A84C-8D5B11A51B02}" srcOrd="0" destOrd="0" presId="urn:microsoft.com/office/officeart/2005/8/layout/radial1"/>
    <dgm:cxn modelId="{53A5DD39-D7DB-46D6-977B-B9AAAC9FA8B9}" type="presParOf" srcId="{93180104-C183-4E9F-942C-A764F795AED2}" destId="{4A490E40-5127-47C2-8D80-6C4B03E1A62E}" srcOrd="1" destOrd="0" presId="urn:microsoft.com/office/officeart/2005/8/layout/radial1"/>
    <dgm:cxn modelId="{A6329BD5-7E70-4E94-81F1-F8E95C856D9C}" type="presParOf" srcId="{4A490E40-5127-47C2-8D80-6C4B03E1A62E}" destId="{DDA4D8A6-ED5F-463E-A184-15203AB97111}" srcOrd="0" destOrd="0" presId="urn:microsoft.com/office/officeart/2005/8/layout/radial1"/>
    <dgm:cxn modelId="{D469C59D-42B4-41C7-AD0B-65E6A1D336CC}" type="presParOf" srcId="{93180104-C183-4E9F-942C-A764F795AED2}" destId="{DC0CDB03-207F-40C5-B9DE-9880EC1BFF7B}" srcOrd="2" destOrd="0" presId="urn:microsoft.com/office/officeart/2005/8/layout/radial1"/>
    <dgm:cxn modelId="{6F8288C2-E0CD-4E14-932B-38DC77DE83DB}" type="presParOf" srcId="{93180104-C183-4E9F-942C-A764F795AED2}" destId="{A2F41F25-1F03-4773-B8DB-960A4BFA357A}" srcOrd="3" destOrd="0" presId="urn:microsoft.com/office/officeart/2005/8/layout/radial1"/>
    <dgm:cxn modelId="{036BEDFF-8A33-42E1-B8DD-F0488BD42455}" type="presParOf" srcId="{A2F41F25-1F03-4773-B8DB-960A4BFA357A}" destId="{0FD67779-2AEE-47D3-8777-8791C1B09084}" srcOrd="0" destOrd="0" presId="urn:microsoft.com/office/officeart/2005/8/layout/radial1"/>
    <dgm:cxn modelId="{249C0161-2A9E-4F8F-88A3-206FE23ECC38}" type="presParOf" srcId="{93180104-C183-4E9F-942C-A764F795AED2}" destId="{17D0F743-6CBF-403E-A475-7D02BD0CD1CF}" srcOrd="4" destOrd="0" presId="urn:microsoft.com/office/officeart/2005/8/layout/radial1"/>
    <dgm:cxn modelId="{9467361A-A849-4F5A-92C0-3378E5F8BDAB}" type="presParOf" srcId="{93180104-C183-4E9F-942C-A764F795AED2}" destId="{AFB856F9-5349-4C17-A74F-289F08880CAE}" srcOrd="5" destOrd="0" presId="urn:microsoft.com/office/officeart/2005/8/layout/radial1"/>
    <dgm:cxn modelId="{E5BA4FCC-7BD8-4CCC-B70B-69A103048F9C}" type="presParOf" srcId="{AFB856F9-5349-4C17-A74F-289F08880CAE}" destId="{68B68466-BC8F-40B5-AAF7-9C6671D5E9A8}" srcOrd="0" destOrd="0" presId="urn:microsoft.com/office/officeart/2005/8/layout/radial1"/>
    <dgm:cxn modelId="{75138A5F-32FA-49DE-9F76-A9B0FD50E140}" type="presParOf" srcId="{93180104-C183-4E9F-942C-A764F795AED2}" destId="{4A291D20-EC50-4EB7-82E1-253295DBB0B2}" srcOrd="6" destOrd="0" presId="urn:microsoft.com/office/officeart/2005/8/layout/radial1"/>
    <dgm:cxn modelId="{EBE20558-DA7E-496C-8FB1-8006560C4805}" type="presParOf" srcId="{93180104-C183-4E9F-942C-A764F795AED2}" destId="{97AFEA82-E7CD-4EFF-9908-39EC04750BF0}" srcOrd="7" destOrd="0" presId="urn:microsoft.com/office/officeart/2005/8/layout/radial1"/>
    <dgm:cxn modelId="{02F84516-31DC-4648-987A-F7D7780B31EE}" type="presParOf" srcId="{97AFEA82-E7CD-4EFF-9908-39EC04750BF0}" destId="{84552247-DA2B-4382-B5AE-C0F2B9C0F6E7}" srcOrd="0" destOrd="0" presId="urn:microsoft.com/office/officeart/2005/8/layout/radial1"/>
    <dgm:cxn modelId="{EE4A7BD4-C0D4-4095-8C84-BBF865C940A4}" type="presParOf" srcId="{93180104-C183-4E9F-942C-A764F795AED2}" destId="{D54F4141-F36C-417D-AE27-42EA84074F3E}" srcOrd="8" destOrd="0" presId="urn:microsoft.com/office/officeart/2005/8/layout/radial1"/>
    <dgm:cxn modelId="{97F9347D-EAB5-4E3F-8998-A7C2145C21D1}" type="presParOf" srcId="{93180104-C183-4E9F-942C-A764F795AED2}" destId="{D71D261E-ED49-43B9-AA8F-29C68B5BCC6C}" srcOrd="9" destOrd="0" presId="urn:microsoft.com/office/officeart/2005/8/layout/radial1"/>
    <dgm:cxn modelId="{77316AD5-88F2-4A63-B479-1333F030DCBE}" type="presParOf" srcId="{D71D261E-ED49-43B9-AA8F-29C68B5BCC6C}" destId="{F4C06D89-659D-4FFA-9FD4-0BEE85BA322B}" srcOrd="0" destOrd="0" presId="urn:microsoft.com/office/officeart/2005/8/layout/radial1"/>
    <dgm:cxn modelId="{A5517F91-F9B5-4087-9BC1-77D6822E1718}" type="presParOf" srcId="{93180104-C183-4E9F-942C-A764F795AED2}" destId="{80D60C49-6AB3-4854-972B-D301F653029F}"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EA8BC-1F4E-4808-A84C-8D5B11A51B02}">
      <dsp:nvSpPr>
        <dsp:cNvPr id="0" name=""/>
        <dsp:cNvSpPr/>
      </dsp:nvSpPr>
      <dsp:spPr>
        <a:xfrm>
          <a:off x="877903" y="888760"/>
          <a:ext cx="682086" cy="6820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pitchFamily="34" charset="0"/>
              <a:ea typeface="msgothic"/>
              <a:cs typeface="msgothic"/>
            </a:rPr>
            <a:t>Fact</a:t>
          </a:r>
        </a:p>
      </dsp:txBody>
      <dsp:txXfrm>
        <a:off x="977792" y="988649"/>
        <a:ext cx="482308" cy="482308"/>
      </dsp:txXfrm>
    </dsp:sp>
    <dsp:sp modelId="{4A490E40-5127-47C2-8D80-6C4B03E1A62E}">
      <dsp:nvSpPr>
        <dsp:cNvPr id="0" name=""/>
        <dsp:cNvSpPr/>
      </dsp:nvSpPr>
      <dsp:spPr>
        <a:xfrm rot="16200000">
          <a:off x="1116453" y="761086"/>
          <a:ext cx="204987" cy="50361"/>
        </a:xfrm>
        <a:custGeom>
          <a:avLst/>
          <a:gdLst/>
          <a:ahLst/>
          <a:cxnLst/>
          <a:rect l="0" t="0" r="0" b="0"/>
          <a:pathLst>
            <a:path>
              <a:moveTo>
                <a:pt x="0" y="25180"/>
              </a:moveTo>
              <a:lnTo>
                <a:pt x="204987" y="25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1213822" y="781142"/>
        <a:ext cx="10249" cy="10249"/>
      </dsp:txXfrm>
    </dsp:sp>
    <dsp:sp modelId="{DC0CDB03-207F-40C5-B9DE-9880EC1BFF7B}">
      <dsp:nvSpPr>
        <dsp:cNvPr id="0" name=""/>
        <dsp:cNvSpPr/>
      </dsp:nvSpPr>
      <dsp:spPr>
        <a:xfrm>
          <a:off x="877903" y="1687"/>
          <a:ext cx="682086" cy="6820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kern="1200" cap="none" normalizeH="0" baseline="0" smtClean="0">
              <a:ln>
                <a:noFill/>
              </a:ln>
              <a:solidFill>
                <a:schemeClr val="tx1"/>
              </a:solidFill>
              <a:effectLst/>
              <a:latin typeface="Arial" pitchFamily="34" charset="0"/>
              <a:ea typeface="msgothic"/>
              <a:cs typeface="msgothic"/>
            </a:rPr>
            <a:t>Dim</a:t>
          </a:r>
        </a:p>
      </dsp:txBody>
      <dsp:txXfrm>
        <a:off x="977792" y="101576"/>
        <a:ext cx="482308" cy="482308"/>
      </dsp:txXfrm>
    </dsp:sp>
    <dsp:sp modelId="{A2F41F25-1F03-4773-B8DB-960A4BFA357A}">
      <dsp:nvSpPr>
        <dsp:cNvPr id="0" name=""/>
        <dsp:cNvSpPr/>
      </dsp:nvSpPr>
      <dsp:spPr>
        <a:xfrm rot="20520000">
          <a:off x="1538282" y="1067562"/>
          <a:ext cx="204987" cy="50361"/>
        </a:xfrm>
        <a:custGeom>
          <a:avLst/>
          <a:gdLst/>
          <a:ahLst/>
          <a:cxnLst/>
          <a:rect l="0" t="0" r="0" b="0"/>
          <a:pathLst>
            <a:path>
              <a:moveTo>
                <a:pt x="0" y="25180"/>
              </a:moveTo>
              <a:lnTo>
                <a:pt x="204987" y="25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1635650" y="1087618"/>
        <a:ext cx="10249" cy="10249"/>
      </dsp:txXfrm>
    </dsp:sp>
    <dsp:sp modelId="{17D0F743-6CBF-403E-A475-7D02BD0CD1CF}">
      <dsp:nvSpPr>
        <dsp:cNvPr id="0" name=""/>
        <dsp:cNvSpPr/>
      </dsp:nvSpPr>
      <dsp:spPr>
        <a:xfrm>
          <a:off x="1721560" y="614639"/>
          <a:ext cx="682086" cy="6820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kern="1200" cap="none" normalizeH="0" baseline="0" smtClean="0">
              <a:ln>
                <a:noFill/>
              </a:ln>
              <a:solidFill>
                <a:schemeClr val="tx1"/>
              </a:solidFill>
              <a:effectLst/>
              <a:latin typeface="Arial" pitchFamily="34" charset="0"/>
              <a:ea typeface="msgothic"/>
              <a:cs typeface="msgothic"/>
            </a:rPr>
            <a:t>Dim</a:t>
          </a:r>
        </a:p>
      </dsp:txBody>
      <dsp:txXfrm>
        <a:off x="1821449" y="714528"/>
        <a:ext cx="482308" cy="482308"/>
      </dsp:txXfrm>
    </dsp:sp>
    <dsp:sp modelId="{AFB856F9-5349-4C17-A74F-289F08880CAE}">
      <dsp:nvSpPr>
        <dsp:cNvPr id="0" name=""/>
        <dsp:cNvSpPr/>
      </dsp:nvSpPr>
      <dsp:spPr>
        <a:xfrm rot="3240000">
          <a:off x="1377157" y="1563452"/>
          <a:ext cx="204987" cy="50361"/>
        </a:xfrm>
        <a:custGeom>
          <a:avLst/>
          <a:gdLst/>
          <a:ahLst/>
          <a:cxnLst/>
          <a:rect l="0" t="0" r="0" b="0"/>
          <a:pathLst>
            <a:path>
              <a:moveTo>
                <a:pt x="0" y="25180"/>
              </a:moveTo>
              <a:lnTo>
                <a:pt x="204987" y="25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a:off x="1474526" y="1583508"/>
        <a:ext cx="10249" cy="10249"/>
      </dsp:txXfrm>
    </dsp:sp>
    <dsp:sp modelId="{4A291D20-EC50-4EB7-82E1-253295DBB0B2}">
      <dsp:nvSpPr>
        <dsp:cNvPr id="0" name=""/>
        <dsp:cNvSpPr/>
      </dsp:nvSpPr>
      <dsp:spPr>
        <a:xfrm>
          <a:off x="1399312" y="1606418"/>
          <a:ext cx="682086" cy="6820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kern="1200" cap="none" normalizeH="0" baseline="0" smtClean="0">
              <a:ln>
                <a:noFill/>
              </a:ln>
              <a:solidFill>
                <a:schemeClr val="tx1"/>
              </a:solidFill>
              <a:effectLst/>
              <a:latin typeface="Arial" pitchFamily="34" charset="0"/>
              <a:ea typeface="msgothic"/>
              <a:cs typeface="msgothic"/>
            </a:rPr>
            <a:t>Dim</a:t>
          </a:r>
        </a:p>
      </dsp:txBody>
      <dsp:txXfrm>
        <a:off x="1499201" y="1706307"/>
        <a:ext cx="482308" cy="482308"/>
      </dsp:txXfrm>
    </dsp:sp>
    <dsp:sp modelId="{97AFEA82-E7CD-4EFF-9908-39EC04750BF0}">
      <dsp:nvSpPr>
        <dsp:cNvPr id="0" name=""/>
        <dsp:cNvSpPr/>
      </dsp:nvSpPr>
      <dsp:spPr>
        <a:xfrm rot="7560000">
          <a:off x="855749" y="1563452"/>
          <a:ext cx="204987" cy="50361"/>
        </a:xfrm>
        <a:custGeom>
          <a:avLst/>
          <a:gdLst/>
          <a:ahLst/>
          <a:cxnLst/>
          <a:rect l="0" t="0" r="0" b="0"/>
          <a:pathLst>
            <a:path>
              <a:moveTo>
                <a:pt x="0" y="25180"/>
              </a:moveTo>
              <a:lnTo>
                <a:pt x="204987" y="25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rot="10800000">
        <a:off x="953117" y="1583508"/>
        <a:ext cx="10249" cy="10249"/>
      </dsp:txXfrm>
    </dsp:sp>
    <dsp:sp modelId="{D54F4141-F36C-417D-AE27-42EA84074F3E}">
      <dsp:nvSpPr>
        <dsp:cNvPr id="0" name=""/>
        <dsp:cNvSpPr/>
      </dsp:nvSpPr>
      <dsp:spPr>
        <a:xfrm>
          <a:off x="356494" y="1606418"/>
          <a:ext cx="682086" cy="6820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kern="1200" cap="none" normalizeH="0" baseline="0" smtClean="0">
              <a:ln>
                <a:noFill/>
              </a:ln>
              <a:solidFill>
                <a:schemeClr val="tx1"/>
              </a:solidFill>
              <a:effectLst/>
              <a:latin typeface="Arial" pitchFamily="34" charset="0"/>
              <a:ea typeface="msgothic"/>
              <a:cs typeface="msgothic"/>
            </a:rPr>
            <a:t>Dim</a:t>
          </a:r>
        </a:p>
      </dsp:txBody>
      <dsp:txXfrm>
        <a:off x="456383" y="1706307"/>
        <a:ext cx="482308" cy="482308"/>
      </dsp:txXfrm>
    </dsp:sp>
    <dsp:sp modelId="{D71D261E-ED49-43B9-AA8F-29C68B5BCC6C}">
      <dsp:nvSpPr>
        <dsp:cNvPr id="0" name=""/>
        <dsp:cNvSpPr/>
      </dsp:nvSpPr>
      <dsp:spPr>
        <a:xfrm rot="11880000">
          <a:off x="694624" y="1067562"/>
          <a:ext cx="204987" cy="50361"/>
        </a:xfrm>
        <a:custGeom>
          <a:avLst/>
          <a:gdLst/>
          <a:ahLst/>
          <a:cxnLst/>
          <a:rect l="0" t="0" r="0" b="0"/>
          <a:pathLst>
            <a:path>
              <a:moveTo>
                <a:pt x="0" y="25180"/>
              </a:moveTo>
              <a:lnTo>
                <a:pt x="204987" y="25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E" sz="500" kern="1200"/>
        </a:p>
      </dsp:txBody>
      <dsp:txXfrm rot="10800000">
        <a:off x="791993" y="1087618"/>
        <a:ext cx="10249" cy="10249"/>
      </dsp:txXfrm>
    </dsp:sp>
    <dsp:sp modelId="{80D60C49-6AB3-4854-972B-D301F653029F}">
      <dsp:nvSpPr>
        <dsp:cNvPr id="0" name=""/>
        <dsp:cNvSpPr/>
      </dsp:nvSpPr>
      <dsp:spPr>
        <a:xfrm>
          <a:off x="34246" y="614639"/>
          <a:ext cx="682086" cy="6820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kern="1200" cap="none" normalizeH="0" baseline="0" smtClean="0">
              <a:ln>
                <a:noFill/>
              </a:ln>
              <a:solidFill>
                <a:schemeClr val="tx1"/>
              </a:solidFill>
              <a:effectLst/>
              <a:latin typeface="Arial" pitchFamily="34" charset="0"/>
              <a:ea typeface="msgothic"/>
              <a:cs typeface="msgothic"/>
            </a:rPr>
            <a:t>Dim</a:t>
          </a:r>
        </a:p>
      </dsp:txBody>
      <dsp:txXfrm>
        <a:off x="134135" y="714528"/>
        <a:ext cx="482308" cy="48230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C9409-F4E6-49A1-B164-64E8012B76F1}" type="datetimeFigureOut">
              <a:rPr lang="en-IE" smtClean="0"/>
              <a:pPr/>
              <a:t>08/02/2017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884329-EDB9-4C43-9C97-5876930215F1}" type="slidenum">
              <a:rPr lang="en-IE" smtClean="0"/>
              <a:pPr/>
              <a:t>‹#›</a:t>
            </a:fld>
            <a:endParaRPr lang="en-IE"/>
          </a:p>
        </p:txBody>
      </p:sp>
    </p:spTree>
    <p:extLst>
      <p:ext uri="{BB962C8B-B14F-4D97-AF65-F5344CB8AC3E}">
        <p14:creationId xmlns:p14="http://schemas.microsoft.com/office/powerpoint/2010/main" val="316103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www.1keydata.com/datawarehousing/slowly-changing-dimensions-type-1.html"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www.1keydata.com/datawarehousing/slowly-changing-dimensions-type-3.html" TargetMode="External"/><Relationship Id="rId4" Type="http://schemas.openxmlformats.org/officeDocument/2006/relationships/hyperlink" Target="http://www.1keydata.com/datawarehousing/slowly-changing-dimensions-type-2.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www.1keydata.com/datawarehousing/slowly-changing-dimensions-type-1.html"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www.1keydata.com/datawarehousing/slowly-changing-dimensions-type-3.html" TargetMode="External"/><Relationship Id="rId4" Type="http://schemas.openxmlformats.org/officeDocument/2006/relationships/hyperlink" Target="http://www.1keydata.com/datawarehousing/slowly-changing-dimensions-type-2.html" TargetMode="Externa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www.1keydata.com/datawarehousing/slowly-changing-dimensions-type-2.html"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www.1keydata.com/datawarehousing/slowly-changing-dimensions-type-3.html"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685817" indent="-263776" eaLnBrk="0" hangingPunct="0">
              <a:defRPr>
                <a:solidFill>
                  <a:schemeClr val="tx1"/>
                </a:solidFill>
                <a:latin typeface="Arial" charset="0"/>
                <a:cs typeface="Arial" charset="0"/>
              </a:defRPr>
            </a:lvl2pPr>
            <a:lvl3pPr marL="1055103" indent="-211021" eaLnBrk="0" hangingPunct="0">
              <a:defRPr>
                <a:solidFill>
                  <a:schemeClr val="tx1"/>
                </a:solidFill>
                <a:latin typeface="Arial" charset="0"/>
                <a:cs typeface="Arial" charset="0"/>
              </a:defRPr>
            </a:lvl3pPr>
            <a:lvl4pPr marL="1477145" indent="-211021" eaLnBrk="0" hangingPunct="0">
              <a:defRPr>
                <a:solidFill>
                  <a:schemeClr val="tx1"/>
                </a:solidFill>
                <a:latin typeface="Arial" charset="0"/>
                <a:cs typeface="Arial" charset="0"/>
              </a:defRPr>
            </a:lvl4pPr>
            <a:lvl5pPr marL="1899186" indent="-211021" eaLnBrk="0" hangingPunct="0">
              <a:defRPr>
                <a:solidFill>
                  <a:schemeClr val="tx1"/>
                </a:solidFill>
                <a:latin typeface="Arial" charset="0"/>
                <a:cs typeface="Arial" charset="0"/>
              </a:defRPr>
            </a:lvl5pPr>
            <a:lvl6pPr marL="2321227" indent="-211021" eaLnBrk="0" fontAlgn="base" hangingPunct="0">
              <a:spcBef>
                <a:spcPct val="0"/>
              </a:spcBef>
              <a:spcAft>
                <a:spcPct val="0"/>
              </a:spcAft>
              <a:defRPr>
                <a:solidFill>
                  <a:schemeClr val="tx1"/>
                </a:solidFill>
                <a:latin typeface="Arial" charset="0"/>
                <a:cs typeface="Arial" charset="0"/>
              </a:defRPr>
            </a:lvl6pPr>
            <a:lvl7pPr marL="2743269" indent="-211021" eaLnBrk="0" fontAlgn="base" hangingPunct="0">
              <a:spcBef>
                <a:spcPct val="0"/>
              </a:spcBef>
              <a:spcAft>
                <a:spcPct val="0"/>
              </a:spcAft>
              <a:defRPr>
                <a:solidFill>
                  <a:schemeClr val="tx1"/>
                </a:solidFill>
                <a:latin typeface="Arial" charset="0"/>
                <a:cs typeface="Arial" charset="0"/>
              </a:defRPr>
            </a:lvl7pPr>
            <a:lvl8pPr marL="3165310" indent="-211021" eaLnBrk="0" fontAlgn="base" hangingPunct="0">
              <a:spcBef>
                <a:spcPct val="0"/>
              </a:spcBef>
              <a:spcAft>
                <a:spcPct val="0"/>
              </a:spcAft>
              <a:defRPr>
                <a:solidFill>
                  <a:schemeClr val="tx1"/>
                </a:solidFill>
                <a:latin typeface="Arial" charset="0"/>
                <a:cs typeface="Arial" charset="0"/>
              </a:defRPr>
            </a:lvl8pPr>
            <a:lvl9pPr marL="3587351" indent="-211021" eaLnBrk="0" fontAlgn="base" hangingPunct="0">
              <a:spcBef>
                <a:spcPct val="0"/>
              </a:spcBef>
              <a:spcAft>
                <a:spcPct val="0"/>
              </a:spcAft>
              <a:defRPr>
                <a:solidFill>
                  <a:schemeClr val="tx1"/>
                </a:solidFill>
                <a:latin typeface="Arial" charset="0"/>
                <a:cs typeface="Arial" charset="0"/>
              </a:defRPr>
            </a:lvl9pPr>
          </a:lstStyle>
          <a:p>
            <a:pPr eaLnBrk="1" hangingPunct="1"/>
            <a:fld id="{CB3C3815-4A49-4C06-BD6C-D83BF9F8709A}" type="slidenum">
              <a:rPr lang="en-GB"/>
              <a:pPr eaLnBrk="1" hangingPunct="1"/>
              <a:t>2</a:t>
            </a:fld>
            <a:endParaRPr lang="en-GB" dirty="0"/>
          </a:p>
        </p:txBody>
      </p:sp>
    </p:spTree>
    <p:extLst>
      <p:ext uri="{BB962C8B-B14F-4D97-AF65-F5344CB8AC3E}">
        <p14:creationId xmlns:p14="http://schemas.microsoft.com/office/powerpoint/2010/main" val="1073904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p:sp>
      <p:sp>
        <p:nvSpPr>
          <p:cNvPr id="8806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5B4B131F-FC1A-4770-9E59-46F26DB53CD6}" type="slidenum">
              <a:rPr lang="en-US" b="0">
                <a:latin typeface="Times New Roman" pitchFamily="18" charset="0"/>
              </a:rPr>
              <a:pPr/>
              <a:t>15</a:t>
            </a:fld>
            <a:endParaRPr lang="en-US" b="0" dirty="0">
              <a:latin typeface="Times New Roman" pitchFamily="18" charset="0"/>
            </a:endParaRPr>
          </a:p>
        </p:txBody>
      </p:sp>
    </p:spTree>
    <p:extLst>
      <p:ext uri="{BB962C8B-B14F-4D97-AF65-F5344CB8AC3E}">
        <p14:creationId xmlns:p14="http://schemas.microsoft.com/office/powerpoint/2010/main" val="2584914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p:sp>
      <p:sp>
        <p:nvSpPr>
          <p:cNvPr id="8909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085DD4D5-9559-48F6-BAC7-6C6012179F43}" type="slidenum">
              <a:rPr lang="en-US" b="0">
                <a:latin typeface="Times New Roman" pitchFamily="18" charset="0"/>
              </a:rPr>
              <a:pPr/>
              <a:t>16</a:t>
            </a:fld>
            <a:endParaRPr lang="en-US" b="0" dirty="0">
              <a:latin typeface="Times New Roman" pitchFamily="18" charset="0"/>
            </a:endParaRPr>
          </a:p>
        </p:txBody>
      </p:sp>
    </p:spTree>
    <p:extLst>
      <p:ext uri="{BB962C8B-B14F-4D97-AF65-F5344CB8AC3E}">
        <p14:creationId xmlns:p14="http://schemas.microsoft.com/office/powerpoint/2010/main" val="294234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p:sp>
      <p:sp>
        <p:nvSpPr>
          <p:cNvPr id="9011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17A0C181-D0FF-4B6C-ABEA-92C8917E1677}" type="slidenum">
              <a:rPr lang="en-US" b="0">
                <a:latin typeface="Times New Roman" pitchFamily="18" charset="0"/>
              </a:rPr>
              <a:pPr/>
              <a:t>17</a:t>
            </a:fld>
            <a:endParaRPr lang="en-US" b="0" dirty="0">
              <a:latin typeface="Times New Roman" pitchFamily="18" charset="0"/>
            </a:endParaRPr>
          </a:p>
        </p:txBody>
      </p:sp>
    </p:spTree>
    <p:extLst>
      <p:ext uri="{BB962C8B-B14F-4D97-AF65-F5344CB8AC3E}">
        <p14:creationId xmlns:p14="http://schemas.microsoft.com/office/powerpoint/2010/main" val="3168719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p:sp>
      <p:sp>
        <p:nvSpPr>
          <p:cNvPr id="9113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ea typeface="ＭＳ Ｐゴシック" pitchFamily="34" charset="-128"/>
              </a:rPr>
              <a:t>Entity Relationship Diagram</a:t>
            </a: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BF59454D-8F16-41D5-8AC7-7D5260D5FC21}" type="slidenum">
              <a:rPr lang="en-US" b="0">
                <a:latin typeface="Times New Roman" pitchFamily="18" charset="0"/>
              </a:rPr>
              <a:pPr/>
              <a:t>18</a:t>
            </a:fld>
            <a:endParaRPr lang="en-US" b="0" dirty="0">
              <a:latin typeface="Times New Roman" pitchFamily="18" charset="0"/>
            </a:endParaRPr>
          </a:p>
        </p:txBody>
      </p:sp>
    </p:spTree>
    <p:extLst>
      <p:ext uri="{BB962C8B-B14F-4D97-AF65-F5344CB8AC3E}">
        <p14:creationId xmlns:p14="http://schemas.microsoft.com/office/powerpoint/2010/main" val="38097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p:sp>
      <p:sp>
        <p:nvSpPr>
          <p:cNvPr id="9216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5B77640D-0BA1-4DD5-A72D-0F09F81CA0A9}" type="slidenum">
              <a:rPr lang="en-US" b="0">
                <a:latin typeface="Times New Roman" pitchFamily="18" charset="0"/>
              </a:rPr>
              <a:pPr/>
              <a:t>19</a:t>
            </a:fld>
            <a:endParaRPr lang="en-US" b="0" dirty="0">
              <a:latin typeface="Times New Roman" pitchFamily="18" charset="0"/>
            </a:endParaRPr>
          </a:p>
        </p:txBody>
      </p:sp>
    </p:spTree>
    <p:extLst>
      <p:ext uri="{BB962C8B-B14F-4D97-AF65-F5344CB8AC3E}">
        <p14:creationId xmlns:p14="http://schemas.microsoft.com/office/powerpoint/2010/main" val="369609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p:sp>
      <p:sp>
        <p:nvSpPr>
          <p:cNvPr id="9318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4D6628D1-629F-4362-A74C-7E121554E9A0}" type="slidenum">
              <a:rPr lang="en-US" b="0">
                <a:latin typeface="Times New Roman" pitchFamily="18" charset="0"/>
              </a:rPr>
              <a:pPr/>
              <a:t>20</a:t>
            </a:fld>
            <a:endParaRPr lang="en-US" b="0" dirty="0">
              <a:latin typeface="Times New Roman" pitchFamily="18" charset="0"/>
            </a:endParaRPr>
          </a:p>
        </p:txBody>
      </p:sp>
    </p:spTree>
    <p:extLst>
      <p:ext uri="{BB962C8B-B14F-4D97-AF65-F5344CB8AC3E}">
        <p14:creationId xmlns:p14="http://schemas.microsoft.com/office/powerpoint/2010/main" val="2777692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p:sp>
      <p:sp>
        <p:nvSpPr>
          <p:cNvPr id="9421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BAA2B876-FAFD-4A64-BF78-012E8FE533B0}" type="slidenum">
              <a:rPr lang="en-US" b="0">
                <a:latin typeface="Times New Roman" pitchFamily="18" charset="0"/>
              </a:rPr>
              <a:pPr/>
              <a:t>21</a:t>
            </a:fld>
            <a:endParaRPr lang="en-US" b="0" dirty="0">
              <a:latin typeface="Times New Roman" pitchFamily="18" charset="0"/>
            </a:endParaRPr>
          </a:p>
        </p:txBody>
      </p:sp>
    </p:spTree>
    <p:extLst>
      <p:ext uri="{BB962C8B-B14F-4D97-AF65-F5344CB8AC3E}">
        <p14:creationId xmlns:p14="http://schemas.microsoft.com/office/powerpoint/2010/main" val="634504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p:sp>
      <p:sp>
        <p:nvSpPr>
          <p:cNvPr id="9523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3DC59C22-42E8-4501-9088-4E06377E0B27}" type="slidenum">
              <a:rPr lang="en-US" b="0">
                <a:latin typeface="Times New Roman" pitchFamily="18" charset="0"/>
              </a:rPr>
              <a:pPr/>
              <a:t>22</a:t>
            </a:fld>
            <a:endParaRPr lang="en-US" b="0" dirty="0">
              <a:latin typeface="Times New Roman" pitchFamily="18" charset="0"/>
            </a:endParaRPr>
          </a:p>
        </p:txBody>
      </p:sp>
    </p:spTree>
    <p:extLst>
      <p:ext uri="{BB962C8B-B14F-4D97-AF65-F5344CB8AC3E}">
        <p14:creationId xmlns:p14="http://schemas.microsoft.com/office/powerpoint/2010/main" val="3023570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p:sp>
      <p:sp>
        <p:nvSpPr>
          <p:cNvPr id="9625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7B584962-8F54-4666-B310-C313EEF59A76}" type="slidenum">
              <a:rPr lang="en-US" b="0">
                <a:latin typeface="Times New Roman" pitchFamily="18" charset="0"/>
              </a:rPr>
              <a:pPr/>
              <a:t>23</a:t>
            </a:fld>
            <a:endParaRPr lang="en-US" b="0" dirty="0">
              <a:latin typeface="Times New Roman" pitchFamily="18" charset="0"/>
            </a:endParaRPr>
          </a:p>
        </p:txBody>
      </p:sp>
    </p:spTree>
    <p:extLst>
      <p:ext uri="{BB962C8B-B14F-4D97-AF65-F5344CB8AC3E}">
        <p14:creationId xmlns:p14="http://schemas.microsoft.com/office/powerpoint/2010/main" val="398296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p:sp>
      <p:sp>
        <p:nvSpPr>
          <p:cNvPr id="9830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BE4F38A1-D5AC-430E-9F45-9CBD36DCB613}" type="slidenum">
              <a:rPr lang="en-US" b="0">
                <a:latin typeface="Times New Roman" pitchFamily="18" charset="0"/>
              </a:rPr>
              <a:pPr/>
              <a:t>24</a:t>
            </a:fld>
            <a:endParaRPr lang="en-US" b="0" dirty="0">
              <a:latin typeface="Times New Roman" pitchFamily="18" charset="0"/>
            </a:endParaRPr>
          </a:p>
        </p:txBody>
      </p:sp>
    </p:spTree>
    <p:extLst>
      <p:ext uri="{BB962C8B-B14F-4D97-AF65-F5344CB8AC3E}">
        <p14:creationId xmlns:p14="http://schemas.microsoft.com/office/powerpoint/2010/main" val="174197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dirty="0" smtClean="0">
              <a:ea typeface="ＭＳ Ｐゴシック" pitchFamily="34" charset="-128"/>
            </a:endParaRPr>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a:solidFill>
                  <a:schemeClr val="tx1"/>
                </a:solidFill>
                <a:latin typeface="Arial" charset="0"/>
                <a:cs typeface="Arial" charset="0"/>
              </a:defRPr>
            </a:lvl1pPr>
            <a:lvl2pPr marL="685817" indent="-263776" defTabSz="912958" eaLnBrk="0" hangingPunct="0">
              <a:defRPr>
                <a:solidFill>
                  <a:schemeClr val="tx1"/>
                </a:solidFill>
                <a:latin typeface="Arial" charset="0"/>
                <a:cs typeface="Arial" charset="0"/>
              </a:defRPr>
            </a:lvl2pPr>
            <a:lvl3pPr marL="1055103" indent="-211021" defTabSz="912958" eaLnBrk="0" hangingPunct="0">
              <a:defRPr>
                <a:solidFill>
                  <a:schemeClr val="tx1"/>
                </a:solidFill>
                <a:latin typeface="Arial" charset="0"/>
                <a:cs typeface="Arial" charset="0"/>
              </a:defRPr>
            </a:lvl3pPr>
            <a:lvl4pPr marL="1477145" indent="-211021" defTabSz="912958" eaLnBrk="0" hangingPunct="0">
              <a:defRPr>
                <a:solidFill>
                  <a:schemeClr val="tx1"/>
                </a:solidFill>
                <a:latin typeface="Arial" charset="0"/>
                <a:cs typeface="Arial" charset="0"/>
              </a:defRPr>
            </a:lvl4pPr>
            <a:lvl5pPr marL="1899186" indent="-211021" defTabSz="912958" eaLnBrk="0" hangingPunct="0">
              <a:defRPr>
                <a:solidFill>
                  <a:schemeClr val="tx1"/>
                </a:solidFill>
                <a:latin typeface="Arial" charset="0"/>
                <a:cs typeface="Arial" charset="0"/>
              </a:defRPr>
            </a:lvl5pPr>
            <a:lvl6pPr marL="2321227" indent="-211021" defTabSz="912958" eaLnBrk="0" fontAlgn="base" hangingPunct="0">
              <a:spcBef>
                <a:spcPct val="0"/>
              </a:spcBef>
              <a:spcAft>
                <a:spcPct val="0"/>
              </a:spcAft>
              <a:defRPr>
                <a:solidFill>
                  <a:schemeClr val="tx1"/>
                </a:solidFill>
                <a:latin typeface="Arial" charset="0"/>
                <a:cs typeface="Arial" charset="0"/>
              </a:defRPr>
            </a:lvl6pPr>
            <a:lvl7pPr marL="2743269" indent="-211021" defTabSz="912958" eaLnBrk="0" fontAlgn="base" hangingPunct="0">
              <a:spcBef>
                <a:spcPct val="0"/>
              </a:spcBef>
              <a:spcAft>
                <a:spcPct val="0"/>
              </a:spcAft>
              <a:defRPr>
                <a:solidFill>
                  <a:schemeClr val="tx1"/>
                </a:solidFill>
                <a:latin typeface="Arial" charset="0"/>
                <a:cs typeface="Arial" charset="0"/>
              </a:defRPr>
            </a:lvl7pPr>
            <a:lvl8pPr marL="3165310" indent="-211021" defTabSz="912958" eaLnBrk="0" fontAlgn="base" hangingPunct="0">
              <a:spcBef>
                <a:spcPct val="0"/>
              </a:spcBef>
              <a:spcAft>
                <a:spcPct val="0"/>
              </a:spcAft>
              <a:defRPr>
                <a:solidFill>
                  <a:schemeClr val="tx1"/>
                </a:solidFill>
                <a:latin typeface="Arial" charset="0"/>
                <a:cs typeface="Arial" charset="0"/>
              </a:defRPr>
            </a:lvl8pPr>
            <a:lvl9pPr marL="3587351" indent="-211021" defTabSz="912958" eaLnBrk="0" fontAlgn="base" hangingPunct="0">
              <a:spcBef>
                <a:spcPct val="0"/>
              </a:spcBef>
              <a:spcAft>
                <a:spcPct val="0"/>
              </a:spcAft>
              <a:defRPr>
                <a:solidFill>
                  <a:schemeClr val="tx1"/>
                </a:solidFill>
                <a:latin typeface="Arial" charset="0"/>
                <a:cs typeface="Arial" charset="0"/>
              </a:defRPr>
            </a:lvl9pPr>
          </a:lstStyle>
          <a:p>
            <a:fld id="{4E00C2AC-0734-43E7-8B7B-C7FCCCAB7641}" type="slidenum">
              <a:rPr lang="en-US">
                <a:latin typeface="Times New Roman" pitchFamily="18" charset="0"/>
              </a:rPr>
              <a:pPr/>
              <a:t>3</a:t>
            </a:fld>
            <a:endParaRPr lang="en-US" dirty="0">
              <a:latin typeface="Times New Roman" pitchFamily="18" charset="0"/>
            </a:endParaRPr>
          </a:p>
        </p:txBody>
      </p:sp>
    </p:spTree>
    <p:extLst>
      <p:ext uri="{BB962C8B-B14F-4D97-AF65-F5344CB8AC3E}">
        <p14:creationId xmlns:p14="http://schemas.microsoft.com/office/powerpoint/2010/main" val="327537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p:sp>
      <p:sp>
        <p:nvSpPr>
          <p:cNvPr id="9933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DC20F1EF-FBF5-4E74-A28C-1BA7BF708583}" type="slidenum">
              <a:rPr lang="en-US" b="0">
                <a:latin typeface="Times New Roman" pitchFamily="18" charset="0"/>
              </a:rPr>
              <a:pPr/>
              <a:t>25</a:t>
            </a:fld>
            <a:endParaRPr lang="en-US" b="0">
              <a:latin typeface="Times New Roman" pitchFamily="18" charset="0"/>
            </a:endParaRPr>
          </a:p>
        </p:txBody>
      </p:sp>
    </p:spTree>
    <p:extLst>
      <p:ext uri="{BB962C8B-B14F-4D97-AF65-F5344CB8AC3E}">
        <p14:creationId xmlns:p14="http://schemas.microsoft.com/office/powerpoint/2010/main" val="3280184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p:sp>
      <p:sp>
        <p:nvSpPr>
          <p:cNvPr id="10035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55BE9914-972E-4F30-8440-4650FA8F4D69}" type="slidenum">
              <a:rPr lang="en-US" b="0">
                <a:latin typeface="Times New Roman" pitchFamily="18" charset="0"/>
              </a:rPr>
              <a:pPr/>
              <a:t>26</a:t>
            </a:fld>
            <a:endParaRPr lang="en-US" b="0">
              <a:latin typeface="Times New Roman" pitchFamily="18" charset="0"/>
            </a:endParaRPr>
          </a:p>
        </p:txBody>
      </p:sp>
    </p:spTree>
    <p:extLst>
      <p:ext uri="{BB962C8B-B14F-4D97-AF65-F5344CB8AC3E}">
        <p14:creationId xmlns:p14="http://schemas.microsoft.com/office/powerpoint/2010/main" val="2360919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p:sp>
      <p:sp>
        <p:nvSpPr>
          <p:cNvPr id="10137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94B57009-8F96-484E-9599-0D857FD29CCD}" type="slidenum">
              <a:rPr lang="en-US" b="0">
                <a:latin typeface="Times New Roman" pitchFamily="18" charset="0"/>
              </a:rPr>
              <a:pPr/>
              <a:t>27</a:t>
            </a:fld>
            <a:endParaRPr lang="en-US" b="0">
              <a:latin typeface="Times New Roman" pitchFamily="18" charset="0"/>
            </a:endParaRPr>
          </a:p>
        </p:txBody>
      </p:sp>
    </p:spTree>
    <p:extLst>
      <p:ext uri="{BB962C8B-B14F-4D97-AF65-F5344CB8AC3E}">
        <p14:creationId xmlns:p14="http://schemas.microsoft.com/office/powerpoint/2010/main" val="1523503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p:sp>
      <p:sp>
        <p:nvSpPr>
          <p:cNvPr id="10240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1AA0E181-D9CA-47C6-8A5A-4425F1C9121C}" type="slidenum">
              <a:rPr lang="en-US" b="0">
                <a:latin typeface="Times New Roman" pitchFamily="18" charset="0"/>
              </a:rPr>
              <a:pPr/>
              <a:t>29</a:t>
            </a:fld>
            <a:endParaRPr lang="en-US" b="0">
              <a:latin typeface="Times New Roman" pitchFamily="18" charset="0"/>
            </a:endParaRPr>
          </a:p>
        </p:txBody>
      </p:sp>
    </p:spTree>
    <p:extLst>
      <p:ext uri="{BB962C8B-B14F-4D97-AF65-F5344CB8AC3E}">
        <p14:creationId xmlns:p14="http://schemas.microsoft.com/office/powerpoint/2010/main" val="2897293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7790DA84-B554-4DA4-A737-72899B901E60}" type="slidenum">
              <a:rPr lang="en-US" b="0">
                <a:latin typeface="Times New Roman" pitchFamily="18" charset="0"/>
              </a:rPr>
              <a:pPr/>
              <a:t>31</a:t>
            </a:fld>
            <a:endParaRPr lang="en-US" b="0">
              <a:latin typeface="Times New Roman" pitchFamily="18" charset="0"/>
            </a:endParaRPr>
          </a:p>
        </p:txBody>
      </p:sp>
    </p:spTree>
    <p:extLst>
      <p:ext uri="{BB962C8B-B14F-4D97-AF65-F5344CB8AC3E}">
        <p14:creationId xmlns:p14="http://schemas.microsoft.com/office/powerpoint/2010/main" val="47566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p:sp>
      <p:sp>
        <p:nvSpPr>
          <p:cNvPr id="10445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60D00E5F-2E9E-427C-BDAB-95D1DA0DA5EE}" type="slidenum">
              <a:rPr lang="en-US" b="0">
                <a:latin typeface="Times New Roman" pitchFamily="18" charset="0"/>
              </a:rPr>
              <a:pPr/>
              <a:t>32</a:t>
            </a:fld>
            <a:endParaRPr lang="en-US" b="0">
              <a:latin typeface="Times New Roman" pitchFamily="18" charset="0"/>
            </a:endParaRPr>
          </a:p>
        </p:txBody>
      </p:sp>
    </p:spTree>
    <p:extLst>
      <p:ext uri="{BB962C8B-B14F-4D97-AF65-F5344CB8AC3E}">
        <p14:creationId xmlns:p14="http://schemas.microsoft.com/office/powerpoint/2010/main" val="1878348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p:sp>
      <p:sp>
        <p:nvSpPr>
          <p:cNvPr id="10547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046E151B-21C0-4241-939C-23B90D316E27}" type="slidenum">
              <a:rPr lang="en-US" b="0">
                <a:latin typeface="Times New Roman" pitchFamily="18" charset="0"/>
              </a:rPr>
              <a:pPr/>
              <a:t>33</a:t>
            </a:fld>
            <a:endParaRPr lang="en-US" b="0">
              <a:latin typeface="Times New Roman" pitchFamily="18" charset="0"/>
            </a:endParaRPr>
          </a:p>
        </p:txBody>
      </p:sp>
    </p:spTree>
    <p:extLst>
      <p:ext uri="{BB962C8B-B14F-4D97-AF65-F5344CB8AC3E}">
        <p14:creationId xmlns:p14="http://schemas.microsoft.com/office/powerpoint/2010/main" val="323863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p:sp>
      <p:sp>
        <p:nvSpPr>
          <p:cNvPr id="10649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ea typeface="ＭＳ Ｐゴシック" pitchFamily="34" charset="-128"/>
              </a:rPr>
              <a:t>Entity-Relationship</a:t>
            </a:r>
            <a:r>
              <a:rPr lang="en-US" baseline="0" dirty="0" smtClean="0">
                <a:ea typeface="ＭＳ Ｐゴシック" pitchFamily="34" charset="-128"/>
              </a:rPr>
              <a:t> versus Dimensional Modeling</a:t>
            </a:r>
            <a:endParaRPr lang="en-US" dirty="0" smtClean="0">
              <a:ea typeface="ＭＳ Ｐゴシック" pitchFamily="34" charset="-128"/>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95A6B62F-FB12-4A2B-A5BA-F78B7D5ACB0E}" type="slidenum">
              <a:rPr lang="en-US" b="0">
                <a:latin typeface="Times New Roman" pitchFamily="18" charset="0"/>
              </a:rPr>
              <a:pPr/>
              <a:t>34</a:t>
            </a:fld>
            <a:endParaRPr lang="en-US" b="0">
              <a:latin typeface="Times New Roman" pitchFamily="18" charset="0"/>
            </a:endParaRPr>
          </a:p>
        </p:txBody>
      </p:sp>
    </p:spTree>
    <p:extLst>
      <p:ext uri="{BB962C8B-B14F-4D97-AF65-F5344CB8AC3E}">
        <p14:creationId xmlns:p14="http://schemas.microsoft.com/office/powerpoint/2010/main" val="480694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p:sp>
      <p:sp>
        <p:nvSpPr>
          <p:cNvPr id="10752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1B2DEB6E-9739-4E11-B501-853A3AE450C1}" type="slidenum">
              <a:rPr lang="en-US" b="0">
                <a:latin typeface="Times New Roman" pitchFamily="18" charset="0"/>
              </a:rPr>
              <a:pPr/>
              <a:t>35</a:t>
            </a:fld>
            <a:endParaRPr lang="en-US" b="0">
              <a:latin typeface="Times New Roman" pitchFamily="18" charset="0"/>
            </a:endParaRPr>
          </a:p>
        </p:txBody>
      </p:sp>
    </p:spTree>
    <p:extLst>
      <p:ext uri="{BB962C8B-B14F-4D97-AF65-F5344CB8AC3E}">
        <p14:creationId xmlns:p14="http://schemas.microsoft.com/office/powerpoint/2010/main" val="1310526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p:sp>
      <p:sp>
        <p:nvSpPr>
          <p:cNvPr id="10854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BB7EF92E-3B01-4B06-8679-E44976EF207D}" type="slidenum">
              <a:rPr lang="en-US" b="0">
                <a:latin typeface="Times New Roman" pitchFamily="18" charset="0"/>
              </a:rPr>
              <a:pPr/>
              <a:t>36</a:t>
            </a:fld>
            <a:endParaRPr lang="en-US" b="0">
              <a:latin typeface="Times New Roman" pitchFamily="18" charset="0"/>
            </a:endParaRPr>
          </a:p>
        </p:txBody>
      </p:sp>
    </p:spTree>
    <p:extLst>
      <p:ext uri="{BB962C8B-B14F-4D97-AF65-F5344CB8AC3E}">
        <p14:creationId xmlns:p14="http://schemas.microsoft.com/office/powerpoint/2010/main" val="2365250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58" eaLnBrk="0" hangingPunct="0">
              <a:defRPr>
                <a:solidFill>
                  <a:schemeClr val="tx1"/>
                </a:solidFill>
                <a:latin typeface="Arial" charset="0"/>
                <a:cs typeface="Arial" charset="0"/>
              </a:defRPr>
            </a:lvl1pPr>
            <a:lvl2pPr marL="685817" indent="-263776" defTabSz="912958" eaLnBrk="0" hangingPunct="0">
              <a:defRPr>
                <a:solidFill>
                  <a:schemeClr val="tx1"/>
                </a:solidFill>
                <a:latin typeface="Arial" charset="0"/>
                <a:cs typeface="Arial" charset="0"/>
              </a:defRPr>
            </a:lvl2pPr>
            <a:lvl3pPr marL="1055103" indent="-211021" defTabSz="912958" eaLnBrk="0" hangingPunct="0">
              <a:defRPr>
                <a:solidFill>
                  <a:schemeClr val="tx1"/>
                </a:solidFill>
                <a:latin typeface="Arial" charset="0"/>
                <a:cs typeface="Arial" charset="0"/>
              </a:defRPr>
            </a:lvl3pPr>
            <a:lvl4pPr marL="1477145" indent="-211021" defTabSz="912958" eaLnBrk="0" hangingPunct="0">
              <a:defRPr>
                <a:solidFill>
                  <a:schemeClr val="tx1"/>
                </a:solidFill>
                <a:latin typeface="Arial" charset="0"/>
                <a:cs typeface="Arial" charset="0"/>
              </a:defRPr>
            </a:lvl4pPr>
            <a:lvl5pPr marL="1899186" indent="-211021" defTabSz="912958" eaLnBrk="0" hangingPunct="0">
              <a:defRPr>
                <a:solidFill>
                  <a:schemeClr val="tx1"/>
                </a:solidFill>
                <a:latin typeface="Arial" charset="0"/>
                <a:cs typeface="Arial" charset="0"/>
              </a:defRPr>
            </a:lvl5pPr>
            <a:lvl6pPr marL="2321227" indent="-211021" defTabSz="912958" eaLnBrk="0" fontAlgn="base" hangingPunct="0">
              <a:spcBef>
                <a:spcPct val="0"/>
              </a:spcBef>
              <a:spcAft>
                <a:spcPct val="0"/>
              </a:spcAft>
              <a:defRPr>
                <a:solidFill>
                  <a:schemeClr val="tx1"/>
                </a:solidFill>
                <a:latin typeface="Arial" charset="0"/>
                <a:cs typeface="Arial" charset="0"/>
              </a:defRPr>
            </a:lvl6pPr>
            <a:lvl7pPr marL="2743269" indent="-211021" defTabSz="912958" eaLnBrk="0" fontAlgn="base" hangingPunct="0">
              <a:spcBef>
                <a:spcPct val="0"/>
              </a:spcBef>
              <a:spcAft>
                <a:spcPct val="0"/>
              </a:spcAft>
              <a:defRPr>
                <a:solidFill>
                  <a:schemeClr val="tx1"/>
                </a:solidFill>
                <a:latin typeface="Arial" charset="0"/>
                <a:cs typeface="Arial" charset="0"/>
              </a:defRPr>
            </a:lvl7pPr>
            <a:lvl8pPr marL="3165310" indent="-211021" defTabSz="912958" eaLnBrk="0" fontAlgn="base" hangingPunct="0">
              <a:spcBef>
                <a:spcPct val="0"/>
              </a:spcBef>
              <a:spcAft>
                <a:spcPct val="0"/>
              </a:spcAft>
              <a:defRPr>
                <a:solidFill>
                  <a:schemeClr val="tx1"/>
                </a:solidFill>
                <a:latin typeface="Arial" charset="0"/>
                <a:cs typeface="Arial" charset="0"/>
              </a:defRPr>
            </a:lvl8pPr>
            <a:lvl9pPr marL="3587351" indent="-211021" defTabSz="912958" eaLnBrk="0" fontAlgn="base" hangingPunct="0">
              <a:spcBef>
                <a:spcPct val="0"/>
              </a:spcBef>
              <a:spcAft>
                <a:spcPct val="0"/>
              </a:spcAft>
              <a:defRPr>
                <a:solidFill>
                  <a:schemeClr val="tx1"/>
                </a:solidFill>
                <a:latin typeface="Arial" charset="0"/>
                <a:cs typeface="Arial" charset="0"/>
              </a:defRPr>
            </a:lvl9pPr>
          </a:lstStyle>
          <a:p>
            <a:fld id="{FC0BF928-FB42-452E-AD42-9B7137D21F22}" type="slidenum">
              <a:rPr lang="en-US">
                <a:latin typeface="Times New Roman" pitchFamily="18" charset="0"/>
              </a:rPr>
              <a:pPr/>
              <a:t>4</a:t>
            </a:fld>
            <a:endParaRPr lang="en-US" dirty="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ea typeface="ＭＳ Ｐゴシック" pitchFamily="34" charset="-128"/>
            </a:endParaRPr>
          </a:p>
        </p:txBody>
      </p:sp>
    </p:spTree>
    <p:extLst>
      <p:ext uri="{BB962C8B-B14F-4D97-AF65-F5344CB8AC3E}">
        <p14:creationId xmlns:p14="http://schemas.microsoft.com/office/powerpoint/2010/main" val="2412765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p:sp>
      <p:sp>
        <p:nvSpPr>
          <p:cNvPr id="10957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09A71F7B-1672-4E1B-B671-D71ED836ADD8}" type="slidenum">
              <a:rPr lang="en-US" b="0">
                <a:latin typeface="Times New Roman" pitchFamily="18" charset="0"/>
              </a:rPr>
              <a:pPr/>
              <a:t>37</a:t>
            </a:fld>
            <a:endParaRPr lang="en-US" b="0">
              <a:latin typeface="Times New Roman" pitchFamily="18" charset="0"/>
            </a:endParaRPr>
          </a:p>
        </p:txBody>
      </p:sp>
    </p:spTree>
    <p:extLst>
      <p:ext uri="{BB962C8B-B14F-4D97-AF65-F5344CB8AC3E}">
        <p14:creationId xmlns:p14="http://schemas.microsoft.com/office/powerpoint/2010/main" val="2261520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p:sp>
      <p:sp>
        <p:nvSpPr>
          <p:cNvPr id="11059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6335A3F8-3476-4337-B541-F96A74DAB705}" type="slidenum">
              <a:rPr lang="en-US" b="0">
                <a:latin typeface="Times New Roman" pitchFamily="18" charset="0"/>
              </a:rPr>
              <a:pPr/>
              <a:t>38</a:t>
            </a:fld>
            <a:endParaRPr lang="en-US" b="0">
              <a:latin typeface="Times New Roman" pitchFamily="18" charset="0"/>
            </a:endParaRPr>
          </a:p>
        </p:txBody>
      </p:sp>
    </p:spTree>
    <p:extLst>
      <p:ext uri="{BB962C8B-B14F-4D97-AF65-F5344CB8AC3E}">
        <p14:creationId xmlns:p14="http://schemas.microsoft.com/office/powerpoint/2010/main" val="51913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p:sp>
      <p:sp>
        <p:nvSpPr>
          <p:cNvPr id="11161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A1510E03-B906-4746-BB34-01CFEA4E814E}" type="slidenum">
              <a:rPr lang="en-US" b="0">
                <a:latin typeface="Times New Roman" pitchFamily="18" charset="0"/>
              </a:rPr>
              <a:pPr/>
              <a:t>39</a:t>
            </a:fld>
            <a:endParaRPr lang="en-US" b="0">
              <a:latin typeface="Times New Roman" pitchFamily="18" charset="0"/>
            </a:endParaRPr>
          </a:p>
        </p:txBody>
      </p:sp>
    </p:spTree>
    <p:extLst>
      <p:ext uri="{BB962C8B-B14F-4D97-AF65-F5344CB8AC3E}">
        <p14:creationId xmlns:p14="http://schemas.microsoft.com/office/powerpoint/2010/main" val="2721189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p:sp>
      <p:sp>
        <p:nvSpPr>
          <p:cNvPr id="11264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30A40CB4-03E9-48E8-BE71-1029E0ACE1B7}" type="slidenum">
              <a:rPr lang="en-US" b="0">
                <a:latin typeface="Times New Roman" pitchFamily="18" charset="0"/>
              </a:rPr>
              <a:pPr/>
              <a:t>40</a:t>
            </a:fld>
            <a:endParaRPr lang="en-US" b="0">
              <a:latin typeface="Times New Roman" pitchFamily="18" charset="0"/>
            </a:endParaRPr>
          </a:p>
        </p:txBody>
      </p:sp>
    </p:spTree>
    <p:extLst>
      <p:ext uri="{BB962C8B-B14F-4D97-AF65-F5344CB8AC3E}">
        <p14:creationId xmlns:p14="http://schemas.microsoft.com/office/powerpoint/2010/main" val="41941576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p:sp>
      <p:sp>
        <p:nvSpPr>
          <p:cNvPr id="11366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15336219-513F-4F96-A786-234EEE339855}" type="slidenum">
              <a:rPr lang="en-US" b="0">
                <a:latin typeface="Times New Roman" pitchFamily="18" charset="0"/>
              </a:rPr>
              <a:pPr/>
              <a:t>41</a:t>
            </a:fld>
            <a:endParaRPr lang="en-US" b="0">
              <a:latin typeface="Times New Roman" pitchFamily="18" charset="0"/>
            </a:endParaRPr>
          </a:p>
        </p:txBody>
      </p:sp>
    </p:spTree>
    <p:extLst>
      <p:ext uri="{BB962C8B-B14F-4D97-AF65-F5344CB8AC3E}">
        <p14:creationId xmlns:p14="http://schemas.microsoft.com/office/powerpoint/2010/main" val="1479744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p:sp>
      <p:sp>
        <p:nvSpPr>
          <p:cNvPr id="11469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11A0D053-53D4-46DB-8E6F-267E0B5C84D4}" type="slidenum">
              <a:rPr lang="en-US" b="0">
                <a:latin typeface="Times New Roman" pitchFamily="18" charset="0"/>
              </a:rPr>
              <a:pPr/>
              <a:t>42</a:t>
            </a:fld>
            <a:endParaRPr lang="en-US" b="0">
              <a:latin typeface="Times New Roman" pitchFamily="18" charset="0"/>
            </a:endParaRPr>
          </a:p>
        </p:txBody>
      </p:sp>
    </p:spTree>
    <p:extLst>
      <p:ext uri="{BB962C8B-B14F-4D97-AF65-F5344CB8AC3E}">
        <p14:creationId xmlns:p14="http://schemas.microsoft.com/office/powerpoint/2010/main" val="706022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p:sp>
      <p:sp>
        <p:nvSpPr>
          <p:cNvPr id="11571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F6089BFB-8BD8-4192-A4D9-42AF2E370F76}" type="slidenum">
              <a:rPr lang="en-US" b="0">
                <a:latin typeface="Times New Roman" pitchFamily="18" charset="0"/>
              </a:rPr>
              <a:pPr/>
              <a:t>43</a:t>
            </a:fld>
            <a:endParaRPr lang="en-US" b="0">
              <a:latin typeface="Times New Roman" pitchFamily="18" charset="0"/>
            </a:endParaRPr>
          </a:p>
        </p:txBody>
      </p:sp>
    </p:spTree>
    <p:extLst>
      <p:ext uri="{BB962C8B-B14F-4D97-AF65-F5344CB8AC3E}">
        <p14:creationId xmlns:p14="http://schemas.microsoft.com/office/powerpoint/2010/main" val="3418170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p:sp>
      <p:sp>
        <p:nvSpPr>
          <p:cNvPr id="11673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DB2E1AB9-496D-463C-A882-6E6245D7357F}" type="slidenum">
              <a:rPr lang="en-US" b="0">
                <a:latin typeface="Times New Roman" pitchFamily="18" charset="0"/>
              </a:rPr>
              <a:pPr/>
              <a:t>44</a:t>
            </a:fld>
            <a:endParaRPr lang="en-US" b="0">
              <a:latin typeface="Times New Roman" pitchFamily="18" charset="0"/>
            </a:endParaRPr>
          </a:p>
        </p:txBody>
      </p:sp>
    </p:spTree>
    <p:extLst>
      <p:ext uri="{BB962C8B-B14F-4D97-AF65-F5344CB8AC3E}">
        <p14:creationId xmlns:p14="http://schemas.microsoft.com/office/powerpoint/2010/main" val="986978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197ECBEC-2756-4B9A-B367-5882278F0C97}" type="slidenum">
              <a:rPr lang="en-US" b="0">
                <a:latin typeface="Times New Roman" pitchFamily="18" charset="0"/>
              </a:rPr>
              <a:pPr/>
              <a:t>45</a:t>
            </a:fld>
            <a:endParaRPr lang="en-US" b="0">
              <a:latin typeface="Times New Roman" pitchFamily="18" charset="0"/>
            </a:endParaRPr>
          </a:p>
        </p:txBody>
      </p:sp>
    </p:spTree>
    <p:extLst>
      <p:ext uri="{BB962C8B-B14F-4D97-AF65-F5344CB8AC3E}">
        <p14:creationId xmlns:p14="http://schemas.microsoft.com/office/powerpoint/2010/main" val="2014315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p:sp>
      <p:sp>
        <p:nvSpPr>
          <p:cNvPr id="11878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6B277481-762F-4A0A-AD20-16F2E726BA42}" type="slidenum">
              <a:rPr lang="en-US" b="0">
                <a:latin typeface="Times New Roman" pitchFamily="18" charset="0"/>
              </a:rPr>
              <a:pPr/>
              <a:t>46</a:t>
            </a:fld>
            <a:endParaRPr lang="en-US" b="0">
              <a:latin typeface="Times New Roman" pitchFamily="18" charset="0"/>
            </a:endParaRPr>
          </a:p>
        </p:txBody>
      </p:sp>
    </p:spTree>
    <p:extLst>
      <p:ext uri="{BB962C8B-B14F-4D97-AF65-F5344CB8AC3E}">
        <p14:creationId xmlns:p14="http://schemas.microsoft.com/office/powerpoint/2010/main" val="179738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p:sp>
      <p:sp>
        <p:nvSpPr>
          <p:cNvPr id="8294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E9880E88-A41E-44B7-A977-9670C47A040D}" type="slidenum">
              <a:rPr lang="en-US" b="0">
                <a:latin typeface="Times New Roman" pitchFamily="18" charset="0"/>
              </a:rPr>
              <a:pPr/>
              <a:t>5</a:t>
            </a:fld>
            <a:endParaRPr lang="en-US" b="0" dirty="0">
              <a:latin typeface="Times New Roman" pitchFamily="18" charset="0"/>
            </a:endParaRPr>
          </a:p>
        </p:txBody>
      </p:sp>
    </p:spTree>
    <p:extLst>
      <p:ext uri="{BB962C8B-B14F-4D97-AF65-F5344CB8AC3E}">
        <p14:creationId xmlns:p14="http://schemas.microsoft.com/office/powerpoint/2010/main" val="661980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p:sp>
      <p:sp>
        <p:nvSpPr>
          <p:cNvPr id="11981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en-IE" sz="1200" b="0" i="0" kern="1200" dirty="0" smtClean="0">
                <a:solidFill>
                  <a:schemeClr val="tx1"/>
                </a:solidFill>
                <a:effectLst/>
                <a:latin typeface="+mn-lt"/>
                <a:ea typeface="+mn-ea"/>
                <a:cs typeface="+mn-cs"/>
              </a:rPr>
              <a:t>The </a:t>
            </a:r>
            <a:r>
              <a:rPr lang="en-IE" sz="1200" b="0" i="0" kern="1200" dirty="0" smtClean="0">
                <a:solidFill>
                  <a:schemeClr val="tx1"/>
                </a:solidFill>
                <a:effectLst/>
                <a:latin typeface="+mn-lt"/>
                <a:ea typeface="+mn-ea"/>
                <a:cs typeface="+mn-cs"/>
              </a:rPr>
              <a:t>IBM </a:t>
            </a:r>
            <a:r>
              <a:rPr lang="en-IE" sz="1200" b="0" i="0" kern="1200" dirty="0" err="1" smtClean="0">
                <a:solidFill>
                  <a:schemeClr val="tx1"/>
                </a:solidFill>
                <a:effectLst/>
                <a:latin typeface="+mn-lt"/>
                <a:ea typeface="+mn-ea"/>
                <a:cs typeface="+mn-cs"/>
              </a:rPr>
              <a:t>Cognos</a:t>
            </a:r>
            <a:r>
              <a:rPr lang="en-IE" sz="1200" b="0" i="0" kern="1200" dirty="0" smtClean="0">
                <a:solidFill>
                  <a:schemeClr val="tx1"/>
                </a:solidFill>
                <a:effectLst/>
                <a:latin typeface="+mn-lt"/>
                <a:ea typeface="+mn-ea"/>
                <a:cs typeface="+mn-cs"/>
              </a:rPr>
              <a:t> Dynamic Query Mode is an enhanced Java-based query mode which offers the following key capabilities:</a:t>
            </a:r>
          </a:p>
          <a:p>
            <a:pPr fontAlgn="base"/>
            <a:r>
              <a:rPr lang="en-IE" sz="1200" b="0" i="0" kern="1200" dirty="0" smtClean="0">
                <a:solidFill>
                  <a:schemeClr val="tx1"/>
                </a:solidFill>
                <a:effectLst/>
                <a:latin typeface="+mn-lt"/>
                <a:ea typeface="+mn-ea"/>
                <a:cs typeface="+mn-cs"/>
              </a:rPr>
              <a:t>Query optimizations to address query complexity, data volumes and timeliness expectations with improved query execution techniques</a:t>
            </a:r>
          </a:p>
          <a:p>
            <a:pPr fontAlgn="base"/>
            <a:r>
              <a:rPr lang="en-IE" sz="1200" b="0" i="0" kern="1200" dirty="0" smtClean="0">
                <a:solidFill>
                  <a:schemeClr val="tx1"/>
                </a:solidFill>
                <a:effectLst/>
                <a:latin typeface="+mn-lt"/>
                <a:ea typeface="+mn-ea"/>
                <a:cs typeface="+mn-cs"/>
              </a:rPr>
              <a:t>Significant improvement for complex OLAP queries through intelligent combination of local and remote processing and better MDX generation</a:t>
            </a: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C41DADDC-1824-4A16-9AD5-6D8A79FAC7EF}" type="slidenum">
              <a:rPr lang="en-US" b="0">
                <a:latin typeface="Times New Roman" pitchFamily="18" charset="0"/>
              </a:rPr>
              <a:pPr/>
              <a:t>47</a:t>
            </a:fld>
            <a:endParaRPr lang="en-US" b="0">
              <a:latin typeface="Times New Roman" pitchFamily="18" charset="0"/>
            </a:endParaRPr>
          </a:p>
        </p:txBody>
      </p:sp>
    </p:spTree>
    <p:extLst>
      <p:ext uri="{BB962C8B-B14F-4D97-AF65-F5344CB8AC3E}">
        <p14:creationId xmlns:p14="http://schemas.microsoft.com/office/powerpoint/2010/main" val="161715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p:sp>
      <p:sp>
        <p:nvSpPr>
          <p:cNvPr id="12083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7C8A92D3-F275-4F0B-9DAC-1B1646D8BC9C}" type="slidenum">
              <a:rPr lang="en-US" b="0">
                <a:latin typeface="Times New Roman" pitchFamily="18" charset="0"/>
              </a:rPr>
              <a:pPr/>
              <a:t>48</a:t>
            </a:fld>
            <a:endParaRPr lang="en-US" b="0">
              <a:latin typeface="Times New Roman" pitchFamily="18" charset="0"/>
            </a:endParaRPr>
          </a:p>
        </p:txBody>
      </p:sp>
    </p:spTree>
    <p:extLst>
      <p:ext uri="{BB962C8B-B14F-4D97-AF65-F5344CB8AC3E}">
        <p14:creationId xmlns:p14="http://schemas.microsoft.com/office/powerpoint/2010/main" val="3131522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p:sp>
      <p:sp>
        <p:nvSpPr>
          <p:cNvPr id="12185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5FB0AB24-3B5E-4122-AD9A-D00034282402}" type="slidenum">
              <a:rPr lang="en-US" b="0">
                <a:latin typeface="Times New Roman" pitchFamily="18" charset="0"/>
              </a:rPr>
              <a:pPr/>
              <a:t>49</a:t>
            </a:fld>
            <a:endParaRPr lang="en-US" b="0">
              <a:latin typeface="Times New Roman" pitchFamily="18" charset="0"/>
            </a:endParaRPr>
          </a:p>
        </p:txBody>
      </p:sp>
    </p:spTree>
    <p:extLst>
      <p:ext uri="{BB962C8B-B14F-4D97-AF65-F5344CB8AC3E}">
        <p14:creationId xmlns:p14="http://schemas.microsoft.com/office/powerpoint/2010/main" val="1203020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p:sp>
      <p:sp>
        <p:nvSpPr>
          <p:cNvPr id="12288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C9EF4EB7-2593-46FC-BE7B-F6E852331596}" type="slidenum">
              <a:rPr lang="en-US" b="0">
                <a:latin typeface="Times New Roman" pitchFamily="18" charset="0"/>
              </a:rPr>
              <a:pPr/>
              <a:t>50</a:t>
            </a:fld>
            <a:endParaRPr lang="en-US" b="0">
              <a:latin typeface="Times New Roman" pitchFamily="18" charset="0"/>
            </a:endParaRPr>
          </a:p>
        </p:txBody>
      </p:sp>
    </p:spTree>
    <p:extLst>
      <p:ext uri="{BB962C8B-B14F-4D97-AF65-F5344CB8AC3E}">
        <p14:creationId xmlns:p14="http://schemas.microsoft.com/office/powerpoint/2010/main" val="1473754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p:sp>
      <p:sp>
        <p:nvSpPr>
          <p:cNvPr id="12390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906B9EB2-14E4-4425-A974-E44AF796D607}" type="slidenum">
              <a:rPr lang="en-US" b="0">
                <a:latin typeface="Times New Roman" pitchFamily="18" charset="0"/>
              </a:rPr>
              <a:pPr/>
              <a:t>51</a:t>
            </a:fld>
            <a:endParaRPr lang="en-US" b="0">
              <a:latin typeface="Times New Roman" pitchFamily="18" charset="0"/>
            </a:endParaRPr>
          </a:p>
        </p:txBody>
      </p:sp>
    </p:spTree>
    <p:extLst>
      <p:ext uri="{BB962C8B-B14F-4D97-AF65-F5344CB8AC3E}">
        <p14:creationId xmlns:p14="http://schemas.microsoft.com/office/powerpoint/2010/main" val="31039652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p:sp>
      <p:sp>
        <p:nvSpPr>
          <p:cNvPr id="12493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8A91C24A-8765-4472-87B8-86BCB240652F}" type="slidenum">
              <a:rPr lang="en-US" b="0">
                <a:latin typeface="Times New Roman" pitchFamily="18" charset="0"/>
              </a:rPr>
              <a:pPr/>
              <a:t>52</a:t>
            </a:fld>
            <a:endParaRPr lang="en-US" b="0">
              <a:latin typeface="Times New Roman" pitchFamily="18" charset="0"/>
            </a:endParaRPr>
          </a:p>
        </p:txBody>
      </p:sp>
    </p:spTree>
    <p:extLst>
      <p:ext uri="{BB962C8B-B14F-4D97-AF65-F5344CB8AC3E}">
        <p14:creationId xmlns:p14="http://schemas.microsoft.com/office/powerpoint/2010/main" val="3911039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p:sp>
      <p:sp>
        <p:nvSpPr>
          <p:cNvPr id="12595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93FEEB11-E44D-4271-BF08-325A3261E9A8}" type="slidenum">
              <a:rPr lang="en-US" b="0">
                <a:latin typeface="Times New Roman" pitchFamily="18" charset="0"/>
              </a:rPr>
              <a:pPr/>
              <a:t>53</a:t>
            </a:fld>
            <a:endParaRPr lang="en-US" b="0">
              <a:latin typeface="Times New Roman" pitchFamily="18" charset="0"/>
            </a:endParaRPr>
          </a:p>
        </p:txBody>
      </p:sp>
    </p:spTree>
    <p:extLst>
      <p:ext uri="{BB962C8B-B14F-4D97-AF65-F5344CB8AC3E}">
        <p14:creationId xmlns:p14="http://schemas.microsoft.com/office/powerpoint/2010/main" val="5754011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p:sp>
      <p:sp>
        <p:nvSpPr>
          <p:cNvPr id="12697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22B9017D-97CF-48DE-AED0-F598FFF118E9}" type="slidenum">
              <a:rPr lang="en-US" b="0">
                <a:latin typeface="Times New Roman" pitchFamily="18" charset="0"/>
              </a:rPr>
              <a:pPr/>
              <a:t>54</a:t>
            </a:fld>
            <a:endParaRPr lang="en-US" b="0">
              <a:latin typeface="Times New Roman" pitchFamily="18" charset="0"/>
            </a:endParaRPr>
          </a:p>
        </p:txBody>
      </p:sp>
    </p:spTree>
    <p:extLst>
      <p:ext uri="{BB962C8B-B14F-4D97-AF65-F5344CB8AC3E}">
        <p14:creationId xmlns:p14="http://schemas.microsoft.com/office/powerpoint/2010/main" val="6815971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p:sp>
      <p:sp>
        <p:nvSpPr>
          <p:cNvPr id="12800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24E10B3D-27D6-4C0A-BBEB-C7879C56F440}" type="slidenum">
              <a:rPr lang="en-US" b="0">
                <a:latin typeface="Times New Roman" pitchFamily="18" charset="0"/>
              </a:rPr>
              <a:pPr/>
              <a:t>55</a:t>
            </a:fld>
            <a:endParaRPr lang="en-US" b="0">
              <a:latin typeface="Times New Roman" pitchFamily="18" charset="0"/>
            </a:endParaRPr>
          </a:p>
        </p:txBody>
      </p:sp>
    </p:spTree>
    <p:extLst>
      <p:ext uri="{BB962C8B-B14F-4D97-AF65-F5344CB8AC3E}">
        <p14:creationId xmlns:p14="http://schemas.microsoft.com/office/powerpoint/2010/main" val="2165862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p:sp>
      <p:sp>
        <p:nvSpPr>
          <p:cNvPr id="12902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sz="1200" b="1" i="0" kern="1200" dirty="0" smtClean="0">
                <a:solidFill>
                  <a:schemeClr val="tx1"/>
                </a:solidFill>
                <a:effectLst/>
                <a:latin typeface="+mn-lt"/>
                <a:ea typeface="+mn-ea"/>
                <a:cs typeface="+mn-cs"/>
              </a:rPr>
              <a:t>Type 0</a:t>
            </a:r>
            <a:r>
              <a:rPr lang="en-IE" sz="1200" b="0" i="0" kern="1200" dirty="0" smtClean="0">
                <a:solidFill>
                  <a:schemeClr val="tx1"/>
                </a:solidFill>
                <a:effectLst/>
                <a:latin typeface="+mn-lt"/>
                <a:ea typeface="+mn-ea"/>
                <a:cs typeface="+mn-cs"/>
              </a:rPr>
              <a:t> method is passive. Values remain as they were at the time the dimension record was first inserted.</a:t>
            </a:r>
            <a:endParaRPr lang="en-IE" sz="1200" b="0" i="0" u="sng" kern="1200" dirty="0" smtClean="0">
              <a:solidFill>
                <a:schemeClr val="tx1"/>
              </a:solidFill>
              <a:effectLst/>
              <a:latin typeface="+mn-lt"/>
              <a:ea typeface="+mn-ea"/>
              <a:cs typeface="+mn-cs"/>
              <a:hlinkClick r:id="rId3"/>
            </a:endParaRPr>
          </a:p>
          <a:p>
            <a:r>
              <a:rPr lang="en-IE" sz="1200" b="0" i="0" u="sng" kern="1200" dirty="0" smtClean="0">
                <a:solidFill>
                  <a:schemeClr val="tx1"/>
                </a:solidFill>
                <a:effectLst/>
                <a:latin typeface="+mn-lt"/>
                <a:ea typeface="+mn-ea"/>
                <a:cs typeface="+mn-cs"/>
                <a:hlinkClick r:id="rId3"/>
              </a:rPr>
              <a:t>Type 1</a:t>
            </a:r>
            <a:r>
              <a:rPr lang="en-IE" sz="1200" b="0" i="0" kern="1200" dirty="0" smtClean="0">
                <a:solidFill>
                  <a:schemeClr val="tx1"/>
                </a:solidFill>
                <a:effectLst/>
                <a:latin typeface="+mn-lt"/>
                <a:ea typeface="+mn-ea"/>
                <a:cs typeface="+mn-cs"/>
              </a:rPr>
              <a:t>: The new record replaces the original record. No trace of the old record exists.</a:t>
            </a:r>
          </a:p>
          <a:p>
            <a:r>
              <a:rPr lang="en-IE" sz="1200" b="0" i="0" u="none" strike="noStrike" kern="1200" dirty="0" smtClean="0">
                <a:solidFill>
                  <a:schemeClr val="tx1"/>
                </a:solidFill>
                <a:effectLst/>
                <a:latin typeface="+mn-lt"/>
                <a:ea typeface="+mn-ea"/>
                <a:cs typeface="+mn-cs"/>
                <a:hlinkClick r:id="rId4"/>
              </a:rPr>
              <a:t>Type 2</a:t>
            </a:r>
            <a:r>
              <a:rPr lang="en-IE" sz="1200" b="0" i="0" kern="1200" dirty="0" smtClean="0">
                <a:solidFill>
                  <a:schemeClr val="tx1"/>
                </a:solidFill>
                <a:effectLst/>
                <a:latin typeface="+mn-lt"/>
                <a:ea typeface="+mn-ea"/>
                <a:cs typeface="+mn-cs"/>
              </a:rPr>
              <a:t>: A new record is added into the customer dimension table. Therefore, the customer is treated essentially as two people.</a:t>
            </a:r>
          </a:p>
          <a:p>
            <a:r>
              <a:rPr lang="en-IE" sz="1200" b="0" i="0" u="none" strike="noStrike" kern="1200" dirty="0" smtClean="0">
                <a:solidFill>
                  <a:schemeClr val="tx1"/>
                </a:solidFill>
                <a:effectLst/>
                <a:latin typeface="+mn-lt"/>
                <a:ea typeface="+mn-ea"/>
                <a:cs typeface="+mn-cs"/>
                <a:hlinkClick r:id="rId5"/>
              </a:rPr>
              <a:t>Type 3</a:t>
            </a:r>
            <a:r>
              <a:rPr lang="en-IE" sz="1200" b="0" i="0" kern="1200" dirty="0" smtClean="0">
                <a:solidFill>
                  <a:schemeClr val="tx1"/>
                </a:solidFill>
                <a:effectLst/>
                <a:latin typeface="+mn-lt"/>
                <a:ea typeface="+mn-ea"/>
                <a:cs typeface="+mn-cs"/>
              </a:rPr>
              <a:t>: The original record is modified to reflect the change. Add columns.</a:t>
            </a:r>
          </a:p>
          <a:p>
            <a:r>
              <a:rPr lang="en-IE" smtClean="0"/>
              <a:t>Another </a:t>
            </a:r>
            <a:r>
              <a:rPr lang="en-IE" dirty="0" smtClean="0"/>
              <a:t>change handling strategy involves using a surrogate (substitute) key as its primary key for the dimension table. (and keeping the original id).</a:t>
            </a:r>
            <a:endParaRPr lang="en-IE" sz="1200" b="0" i="0" kern="1200" dirty="0" smtClean="0">
              <a:solidFill>
                <a:schemeClr val="tx1"/>
              </a:solidFill>
              <a:effectLst/>
              <a:latin typeface="+mn-lt"/>
              <a:ea typeface="+mn-ea"/>
              <a:cs typeface="+mn-cs"/>
            </a:endParaRPr>
          </a:p>
          <a:p>
            <a:endParaRPr lang="en-US" dirty="0" smtClean="0">
              <a:ea typeface="ＭＳ Ｐゴシック" pitchFamily="34" charset="-128"/>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C193EB4B-822D-4F97-BDFE-3398E63EB685}" type="slidenum">
              <a:rPr lang="en-US" b="0">
                <a:latin typeface="Times New Roman" pitchFamily="18" charset="0"/>
              </a:rPr>
              <a:pPr/>
              <a:t>56</a:t>
            </a:fld>
            <a:endParaRPr lang="en-US" b="0">
              <a:latin typeface="Times New Roman" pitchFamily="18" charset="0"/>
            </a:endParaRPr>
          </a:p>
        </p:txBody>
      </p:sp>
    </p:spTree>
    <p:extLst>
      <p:ext uri="{BB962C8B-B14F-4D97-AF65-F5344CB8AC3E}">
        <p14:creationId xmlns:p14="http://schemas.microsoft.com/office/powerpoint/2010/main" val="37894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p:sp>
      <p:sp>
        <p:nvSpPr>
          <p:cNvPr id="8397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kern="1200" dirty="0" smtClean="0">
                <a:solidFill>
                  <a:schemeClr val="tx1"/>
                </a:solidFill>
                <a:latin typeface="+mn-lt"/>
                <a:ea typeface="+mn-ea"/>
                <a:cs typeface="+mn-cs"/>
              </a:rPr>
              <a:t>An index is a copy of select columns of data from a table that can be searched very efficiently that also includes a low-level disk block address or direct link to the complete row of data it was copied from.</a:t>
            </a:r>
            <a:endParaRPr lang="en-US" dirty="0" smtClean="0">
              <a:ea typeface="ＭＳ Ｐゴシック" pitchFamily="34" charset="-128"/>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081D6FD5-2685-40BE-B8DA-6A5DDCEF6B69}" type="slidenum">
              <a:rPr lang="en-US" b="0">
                <a:latin typeface="Times New Roman" pitchFamily="18" charset="0"/>
              </a:rPr>
              <a:pPr/>
              <a:t>6</a:t>
            </a:fld>
            <a:endParaRPr lang="en-US" b="0" dirty="0">
              <a:latin typeface="Times New Roman" pitchFamily="18" charset="0"/>
            </a:endParaRPr>
          </a:p>
        </p:txBody>
      </p:sp>
    </p:spTree>
    <p:extLst>
      <p:ext uri="{BB962C8B-B14F-4D97-AF65-F5344CB8AC3E}">
        <p14:creationId xmlns:p14="http://schemas.microsoft.com/office/powerpoint/2010/main" val="31894845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p:sp>
      <p:sp>
        <p:nvSpPr>
          <p:cNvPr id="12902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sz="1200" b="1" i="0" kern="1200" dirty="0" smtClean="0">
                <a:solidFill>
                  <a:schemeClr val="tx1"/>
                </a:solidFill>
                <a:effectLst/>
                <a:latin typeface="+mn-lt"/>
                <a:ea typeface="+mn-ea"/>
                <a:cs typeface="+mn-cs"/>
              </a:rPr>
              <a:t>Type 0</a:t>
            </a:r>
            <a:r>
              <a:rPr lang="en-IE" sz="1200" b="0" i="0" kern="1200" dirty="0" smtClean="0">
                <a:solidFill>
                  <a:schemeClr val="tx1"/>
                </a:solidFill>
                <a:effectLst/>
                <a:latin typeface="+mn-lt"/>
                <a:ea typeface="+mn-ea"/>
                <a:cs typeface="+mn-cs"/>
              </a:rPr>
              <a:t> method is passive. Values remain as they were at the time the dimension record was first inserted.</a:t>
            </a:r>
            <a:endParaRPr lang="en-IE" sz="1200" b="0" i="0" u="sng" kern="1200" dirty="0" smtClean="0">
              <a:solidFill>
                <a:schemeClr val="tx1"/>
              </a:solidFill>
              <a:effectLst/>
              <a:latin typeface="+mn-lt"/>
              <a:ea typeface="+mn-ea"/>
              <a:cs typeface="+mn-cs"/>
              <a:hlinkClick r:id="rId3"/>
            </a:endParaRPr>
          </a:p>
          <a:p>
            <a:r>
              <a:rPr lang="en-IE" sz="1200" b="0" i="0" u="sng" kern="1200" dirty="0" smtClean="0">
                <a:solidFill>
                  <a:schemeClr val="tx1"/>
                </a:solidFill>
                <a:effectLst/>
                <a:latin typeface="+mn-lt"/>
                <a:ea typeface="+mn-ea"/>
                <a:cs typeface="+mn-cs"/>
                <a:hlinkClick r:id="rId3"/>
              </a:rPr>
              <a:t>Type 1</a:t>
            </a:r>
            <a:r>
              <a:rPr lang="en-IE" sz="1200" b="0" i="0" kern="1200" dirty="0" smtClean="0">
                <a:solidFill>
                  <a:schemeClr val="tx1"/>
                </a:solidFill>
                <a:effectLst/>
                <a:latin typeface="+mn-lt"/>
                <a:ea typeface="+mn-ea"/>
                <a:cs typeface="+mn-cs"/>
              </a:rPr>
              <a:t>: The new record replaces the original record. No trace of the old record exists.</a:t>
            </a:r>
          </a:p>
          <a:p>
            <a:r>
              <a:rPr lang="en-IE" sz="1200" b="0" i="0" u="none" strike="noStrike" kern="1200" dirty="0" smtClean="0">
                <a:solidFill>
                  <a:schemeClr val="tx1"/>
                </a:solidFill>
                <a:effectLst/>
                <a:latin typeface="+mn-lt"/>
                <a:ea typeface="+mn-ea"/>
                <a:cs typeface="+mn-cs"/>
                <a:hlinkClick r:id="rId4"/>
              </a:rPr>
              <a:t>Type 2</a:t>
            </a:r>
            <a:r>
              <a:rPr lang="en-IE" sz="1200" b="0" i="0" kern="1200" dirty="0" smtClean="0">
                <a:solidFill>
                  <a:schemeClr val="tx1"/>
                </a:solidFill>
                <a:effectLst/>
                <a:latin typeface="+mn-lt"/>
                <a:ea typeface="+mn-ea"/>
                <a:cs typeface="+mn-cs"/>
              </a:rPr>
              <a:t>: A new record is added into the customer dimension table. Therefore, the customer is treated essentially as two people.</a:t>
            </a:r>
          </a:p>
          <a:p>
            <a:r>
              <a:rPr lang="en-IE" sz="1200" b="0" i="0" u="none" strike="noStrike" kern="1200" dirty="0" smtClean="0">
                <a:solidFill>
                  <a:schemeClr val="tx1"/>
                </a:solidFill>
                <a:effectLst/>
                <a:latin typeface="+mn-lt"/>
                <a:ea typeface="+mn-ea"/>
                <a:cs typeface="+mn-cs"/>
                <a:hlinkClick r:id="rId5"/>
              </a:rPr>
              <a:t>Type 3</a:t>
            </a:r>
            <a:r>
              <a:rPr lang="en-IE" sz="1200" b="0" i="0" kern="1200" dirty="0" smtClean="0">
                <a:solidFill>
                  <a:schemeClr val="tx1"/>
                </a:solidFill>
                <a:effectLst/>
                <a:latin typeface="+mn-lt"/>
                <a:ea typeface="+mn-ea"/>
                <a:cs typeface="+mn-cs"/>
              </a:rPr>
              <a:t>: The original record is modified to reflect the change. Add columns</a:t>
            </a:r>
            <a:r>
              <a:rPr lang="en-IE" sz="1200" b="0" i="0" kern="1200" dirty="0" smtClean="0">
                <a:solidFill>
                  <a:schemeClr val="tx1"/>
                </a:solidFill>
                <a:effectLst/>
                <a:latin typeface="+mn-lt"/>
                <a:ea typeface="+mn-ea"/>
                <a:cs typeface="+mn-cs"/>
              </a:rPr>
              <a:t>.</a:t>
            </a:r>
            <a:endParaRPr lang="en-IE" sz="1200" b="0" i="0" kern="1200" dirty="0" smtClean="0">
              <a:solidFill>
                <a:schemeClr val="tx1"/>
              </a:solidFill>
              <a:effectLst/>
              <a:latin typeface="+mn-lt"/>
              <a:ea typeface="+mn-ea"/>
              <a:cs typeface="+mn-cs"/>
            </a:endParaRPr>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C193EB4B-822D-4F97-BDFE-3398E63EB685}" type="slidenum">
              <a:rPr lang="en-US" b="0">
                <a:latin typeface="Times New Roman" pitchFamily="18" charset="0"/>
              </a:rPr>
              <a:pPr/>
              <a:t>57</a:t>
            </a:fld>
            <a:endParaRPr lang="en-US" b="0">
              <a:latin typeface="Times New Roman" pitchFamily="18" charset="0"/>
            </a:endParaRPr>
          </a:p>
        </p:txBody>
      </p:sp>
    </p:spTree>
    <p:extLst>
      <p:ext uri="{BB962C8B-B14F-4D97-AF65-F5344CB8AC3E}">
        <p14:creationId xmlns:p14="http://schemas.microsoft.com/office/powerpoint/2010/main" val="3789446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Slowly Changing</a:t>
            </a:r>
            <a:r>
              <a:rPr lang="en-IE" baseline="0" dirty="0" smtClean="0"/>
              <a:t> Dimensions</a:t>
            </a:r>
          </a:p>
          <a:p>
            <a:r>
              <a:rPr lang="en-IE" sz="1200" b="1" i="0" kern="1200" dirty="0" smtClean="0">
                <a:solidFill>
                  <a:schemeClr val="tx1"/>
                </a:solidFill>
                <a:effectLst/>
                <a:latin typeface="+mn-lt"/>
                <a:ea typeface="+mn-ea"/>
                <a:cs typeface="+mn-cs"/>
              </a:rPr>
              <a:t>Type 0</a:t>
            </a:r>
            <a:r>
              <a:rPr lang="en-IE" sz="1200" b="0" i="0" kern="1200" dirty="0" smtClean="0">
                <a:solidFill>
                  <a:schemeClr val="tx1"/>
                </a:solidFill>
                <a:effectLst/>
                <a:latin typeface="+mn-lt"/>
                <a:ea typeface="+mn-ea"/>
                <a:cs typeface="+mn-cs"/>
              </a:rPr>
              <a:t> method is passive. Values remain as they were at the time the dimension record was first inserted.</a:t>
            </a:r>
            <a:endParaRPr lang="en-IE" sz="1200" b="0" i="0" u="sng" kern="1200" dirty="0" smtClean="0">
              <a:solidFill>
                <a:schemeClr val="tx1"/>
              </a:solidFill>
              <a:effectLst/>
              <a:latin typeface="+mn-lt"/>
              <a:ea typeface="+mn-ea"/>
              <a:cs typeface="+mn-cs"/>
              <a:hlinkClick r:id=""/>
            </a:endParaRPr>
          </a:p>
          <a:p>
            <a:r>
              <a:rPr lang="en-IE" sz="1200" b="0" i="0" u="sng" kern="1200" dirty="0" smtClean="0">
                <a:solidFill>
                  <a:schemeClr val="tx1"/>
                </a:solidFill>
                <a:effectLst/>
                <a:latin typeface="+mn-lt"/>
                <a:ea typeface="+mn-ea"/>
                <a:cs typeface="+mn-cs"/>
                <a:hlinkClick r:id=""/>
              </a:rPr>
              <a:t>Type 1</a:t>
            </a:r>
            <a:r>
              <a:rPr lang="en-IE" sz="1200" b="0" i="0" kern="1200" dirty="0" smtClean="0">
                <a:solidFill>
                  <a:schemeClr val="tx1"/>
                </a:solidFill>
                <a:effectLst/>
                <a:latin typeface="+mn-lt"/>
                <a:ea typeface="+mn-ea"/>
                <a:cs typeface="+mn-cs"/>
              </a:rPr>
              <a:t>: The new record replaces the original record. No trace of the old record exists.</a:t>
            </a:r>
          </a:p>
          <a:p>
            <a:r>
              <a:rPr lang="en-IE" sz="1200" b="0" i="0" u="none" strike="noStrike" kern="1200" dirty="0" smtClean="0">
                <a:solidFill>
                  <a:schemeClr val="tx1"/>
                </a:solidFill>
                <a:effectLst/>
                <a:latin typeface="+mn-lt"/>
                <a:ea typeface="+mn-ea"/>
                <a:cs typeface="+mn-cs"/>
                <a:hlinkClick r:id="rId3"/>
              </a:rPr>
              <a:t>Type 2</a:t>
            </a:r>
            <a:r>
              <a:rPr lang="en-IE" sz="1200" b="0" i="0" kern="1200" dirty="0" smtClean="0">
                <a:solidFill>
                  <a:schemeClr val="tx1"/>
                </a:solidFill>
                <a:effectLst/>
                <a:latin typeface="+mn-lt"/>
                <a:ea typeface="+mn-ea"/>
                <a:cs typeface="+mn-cs"/>
              </a:rPr>
              <a:t>: A new record is added into the customer dimension table. Therefore, the customer is treated essentially as two people.</a:t>
            </a:r>
          </a:p>
          <a:p>
            <a:r>
              <a:rPr lang="en-IE" sz="1200" b="0" i="0" u="none" strike="noStrike" kern="1200" dirty="0" smtClean="0">
                <a:solidFill>
                  <a:schemeClr val="tx1"/>
                </a:solidFill>
                <a:effectLst/>
                <a:latin typeface="+mn-lt"/>
                <a:ea typeface="+mn-ea"/>
                <a:cs typeface="+mn-cs"/>
                <a:hlinkClick r:id="rId4"/>
              </a:rPr>
              <a:t>Type 3</a:t>
            </a:r>
            <a:r>
              <a:rPr lang="en-IE" sz="1200" b="0" i="0" kern="1200" dirty="0" smtClean="0">
                <a:solidFill>
                  <a:schemeClr val="tx1"/>
                </a:solidFill>
                <a:effectLst/>
                <a:latin typeface="+mn-lt"/>
                <a:ea typeface="+mn-ea"/>
                <a:cs typeface="+mn-cs"/>
              </a:rPr>
              <a:t>: The original record is modified to reflect the change. Add columns</a:t>
            </a:r>
            <a:r>
              <a:rPr lang="en-IE" sz="1200" b="0" i="0" kern="1200" dirty="0" smtClean="0">
                <a:solidFill>
                  <a:schemeClr val="tx1"/>
                </a:solidFill>
                <a:effectLst/>
                <a:latin typeface="+mn-lt"/>
                <a:ea typeface="+mn-ea"/>
                <a:cs typeface="+mn-cs"/>
              </a:rPr>
              <a:t>.</a:t>
            </a:r>
            <a:endParaRPr lang="en-IE"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884329-EDB9-4C43-9C97-5876930215F1}" type="slidenum">
              <a:rPr lang="en-IE" smtClean="0">
                <a:solidFill>
                  <a:prstClr val="black"/>
                </a:solidFill>
              </a:rPr>
              <a:pPr/>
              <a:t>58</a:t>
            </a:fld>
            <a:endParaRPr lang="en-IE">
              <a:solidFill>
                <a:prstClr val="black"/>
              </a:solidFill>
            </a:endParaRPr>
          </a:p>
        </p:txBody>
      </p:sp>
    </p:spTree>
    <p:extLst>
      <p:ext uri="{BB962C8B-B14F-4D97-AF65-F5344CB8AC3E}">
        <p14:creationId xmlns:p14="http://schemas.microsoft.com/office/powerpoint/2010/main" val="41241791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p:sp>
      <p:sp>
        <p:nvSpPr>
          <p:cNvPr id="130051"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AD4F3290-99C4-4ADA-8D72-A7912DB32ABB}" type="slidenum">
              <a:rPr lang="en-US" b="0">
                <a:latin typeface="Times New Roman" pitchFamily="18" charset="0"/>
              </a:rPr>
              <a:pPr/>
              <a:t>59</a:t>
            </a:fld>
            <a:endParaRPr lang="en-US" b="0">
              <a:latin typeface="Times New Roman" pitchFamily="18" charset="0"/>
            </a:endParaRPr>
          </a:p>
        </p:txBody>
      </p:sp>
    </p:spTree>
    <p:extLst>
      <p:ext uri="{BB962C8B-B14F-4D97-AF65-F5344CB8AC3E}">
        <p14:creationId xmlns:p14="http://schemas.microsoft.com/office/powerpoint/2010/main" val="2632919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p:sp>
      <p:sp>
        <p:nvSpPr>
          <p:cNvPr id="13107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7C28710B-848E-47AD-95A5-1C04E8ACF578}" type="slidenum">
              <a:rPr lang="en-US" b="0">
                <a:latin typeface="Times New Roman" pitchFamily="18" charset="0"/>
              </a:rPr>
              <a:pPr/>
              <a:t>60</a:t>
            </a:fld>
            <a:endParaRPr lang="en-US" b="0">
              <a:latin typeface="Times New Roman" pitchFamily="18" charset="0"/>
            </a:endParaRPr>
          </a:p>
        </p:txBody>
      </p:sp>
    </p:spTree>
    <p:extLst>
      <p:ext uri="{BB962C8B-B14F-4D97-AF65-F5344CB8AC3E}">
        <p14:creationId xmlns:p14="http://schemas.microsoft.com/office/powerpoint/2010/main" val="35469878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p:sp>
      <p:sp>
        <p:nvSpPr>
          <p:cNvPr id="13312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F39F77D1-D1C9-40B1-8ADD-935C9CFA9C68}" type="slidenum">
              <a:rPr lang="en-US" b="0">
                <a:latin typeface="Times New Roman" pitchFamily="18" charset="0"/>
              </a:rPr>
              <a:pPr/>
              <a:t>61</a:t>
            </a:fld>
            <a:endParaRPr lang="en-US" b="0">
              <a:latin typeface="Times New Roman" pitchFamily="18" charset="0"/>
            </a:endParaRPr>
          </a:p>
        </p:txBody>
      </p:sp>
    </p:spTree>
    <p:extLst>
      <p:ext uri="{BB962C8B-B14F-4D97-AF65-F5344CB8AC3E}">
        <p14:creationId xmlns:p14="http://schemas.microsoft.com/office/powerpoint/2010/main" val="42580060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p:sp>
      <p:sp>
        <p:nvSpPr>
          <p:cNvPr id="134147"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2266C32C-728D-418D-804F-0ECF77250591}" type="slidenum">
              <a:rPr lang="en-US" b="0">
                <a:latin typeface="Times New Roman" pitchFamily="18" charset="0"/>
              </a:rPr>
              <a:pPr/>
              <a:t>62</a:t>
            </a:fld>
            <a:endParaRPr lang="en-US" b="0">
              <a:latin typeface="Times New Roman" pitchFamily="18" charset="0"/>
            </a:endParaRPr>
          </a:p>
        </p:txBody>
      </p:sp>
    </p:spTree>
    <p:extLst>
      <p:ext uri="{BB962C8B-B14F-4D97-AF65-F5344CB8AC3E}">
        <p14:creationId xmlns:p14="http://schemas.microsoft.com/office/powerpoint/2010/main" val="28264909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34" charset="-128"/>
            </a:endParaRPr>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B4004D3B-52C5-479A-9361-DDDAEF0576F3}" type="slidenum">
              <a:rPr lang="en-US" b="0">
                <a:latin typeface="Times New Roman" pitchFamily="18" charset="0"/>
              </a:rPr>
              <a:pPr/>
              <a:t>63</a:t>
            </a:fld>
            <a:endParaRPr lang="en-US" b="0">
              <a:latin typeface="Times New Roman" pitchFamily="18" charset="0"/>
            </a:endParaRPr>
          </a:p>
        </p:txBody>
      </p:sp>
    </p:spTree>
    <p:extLst>
      <p:ext uri="{BB962C8B-B14F-4D97-AF65-F5344CB8AC3E}">
        <p14:creationId xmlns:p14="http://schemas.microsoft.com/office/powerpoint/2010/main" val="5885031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p:sp>
      <p:sp>
        <p:nvSpPr>
          <p:cNvPr id="13721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B958D014-B52C-437B-906D-3E3B8B54B8E7}" type="slidenum">
              <a:rPr lang="en-US" b="0">
                <a:latin typeface="Times New Roman" pitchFamily="18" charset="0"/>
              </a:rPr>
              <a:pPr/>
              <a:t>64</a:t>
            </a:fld>
            <a:endParaRPr lang="en-US" b="0">
              <a:latin typeface="Times New Roman" pitchFamily="18" charset="0"/>
            </a:endParaRPr>
          </a:p>
        </p:txBody>
      </p:sp>
    </p:spTree>
    <p:extLst>
      <p:ext uri="{BB962C8B-B14F-4D97-AF65-F5344CB8AC3E}">
        <p14:creationId xmlns:p14="http://schemas.microsoft.com/office/powerpoint/2010/main" val="113210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p:sp>
      <p:sp>
        <p:nvSpPr>
          <p:cNvPr id="84995"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ea typeface="ＭＳ Ｐゴシック" pitchFamily="34" charset="-128"/>
              </a:rPr>
              <a:t>ACID (Atomicity, Consistency, Isolation, Durability)</a:t>
            </a:r>
            <a:endParaRPr lang="en-US" dirty="0" smtClean="0">
              <a:ea typeface="ＭＳ Ｐゴシック" pitchFamily="34" charset="-128"/>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B3BC75CB-C2DB-4198-BBDE-99C4465A94D0}" type="slidenum">
              <a:rPr lang="en-US" b="0">
                <a:latin typeface="Times New Roman" pitchFamily="18" charset="0"/>
              </a:rPr>
              <a:pPr/>
              <a:t>7</a:t>
            </a:fld>
            <a:endParaRPr lang="en-US" b="0" dirty="0">
              <a:latin typeface="Times New Roman" pitchFamily="18" charset="0"/>
            </a:endParaRPr>
          </a:p>
        </p:txBody>
      </p:sp>
    </p:spTree>
    <p:extLst>
      <p:ext uri="{BB962C8B-B14F-4D97-AF65-F5344CB8AC3E}">
        <p14:creationId xmlns:p14="http://schemas.microsoft.com/office/powerpoint/2010/main" val="2189851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p:sp>
      <p:sp>
        <p:nvSpPr>
          <p:cNvPr id="86019"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9F67E894-6F95-416D-8C6D-C4B13E7B1B02}" type="slidenum">
              <a:rPr lang="en-US" b="0">
                <a:latin typeface="Times New Roman" pitchFamily="18" charset="0"/>
              </a:rPr>
              <a:pPr/>
              <a:t>8</a:t>
            </a:fld>
            <a:endParaRPr lang="en-US" b="0" dirty="0">
              <a:latin typeface="Times New Roman" pitchFamily="18" charset="0"/>
            </a:endParaRPr>
          </a:p>
        </p:txBody>
      </p:sp>
    </p:spTree>
    <p:extLst>
      <p:ext uri="{BB962C8B-B14F-4D97-AF65-F5344CB8AC3E}">
        <p14:creationId xmlns:p14="http://schemas.microsoft.com/office/powerpoint/2010/main" val="363610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Zip as in D04</a:t>
            </a:r>
            <a:r>
              <a:rPr lang="en-IE" baseline="0" dirty="0" smtClean="0"/>
              <a:t> E3F9, not “Dublin 4”</a:t>
            </a:r>
            <a:endParaRPr lang="en-IE" dirty="0"/>
          </a:p>
        </p:txBody>
      </p:sp>
      <p:sp>
        <p:nvSpPr>
          <p:cNvPr id="4" name="Slide Number Placeholder 3"/>
          <p:cNvSpPr>
            <a:spLocks noGrp="1"/>
          </p:cNvSpPr>
          <p:nvPr>
            <p:ph type="sldNum" sz="quarter" idx="10"/>
          </p:nvPr>
        </p:nvSpPr>
        <p:spPr/>
        <p:txBody>
          <a:bodyPr/>
          <a:lstStyle/>
          <a:p>
            <a:fld id="{5E884329-EDB9-4C43-9C97-5876930215F1}" type="slidenum">
              <a:rPr lang="en-IE" smtClean="0"/>
              <a:pPr/>
              <a:t>13</a:t>
            </a:fld>
            <a:endParaRPr lang="en-IE"/>
          </a:p>
        </p:txBody>
      </p:sp>
    </p:spTree>
    <p:extLst>
      <p:ext uri="{BB962C8B-B14F-4D97-AF65-F5344CB8AC3E}">
        <p14:creationId xmlns:p14="http://schemas.microsoft.com/office/powerpoint/2010/main" val="375050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p:sp>
      <p:sp>
        <p:nvSpPr>
          <p:cNvPr id="87043" name="Notes Placeholder 2"/>
          <p:cNvSpPr>
            <a:spLocks noGrp="1"/>
          </p:cNvSpPr>
          <p:nvPr>
            <p:ph type="body" idx="1"/>
          </p:nvPr>
        </p:nvSpPr>
        <p:spPr bwMode="auto">
          <a:xfrm>
            <a:off x="685494" y="4344357"/>
            <a:ext cx="5487013" cy="41131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ea typeface="ＭＳ Ｐゴシック" pitchFamily="34" charset="-128"/>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7529">
              <a:defRPr sz="900" b="1">
                <a:solidFill>
                  <a:schemeClr val="tx1"/>
                </a:solidFill>
                <a:latin typeface="Arial Narrow" pitchFamily="34" charset="0"/>
                <a:ea typeface="ＭＳ Ｐゴシック" pitchFamily="34" charset="-128"/>
              </a:defRPr>
            </a:lvl1pPr>
            <a:lvl2pPr marL="685817" indent="-263776" defTabSz="867529">
              <a:defRPr sz="900" b="1">
                <a:solidFill>
                  <a:schemeClr val="tx1"/>
                </a:solidFill>
                <a:latin typeface="Arial Narrow" pitchFamily="34" charset="0"/>
                <a:ea typeface="ＭＳ Ｐゴシック" pitchFamily="34" charset="-128"/>
              </a:defRPr>
            </a:lvl2pPr>
            <a:lvl3pPr marL="1055103" indent="-211021" defTabSz="867529">
              <a:defRPr sz="900" b="1">
                <a:solidFill>
                  <a:schemeClr val="tx1"/>
                </a:solidFill>
                <a:latin typeface="Arial Narrow" pitchFamily="34" charset="0"/>
                <a:ea typeface="ＭＳ Ｐゴシック" pitchFamily="34" charset="-128"/>
              </a:defRPr>
            </a:lvl3pPr>
            <a:lvl4pPr marL="1477145" indent="-211021" defTabSz="867529">
              <a:defRPr sz="900" b="1">
                <a:solidFill>
                  <a:schemeClr val="tx1"/>
                </a:solidFill>
                <a:latin typeface="Arial Narrow" pitchFamily="34" charset="0"/>
                <a:ea typeface="ＭＳ Ｐゴシック" pitchFamily="34" charset="-128"/>
              </a:defRPr>
            </a:lvl4pPr>
            <a:lvl5pPr marL="1899186" indent="-211021" defTabSz="867529">
              <a:defRPr sz="900" b="1">
                <a:solidFill>
                  <a:schemeClr val="tx1"/>
                </a:solidFill>
                <a:latin typeface="Arial Narrow" pitchFamily="34" charset="0"/>
                <a:ea typeface="ＭＳ Ｐゴシック" pitchFamily="34" charset="-128"/>
              </a:defRPr>
            </a:lvl5pPr>
            <a:lvl6pPr marL="2321227"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6pPr>
            <a:lvl7pPr marL="2743269"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7pPr>
            <a:lvl8pPr marL="3165310"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8pPr>
            <a:lvl9pPr marL="3587351" indent="-211021" algn="ctr" defTabSz="867529" eaLnBrk="0" fontAlgn="base" hangingPunct="0">
              <a:lnSpc>
                <a:spcPct val="90000"/>
              </a:lnSpc>
              <a:spcBef>
                <a:spcPct val="0"/>
              </a:spcBef>
              <a:spcAft>
                <a:spcPct val="0"/>
              </a:spcAft>
              <a:defRPr sz="900" b="1">
                <a:solidFill>
                  <a:schemeClr val="tx1"/>
                </a:solidFill>
                <a:latin typeface="Arial Narrow" pitchFamily="34" charset="0"/>
                <a:ea typeface="ＭＳ Ｐゴシック" pitchFamily="34" charset="-128"/>
              </a:defRPr>
            </a:lvl9pPr>
          </a:lstStyle>
          <a:p>
            <a:fld id="{22D39604-EFEF-470C-92AF-840614A1897F}" type="slidenum">
              <a:rPr lang="en-US" b="0">
                <a:latin typeface="Times New Roman" pitchFamily="18" charset="0"/>
              </a:rPr>
              <a:pPr/>
              <a:t>14</a:t>
            </a:fld>
            <a:endParaRPr lang="en-US" b="0" dirty="0">
              <a:latin typeface="Times New Roman" pitchFamily="18" charset="0"/>
            </a:endParaRPr>
          </a:p>
        </p:txBody>
      </p:sp>
    </p:spTree>
    <p:extLst>
      <p:ext uri="{BB962C8B-B14F-4D97-AF65-F5344CB8AC3E}">
        <p14:creationId xmlns:p14="http://schemas.microsoft.com/office/powerpoint/2010/main" val="399474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348752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315991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9704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4842" y="88900"/>
            <a:ext cx="8448675" cy="865188"/>
          </a:xfrm>
        </p:spPr>
        <p:txBody>
          <a:bodyPr/>
          <a:lstStyle/>
          <a:p>
            <a:r>
              <a:rPr lang="ga-IE" smtClean="0"/>
              <a:t>Click to edit Master title style</a:t>
            </a:r>
            <a:endParaRPr lang="en-IE"/>
          </a:p>
        </p:txBody>
      </p:sp>
      <p:sp>
        <p:nvSpPr>
          <p:cNvPr id="3" name="Table Placeholder 2"/>
          <p:cNvSpPr>
            <a:spLocks noGrp="1"/>
          </p:cNvSpPr>
          <p:nvPr>
            <p:ph type="tbl" idx="1"/>
          </p:nvPr>
        </p:nvSpPr>
        <p:spPr>
          <a:xfrm>
            <a:off x="212725" y="1054100"/>
            <a:ext cx="8713788" cy="5621338"/>
          </a:xfrm>
        </p:spPr>
        <p:txBody>
          <a:bodyPr/>
          <a:lstStyle/>
          <a:p>
            <a:pPr lvl="0"/>
            <a:r>
              <a:rPr lang="ga-IE" noProof="0" smtClean="0"/>
              <a:t>Click icon to add table</a:t>
            </a:r>
            <a:endParaRPr lang="en-IE" noProof="0" smtClean="0"/>
          </a:p>
        </p:txBody>
      </p:sp>
    </p:spTree>
    <p:extLst>
      <p:ext uri="{BB962C8B-B14F-4D97-AF65-F5344CB8AC3E}">
        <p14:creationId xmlns:p14="http://schemas.microsoft.com/office/powerpoint/2010/main" val="3962969964"/>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118463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185092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54582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393552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125320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370078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89809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0D80E-D37C-493D-A22F-50BCA0272504}" type="datetimeFigureOut">
              <a:rPr lang="en-IE" smtClean="0"/>
              <a:pPr/>
              <a:t>08/02/2017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C11E64-B5DF-4860-A28E-C64EF5BBE25F}" type="slidenum">
              <a:rPr lang="en-IE" smtClean="0"/>
              <a:pPr/>
              <a:t>‹#›</a:t>
            </a:fld>
            <a:endParaRPr lang="en-IE"/>
          </a:p>
        </p:txBody>
      </p:sp>
    </p:spTree>
    <p:extLst>
      <p:ext uri="{BB962C8B-B14F-4D97-AF65-F5344CB8AC3E}">
        <p14:creationId xmlns:p14="http://schemas.microsoft.com/office/powerpoint/2010/main" val="248532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0D80E-D37C-493D-A22F-50BCA0272504}" type="datetimeFigureOut">
              <a:rPr lang="en-IE" smtClean="0"/>
              <a:pPr/>
              <a:t>08/02/2017</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11E64-B5DF-4860-A28E-C64EF5BBE25F}" type="slidenum">
              <a:rPr lang="en-IE" smtClean="0"/>
              <a:pPr/>
              <a:t>‹#›</a:t>
            </a:fld>
            <a:endParaRPr lang="en-IE"/>
          </a:p>
        </p:txBody>
      </p:sp>
    </p:spTree>
    <p:extLst>
      <p:ext uri="{BB962C8B-B14F-4D97-AF65-F5344CB8AC3E}">
        <p14:creationId xmlns:p14="http://schemas.microsoft.com/office/powerpoint/2010/main" val="1143432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redbooks.ibm.com/redbooks/pdfs/sg247138.pdf"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772816"/>
            <a:ext cx="7772400" cy="1470025"/>
          </a:xfrm>
        </p:spPr>
        <p:txBody>
          <a:bodyPr>
            <a:normAutofit/>
          </a:bodyPr>
          <a:lstStyle/>
          <a:p>
            <a:r>
              <a:rPr lang="en-IE" dirty="0" smtClean="0"/>
              <a:t>Business Systems Intelligence</a:t>
            </a:r>
            <a:br>
              <a:rPr lang="en-IE" dirty="0" smtClean="0"/>
            </a:br>
            <a:endParaRPr lang="en-IE" dirty="0"/>
          </a:p>
        </p:txBody>
      </p:sp>
      <p:sp>
        <p:nvSpPr>
          <p:cNvPr id="3" name="Subtitle 2"/>
          <p:cNvSpPr>
            <a:spLocks noGrp="1"/>
          </p:cNvSpPr>
          <p:nvPr>
            <p:ph type="subTitle" idx="1"/>
          </p:nvPr>
        </p:nvSpPr>
        <p:spPr/>
        <p:txBody>
          <a:bodyPr/>
          <a:lstStyle/>
          <a:p>
            <a:r>
              <a:rPr lang="en-IE" dirty="0"/>
              <a:t>Lecture </a:t>
            </a:r>
            <a:r>
              <a:rPr lang="en-IE" dirty="0" smtClean="0"/>
              <a:t>3</a:t>
            </a:r>
          </a:p>
          <a:p>
            <a:endParaRPr lang="en-IE" dirty="0" smtClean="0"/>
          </a:p>
          <a:p>
            <a:r>
              <a:rPr lang="en-IE" dirty="0" smtClean="0"/>
              <a:t>Data Warehousing - II</a:t>
            </a:r>
          </a:p>
          <a:p>
            <a:endParaRPr lang="en-IE" dirty="0"/>
          </a:p>
        </p:txBody>
      </p:sp>
    </p:spTree>
    <p:extLst>
      <p:ext uri="{BB962C8B-B14F-4D97-AF65-F5344CB8AC3E}">
        <p14:creationId xmlns:p14="http://schemas.microsoft.com/office/powerpoint/2010/main" val="4090427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676672"/>
          </a:xfrm>
        </p:spPr>
        <p:txBody>
          <a:bodyPr/>
          <a:lstStyle/>
          <a:p>
            <a:pPr marL="342900" lvl="1" indent="-342900">
              <a:buFont typeface="Arial" pitchFamily="34" charset="0"/>
              <a:buChar char="•"/>
            </a:pPr>
            <a:r>
              <a:rPr lang="en-US" dirty="0" smtClean="0">
                <a:solidFill>
                  <a:srgbClr val="161645"/>
                </a:solidFill>
              </a:rPr>
              <a:t>First normal form (1NF)</a:t>
            </a:r>
          </a:p>
          <a:p>
            <a:pPr marL="342900" lvl="1" indent="-342900">
              <a:buFont typeface="Arial" pitchFamily="34" charset="0"/>
              <a:buChar char="•"/>
            </a:pPr>
            <a:endParaRPr lang="en-US" dirty="0" smtClean="0">
              <a:solidFill>
                <a:srgbClr val="161645"/>
              </a:solidFill>
            </a:endParaRPr>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4400" b="0" i="0" u="none" strike="noStrike" kern="1200" cap="none" spc="0" normalizeH="0" baseline="0" noProof="0" dirty="0" smtClean="0">
                <a:ln>
                  <a:noFill/>
                </a:ln>
                <a:solidFill>
                  <a:schemeClr val="tx1"/>
                </a:solidFill>
                <a:effectLst/>
                <a:uLnTx/>
                <a:uFillTx/>
                <a:latin typeface="+mj-lt"/>
                <a:ea typeface="+mj-ea"/>
                <a:cs typeface="+mj-cs"/>
              </a:rPr>
              <a:t>Database Normalization</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28" name="Picture 4"/>
          <p:cNvPicPr>
            <a:picLocks noChangeAspect="1" noChangeArrowheads="1"/>
          </p:cNvPicPr>
          <p:nvPr/>
        </p:nvPicPr>
        <p:blipFill>
          <a:blip r:embed="rId2" cstate="print"/>
          <a:srcRect/>
          <a:stretch>
            <a:fillRect/>
          </a:stretch>
        </p:blipFill>
        <p:spPr bwMode="auto">
          <a:xfrm>
            <a:off x="755576" y="2276872"/>
            <a:ext cx="6753225" cy="18002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683568" y="4221088"/>
            <a:ext cx="6829425" cy="21812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dirty="0" smtClean="0">
                <a:solidFill>
                  <a:srgbClr val="161645"/>
                </a:solidFill>
              </a:rPr>
              <a:t>Second normal form (2NF)</a:t>
            </a:r>
          </a:p>
          <a:p>
            <a:pPr lvl="1"/>
            <a:r>
              <a:rPr lang="en-IE" dirty="0"/>
              <a:t>t</a:t>
            </a:r>
            <a:r>
              <a:rPr lang="en-IE" dirty="0" smtClean="0"/>
              <a:t>he tables are in the 1NF and</a:t>
            </a:r>
            <a:endParaRPr lang="en-GB" dirty="0" smtClean="0"/>
          </a:p>
          <a:p>
            <a:pPr lvl="1"/>
            <a:r>
              <a:rPr lang="en-GB" dirty="0" smtClean="0"/>
              <a:t>for a table that has concatenated primary key, every other column must depend upon the entire concatenated key</a:t>
            </a:r>
          </a:p>
          <a:p>
            <a:pPr lvl="1"/>
            <a:r>
              <a:rPr lang="en-GB" dirty="0" smtClean="0"/>
              <a:t>if any column depends only on one part of the concatenated key, then the table fails 2NF</a:t>
            </a:r>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4400" b="0" i="0" u="none" strike="noStrike" kern="1200" cap="none" spc="0" normalizeH="0" baseline="0" noProof="0" dirty="0" smtClean="0">
                <a:ln>
                  <a:noFill/>
                </a:ln>
                <a:solidFill>
                  <a:schemeClr val="tx1"/>
                </a:solidFill>
                <a:effectLst/>
                <a:uLnTx/>
                <a:uFillTx/>
                <a:latin typeface="+mj-lt"/>
                <a:ea typeface="+mj-ea"/>
                <a:cs typeface="+mj-cs"/>
              </a:rPr>
              <a:t>Database Normalization</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342900" lvl="1" indent="-342900">
              <a:buFont typeface="Arial" pitchFamily="34" charset="0"/>
              <a:buChar char="•"/>
            </a:pPr>
            <a:r>
              <a:rPr lang="en-US" dirty="0" smtClean="0">
                <a:solidFill>
                  <a:srgbClr val="161645"/>
                </a:solidFill>
              </a:rPr>
              <a:t>Third normal form (3NF)</a:t>
            </a:r>
          </a:p>
          <a:p>
            <a:pPr lvl="1"/>
            <a:r>
              <a:rPr lang="en-GB" dirty="0"/>
              <a:t>the tables must also be in the Second Normal </a:t>
            </a:r>
            <a:r>
              <a:rPr lang="en-GB" dirty="0" smtClean="0"/>
              <a:t>form</a:t>
            </a:r>
          </a:p>
          <a:p>
            <a:pPr lvl="1"/>
            <a:r>
              <a:rPr lang="en-IE" dirty="0"/>
              <a:t>all the attributes in a table are determined only by the candidate keys </a:t>
            </a:r>
            <a:r>
              <a:rPr lang="en-IE" dirty="0" smtClean="0"/>
              <a:t>and </a:t>
            </a:r>
            <a:r>
              <a:rPr lang="en-IE" dirty="0"/>
              <a:t>not by any non-prime attributes</a:t>
            </a:r>
            <a:endParaRPr lang="en-GB" dirty="0" smtClean="0"/>
          </a:p>
          <a:p>
            <a:pPr lvl="1"/>
            <a:r>
              <a:rPr lang="en-GB" dirty="0" smtClean="0"/>
              <a:t>transitive functional dependency should be removed from the table</a:t>
            </a:r>
          </a:p>
          <a:p>
            <a:pPr lvl="1"/>
            <a:r>
              <a:rPr lang="en-GB" dirty="0" smtClean="0"/>
              <a:t>the advantage of removing transitive dependency is that the amount of data duplication is reduced and thus data integrity is achieved</a:t>
            </a:r>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4400" b="0" i="0" u="none" strike="noStrike" kern="1200" cap="none" spc="0" normalizeH="0" baseline="0" noProof="0" dirty="0" smtClean="0">
                <a:ln>
                  <a:noFill/>
                </a:ln>
                <a:solidFill>
                  <a:schemeClr val="tx1"/>
                </a:solidFill>
                <a:effectLst/>
                <a:uLnTx/>
                <a:uFillTx/>
                <a:latin typeface="+mj-lt"/>
                <a:ea typeface="+mj-ea"/>
                <a:cs typeface="+mj-cs"/>
              </a:rPr>
              <a:t>Database Normalization</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676672"/>
          </a:xfrm>
        </p:spPr>
        <p:txBody>
          <a:bodyPr/>
          <a:lstStyle/>
          <a:p>
            <a:pPr marL="342900" lvl="1" indent="-342900">
              <a:buFont typeface="Arial" pitchFamily="34" charset="0"/>
              <a:buChar char="•"/>
            </a:pPr>
            <a:r>
              <a:rPr lang="en-US" dirty="0" smtClean="0">
                <a:solidFill>
                  <a:srgbClr val="161645"/>
                </a:solidFill>
              </a:rPr>
              <a:t>Third normal form (3NF)</a:t>
            </a:r>
          </a:p>
          <a:p>
            <a:pPr marL="342900" lvl="1" indent="-342900">
              <a:buFont typeface="Arial" pitchFamily="34" charset="0"/>
              <a:buChar char="•"/>
            </a:pPr>
            <a:endParaRPr lang="en-US" dirty="0" smtClean="0">
              <a:solidFill>
                <a:srgbClr val="161645"/>
              </a:solidFill>
            </a:endParaRPr>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4400" b="0" i="0" u="none" strike="noStrike" kern="1200" cap="none" spc="0" normalizeH="0" baseline="0" noProof="0" dirty="0" smtClean="0">
                <a:ln>
                  <a:noFill/>
                </a:ln>
                <a:solidFill>
                  <a:schemeClr val="tx1"/>
                </a:solidFill>
                <a:effectLst/>
                <a:uLnTx/>
                <a:uFillTx/>
                <a:latin typeface="+mj-lt"/>
                <a:ea typeface="+mj-ea"/>
                <a:cs typeface="+mj-cs"/>
              </a:rPr>
              <a:t>Database Normalization</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3" cstate="print"/>
          <a:srcRect/>
          <a:stretch>
            <a:fillRect/>
          </a:stretch>
        </p:blipFill>
        <p:spPr bwMode="auto">
          <a:xfrm>
            <a:off x="611560" y="2348880"/>
            <a:ext cx="6810375" cy="8001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683568" y="3429000"/>
            <a:ext cx="6896100" cy="1647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ctr"/>
            <a:r>
              <a:rPr lang="en-IE" dirty="0" smtClean="0"/>
              <a:t>On Normalization</a:t>
            </a:r>
            <a:endParaRPr lang="en-US" dirty="0" smtClean="0"/>
          </a:p>
        </p:txBody>
      </p:sp>
      <p:sp>
        <p:nvSpPr>
          <p:cNvPr id="23555" name="Content Placeholder 2"/>
          <p:cNvSpPr>
            <a:spLocks noGrp="1"/>
          </p:cNvSpPr>
          <p:nvPr>
            <p:ph idx="1"/>
          </p:nvPr>
        </p:nvSpPr>
        <p:spPr/>
        <p:txBody>
          <a:bodyPr>
            <a:normAutofit fontScale="92500" lnSpcReduction="10000"/>
          </a:bodyPr>
          <a:lstStyle/>
          <a:p>
            <a:pPr eaLnBrk="1" hangingPunct="1">
              <a:spcBef>
                <a:spcPct val="50000"/>
              </a:spcBef>
              <a:buFontTx/>
              <a:buChar char="•"/>
            </a:pPr>
            <a:r>
              <a:rPr lang="en-US" dirty="0" smtClean="0"/>
              <a:t>Frist, second and third Normalization are key to relational database design</a:t>
            </a:r>
          </a:p>
          <a:p>
            <a:pPr lvl="1">
              <a:spcBef>
                <a:spcPct val="50000"/>
              </a:spcBef>
              <a:buFontTx/>
              <a:buChar char="•"/>
            </a:pPr>
            <a:r>
              <a:rPr lang="en-IE" dirty="0" smtClean="0"/>
              <a:t>They help us identify appropriate tables </a:t>
            </a:r>
            <a:endParaRPr lang="en-US" dirty="0" smtClean="0"/>
          </a:p>
          <a:p>
            <a:pPr eaLnBrk="1" hangingPunct="1">
              <a:spcBef>
                <a:spcPct val="50000"/>
              </a:spcBef>
              <a:buFontTx/>
              <a:buChar char="•"/>
            </a:pPr>
            <a:r>
              <a:rPr lang="en-IE" dirty="0" smtClean="0"/>
              <a:t>There are other forms of Normalization</a:t>
            </a:r>
          </a:p>
          <a:p>
            <a:pPr lvl="1">
              <a:spcBef>
                <a:spcPct val="50000"/>
              </a:spcBef>
              <a:buFontTx/>
              <a:buChar char="•"/>
            </a:pPr>
            <a:r>
              <a:rPr lang="en-IE" dirty="0" smtClean="0"/>
              <a:t>We don’t need to worry about these extra cases</a:t>
            </a:r>
          </a:p>
          <a:p>
            <a:pPr eaLnBrk="1" hangingPunct="1">
              <a:spcBef>
                <a:spcPct val="50000"/>
              </a:spcBef>
              <a:buFontTx/>
              <a:buChar char="•"/>
            </a:pPr>
            <a:r>
              <a:rPr lang="en-IE" dirty="0" smtClean="0"/>
              <a:t>Normalization can </a:t>
            </a:r>
            <a:r>
              <a:rPr lang="en-IE" dirty="0" smtClean="0">
                <a:solidFill>
                  <a:srgbClr val="FF0000"/>
                </a:solidFill>
              </a:rPr>
              <a:t>reduce processing speed </a:t>
            </a:r>
            <a:r>
              <a:rPr lang="en-IE" dirty="0" smtClean="0"/>
              <a:t>on some operations</a:t>
            </a:r>
          </a:p>
          <a:p>
            <a:pPr lvl="1">
              <a:spcBef>
                <a:spcPct val="50000"/>
              </a:spcBef>
              <a:buFontTx/>
              <a:buChar char="•"/>
            </a:pPr>
            <a:r>
              <a:rPr lang="en-IE" dirty="0" smtClean="0"/>
              <a:t>A pure normalized database isn’t always appropriate</a:t>
            </a:r>
            <a:endParaRPr lang="en-US" dirty="0" smtClean="0"/>
          </a:p>
          <a:p>
            <a:endParaRPr lang="en-US" dirty="0" smtClean="0"/>
          </a:p>
        </p:txBody>
      </p:sp>
    </p:spTree>
    <p:extLst>
      <p:ext uri="{BB962C8B-B14F-4D97-AF65-F5344CB8AC3E}">
        <p14:creationId xmlns:p14="http://schemas.microsoft.com/office/powerpoint/2010/main" val="1069118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animEffect transition="in" filter="fade">
                                      <p:cBhvr>
                                        <p:cTn id="7" dur="2000"/>
                                        <p:tgtEl>
                                          <p:spTgt spid="2355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5" end="5"/>
                                            </p:txEl>
                                          </p:spTgt>
                                        </p:tgtEl>
                                        <p:attrNameLst>
                                          <p:attrName>style.visibility</p:attrName>
                                        </p:attrNameLst>
                                      </p:cBhvr>
                                      <p:to>
                                        <p:strVal val="visible"/>
                                      </p:to>
                                    </p:set>
                                    <p:animEffect transition="in" filter="fade">
                                      <p:cBhvr>
                                        <p:cTn id="12" dur="20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dirty="0" smtClean="0"/>
              <a:t>ER Modeling: Where is the catch?</a:t>
            </a:r>
          </a:p>
        </p:txBody>
      </p:sp>
      <p:sp>
        <p:nvSpPr>
          <p:cNvPr id="22531" name="Rectangle 3"/>
          <p:cNvSpPr>
            <a:spLocks noGrp="1" noChangeArrowheads="1"/>
          </p:cNvSpPr>
          <p:nvPr>
            <p:ph idx="1"/>
          </p:nvPr>
        </p:nvSpPr>
        <p:spPr/>
        <p:txBody>
          <a:bodyPr/>
          <a:lstStyle/>
          <a:p>
            <a:pPr eaLnBrk="1" hangingPunct="1"/>
            <a:endParaRPr lang="en-US" dirty="0" smtClean="0"/>
          </a:p>
          <a:p>
            <a:pPr eaLnBrk="1" hangingPunct="1"/>
            <a:endParaRPr lang="en-US" dirty="0" smtClean="0"/>
          </a:p>
          <a:p>
            <a:pPr eaLnBrk="1" hangingPunct="1"/>
            <a:endParaRPr lang="en-US" dirty="0" smtClean="0"/>
          </a:p>
          <a:p>
            <a:pPr marL="0" indent="0" algn="ctr" eaLnBrk="1" hangingPunct="1">
              <a:buNone/>
            </a:pPr>
            <a:r>
              <a:rPr lang="en-US" dirty="0" smtClean="0"/>
              <a:t>Lets have a look at a typical ER data model first</a:t>
            </a:r>
          </a:p>
        </p:txBody>
      </p:sp>
    </p:spTree>
    <p:extLst>
      <p:ext uri="{BB962C8B-B14F-4D97-AF65-F5344CB8AC3E}">
        <p14:creationId xmlns:p14="http://schemas.microsoft.com/office/powerpoint/2010/main" val="4107210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en-US" sz="3800" dirty="0" smtClean="0"/>
              <a:t>A Typical OLTP Oriented ER Data Model</a:t>
            </a:r>
          </a:p>
        </p:txBody>
      </p:sp>
      <p:pic>
        <p:nvPicPr>
          <p:cNvPr id="23555" name="Picture 9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7189" y="1268760"/>
            <a:ext cx="6110654" cy="527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6563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eaLnBrk="1" hangingPunct="1"/>
            <a:r>
              <a:rPr lang="en-US" dirty="0" smtClean="0"/>
              <a:t>ER Modeling: Where is the catch?</a:t>
            </a:r>
          </a:p>
        </p:txBody>
      </p:sp>
      <p:sp>
        <p:nvSpPr>
          <p:cNvPr id="26627" name="Rectangle 3"/>
          <p:cNvSpPr>
            <a:spLocks noGrp="1" noChangeArrowheads="1"/>
          </p:cNvSpPr>
          <p:nvPr>
            <p:ph idx="1"/>
          </p:nvPr>
        </p:nvSpPr>
        <p:spPr/>
        <p:txBody>
          <a:bodyPr>
            <a:normAutofit fontScale="92500"/>
          </a:bodyPr>
          <a:lstStyle/>
          <a:p>
            <a:pPr eaLnBrk="1" hangingPunct="1"/>
            <a:r>
              <a:rPr lang="en-US" dirty="0" smtClean="0"/>
              <a:t>Some Observations</a:t>
            </a:r>
          </a:p>
          <a:p>
            <a:pPr lvl="1" eaLnBrk="1" hangingPunct="1"/>
            <a:r>
              <a:rPr lang="en-US" dirty="0" smtClean="0">
                <a:solidFill>
                  <a:srgbClr val="FF0000"/>
                </a:solidFill>
              </a:rPr>
              <a:t>A Symmetric Model</a:t>
            </a:r>
          </a:p>
          <a:p>
            <a:pPr lvl="2" eaLnBrk="1" hangingPunct="1"/>
            <a:r>
              <a:rPr lang="en-US" dirty="0" smtClean="0"/>
              <a:t>All the tables look the same.</a:t>
            </a:r>
          </a:p>
          <a:p>
            <a:pPr lvl="2" eaLnBrk="1" hangingPunct="1"/>
            <a:r>
              <a:rPr lang="en-US" dirty="0" smtClean="0"/>
              <a:t>Which table is more important ? Which is the largest?</a:t>
            </a:r>
          </a:p>
          <a:p>
            <a:pPr lvl="2" eaLnBrk="1" hangingPunct="1"/>
            <a:r>
              <a:rPr lang="en-US" dirty="0" smtClean="0"/>
              <a:t>Which tables contain numerical measurements of the business?</a:t>
            </a:r>
          </a:p>
          <a:p>
            <a:pPr lvl="2" eaLnBrk="1" hangingPunct="1"/>
            <a:r>
              <a:rPr lang="en-US" dirty="0" smtClean="0"/>
              <a:t>Which </a:t>
            </a:r>
            <a:r>
              <a:rPr lang="en-US" dirty="0" smtClean="0"/>
              <a:t>tables </a:t>
            </a:r>
            <a:r>
              <a:rPr lang="en-US" dirty="0" smtClean="0"/>
              <a:t>contain nearly static descriptive attributes?</a:t>
            </a:r>
          </a:p>
          <a:p>
            <a:pPr lvl="1" eaLnBrk="1" hangingPunct="1"/>
            <a:r>
              <a:rPr lang="en-US" dirty="0" smtClean="0">
                <a:solidFill>
                  <a:srgbClr val="FF0000"/>
                </a:solidFill>
              </a:rPr>
              <a:t>Very hard to visualize and keep it in head.</a:t>
            </a:r>
          </a:p>
          <a:p>
            <a:pPr lvl="1" eaLnBrk="1" hangingPunct="1"/>
            <a:r>
              <a:rPr lang="en-US" dirty="0" smtClean="0"/>
              <a:t>A large number of possible connections to any two (or more) tables. </a:t>
            </a:r>
          </a:p>
        </p:txBody>
      </p:sp>
    </p:spTree>
    <p:extLst>
      <p:ext uri="{BB962C8B-B14F-4D97-AF65-F5344CB8AC3E}">
        <p14:creationId xmlns:p14="http://schemas.microsoft.com/office/powerpoint/2010/main" val="2835408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fade">
                                      <p:cBhvr>
                                        <p:cTn id="7" dur="2000"/>
                                        <p:tgtEl>
                                          <p:spTgt spid="2662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fade">
                                      <p:cBhvr>
                                        <p:cTn id="10" dur="2000"/>
                                        <p:tgtEl>
                                          <p:spTgt spid="2662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Effect transition="in" filter="fade">
                                      <p:cBhvr>
                                        <p:cTn id="13" dur="2000"/>
                                        <p:tgtEl>
                                          <p:spTgt spid="2662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627">
                                            <p:txEl>
                                              <p:pRg st="4" end="4"/>
                                            </p:txEl>
                                          </p:spTgt>
                                        </p:tgtEl>
                                        <p:attrNameLst>
                                          <p:attrName>style.visibility</p:attrName>
                                        </p:attrNameLst>
                                      </p:cBhvr>
                                      <p:to>
                                        <p:strVal val="visible"/>
                                      </p:to>
                                    </p:set>
                                    <p:animEffect transition="in" filter="fade">
                                      <p:cBhvr>
                                        <p:cTn id="16" dur="2000"/>
                                        <p:tgtEl>
                                          <p:spTgt spid="2662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animEffect transition="in" filter="fade">
                                      <p:cBhvr>
                                        <p:cTn id="19" dur="2000"/>
                                        <p:tgtEl>
                                          <p:spTgt spid="26627">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26627">
                                            <p:txEl>
                                              <p:pRg st="6" end="6"/>
                                            </p:txEl>
                                          </p:spTgt>
                                        </p:tgtEl>
                                        <p:attrNameLst>
                                          <p:attrName>style.visibility</p:attrName>
                                        </p:attrNameLst>
                                      </p:cBhvr>
                                      <p:to>
                                        <p:strVal val="visible"/>
                                      </p:to>
                                    </p:set>
                                    <p:animEffect transition="in" filter="fade">
                                      <p:cBhvr>
                                        <p:cTn id="24" dur="2000"/>
                                        <p:tgtEl>
                                          <p:spTgt spid="26627">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6627">
                                            <p:txEl>
                                              <p:pRg st="7" end="7"/>
                                            </p:txEl>
                                          </p:spTgt>
                                        </p:tgtEl>
                                        <p:attrNameLst>
                                          <p:attrName>style.visibility</p:attrName>
                                        </p:attrNameLst>
                                      </p:cBhvr>
                                      <p:to>
                                        <p:strVal val="visible"/>
                                      </p:to>
                                    </p:set>
                                    <p:animEffect transition="in" filter="fade">
                                      <p:cBhvr>
                                        <p:cTn id="29" dur="20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en-US" dirty="0" smtClean="0"/>
              <a:t>ERD: Catch Continues</a:t>
            </a:r>
          </a:p>
        </p:txBody>
      </p:sp>
      <p:sp>
        <p:nvSpPr>
          <p:cNvPr id="25603" name="Rectangle 3"/>
          <p:cNvSpPr>
            <a:spLocks noGrp="1" noChangeArrowheads="1"/>
          </p:cNvSpPr>
          <p:nvPr>
            <p:ph idx="1"/>
          </p:nvPr>
        </p:nvSpPr>
        <p:spPr/>
        <p:txBody>
          <a:bodyPr>
            <a:normAutofit fontScale="92500"/>
          </a:bodyPr>
          <a:lstStyle/>
          <a:p>
            <a:pPr marL="457200" indent="-457200" eaLnBrk="1" hangingPunct="1">
              <a:buFontTx/>
              <a:buChar char="•"/>
            </a:pPr>
            <a:r>
              <a:rPr lang="en-US" dirty="0" smtClean="0"/>
              <a:t>ERD and Normalization result in large number of tables</a:t>
            </a:r>
          </a:p>
          <a:p>
            <a:pPr lvl="1" eaLnBrk="1" hangingPunct="1"/>
            <a:r>
              <a:rPr lang="en-US" dirty="0" smtClean="0">
                <a:solidFill>
                  <a:srgbClr val="C00000"/>
                </a:solidFill>
              </a:rPr>
              <a:t>Hard to be understood</a:t>
            </a:r>
            <a:r>
              <a:rPr lang="en-US" dirty="0" smtClean="0"/>
              <a:t> by the users (DB programmers)</a:t>
            </a:r>
          </a:p>
          <a:p>
            <a:pPr lvl="1" eaLnBrk="1" hangingPunct="1"/>
            <a:r>
              <a:rPr lang="en-US" dirty="0" smtClean="0">
                <a:solidFill>
                  <a:srgbClr val="C00000"/>
                </a:solidFill>
              </a:rPr>
              <a:t>Hard to navigate </a:t>
            </a:r>
            <a:r>
              <a:rPr lang="en-US" dirty="0" smtClean="0"/>
              <a:t>by DBMS software in an optimum way</a:t>
            </a:r>
          </a:p>
          <a:p>
            <a:pPr marL="457200" indent="-457200" eaLnBrk="1" hangingPunct="1">
              <a:buFontTx/>
              <a:buChar char="•"/>
            </a:pPr>
            <a:r>
              <a:rPr lang="en-US" dirty="0" smtClean="0">
                <a:solidFill>
                  <a:srgbClr val="C00000"/>
                </a:solidFill>
              </a:rPr>
              <a:t>Real value of ERD is in using tables individually or in pairs.</a:t>
            </a:r>
          </a:p>
          <a:p>
            <a:pPr marL="457200" indent="-457200" eaLnBrk="1" hangingPunct="1">
              <a:buFontTx/>
              <a:buChar char="•"/>
            </a:pPr>
            <a:r>
              <a:rPr lang="en-US" dirty="0" smtClean="0"/>
              <a:t>Too complex for queries that span multiple tables with a large number of records.</a:t>
            </a:r>
          </a:p>
          <a:p>
            <a:pPr lvl="1" eaLnBrk="1" hangingPunct="1"/>
            <a:endParaRPr lang="en-US" dirty="0" smtClean="0"/>
          </a:p>
        </p:txBody>
      </p:sp>
    </p:spTree>
    <p:extLst>
      <p:ext uri="{BB962C8B-B14F-4D97-AF65-F5344CB8AC3E}">
        <p14:creationId xmlns:p14="http://schemas.microsoft.com/office/powerpoint/2010/main" val="1168026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3"/>
          <p:cNvSpPr txBox="1">
            <a:spLocks noChangeArrowheads="1"/>
          </p:cNvSpPr>
          <p:nvPr/>
        </p:nvSpPr>
        <p:spPr bwMode="auto">
          <a:xfrm>
            <a:off x="339970" y="2900363"/>
            <a:ext cx="84157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IE" sz="3600" b="0" dirty="0">
                <a:latin typeface="+mn-lt"/>
              </a:rPr>
              <a:t>Dimensional </a:t>
            </a:r>
            <a:r>
              <a:rPr lang="en-IE" sz="3600" b="0" dirty="0" smtClean="0">
                <a:latin typeface="+mn-lt"/>
              </a:rPr>
              <a:t>Modeling </a:t>
            </a:r>
            <a:r>
              <a:rPr lang="en-IE" sz="3600" b="0" dirty="0">
                <a:latin typeface="+mn-lt"/>
              </a:rPr>
              <a:t>and the Star Schema</a:t>
            </a:r>
            <a:endParaRPr lang="en-US" sz="3600" b="0" dirty="0">
              <a:latin typeface="+mn-lt"/>
            </a:endParaRPr>
          </a:p>
        </p:txBody>
      </p:sp>
    </p:spTree>
    <p:extLst>
      <p:ext uri="{BB962C8B-B14F-4D97-AF65-F5344CB8AC3E}">
        <p14:creationId xmlns:p14="http://schemas.microsoft.com/office/powerpoint/2010/main" val="140725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txBox="1">
            <a:spLocks noChangeArrowheads="1"/>
          </p:cNvSpPr>
          <p:nvPr/>
        </p:nvSpPr>
        <p:spPr bwMode="auto">
          <a:xfrm>
            <a:off x="1031875" y="2924175"/>
            <a:ext cx="7134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IE" sz="4000" dirty="0" smtClean="0">
                <a:latin typeface="+mn-lt"/>
              </a:rPr>
              <a:t>What did we do last time?</a:t>
            </a:r>
            <a:endParaRPr lang="en-US" sz="4000" dirty="0">
              <a:latin typeface="+mn-lt"/>
            </a:endParaRPr>
          </a:p>
        </p:txBody>
      </p:sp>
    </p:spTree>
    <p:extLst>
      <p:ext uri="{BB962C8B-B14F-4D97-AF65-F5344CB8AC3E}">
        <p14:creationId xmlns:p14="http://schemas.microsoft.com/office/powerpoint/2010/main" val="330378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en-US" dirty="0" smtClean="0"/>
              <a:t>How to simplify a Data Model?</a:t>
            </a:r>
          </a:p>
        </p:txBody>
      </p:sp>
      <p:sp>
        <p:nvSpPr>
          <p:cNvPr id="29699" name="Rectangle 3"/>
          <p:cNvSpPr>
            <a:spLocks noGrp="1" noChangeArrowheads="1"/>
          </p:cNvSpPr>
          <p:nvPr>
            <p:ph idx="1"/>
          </p:nvPr>
        </p:nvSpPr>
        <p:spPr/>
        <p:txBody>
          <a:bodyPr/>
          <a:lstStyle/>
          <a:p>
            <a:pPr marL="457200" indent="-457200" eaLnBrk="1" hangingPunct="1">
              <a:buFontTx/>
              <a:buChar char="•"/>
            </a:pPr>
            <a:r>
              <a:rPr lang="en-US" dirty="0" smtClean="0"/>
              <a:t>Two general methods</a:t>
            </a:r>
          </a:p>
          <a:p>
            <a:pPr lvl="1" eaLnBrk="1" hangingPunct="1"/>
            <a:r>
              <a:rPr lang="en-US" dirty="0" smtClean="0"/>
              <a:t>De-Normalization</a:t>
            </a:r>
          </a:p>
          <a:p>
            <a:pPr lvl="1" eaLnBrk="1" hangingPunct="1"/>
            <a:r>
              <a:rPr lang="en-US" dirty="0" smtClean="0"/>
              <a:t>Dimensional Modeling</a:t>
            </a:r>
            <a:endParaRPr lang="en-US" dirty="0"/>
          </a:p>
          <a:p>
            <a:pPr marL="457200" lvl="1" indent="0" eaLnBrk="1" hangingPunct="1">
              <a:buNone/>
            </a:pPr>
            <a:endParaRPr lang="en-US" dirty="0" smtClean="0"/>
          </a:p>
          <a:p>
            <a:pPr marL="457200" indent="-457200" eaLnBrk="1" hangingPunct="1">
              <a:buFontTx/>
              <a:buChar char="•"/>
            </a:pPr>
            <a:r>
              <a:rPr lang="en-US" dirty="0" smtClean="0"/>
              <a:t>De-Normalization</a:t>
            </a:r>
          </a:p>
          <a:p>
            <a:pPr lvl="1" eaLnBrk="1" hangingPunct="1"/>
            <a:r>
              <a:rPr lang="en-US" dirty="0" smtClean="0"/>
              <a:t>Reverses the effect of Normalization</a:t>
            </a:r>
          </a:p>
          <a:p>
            <a:pPr lvl="1" eaLnBrk="1" hangingPunct="1"/>
            <a:r>
              <a:rPr lang="en-US" dirty="0" smtClean="0"/>
              <a:t>Reintroduce redundancy while reducing the number of tables </a:t>
            </a:r>
          </a:p>
        </p:txBody>
      </p:sp>
    </p:spTree>
    <p:extLst>
      <p:ext uri="{BB962C8B-B14F-4D97-AF65-F5344CB8AC3E}">
        <p14:creationId xmlns:p14="http://schemas.microsoft.com/office/powerpoint/2010/main" val="3636457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animEffect transition="in" filter="fade">
                                      <p:cBhvr>
                                        <p:cTn id="7" dur="2000"/>
                                        <p:tgtEl>
                                          <p:spTgt spid="2969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699">
                                            <p:txEl>
                                              <p:pRg st="5" end="5"/>
                                            </p:txEl>
                                          </p:spTgt>
                                        </p:tgtEl>
                                        <p:attrNameLst>
                                          <p:attrName>style.visibility</p:attrName>
                                        </p:attrNameLst>
                                      </p:cBhvr>
                                      <p:to>
                                        <p:strVal val="visible"/>
                                      </p:to>
                                    </p:set>
                                    <p:animEffect transition="in" filter="fade">
                                      <p:cBhvr>
                                        <p:cTn id="10" dur="2000"/>
                                        <p:tgtEl>
                                          <p:spTgt spid="2969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699">
                                            <p:txEl>
                                              <p:pRg st="6" end="6"/>
                                            </p:txEl>
                                          </p:spTgt>
                                        </p:tgtEl>
                                        <p:attrNameLst>
                                          <p:attrName>style.visibility</p:attrName>
                                        </p:attrNameLst>
                                      </p:cBhvr>
                                      <p:to>
                                        <p:strVal val="visible"/>
                                      </p:to>
                                    </p:set>
                                    <p:animEffect transition="in" filter="fade">
                                      <p:cBhvr>
                                        <p:cTn id="13" dur="20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eaLnBrk="1" hangingPunct="1"/>
            <a:r>
              <a:rPr lang="en-GB" dirty="0" smtClean="0"/>
              <a:t>Dimensional Modeling</a:t>
            </a:r>
          </a:p>
        </p:txBody>
      </p:sp>
      <p:sp>
        <p:nvSpPr>
          <p:cNvPr id="28675" name="Rectangle 3"/>
          <p:cNvSpPr>
            <a:spLocks noGrp="1" noChangeArrowheads="1"/>
          </p:cNvSpPr>
          <p:nvPr>
            <p:ph idx="1"/>
          </p:nvPr>
        </p:nvSpPr>
        <p:spPr/>
        <p:txBody>
          <a:bodyPr/>
          <a:lstStyle/>
          <a:p>
            <a:pPr marL="457200" indent="-457200" eaLnBrk="1" hangingPunct="1">
              <a:buFontTx/>
              <a:buChar char="•"/>
            </a:pPr>
            <a:r>
              <a:rPr lang="en-AU" dirty="0" smtClean="0"/>
              <a:t>The database component of a data warehouse is described using a technique called dimensionality modelling.</a:t>
            </a:r>
          </a:p>
          <a:p>
            <a:pPr marL="457200" indent="-457200" eaLnBrk="1" hangingPunct="1">
              <a:buFontTx/>
              <a:buChar char="•"/>
            </a:pPr>
            <a:r>
              <a:rPr lang="en-AU" dirty="0" smtClean="0"/>
              <a:t>Logical design technique that aims to present the data in a standard, intuitive form that allows for high-performance access.</a:t>
            </a:r>
            <a:r>
              <a:rPr lang="en-GB" dirty="0" smtClean="0"/>
              <a:t> </a:t>
            </a:r>
          </a:p>
          <a:p>
            <a:pPr marL="457200" indent="-457200" eaLnBrk="1" hangingPunct="1">
              <a:buFontTx/>
              <a:buChar char="•"/>
            </a:pPr>
            <a:r>
              <a:rPr lang="en-AU" dirty="0" smtClean="0"/>
              <a:t>Uses the concepts of </a:t>
            </a:r>
            <a:r>
              <a:rPr lang="en-AU" dirty="0" smtClean="0">
                <a:solidFill>
                  <a:srgbClr val="C00000"/>
                </a:solidFill>
              </a:rPr>
              <a:t>ER modelling with some important restrictions.</a:t>
            </a:r>
            <a:endParaRPr lang="en-GB" dirty="0" smtClean="0">
              <a:solidFill>
                <a:srgbClr val="C00000"/>
              </a:solidFill>
            </a:endParaRPr>
          </a:p>
        </p:txBody>
      </p:sp>
    </p:spTree>
    <p:extLst>
      <p:ext uri="{BB962C8B-B14F-4D97-AF65-F5344CB8AC3E}">
        <p14:creationId xmlns:p14="http://schemas.microsoft.com/office/powerpoint/2010/main" val="578663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US" dirty="0" smtClean="0"/>
              <a:t>Dimensional Modeling: Facts</a:t>
            </a:r>
          </a:p>
        </p:txBody>
      </p:sp>
      <p:sp>
        <p:nvSpPr>
          <p:cNvPr id="29699" name="Rectangle 3"/>
          <p:cNvSpPr>
            <a:spLocks noGrp="1" noChangeArrowheads="1"/>
          </p:cNvSpPr>
          <p:nvPr>
            <p:ph idx="1"/>
          </p:nvPr>
        </p:nvSpPr>
        <p:spPr/>
        <p:txBody>
          <a:bodyPr/>
          <a:lstStyle/>
          <a:p>
            <a:pPr marL="457200" indent="-457200" eaLnBrk="1" hangingPunct="1">
              <a:buFontTx/>
              <a:buChar char="•"/>
            </a:pPr>
            <a:r>
              <a:rPr lang="en-US" dirty="0" smtClean="0"/>
              <a:t>Models data around two basic concepts: Facts &amp; Dimensions.</a:t>
            </a:r>
          </a:p>
          <a:p>
            <a:pPr marL="457200" indent="-457200" eaLnBrk="1" hangingPunct="1">
              <a:buFontTx/>
              <a:buChar char="•"/>
            </a:pPr>
            <a:r>
              <a:rPr lang="en-US" dirty="0" smtClean="0"/>
              <a:t>Facts</a:t>
            </a:r>
          </a:p>
          <a:p>
            <a:pPr lvl="1" eaLnBrk="1" hangingPunct="1"/>
            <a:r>
              <a:rPr lang="en-US" dirty="0" smtClean="0"/>
              <a:t>Facts are </a:t>
            </a:r>
            <a:r>
              <a:rPr lang="en-US" dirty="0" smtClean="0">
                <a:solidFill>
                  <a:srgbClr val="C00000"/>
                </a:solidFill>
              </a:rPr>
              <a:t>numeric measurements </a:t>
            </a:r>
            <a:r>
              <a:rPr lang="en-US" dirty="0" smtClean="0"/>
              <a:t>(values) that represent a specific </a:t>
            </a:r>
            <a:r>
              <a:rPr lang="en-US" dirty="0" smtClean="0">
                <a:solidFill>
                  <a:srgbClr val="C00000"/>
                </a:solidFill>
              </a:rPr>
              <a:t>business aspect or activity.</a:t>
            </a:r>
          </a:p>
          <a:p>
            <a:pPr lvl="1" eaLnBrk="1" hangingPunct="1"/>
            <a:r>
              <a:rPr lang="en-US" dirty="0" smtClean="0"/>
              <a:t>Facts can be computed or derived at run-time (</a:t>
            </a:r>
            <a:r>
              <a:rPr lang="en-US" dirty="0" smtClean="0">
                <a:solidFill>
                  <a:srgbClr val="C00000"/>
                </a:solidFill>
              </a:rPr>
              <a:t>metrics</a:t>
            </a:r>
            <a:r>
              <a:rPr lang="en-US" dirty="0" smtClean="0"/>
              <a:t>).</a:t>
            </a:r>
          </a:p>
          <a:p>
            <a:pPr lvl="1" eaLnBrk="1" hangingPunct="1"/>
            <a:r>
              <a:rPr lang="en-US" dirty="0" smtClean="0"/>
              <a:t>Examples: Unit Cost, Sale </a:t>
            </a:r>
            <a:r>
              <a:rPr lang="en-US" dirty="0" smtClean="0"/>
              <a:t>Value, </a:t>
            </a:r>
            <a:r>
              <a:rPr lang="en-US" dirty="0" smtClean="0"/>
              <a:t>Quantity Sold </a:t>
            </a:r>
          </a:p>
        </p:txBody>
      </p:sp>
    </p:spTree>
    <p:extLst>
      <p:ext uri="{BB962C8B-B14F-4D97-AF65-F5344CB8AC3E}">
        <p14:creationId xmlns:p14="http://schemas.microsoft.com/office/powerpoint/2010/main" val="928455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lgn="ctr" eaLnBrk="1" hangingPunct="1"/>
            <a:r>
              <a:rPr lang="en-US" dirty="0" smtClean="0"/>
              <a:t>Dimensional Modeling: Dimensions</a:t>
            </a:r>
          </a:p>
        </p:txBody>
      </p:sp>
      <p:sp>
        <p:nvSpPr>
          <p:cNvPr id="30723" name="Rectangle 3"/>
          <p:cNvSpPr>
            <a:spLocks noGrp="1" noChangeArrowheads="1"/>
          </p:cNvSpPr>
          <p:nvPr>
            <p:ph idx="1"/>
          </p:nvPr>
        </p:nvSpPr>
        <p:spPr/>
        <p:txBody>
          <a:bodyPr/>
          <a:lstStyle/>
          <a:p>
            <a:pPr eaLnBrk="1" hangingPunct="1"/>
            <a:r>
              <a:rPr lang="en-US" dirty="0" smtClean="0"/>
              <a:t>Dimensions</a:t>
            </a:r>
          </a:p>
          <a:p>
            <a:pPr lvl="1" eaLnBrk="1" hangingPunct="1"/>
            <a:r>
              <a:rPr lang="en-US" dirty="0" smtClean="0"/>
              <a:t>Dimensions are </a:t>
            </a:r>
            <a:r>
              <a:rPr lang="en-US" dirty="0" smtClean="0">
                <a:solidFill>
                  <a:srgbClr val="C00000"/>
                </a:solidFill>
              </a:rPr>
              <a:t>qualifying characteristics </a:t>
            </a:r>
            <a:r>
              <a:rPr lang="en-US" dirty="0" smtClean="0"/>
              <a:t>that provide additional perspectives to a given fact.</a:t>
            </a:r>
          </a:p>
          <a:p>
            <a:pPr lvl="1" eaLnBrk="1" hangingPunct="1"/>
            <a:r>
              <a:rPr lang="en-US" dirty="0" smtClean="0"/>
              <a:t>Examples: Date (Day, Month, Qtr, Year), Product (Type, Category)</a:t>
            </a:r>
          </a:p>
        </p:txBody>
      </p:sp>
    </p:spTree>
    <p:extLst>
      <p:ext uri="{BB962C8B-B14F-4D97-AF65-F5344CB8AC3E}">
        <p14:creationId xmlns:p14="http://schemas.microsoft.com/office/powerpoint/2010/main" val="493822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GB" dirty="0" smtClean="0"/>
              <a:t>The Dimensional Model</a:t>
            </a:r>
          </a:p>
        </p:txBody>
      </p:sp>
      <p:sp>
        <p:nvSpPr>
          <p:cNvPr id="32771" name="Rectangle 3"/>
          <p:cNvSpPr>
            <a:spLocks noGrp="1" noChangeArrowheads="1"/>
          </p:cNvSpPr>
          <p:nvPr>
            <p:ph idx="1"/>
          </p:nvPr>
        </p:nvSpPr>
        <p:spPr/>
        <p:txBody>
          <a:bodyPr>
            <a:normAutofit lnSpcReduction="10000"/>
          </a:bodyPr>
          <a:lstStyle/>
          <a:p>
            <a:pPr marL="457200" indent="-457200" eaLnBrk="1" hangingPunct="1">
              <a:buFontTx/>
              <a:buChar char="•"/>
            </a:pPr>
            <a:r>
              <a:rPr lang="en-AU" dirty="0" smtClean="0"/>
              <a:t>Every dimensional model (DM) is composed of </a:t>
            </a:r>
          </a:p>
          <a:p>
            <a:pPr lvl="1" eaLnBrk="1" hangingPunct="1"/>
            <a:r>
              <a:rPr lang="en-AU" dirty="0" smtClean="0"/>
              <a:t>One table with a composite primary key, called the fact table</a:t>
            </a:r>
          </a:p>
          <a:p>
            <a:pPr lvl="1" eaLnBrk="1" hangingPunct="1"/>
            <a:r>
              <a:rPr lang="en-AU" dirty="0" smtClean="0"/>
              <a:t>A set of smaller tables called dimension tables</a:t>
            </a:r>
          </a:p>
          <a:p>
            <a:pPr marL="457200" indent="-457200" eaLnBrk="1" hangingPunct="1">
              <a:buFontTx/>
              <a:buChar char="•"/>
            </a:pPr>
            <a:r>
              <a:rPr lang="en-AU" dirty="0" smtClean="0">
                <a:cs typeface="Times New Roman" pitchFamily="18" charset="0"/>
              </a:rPr>
              <a:t>Each dimension table has a simple (non-composite) primary key that corresponds exactly to one of the components of the composite key in the fact table</a:t>
            </a:r>
            <a:r>
              <a:rPr lang="en-GB" dirty="0" smtClean="0"/>
              <a:t>.</a:t>
            </a:r>
          </a:p>
        </p:txBody>
      </p:sp>
    </p:spTree>
    <p:extLst>
      <p:ext uri="{BB962C8B-B14F-4D97-AF65-F5344CB8AC3E}">
        <p14:creationId xmlns:p14="http://schemas.microsoft.com/office/powerpoint/2010/main" val="3509679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Rectangle 2"/>
          <p:cNvSpPr>
            <a:spLocks noGrp="1" noChangeArrowheads="1"/>
          </p:cNvSpPr>
          <p:nvPr>
            <p:ph type="title"/>
          </p:nvPr>
        </p:nvSpPr>
        <p:spPr/>
        <p:txBody>
          <a:bodyPr/>
          <a:lstStyle/>
          <a:p>
            <a:pPr algn="ctr" eaLnBrk="1" hangingPunct="1"/>
            <a:r>
              <a:rPr lang="en-GB" dirty="0" smtClean="0"/>
              <a:t>Star Schema</a:t>
            </a:r>
          </a:p>
        </p:txBody>
      </p:sp>
      <p:sp>
        <p:nvSpPr>
          <p:cNvPr id="1040" name="Rectangle 3"/>
          <p:cNvSpPr>
            <a:spLocks noGrp="1" noChangeArrowheads="1"/>
          </p:cNvSpPr>
          <p:nvPr>
            <p:ph idx="1"/>
          </p:nvPr>
        </p:nvSpPr>
        <p:spPr>
          <a:xfrm>
            <a:off x="457200" y="1556792"/>
            <a:ext cx="8229600" cy="4569371"/>
          </a:xfrm>
        </p:spPr>
        <p:txBody>
          <a:bodyPr>
            <a:normAutofit/>
          </a:bodyPr>
          <a:lstStyle/>
          <a:p>
            <a:pPr eaLnBrk="1" hangingPunct="1"/>
            <a:r>
              <a:rPr lang="en-AU" dirty="0" smtClean="0"/>
              <a:t>Forms </a:t>
            </a:r>
            <a:r>
              <a:rPr lang="en-AU" i="1" dirty="0" smtClean="0"/>
              <a:t>star-like</a:t>
            </a:r>
            <a:r>
              <a:rPr lang="en-AU" dirty="0" smtClean="0"/>
              <a:t> structure, </a:t>
            </a:r>
          </a:p>
          <a:p>
            <a:pPr marL="0" indent="0" eaLnBrk="1" hangingPunct="1">
              <a:buNone/>
            </a:pPr>
            <a:r>
              <a:rPr lang="en-AU" dirty="0" smtClean="0"/>
              <a:t>    which is called a </a:t>
            </a:r>
            <a:r>
              <a:rPr lang="en-AU" b="1" dirty="0" smtClean="0"/>
              <a:t>star schema</a:t>
            </a:r>
            <a:r>
              <a:rPr lang="en-AU" dirty="0" smtClean="0"/>
              <a:t> or </a:t>
            </a:r>
            <a:r>
              <a:rPr lang="en-AU" b="1" dirty="0" smtClean="0"/>
              <a:t>star join</a:t>
            </a:r>
          </a:p>
          <a:p>
            <a:pPr marL="1109663" lvl="1" eaLnBrk="1" hangingPunct="1">
              <a:buClr>
                <a:srgbClr val="000000"/>
              </a:buClr>
              <a:buSzPct val="75000"/>
            </a:pPr>
            <a:r>
              <a:rPr lang="en-AU" dirty="0" smtClean="0">
                <a:solidFill>
                  <a:srgbClr val="000000"/>
                </a:solidFill>
                <a:cs typeface="Times New Roman" pitchFamily="18" charset="0"/>
              </a:rPr>
              <a:t>Star schema is a logical structure that has a fact table containing factual data in the centre, surrounded by dimension tables containing reference data, that can be </a:t>
            </a:r>
            <a:r>
              <a:rPr lang="en-AU" dirty="0" err="1" smtClean="0">
                <a:solidFill>
                  <a:srgbClr val="000000"/>
                </a:solidFill>
                <a:cs typeface="Times New Roman" pitchFamily="18" charset="0"/>
              </a:rPr>
              <a:t>denormalised</a:t>
            </a:r>
            <a:r>
              <a:rPr lang="en-AU" dirty="0" smtClean="0">
                <a:solidFill>
                  <a:srgbClr val="000000"/>
                </a:solidFill>
                <a:cs typeface="Times New Roman" pitchFamily="18" charset="0"/>
              </a:rPr>
              <a:t>.</a:t>
            </a:r>
            <a:r>
              <a:rPr lang="en-GB" dirty="0" smtClean="0">
                <a:solidFill>
                  <a:srgbClr val="000000"/>
                </a:solidFill>
                <a:cs typeface="Times New Roman" pitchFamily="18" charset="0"/>
              </a:rPr>
              <a:t> </a:t>
            </a:r>
          </a:p>
          <a:p>
            <a:pPr marL="1109663" lvl="1" eaLnBrk="1" hangingPunct="1">
              <a:buClr>
                <a:srgbClr val="000000"/>
              </a:buClr>
              <a:buSzPct val="75000"/>
            </a:pPr>
            <a:r>
              <a:rPr lang="en-AU" dirty="0" smtClean="0">
                <a:solidFill>
                  <a:srgbClr val="000000"/>
                </a:solidFill>
                <a:cs typeface="Times New Roman" pitchFamily="18" charset="0"/>
              </a:rPr>
              <a:t>Facts are generated by events that occurred in the past, and are unlikely to change, regardless of how they are analysed.</a:t>
            </a:r>
            <a:endParaRPr lang="en-GB" dirty="0" smtClean="0">
              <a:solidFill>
                <a:srgbClr val="000000"/>
              </a:solidFill>
            </a:endParaRPr>
          </a:p>
          <a:p>
            <a:pPr eaLnBrk="1" hangingPunct="1"/>
            <a:endParaRPr lang="en-AU" dirty="0" smtClean="0"/>
          </a:p>
          <a:p>
            <a:pPr eaLnBrk="1" hangingPunct="1"/>
            <a:endParaRPr lang="en-AU" dirty="0" smtClean="0"/>
          </a:p>
          <a:p>
            <a:pPr eaLnBrk="1" hangingPunct="1"/>
            <a:endParaRPr lang="en-GB" dirty="0" smtClean="0"/>
          </a:p>
          <a:p>
            <a:pPr eaLnBrk="1" hangingPunct="1"/>
            <a:endParaRPr lang="en-GB" dirty="0" smtClean="0"/>
          </a:p>
        </p:txBody>
      </p:sp>
      <p:sp>
        <p:nvSpPr>
          <p:cNvPr id="1041" name="Rectangle 30"/>
          <p:cNvSpPr>
            <a:spLocks noChangeArrowheads="1"/>
          </p:cNvSpPr>
          <p:nvPr/>
        </p:nvSpPr>
        <p:spPr bwMode="auto">
          <a:xfrm>
            <a:off x="1195754" y="2636839"/>
            <a:ext cx="464233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l">
              <a:spcBef>
                <a:spcPct val="30000"/>
              </a:spcBef>
              <a:buSzPct val="100000"/>
              <a:buFontTx/>
              <a:buChar char="•"/>
            </a:pPr>
            <a:endParaRPr lang="en-GB" sz="2000" b="0">
              <a:solidFill>
                <a:srgbClr val="080808"/>
              </a:solidFill>
              <a:cs typeface="Times New Roman" pitchFamily="18" charset="0"/>
            </a:endParaRPr>
          </a:p>
          <a:p>
            <a:pPr marL="285750" indent="-285750" algn="l">
              <a:spcBef>
                <a:spcPct val="30000"/>
              </a:spcBef>
              <a:buSzPct val="100000"/>
              <a:buFontTx/>
              <a:buChar char="•"/>
            </a:pPr>
            <a:endParaRPr lang="en-GB" sz="2000" b="0">
              <a:solidFill>
                <a:srgbClr val="080808"/>
              </a:solidFill>
              <a:cs typeface="Times New Roman" pitchFamily="18" charset="0"/>
            </a:endParaRPr>
          </a:p>
        </p:txBody>
      </p:sp>
      <p:graphicFrame>
        <p:nvGraphicFramePr>
          <p:cNvPr id="2" name="Diagram 1"/>
          <p:cNvGraphicFramePr/>
          <p:nvPr>
            <p:extLst>
              <p:ext uri="{D42A27DB-BD31-4B8C-83A1-F6EECF244321}">
                <p14:modId xmlns:p14="http://schemas.microsoft.com/office/powerpoint/2010/main" val="4106784503"/>
              </p:ext>
            </p:extLst>
          </p:nvPr>
        </p:nvGraphicFramePr>
        <p:xfrm>
          <a:off x="6778145" y="0"/>
          <a:ext cx="2437894" cy="2290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20"/>
          <p:cNvSpPr>
            <a:spLocks noChangeArrowheads="1"/>
          </p:cNvSpPr>
          <p:nvPr/>
        </p:nvSpPr>
        <p:spPr bwMode="auto">
          <a:xfrm>
            <a:off x="7313491" y="476671"/>
            <a:ext cx="1367203" cy="1417637"/>
          </a:xfrm>
          <a:prstGeom prst="star5">
            <a:avLst/>
          </a:prstGeom>
          <a:noFill/>
          <a:ln w="25400" cap="sq">
            <a:solidFill>
              <a:schemeClr val="hlink"/>
            </a:solidFill>
            <a:miter lim="800000"/>
            <a:headEnd type="none" w="sm" len="sm"/>
            <a:tailEnd type="none" w="sm" len="sm"/>
          </a:ln>
          <a:effectLst/>
        </p:spPr>
        <p:txBody>
          <a:bodyPr wrap="none" anchor="ctr"/>
          <a:lstStyle/>
          <a:p>
            <a:pPr>
              <a:defRPr/>
            </a:pPr>
            <a:endParaRPr lang="en-US">
              <a:latin typeface="Arial Narrow" pitchFamily="-109" charset="0"/>
              <a:ea typeface="ＭＳ Ｐゴシック" pitchFamily="-109" charset="-128"/>
            </a:endParaRPr>
          </a:p>
        </p:txBody>
      </p:sp>
    </p:spTree>
    <p:extLst>
      <p:ext uri="{BB962C8B-B14F-4D97-AF65-F5344CB8AC3E}">
        <p14:creationId xmlns:p14="http://schemas.microsoft.com/office/powerpoint/2010/main" val="1423703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5205" y="88900"/>
            <a:ext cx="8447942" cy="865188"/>
          </a:xfrm>
        </p:spPr>
        <p:txBody>
          <a:bodyPr/>
          <a:lstStyle/>
          <a:p>
            <a:pPr algn="ctr" eaLnBrk="1" hangingPunct="1"/>
            <a:r>
              <a:rPr lang="en-GB" smtClean="0"/>
              <a:t>Star Schema</a:t>
            </a:r>
          </a:p>
        </p:txBody>
      </p:sp>
      <p:sp>
        <p:nvSpPr>
          <p:cNvPr id="33795" name="Rectangle 30"/>
          <p:cNvSpPr>
            <a:spLocks noChangeArrowheads="1"/>
          </p:cNvSpPr>
          <p:nvPr/>
        </p:nvSpPr>
        <p:spPr bwMode="auto">
          <a:xfrm>
            <a:off x="1195754" y="2636839"/>
            <a:ext cx="464233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l">
              <a:spcBef>
                <a:spcPct val="30000"/>
              </a:spcBef>
              <a:buSzPct val="100000"/>
              <a:buFontTx/>
              <a:buChar char="•"/>
            </a:pPr>
            <a:endParaRPr lang="en-GB" sz="2000" b="0">
              <a:solidFill>
                <a:srgbClr val="080808"/>
              </a:solidFill>
              <a:cs typeface="Times New Roman" pitchFamily="18" charset="0"/>
            </a:endParaRPr>
          </a:p>
          <a:p>
            <a:pPr marL="285750" indent="-285750" algn="l">
              <a:spcBef>
                <a:spcPct val="30000"/>
              </a:spcBef>
              <a:buSzPct val="100000"/>
              <a:buFontTx/>
              <a:buChar char="•"/>
            </a:pPr>
            <a:endParaRPr lang="en-GB" sz="2000" b="0">
              <a:solidFill>
                <a:srgbClr val="080808"/>
              </a:solidFill>
              <a:cs typeface="Times New Roman" pitchFamily="18" charset="0"/>
            </a:endParaRPr>
          </a:p>
        </p:txBody>
      </p:sp>
      <p:sp>
        <p:nvSpPr>
          <p:cNvPr id="30" name="Rectangle 29"/>
          <p:cNvSpPr>
            <a:spLocks noChangeArrowheads="1"/>
          </p:cNvSpPr>
          <p:nvPr/>
        </p:nvSpPr>
        <p:spPr bwMode="auto">
          <a:xfrm>
            <a:off x="611561" y="1404938"/>
            <a:ext cx="1763830" cy="1371600"/>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smtClean="0">
                <a:ea typeface="+mn-ea"/>
              </a:rPr>
              <a:t>Dimension Table</a:t>
            </a:r>
            <a:endParaRPr lang="en-US" sz="1800" dirty="0">
              <a:ea typeface="+mn-ea"/>
            </a:endParaRPr>
          </a:p>
        </p:txBody>
      </p:sp>
      <p:sp>
        <p:nvSpPr>
          <p:cNvPr id="31" name="Rectangle 30"/>
          <p:cNvSpPr>
            <a:spLocks noChangeArrowheads="1"/>
          </p:cNvSpPr>
          <p:nvPr/>
        </p:nvSpPr>
        <p:spPr bwMode="auto">
          <a:xfrm>
            <a:off x="3610708" y="1727200"/>
            <a:ext cx="1953358" cy="3487738"/>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smtClean="0">
                <a:ea typeface="+mn-ea"/>
              </a:rPr>
              <a:t>       Fact </a:t>
            </a:r>
            <a:r>
              <a:rPr lang="en-US" sz="1800" dirty="0">
                <a:ea typeface="+mn-ea"/>
              </a:rPr>
              <a:t>Table</a:t>
            </a:r>
          </a:p>
        </p:txBody>
      </p:sp>
      <p:sp>
        <p:nvSpPr>
          <p:cNvPr id="32" name="Rectangle 31"/>
          <p:cNvSpPr>
            <a:spLocks noChangeArrowheads="1"/>
          </p:cNvSpPr>
          <p:nvPr/>
        </p:nvSpPr>
        <p:spPr bwMode="auto">
          <a:xfrm>
            <a:off x="6799385" y="1473200"/>
            <a:ext cx="1805063" cy="1371600"/>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a:ea typeface="+mn-ea"/>
              </a:rPr>
              <a:t>Dimension Table</a:t>
            </a:r>
          </a:p>
        </p:txBody>
      </p:sp>
      <p:sp>
        <p:nvSpPr>
          <p:cNvPr id="33" name="Rectangle 32"/>
          <p:cNvSpPr>
            <a:spLocks noChangeArrowheads="1"/>
          </p:cNvSpPr>
          <p:nvPr/>
        </p:nvSpPr>
        <p:spPr bwMode="auto">
          <a:xfrm>
            <a:off x="611561" y="4148138"/>
            <a:ext cx="1763829" cy="1371600"/>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a:ea typeface="+mn-ea"/>
              </a:rPr>
              <a:t>Dimension Table</a:t>
            </a:r>
          </a:p>
        </p:txBody>
      </p:sp>
      <p:sp>
        <p:nvSpPr>
          <p:cNvPr id="34" name="Rectangle 33"/>
          <p:cNvSpPr>
            <a:spLocks noChangeArrowheads="1"/>
          </p:cNvSpPr>
          <p:nvPr/>
        </p:nvSpPr>
        <p:spPr bwMode="auto">
          <a:xfrm>
            <a:off x="6799385" y="4216400"/>
            <a:ext cx="1805063" cy="1371600"/>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a:ea typeface="+mn-ea"/>
              </a:rPr>
              <a:t>Dimension Table</a:t>
            </a:r>
          </a:p>
        </p:txBody>
      </p:sp>
      <p:cxnSp>
        <p:nvCxnSpPr>
          <p:cNvPr id="33801" name="Straight Arrow Connector 35"/>
          <p:cNvCxnSpPr>
            <a:cxnSpLocks noChangeShapeType="1"/>
            <a:stCxn id="30" idx="3"/>
          </p:cNvCxnSpPr>
          <p:nvPr/>
        </p:nvCxnSpPr>
        <p:spPr bwMode="auto">
          <a:xfrm>
            <a:off x="2375391" y="2090738"/>
            <a:ext cx="1219198" cy="720726"/>
          </a:xfrm>
          <a:prstGeom prst="straightConnector1">
            <a:avLst/>
          </a:prstGeom>
          <a:noFill/>
          <a:ln w="63500">
            <a:solidFill>
              <a:srgbClr val="CF0E30"/>
            </a:solidFill>
            <a:miter lim="800000"/>
            <a:headEnd/>
            <a:tailEnd type="triangle" w="med" len="med"/>
          </a:ln>
          <a:effectLst>
            <a:outerShdw dist="38100" dir="2700000" rotWithShape="0">
              <a:srgbClr val="808080">
                <a:alpha val="42998"/>
              </a:srgbClr>
            </a:outerShdw>
          </a:effectLst>
          <a:extLst>
            <a:ext uri="{909E8E84-426E-40DD-AFC4-6F175D3DCCD1}">
              <a14:hiddenFill xmlns:a14="http://schemas.microsoft.com/office/drawing/2010/main">
                <a:noFill/>
              </a14:hiddenFill>
            </a:ext>
          </a:extLst>
        </p:spPr>
      </p:cxnSp>
      <p:cxnSp>
        <p:nvCxnSpPr>
          <p:cNvPr id="33802" name="Straight Arrow Connector 36"/>
          <p:cNvCxnSpPr>
            <a:cxnSpLocks noChangeShapeType="1"/>
            <a:stCxn id="33" idx="3"/>
          </p:cNvCxnSpPr>
          <p:nvPr/>
        </p:nvCxnSpPr>
        <p:spPr bwMode="auto">
          <a:xfrm flipV="1">
            <a:off x="2375390" y="4165600"/>
            <a:ext cx="1251438" cy="668338"/>
          </a:xfrm>
          <a:prstGeom prst="straightConnector1">
            <a:avLst/>
          </a:prstGeom>
          <a:noFill/>
          <a:ln w="63500">
            <a:solidFill>
              <a:srgbClr val="CF0E30"/>
            </a:solidFill>
            <a:miter lim="800000"/>
            <a:headEnd/>
            <a:tailEnd type="triangle" w="med" len="med"/>
          </a:ln>
          <a:effectLst>
            <a:outerShdw dist="38100" dir="2700000" rotWithShape="0">
              <a:srgbClr val="808080">
                <a:alpha val="42998"/>
              </a:srgbClr>
            </a:outerShdw>
          </a:effectLst>
          <a:extLst>
            <a:ext uri="{909E8E84-426E-40DD-AFC4-6F175D3DCCD1}">
              <a14:hiddenFill xmlns:a14="http://schemas.microsoft.com/office/drawing/2010/main">
                <a:noFill/>
              </a14:hiddenFill>
            </a:ext>
          </a:extLst>
        </p:spPr>
      </p:cxnSp>
      <p:cxnSp>
        <p:nvCxnSpPr>
          <p:cNvPr id="33803" name="Straight Arrow Connector 39"/>
          <p:cNvCxnSpPr>
            <a:cxnSpLocks noChangeShapeType="1"/>
            <a:stCxn id="32" idx="1"/>
          </p:cNvCxnSpPr>
          <p:nvPr/>
        </p:nvCxnSpPr>
        <p:spPr bwMode="auto">
          <a:xfrm flipH="1">
            <a:off x="5596305" y="2159000"/>
            <a:ext cx="1203080" cy="754064"/>
          </a:xfrm>
          <a:prstGeom prst="straightConnector1">
            <a:avLst/>
          </a:prstGeom>
          <a:noFill/>
          <a:ln w="63500">
            <a:solidFill>
              <a:srgbClr val="CF0E30"/>
            </a:solidFill>
            <a:miter lim="800000"/>
            <a:headEnd/>
            <a:tailEnd type="triangle" w="med" len="med"/>
          </a:ln>
          <a:effectLst>
            <a:outerShdw dist="38100" dir="2700000" rotWithShape="0">
              <a:srgbClr val="808080">
                <a:alpha val="42998"/>
              </a:srgbClr>
            </a:outerShdw>
          </a:effectLst>
          <a:extLst>
            <a:ext uri="{909E8E84-426E-40DD-AFC4-6F175D3DCCD1}">
              <a14:hiddenFill xmlns:a14="http://schemas.microsoft.com/office/drawing/2010/main">
                <a:noFill/>
              </a14:hiddenFill>
            </a:ext>
          </a:extLst>
        </p:spPr>
      </p:cxnSp>
      <p:cxnSp>
        <p:nvCxnSpPr>
          <p:cNvPr id="33804" name="Straight Arrow Connector 40"/>
          <p:cNvCxnSpPr>
            <a:cxnSpLocks noChangeShapeType="1"/>
            <a:stCxn id="34" idx="1"/>
          </p:cNvCxnSpPr>
          <p:nvPr/>
        </p:nvCxnSpPr>
        <p:spPr bwMode="auto">
          <a:xfrm flipH="1" flipV="1">
            <a:off x="5596305" y="4267200"/>
            <a:ext cx="1203080" cy="635000"/>
          </a:xfrm>
          <a:prstGeom prst="straightConnector1">
            <a:avLst/>
          </a:prstGeom>
          <a:noFill/>
          <a:ln w="63500">
            <a:solidFill>
              <a:srgbClr val="CF0E30"/>
            </a:solidFill>
            <a:miter lim="800000"/>
            <a:headEnd/>
            <a:tailEnd type="triangle" w="med" len="med"/>
          </a:ln>
          <a:effectLst>
            <a:outerShdw dist="38100" dir="2700000" rotWithShape="0">
              <a:srgbClr val="808080">
                <a:alpha val="42998"/>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16903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GB" smtClean="0"/>
              <a:t>Fact Tables</a:t>
            </a:r>
          </a:p>
        </p:txBody>
      </p:sp>
      <p:sp>
        <p:nvSpPr>
          <p:cNvPr id="15363" name="Rectangle 3"/>
          <p:cNvSpPr>
            <a:spLocks noGrp="1" noChangeArrowheads="1"/>
          </p:cNvSpPr>
          <p:nvPr>
            <p:ph idx="1"/>
          </p:nvPr>
        </p:nvSpPr>
        <p:spPr/>
        <p:txBody>
          <a:bodyPr>
            <a:normAutofit lnSpcReduction="10000"/>
          </a:bodyPr>
          <a:lstStyle/>
          <a:p>
            <a:pPr marL="457200" indent="-457200" eaLnBrk="1" hangingPunct="1">
              <a:buFontTx/>
              <a:buChar char="•"/>
            </a:pPr>
            <a:r>
              <a:rPr lang="en-AU" dirty="0" smtClean="0"/>
              <a:t>The bulk of data in a data warehouses is in the Fact Tables, which can be extremely large.</a:t>
            </a:r>
          </a:p>
          <a:p>
            <a:pPr marL="457200" indent="-457200" eaLnBrk="1" hangingPunct="1">
              <a:buFontTx/>
              <a:buChar char="•"/>
            </a:pPr>
            <a:r>
              <a:rPr lang="en-AU" dirty="0" smtClean="0"/>
              <a:t>It’s important to treat fact data as </a:t>
            </a:r>
            <a:r>
              <a:rPr lang="en-AU" dirty="0" smtClean="0">
                <a:solidFill>
                  <a:srgbClr val="FF0000"/>
                </a:solidFill>
              </a:rPr>
              <a:t>read-only</a:t>
            </a:r>
            <a:r>
              <a:rPr lang="en-AU" dirty="0" smtClean="0"/>
              <a:t> data that will not change over time. </a:t>
            </a:r>
          </a:p>
          <a:p>
            <a:pPr marL="457200" indent="-457200" eaLnBrk="1" hangingPunct="1">
              <a:buFontTx/>
              <a:buChar char="•"/>
            </a:pPr>
            <a:r>
              <a:rPr lang="en-AU" dirty="0" smtClean="0"/>
              <a:t>The most useful Fact Tables contain one or more numerical measures, or ‘facts’, that occur in each record and are both</a:t>
            </a:r>
            <a:r>
              <a:rPr lang="en-US" dirty="0" smtClean="0"/>
              <a:t> numeric and additive.</a:t>
            </a:r>
          </a:p>
          <a:p>
            <a:pPr marL="457200" indent="-457200" eaLnBrk="1" hangingPunct="1">
              <a:buFont typeface="Wingdings" pitchFamily="2" charset="2"/>
              <a:buChar char="Ø"/>
            </a:pPr>
            <a:r>
              <a:rPr lang="en-IE" dirty="0" smtClean="0">
                <a:solidFill>
                  <a:srgbClr val="161645"/>
                </a:solidFill>
              </a:rPr>
              <a:t>Most Useful Facts: Numeric and Additive.</a:t>
            </a:r>
            <a:endParaRPr lang="en-US" dirty="0" smtClean="0">
              <a:solidFill>
                <a:srgbClr val="161645"/>
              </a:solidFill>
            </a:endParaRPr>
          </a:p>
          <a:p>
            <a:pPr marL="457200" indent="-457200" eaLnBrk="1" hangingPunct="1">
              <a:buFontTx/>
              <a:buChar char="•"/>
            </a:pPr>
            <a:endParaRPr lang="en-GB" dirty="0" smtClean="0"/>
          </a:p>
        </p:txBody>
      </p:sp>
    </p:spTree>
    <p:extLst>
      <p:ext uri="{BB962C8B-B14F-4D97-AF65-F5344CB8AC3E}">
        <p14:creationId xmlns:p14="http://schemas.microsoft.com/office/powerpoint/2010/main" val="27695562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35" y="260648"/>
            <a:ext cx="8448675" cy="865188"/>
          </a:xfrm>
        </p:spPr>
        <p:txBody>
          <a:bodyPr>
            <a:normAutofit/>
          </a:bodyPr>
          <a:lstStyle/>
          <a:p>
            <a:r>
              <a:rPr lang="en-IE" dirty="0"/>
              <a:t>An example of a Fact </a:t>
            </a:r>
            <a:r>
              <a:rPr lang="en-IE" dirty="0" smtClean="0"/>
              <a:t>Table</a:t>
            </a:r>
            <a:endParaRPr lang="en-IE"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340768"/>
            <a:ext cx="7396163" cy="4800600"/>
          </a:xfrm>
          <a:prstGeom prst="rect">
            <a:avLst/>
          </a:prstGeom>
          <a:noFill/>
          <a:ln>
            <a:noFill/>
          </a:ln>
        </p:spPr>
      </p:pic>
    </p:spTree>
    <p:extLst>
      <p:ext uri="{BB962C8B-B14F-4D97-AF65-F5344CB8AC3E}">
        <p14:creationId xmlns:p14="http://schemas.microsoft.com/office/powerpoint/2010/main" val="119703990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GB" smtClean="0"/>
              <a:t>Dimension Tables</a:t>
            </a:r>
          </a:p>
        </p:txBody>
      </p:sp>
      <p:sp>
        <p:nvSpPr>
          <p:cNvPr id="35843" name="Rectangle 3"/>
          <p:cNvSpPr>
            <a:spLocks noGrp="1" noChangeArrowheads="1"/>
          </p:cNvSpPr>
          <p:nvPr>
            <p:ph idx="1"/>
          </p:nvPr>
        </p:nvSpPr>
        <p:spPr/>
        <p:txBody>
          <a:bodyPr/>
          <a:lstStyle/>
          <a:p>
            <a:pPr marL="457200" indent="-457200" eaLnBrk="1" hangingPunct="1">
              <a:buFontTx/>
              <a:buChar char="•"/>
            </a:pPr>
            <a:r>
              <a:rPr lang="en-AU" dirty="0" smtClean="0"/>
              <a:t>Dimension tables usually contain descriptive textual information. </a:t>
            </a:r>
          </a:p>
          <a:p>
            <a:pPr marL="457200" indent="-457200" eaLnBrk="1" hangingPunct="1">
              <a:buFontTx/>
              <a:buChar char="•"/>
            </a:pPr>
            <a:r>
              <a:rPr lang="en-AU" b="1" dirty="0" smtClean="0"/>
              <a:t>Dimension attributes are used as the constraints in data warehouse queries.</a:t>
            </a:r>
            <a:r>
              <a:rPr lang="en-GB" b="1" dirty="0" smtClean="0"/>
              <a:t> </a:t>
            </a:r>
          </a:p>
          <a:p>
            <a:pPr marL="457200" indent="-457200" eaLnBrk="1" hangingPunct="1">
              <a:buFontTx/>
              <a:buChar char="•"/>
            </a:pPr>
            <a:r>
              <a:rPr lang="en-AU" dirty="0" smtClean="0"/>
              <a:t>Star schemas can be used to </a:t>
            </a:r>
            <a:r>
              <a:rPr lang="en-AU" u="sng" dirty="0" smtClean="0"/>
              <a:t>speed up query performance by de-normalizing reference information into a single table.</a:t>
            </a:r>
            <a:endParaRPr lang="en-GB" u="sng" dirty="0" smtClean="0"/>
          </a:p>
        </p:txBody>
      </p:sp>
    </p:spTree>
    <p:extLst>
      <p:ext uri="{BB962C8B-B14F-4D97-AF65-F5344CB8AC3E}">
        <p14:creationId xmlns:p14="http://schemas.microsoft.com/office/powerpoint/2010/main" val="2398106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algn="ctr"/>
            <a:r>
              <a:rPr lang="en-IE" sz="3600" dirty="0" smtClean="0"/>
              <a:t>Summary</a:t>
            </a:r>
          </a:p>
        </p:txBody>
      </p:sp>
      <p:sp>
        <p:nvSpPr>
          <p:cNvPr id="74755" name="Content Placeholder 2"/>
          <p:cNvSpPr>
            <a:spLocks noGrp="1"/>
          </p:cNvSpPr>
          <p:nvPr>
            <p:ph idx="1"/>
          </p:nvPr>
        </p:nvSpPr>
        <p:spPr/>
        <p:txBody>
          <a:bodyPr/>
          <a:lstStyle/>
          <a:p>
            <a:r>
              <a:rPr lang="en-IE" dirty="0" smtClean="0"/>
              <a:t>Last week we started looking at data warehouses</a:t>
            </a:r>
          </a:p>
          <a:p>
            <a:pPr lvl="1" eaLnBrk="1" hangingPunct="1"/>
            <a:r>
              <a:rPr lang="en-US" dirty="0" smtClean="0"/>
              <a:t>What is a data warehouse? </a:t>
            </a:r>
          </a:p>
          <a:p>
            <a:pPr lvl="1" eaLnBrk="1" hangingPunct="1"/>
            <a:r>
              <a:rPr lang="en-US" dirty="0" smtClean="0"/>
              <a:t>OLTP versus Data warehouses </a:t>
            </a:r>
          </a:p>
          <a:p>
            <a:pPr lvl="1" eaLnBrk="1" hangingPunct="1"/>
            <a:r>
              <a:rPr lang="en-US" dirty="0" smtClean="0"/>
              <a:t>Data warehouse architecture</a:t>
            </a:r>
          </a:p>
          <a:p>
            <a:pPr lvl="1" eaLnBrk="1" hangingPunct="1"/>
            <a:r>
              <a:rPr lang="en-US" dirty="0" smtClean="0"/>
              <a:t>Building a data warehouse</a:t>
            </a:r>
          </a:p>
          <a:p>
            <a:pPr lvl="1" eaLnBrk="1" hangingPunct="1"/>
            <a:r>
              <a:rPr lang="en-US" dirty="0" smtClean="0"/>
              <a:t>Data warehouses, data marts and virtual warehouses</a:t>
            </a:r>
          </a:p>
        </p:txBody>
      </p:sp>
    </p:spTree>
    <p:extLst>
      <p:ext uri="{BB962C8B-B14F-4D97-AF65-F5344CB8AC3E}">
        <p14:creationId xmlns:p14="http://schemas.microsoft.com/office/powerpoint/2010/main" val="1111409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448675" cy="865188"/>
          </a:xfrm>
        </p:spPr>
        <p:txBody>
          <a:bodyPr>
            <a:normAutofit/>
          </a:bodyPr>
          <a:lstStyle/>
          <a:p>
            <a:r>
              <a:rPr lang="en-IE" dirty="0"/>
              <a:t>An example of a Dimension </a:t>
            </a:r>
            <a:r>
              <a:rPr lang="en-IE" dirty="0" smtClean="0"/>
              <a:t>Table</a:t>
            </a:r>
            <a:endParaRPr lang="en-IE"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04864"/>
            <a:ext cx="7658224" cy="2673449"/>
          </a:xfrm>
          <a:prstGeom prst="rect">
            <a:avLst/>
          </a:prstGeom>
          <a:noFill/>
          <a:ln>
            <a:noFill/>
          </a:ln>
        </p:spPr>
      </p:pic>
    </p:spTree>
    <p:extLst>
      <p:ext uri="{BB962C8B-B14F-4D97-AF65-F5344CB8AC3E}">
        <p14:creationId xmlns:p14="http://schemas.microsoft.com/office/powerpoint/2010/main" val="318156562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05205" y="88900"/>
            <a:ext cx="8447942" cy="865188"/>
          </a:xfrm>
        </p:spPr>
        <p:txBody>
          <a:bodyPr/>
          <a:lstStyle/>
          <a:p>
            <a:pPr algn="ctr"/>
            <a:r>
              <a:rPr lang="en-IE" dirty="0" smtClean="0"/>
              <a:t>An Example - ERD</a:t>
            </a:r>
            <a:endParaRPr lang="en-US" dirty="0" smtClean="0"/>
          </a:p>
        </p:txBody>
      </p:sp>
      <p:pic>
        <p:nvPicPr>
          <p:cNvPr id="36867" name="Picture 3" descr="Picture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054" y="1228726"/>
            <a:ext cx="7309338"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71641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4" descr="Picture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228" y="1123950"/>
            <a:ext cx="7709388"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p:txBody>
          <a:bodyPr/>
          <a:lstStyle/>
          <a:p>
            <a:r>
              <a:rPr lang="en-IE" dirty="0" smtClean="0"/>
              <a:t>An Example – Dimensional Model</a:t>
            </a:r>
            <a:endParaRPr lang="en-GB" dirty="0"/>
          </a:p>
        </p:txBody>
      </p:sp>
    </p:spTree>
    <p:extLst>
      <p:ext uri="{BB962C8B-B14F-4D97-AF65-F5344CB8AC3E}">
        <p14:creationId xmlns:p14="http://schemas.microsoft.com/office/powerpoint/2010/main" val="52712434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ctr"/>
            <a:r>
              <a:rPr lang="en-IE" smtClean="0"/>
              <a:t>Benefits</a:t>
            </a:r>
            <a:endParaRPr lang="en-US" smtClean="0"/>
          </a:p>
        </p:txBody>
      </p:sp>
      <p:sp>
        <p:nvSpPr>
          <p:cNvPr id="3" name="Content Placeholder 2"/>
          <p:cNvSpPr>
            <a:spLocks noGrp="1"/>
          </p:cNvSpPr>
          <p:nvPr>
            <p:ph idx="1"/>
          </p:nvPr>
        </p:nvSpPr>
        <p:spPr/>
        <p:txBody>
          <a:bodyPr>
            <a:normAutofit/>
          </a:bodyPr>
          <a:lstStyle/>
          <a:p>
            <a:pPr>
              <a:buFontTx/>
              <a:buChar char="•"/>
            </a:pPr>
            <a:r>
              <a:rPr lang="en-US" sz="2400" dirty="0" smtClean="0">
                <a:solidFill>
                  <a:srgbClr val="161645"/>
                </a:solidFill>
              </a:rPr>
              <a:t>Performance</a:t>
            </a:r>
            <a:r>
              <a:rPr lang="en-US" sz="2400" dirty="0" smtClean="0"/>
              <a:t> (natural partitioning, Single joins benefit SQL optimizer).</a:t>
            </a:r>
          </a:p>
          <a:p>
            <a:pPr>
              <a:buFontTx/>
              <a:buChar char="•"/>
            </a:pPr>
            <a:r>
              <a:rPr lang="en-US" sz="2400" dirty="0" smtClean="0">
                <a:solidFill>
                  <a:srgbClr val="161645"/>
                </a:solidFill>
              </a:rPr>
              <a:t>Usability/Simplicity</a:t>
            </a:r>
            <a:r>
              <a:rPr lang="en-US" sz="2400" dirty="0" smtClean="0"/>
              <a:t> </a:t>
            </a:r>
            <a:r>
              <a:rPr lang="en-US" sz="2400" dirty="0" smtClean="0"/>
              <a:t>(easy to read, interpret, join, calculate).</a:t>
            </a:r>
          </a:p>
          <a:p>
            <a:pPr>
              <a:buFontTx/>
              <a:buChar char="•"/>
            </a:pPr>
            <a:r>
              <a:rPr lang="en-US" sz="2400" dirty="0" smtClean="0">
                <a:solidFill>
                  <a:srgbClr val="161645"/>
                </a:solidFill>
              </a:rPr>
              <a:t>Reuse</a:t>
            </a:r>
            <a:r>
              <a:rPr lang="en-US" sz="2400" dirty="0" smtClean="0"/>
              <a:t> </a:t>
            </a:r>
            <a:r>
              <a:rPr lang="en-US" sz="2400" dirty="0" smtClean="0"/>
              <a:t>(Conformed dimensions reduce redundancy).</a:t>
            </a:r>
          </a:p>
          <a:p>
            <a:endParaRPr lang="en-US" dirty="0" smtClean="0"/>
          </a:p>
        </p:txBody>
      </p:sp>
    </p:spTree>
    <p:extLst>
      <p:ext uri="{BB962C8B-B14F-4D97-AF65-F5344CB8AC3E}">
        <p14:creationId xmlns:p14="http://schemas.microsoft.com/office/powerpoint/2010/main" val="2122689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3"/>
          <p:cNvSpPr txBox="1">
            <a:spLocks noChangeArrowheads="1"/>
          </p:cNvSpPr>
          <p:nvPr/>
        </p:nvSpPr>
        <p:spPr bwMode="auto">
          <a:xfrm>
            <a:off x="1031631" y="2947988"/>
            <a:ext cx="71349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IE" sz="4000" b="0" dirty="0" smtClean="0">
                <a:latin typeface="+mn-lt"/>
              </a:rPr>
              <a:t>                  ER </a:t>
            </a:r>
            <a:r>
              <a:rPr lang="en-IE" sz="4000" b="0" dirty="0">
                <a:latin typeface="+mn-lt"/>
              </a:rPr>
              <a:t>versus DM</a:t>
            </a:r>
            <a:endParaRPr lang="en-US" sz="4000" b="0" dirty="0">
              <a:latin typeface="+mn-lt"/>
            </a:endParaRPr>
          </a:p>
        </p:txBody>
      </p:sp>
    </p:spTree>
    <p:extLst>
      <p:ext uri="{BB962C8B-B14F-4D97-AF65-F5344CB8AC3E}">
        <p14:creationId xmlns:p14="http://schemas.microsoft.com/office/powerpoint/2010/main" val="424083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ctr"/>
            <a:r>
              <a:rPr lang="en-IE" smtClean="0"/>
              <a:t>ER Properties</a:t>
            </a:r>
            <a:endParaRPr lang="en-US" smtClean="0"/>
          </a:p>
        </p:txBody>
      </p:sp>
      <p:sp>
        <p:nvSpPr>
          <p:cNvPr id="3" name="Content Placeholder 2"/>
          <p:cNvSpPr>
            <a:spLocks noGrp="1"/>
          </p:cNvSpPr>
          <p:nvPr>
            <p:ph idx="1"/>
          </p:nvPr>
        </p:nvSpPr>
        <p:spPr/>
        <p:txBody>
          <a:bodyPr>
            <a:normAutofit fontScale="92500" lnSpcReduction="10000"/>
          </a:bodyPr>
          <a:lstStyle/>
          <a:p>
            <a:pPr>
              <a:buFontTx/>
              <a:buChar char="•"/>
            </a:pPr>
            <a:r>
              <a:rPr lang="en-US" dirty="0" smtClean="0"/>
              <a:t>The focus of ER modeling:  </a:t>
            </a:r>
          </a:p>
          <a:p>
            <a:pPr lvl="1">
              <a:buFont typeface="Arial" pitchFamily="34" charset="0"/>
              <a:buChar char="•"/>
            </a:pPr>
            <a:r>
              <a:rPr lang="en-US" dirty="0" smtClean="0"/>
              <a:t>Achieve </a:t>
            </a:r>
            <a:r>
              <a:rPr lang="en-US" i="1" dirty="0" smtClean="0"/>
              <a:t>processing</a:t>
            </a:r>
            <a:r>
              <a:rPr lang="en-US" dirty="0" smtClean="0"/>
              <a:t> and </a:t>
            </a:r>
            <a:r>
              <a:rPr lang="en-US" i="1" dirty="0" smtClean="0"/>
              <a:t>data storage</a:t>
            </a:r>
            <a:r>
              <a:rPr lang="en-US" dirty="0" smtClean="0"/>
              <a:t> efficiency by </a:t>
            </a:r>
            <a:r>
              <a:rPr lang="en-US" dirty="0" smtClean="0">
                <a:solidFill>
                  <a:srgbClr val="161645"/>
                </a:solidFill>
              </a:rPr>
              <a:t>reducing data redundancy </a:t>
            </a:r>
            <a:r>
              <a:rPr lang="en-US" dirty="0" smtClean="0"/>
              <a:t>(storing data elements once).</a:t>
            </a:r>
          </a:p>
          <a:p>
            <a:pPr lvl="1">
              <a:buFont typeface="Arial" pitchFamily="34" charset="0"/>
              <a:buChar char="•"/>
            </a:pPr>
            <a:r>
              <a:rPr lang="en-US" dirty="0" smtClean="0"/>
              <a:t>Provide flexibility and </a:t>
            </a:r>
            <a:r>
              <a:rPr lang="en-US" dirty="0" smtClean="0">
                <a:solidFill>
                  <a:srgbClr val="161645"/>
                </a:solidFill>
              </a:rPr>
              <a:t>ease of maintenance.</a:t>
            </a:r>
          </a:p>
          <a:p>
            <a:pPr lvl="1">
              <a:buFont typeface="Arial" pitchFamily="34" charset="0"/>
              <a:buChar char="•"/>
            </a:pPr>
            <a:r>
              <a:rPr lang="en-US" dirty="0" smtClean="0"/>
              <a:t>Protect the integrity of data by </a:t>
            </a:r>
            <a:r>
              <a:rPr lang="en-US" dirty="0" smtClean="0">
                <a:solidFill>
                  <a:srgbClr val="161645"/>
                </a:solidFill>
              </a:rPr>
              <a:t>storing data once.</a:t>
            </a:r>
          </a:p>
          <a:p>
            <a:pPr>
              <a:buFontTx/>
              <a:buChar char="•"/>
            </a:pPr>
            <a:r>
              <a:rPr lang="en-US" dirty="0" smtClean="0"/>
              <a:t>ER modeling and normalization are </a:t>
            </a:r>
            <a:r>
              <a:rPr lang="en-US" dirty="0" smtClean="0">
                <a:solidFill>
                  <a:srgbClr val="161645"/>
                </a:solidFill>
              </a:rPr>
              <a:t>great for transaction processing </a:t>
            </a:r>
            <a:r>
              <a:rPr lang="en-US" dirty="0" smtClean="0"/>
              <a:t>as it makes transactions as simple as possible (as data stored only in one place).</a:t>
            </a:r>
          </a:p>
          <a:p>
            <a:endParaRPr lang="en-US" dirty="0" smtClean="0"/>
          </a:p>
        </p:txBody>
      </p:sp>
    </p:spTree>
    <p:extLst>
      <p:ext uri="{BB962C8B-B14F-4D97-AF65-F5344CB8AC3E}">
        <p14:creationId xmlns:p14="http://schemas.microsoft.com/office/powerpoint/2010/main" val="1493743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ctr"/>
            <a:r>
              <a:rPr lang="en-IE" smtClean="0"/>
              <a:t>ER Model Example</a:t>
            </a:r>
            <a:endParaRPr lang="en-US" smtClean="0"/>
          </a:p>
        </p:txBody>
      </p:sp>
      <p:pic>
        <p:nvPicPr>
          <p:cNvPr id="41987" name="Picture 5" descr="H:\LanDocuments\INFO418\Other Stuff\9708d15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415" y="1524001"/>
            <a:ext cx="527538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6"/>
          <p:cNvSpPr txBox="1">
            <a:spLocks noChangeArrowheads="1"/>
          </p:cNvSpPr>
          <p:nvPr/>
        </p:nvSpPr>
        <p:spPr bwMode="auto">
          <a:xfrm>
            <a:off x="5898174" y="1520825"/>
            <a:ext cx="3066314"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US" sz="2400" b="0" dirty="0">
                <a:latin typeface="+mn-lt"/>
              </a:rPr>
              <a:t>Normalized databases become very complex making queries  difficult and inefficient – a </a:t>
            </a:r>
            <a:r>
              <a:rPr lang="en-US" sz="2400" b="0" dirty="0" smtClean="0">
                <a:latin typeface="+mn-lt"/>
              </a:rPr>
              <a:t>‘spider web </a:t>
            </a:r>
            <a:r>
              <a:rPr lang="en-US" sz="2400" b="0" dirty="0">
                <a:latin typeface="+mn-lt"/>
              </a:rPr>
              <a:t>of joins’ is required for many queries.  A database normalized for transaction processing is typically unusable for non-technical users who wish to perform </a:t>
            </a:r>
            <a:r>
              <a:rPr lang="en-US" sz="2400" b="0" dirty="0" smtClean="0">
                <a:latin typeface="+mn-lt"/>
              </a:rPr>
              <a:t>queries.</a:t>
            </a:r>
            <a:endParaRPr lang="en-US" sz="2400" b="0" dirty="0">
              <a:latin typeface="+mn-lt"/>
            </a:endParaRPr>
          </a:p>
          <a:p>
            <a:endParaRPr lang="en-US" sz="2000" dirty="0"/>
          </a:p>
          <a:p>
            <a:endParaRPr lang="en-US" sz="2000" dirty="0"/>
          </a:p>
        </p:txBody>
      </p:sp>
    </p:spTree>
    <p:extLst>
      <p:ext uri="{BB962C8B-B14F-4D97-AF65-F5344CB8AC3E}">
        <p14:creationId xmlns:p14="http://schemas.microsoft.com/office/powerpoint/2010/main" val="1854017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ctr"/>
            <a:r>
              <a:rPr lang="en-IE" dirty="0" smtClean="0"/>
              <a:t>ER Drawbacks</a:t>
            </a:r>
            <a:endParaRPr lang="en-US" dirty="0" smtClean="0"/>
          </a:p>
        </p:txBody>
      </p:sp>
      <p:sp>
        <p:nvSpPr>
          <p:cNvPr id="45059" name="Content Placeholder 2"/>
          <p:cNvSpPr>
            <a:spLocks noGrp="1"/>
          </p:cNvSpPr>
          <p:nvPr>
            <p:ph idx="1"/>
          </p:nvPr>
        </p:nvSpPr>
        <p:spPr/>
        <p:txBody>
          <a:bodyPr>
            <a:normAutofit/>
          </a:bodyPr>
          <a:lstStyle/>
          <a:p>
            <a:pPr marL="457200" indent="-457200">
              <a:buFontTx/>
              <a:buChar char="•"/>
            </a:pPr>
            <a:r>
              <a:rPr lang="en-US" sz="3000" dirty="0" smtClean="0"/>
              <a:t>Data is </a:t>
            </a:r>
            <a:r>
              <a:rPr lang="en-US" sz="3000" dirty="0" smtClean="0">
                <a:solidFill>
                  <a:srgbClr val="161645"/>
                </a:solidFill>
              </a:rPr>
              <a:t>not structured for analytical usage.</a:t>
            </a:r>
          </a:p>
          <a:p>
            <a:pPr marL="457200" indent="-457200">
              <a:buFontTx/>
              <a:buChar char="•"/>
            </a:pPr>
            <a:endParaRPr lang="en-US" sz="3000" dirty="0" smtClean="0">
              <a:solidFill>
                <a:srgbClr val="161645"/>
              </a:solidFill>
            </a:endParaRPr>
          </a:p>
          <a:p>
            <a:pPr marL="457200" indent="-457200">
              <a:lnSpc>
                <a:spcPct val="93000"/>
              </a:lnSpc>
              <a:spcAft>
                <a:spcPts val="1288"/>
              </a:spcAft>
              <a:buClr>
                <a:srgbClr val="000000"/>
              </a:buClr>
              <a:buFontTx/>
              <a:buChar char="•"/>
            </a:pPr>
            <a:r>
              <a:rPr lang="en-US" sz="3000" dirty="0" smtClean="0">
                <a:solidFill>
                  <a:srgbClr val="161645"/>
                </a:solidFill>
                <a:ea typeface="Arial Unicode MS" pitchFamily="34" charset="-128"/>
                <a:cs typeface="Arial Unicode MS" pitchFamily="34" charset="-128"/>
              </a:rPr>
              <a:t>End users cannot understand or remember an ER model</a:t>
            </a:r>
            <a:r>
              <a:rPr lang="en-US" sz="3000" dirty="0" smtClean="0">
                <a:solidFill>
                  <a:srgbClr val="000000"/>
                </a:solidFill>
                <a:ea typeface="Arial Unicode MS" pitchFamily="34" charset="-128"/>
                <a:cs typeface="Arial Unicode MS" pitchFamily="34" charset="-128"/>
              </a:rPr>
              <a:t>. End users cannot navigate an ER model. There is no graphical user interface (GUI) that takes a general ER model and makes it usable by end users. </a:t>
            </a:r>
          </a:p>
          <a:p>
            <a:pPr marL="457200" indent="-457200">
              <a:lnSpc>
                <a:spcPct val="93000"/>
              </a:lnSpc>
              <a:spcAft>
                <a:spcPts val="1288"/>
              </a:spcAft>
              <a:buClr>
                <a:srgbClr val="000000"/>
              </a:buClr>
              <a:buFontTx/>
              <a:buChar char="•"/>
            </a:pPr>
            <a:r>
              <a:rPr lang="en-US" sz="3000" dirty="0" smtClean="0">
                <a:solidFill>
                  <a:srgbClr val="161645"/>
                </a:solidFill>
                <a:ea typeface="Arial Unicode MS" pitchFamily="34" charset="-128"/>
                <a:cs typeface="Arial Unicode MS" pitchFamily="34" charset="-128"/>
              </a:rPr>
              <a:t>Software cannot usefully query a general ER model. </a:t>
            </a:r>
            <a:endParaRPr lang="en-US" sz="2800" dirty="0" smtClean="0"/>
          </a:p>
        </p:txBody>
      </p:sp>
    </p:spTree>
    <p:extLst>
      <p:ext uri="{BB962C8B-B14F-4D97-AF65-F5344CB8AC3E}">
        <p14:creationId xmlns:p14="http://schemas.microsoft.com/office/powerpoint/2010/main" val="3441649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a:r>
              <a:rPr lang="en-IE" smtClean="0"/>
              <a:t>Linking ER and DM Models</a:t>
            </a:r>
            <a:endParaRPr lang="en-US" smtClean="0"/>
          </a:p>
        </p:txBody>
      </p:sp>
      <p:sp>
        <p:nvSpPr>
          <p:cNvPr id="3" name="Content Placeholder 2"/>
          <p:cNvSpPr>
            <a:spLocks noGrp="1"/>
          </p:cNvSpPr>
          <p:nvPr>
            <p:ph idx="1"/>
          </p:nvPr>
        </p:nvSpPr>
        <p:spPr>
          <a:xfrm>
            <a:off x="457200" y="1484784"/>
            <a:ext cx="8229600" cy="4641379"/>
          </a:xfrm>
        </p:spPr>
        <p:txBody>
          <a:bodyPr/>
          <a:lstStyle/>
          <a:p>
            <a:r>
              <a:rPr lang="en-US" dirty="0" smtClean="0"/>
              <a:t>The key to understanding the relationship between DM and ER is that </a:t>
            </a:r>
            <a:r>
              <a:rPr lang="en-US" dirty="0" smtClean="0">
                <a:solidFill>
                  <a:srgbClr val="161645"/>
                </a:solidFill>
              </a:rPr>
              <a:t>a single ER diagram breaks down into multiple DM diagrams</a:t>
            </a:r>
            <a:r>
              <a:rPr lang="en-US" dirty="0" smtClean="0"/>
              <a:t>, or ‘stars’. </a:t>
            </a:r>
          </a:p>
          <a:p>
            <a:endParaRPr lang="en-US" dirty="0" smtClean="0"/>
          </a:p>
        </p:txBody>
      </p:sp>
      <p:pic>
        <p:nvPicPr>
          <p:cNvPr id="4" name="Picture 4" descr="H:\LanDocuments\INFO418\Other Stuff\9708d15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3574723"/>
            <a:ext cx="37279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5405805" y="6001084"/>
            <a:ext cx="984738" cy="642937"/>
            <a:chOff x="3456" y="960"/>
            <a:chExt cx="672" cy="576"/>
          </a:xfrm>
        </p:grpSpPr>
        <p:sp>
          <p:nvSpPr>
            <p:cNvPr id="44061" name="Rectangle 12"/>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4062" name="Rectangle 13"/>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63" name="Rectangle 14"/>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64" name="Rectangle 15"/>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65" name="Rectangle 16"/>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grpSp>
      <p:grpSp>
        <p:nvGrpSpPr>
          <p:cNvPr id="5" name="Group 23"/>
          <p:cNvGrpSpPr>
            <a:grpSpLocks/>
          </p:cNvGrpSpPr>
          <p:nvPr/>
        </p:nvGrpSpPr>
        <p:grpSpPr bwMode="auto">
          <a:xfrm>
            <a:off x="6953251" y="3618246"/>
            <a:ext cx="984738" cy="644525"/>
            <a:chOff x="3456" y="960"/>
            <a:chExt cx="672" cy="576"/>
          </a:xfrm>
        </p:grpSpPr>
        <p:sp>
          <p:nvSpPr>
            <p:cNvPr id="44056" name="Rectangle 24"/>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4057" name="Rectangle 25"/>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58" name="Rectangle 26"/>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59" name="Rectangle 27"/>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60" name="Rectangle 28"/>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grpSp>
      <p:grpSp>
        <p:nvGrpSpPr>
          <p:cNvPr id="6" name="Group 29"/>
          <p:cNvGrpSpPr>
            <a:grpSpLocks/>
          </p:cNvGrpSpPr>
          <p:nvPr/>
        </p:nvGrpSpPr>
        <p:grpSpPr bwMode="auto">
          <a:xfrm>
            <a:off x="5405805" y="4172284"/>
            <a:ext cx="984738" cy="642937"/>
            <a:chOff x="3456" y="960"/>
            <a:chExt cx="672" cy="576"/>
          </a:xfrm>
        </p:grpSpPr>
        <p:sp>
          <p:nvSpPr>
            <p:cNvPr id="44051" name="Rectangle 30"/>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4052" name="Rectangle 31"/>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53" name="Rectangle 32"/>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54" name="Rectangle 33"/>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55" name="Rectangle 34"/>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grpSp>
      <p:grpSp>
        <p:nvGrpSpPr>
          <p:cNvPr id="7" name="Group 35"/>
          <p:cNvGrpSpPr>
            <a:grpSpLocks/>
          </p:cNvGrpSpPr>
          <p:nvPr/>
        </p:nvGrpSpPr>
        <p:grpSpPr bwMode="auto">
          <a:xfrm>
            <a:off x="6953251" y="5347034"/>
            <a:ext cx="984738" cy="642937"/>
            <a:chOff x="3456" y="960"/>
            <a:chExt cx="672" cy="576"/>
          </a:xfrm>
        </p:grpSpPr>
        <p:sp>
          <p:nvSpPr>
            <p:cNvPr id="44046" name="Rectangle 36"/>
            <p:cNvSpPr>
              <a:spLocks noChangeArrowheads="1"/>
            </p:cNvSpPr>
            <p:nvPr/>
          </p:nvSpPr>
          <p:spPr bwMode="auto">
            <a:xfrm>
              <a:off x="3744" y="1104"/>
              <a:ext cx="96" cy="28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4047" name="Rectangle 37"/>
            <p:cNvSpPr>
              <a:spLocks noChangeArrowheads="1"/>
            </p:cNvSpPr>
            <p:nvPr/>
          </p:nvSpPr>
          <p:spPr bwMode="auto">
            <a:xfrm>
              <a:off x="3984" y="960"/>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48" name="Rectangle 38"/>
            <p:cNvSpPr>
              <a:spLocks noChangeArrowheads="1"/>
            </p:cNvSpPr>
            <p:nvPr/>
          </p:nvSpPr>
          <p:spPr bwMode="auto">
            <a:xfrm>
              <a:off x="3456" y="1392"/>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49" name="Rectangle 39"/>
            <p:cNvSpPr>
              <a:spLocks noChangeArrowheads="1"/>
            </p:cNvSpPr>
            <p:nvPr/>
          </p:nvSpPr>
          <p:spPr bwMode="auto">
            <a:xfrm>
              <a:off x="3456" y="960"/>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44050" name="Rectangle 40"/>
            <p:cNvSpPr>
              <a:spLocks noChangeArrowheads="1"/>
            </p:cNvSpPr>
            <p:nvPr/>
          </p:nvSpPr>
          <p:spPr bwMode="auto">
            <a:xfrm>
              <a:off x="3984" y="1392"/>
              <a:ext cx="144" cy="144"/>
            </a:xfrm>
            <a:prstGeom prst="rect">
              <a:avLst/>
            </a:prstGeom>
            <a:solidFill>
              <a:srgbClr val="FF0000"/>
            </a:solidFill>
            <a:ln w="9525">
              <a:solidFill>
                <a:schemeClr val="tx1"/>
              </a:solidFill>
              <a:miter lim="800000"/>
              <a:headEnd/>
              <a:tailEnd/>
            </a:ln>
          </p:spPr>
          <p:txBody>
            <a:bodyPr wrap="none" anchor="ctr"/>
            <a:lstStyle/>
            <a:p>
              <a:endParaRPr lang="en-US"/>
            </a:p>
          </p:txBody>
        </p:sp>
      </p:grpSp>
      <p:sp>
        <p:nvSpPr>
          <p:cNvPr id="29" name="Text Box 42"/>
          <p:cNvSpPr txBox="1">
            <a:spLocks noChangeArrowheads="1"/>
          </p:cNvSpPr>
          <p:nvPr/>
        </p:nvSpPr>
        <p:spPr bwMode="auto">
          <a:xfrm>
            <a:off x="6925408" y="3048333"/>
            <a:ext cx="7502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US" sz="1400" dirty="0"/>
              <a:t>Returns</a:t>
            </a:r>
            <a:endParaRPr lang="en-US" sz="1200" dirty="0"/>
          </a:p>
        </p:txBody>
      </p:sp>
      <p:sp>
        <p:nvSpPr>
          <p:cNvPr id="30" name="Text Box 43"/>
          <p:cNvSpPr txBox="1">
            <a:spLocks noChangeArrowheads="1"/>
          </p:cNvSpPr>
          <p:nvPr/>
        </p:nvSpPr>
        <p:spPr bwMode="auto">
          <a:xfrm>
            <a:off x="6953250" y="4699334"/>
            <a:ext cx="10067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US" sz="1400"/>
              <a:t>Sales Contact</a:t>
            </a:r>
          </a:p>
        </p:txBody>
      </p:sp>
      <p:sp>
        <p:nvSpPr>
          <p:cNvPr id="31" name="Text Box 44"/>
          <p:cNvSpPr txBox="1">
            <a:spLocks noChangeArrowheads="1"/>
          </p:cNvSpPr>
          <p:nvPr/>
        </p:nvSpPr>
        <p:spPr bwMode="auto">
          <a:xfrm>
            <a:off x="5462954" y="3524583"/>
            <a:ext cx="7151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US" sz="1400"/>
              <a:t>Orders</a:t>
            </a:r>
            <a:endParaRPr lang="en-US" sz="1200"/>
          </a:p>
        </p:txBody>
      </p:sp>
      <p:sp>
        <p:nvSpPr>
          <p:cNvPr id="32" name="Text Box 45"/>
          <p:cNvSpPr txBox="1">
            <a:spLocks noChangeArrowheads="1"/>
          </p:cNvSpPr>
          <p:nvPr/>
        </p:nvSpPr>
        <p:spPr bwMode="auto">
          <a:xfrm>
            <a:off x="5397011" y="5429583"/>
            <a:ext cx="8880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US" sz="1400" dirty="0"/>
              <a:t>Payments</a:t>
            </a:r>
            <a:endParaRPr lang="en-US" sz="1200" dirty="0"/>
          </a:p>
        </p:txBody>
      </p:sp>
      <p:sp>
        <p:nvSpPr>
          <p:cNvPr id="33" name="AutoShape 46"/>
          <p:cNvSpPr>
            <a:spLocks noChangeArrowheads="1"/>
          </p:cNvSpPr>
          <p:nvPr/>
        </p:nvSpPr>
        <p:spPr bwMode="auto">
          <a:xfrm>
            <a:off x="4350727" y="4435475"/>
            <a:ext cx="748811" cy="590550"/>
          </a:xfrm>
          <a:prstGeom prst="rightArrow">
            <a:avLst>
              <a:gd name="adj1" fmla="val 50000"/>
              <a:gd name="adj2" fmla="val 24999"/>
            </a:avLst>
          </a:prstGeom>
          <a:solidFill>
            <a:schemeClr val="tx2"/>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97647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20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20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20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20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a:r>
              <a:rPr lang="en-IE" smtClean="0"/>
              <a:t>DM Strengths</a:t>
            </a:r>
            <a:endParaRPr lang="en-US" smtClean="0"/>
          </a:p>
        </p:txBody>
      </p:sp>
      <p:sp>
        <p:nvSpPr>
          <p:cNvPr id="3" name="Content Placeholder 2"/>
          <p:cNvSpPr>
            <a:spLocks noGrp="1"/>
          </p:cNvSpPr>
          <p:nvPr>
            <p:ph idx="1"/>
          </p:nvPr>
        </p:nvSpPr>
        <p:spPr/>
        <p:txBody>
          <a:bodyPr>
            <a:normAutofit fontScale="92500" lnSpcReduction="10000"/>
          </a:bodyPr>
          <a:lstStyle/>
          <a:p>
            <a:pPr marL="457200" indent="-457200">
              <a:buFontTx/>
              <a:buChar char="•"/>
            </a:pPr>
            <a:r>
              <a:rPr lang="en-US" dirty="0" smtClean="0"/>
              <a:t>The dimensional model has a number of important data warehouse advantages that the ER model lacks. </a:t>
            </a:r>
          </a:p>
          <a:p>
            <a:pPr marL="457200" indent="-457200">
              <a:buFontTx/>
              <a:buChar char="•"/>
            </a:pPr>
            <a:endParaRPr lang="en-US" dirty="0" smtClean="0"/>
          </a:p>
          <a:p>
            <a:pPr marL="457200" indent="-457200">
              <a:buFontTx/>
              <a:buChar char="•"/>
            </a:pPr>
            <a:r>
              <a:rPr lang="en-US" dirty="0" smtClean="0"/>
              <a:t>First, the dimensional model is </a:t>
            </a:r>
            <a:r>
              <a:rPr lang="en-US" dirty="0" smtClean="0">
                <a:solidFill>
                  <a:srgbClr val="161645"/>
                </a:solidFill>
              </a:rPr>
              <a:t>a predictable, standard framework</a:t>
            </a:r>
            <a:r>
              <a:rPr lang="en-US" dirty="0" smtClean="0"/>
              <a:t>. Report writers, query tools, and user interfaces can all make strong assumptions about the dimensional model to make the user interfaces more understandable and to make processing more efficient.</a:t>
            </a:r>
          </a:p>
          <a:p>
            <a:pPr marL="457200" indent="-457200"/>
            <a:endParaRPr lang="en-US" dirty="0" smtClean="0"/>
          </a:p>
        </p:txBody>
      </p:sp>
    </p:spTree>
    <p:extLst>
      <p:ext uri="{BB962C8B-B14F-4D97-AF65-F5344CB8AC3E}">
        <p14:creationId xmlns:p14="http://schemas.microsoft.com/office/powerpoint/2010/main" val="888922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Grp="1" noChangeArrowheads="1"/>
          </p:cNvSpPr>
          <p:nvPr>
            <p:ph type="title"/>
          </p:nvPr>
        </p:nvSpPr>
        <p:spPr/>
        <p:txBody>
          <a:bodyPr/>
          <a:lstStyle/>
          <a:p>
            <a:pPr algn="ctr" eaLnBrk="1" hangingPunct="1"/>
            <a:r>
              <a:rPr lang="en-US" sz="3600" dirty="0" smtClean="0"/>
              <a:t>Outline</a:t>
            </a:r>
            <a:endParaRPr lang="en-US" sz="3600" dirty="0" smtClean="0">
              <a:latin typeface="Times New Roman" pitchFamily="18" charset="0"/>
              <a:cs typeface="Times New Roman" pitchFamily="18" charset="0"/>
            </a:endParaRPr>
          </a:p>
        </p:txBody>
      </p:sp>
      <p:sp>
        <p:nvSpPr>
          <p:cNvPr id="4099" name="Rectangle 10"/>
          <p:cNvSpPr>
            <a:spLocks noGrp="1" noChangeArrowheads="1"/>
          </p:cNvSpPr>
          <p:nvPr>
            <p:ph idx="1"/>
          </p:nvPr>
        </p:nvSpPr>
        <p:spPr/>
        <p:txBody>
          <a:bodyPr>
            <a:normAutofit/>
          </a:bodyPr>
          <a:lstStyle/>
          <a:p>
            <a:r>
              <a:rPr lang="en-IE" dirty="0" smtClean="0"/>
              <a:t>Today we will begin to look at: </a:t>
            </a:r>
            <a:r>
              <a:rPr lang="en-IE" dirty="0">
                <a:solidFill>
                  <a:srgbClr val="FF0000"/>
                </a:solidFill>
              </a:rPr>
              <a:t>How do we model data in the Data </a:t>
            </a:r>
            <a:r>
              <a:rPr lang="en-IE" dirty="0" smtClean="0">
                <a:solidFill>
                  <a:srgbClr val="FF0000"/>
                </a:solidFill>
              </a:rPr>
              <a:t>Warehouse?</a:t>
            </a:r>
            <a:endParaRPr lang="en-US" dirty="0">
              <a:solidFill>
                <a:srgbClr val="FF0000"/>
              </a:solidFill>
            </a:endParaRPr>
          </a:p>
          <a:p>
            <a:pPr lvl="1"/>
            <a:r>
              <a:rPr lang="en-IE" dirty="0" smtClean="0">
                <a:solidFill>
                  <a:srgbClr val="000000"/>
                </a:solidFill>
              </a:rPr>
              <a:t>Entity-Relationship (ER) </a:t>
            </a:r>
            <a:r>
              <a:rPr lang="en-IE" dirty="0">
                <a:solidFill>
                  <a:srgbClr val="000000"/>
                </a:solidFill>
              </a:rPr>
              <a:t>Modelling </a:t>
            </a:r>
            <a:endParaRPr lang="en-IE" dirty="0" smtClean="0">
              <a:solidFill>
                <a:srgbClr val="000000"/>
              </a:solidFill>
            </a:endParaRPr>
          </a:p>
          <a:p>
            <a:pPr lvl="2"/>
            <a:r>
              <a:rPr lang="en-IE" dirty="0" smtClean="0"/>
              <a:t>ER modelling </a:t>
            </a:r>
            <a:r>
              <a:rPr lang="en-IE" dirty="0"/>
              <a:t>is a design technique in which we store the data in highly </a:t>
            </a:r>
            <a:r>
              <a:rPr lang="en-IE" dirty="0" smtClean="0"/>
              <a:t>normalized </a:t>
            </a:r>
            <a:r>
              <a:rPr lang="en-IE" dirty="0"/>
              <a:t>form inside a relational database</a:t>
            </a:r>
            <a:r>
              <a:rPr lang="en-IE" dirty="0" smtClean="0"/>
              <a:t>.</a:t>
            </a:r>
            <a:endParaRPr lang="en-IE" dirty="0" smtClean="0">
              <a:solidFill>
                <a:srgbClr val="000000"/>
              </a:solidFill>
            </a:endParaRPr>
          </a:p>
          <a:p>
            <a:pPr lvl="1"/>
            <a:r>
              <a:rPr lang="en-IE" dirty="0" smtClean="0">
                <a:solidFill>
                  <a:srgbClr val="000000"/>
                </a:solidFill>
              </a:rPr>
              <a:t>Dimensional Modelling</a:t>
            </a:r>
          </a:p>
          <a:p>
            <a:pPr lvl="2"/>
            <a:r>
              <a:rPr lang="en-IE" dirty="0">
                <a:solidFill>
                  <a:srgbClr val="000000"/>
                </a:solidFill>
              </a:rPr>
              <a:t>Star Schemas</a:t>
            </a:r>
          </a:p>
          <a:p>
            <a:pPr marL="457200" lvl="1" indent="0">
              <a:buNone/>
            </a:pPr>
            <a:endParaRPr lang="en-US" dirty="0">
              <a:solidFill>
                <a:srgbClr val="000000"/>
              </a:solidFill>
            </a:endParaRPr>
          </a:p>
          <a:p>
            <a:pPr lvl="1" eaLnBrk="1" hangingPunct="1"/>
            <a:endParaRPr lang="en-IE" dirty="0" smtClean="0"/>
          </a:p>
          <a:p>
            <a:pPr lvl="1" eaLnBrk="1" hangingPunct="1"/>
            <a:endParaRPr lang="en-US" dirty="0" smtClean="0"/>
          </a:p>
          <a:p>
            <a:pPr lvl="1" eaLnBrk="1" hangingPunct="1"/>
            <a:endParaRPr lang="en-US" dirty="0" smtClean="0"/>
          </a:p>
        </p:txBody>
      </p:sp>
    </p:spTree>
    <p:extLst>
      <p:ext uri="{BB962C8B-B14F-4D97-AF65-F5344CB8AC3E}">
        <p14:creationId xmlns:p14="http://schemas.microsoft.com/office/powerpoint/2010/main" val="59165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a:r>
              <a:rPr lang="en-IE" smtClean="0"/>
              <a:t>DM Strengths</a:t>
            </a:r>
            <a:endParaRPr lang="en-US" smtClean="0"/>
          </a:p>
        </p:txBody>
      </p:sp>
      <p:sp>
        <p:nvSpPr>
          <p:cNvPr id="3" name="Content Placeholder 2"/>
          <p:cNvSpPr>
            <a:spLocks noGrp="1"/>
          </p:cNvSpPr>
          <p:nvPr>
            <p:ph idx="1"/>
          </p:nvPr>
        </p:nvSpPr>
        <p:spPr/>
        <p:txBody>
          <a:bodyPr>
            <a:normAutofit/>
          </a:bodyPr>
          <a:lstStyle/>
          <a:p>
            <a:pPr marL="457200" indent="-457200">
              <a:buFontTx/>
              <a:buChar char="•"/>
            </a:pPr>
            <a:r>
              <a:rPr lang="en-US" dirty="0" smtClean="0"/>
              <a:t>A second strength of the dimensional model is that the predictable framework of the star join schema </a:t>
            </a:r>
            <a:r>
              <a:rPr lang="en-US" dirty="0" smtClean="0">
                <a:solidFill>
                  <a:srgbClr val="161645"/>
                </a:solidFill>
              </a:rPr>
              <a:t>withstands unexpected changes in user behavior</a:t>
            </a:r>
            <a:r>
              <a:rPr lang="en-US" dirty="0" smtClean="0"/>
              <a:t>. </a:t>
            </a:r>
          </a:p>
          <a:p>
            <a:pPr marL="457200" indent="-457200">
              <a:buFontTx/>
              <a:buChar char="•"/>
            </a:pPr>
            <a:endParaRPr lang="en-US" dirty="0" smtClean="0"/>
          </a:p>
          <a:p>
            <a:pPr marL="457200" indent="-457200">
              <a:buFontTx/>
              <a:buChar char="•"/>
            </a:pPr>
            <a:r>
              <a:rPr lang="en-US" dirty="0" smtClean="0">
                <a:solidFill>
                  <a:srgbClr val="161645"/>
                </a:solidFill>
              </a:rPr>
              <a:t>The logical design can be done </a:t>
            </a:r>
            <a:r>
              <a:rPr lang="en-US" b="1" u="sng" dirty="0" smtClean="0">
                <a:solidFill>
                  <a:srgbClr val="161645"/>
                </a:solidFill>
              </a:rPr>
              <a:t>independently of</a:t>
            </a:r>
            <a:r>
              <a:rPr lang="en-US" dirty="0" smtClean="0">
                <a:solidFill>
                  <a:srgbClr val="161645"/>
                </a:solidFill>
              </a:rPr>
              <a:t> </a:t>
            </a:r>
            <a:r>
              <a:rPr lang="en-US" b="1" u="sng" dirty="0" smtClean="0">
                <a:solidFill>
                  <a:srgbClr val="161645"/>
                </a:solidFill>
              </a:rPr>
              <a:t>expected query patterns</a:t>
            </a:r>
            <a:r>
              <a:rPr lang="en-US" dirty="0" smtClean="0"/>
              <a:t>.</a:t>
            </a:r>
          </a:p>
        </p:txBody>
      </p:sp>
    </p:spTree>
    <p:extLst>
      <p:ext uri="{BB962C8B-B14F-4D97-AF65-F5344CB8AC3E}">
        <p14:creationId xmlns:p14="http://schemas.microsoft.com/office/powerpoint/2010/main" val="485095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ctr"/>
            <a:r>
              <a:rPr lang="en-IE" smtClean="0"/>
              <a:t>DM Strengths</a:t>
            </a:r>
            <a:endParaRPr lang="en-US" smtClean="0"/>
          </a:p>
        </p:txBody>
      </p:sp>
      <p:sp>
        <p:nvSpPr>
          <p:cNvPr id="3" name="Content Placeholder 2"/>
          <p:cNvSpPr>
            <a:spLocks noGrp="1"/>
          </p:cNvSpPr>
          <p:nvPr>
            <p:ph idx="1"/>
          </p:nvPr>
        </p:nvSpPr>
        <p:spPr/>
        <p:txBody>
          <a:bodyPr>
            <a:normAutofit fontScale="92500"/>
          </a:bodyPr>
          <a:lstStyle/>
          <a:p>
            <a:pPr marL="457200" indent="-457200">
              <a:lnSpc>
                <a:spcPct val="90000"/>
              </a:lnSpc>
              <a:buFontTx/>
              <a:buChar char="•"/>
            </a:pPr>
            <a:r>
              <a:rPr lang="en-US" sz="2800" dirty="0" smtClean="0"/>
              <a:t>A third strength of the dimensional model is that it is ‘</a:t>
            </a:r>
            <a:r>
              <a:rPr lang="en-US" sz="2800" dirty="0" smtClean="0">
                <a:solidFill>
                  <a:srgbClr val="161645"/>
                </a:solidFill>
              </a:rPr>
              <a:t>gracefully extensible’ </a:t>
            </a:r>
            <a:r>
              <a:rPr lang="en-US" sz="2800" dirty="0" smtClean="0"/>
              <a:t>to accommodate unexpected new data elements and new design </a:t>
            </a:r>
            <a:r>
              <a:rPr lang="en-US" sz="2800" dirty="0" smtClean="0"/>
              <a:t>decisions</a:t>
            </a:r>
            <a:r>
              <a:rPr lang="en-US" sz="2800" dirty="0"/>
              <a:t>:</a:t>
            </a:r>
            <a:endParaRPr lang="en-US" sz="2800" dirty="0" smtClean="0"/>
          </a:p>
          <a:p>
            <a:pPr lvl="1">
              <a:lnSpc>
                <a:spcPct val="90000"/>
              </a:lnSpc>
            </a:pPr>
            <a:r>
              <a:rPr lang="en-US" sz="2400" dirty="0"/>
              <a:t>A</a:t>
            </a:r>
            <a:r>
              <a:rPr lang="en-US" sz="2400" dirty="0" smtClean="0"/>
              <a:t>ll </a:t>
            </a:r>
            <a:r>
              <a:rPr lang="en-US" sz="2400" dirty="0" smtClean="0"/>
              <a:t>existing tables (both fact and dimension) can be changed in place </a:t>
            </a:r>
            <a:r>
              <a:rPr lang="en-US" sz="2400" dirty="0" smtClean="0">
                <a:solidFill>
                  <a:srgbClr val="161645"/>
                </a:solidFill>
              </a:rPr>
              <a:t>by simply adding new data </a:t>
            </a:r>
            <a:r>
              <a:rPr lang="en-US" sz="2400" dirty="0" smtClean="0"/>
              <a:t>rows in the table, or the table can be changed in place with a SQL alter table command. </a:t>
            </a:r>
          </a:p>
          <a:p>
            <a:pPr lvl="1">
              <a:lnSpc>
                <a:spcPct val="90000"/>
              </a:lnSpc>
            </a:pPr>
            <a:r>
              <a:rPr lang="en-US" sz="2400" dirty="0" smtClean="0">
                <a:solidFill>
                  <a:srgbClr val="161645"/>
                </a:solidFill>
              </a:rPr>
              <a:t>Data should not have to be reloaded</a:t>
            </a:r>
            <a:r>
              <a:rPr lang="en-US" sz="2400" dirty="0" smtClean="0"/>
              <a:t>. </a:t>
            </a:r>
          </a:p>
          <a:p>
            <a:pPr lvl="1">
              <a:lnSpc>
                <a:spcPct val="90000"/>
              </a:lnSpc>
            </a:pPr>
            <a:r>
              <a:rPr lang="en-US" sz="2400" dirty="0" smtClean="0"/>
              <a:t>No query tool or reporting tool needs to be reprogrammed to accommodate the change. </a:t>
            </a:r>
          </a:p>
          <a:p>
            <a:pPr lvl="1">
              <a:lnSpc>
                <a:spcPct val="90000"/>
              </a:lnSpc>
            </a:pPr>
            <a:r>
              <a:rPr lang="en-US" sz="2400" dirty="0" smtClean="0">
                <a:solidFill>
                  <a:srgbClr val="161645"/>
                </a:solidFill>
              </a:rPr>
              <a:t>Old applications continue to run </a:t>
            </a:r>
            <a:r>
              <a:rPr lang="en-US" sz="2400" dirty="0" smtClean="0"/>
              <a:t>without yielding different results. Adding new unanticipated facts (that is, new additive numeric fields in the fact table), as long as they are consistent with the fundamental grain of the existing fact table. </a:t>
            </a:r>
          </a:p>
          <a:p>
            <a:pPr marL="457200" indent="-457200">
              <a:buFontTx/>
              <a:buChar char="•"/>
            </a:pPr>
            <a:endParaRPr lang="en-US" dirty="0" smtClean="0"/>
          </a:p>
        </p:txBody>
      </p:sp>
    </p:spTree>
    <p:extLst>
      <p:ext uri="{BB962C8B-B14F-4D97-AF65-F5344CB8AC3E}">
        <p14:creationId xmlns:p14="http://schemas.microsoft.com/office/powerpoint/2010/main" val="726843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algn="ctr"/>
            <a:r>
              <a:rPr lang="en-IE" smtClean="0"/>
              <a:t>Final Points on ER versus DM</a:t>
            </a:r>
            <a:endParaRPr lang="en-US" smtClean="0"/>
          </a:p>
        </p:txBody>
      </p:sp>
      <p:sp>
        <p:nvSpPr>
          <p:cNvPr id="3" name="Content Placeholder 2"/>
          <p:cNvSpPr>
            <a:spLocks noGrp="1"/>
          </p:cNvSpPr>
          <p:nvPr>
            <p:ph idx="1"/>
          </p:nvPr>
        </p:nvSpPr>
        <p:spPr/>
        <p:txBody>
          <a:bodyPr/>
          <a:lstStyle/>
          <a:p>
            <a:pPr marL="457200" indent="-457200">
              <a:buFontTx/>
              <a:buChar char="•"/>
            </a:pPr>
            <a:r>
              <a:rPr lang="en-US" smtClean="0">
                <a:solidFill>
                  <a:srgbClr val="161645"/>
                </a:solidFill>
              </a:rPr>
              <a:t>ER models are not appropriate for Data Warehouses</a:t>
            </a:r>
            <a:r>
              <a:rPr lang="en-US" smtClean="0"/>
              <a:t>. ER modeling does not really model a business; rather, it models the micro relationships among data elements. </a:t>
            </a:r>
          </a:p>
          <a:p>
            <a:pPr marL="457200" indent="-457200">
              <a:buFontTx/>
              <a:buChar char="•"/>
            </a:pPr>
            <a:r>
              <a:rPr lang="en-US" smtClean="0">
                <a:solidFill>
                  <a:srgbClr val="161645"/>
                </a:solidFill>
              </a:rPr>
              <a:t>ER models are wildly variable in structure. </a:t>
            </a:r>
            <a:r>
              <a:rPr lang="en-US" smtClean="0"/>
              <a:t>As such, it is extremely difficult to optimize query performance.</a:t>
            </a:r>
          </a:p>
          <a:p>
            <a:pPr marL="457200" indent="-457200"/>
            <a:endParaRPr lang="en-US" smtClean="0"/>
          </a:p>
        </p:txBody>
      </p:sp>
    </p:spTree>
    <p:extLst>
      <p:ext uri="{BB962C8B-B14F-4D97-AF65-F5344CB8AC3E}">
        <p14:creationId xmlns:p14="http://schemas.microsoft.com/office/powerpoint/2010/main" val="3695810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eaLnBrk="1" hangingPunct="1"/>
            <a:r>
              <a:rPr lang="en-IE" smtClean="0"/>
              <a:t>Final Points on ER versus DM</a:t>
            </a:r>
            <a:endParaRPr lang="en-US" smtClean="0"/>
          </a:p>
        </p:txBody>
      </p:sp>
      <p:sp>
        <p:nvSpPr>
          <p:cNvPr id="49155" name="Rectangle 3"/>
          <p:cNvSpPr>
            <a:spLocks noGrp="1" noChangeArrowheads="1"/>
          </p:cNvSpPr>
          <p:nvPr>
            <p:ph idx="1"/>
          </p:nvPr>
        </p:nvSpPr>
        <p:spPr>
          <a:xfrm>
            <a:off x="372208" y="1268759"/>
            <a:ext cx="8427427" cy="5454303"/>
          </a:xfrm>
        </p:spPr>
        <p:txBody>
          <a:bodyPr>
            <a:normAutofit/>
          </a:bodyPr>
          <a:lstStyle/>
          <a:p>
            <a:pPr eaLnBrk="1" hangingPunct="1">
              <a:lnSpc>
                <a:spcPct val="70000"/>
              </a:lnSpc>
            </a:pPr>
            <a:r>
              <a:rPr lang="en-US" sz="1600" u="sng" dirty="0" smtClean="0">
                <a:solidFill>
                  <a:srgbClr val="000000"/>
                </a:solidFill>
              </a:rPr>
              <a:t>Dimensional Model:</a:t>
            </a:r>
            <a:endParaRPr lang="en-US" sz="1600" dirty="0" smtClean="0">
              <a:solidFill>
                <a:srgbClr val="000000"/>
              </a:solidFill>
            </a:endParaRPr>
          </a:p>
          <a:p>
            <a:pPr lvl="1" eaLnBrk="1" hangingPunct="1">
              <a:lnSpc>
                <a:spcPct val="70000"/>
              </a:lnSpc>
              <a:buFont typeface="Wingdings" pitchFamily="2" charset="2"/>
              <a:buNone/>
            </a:pPr>
            <a:r>
              <a:rPr lang="en-US" sz="1600" dirty="0" smtClean="0">
                <a:solidFill>
                  <a:srgbClr val="000000"/>
                </a:solidFill>
              </a:rPr>
              <a:t>SELECT description, SUM(</a:t>
            </a:r>
            <a:r>
              <a:rPr lang="en-US" sz="1600" dirty="0" err="1" smtClean="0">
                <a:solidFill>
                  <a:srgbClr val="000000"/>
                </a:solidFill>
              </a:rPr>
              <a:t>quoted_price</a:t>
            </a:r>
            <a:r>
              <a:rPr lang="en-US" sz="1600" dirty="0" smtClean="0">
                <a:solidFill>
                  <a:srgbClr val="000000"/>
                </a:solidFill>
              </a:rPr>
              <a:t>), SUM(quantity),</a:t>
            </a:r>
          </a:p>
          <a:p>
            <a:pPr lvl="1" eaLnBrk="1" hangingPunct="1">
              <a:lnSpc>
                <a:spcPct val="70000"/>
              </a:lnSpc>
              <a:buFont typeface="Wingdings" pitchFamily="2" charset="2"/>
              <a:buNone/>
            </a:pPr>
            <a:r>
              <a:rPr lang="en-US" sz="1600" dirty="0" smtClean="0">
                <a:solidFill>
                  <a:srgbClr val="000000"/>
                </a:solidFill>
              </a:rPr>
              <a:t>       SUM(</a:t>
            </a:r>
            <a:r>
              <a:rPr lang="en-US" sz="1600" dirty="0" err="1" smtClean="0">
                <a:solidFill>
                  <a:srgbClr val="000000"/>
                </a:solidFill>
              </a:rPr>
              <a:t>unit_price</a:t>
            </a:r>
            <a:r>
              <a:rPr lang="en-US" sz="1600" dirty="0" smtClean="0">
                <a:solidFill>
                  <a:srgbClr val="000000"/>
                </a:solidFill>
              </a:rPr>
              <a:t>) , SUM(</a:t>
            </a:r>
            <a:r>
              <a:rPr lang="en-US" sz="1600" dirty="0" err="1" smtClean="0">
                <a:solidFill>
                  <a:srgbClr val="000000"/>
                </a:solidFill>
              </a:rPr>
              <a:t>total_comm</a:t>
            </a:r>
            <a:r>
              <a:rPr lang="en-US" sz="1600" dirty="0" smtClean="0">
                <a:solidFill>
                  <a:srgbClr val="000000"/>
                </a:solidFill>
              </a:rPr>
              <a:t>)</a:t>
            </a:r>
          </a:p>
          <a:p>
            <a:pPr lvl="1" eaLnBrk="1" hangingPunct="1">
              <a:lnSpc>
                <a:spcPct val="70000"/>
              </a:lnSpc>
              <a:buFont typeface="Wingdings" pitchFamily="2" charset="2"/>
              <a:buNone/>
            </a:pPr>
            <a:r>
              <a:rPr lang="en-US" sz="1600" dirty="0" smtClean="0">
                <a:solidFill>
                  <a:srgbClr val="000000"/>
                </a:solidFill>
              </a:rPr>
              <a:t>FROM   </a:t>
            </a:r>
            <a:r>
              <a:rPr lang="en-US" sz="1600" dirty="0" err="1" smtClean="0">
                <a:solidFill>
                  <a:srgbClr val="000000"/>
                </a:solidFill>
              </a:rPr>
              <a:t>order_fact</a:t>
            </a:r>
            <a:r>
              <a:rPr lang="en-US" sz="1600" dirty="0" smtClean="0">
                <a:solidFill>
                  <a:srgbClr val="000000"/>
                </a:solidFill>
              </a:rPr>
              <a:t>     of,  </a:t>
            </a:r>
          </a:p>
          <a:p>
            <a:pPr lvl="1" eaLnBrk="1" hangingPunct="1">
              <a:lnSpc>
                <a:spcPct val="70000"/>
              </a:lnSpc>
              <a:buFont typeface="Wingdings" pitchFamily="2" charset="2"/>
              <a:buNone/>
            </a:pPr>
            <a:r>
              <a:rPr lang="en-US" sz="1600" dirty="0" smtClean="0">
                <a:solidFill>
                  <a:srgbClr val="000000"/>
                </a:solidFill>
              </a:rPr>
              <a:t>       </a:t>
            </a:r>
            <a:r>
              <a:rPr lang="en-US" sz="1600" dirty="0" err="1" smtClean="0">
                <a:solidFill>
                  <a:srgbClr val="000000"/>
                </a:solidFill>
              </a:rPr>
              <a:t>part_dimension</a:t>
            </a:r>
            <a:r>
              <a:rPr lang="en-US" sz="1600" dirty="0" smtClean="0">
                <a:solidFill>
                  <a:srgbClr val="000000"/>
                </a:solidFill>
              </a:rPr>
              <a:t> </a:t>
            </a:r>
            <a:r>
              <a:rPr lang="en-US" sz="1600" dirty="0" err="1" smtClean="0">
                <a:solidFill>
                  <a:srgbClr val="000000"/>
                </a:solidFill>
              </a:rPr>
              <a:t>pd</a:t>
            </a:r>
            <a:r>
              <a:rPr lang="en-US" sz="1600" dirty="0" smtClean="0">
                <a:solidFill>
                  <a:srgbClr val="000000"/>
                </a:solidFill>
              </a:rPr>
              <a:t> </a:t>
            </a:r>
          </a:p>
          <a:p>
            <a:pPr lvl="1" eaLnBrk="1" hangingPunct="1">
              <a:lnSpc>
                <a:spcPct val="70000"/>
              </a:lnSpc>
              <a:buFont typeface="Wingdings" pitchFamily="2" charset="2"/>
              <a:buNone/>
            </a:pPr>
            <a:r>
              <a:rPr lang="en-US" sz="1600" dirty="0" smtClean="0">
                <a:solidFill>
                  <a:srgbClr val="000000"/>
                </a:solidFill>
              </a:rPr>
              <a:t>WHERE  </a:t>
            </a:r>
            <a:r>
              <a:rPr lang="en-US" sz="1600" dirty="0" err="1" smtClean="0">
                <a:solidFill>
                  <a:srgbClr val="000000"/>
                </a:solidFill>
              </a:rPr>
              <a:t>of.part_nr</a:t>
            </a:r>
            <a:r>
              <a:rPr lang="en-US" sz="1600" dirty="0" smtClean="0">
                <a:solidFill>
                  <a:srgbClr val="000000"/>
                </a:solidFill>
              </a:rPr>
              <a:t> = </a:t>
            </a:r>
            <a:r>
              <a:rPr lang="en-US" sz="1600" dirty="0" err="1" smtClean="0">
                <a:solidFill>
                  <a:srgbClr val="000000"/>
                </a:solidFill>
              </a:rPr>
              <a:t>pd.part_nr</a:t>
            </a:r>
            <a:endParaRPr lang="en-US" sz="1600" dirty="0" smtClean="0">
              <a:solidFill>
                <a:srgbClr val="000000"/>
              </a:solidFill>
            </a:endParaRPr>
          </a:p>
          <a:p>
            <a:pPr lvl="1" eaLnBrk="1" hangingPunct="1">
              <a:lnSpc>
                <a:spcPct val="70000"/>
              </a:lnSpc>
              <a:buFont typeface="Wingdings" pitchFamily="2" charset="2"/>
              <a:buNone/>
            </a:pPr>
            <a:r>
              <a:rPr lang="en-US" sz="1600" dirty="0" smtClean="0">
                <a:solidFill>
                  <a:srgbClr val="000000"/>
                </a:solidFill>
              </a:rPr>
              <a:t>GROUP BY description;</a:t>
            </a:r>
          </a:p>
          <a:p>
            <a:pPr eaLnBrk="1" hangingPunct="1">
              <a:lnSpc>
                <a:spcPct val="70000"/>
              </a:lnSpc>
              <a:buFont typeface="Wingdings" pitchFamily="2" charset="2"/>
              <a:buNone/>
            </a:pPr>
            <a:r>
              <a:rPr lang="en-US" sz="1600" dirty="0" smtClean="0">
                <a:solidFill>
                  <a:srgbClr val="000000"/>
                </a:solidFill>
              </a:rPr>
              <a:t> </a:t>
            </a:r>
          </a:p>
          <a:p>
            <a:pPr eaLnBrk="1" hangingPunct="1">
              <a:lnSpc>
                <a:spcPct val="70000"/>
              </a:lnSpc>
            </a:pPr>
            <a:r>
              <a:rPr lang="en-US" sz="1600" u="sng" dirty="0" smtClean="0">
                <a:solidFill>
                  <a:srgbClr val="000000"/>
                </a:solidFill>
              </a:rPr>
              <a:t>ER-Model:</a:t>
            </a:r>
          </a:p>
          <a:p>
            <a:pPr lvl="1" eaLnBrk="1" hangingPunct="1">
              <a:lnSpc>
                <a:spcPct val="70000"/>
              </a:lnSpc>
              <a:buFont typeface="Wingdings" pitchFamily="2" charset="2"/>
              <a:buNone/>
            </a:pPr>
            <a:r>
              <a:rPr lang="en-US" sz="1600" dirty="0" smtClean="0">
                <a:solidFill>
                  <a:srgbClr val="000000"/>
                </a:solidFill>
              </a:rPr>
              <a:t>SELECT description, SUM(</a:t>
            </a:r>
            <a:r>
              <a:rPr lang="en-US" sz="1600" dirty="0" err="1" smtClean="0">
                <a:solidFill>
                  <a:srgbClr val="000000"/>
                </a:solidFill>
              </a:rPr>
              <a:t>quoted_price</a:t>
            </a:r>
            <a:r>
              <a:rPr lang="en-US" sz="1600" dirty="0" smtClean="0">
                <a:solidFill>
                  <a:srgbClr val="000000"/>
                </a:solidFill>
              </a:rPr>
              <a:t>), SUM(quantity), </a:t>
            </a:r>
          </a:p>
          <a:p>
            <a:pPr lvl="1" eaLnBrk="1" hangingPunct="1">
              <a:lnSpc>
                <a:spcPct val="70000"/>
              </a:lnSpc>
              <a:buFont typeface="Wingdings" pitchFamily="2" charset="2"/>
              <a:buNone/>
            </a:pPr>
            <a:r>
              <a:rPr lang="en-US" sz="1600" dirty="0" smtClean="0">
                <a:solidFill>
                  <a:srgbClr val="000000"/>
                </a:solidFill>
              </a:rPr>
              <a:t>		   SUM(</a:t>
            </a:r>
            <a:r>
              <a:rPr lang="en-US" sz="1600" dirty="0" err="1" smtClean="0">
                <a:solidFill>
                  <a:srgbClr val="000000"/>
                </a:solidFill>
              </a:rPr>
              <a:t>unit_price</a:t>
            </a:r>
            <a:r>
              <a:rPr lang="en-US" sz="1600" dirty="0" smtClean="0">
                <a:solidFill>
                  <a:srgbClr val="000000"/>
                </a:solidFill>
              </a:rPr>
              <a:t>), SUM(</a:t>
            </a:r>
            <a:r>
              <a:rPr lang="en-US" sz="1600" dirty="0" err="1" smtClean="0">
                <a:solidFill>
                  <a:srgbClr val="000000"/>
                </a:solidFill>
              </a:rPr>
              <a:t>total_comm</a:t>
            </a:r>
            <a:r>
              <a:rPr lang="en-US" sz="1600" dirty="0" smtClean="0">
                <a:solidFill>
                  <a:srgbClr val="000000"/>
                </a:solidFill>
              </a:rPr>
              <a:t>)</a:t>
            </a:r>
          </a:p>
          <a:p>
            <a:pPr lvl="1" eaLnBrk="1" hangingPunct="1">
              <a:lnSpc>
                <a:spcPct val="70000"/>
              </a:lnSpc>
              <a:buFont typeface="Wingdings" pitchFamily="2" charset="2"/>
              <a:buNone/>
            </a:pPr>
            <a:r>
              <a:rPr lang="en-US" sz="1600" dirty="0" smtClean="0">
                <a:solidFill>
                  <a:srgbClr val="000000"/>
                </a:solidFill>
              </a:rPr>
              <a:t>FROM order o,</a:t>
            </a:r>
          </a:p>
          <a:p>
            <a:pPr lvl="1" eaLnBrk="1" hangingPunct="1">
              <a:lnSpc>
                <a:spcPct val="70000"/>
              </a:lnSpc>
              <a:buFont typeface="Wingdings" pitchFamily="2" charset="2"/>
              <a:buNone/>
            </a:pPr>
            <a:r>
              <a:rPr lang="en-US" sz="1600" dirty="0" smtClean="0">
                <a:solidFill>
                  <a:srgbClr val="000000"/>
                </a:solidFill>
              </a:rPr>
              <a:t>     </a:t>
            </a:r>
            <a:r>
              <a:rPr lang="en-US" sz="1600" dirty="0" err="1" smtClean="0">
                <a:solidFill>
                  <a:srgbClr val="000000"/>
                </a:solidFill>
              </a:rPr>
              <a:t>order_detail</a:t>
            </a:r>
            <a:r>
              <a:rPr lang="en-US" sz="1600" dirty="0" smtClean="0">
                <a:solidFill>
                  <a:srgbClr val="000000"/>
                </a:solidFill>
              </a:rPr>
              <a:t> od,</a:t>
            </a:r>
          </a:p>
          <a:p>
            <a:pPr lvl="1" eaLnBrk="1" hangingPunct="1">
              <a:lnSpc>
                <a:spcPct val="70000"/>
              </a:lnSpc>
              <a:buFont typeface="Wingdings" pitchFamily="2" charset="2"/>
              <a:buNone/>
            </a:pPr>
            <a:r>
              <a:rPr lang="en-US" sz="1600" dirty="0" smtClean="0">
                <a:solidFill>
                  <a:srgbClr val="000000"/>
                </a:solidFill>
              </a:rPr>
              <a:t>     part p, </a:t>
            </a:r>
          </a:p>
          <a:p>
            <a:pPr lvl="1" eaLnBrk="1" hangingPunct="1">
              <a:lnSpc>
                <a:spcPct val="70000"/>
              </a:lnSpc>
              <a:buFont typeface="Wingdings" pitchFamily="2" charset="2"/>
              <a:buNone/>
            </a:pPr>
            <a:r>
              <a:rPr lang="en-US" sz="1600" dirty="0" smtClean="0">
                <a:solidFill>
                  <a:srgbClr val="000000"/>
                </a:solidFill>
              </a:rPr>
              <a:t>     customer c, </a:t>
            </a:r>
          </a:p>
          <a:p>
            <a:pPr lvl="1" eaLnBrk="1" hangingPunct="1">
              <a:lnSpc>
                <a:spcPct val="70000"/>
              </a:lnSpc>
              <a:buFont typeface="Wingdings" pitchFamily="2" charset="2"/>
              <a:buNone/>
            </a:pPr>
            <a:r>
              <a:rPr lang="en-US" sz="1600" dirty="0" smtClean="0">
                <a:solidFill>
                  <a:srgbClr val="000000"/>
                </a:solidFill>
              </a:rPr>
              <a:t>     </a:t>
            </a:r>
            <a:r>
              <a:rPr lang="en-US" sz="1600" dirty="0" err="1" smtClean="0">
                <a:solidFill>
                  <a:srgbClr val="000000"/>
                </a:solidFill>
              </a:rPr>
              <a:t>slsrep</a:t>
            </a:r>
            <a:r>
              <a:rPr lang="en-US" sz="1600" dirty="0" smtClean="0">
                <a:solidFill>
                  <a:srgbClr val="000000"/>
                </a:solidFill>
              </a:rPr>
              <a:t> s </a:t>
            </a:r>
          </a:p>
          <a:p>
            <a:pPr lvl="1" eaLnBrk="1" hangingPunct="1">
              <a:lnSpc>
                <a:spcPct val="70000"/>
              </a:lnSpc>
              <a:buFont typeface="Wingdings" pitchFamily="2" charset="2"/>
              <a:buNone/>
            </a:pPr>
            <a:r>
              <a:rPr lang="en-IE" sz="1600" dirty="0" smtClean="0">
                <a:solidFill>
                  <a:srgbClr val="000000"/>
                </a:solidFill>
              </a:rPr>
              <a:t>WHERE </a:t>
            </a:r>
            <a:r>
              <a:rPr lang="en-US" sz="1600" dirty="0" err="1" smtClean="0">
                <a:solidFill>
                  <a:srgbClr val="000000"/>
                </a:solidFill>
              </a:rPr>
              <a:t>o.order_nr</a:t>
            </a:r>
            <a:r>
              <a:rPr lang="en-US" sz="1600" dirty="0" smtClean="0">
                <a:solidFill>
                  <a:srgbClr val="000000"/>
                </a:solidFill>
              </a:rPr>
              <a:t> = </a:t>
            </a:r>
            <a:r>
              <a:rPr lang="en-US" sz="1600" dirty="0" err="1" smtClean="0">
                <a:solidFill>
                  <a:srgbClr val="000000"/>
                </a:solidFill>
              </a:rPr>
              <a:t>od.order_nr</a:t>
            </a:r>
            <a:endParaRPr lang="en-US" sz="1600" dirty="0" smtClean="0">
              <a:solidFill>
                <a:srgbClr val="000000"/>
              </a:solidFill>
            </a:endParaRPr>
          </a:p>
          <a:p>
            <a:pPr lvl="1" eaLnBrk="1" hangingPunct="1">
              <a:lnSpc>
                <a:spcPct val="70000"/>
              </a:lnSpc>
              <a:buFont typeface="Wingdings" pitchFamily="2" charset="2"/>
              <a:buNone/>
            </a:pPr>
            <a:r>
              <a:rPr lang="en-IE" sz="1600" dirty="0" smtClean="0">
                <a:solidFill>
                  <a:srgbClr val="000000"/>
                </a:solidFill>
              </a:rPr>
              <a:t>AND   </a:t>
            </a:r>
            <a:r>
              <a:rPr lang="en-US" sz="1600" dirty="0" err="1" smtClean="0">
                <a:solidFill>
                  <a:srgbClr val="000000"/>
                </a:solidFill>
              </a:rPr>
              <a:t>p.part_nr</a:t>
            </a:r>
            <a:r>
              <a:rPr lang="en-US" sz="1600" dirty="0" smtClean="0">
                <a:solidFill>
                  <a:srgbClr val="000000"/>
                </a:solidFill>
              </a:rPr>
              <a:t> = </a:t>
            </a:r>
            <a:r>
              <a:rPr lang="en-US" sz="1600" dirty="0" err="1" smtClean="0">
                <a:solidFill>
                  <a:srgbClr val="000000"/>
                </a:solidFill>
              </a:rPr>
              <a:t>od.part_nr</a:t>
            </a:r>
            <a:endParaRPr lang="en-US" sz="1600" dirty="0" smtClean="0">
              <a:solidFill>
                <a:srgbClr val="000000"/>
              </a:solidFill>
            </a:endParaRPr>
          </a:p>
          <a:p>
            <a:pPr lvl="1" eaLnBrk="1" hangingPunct="1">
              <a:lnSpc>
                <a:spcPct val="70000"/>
              </a:lnSpc>
              <a:buFont typeface="Wingdings" pitchFamily="2" charset="2"/>
              <a:buNone/>
            </a:pPr>
            <a:r>
              <a:rPr lang="en-IE" sz="1600" dirty="0" smtClean="0">
                <a:solidFill>
                  <a:srgbClr val="000000"/>
                </a:solidFill>
              </a:rPr>
              <a:t>AND   </a:t>
            </a:r>
            <a:r>
              <a:rPr lang="en-US" sz="1600" dirty="0" err="1" smtClean="0">
                <a:solidFill>
                  <a:srgbClr val="000000"/>
                </a:solidFill>
              </a:rPr>
              <a:t>o.customer_nr</a:t>
            </a:r>
            <a:r>
              <a:rPr lang="en-US" sz="1600" dirty="0" smtClean="0">
                <a:solidFill>
                  <a:srgbClr val="000000"/>
                </a:solidFill>
              </a:rPr>
              <a:t> = </a:t>
            </a:r>
            <a:r>
              <a:rPr lang="en-US" sz="1600" dirty="0" err="1" smtClean="0">
                <a:solidFill>
                  <a:srgbClr val="000000"/>
                </a:solidFill>
              </a:rPr>
              <a:t>c.customer_nr</a:t>
            </a:r>
            <a:endParaRPr lang="en-US" sz="1600" dirty="0" smtClean="0">
              <a:solidFill>
                <a:srgbClr val="000000"/>
              </a:solidFill>
            </a:endParaRPr>
          </a:p>
          <a:p>
            <a:pPr lvl="1" eaLnBrk="1" hangingPunct="1">
              <a:lnSpc>
                <a:spcPct val="70000"/>
              </a:lnSpc>
              <a:buFont typeface="Wingdings" pitchFamily="2" charset="2"/>
              <a:buNone/>
            </a:pPr>
            <a:r>
              <a:rPr lang="en-IE" sz="1600" dirty="0" smtClean="0">
                <a:solidFill>
                  <a:srgbClr val="000000"/>
                </a:solidFill>
              </a:rPr>
              <a:t>AND   </a:t>
            </a:r>
            <a:r>
              <a:rPr lang="en-US" sz="1600" dirty="0" err="1" smtClean="0">
                <a:solidFill>
                  <a:srgbClr val="000000"/>
                </a:solidFill>
              </a:rPr>
              <a:t>s.slsrep_nr</a:t>
            </a:r>
            <a:r>
              <a:rPr lang="en-US" sz="1600" dirty="0" smtClean="0">
                <a:solidFill>
                  <a:srgbClr val="000000"/>
                </a:solidFill>
              </a:rPr>
              <a:t> = </a:t>
            </a:r>
            <a:r>
              <a:rPr lang="en-US" sz="1600" dirty="0" err="1" smtClean="0">
                <a:solidFill>
                  <a:srgbClr val="000000"/>
                </a:solidFill>
              </a:rPr>
              <a:t>c.slsrep_nr</a:t>
            </a:r>
            <a:endParaRPr lang="en-US" sz="1600" dirty="0" smtClean="0">
              <a:solidFill>
                <a:srgbClr val="000000"/>
              </a:solidFill>
            </a:endParaRPr>
          </a:p>
          <a:p>
            <a:pPr lvl="1" eaLnBrk="1" hangingPunct="1">
              <a:lnSpc>
                <a:spcPct val="70000"/>
              </a:lnSpc>
              <a:buFont typeface="Wingdings" pitchFamily="2" charset="2"/>
              <a:buNone/>
            </a:pPr>
            <a:r>
              <a:rPr lang="en-US" sz="1600" dirty="0" smtClean="0">
                <a:solidFill>
                  <a:srgbClr val="000000"/>
                </a:solidFill>
              </a:rPr>
              <a:t>GROUP BY description;</a:t>
            </a:r>
          </a:p>
          <a:p>
            <a:pPr eaLnBrk="1" hangingPunct="1">
              <a:lnSpc>
                <a:spcPct val="70000"/>
              </a:lnSpc>
            </a:pPr>
            <a:endParaRPr lang="en-US" sz="1600" dirty="0" smtClean="0">
              <a:solidFill>
                <a:srgbClr val="000000"/>
              </a:solidFill>
            </a:endParaRPr>
          </a:p>
          <a:p>
            <a:pPr eaLnBrk="1" hangingPunct="1">
              <a:lnSpc>
                <a:spcPct val="70000"/>
              </a:lnSpc>
            </a:pPr>
            <a:r>
              <a:rPr lang="en-US" sz="1600" dirty="0" smtClean="0">
                <a:solidFill>
                  <a:srgbClr val="000000"/>
                </a:solidFill>
              </a:rPr>
              <a:t>Notice that the dimensional model only joins two tables, while the ER model joins all five in the ER Diagram.  This is very typical of highly normalized ER models.  Imagine a typical normalized database with 100s of tables</a:t>
            </a:r>
          </a:p>
        </p:txBody>
      </p:sp>
    </p:spTree>
    <p:extLst>
      <p:ext uri="{BB962C8B-B14F-4D97-AF65-F5344CB8AC3E}">
        <p14:creationId xmlns:p14="http://schemas.microsoft.com/office/powerpoint/2010/main" val="26880782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txBox="1">
            <a:spLocks noChangeArrowheads="1"/>
          </p:cNvSpPr>
          <p:nvPr/>
        </p:nvSpPr>
        <p:spPr bwMode="auto">
          <a:xfrm>
            <a:off x="1031631" y="3113088"/>
            <a:ext cx="71349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IE" sz="4000" b="0" dirty="0" smtClean="0">
                <a:latin typeface="+mn-lt"/>
              </a:rPr>
              <a:t>   Designing </a:t>
            </a:r>
            <a:r>
              <a:rPr lang="en-IE" sz="4000" b="0" dirty="0">
                <a:latin typeface="+mn-lt"/>
              </a:rPr>
              <a:t>a Data Warehouse</a:t>
            </a:r>
            <a:endParaRPr lang="en-US" sz="4000" b="0" dirty="0">
              <a:latin typeface="+mn-lt"/>
            </a:endParaRPr>
          </a:p>
        </p:txBody>
      </p:sp>
    </p:spTree>
    <p:extLst>
      <p:ext uri="{BB962C8B-B14F-4D97-AF65-F5344CB8AC3E}">
        <p14:creationId xmlns:p14="http://schemas.microsoft.com/office/powerpoint/2010/main" val="3856685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eaLnBrk="1" hangingPunct="1"/>
            <a:r>
              <a:rPr lang="en-GB" smtClean="0"/>
              <a:t>Prelims: Time Dimension</a:t>
            </a:r>
          </a:p>
        </p:txBody>
      </p:sp>
      <p:sp>
        <p:nvSpPr>
          <p:cNvPr id="21507" name="Rectangle 3"/>
          <p:cNvSpPr>
            <a:spLocks noGrp="1" noChangeArrowheads="1"/>
          </p:cNvSpPr>
          <p:nvPr>
            <p:ph idx="1"/>
          </p:nvPr>
        </p:nvSpPr>
        <p:spPr/>
        <p:txBody>
          <a:bodyPr/>
          <a:lstStyle/>
          <a:p>
            <a:pPr marL="457200" indent="-457200" eaLnBrk="1" hangingPunct="1">
              <a:buFontTx/>
              <a:buChar char="•"/>
            </a:pPr>
            <a:r>
              <a:rPr lang="en-GB" dirty="0" smtClean="0"/>
              <a:t>Every Data Warehouse will need Time information </a:t>
            </a:r>
          </a:p>
          <a:p>
            <a:pPr lvl="1" eaLnBrk="1" hangingPunct="1"/>
            <a:r>
              <a:rPr lang="en-GB" dirty="0" smtClean="0"/>
              <a:t>i.e. a Time Dimension</a:t>
            </a:r>
          </a:p>
          <a:p>
            <a:pPr marL="457200" indent="-457200" eaLnBrk="1" hangingPunct="1">
              <a:buFontTx/>
              <a:buChar char="•"/>
            </a:pPr>
            <a:endParaRPr lang="en-GB" dirty="0" smtClean="0"/>
          </a:p>
          <a:p>
            <a:pPr marL="457200" indent="-457200" eaLnBrk="1" hangingPunct="1">
              <a:buFontTx/>
              <a:buChar char="•"/>
            </a:pPr>
            <a:r>
              <a:rPr lang="en-GB" dirty="0" smtClean="0"/>
              <a:t>Compose a generic Time Dimension Table</a:t>
            </a:r>
          </a:p>
          <a:p>
            <a:pPr lvl="1" eaLnBrk="1" hangingPunct="1"/>
            <a:r>
              <a:rPr lang="en-GB" dirty="0" smtClean="0">
                <a:solidFill>
                  <a:srgbClr val="161645"/>
                </a:solidFill>
              </a:rPr>
              <a:t>e.g. what are the different attributes you can use to describe </a:t>
            </a:r>
            <a:r>
              <a:rPr lang="en-GB" b="1" dirty="0" smtClean="0">
                <a:solidFill>
                  <a:srgbClr val="161645"/>
                </a:solidFill>
              </a:rPr>
              <a:t>8</a:t>
            </a:r>
            <a:r>
              <a:rPr lang="en-GB" b="1" baseline="30000" dirty="0" smtClean="0">
                <a:solidFill>
                  <a:srgbClr val="161645"/>
                </a:solidFill>
              </a:rPr>
              <a:t>th</a:t>
            </a:r>
            <a:r>
              <a:rPr lang="en-GB" b="1" dirty="0" smtClean="0">
                <a:solidFill>
                  <a:srgbClr val="161645"/>
                </a:solidFill>
              </a:rPr>
              <a:t> </a:t>
            </a:r>
            <a:r>
              <a:rPr lang="en-GB" b="1" dirty="0" smtClean="0">
                <a:solidFill>
                  <a:srgbClr val="161645"/>
                </a:solidFill>
              </a:rPr>
              <a:t>February, </a:t>
            </a:r>
            <a:r>
              <a:rPr lang="en-GB" b="1" dirty="0" smtClean="0">
                <a:solidFill>
                  <a:srgbClr val="161645"/>
                </a:solidFill>
              </a:rPr>
              <a:t>2017</a:t>
            </a:r>
            <a:r>
              <a:rPr lang="en-GB" dirty="0" smtClean="0">
                <a:solidFill>
                  <a:srgbClr val="161645"/>
                </a:solidFill>
              </a:rPr>
              <a:t>.</a:t>
            </a:r>
            <a:endParaRPr lang="en-GB" dirty="0" smtClean="0">
              <a:solidFill>
                <a:srgbClr val="161645"/>
              </a:solidFill>
            </a:endParaRPr>
          </a:p>
          <a:p>
            <a:pPr lvl="1" eaLnBrk="1" hangingPunct="1">
              <a:buFontTx/>
              <a:buNone/>
            </a:pPr>
            <a:endParaRPr lang="en-GB" dirty="0" smtClean="0">
              <a:solidFill>
                <a:srgbClr val="161645"/>
              </a:solidFill>
            </a:endParaRPr>
          </a:p>
        </p:txBody>
      </p:sp>
    </p:spTree>
    <p:extLst>
      <p:ext uri="{BB962C8B-B14F-4D97-AF65-F5344CB8AC3E}">
        <p14:creationId xmlns:p14="http://schemas.microsoft.com/office/powerpoint/2010/main" val="572865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eaLnBrk="1" hangingPunct="1"/>
            <a:r>
              <a:rPr lang="en-GB" dirty="0" smtClean="0"/>
              <a:t>Time </a:t>
            </a:r>
            <a:r>
              <a:rPr lang="en-GB" dirty="0" smtClean="0"/>
              <a:t>Dimension</a:t>
            </a:r>
            <a:endParaRPr lang="en-GB" dirty="0" smtClean="0"/>
          </a:p>
        </p:txBody>
      </p:sp>
      <p:sp>
        <p:nvSpPr>
          <p:cNvPr id="54275" name="Text Box 3"/>
          <p:cNvSpPr txBox="1">
            <a:spLocks noChangeArrowheads="1"/>
          </p:cNvSpPr>
          <p:nvPr/>
        </p:nvSpPr>
        <p:spPr bwMode="auto">
          <a:xfrm>
            <a:off x="2400300" y="1124744"/>
            <a:ext cx="4431323"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pPr algn="l">
              <a:lnSpc>
                <a:spcPct val="100000"/>
              </a:lnSpc>
            </a:pPr>
            <a:r>
              <a:rPr lang="en-GB" sz="1400" b="0" dirty="0">
                <a:solidFill>
                  <a:srgbClr val="080808"/>
                </a:solidFill>
                <a:latin typeface="Times New Roman" pitchFamily="18" charset="0"/>
              </a:rPr>
              <a:t>create table </a:t>
            </a:r>
            <a:r>
              <a:rPr lang="en-GB" sz="1400" b="0" dirty="0" err="1">
                <a:solidFill>
                  <a:srgbClr val="080808"/>
                </a:solidFill>
                <a:latin typeface="Times New Roman" pitchFamily="18" charset="0"/>
              </a:rPr>
              <a:t>time_dimension</a:t>
            </a:r>
            <a:r>
              <a:rPr lang="en-GB" sz="1400" b="0" dirty="0">
                <a:solidFill>
                  <a:srgbClr val="080808"/>
                </a:solidFill>
                <a:latin typeface="Times New Roman" pitchFamily="18" charset="0"/>
              </a:rPr>
              <a:t> (</a:t>
            </a:r>
          </a:p>
          <a:p>
            <a:pPr algn="l">
              <a:lnSpc>
                <a:spcPct val="100000"/>
              </a:lnSpc>
            </a:pPr>
            <a:r>
              <a:rPr lang="en-GB" sz="1400" b="0" dirty="0" err="1">
                <a:solidFill>
                  <a:srgbClr val="080808"/>
                </a:solidFill>
                <a:latin typeface="Times New Roman" pitchFamily="18" charset="0"/>
              </a:rPr>
              <a:t>date_key</a:t>
            </a:r>
            <a:r>
              <a:rPr lang="en-GB" sz="1400" b="0" dirty="0">
                <a:solidFill>
                  <a:srgbClr val="080808"/>
                </a:solidFill>
                <a:latin typeface="Times New Roman" pitchFamily="18" charset="0"/>
              </a:rPr>
              <a:t> 			Number not null,</a:t>
            </a:r>
          </a:p>
          <a:p>
            <a:pPr algn="l">
              <a:lnSpc>
                <a:spcPct val="100000"/>
              </a:lnSpc>
            </a:pPr>
            <a:r>
              <a:rPr lang="en-GB" sz="1400" b="0" dirty="0" err="1">
                <a:solidFill>
                  <a:srgbClr val="080808"/>
                </a:solidFill>
                <a:latin typeface="Times New Roman" pitchFamily="18" charset="0"/>
              </a:rPr>
              <a:t>full_date</a:t>
            </a:r>
            <a:r>
              <a:rPr lang="en-GB" sz="1400" b="0" dirty="0">
                <a:solidFill>
                  <a:srgbClr val="080808"/>
                </a:solidFill>
                <a:latin typeface="Times New Roman" pitchFamily="18" charset="0"/>
              </a:rPr>
              <a:t> 			Date,</a:t>
            </a:r>
          </a:p>
          <a:p>
            <a:pPr algn="l">
              <a:lnSpc>
                <a:spcPct val="100000"/>
              </a:lnSpc>
            </a:pPr>
            <a:r>
              <a:rPr lang="en-GB" sz="1400" b="0" dirty="0" err="1">
                <a:solidFill>
                  <a:srgbClr val="080808"/>
                </a:solidFill>
                <a:latin typeface="Times New Roman" pitchFamily="18" charset="0"/>
              </a:rPr>
              <a:t>day_of_week</a:t>
            </a:r>
            <a:r>
              <a:rPr lang="en-GB" sz="1400" b="0" dirty="0">
                <a:solidFill>
                  <a:srgbClr val="080808"/>
                </a:solidFill>
                <a:latin typeface="Times New Roman" pitchFamily="18" charset="0"/>
              </a:rPr>
              <a:t> 		Number,</a:t>
            </a:r>
          </a:p>
          <a:p>
            <a:pPr algn="l">
              <a:lnSpc>
                <a:spcPct val="100000"/>
              </a:lnSpc>
            </a:pPr>
            <a:r>
              <a:rPr lang="en-GB" sz="1400" b="0" dirty="0" err="1">
                <a:solidFill>
                  <a:srgbClr val="080808"/>
                </a:solidFill>
                <a:latin typeface="Times New Roman" pitchFamily="18" charset="0"/>
              </a:rPr>
              <a:t>day_num_in_month</a:t>
            </a:r>
            <a:r>
              <a:rPr lang="en-GB" sz="1400" b="0" dirty="0">
                <a:solidFill>
                  <a:srgbClr val="080808"/>
                </a:solidFill>
                <a:latin typeface="Times New Roman" pitchFamily="18" charset="0"/>
              </a:rPr>
              <a:t>		 Number,</a:t>
            </a:r>
          </a:p>
          <a:p>
            <a:pPr algn="l">
              <a:lnSpc>
                <a:spcPct val="100000"/>
              </a:lnSpc>
            </a:pPr>
            <a:r>
              <a:rPr lang="en-GB" sz="1400" b="0" dirty="0" err="1">
                <a:solidFill>
                  <a:srgbClr val="080808"/>
                </a:solidFill>
                <a:latin typeface="Times New Roman" pitchFamily="18" charset="0"/>
              </a:rPr>
              <a:t>day_num_overall</a:t>
            </a:r>
            <a:r>
              <a:rPr lang="en-GB" sz="1400" b="0" dirty="0">
                <a:solidFill>
                  <a:srgbClr val="080808"/>
                </a:solidFill>
                <a:latin typeface="Times New Roman" pitchFamily="18" charset="0"/>
              </a:rPr>
              <a:t> 		Number,</a:t>
            </a:r>
          </a:p>
          <a:p>
            <a:pPr algn="l">
              <a:lnSpc>
                <a:spcPct val="100000"/>
              </a:lnSpc>
            </a:pPr>
            <a:r>
              <a:rPr lang="en-GB" sz="1400" b="0" dirty="0" err="1">
                <a:solidFill>
                  <a:srgbClr val="080808"/>
                </a:solidFill>
                <a:latin typeface="Times New Roman" pitchFamily="18" charset="0"/>
              </a:rPr>
              <a:t>day_name</a:t>
            </a:r>
            <a:r>
              <a:rPr lang="en-GB" sz="1400" b="0" dirty="0">
                <a:solidFill>
                  <a:srgbClr val="080808"/>
                </a:solidFill>
                <a:latin typeface="Times New Roman" pitchFamily="18" charset="0"/>
              </a:rPr>
              <a:t> 			Varchar2(9),</a:t>
            </a:r>
          </a:p>
          <a:p>
            <a:pPr algn="l">
              <a:lnSpc>
                <a:spcPct val="100000"/>
              </a:lnSpc>
            </a:pPr>
            <a:r>
              <a:rPr lang="en-GB" sz="1400" b="0" dirty="0" err="1">
                <a:solidFill>
                  <a:srgbClr val="080808"/>
                </a:solidFill>
                <a:latin typeface="Times New Roman" pitchFamily="18" charset="0"/>
              </a:rPr>
              <a:t>day_abbrev</a:t>
            </a:r>
            <a:r>
              <a:rPr lang="en-GB" sz="1400" b="0" dirty="0">
                <a:solidFill>
                  <a:srgbClr val="080808"/>
                </a:solidFill>
                <a:latin typeface="Times New Roman" pitchFamily="18" charset="0"/>
              </a:rPr>
              <a:t> 			Varchar2(3),</a:t>
            </a:r>
          </a:p>
          <a:p>
            <a:pPr algn="l">
              <a:lnSpc>
                <a:spcPct val="100000"/>
              </a:lnSpc>
            </a:pPr>
            <a:r>
              <a:rPr lang="en-GB" sz="1400" b="0" dirty="0" err="1">
                <a:solidFill>
                  <a:srgbClr val="080808"/>
                </a:solidFill>
                <a:latin typeface="Times New Roman" pitchFamily="18" charset="0"/>
              </a:rPr>
              <a:t>weekday_flag</a:t>
            </a:r>
            <a:r>
              <a:rPr lang="en-GB" sz="1400" b="0" dirty="0">
                <a:solidFill>
                  <a:srgbClr val="080808"/>
                </a:solidFill>
                <a:latin typeface="Times New Roman" pitchFamily="18" charset="0"/>
              </a:rPr>
              <a:t> 		Varchar2(1),</a:t>
            </a:r>
          </a:p>
          <a:p>
            <a:pPr algn="l">
              <a:lnSpc>
                <a:spcPct val="100000"/>
              </a:lnSpc>
            </a:pPr>
            <a:r>
              <a:rPr lang="en-GB" sz="1400" b="0" dirty="0" err="1">
                <a:solidFill>
                  <a:srgbClr val="080808"/>
                </a:solidFill>
                <a:latin typeface="Times New Roman" pitchFamily="18" charset="0"/>
              </a:rPr>
              <a:t>week_num_in_year</a:t>
            </a:r>
            <a:r>
              <a:rPr lang="en-GB" sz="1400" b="0" dirty="0">
                <a:solidFill>
                  <a:srgbClr val="080808"/>
                </a:solidFill>
                <a:latin typeface="Times New Roman" pitchFamily="18" charset="0"/>
              </a:rPr>
              <a:t> 		Number,</a:t>
            </a:r>
          </a:p>
          <a:p>
            <a:pPr algn="l">
              <a:lnSpc>
                <a:spcPct val="100000"/>
              </a:lnSpc>
            </a:pPr>
            <a:r>
              <a:rPr lang="en-GB" sz="1400" b="0" dirty="0" err="1">
                <a:solidFill>
                  <a:srgbClr val="080808"/>
                </a:solidFill>
                <a:latin typeface="Times New Roman" pitchFamily="18" charset="0"/>
              </a:rPr>
              <a:t>week_num_overall</a:t>
            </a:r>
            <a:r>
              <a:rPr lang="en-GB" sz="1400" b="0" dirty="0">
                <a:solidFill>
                  <a:srgbClr val="080808"/>
                </a:solidFill>
                <a:latin typeface="Times New Roman" pitchFamily="18" charset="0"/>
              </a:rPr>
              <a:t> 		Number,</a:t>
            </a:r>
          </a:p>
          <a:p>
            <a:pPr algn="l">
              <a:lnSpc>
                <a:spcPct val="100000"/>
              </a:lnSpc>
            </a:pPr>
            <a:r>
              <a:rPr lang="en-GB" sz="1400" b="0" dirty="0" err="1">
                <a:solidFill>
                  <a:srgbClr val="080808"/>
                </a:solidFill>
                <a:latin typeface="Times New Roman" pitchFamily="18" charset="0"/>
              </a:rPr>
              <a:t>week_begin_date</a:t>
            </a:r>
            <a:r>
              <a:rPr lang="en-GB" sz="1400" b="0" dirty="0">
                <a:solidFill>
                  <a:srgbClr val="080808"/>
                </a:solidFill>
                <a:latin typeface="Times New Roman" pitchFamily="18" charset="0"/>
              </a:rPr>
              <a:t> 		Date,</a:t>
            </a:r>
          </a:p>
          <a:p>
            <a:pPr algn="l">
              <a:lnSpc>
                <a:spcPct val="100000"/>
              </a:lnSpc>
            </a:pPr>
            <a:r>
              <a:rPr lang="en-GB" sz="1400" b="0" dirty="0" err="1">
                <a:solidFill>
                  <a:srgbClr val="080808"/>
                </a:solidFill>
                <a:latin typeface="Times New Roman" pitchFamily="18" charset="0"/>
              </a:rPr>
              <a:t>week_begin_date_key</a:t>
            </a:r>
            <a:r>
              <a:rPr lang="en-GB" sz="1400" b="0" dirty="0">
                <a:solidFill>
                  <a:srgbClr val="080808"/>
                </a:solidFill>
                <a:latin typeface="Times New Roman" pitchFamily="18" charset="0"/>
              </a:rPr>
              <a:t>	 	Number,</a:t>
            </a:r>
          </a:p>
          <a:p>
            <a:pPr algn="l">
              <a:lnSpc>
                <a:spcPct val="100000"/>
              </a:lnSpc>
            </a:pPr>
            <a:r>
              <a:rPr lang="en-GB" sz="1400" b="0" dirty="0">
                <a:solidFill>
                  <a:srgbClr val="080808"/>
                </a:solidFill>
                <a:latin typeface="Times New Roman" pitchFamily="18" charset="0"/>
              </a:rPr>
              <a:t>month 			Number,</a:t>
            </a:r>
          </a:p>
          <a:p>
            <a:pPr algn="l">
              <a:lnSpc>
                <a:spcPct val="100000"/>
              </a:lnSpc>
            </a:pPr>
            <a:r>
              <a:rPr lang="en-GB" sz="1400" b="0" dirty="0" err="1">
                <a:solidFill>
                  <a:srgbClr val="080808"/>
                </a:solidFill>
                <a:latin typeface="Times New Roman" pitchFamily="18" charset="0"/>
              </a:rPr>
              <a:t>month_num_overall</a:t>
            </a:r>
            <a:r>
              <a:rPr lang="en-GB" sz="1400" b="0" dirty="0">
                <a:solidFill>
                  <a:srgbClr val="080808"/>
                </a:solidFill>
                <a:latin typeface="Times New Roman" pitchFamily="18" charset="0"/>
              </a:rPr>
              <a:t> 		Number,</a:t>
            </a:r>
          </a:p>
          <a:p>
            <a:pPr algn="l">
              <a:lnSpc>
                <a:spcPct val="100000"/>
              </a:lnSpc>
            </a:pPr>
            <a:r>
              <a:rPr lang="en-GB" sz="1400" b="0" dirty="0" err="1">
                <a:solidFill>
                  <a:srgbClr val="080808"/>
                </a:solidFill>
                <a:latin typeface="Times New Roman" pitchFamily="18" charset="0"/>
              </a:rPr>
              <a:t>month_name</a:t>
            </a:r>
            <a:r>
              <a:rPr lang="en-GB" sz="1400" b="0" dirty="0">
                <a:solidFill>
                  <a:srgbClr val="080808"/>
                </a:solidFill>
                <a:latin typeface="Times New Roman" pitchFamily="18" charset="0"/>
              </a:rPr>
              <a:t> 		Varchar2(9),</a:t>
            </a:r>
          </a:p>
          <a:p>
            <a:pPr algn="l">
              <a:lnSpc>
                <a:spcPct val="100000"/>
              </a:lnSpc>
            </a:pPr>
            <a:r>
              <a:rPr lang="en-GB" sz="1400" b="0" dirty="0" err="1">
                <a:solidFill>
                  <a:srgbClr val="080808"/>
                </a:solidFill>
                <a:latin typeface="Times New Roman" pitchFamily="18" charset="0"/>
              </a:rPr>
              <a:t>month_abbrev</a:t>
            </a:r>
            <a:r>
              <a:rPr lang="en-GB" sz="1400" b="0" dirty="0">
                <a:solidFill>
                  <a:srgbClr val="080808"/>
                </a:solidFill>
                <a:latin typeface="Times New Roman" pitchFamily="18" charset="0"/>
              </a:rPr>
              <a:t> 		Varchar2(3),</a:t>
            </a:r>
          </a:p>
          <a:p>
            <a:pPr algn="l">
              <a:lnSpc>
                <a:spcPct val="100000"/>
              </a:lnSpc>
            </a:pPr>
            <a:r>
              <a:rPr lang="en-GB" sz="1400" b="0" dirty="0">
                <a:solidFill>
                  <a:srgbClr val="080808"/>
                </a:solidFill>
                <a:latin typeface="Times New Roman" pitchFamily="18" charset="0"/>
              </a:rPr>
              <a:t>quarter 			Number,</a:t>
            </a:r>
          </a:p>
          <a:p>
            <a:pPr algn="l">
              <a:lnSpc>
                <a:spcPct val="100000"/>
              </a:lnSpc>
            </a:pPr>
            <a:r>
              <a:rPr lang="en-GB" sz="1400" b="0" dirty="0">
                <a:solidFill>
                  <a:srgbClr val="080808"/>
                </a:solidFill>
                <a:latin typeface="Times New Roman" pitchFamily="18" charset="0"/>
              </a:rPr>
              <a:t>year 			Number,</a:t>
            </a:r>
          </a:p>
          <a:p>
            <a:pPr algn="l">
              <a:lnSpc>
                <a:spcPct val="100000"/>
              </a:lnSpc>
            </a:pPr>
            <a:r>
              <a:rPr lang="en-GB" sz="1400" b="0" dirty="0" err="1">
                <a:solidFill>
                  <a:srgbClr val="080808"/>
                </a:solidFill>
                <a:latin typeface="Times New Roman" pitchFamily="18" charset="0"/>
              </a:rPr>
              <a:t>yearmo</a:t>
            </a:r>
            <a:r>
              <a:rPr lang="en-GB" sz="1400" b="0" dirty="0">
                <a:solidFill>
                  <a:srgbClr val="080808"/>
                </a:solidFill>
                <a:latin typeface="Times New Roman" pitchFamily="18" charset="0"/>
              </a:rPr>
              <a:t> 			Number,</a:t>
            </a:r>
          </a:p>
          <a:p>
            <a:pPr algn="l">
              <a:lnSpc>
                <a:spcPct val="100000"/>
              </a:lnSpc>
            </a:pPr>
            <a:r>
              <a:rPr lang="en-GB" sz="1400" b="0" dirty="0" err="1">
                <a:solidFill>
                  <a:srgbClr val="080808"/>
                </a:solidFill>
                <a:latin typeface="Times New Roman" pitchFamily="18" charset="0"/>
              </a:rPr>
              <a:t>fiscal_month</a:t>
            </a:r>
            <a:r>
              <a:rPr lang="en-GB" sz="1400" b="0" dirty="0">
                <a:solidFill>
                  <a:srgbClr val="080808"/>
                </a:solidFill>
                <a:latin typeface="Times New Roman" pitchFamily="18" charset="0"/>
              </a:rPr>
              <a:t> 		Number,</a:t>
            </a:r>
          </a:p>
          <a:p>
            <a:pPr algn="l">
              <a:lnSpc>
                <a:spcPct val="100000"/>
              </a:lnSpc>
            </a:pPr>
            <a:r>
              <a:rPr lang="en-GB" sz="1400" b="0" dirty="0" err="1">
                <a:solidFill>
                  <a:srgbClr val="080808"/>
                </a:solidFill>
                <a:latin typeface="Times New Roman" pitchFamily="18" charset="0"/>
              </a:rPr>
              <a:t>fiscal_quarter</a:t>
            </a:r>
            <a:r>
              <a:rPr lang="en-GB" sz="1400" b="0" dirty="0">
                <a:solidFill>
                  <a:srgbClr val="080808"/>
                </a:solidFill>
                <a:latin typeface="Times New Roman" pitchFamily="18" charset="0"/>
              </a:rPr>
              <a:t>	 	Number,</a:t>
            </a:r>
          </a:p>
          <a:p>
            <a:pPr algn="l">
              <a:lnSpc>
                <a:spcPct val="100000"/>
              </a:lnSpc>
            </a:pPr>
            <a:r>
              <a:rPr lang="en-GB" sz="1400" b="0" dirty="0" err="1">
                <a:solidFill>
                  <a:srgbClr val="080808"/>
                </a:solidFill>
                <a:latin typeface="Times New Roman" pitchFamily="18" charset="0"/>
              </a:rPr>
              <a:t>fiscal_year</a:t>
            </a:r>
            <a:r>
              <a:rPr lang="en-GB" sz="1400" b="0" dirty="0">
                <a:solidFill>
                  <a:srgbClr val="080808"/>
                </a:solidFill>
                <a:latin typeface="Times New Roman" pitchFamily="18" charset="0"/>
              </a:rPr>
              <a:t> 			Number,</a:t>
            </a:r>
          </a:p>
          <a:p>
            <a:pPr algn="l">
              <a:lnSpc>
                <a:spcPct val="100000"/>
              </a:lnSpc>
            </a:pPr>
            <a:r>
              <a:rPr lang="en-GB" sz="1400" b="0" dirty="0" err="1">
                <a:solidFill>
                  <a:srgbClr val="080808"/>
                </a:solidFill>
                <a:latin typeface="Times New Roman" pitchFamily="18" charset="0"/>
              </a:rPr>
              <a:t>last_day_in_month_flag</a:t>
            </a:r>
            <a:r>
              <a:rPr lang="en-GB" sz="1400" b="0" dirty="0">
                <a:solidFill>
                  <a:srgbClr val="080808"/>
                </a:solidFill>
                <a:latin typeface="Times New Roman" pitchFamily="18" charset="0"/>
              </a:rPr>
              <a:t> 		Varchar2(1),</a:t>
            </a:r>
          </a:p>
          <a:p>
            <a:pPr algn="l">
              <a:lnSpc>
                <a:spcPct val="100000"/>
              </a:lnSpc>
            </a:pPr>
            <a:r>
              <a:rPr lang="en-GB" sz="1400" b="0" dirty="0" err="1">
                <a:solidFill>
                  <a:srgbClr val="080808"/>
                </a:solidFill>
                <a:latin typeface="Times New Roman" pitchFamily="18" charset="0"/>
              </a:rPr>
              <a:t>same_weekday_year_ago_date</a:t>
            </a:r>
            <a:r>
              <a:rPr lang="en-GB" sz="1400" b="0" dirty="0">
                <a:solidFill>
                  <a:srgbClr val="080808"/>
                </a:solidFill>
                <a:latin typeface="Times New Roman" pitchFamily="18" charset="0"/>
              </a:rPr>
              <a:t>	 Date,</a:t>
            </a:r>
          </a:p>
          <a:p>
            <a:pPr algn="l">
              <a:lnSpc>
                <a:spcPct val="100000"/>
              </a:lnSpc>
            </a:pPr>
            <a:r>
              <a:rPr lang="en-GB" sz="1400" b="0" dirty="0">
                <a:solidFill>
                  <a:srgbClr val="080808"/>
                </a:solidFill>
                <a:latin typeface="Times New Roman" pitchFamily="18" charset="0"/>
              </a:rPr>
              <a:t>primary key (</a:t>
            </a:r>
            <a:r>
              <a:rPr lang="en-GB" sz="1400" b="0" dirty="0" err="1">
                <a:solidFill>
                  <a:srgbClr val="080808"/>
                </a:solidFill>
                <a:latin typeface="Times New Roman" pitchFamily="18" charset="0"/>
              </a:rPr>
              <a:t>date_key</a:t>
            </a:r>
            <a:r>
              <a:rPr lang="en-GB" sz="1400" b="0" dirty="0">
                <a:solidFill>
                  <a:srgbClr val="080808"/>
                </a:solidFill>
                <a:latin typeface="Times New Roman" pitchFamily="18" charset="0"/>
              </a:rPr>
              <a:t>));</a:t>
            </a:r>
          </a:p>
          <a:p>
            <a:pPr algn="l">
              <a:lnSpc>
                <a:spcPct val="100000"/>
              </a:lnSpc>
            </a:pPr>
            <a:endParaRPr lang="en-GB" sz="1400" b="0" dirty="0">
              <a:solidFill>
                <a:srgbClr val="080808"/>
              </a:solidFill>
              <a:latin typeface="Times New Roman" pitchFamily="18" charset="0"/>
            </a:endParaRPr>
          </a:p>
        </p:txBody>
      </p:sp>
    </p:spTree>
    <p:extLst>
      <p:ext uri="{BB962C8B-B14F-4D97-AF65-F5344CB8AC3E}">
        <p14:creationId xmlns:p14="http://schemas.microsoft.com/office/powerpoint/2010/main" val="4285983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54275">
                                            <p:txEl>
                                              <p:pRg st="0" end="0"/>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54275">
                                            <p:txEl>
                                              <p:pRg st="1" end="1"/>
                                            </p:txEl>
                                          </p:spTgt>
                                        </p:tgtEl>
                                        <p:attrNameLst>
                                          <p:attrName>style.color</p:attrName>
                                        </p:attrNameLst>
                                      </p:cBhvr>
                                      <p:to>
                                        <a:schemeClr val="accent2"/>
                                      </p:to>
                                    </p:animClr>
                                  </p:childTnLst>
                                </p:cTn>
                              </p:par>
                              <p:par>
                                <p:cTn id="9" presetID="3" presetClass="emph" presetSubtype="2" fill="hold" nodeType="withEffect">
                                  <p:stCondLst>
                                    <p:cond delay="0"/>
                                  </p:stCondLst>
                                  <p:childTnLst>
                                    <p:animClr clrSpc="rgb" dir="cw">
                                      <p:cBhvr override="childStyle">
                                        <p:cTn id="10" dur="2000" fill="hold"/>
                                        <p:tgtEl>
                                          <p:spTgt spid="54275">
                                            <p:txEl>
                                              <p:pRg st="2" end="2"/>
                                            </p:txEl>
                                          </p:spTgt>
                                        </p:tgtEl>
                                        <p:attrNameLst>
                                          <p:attrName>style.color</p:attrName>
                                        </p:attrNameLst>
                                      </p:cBhvr>
                                      <p:to>
                                        <a:schemeClr val="accent2"/>
                                      </p:to>
                                    </p:animClr>
                                  </p:childTnLst>
                                </p:cTn>
                              </p:par>
                              <p:par>
                                <p:cTn id="11" presetID="3" presetClass="emph" presetSubtype="2" fill="hold" nodeType="withEffect">
                                  <p:stCondLst>
                                    <p:cond delay="0"/>
                                  </p:stCondLst>
                                  <p:childTnLst>
                                    <p:animClr clrSpc="rgb" dir="cw">
                                      <p:cBhvr override="childStyle">
                                        <p:cTn id="12" dur="2000" fill="hold"/>
                                        <p:tgtEl>
                                          <p:spTgt spid="54275">
                                            <p:txEl>
                                              <p:pRg st="3" end="3"/>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2000" fill="hold"/>
                                        <p:tgtEl>
                                          <p:spTgt spid="54275">
                                            <p:txEl>
                                              <p:pRg st="4" end="4"/>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dir="cw">
                                      <p:cBhvr override="childStyle">
                                        <p:cTn id="16" dur="2000" fill="hold"/>
                                        <p:tgtEl>
                                          <p:spTgt spid="54275">
                                            <p:txEl>
                                              <p:pRg st="5" end="5"/>
                                            </p:txEl>
                                          </p:spTgt>
                                        </p:tgtEl>
                                        <p:attrNameLst>
                                          <p:attrName>style.color</p:attrName>
                                        </p:attrNameLst>
                                      </p:cBhvr>
                                      <p:to>
                                        <a:schemeClr val="accent2"/>
                                      </p:to>
                                    </p:animClr>
                                  </p:childTnLst>
                                </p:cTn>
                              </p:par>
                              <p:par>
                                <p:cTn id="17" presetID="3" presetClass="emph" presetSubtype="2" fill="hold" nodeType="withEffect">
                                  <p:stCondLst>
                                    <p:cond delay="0"/>
                                  </p:stCondLst>
                                  <p:childTnLst>
                                    <p:animClr clrSpc="rgb" dir="cw">
                                      <p:cBhvr override="childStyle">
                                        <p:cTn id="18" dur="2000" fill="hold"/>
                                        <p:tgtEl>
                                          <p:spTgt spid="54275">
                                            <p:txEl>
                                              <p:pRg st="6" end="6"/>
                                            </p:txEl>
                                          </p:spTgt>
                                        </p:tgtEl>
                                        <p:attrNameLst>
                                          <p:attrName>style.color</p:attrName>
                                        </p:attrNameLst>
                                      </p:cBhvr>
                                      <p:to>
                                        <a:schemeClr val="accent2"/>
                                      </p:to>
                                    </p:animClr>
                                  </p:childTnLst>
                                </p:cTn>
                              </p:par>
                              <p:par>
                                <p:cTn id="19" presetID="3" presetClass="emph" presetSubtype="2" fill="hold" nodeType="withEffect">
                                  <p:stCondLst>
                                    <p:cond delay="0"/>
                                  </p:stCondLst>
                                  <p:childTnLst>
                                    <p:animClr clrSpc="rgb" dir="cw">
                                      <p:cBhvr override="childStyle">
                                        <p:cTn id="20" dur="2000" fill="hold"/>
                                        <p:tgtEl>
                                          <p:spTgt spid="54275">
                                            <p:txEl>
                                              <p:pRg st="7" end="7"/>
                                            </p:txEl>
                                          </p:spTgt>
                                        </p:tgtEl>
                                        <p:attrNameLst>
                                          <p:attrName>style.color</p:attrName>
                                        </p:attrNameLst>
                                      </p:cBhvr>
                                      <p:to>
                                        <a:schemeClr val="accent2"/>
                                      </p:to>
                                    </p:animClr>
                                  </p:childTnLst>
                                </p:cTn>
                              </p:par>
                              <p:par>
                                <p:cTn id="21" presetID="3" presetClass="emph" presetSubtype="2" fill="hold" nodeType="withEffect">
                                  <p:stCondLst>
                                    <p:cond delay="0"/>
                                  </p:stCondLst>
                                  <p:childTnLst>
                                    <p:animClr clrSpc="rgb" dir="cw">
                                      <p:cBhvr override="childStyle">
                                        <p:cTn id="22" dur="2000" fill="hold"/>
                                        <p:tgtEl>
                                          <p:spTgt spid="54275">
                                            <p:txEl>
                                              <p:pRg st="8" end="8"/>
                                            </p:txEl>
                                          </p:spTgt>
                                        </p:tgtEl>
                                        <p:attrNameLst>
                                          <p:attrName>style.color</p:attrName>
                                        </p:attrNameLst>
                                      </p:cBhvr>
                                      <p:to>
                                        <a:schemeClr val="accent2"/>
                                      </p:to>
                                    </p:animClr>
                                  </p:childTnLst>
                                </p:cTn>
                              </p:par>
                              <p:par>
                                <p:cTn id="23" presetID="3" presetClass="emph" presetSubtype="2" fill="hold" nodeType="withEffect">
                                  <p:stCondLst>
                                    <p:cond delay="0"/>
                                  </p:stCondLst>
                                  <p:childTnLst>
                                    <p:animClr clrSpc="rgb" dir="cw">
                                      <p:cBhvr override="childStyle">
                                        <p:cTn id="24" dur="2000" fill="hold"/>
                                        <p:tgtEl>
                                          <p:spTgt spid="54275">
                                            <p:txEl>
                                              <p:pRg st="9" end="9"/>
                                            </p:txEl>
                                          </p:spTgt>
                                        </p:tgtEl>
                                        <p:attrNameLst>
                                          <p:attrName>style.color</p:attrName>
                                        </p:attrNameLst>
                                      </p:cBhvr>
                                      <p:to>
                                        <a:schemeClr val="accent2"/>
                                      </p:to>
                                    </p:animClr>
                                  </p:childTnLst>
                                </p:cTn>
                              </p:par>
                              <p:par>
                                <p:cTn id="25" presetID="3" presetClass="emph" presetSubtype="2" fill="hold" nodeType="withEffect">
                                  <p:stCondLst>
                                    <p:cond delay="0"/>
                                  </p:stCondLst>
                                  <p:childTnLst>
                                    <p:animClr clrSpc="rgb" dir="cw">
                                      <p:cBhvr override="childStyle">
                                        <p:cTn id="26" dur="2000" fill="hold"/>
                                        <p:tgtEl>
                                          <p:spTgt spid="54275">
                                            <p:txEl>
                                              <p:pRg st="10" end="10"/>
                                            </p:txEl>
                                          </p:spTgt>
                                        </p:tgtEl>
                                        <p:attrNameLst>
                                          <p:attrName>style.color</p:attrName>
                                        </p:attrNameLst>
                                      </p:cBhvr>
                                      <p:to>
                                        <a:schemeClr val="accent2"/>
                                      </p:to>
                                    </p:animClr>
                                  </p:childTnLst>
                                </p:cTn>
                              </p:par>
                              <p:par>
                                <p:cTn id="27" presetID="3" presetClass="emph" presetSubtype="2" fill="hold" nodeType="withEffect">
                                  <p:stCondLst>
                                    <p:cond delay="0"/>
                                  </p:stCondLst>
                                  <p:childTnLst>
                                    <p:animClr clrSpc="rgb" dir="cw">
                                      <p:cBhvr override="childStyle">
                                        <p:cTn id="28" dur="2000" fill="hold"/>
                                        <p:tgtEl>
                                          <p:spTgt spid="54275">
                                            <p:txEl>
                                              <p:pRg st="11" end="11"/>
                                            </p:txEl>
                                          </p:spTgt>
                                        </p:tgtEl>
                                        <p:attrNameLst>
                                          <p:attrName>style.color</p:attrName>
                                        </p:attrNameLst>
                                      </p:cBhvr>
                                      <p:to>
                                        <a:schemeClr val="accent2"/>
                                      </p:to>
                                    </p:animClr>
                                  </p:childTnLst>
                                </p:cTn>
                              </p:par>
                              <p:par>
                                <p:cTn id="29" presetID="3" presetClass="emph" presetSubtype="2" fill="hold" nodeType="withEffect">
                                  <p:stCondLst>
                                    <p:cond delay="0"/>
                                  </p:stCondLst>
                                  <p:childTnLst>
                                    <p:animClr clrSpc="rgb" dir="cw">
                                      <p:cBhvr override="childStyle">
                                        <p:cTn id="30" dur="2000" fill="hold"/>
                                        <p:tgtEl>
                                          <p:spTgt spid="54275">
                                            <p:txEl>
                                              <p:pRg st="12" end="12"/>
                                            </p:txEl>
                                          </p:spTgt>
                                        </p:tgtEl>
                                        <p:attrNameLst>
                                          <p:attrName>style.color</p:attrName>
                                        </p:attrNameLst>
                                      </p:cBhvr>
                                      <p:to>
                                        <a:schemeClr val="accent2"/>
                                      </p:to>
                                    </p:animClr>
                                  </p:childTnLst>
                                </p:cTn>
                              </p:par>
                              <p:par>
                                <p:cTn id="31" presetID="3" presetClass="emph" presetSubtype="2" fill="hold" nodeType="withEffect">
                                  <p:stCondLst>
                                    <p:cond delay="0"/>
                                  </p:stCondLst>
                                  <p:childTnLst>
                                    <p:animClr clrSpc="rgb" dir="cw">
                                      <p:cBhvr override="childStyle">
                                        <p:cTn id="32" dur="2000" fill="hold"/>
                                        <p:tgtEl>
                                          <p:spTgt spid="54275">
                                            <p:txEl>
                                              <p:pRg st="13" end="13"/>
                                            </p:txEl>
                                          </p:spTgt>
                                        </p:tgtEl>
                                        <p:attrNameLst>
                                          <p:attrName>style.color</p:attrName>
                                        </p:attrNameLst>
                                      </p:cBhvr>
                                      <p:to>
                                        <a:schemeClr val="accent2"/>
                                      </p:to>
                                    </p:animClr>
                                  </p:childTnLst>
                                </p:cTn>
                              </p:par>
                              <p:par>
                                <p:cTn id="33" presetID="3" presetClass="emph" presetSubtype="2" fill="hold" nodeType="withEffect">
                                  <p:stCondLst>
                                    <p:cond delay="0"/>
                                  </p:stCondLst>
                                  <p:childTnLst>
                                    <p:animClr clrSpc="rgb" dir="cw">
                                      <p:cBhvr override="childStyle">
                                        <p:cTn id="34" dur="2000" fill="hold"/>
                                        <p:tgtEl>
                                          <p:spTgt spid="54275">
                                            <p:txEl>
                                              <p:pRg st="14" end="14"/>
                                            </p:txEl>
                                          </p:spTgt>
                                        </p:tgtEl>
                                        <p:attrNameLst>
                                          <p:attrName>style.color</p:attrName>
                                        </p:attrNameLst>
                                      </p:cBhvr>
                                      <p:to>
                                        <a:schemeClr val="accent2"/>
                                      </p:to>
                                    </p:animClr>
                                  </p:childTnLst>
                                </p:cTn>
                              </p:par>
                              <p:par>
                                <p:cTn id="35" presetID="3" presetClass="emph" presetSubtype="2" fill="hold" nodeType="withEffect">
                                  <p:stCondLst>
                                    <p:cond delay="0"/>
                                  </p:stCondLst>
                                  <p:childTnLst>
                                    <p:animClr clrSpc="rgb" dir="cw">
                                      <p:cBhvr override="childStyle">
                                        <p:cTn id="36" dur="2000" fill="hold"/>
                                        <p:tgtEl>
                                          <p:spTgt spid="54275">
                                            <p:txEl>
                                              <p:pRg st="15" end="15"/>
                                            </p:txEl>
                                          </p:spTgt>
                                        </p:tgtEl>
                                        <p:attrNameLst>
                                          <p:attrName>style.color</p:attrName>
                                        </p:attrNameLst>
                                      </p:cBhvr>
                                      <p:to>
                                        <a:schemeClr val="accent2"/>
                                      </p:to>
                                    </p:animClr>
                                  </p:childTnLst>
                                </p:cTn>
                              </p:par>
                              <p:par>
                                <p:cTn id="37" presetID="3" presetClass="emph" presetSubtype="2" fill="hold" nodeType="withEffect">
                                  <p:stCondLst>
                                    <p:cond delay="0"/>
                                  </p:stCondLst>
                                  <p:childTnLst>
                                    <p:animClr clrSpc="rgb" dir="cw">
                                      <p:cBhvr override="childStyle">
                                        <p:cTn id="38" dur="2000" fill="hold"/>
                                        <p:tgtEl>
                                          <p:spTgt spid="54275">
                                            <p:txEl>
                                              <p:pRg st="16" end="16"/>
                                            </p:txEl>
                                          </p:spTgt>
                                        </p:tgtEl>
                                        <p:attrNameLst>
                                          <p:attrName>style.color</p:attrName>
                                        </p:attrNameLst>
                                      </p:cBhvr>
                                      <p:to>
                                        <a:schemeClr val="accent2"/>
                                      </p:to>
                                    </p:animClr>
                                  </p:childTnLst>
                                </p:cTn>
                              </p:par>
                              <p:par>
                                <p:cTn id="39" presetID="3" presetClass="emph" presetSubtype="2" fill="hold" nodeType="withEffect">
                                  <p:stCondLst>
                                    <p:cond delay="0"/>
                                  </p:stCondLst>
                                  <p:childTnLst>
                                    <p:animClr clrSpc="rgb" dir="cw">
                                      <p:cBhvr override="childStyle">
                                        <p:cTn id="40" dur="2000" fill="hold"/>
                                        <p:tgtEl>
                                          <p:spTgt spid="54275">
                                            <p:txEl>
                                              <p:pRg st="17" end="17"/>
                                            </p:txEl>
                                          </p:spTgt>
                                        </p:tgtEl>
                                        <p:attrNameLst>
                                          <p:attrName>style.color</p:attrName>
                                        </p:attrNameLst>
                                      </p:cBhvr>
                                      <p:to>
                                        <a:schemeClr val="accent2"/>
                                      </p:to>
                                    </p:animClr>
                                  </p:childTnLst>
                                </p:cTn>
                              </p:par>
                              <p:par>
                                <p:cTn id="41" presetID="3" presetClass="emph" presetSubtype="2" fill="hold" nodeType="withEffect">
                                  <p:stCondLst>
                                    <p:cond delay="0"/>
                                  </p:stCondLst>
                                  <p:childTnLst>
                                    <p:animClr clrSpc="rgb" dir="cw">
                                      <p:cBhvr override="childStyle">
                                        <p:cTn id="42" dur="2000" fill="hold"/>
                                        <p:tgtEl>
                                          <p:spTgt spid="54275">
                                            <p:txEl>
                                              <p:pRg st="18" end="18"/>
                                            </p:txEl>
                                          </p:spTgt>
                                        </p:tgtEl>
                                        <p:attrNameLst>
                                          <p:attrName>style.color</p:attrName>
                                        </p:attrNameLst>
                                      </p:cBhvr>
                                      <p:to>
                                        <a:schemeClr val="accent2"/>
                                      </p:to>
                                    </p:animClr>
                                  </p:childTnLst>
                                </p:cTn>
                              </p:par>
                              <p:par>
                                <p:cTn id="43" presetID="3" presetClass="emph" presetSubtype="2" fill="hold" nodeType="withEffect">
                                  <p:stCondLst>
                                    <p:cond delay="0"/>
                                  </p:stCondLst>
                                  <p:childTnLst>
                                    <p:animClr clrSpc="rgb" dir="cw">
                                      <p:cBhvr override="childStyle">
                                        <p:cTn id="44" dur="2000" fill="hold"/>
                                        <p:tgtEl>
                                          <p:spTgt spid="54275">
                                            <p:txEl>
                                              <p:pRg st="19" end="19"/>
                                            </p:txEl>
                                          </p:spTgt>
                                        </p:tgtEl>
                                        <p:attrNameLst>
                                          <p:attrName>style.color</p:attrName>
                                        </p:attrNameLst>
                                      </p:cBhvr>
                                      <p:to>
                                        <a:schemeClr val="accent2"/>
                                      </p:to>
                                    </p:animClr>
                                  </p:childTnLst>
                                </p:cTn>
                              </p:par>
                              <p:par>
                                <p:cTn id="45" presetID="3" presetClass="emph" presetSubtype="2" fill="hold" nodeType="withEffect">
                                  <p:stCondLst>
                                    <p:cond delay="0"/>
                                  </p:stCondLst>
                                  <p:childTnLst>
                                    <p:animClr clrSpc="rgb" dir="cw">
                                      <p:cBhvr override="childStyle">
                                        <p:cTn id="46" dur="2000" fill="hold"/>
                                        <p:tgtEl>
                                          <p:spTgt spid="54275">
                                            <p:txEl>
                                              <p:pRg st="20" end="20"/>
                                            </p:txEl>
                                          </p:spTgt>
                                        </p:tgtEl>
                                        <p:attrNameLst>
                                          <p:attrName>style.color</p:attrName>
                                        </p:attrNameLst>
                                      </p:cBhvr>
                                      <p:to>
                                        <a:schemeClr val="accent2"/>
                                      </p:to>
                                    </p:animClr>
                                  </p:childTnLst>
                                </p:cTn>
                              </p:par>
                              <p:par>
                                <p:cTn id="47" presetID="3" presetClass="emph" presetSubtype="2" fill="hold" nodeType="withEffect">
                                  <p:stCondLst>
                                    <p:cond delay="0"/>
                                  </p:stCondLst>
                                  <p:childTnLst>
                                    <p:animClr clrSpc="rgb" dir="cw">
                                      <p:cBhvr override="childStyle">
                                        <p:cTn id="48" dur="2000" fill="hold"/>
                                        <p:tgtEl>
                                          <p:spTgt spid="54275">
                                            <p:txEl>
                                              <p:pRg st="21" end="21"/>
                                            </p:txEl>
                                          </p:spTgt>
                                        </p:tgtEl>
                                        <p:attrNameLst>
                                          <p:attrName>style.color</p:attrName>
                                        </p:attrNameLst>
                                      </p:cBhvr>
                                      <p:to>
                                        <a:schemeClr val="accent2"/>
                                      </p:to>
                                    </p:animClr>
                                  </p:childTnLst>
                                </p:cTn>
                              </p:par>
                              <p:par>
                                <p:cTn id="49" presetID="3" presetClass="emph" presetSubtype="2" fill="hold" nodeType="withEffect">
                                  <p:stCondLst>
                                    <p:cond delay="0"/>
                                  </p:stCondLst>
                                  <p:childTnLst>
                                    <p:animClr clrSpc="rgb" dir="cw">
                                      <p:cBhvr override="childStyle">
                                        <p:cTn id="50" dur="2000" fill="hold"/>
                                        <p:tgtEl>
                                          <p:spTgt spid="54275">
                                            <p:txEl>
                                              <p:pRg st="22" end="22"/>
                                            </p:txEl>
                                          </p:spTgt>
                                        </p:tgtEl>
                                        <p:attrNameLst>
                                          <p:attrName>style.color</p:attrName>
                                        </p:attrNameLst>
                                      </p:cBhvr>
                                      <p:to>
                                        <a:schemeClr val="accent2"/>
                                      </p:to>
                                    </p:animClr>
                                  </p:childTnLst>
                                </p:cTn>
                              </p:par>
                              <p:par>
                                <p:cTn id="51" presetID="3" presetClass="emph" presetSubtype="2" fill="hold" nodeType="withEffect">
                                  <p:stCondLst>
                                    <p:cond delay="0"/>
                                  </p:stCondLst>
                                  <p:childTnLst>
                                    <p:animClr clrSpc="rgb" dir="cw">
                                      <p:cBhvr override="childStyle">
                                        <p:cTn id="52" dur="2000" fill="hold"/>
                                        <p:tgtEl>
                                          <p:spTgt spid="54275">
                                            <p:txEl>
                                              <p:pRg st="23" end="23"/>
                                            </p:txEl>
                                          </p:spTgt>
                                        </p:tgtEl>
                                        <p:attrNameLst>
                                          <p:attrName>style.color</p:attrName>
                                        </p:attrNameLst>
                                      </p:cBhvr>
                                      <p:to>
                                        <a:schemeClr val="accent2"/>
                                      </p:to>
                                    </p:animClr>
                                  </p:childTnLst>
                                </p:cTn>
                              </p:par>
                              <p:par>
                                <p:cTn id="53" presetID="3" presetClass="emph" presetSubtype="2" fill="hold" nodeType="withEffect">
                                  <p:stCondLst>
                                    <p:cond delay="0"/>
                                  </p:stCondLst>
                                  <p:childTnLst>
                                    <p:animClr clrSpc="rgb" dir="cw">
                                      <p:cBhvr override="childStyle">
                                        <p:cTn id="54" dur="2000" fill="hold"/>
                                        <p:tgtEl>
                                          <p:spTgt spid="54275">
                                            <p:txEl>
                                              <p:pRg st="24" end="24"/>
                                            </p:txEl>
                                          </p:spTgt>
                                        </p:tgtEl>
                                        <p:attrNameLst>
                                          <p:attrName>style.color</p:attrName>
                                        </p:attrNameLst>
                                      </p:cBhvr>
                                      <p:to>
                                        <a:schemeClr val="accent2"/>
                                      </p:to>
                                    </p:animClr>
                                  </p:childTnLst>
                                </p:cTn>
                              </p:par>
                              <p:par>
                                <p:cTn id="55" presetID="3" presetClass="emph" presetSubtype="2" fill="hold" nodeType="withEffect">
                                  <p:stCondLst>
                                    <p:cond delay="0"/>
                                  </p:stCondLst>
                                  <p:childTnLst>
                                    <p:animClr clrSpc="rgb" dir="cw">
                                      <p:cBhvr override="childStyle">
                                        <p:cTn id="56" dur="2000" fill="hold"/>
                                        <p:tgtEl>
                                          <p:spTgt spid="54275">
                                            <p:txEl>
                                              <p:pRg st="25" end="25"/>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sz="3600" smtClean="0"/>
              <a:t>Data Model Design for Data Warehouses</a:t>
            </a:r>
          </a:p>
        </p:txBody>
      </p:sp>
      <p:sp>
        <p:nvSpPr>
          <p:cNvPr id="53251" name="Rectangle 3"/>
          <p:cNvSpPr>
            <a:spLocks noGrp="1" noChangeArrowheads="1"/>
          </p:cNvSpPr>
          <p:nvPr>
            <p:ph idx="1"/>
          </p:nvPr>
        </p:nvSpPr>
        <p:spPr/>
        <p:txBody>
          <a:bodyPr>
            <a:normAutofit fontScale="92500" lnSpcReduction="10000"/>
          </a:bodyPr>
          <a:lstStyle/>
          <a:p>
            <a:pPr eaLnBrk="1" hangingPunct="1"/>
            <a:r>
              <a:rPr lang="en-AU" dirty="0" smtClean="0"/>
              <a:t>Nine-Step Methodology includes following steps:</a:t>
            </a:r>
          </a:p>
          <a:p>
            <a:pPr marL="1052513" lvl="1" indent="-514350" eaLnBrk="1" hangingPunct="1">
              <a:buFontTx/>
              <a:buAutoNum type="arabicPeriod"/>
            </a:pPr>
            <a:r>
              <a:rPr lang="en-AU" dirty="0" smtClean="0"/>
              <a:t>Choosing the </a:t>
            </a:r>
            <a:r>
              <a:rPr lang="ga-IE" dirty="0" smtClean="0"/>
              <a:t>subject</a:t>
            </a:r>
            <a:r>
              <a:rPr lang="en-IE" dirty="0" smtClean="0"/>
              <a:t>s</a:t>
            </a:r>
            <a:endParaRPr lang="en-GB" dirty="0" smtClean="0"/>
          </a:p>
          <a:p>
            <a:pPr marL="1052513" lvl="1" indent="-514350" eaLnBrk="1" hangingPunct="1">
              <a:buFontTx/>
              <a:buAutoNum type="arabicPeriod"/>
            </a:pPr>
            <a:r>
              <a:rPr lang="en-AU" dirty="0" smtClean="0"/>
              <a:t>Choosing the grain</a:t>
            </a:r>
            <a:r>
              <a:rPr lang="en-GB" dirty="0" smtClean="0"/>
              <a:t> </a:t>
            </a:r>
          </a:p>
          <a:p>
            <a:pPr marL="1052513" lvl="1" indent="-514350" eaLnBrk="1" hangingPunct="1">
              <a:buFontTx/>
              <a:buAutoNum type="arabicPeriod"/>
            </a:pPr>
            <a:r>
              <a:rPr lang="en-AU" dirty="0" smtClean="0"/>
              <a:t>Identifying and conforming the dimensions</a:t>
            </a:r>
            <a:r>
              <a:rPr lang="en-GB" dirty="0" smtClean="0"/>
              <a:t> </a:t>
            </a:r>
          </a:p>
          <a:p>
            <a:pPr marL="1052513" lvl="1" indent="-514350" eaLnBrk="1" hangingPunct="1">
              <a:buFontTx/>
              <a:buAutoNum type="arabicPeriod"/>
            </a:pPr>
            <a:r>
              <a:rPr lang="en-AU" dirty="0" smtClean="0"/>
              <a:t>Choosing the facts</a:t>
            </a:r>
            <a:r>
              <a:rPr lang="en-GB" dirty="0" smtClean="0"/>
              <a:t> </a:t>
            </a:r>
          </a:p>
          <a:p>
            <a:pPr marL="1052513" lvl="1" indent="-514350" eaLnBrk="1" hangingPunct="1">
              <a:buFontTx/>
              <a:buAutoNum type="arabicPeriod"/>
            </a:pPr>
            <a:r>
              <a:rPr lang="en-AU" dirty="0" smtClean="0"/>
              <a:t>Storing pre-calculations in the fact table</a:t>
            </a:r>
            <a:r>
              <a:rPr lang="en-GB" dirty="0" smtClean="0"/>
              <a:t> </a:t>
            </a:r>
          </a:p>
          <a:p>
            <a:pPr marL="1052513" lvl="1" indent="-514350" eaLnBrk="1" hangingPunct="1">
              <a:buFontTx/>
              <a:buAutoNum type="arabicPeriod"/>
            </a:pPr>
            <a:r>
              <a:rPr lang="en-AU" dirty="0" smtClean="0"/>
              <a:t>Rounding out the dimension tables</a:t>
            </a:r>
            <a:r>
              <a:rPr lang="en-GB" dirty="0" smtClean="0"/>
              <a:t> </a:t>
            </a:r>
          </a:p>
          <a:p>
            <a:pPr marL="1052513" lvl="1" indent="-514350" eaLnBrk="1" hangingPunct="1">
              <a:buFontTx/>
              <a:buAutoNum type="arabicPeriod"/>
            </a:pPr>
            <a:r>
              <a:rPr lang="en-AU" dirty="0" smtClean="0"/>
              <a:t>Choosing the duration of the database</a:t>
            </a:r>
            <a:r>
              <a:rPr lang="en-GB" dirty="0" smtClean="0"/>
              <a:t> </a:t>
            </a:r>
          </a:p>
          <a:p>
            <a:pPr marL="1052513" lvl="1" indent="-514350" eaLnBrk="1" hangingPunct="1">
              <a:buFontTx/>
              <a:buAutoNum type="arabicPeriod"/>
            </a:pPr>
            <a:r>
              <a:rPr lang="en-AU" dirty="0" smtClean="0"/>
              <a:t>Tracking slowly changing dimensions</a:t>
            </a:r>
            <a:r>
              <a:rPr lang="en-GB" dirty="0" smtClean="0"/>
              <a:t> </a:t>
            </a:r>
          </a:p>
          <a:p>
            <a:pPr marL="1052513" lvl="1" indent="-514350" eaLnBrk="1" hangingPunct="1">
              <a:buFontTx/>
              <a:buAutoNum type="arabicPeriod"/>
            </a:pPr>
            <a:r>
              <a:rPr lang="en-AU" dirty="0" smtClean="0"/>
              <a:t>Deciding the query priorities and the query mode</a:t>
            </a:r>
            <a:endParaRPr lang="en-GB" dirty="0" smtClean="0"/>
          </a:p>
        </p:txBody>
      </p:sp>
      <p:cxnSp>
        <p:nvCxnSpPr>
          <p:cNvPr id="53252" name="Straight Connector 4"/>
          <p:cNvCxnSpPr>
            <a:cxnSpLocks noChangeShapeType="1"/>
          </p:cNvCxnSpPr>
          <p:nvPr/>
        </p:nvCxnSpPr>
        <p:spPr bwMode="auto">
          <a:xfrm flipV="1">
            <a:off x="5521569" y="241300"/>
            <a:ext cx="3470031" cy="787400"/>
          </a:xfrm>
          <a:prstGeom prst="line">
            <a:avLst/>
          </a:prstGeom>
          <a:noFill/>
          <a:ln w="25400" algn="ctr">
            <a:solidFill>
              <a:srgbClr val="C00000"/>
            </a:solidFill>
            <a:miter lim="800000"/>
            <a:headEnd/>
            <a:tailEnd/>
          </a:ln>
          <a:extLst>
            <a:ext uri="{909E8E84-426E-40DD-AFC4-6F175D3DCCD1}">
              <a14:hiddenFill xmlns:a14="http://schemas.microsoft.com/office/drawing/2010/main">
                <a:noFill/>
              </a14:hiddenFill>
            </a:ext>
          </a:extLst>
        </p:spPr>
      </p:cxnSp>
      <p:sp>
        <p:nvSpPr>
          <p:cNvPr id="6" name="TextBox 5"/>
          <p:cNvSpPr txBox="1"/>
          <p:nvPr/>
        </p:nvSpPr>
        <p:spPr>
          <a:xfrm>
            <a:off x="6494585" y="698500"/>
            <a:ext cx="2649415" cy="707886"/>
          </a:xfrm>
          <a:prstGeom prst="rect">
            <a:avLst/>
          </a:prstGeom>
          <a:noFill/>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IE" sz="4000">
                <a:solidFill>
                  <a:srgbClr val="C00000"/>
                </a:solidFill>
                <a:latin typeface="Arial" pitchFamily="34" charset="0"/>
              </a:rPr>
              <a:t>Mart</a:t>
            </a:r>
            <a:endParaRPr lang="en-US" sz="4000">
              <a:solidFill>
                <a:srgbClr val="C00000"/>
              </a:solidFill>
              <a:latin typeface="Arial" pitchFamily="34" charset="0"/>
            </a:endParaRPr>
          </a:p>
        </p:txBody>
      </p:sp>
    </p:spTree>
    <p:extLst>
      <p:ext uri="{BB962C8B-B14F-4D97-AF65-F5344CB8AC3E}">
        <p14:creationId xmlns:p14="http://schemas.microsoft.com/office/powerpoint/2010/main" val="3506499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ctr" eaLnBrk="1" hangingPunct="1"/>
            <a:r>
              <a:rPr lang="en-GB" smtClean="0"/>
              <a:t>Step 1: Choosing The </a:t>
            </a:r>
            <a:r>
              <a:rPr lang="ga-IE" smtClean="0"/>
              <a:t>Subject</a:t>
            </a:r>
            <a:endParaRPr lang="en-GB" smtClean="0"/>
          </a:p>
        </p:txBody>
      </p:sp>
      <p:sp>
        <p:nvSpPr>
          <p:cNvPr id="54275" name="Rectangle 3"/>
          <p:cNvSpPr>
            <a:spLocks noGrp="1" noChangeArrowheads="1"/>
          </p:cNvSpPr>
          <p:nvPr>
            <p:ph idx="1"/>
          </p:nvPr>
        </p:nvSpPr>
        <p:spPr/>
        <p:txBody>
          <a:bodyPr/>
          <a:lstStyle/>
          <a:p>
            <a:pPr marL="457200" indent="-457200" eaLnBrk="1" hangingPunct="1">
              <a:buFontTx/>
              <a:buChar char="•"/>
            </a:pPr>
            <a:r>
              <a:rPr lang="en-AU" dirty="0" smtClean="0"/>
              <a:t>The subject (or function) refers to the subject matter of a particular data mart.</a:t>
            </a:r>
            <a:endParaRPr lang="en-GB" dirty="0" smtClean="0"/>
          </a:p>
          <a:p>
            <a:pPr marL="457200" indent="-457200" eaLnBrk="1" hangingPunct="1">
              <a:buFontTx/>
              <a:buChar char="•"/>
            </a:pPr>
            <a:r>
              <a:rPr lang="en-US" dirty="0" smtClean="0"/>
              <a:t>A business process is a major operational process in an organization.</a:t>
            </a:r>
          </a:p>
          <a:p>
            <a:pPr lvl="1" eaLnBrk="1" hangingPunct="1"/>
            <a:r>
              <a:rPr lang="en-US" dirty="0" smtClean="0"/>
              <a:t>Typically supported by a legacy system (database) or an OLTP.</a:t>
            </a:r>
          </a:p>
          <a:p>
            <a:pPr lvl="1" eaLnBrk="1" hangingPunct="1"/>
            <a:r>
              <a:rPr lang="en-US" dirty="0" smtClean="0"/>
              <a:t>Examples: Orders, Invoices, Inventory etc.</a:t>
            </a:r>
            <a:endParaRPr lang="en-GB" dirty="0" smtClean="0"/>
          </a:p>
        </p:txBody>
      </p:sp>
    </p:spTree>
    <p:extLst>
      <p:ext uri="{BB962C8B-B14F-4D97-AF65-F5344CB8AC3E}">
        <p14:creationId xmlns:p14="http://schemas.microsoft.com/office/powerpoint/2010/main" val="3169073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eaLnBrk="1" hangingPunct="1"/>
            <a:r>
              <a:rPr lang="en-GB" sz="4000" dirty="0" smtClean="0"/>
              <a:t>Step 1: Choosing The </a:t>
            </a:r>
            <a:r>
              <a:rPr lang="ga-IE" sz="4000" dirty="0" smtClean="0"/>
              <a:t>Subject</a:t>
            </a:r>
            <a:endParaRPr lang="en-GB" sz="4000" dirty="0" smtClean="0"/>
          </a:p>
        </p:txBody>
      </p:sp>
      <p:sp>
        <p:nvSpPr>
          <p:cNvPr id="55299" name="Rectangle 3"/>
          <p:cNvSpPr>
            <a:spLocks noGrp="1" noChangeArrowheads="1"/>
          </p:cNvSpPr>
          <p:nvPr>
            <p:ph idx="1"/>
          </p:nvPr>
        </p:nvSpPr>
        <p:spPr/>
        <p:txBody>
          <a:bodyPr/>
          <a:lstStyle/>
          <a:p>
            <a:pPr marL="457200" indent="-457200" eaLnBrk="1" hangingPunct="1">
              <a:buFontTx/>
              <a:buChar char="•"/>
            </a:pPr>
            <a:r>
              <a:rPr lang="en-AU" dirty="0" smtClean="0"/>
              <a:t>The first data mart to be built should be the one that is most likely to be</a:t>
            </a:r>
          </a:p>
          <a:p>
            <a:pPr lvl="1" eaLnBrk="1" hangingPunct="1"/>
            <a:r>
              <a:rPr lang="en-AU" dirty="0" smtClean="0"/>
              <a:t>Delivered on time </a:t>
            </a:r>
          </a:p>
          <a:p>
            <a:pPr lvl="1" eaLnBrk="1" hangingPunct="1"/>
            <a:r>
              <a:rPr lang="en-AU" dirty="0" smtClean="0"/>
              <a:t>Within budget </a:t>
            </a:r>
          </a:p>
          <a:p>
            <a:pPr lvl="1" eaLnBrk="1" hangingPunct="1"/>
            <a:r>
              <a:rPr lang="en-AU" dirty="0" smtClean="0"/>
              <a:t>To answer the most commercially important business questions </a:t>
            </a:r>
            <a:endParaRPr lang="en-GB" dirty="0" smtClean="0"/>
          </a:p>
        </p:txBody>
      </p:sp>
    </p:spTree>
    <p:extLst>
      <p:ext uri="{BB962C8B-B14F-4D97-AF65-F5344CB8AC3E}">
        <p14:creationId xmlns:p14="http://schemas.microsoft.com/office/powerpoint/2010/main" val="329557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683568" y="2871788"/>
            <a:ext cx="777686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IE" sz="4000" b="0" dirty="0">
                <a:latin typeface="+mn-lt"/>
              </a:rPr>
              <a:t>On Normal Forms and ER Modelling</a:t>
            </a:r>
            <a:endParaRPr lang="en-US" sz="4000" b="0" dirty="0">
              <a:latin typeface="+mn-lt"/>
            </a:endParaRPr>
          </a:p>
        </p:txBody>
      </p:sp>
    </p:spTree>
    <p:extLst>
      <p:ext uri="{BB962C8B-B14F-4D97-AF65-F5344CB8AC3E}">
        <p14:creationId xmlns:p14="http://schemas.microsoft.com/office/powerpoint/2010/main" val="3826370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eaLnBrk="1" hangingPunct="1"/>
            <a:r>
              <a:rPr lang="en-AU" dirty="0" smtClean="0"/>
              <a:t>Step 2: Choosing The Grain </a:t>
            </a:r>
            <a:endParaRPr lang="en-GB" dirty="0" smtClean="0"/>
          </a:p>
        </p:txBody>
      </p:sp>
      <p:sp>
        <p:nvSpPr>
          <p:cNvPr id="58371" name="Rectangle 3"/>
          <p:cNvSpPr>
            <a:spLocks noGrp="1" noChangeArrowheads="1"/>
          </p:cNvSpPr>
          <p:nvPr>
            <p:ph idx="1"/>
          </p:nvPr>
        </p:nvSpPr>
        <p:spPr/>
        <p:txBody>
          <a:bodyPr>
            <a:normAutofit lnSpcReduction="10000"/>
          </a:bodyPr>
          <a:lstStyle/>
          <a:p>
            <a:pPr marL="457200" indent="-457200" eaLnBrk="1" hangingPunct="1">
              <a:buFontTx/>
              <a:buChar char="•"/>
            </a:pPr>
            <a:r>
              <a:rPr lang="en-US" dirty="0" smtClean="0"/>
              <a:t>Grain is the fundamental, atomic level of data to be represented. </a:t>
            </a:r>
            <a:endParaRPr lang="en-AU" dirty="0" smtClean="0"/>
          </a:p>
          <a:p>
            <a:pPr marL="457200" indent="-457200" eaLnBrk="1" hangingPunct="1">
              <a:buFontTx/>
              <a:buChar char="•"/>
            </a:pPr>
            <a:r>
              <a:rPr lang="en-AU" dirty="0" smtClean="0"/>
              <a:t>Decide what a record of the fact table is to represent.</a:t>
            </a:r>
            <a:r>
              <a:rPr lang="en-GB" dirty="0" smtClean="0"/>
              <a:t> </a:t>
            </a:r>
          </a:p>
          <a:p>
            <a:pPr lvl="1" eaLnBrk="1" hangingPunct="1"/>
            <a:r>
              <a:rPr lang="en-US" dirty="0" smtClean="0"/>
              <a:t>Grain is also termed as unit of analyses. </a:t>
            </a:r>
          </a:p>
          <a:p>
            <a:pPr lvl="1" eaLnBrk="1" hangingPunct="1"/>
            <a:r>
              <a:rPr lang="en-US" dirty="0" smtClean="0"/>
              <a:t>Typical grains </a:t>
            </a:r>
          </a:p>
          <a:p>
            <a:pPr lvl="2" eaLnBrk="1" hangingPunct="1"/>
            <a:r>
              <a:rPr lang="en-US" dirty="0" smtClean="0"/>
              <a:t>Transaction Lines</a:t>
            </a:r>
          </a:p>
          <a:p>
            <a:pPr lvl="2" eaLnBrk="1" hangingPunct="1"/>
            <a:r>
              <a:rPr lang="en-US" dirty="0" smtClean="0"/>
              <a:t>Individual Purchases </a:t>
            </a:r>
            <a:endParaRPr lang="en-US" dirty="0" smtClean="0"/>
          </a:p>
          <a:p>
            <a:pPr lvl="2" eaLnBrk="1" hangingPunct="1"/>
            <a:r>
              <a:rPr lang="en-US" dirty="0" smtClean="0"/>
              <a:t>Daily aggregates (snapshots) </a:t>
            </a:r>
          </a:p>
          <a:p>
            <a:pPr lvl="2" eaLnBrk="1" hangingPunct="1"/>
            <a:r>
              <a:rPr lang="en-US" dirty="0" smtClean="0"/>
              <a:t>Monthly aggregates</a:t>
            </a:r>
            <a:endParaRPr lang="en-GB" dirty="0" smtClean="0"/>
          </a:p>
          <a:p>
            <a:pPr marL="457200" indent="-457200" eaLnBrk="1" hangingPunct="1"/>
            <a:endParaRPr lang="en-GB" dirty="0" smtClean="0"/>
          </a:p>
        </p:txBody>
      </p:sp>
    </p:spTree>
    <p:extLst>
      <p:ext uri="{BB962C8B-B14F-4D97-AF65-F5344CB8AC3E}">
        <p14:creationId xmlns:p14="http://schemas.microsoft.com/office/powerpoint/2010/main" val="132866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eaLnBrk="1" hangingPunct="1"/>
            <a:r>
              <a:rPr lang="en-AU" sz="4000" dirty="0" smtClean="0"/>
              <a:t>Step 2: Choosing The </a:t>
            </a:r>
            <a:r>
              <a:rPr lang="en-AU" sz="4000" dirty="0" smtClean="0"/>
              <a:t>Grain</a:t>
            </a:r>
            <a:endParaRPr lang="en-GB" sz="4000" dirty="0" smtClean="0"/>
          </a:p>
        </p:txBody>
      </p:sp>
      <p:sp>
        <p:nvSpPr>
          <p:cNvPr id="57347" name="Rectangle 3"/>
          <p:cNvSpPr>
            <a:spLocks noGrp="1" noChangeArrowheads="1"/>
          </p:cNvSpPr>
          <p:nvPr>
            <p:ph idx="1"/>
          </p:nvPr>
        </p:nvSpPr>
        <p:spPr/>
        <p:txBody>
          <a:bodyPr/>
          <a:lstStyle/>
          <a:p>
            <a:pPr marL="457200" indent="-457200" eaLnBrk="1" hangingPunct="1">
              <a:buFontTx/>
              <a:buChar char="•"/>
            </a:pPr>
            <a:r>
              <a:rPr lang="en-AU" smtClean="0"/>
              <a:t>Identify dimensions of the fact table</a:t>
            </a:r>
            <a:r>
              <a:rPr lang="en-GB" smtClean="0"/>
              <a:t>. </a:t>
            </a:r>
            <a:r>
              <a:rPr lang="en-AU" smtClean="0"/>
              <a:t>The grain decision for the fact table also determines the grain of each dimension table. </a:t>
            </a:r>
            <a:endParaRPr lang="en-GB" smtClean="0"/>
          </a:p>
          <a:p>
            <a:pPr marL="457200" indent="-457200" eaLnBrk="1" hangingPunct="1">
              <a:buFontTx/>
              <a:buChar char="•"/>
            </a:pPr>
            <a:r>
              <a:rPr lang="en-GB" smtClean="0"/>
              <a:t>Also</a:t>
            </a:r>
            <a:r>
              <a:rPr lang="en-US" smtClean="0"/>
              <a:t> include time as a core dimension, which is always present in star schemas.</a:t>
            </a:r>
          </a:p>
          <a:p>
            <a:pPr marL="457200" indent="-457200" eaLnBrk="1" hangingPunct="1">
              <a:buFontTx/>
              <a:buChar char="•"/>
            </a:pPr>
            <a:endParaRPr lang="en-GB" smtClean="0"/>
          </a:p>
        </p:txBody>
      </p:sp>
    </p:spTree>
    <p:extLst>
      <p:ext uri="{BB962C8B-B14F-4D97-AF65-F5344CB8AC3E}">
        <p14:creationId xmlns:p14="http://schemas.microsoft.com/office/powerpoint/2010/main" val="3687316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Autofit/>
          </a:bodyPr>
          <a:lstStyle/>
          <a:p>
            <a:pPr algn="ctr" eaLnBrk="1" hangingPunct="1"/>
            <a:r>
              <a:rPr lang="en-AU" sz="3600" dirty="0" smtClean="0"/>
              <a:t>Step 3: Identifying &amp; Conforming The Dimensions </a:t>
            </a:r>
            <a:endParaRPr lang="en-GB" sz="3600" dirty="0" smtClean="0"/>
          </a:p>
        </p:txBody>
      </p:sp>
      <p:sp>
        <p:nvSpPr>
          <p:cNvPr id="58371" name="Rectangle 3"/>
          <p:cNvSpPr>
            <a:spLocks noGrp="1" noChangeArrowheads="1"/>
          </p:cNvSpPr>
          <p:nvPr>
            <p:ph idx="1"/>
          </p:nvPr>
        </p:nvSpPr>
        <p:spPr/>
        <p:txBody>
          <a:bodyPr/>
          <a:lstStyle/>
          <a:p>
            <a:pPr marL="457200" indent="-457200" eaLnBrk="1" hangingPunct="1">
              <a:buFontTx/>
              <a:buChar char="•"/>
            </a:pPr>
            <a:r>
              <a:rPr lang="en-AU" dirty="0" smtClean="0"/>
              <a:t>Dimensions set the context for asking questions about the facts in the fact table. </a:t>
            </a:r>
            <a:endParaRPr lang="en-GB" dirty="0" smtClean="0"/>
          </a:p>
          <a:p>
            <a:pPr marL="457200" indent="-457200" eaLnBrk="1" hangingPunct="1">
              <a:buFontTx/>
              <a:buChar char="•"/>
            </a:pPr>
            <a:r>
              <a:rPr lang="en-AU" dirty="0" smtClean="0"/>
              <a:t>If any dimension occurs in two data marts, they must be exactly the same dimension, or one must be a mathematical subset of the other. </a:t>
            </a:r>
          </a:p>
          <a:p>
            <a:pPr marL="457200" indent="-457200" eaLnBrk="1" hangingPunct="1">
              <a:buFontTx/>
              <a:buChar char="•"/>
            </a:pPr>
            <a:r>
              <a:rPr lang="en-AU" dirty="0" smtClean="0"/>
              <a:t>A dimension used in more than one data mart is referred to as being conformed. </a:t>
            </a:r>
          </a:p>
        </p:txBody>
      </p:sp>
    </p:spTree>
    <p:extLst>
      <p:ext uri="{BB962C8B-B14F-4D97-AF65-F5344CB8AC3E}">
        <p14:creationId xmlns:p14="http://schemas.microsoft.com/office/powerpoint/2010/main" val="256673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Autofit/>
          </a:bodyPr>
          <a:lstStyle/>
          <a:p>
            <a:pPr algn="ctr" eaLnBrk="1" hangingPunct="1"/>
            <a:r>
              <a:rPr lang="en-AU" sz="3600" dirty="0" smtClean="0"/>
              <a:t>Step 3: Identifying &amp; Conforming The Dimensions </a:t>
            </a:r>
            <a:endParaRPr lang="en-GB" sz="3600" dirty="0" smtClean="0"/>
          </a:p>
        </p:txBody>
      </p:sp>
      <p:sp>
        <p:nvSpPr>
          <p:cNvPr id="59395" name="Rectangle 3"/>
          <p:cNvSpPr>
            <a:spLocks noGrp="1" noChangeArrowheads="1"/>
          </p:cNvSpPr>
          <p:nvPr>
            <p:ph idx="1"/>
          </p:nvPr>
        </p:nvSpPr>
        <p:spPr/>
        <p:txBody>
          <a:bodyPr/>
          <a:lstStyle/>
          <a:p>
            <a:pPr marL="457200" indent="-457200" eaLnBrk="1" hangingPunct="1">
              <a:buFontTx/>
              <a:buChar char="•"/>
            </a:pPr>
            <a:r>
              <a:rPr lang="en-US" dirty="0" smtClean="0"/>
              <a:t>Choose the dimensions that apply to each fact in the fact table. </a:t>
            </a:r>
          </a:p>
          <a:p>
            <a:pPr lvl="1" eaLnBrk="1" hangingPunct="1"/>
            <a:r>
              <a:rPr lang="en-US" dirty="0" smtClean="0"/>
              <a:t>Typical dimensions: time, product, customer etc.</a:t>
            </a:r>
          </a:p>
          <a:p>
            <a:pPr lvl="1" eaLnBrk="1" hangingPunct="1"/>
            <a:r>
              <a:rPr lang="en-US" dirty="0" smtClean="0"/>
              <a:t>Need to identify the descriptive attributes that explain each dimension</a:t>
            </a:r>
            <a:r>
              <a:rPr lang="en-US" dirty="0" smtClean="0"/>
              <a:t>.</a:t>
            </a:r>
            <a:endParaRPr lang="en-US" dirty="0" smtClean="0"/>
          </a:p>
        </p:txBody>
      </p:sp>
    </p:spTree>
    <p:extLst>
      <p:ext uri="{BB962C8B-B14F-4D97-AF65-F5344CB8AC3E}">
        <p14:creationId xmlns:p14="http://schemas.microsoft.com/office/powerpoint/2010/main" val="152853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ctr" eaLnBrk="1" hangingPunct="1"/>
            <a:r>
              <a:rPr lang="en-AU" smtClean="0"/>
              <a:t>Steps 4 &amp; 5: Choosing the Facts</a:t>
            </a:r>
            <a:r>
              <a:rPr lang="en-GB" smtClean="0"/>
              <a:t> </a:t>
            </a:r>
          </a:p>
        </p:txBody>
      </p:sp>
      <p:sp>
        <p:nvSpPr>
          <p:cNvPr id="60419" name="Rectangle 3"/>
          <p:cNvSpPr>
            <a:spLocks noGrp="1" noChangeArrowheads="1"/>
          </p:cNvSpPr>
          <p:nvPr>
            <p:ph idx="1"/>
          </p:nvPr>
        </p:nvSpPr>
        <p:spPr>
          <a:xfrm>
            <a:off x="212481" y="1340768"/>
            <a:ext cx="8714642" cy="5328592"/>
          </a:xfrm>
        </p:spPr>
        <p:txBody>
          <a:bodyPr/>
          <a:lstStyle/>
          <a:p>
            <a:pPr marL="457200" indent="-457200" eaLnBrk="1" hangingPunct="1">
              <a:lnSpc>
                <a:spcPct val="90000"/>
              </a:lnSpc>
              <a:buFontTx/>
              <a:buChar char="•"/>
            </a:pPr>
            <a:r>
              <a:rPr lang="en-AU" sz="3000" dirty="0" smtClean="0"/>
              <a:t>The grain of the fact table determines which facts can be used in the data mart. </a:t>
            </a:r>
            <a:endParaRPr lang="en-GB" sz="3000" dirty="0" smtClean="0"/>
          </a:p>
          <a:p>
            <a:pPr marL="457200" indent="-457200" eaLnBrk="1" hangingPunct="1">
              <a:lnSpc>
                <a:spcPct val="90000"/>
              </a:lnSpc>
              <a:buFontTx/>
              <a:buChar char="•"/>
            </a:pPr>
            <a:r>
              <a:rPr lang="en-AU" sz="3000" dirty="0" smtClean="0"/>
              <a:t>Facts should be numeric and additive.</a:t>
            </a:r>
          </a:p>
          <a:p>
            <a:pPr lvl="1" eaLnBrk="1" hangingPunct="1">
              <a:lnSpc>
                <a:spcPct val="90000"/>
              </a:lnSpc>
            </a:pPr>
            <a:r>
              <a:rPr lang="en-US" sz="2600" dirty="0" smtClean="0"/>
              <a:t>Example: Quantity Sold, </a:t>
            </a:r>
            <a:r>
              <a:rPr lang="en-US" sz="2600" dirty="0" smtClean="0"/>
              <a:t>Unit Cost </a:t>
            </a:r>
            <a:r>
              <a:rPr lang="en-US" sz="2600" dirty="0" smtClean="0"/>
              <a:t>etc.</a:t>
            </a:r>
            <a:r>
              <a:rPr lang="en-GB" sz="2600" dirty="0" smtClean="0"/>
              <a:t> </a:t>
            </a:r>
          </a:p>
          <a:p>
            <a:pPr marL="457200" indent="-457200" eaLnBrk="1" hangingPunct="1">
              <a:lnSpc>
                <a:spcPct val="90000"/>
              </a:lnSpc>
              <a:buFontTx/>
              <a:buChar char="•"/>
            </a:pPr>
            <a:r>
              <a:rPr lang="en-AU" sz="3000" dirty="0" smtClean="0"/>
              <a:t>Unusable facts include:</a:t>
            </a:r>
          </a:p>
          <a:p>
            <a:pPr lvl="1" eaLnBrk="1" hangingPunct="1">
              <a:lnSpc>
                <a:spcPct val="90000"/>
              </a:lnSpc>
            </a:pPr>
            <a:r>
              <a:rPr lang="en-AU" sz="2600" dirty="0" smtClean="0"/>
              <a:t>Fact </a:t>
            </a:r>
            <a:r>
              <a:rPr lang="en-AU" sz="2600" dirty="0" smtClean="0"/>
              <a:t>at different granularity from other facts in table</a:t>
            </a:r>
          </a:p>
          <a:p>
            <a:pPr marL="457200" indent="-457200" eaLnBrk="1" hangingPunct="1">
              <a:lnSpc>
                <a:spcPct val="90000"/>
              </a:lnSpc>
              <a:buFontTx/>
              <a:buChar char="•"/>
            </a:pPr>
            <a:r>
              <a:rPr lang="en-AU" sz="3000" dirty="0" smtClean="0"/>
              <a:t>Storing Pre-Calculations in the Fact Table</a:t>
            </a:r>
          </a:p>
          <a:p>
            <a:pPr lvl="1" eaLnBrk="1" hangingPunct="1">
              <a:lnSpc>
                <a:spcPct val="90000"/>
              </a:lnSpc>
            </a:pPr>
            <a:r>
              <a:rPr lang="en-AU" sz="2600" dirty="0" smtClean="0"/>
              <a:t>Once the facts have been selected each should be re-examined to determine whether there are opportunities to use pre-calculations.</a:t>
            </a:r>
            <a:endParaRPr lang="en-GB" sz="2600" dirty="0" smtClean="0"/>
          </a:p>
        </p:txBody>
      </p:sp>
    </p:spTree>
    <p:extLst>
      <p:ext uri="{BB962C8B-B14F-4D97-AF65-F5344CB8AC3E}">
        <p14:creationId xmlns:p14="http://schemas.microsoft.com/office/powerpoint/2010/main" val="3739280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eaLnBrk="1" hangingPunct="1"/>
            <a:r>
              <a:rPr lang="en-AU" sz="3400" smtClean="0"/>
              <a:t>Step 6: Rounding Out The Dimension Tables</a:t>
            </a:r>
            <a:endParaRPr lang="en-GB" sz="3400" smtClean="0"/>
          </a:p>
        </p:txBody>
      </p:sp>
      <p:sp>
        <p:nvSpPr>
          <p:cNvPr id="61443" name="Rectangle 3"/>
          <p:cNvSpPr>
            <a:spLocks noGrp="1" noChangeArrowheads="1"/>
          </p:cNvSpPr>
          <p:nvPr>
            <p:ph idx="1"/>
          </p:nvPr>
        </p:nvSpPr>
        <p:spPr/>
        <p:txBody>
          <a:bodyPr/>
          <a:lstStyle/>
          <a:p>
            <a:pPr marL="457200" indent="-457200" eaLnBrk="1" hangingPunct="1">
              <a:buFontTx/>
              <a:buChar char="•"/>
            </a:pPr>
            <a:r>
              <a:rPr lang="en-AU" dirty="0" smtClean="0"/>
              <a:t>Text descriptions are added to the dimension tables. </a:t>
            </a:r>
          </a:p>
          <a:p>
            <a:pPr marL="457200" indent="-457200" eaLnBrk="1" hangingPunct="1">
              <a:buFontTx/>
              <a:buChar char="•"/>
            </a:pPr>
            <a:r>
              <a:rPr lang="en-AU" dirty="0" smtClean="0"/>
              <a:t>Text descriptions should be as intuitive and understandable to the users as possible. </a:t>
            </a:r>
          </a:p>
          <a:p>
            <a:pPr marL="457200" indent="-457200" eaLnBrk="1" hangingPunct="1">
              <a:buFontTx/>
              <a:buChar char="•"/>
            </a:pPr>
            <a:r>
              <a:rPr lang="en-AU" dirty="0" smtClean="0"/>
              <a:t>Usefulness of a data mart is determined by the scope and nature of the attributes of the dimension tables.</a:t>
            </a:r>
            <a:r>
              <a:rPr lang="en-GB" dirty="0" smtClean="0"/>
              <a:t> </a:t>
            </a:r>
          </a:p>
          <a:p>
            <a:pPr marL="457200" indent="-457200" eaLnBrk="1" hangingPunct="1">
              <a:buFontTx/>
              <a:buChar char="•"/>
            </a:pPr>
            <a:endParaRPr lang="en-GB" dirty="0" smtClean="0"/>
          </a:p>
        </p:txBody>
      </p:sp>
    </p:spTree>
    <p:extLst>
      <p:ext uri="{BB962C8B-B14F-4D97-AF65-F5344CB8AC3E}">
        <p14:creationId xmlns:p14="http://schemas.microsoft.com/office/powerpoint/2010/main" val="3927500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eaLnBrk="1" hangingPunct="1"/>
            <a:r>
              <a:rPr lang="en-GB" sz="3200" dirty="0" smtClean="0"/>
              <a:t>Step 7: Choosing The Duration Of The Database </a:t>
            </a:r>
          </a:p>
        </p:txBody>
      </p:sp>
      <p:sp>
        <p:nvSpPr>
          <p:cNvPr id="62467" name="Rectangle 3"/>
          <p:cNvSpPr>
            <a:spLocks noGrp="1" noChangeArrowheads="1"/>
          </p:cNvSpPr>
          <p:nvPr>
            <p:ph idx="1"/>
          </p:nvPr>
        </p:nvSpPr>
        <p:spPr/>
        <p:txBody>
          <a:bodyPr/>
          <a:lstStyle/>
          <a:p>
            <a:pPr marL="457200" indent="-457200" eaLnBrk="1" hangingPunct="1">
              <a:buFontTx/>
              <a:buChar char="•"/>
            </a:pPr>
            <a:r>
              <a:rPr lang="en-AU" dirty="0" smtClean="0"/>
              <a:t>Duration measures how far back in time the fact table goes.</a:t>
            </a:r>
            <a:endParaRPr lang="en-GB" dirty="0" smtClean="0"/>
          </a:p>
          <a:p>
            <a:pPr marL="457200" indent="-457200" eaLnBrk="1" hangingPunct="1">
              <a:buFontTx/>
              <a:buChar char="•"/>
            </a:pPr>
            <a:r>
              <a:rPr lang="en-AU" dirty="0" smtClean="0"/>
              <a:t>Very large fact tables raise at least two very significant data warehouse design issues. </a:t>
            </a:r>
          </a:p>
          <a:p>
            <a:pPr lvl="1" eaLnBrk="1" hangingPunct="1"/>
            <a:r>
              <a:rPr lang="en-AU" dirty="0" smtClean="0"/>
              <a:t>Often difficult to source </a:t>
            </a:r>
            <a:r>
              <a:rPr lang="en-AU" dirty="0" smtClean="0"/>
              <a:t>increasingly </a:t>
            </a:r>
            <a:r>
              <a:rPr lang="en-AU" dirty="0" smtClean="0"/>
              <a:t>old data. </a:t>
            </a:r>
          </a:p>
          <a:p>
            <a:pPr lvl="1" eaLnBrk="1" hangingPunct="1"/>
            <a:r>
              <a:rPr lang="en-AU" dirty="0" smtClean="0"/>
              <a:t>Sometimes old versions of important dimensions are used, not the most current ones. Known as the ‘Slowly Changing Dimension’ problem.</a:t>
            </a:r>
            <a:endParaRPr lang="en-GB" dirty="0" smtClean="0"/>
          </a:p>
        </p:txBody>
      </p:sp>
    </p:spTree>
    <p:extLst>
      <p:ext uri="{BB962C8B-B14F-4D97-AF65-F5344CB8AC3E}">
        <p14:creationId xmlns:p14="http://schemas.microsoft.com/office/powerpoint/2010/main" val="1466266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lvl="1" algn="ctr" rtl="0">
              <a:spcBef>
                <a:spcPct val="0"/>
              </a:spcBef>
            </a:pPr>
            <a:r>
              <a:rPr lang="en-GB" sz="3200" kern="1200" dirty="0">
                <a:solidFill>
                  <a:schemeClr val="tx1"/>
                </a:solidFill>
                <a:latin typeface="+mj-lt"/>
                <a:ea typeface="+mj-ea"/>
                <a:cs typeface="+mj-cs"/>
              </a:rPr>
              <a:t>Step 8: </a:t>
            </a:r>
            <a:r>
              <a:rPr lang="en-AU" sz="3200" kern="1200" dirty="0">
                <a:solidFill>
                  <a:schemeClr val="tx1"/>
                </a:solidFill>
                <a:latin typeface="+mj-lt"/>
                <a:ea typeface="+mj-ea"/>
                <a:cs typeface="+mj-cs"/>
              </a:rPr>
              <a:t>Tracking slowly changing dimensions</a:t>
            </a:r>
            <a:endParaRPr lang="en-GB" sz="3200" kern="1200" dirty="0">
              <a:solidFill>
                <a:schemeClr val="tx1"/>
              </a:solidFill>
              <a:latin typeface="+mj-lt"/>
              <a:ea typeface="+mj-ea"/>
              <a:cs typeface="+mj-cs"/>
            </a:endParaRPr>
          </a:p>
        </p:txBody>
      </p:sp>
      <p:sp>
        <p:nvSpPr>
          <p:cNvPr id="62467" name="Rectangle 3"/>
          <p:cNvSpPr>
            <a:spLocks noGrp="1" noChangeArrowheads="1"/>
          </p:cNvSpPr>
          <p:nvPr>
            <p:ph idx="1"/>
          </p:nvPr>
        </p:nvSpPr>
        <p:spPr/>
        <p:txBody>
          <a:bodyPr/>
          <a:lstStyle/>
          <a:p>
            <a:r>
              <a:rPr lang="en-IE" dirty="0" smtClean="0"/>
              <a:t>For example: a </a:t>
            </a:r>
            <a:r>
              <a:rPr lang="en-IE" dirty="0"/>
              <a:t>new record is added into the </a:t>
            </a:r>
            <a:r>
              <a:rPr lang="en-IE" dirty="0" smtClean="0"/>
              <a:t>customer dimension </a:t>
            </a:r>
            <a:r>
              <a:rPr lang="en-IE" dirty="0"/>
              <a:t>table. Therefore, the customer is treated essentially as two people</a:t>
            </a:r>
            <a:r>
              <a:rPr lang="en-IE" dirty="0" smtClean="0"/>
              <a:t>.</a:t>
            </a:r>
          </a:p>
          <a:p>
            <a:r>
              <a:rPr lang="en-IE" dirty="0"/>
              <a:t>A change handling strategy involves using a surrogate (substitute) key as the primary key for the dimension table, and keeping the original id</a:t>
            </a:r>
            <a:r>
              <a:rPr lang="en-IE" dirty="0" smtClean="0"/>
              <a:t>.</a:t>
            </a:r>
            <a:endParaRPr lang="en-IE" dirty="0"/>
          </a:p>
        </p:txBody>
      </p:sp>
    </p:spTree>
    <p:extLst>
      <p:ext uri="{BB962C8B-B14F-4D97-AF65-F5344CB8AC3E}">
        <p14:creationId xmlns:p14="http://schemas.microsoft.com/office/powerpoint/2010/main" val="377492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448675" cy="865188"/>
          </a:xfrm>
        </p:spPr>
        <p:txBody>
          <a:bodyPr>
            <a:noAutofit/>
          </a:bodyPr>
          <a:lstStyle/>
          <a:p>
            <a:pPr lvl="1" algn="ctr" rtl="0">
              <a:spcBef>
                <a:spcPct val="0"/>
              </a:spcBef>
            </a:pPr>
            <a:r>
              <a:rPr lang="en-GB" sz="3200" kern="1200" dirty="0">
                <a:solidFill>
                  <a:schemeClr val="tx1"/>
                </a:solidFill>
                <a:latin typeface="+mj-lt"/>
                <a:ea typeface="+mj-ea"/>
                <a:cs typeface="+mj-cs"/>
              </a:rPr>
              <a:t>Step 8: </a:t>
            </a:r>
            <a:r>
              <a:rPr lang="en-AU" sz="3200" kern="1200" dirty="0">
                <a:solidFill>
                  <a:schemeClr val="tx1"/>
                </a:solidFill>
                <a:latin typeface="+mj-lt"/>
                <a:ea typeface="+mj-ea"/>
                <a:cs typeface="+mj-cs"/>
              </a:rPr>
              <a:t>Tracking slowly changing dimensions</a:t>
            </a:r>
            <a:endParaRPr lang="en-IE" sz="3200" kern="1200" dirty="0">
              <a:solidFill>
                <a:schemeClr val="tx1"/>
              </a:solidFill>
              <a:latin typeface="+mj-lt"/>
              <a:ea typeface="+mj-ea"/>
              <a:cs typeface="+mj-cs"/>
            </a:endParaRPr>
          </a:p>
        </p:txBody>
      </p:sp>
      <p:pic>
        <p:nvPicPr>
          <p:cNvPr id="102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648974"/>
            <a:ext cx="7200800" cy="11273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2776372"/>
            <a:ext cx="7200800" cy="12122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solidFill>
                <a:prstClr val="black"/>
              </a:solidFill>
            </a:endParaRPr>
          </a:p>
        </p:txBody>
      </p:sp>
      <p:sp>
        <p:nvSpPr>
          <p:cNvPr id="4" name="Rectangle 5"/>
          <p:cNvSpPr>
            <a:spLocks noChangeArrowheads="1"/>
          </p:cNvSpPr>
          <p:nvPr/>
        </p:nvSpPr>
        <p:spPr bwMode="auto">
          <a:xfrm>
            <a:off x="0" y="1343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mtClean="0">
              <a:solidFill>
                <a:prstClr val="black"/>
              </a:solidFill>
              <a:latin typeface="Arial" pitchFamily="34" charset="0"/>
              <a:cs typeface="Arial" pitchFamily="34" charset="0"/>
            </a:endParaRPr>
          </a:p>
        </p:txBody>
      </p:sp>
      <p:sp>
        <p:nvSpPr>
          <p:cNvPr id="6" name="Rectangle 6"/>
          <p:cNvSpPr>
            <a:spLocks noChangeArrowheads="1"/>
          </p:cNvSpPr>
          <p:nvPr/>
        </p:nvSpPr>
        <p:spPr bwMode="auto">
          <a:xfrm>
            <a:off x="0" y="23002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mtClean="0">
              <a:solidFill>
                <a:prstClr val="black"/>
              </a:solidFill>
              <a:latin typeface="Arial" pitchFamily="34" charset="0"/>
              <a:cs typeface="Arial" pitchFamily="34" charset="0"/>
            </a:endParaRPr>
          </a:p>
        </p:txBody>
      </p:sp>
      <p:sp>
        <p:nvSpPr>
          <p:cNvPr id="7" name="Rectangle 7"/>
          <p:cNvSpPr>
            <a:spLocks noChangeArrowheads="1"/>
          </p:cNvSpPr>
          <p:nvPr/>
        </p:nvSpPr>
        <p:spPr bwMode="auto">
          <a:xfrm>
            <a:off x="0" y="5524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mtClean="0">
              <a:solidFill>
                <a:prstClr val="black"/>
              </a:solidFill>
              <a:latin typeface="Arial" pitchFamily="34" charset="0"/>
              <a:cs typeface="Arial" pitchFamily="34" charset="0"/>
            </a:endParaRPr>
          </a:p>
        </p:txBody>
      </p:sp>
      <p:grpSp>
        <p:nvGrpSpPr>
          <p:cNvPr id="8" name="Group 7"/>
          <p:cNvGrpSpPr/>
          <p:nvPr/>
        </p:nvGrpSpPr>
        <p:grpSpPr>
          <a:xfrm>
            <a:off x="899592" y="3967911"/>
            <a:ext cx="7200800" cy="2911472"/>
            <a:chOff x="899592" y="3967911"/>
            <a:chExt cx="7200800" cy="2911472"/>
          </a:xfrm>
        </p:grpSpPr>
        <p:pic>
          <p:nvPicPr>
            <p:cNvPr id="10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592" y="3967911"/>
              <a:ext cx="7200800" cy="29114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87624" y="5562026"/>
              <a:ext cx="5040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b="1" dirty="0" smtClean="0"/>
                <a:t>Key</a:t>
              </a:r>
              <a:endParaRPr lang="en-IE" sz="1600" b="1" dirty="0"/>
            </a:p>
          </p:txBody>
        </p:sp>
      </p:grpSp>
    </p:spTree>
    <p:extLst>
      <p:ext uri="{BB962C8B-B14F-4D97-AF65-F5344CB8AC3E}">
        <p14:creationId xmlns:p14="http://schemas.microsoft.com/office/powerpoint/2010/main" val="148745488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eaLnBrk="1" hangingPunct="1"/>
            <a:r>
              <a:rPr lang="en-GB" smtClean="0"/>
              <a:t>Simple DW Example</a:t>
            </a:r>
          </a:p>
        </p:txBody>
      </p:sp>
      <p:sp>
        <p:nvSpPr>
          <p:cNvPr id="63491" name="Rectangle 3"/>
          <p:cNvSpPr>
            <a:spLocks noGrp="1" noChangeArrowheads="1"/>
          </p:cNvSpPr>
          <p:nvPr>
            <p:ph idx="1"/>
          </p:nvPr>
        </p:nvSpPr>
        <p:spPr>
          <a:xfrm>
            <a:off x="212481" y="1268760"/>
            <a:ext cx="8714642" cy="5256584"/>
          </a:xfrm>
        </p:spPr>
        <p:txBody>
          <a:bodyPr>
            <a:normAutofit lnSpcReduction="10000"/>
          </a:bodyPr>
          <a:lstStyle/>
          <a:p>
            <a:pPr eaLnBrk="1" hangingPunct="1"/>
            <a:r>
              <a:rPr lang="en-GB" sz="3000" dirty="0" smtClean="0"/>
              <a:t>Supermarket (Chain Store)</a:t>
            </a:r>
          </a:p>
          <a:p>
            <a:pPr lvl="1" eaLnBrk="1" hangingPunct="1"/>
            <a:r>
              <a:rPr lang="en-GB" sz="2600" dirty="0" smtClean="0"/>
              <a:t>Business Area: Sales</a:t>
            </a:r>
          </a:p>
          <a:p>
            <a:pPr lvl="1" eaLnBrk="1" hangingPunct="1"/>
            <a:r>
              <a:rPr lang="en-GB" sz="2600" dirty="0" smtClean="0"/>
              <a:t>Grain: Individual Purchases</a:t>
            </a:r>
          </a:p>
          <a:p>
            <a:pPr lvl="1" eaLnBrk="1" hangingPunct="1"/>
            <a:r>
              <a:rPr lang="en-GB" sz="2600" dirty="0" smtClean="0"/>
              <a:t>Dimensions: </a:t>
            </a:r>
          </a:p>
          <a:p>
            <a:pPr lvl="2" eaLnBrk="1" hangingPunct="1"/>
            <a:r>
              <a:rPr lang="en-GB" sz="2200" dirty="0" smtClean="0"/>
              <a:t>Time</a:t>
            </a:r>
          </a:p>
          <a:p>
            <a:pPr lvl="2" eaLnBrk="1" hangingPunct="1"/>
            <a:r>
              <a:rPr lang="en-GB" sz="2200" dirty="0" smtClean="0"/>
              <a:t>Product</a:t>
            </a:r>
          </a:p>
          <a:p>
            <a:pPr lvl="2" eaLnBrk="1" hangingPunct="1"/>
            <a:r>
              <a:rPr lang="en-GB" sz="2200" dirty="0" smtClean="0"/>
              <a:t>Store</a:t>
            </a:r>
          </a:p>
          <a:p>
            <a:pPr lvl="2" eaLnBrk="1" hangingPunct="1"/>
            <a:r>
              <a:rPr lang="en-GB" sz="2200" dirty="0" smtClean="0"/>
              <a:t>Customer</a:t>
            </a:r>
          </a:p>
          <a:p>
            <a:pPr lvl="2" eaLnBrk="1" hangingPunct="1"/>
            <a:r>
              <a:rPr lang="en-GB" sz="2200" dirty="0" smtClean="0"/>
              <a:t>Employee</a:t>
            </a:r>
          </a:p>
          <a:p>
            <a:pPr lvl="1" eaLnBrk="1" hangingPunct="1"/>
            <a:r>
              <a:rPr lang="en-GB" sz="2600" dirty="0" smtClean="0"/>
              <a:t>Facts:</a:t>
            </a:r>
          </a:p>
          <a:p>
            <a:pPr lvl="2" eaLnBrk="1" hangingPunct="1"/>
            <a:r>
              <a:rPr lang="en-GB" sz="2200" dirty="0" smtClean="0"/>
              <a:t>Total </a:t>
            </a:r>
            <a:r>
              <a:rPr lang="en-GB" sz="2200" dirty="0" smtClean="0"/>
              <a:t>Sale Value</a:t>
            </a:r>
            <a:endParaRPr lang="en-GB" sz="2200" dirty="0" smtClean="0"/>
          </a:p>
          <a:p>
            <a:pPr lvl="2" eaLnBrk="1" hangingPunct="1"/>
            <a:r>
              <a:rPr lang="en-GB" sz="2200" dirty="0" smtClean="0"/>
              <a:t>Number of </a:t>
            </a:r>
            <a:r>
              <a:rPr lang="en-GB" sz="2200" dirty="0" smtClean="0"/>
              <a:t>Items</a:t>
            </a:r>
            <a:endParaRPr lang="en-GB" sz="2200" dirty="0" smtClean="0"/>
          </a:p>
          <a:p>
            <a:pPr lvl="2" eaLnBrk="1" hangingPunct="1"/>
            <a:r>
              <a:rPr lang="en-GB" sz="2200" dirty="0" smtClean="0"/>
              <a:t>Total Cost Value</a:t>
            </a:r>
          </a:p>
        </p:txBody>
      </p:sp>
    </p:spTree>
    <p:extLst>
      <p:ext uri="{BB962C8B-B14F-4D97-AF65-F5344CB8AC3E}">
        <p14:creationId xmlns:p14="http://schemas.microsoft.com/office/powerpoint/2010/main" val="4284349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en-US" sz="3200" dirty="0" smtClean="0"/>
              <a:t>Relational Modeling for Transactional Databases</a:t>
            </a:r>
          </a:p>
        </p:txBody>
      </p:sp>
      <p:sp>
        <p:nvSpPr>
          <p:cNvPr id="17411" name="Rectangle 3"/>
          <p:cNvSpPr>
            <a:spLocks noGrp="1" noChangeArrowheads="1"/>
          </p:cNvSpPr>
          <p:nvPr>
            <p:ph idx="1"/>
          </p:nvPr>
        </p:nvSpPr>
        <p:spPr>
          <a:xfrm>
            <a:off x="212481" y="1484784"/>
            <a:ext cx="8714642" cy="5170016"/>
          </a:xfrm>
        </p:spPr>
        <p:txBody>
          <a:bodyPr>
            <a:normAutofit lnSpcReduction="10000"/>
          </a:bodyPr>
          <a:lstStyle/>
          <a:p>
            <a:pPr marL="457200" indent="-457200" eaLnBrk="1" hangingPunct="1">
              <a:lnSpc>
                <a:spcPct val="90000"/>
              </a:lnSpc>
              <a:buFontTx/>
              <a:buChar char="•"/>
            </a:pPr>
            <a:r>
              <a:rPr lang="en-US" dirty="0" smtClean="0"/>
              <a:t>Relational modeling approach works by </a:t>
            </a:r>
            <a:r>
              <a:rPr lang="en-US" dirty="0" smtClean="0">
                <a:solidFill>
                  <a:srgbClr val="FF0000"/>
                </a:solidFill>
              </a:rPr>
              <a:t>dividing the data into many discrete entities.</a:t>
            </a:r>
          </a:p>
          <a:p>
            <a:pPr marL="457200" indent="-457200" eaLnBrk="1" hangingPunct="1">
              <a:lnSpc>
                <a:spcPct val="90000"/>
              </a:lnSpc>
              <a:buFontTx/>
              <a:buChar char="•"/>
            </a:pPr>
            <a:r>
              <a:rPr lang="en-US" dirty="0" smtClean="0"/>
              <a:t>Each entity becomes a table in the physical schema.</a:t>
            </a:r>
          </a:p>
          <a:p>
            <a:pPr marL="457200" indent="-457200" eaLnBrk="1" hangingPunct="1">
              <a:lnSpc>
                <a:spcPct val="90000"/>
              </a:lnSpc>
              <a:buFontTx/>
              <a:buChar char="•"/>
            </a:pPr>
            <a:r>
              <a:rPr lang="en-US" dirty="0" smtClean="0"/>
              <a:t>Why has it been so successful? </a:t>
            </a:r>
          </a:p>
          <a:p>
            <a:pPr marL="1281113" lvl="1" indent="-457200" eaLnBrk="1" hangingPunct="1">
              <a:lnSpc>
                <a:spcPct val="90000"/>
              </a:lnSpc>
              <a:buFontTx/>
              <a:buChar char="•"/>
            </a:pPr>
            <a:r>
              <a:rPr lang="en-US" sz="2400" dirty="0" smtClean="0"/>
              <a:t>Simplicity of database structure</a:t>
            </a:r>
          </a:p>
          <a:p>
            <a:pPr marL="1281113" lvl="1" indent="-457200" eaLnBrk="1" hangingPunct="1">
              <a:lnSpc>
                <a:spcPct val="90000"/>
              </a:lnSpc>
              <a:buFontTx/>
              <a:buChar char="•"/>
            </a:pPr>
            <a:r>
              <a:rPr lang="en-US" sz="2400" dirty="0" smtClean="0"/>
              <a:t>Flexibility of relationships</a:t>
            </a:r>
          </a:p>
          <a:p>
            <a:pPr marL="1281113" lvl="1" indent="-457200" eaLnBrk="1" hangingPunct="1">
              <a:lnSpc>
                <a:spcPct val="90000"/>
              </a:lnSpc>
              <a:buFontTx/>
              <a:buChar char="•"/>
            </a:pPr>
            <a:r>
              <a:rPr lang="en-US" sz="2400" dirty="0" smtClean="0"/>
              <a:t>Coupled </a:t>
            </a:r>
            <a:r>
              <a:rPr lang="en-US" sz="2400" dirty="0" smtClean="0"/>
              <a:t>with the concept of Normalization it removes redundancy from the database</a:t>
            </a:r>
          </a:p>
          <a:p>
            <a:pPr marL="1281113" lvl="1" indent="-457200" eaLnBrk="1" hangingPunct="1">
              <a:lnSpc>
                <a:spcPct val="90000"/>
              </a:lnSpc>
              <a:buFontTx/>
              <a:buChar char="•"/>
            </a:pPr>
            <a:r>
              <a:rPr lang="en-US" sz="2400" dirty="0" smtClean="0"/>
              <a:t>Update (or insert or delete) the data at just one point</a:t>
            </a:r>
          </a:p>
          <a:p>
            <a:pPr marL="1281113" lvl="1" indent="-457200" eaLnBrk="1" hangingPunct="1">
              <a:lnSpc>
                <a:spcPct val="90000"/>
              </a:lnSpc>
              <a:buFontTx/>
              <a:buChar char="•"/>
            </a:pPr>
            <a:r>
              <a:rPr lang="en-US" sz="2400" dirty="0" smtClean="0"/>
              <a:t>Can build very fast access methods (index)</a:t>
            </a:r>
          </a:p>
          <a:p>
            <a:pPr marL="1281113" lvl="1" indent="-457200" eaLnBrk="1" hangingPunct="1">
              <a:lnSpc>
                <a:spcPct val="90000"/>
              </a:lnSpc>
              <a:buFontTx/>
              <a:buChar char="•"/>
            </a:pPr>
            <a:r>
              <a:rPr lang="en-US" sz="2400" dirty="0" smtClean="0"/>
              <a:t>Results in efficient transactional processing</a:t>
            </a:r>
          </a:p>
          <a:p>
            <a:pPr marL="1281113" lvl="1" indent="-457200" eaLnBrk="1" hangingPunct="1">
              <a:lnSpc>
                <a:spcPct val="90000"/>
              </a:lnSpc>
              <a:buFontTx/>
              <a:buChar char="•"/>
            </a:pPr>
            <a:endParaRPr lang="en-US" dirty="0" smtClean="0"/>
          </a:p>
          <a:p>
            <a:pPr marL="1281113" lvl="1" indent="-457200" eaLnBrk="1" hangingPunct="1">
              <a:lnSpc>
                <a:spcPct val="90000"/>
              </a:lnSpc>
              <a:buFontTx/>
              <a:buNone/>
            </a:pPr>
            <a:endParaRPr lang="en-US" dirty="0" smtClean="0"/>
          </a:p>
          <a:p>
            <a:pPr marL="1281113" lvl="1" indent="-457200" eaLnBrk="1" hangingPunct="1">
              <a:lnSpc>
                <a:spcPct val="90000"/>
              </a:lnSpc>
            </a:pPr>
            <a:endParaRPr lang="en-US" dirty="0" smtClean="0"/>
          </a:p>
        </p:txBody>
      </p:sp>
    </p:spTree>
    <p:extLst>
      <p:ext uri="{BB962C8B-B14F-4D97-AF65-F5344CB8AC3E}">
        <p14:creationId xmlns:p14="http://schemas.microsoft.com/office/powerpoint/2010/main" val="3409471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fade">
                                      <p:cBhvr>
                                        <p:cTn id="7" dur="2000"/>
                                        <p:tgtEl>
                                          <p:spTgt spid="17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fade">
                                      <p:cBhvr>
                                        <p:cTn id="12" dur="2000"/>
                                        <p:tgtEl>
                                          <p:spTgt spid="174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animEffect transition="in" filter="fade">
                                      <p:cBhvr>
                                        <p:cTn id="17" dur="2000"/>
                                        <p:tgtEl>
                                          <p:spTgt spid="1741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fade">
                                      <p:cBhvr>
                                        <p:cTn id="22" dur="2000"/>
                                        <p:tgtEl>
                                          <p:spTgt spid="1741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2000"/>
                                        <p:tgtEl>
                                          <p:spTgt spid="1741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7411">
                                            <p:txEl>
                                              <p:pRg st="7" end="7"/>
                                            </p:txEl>
                                          </p:spTgt>
                                        </p:tgtEl>
                                        <p:attrNameLst>
                                          <p:attrName>style.visibility</p:attrName>
                                        </p:attrNameLst>
                                      </p:cBhvr>
                                      <p:to>
                                        <p:strVal val="visible"/>
                                      </p:to>
                                    </p:set>
                                    <p:animEffect transition="in" filter="fade">
                                      <p:cBhvr>
                                        <p:cTn id="32" dur="2000"/>
                                        <p:tgtEl>
                                          <p:spTgt spid="1741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7411">
                                            <p:txEl>
                                              <p:pRg st="8" end="8"/>
                                            </p:txEl>
                                          </p:spTgt>
                                        </p:tgtEl>
                                        <p:attrNameLst>
                                          <p:attrName>style.visibility</p:attrName>
                                        </p:attrNameLst>
                                      </p:cBhvr>
                                      <p:to>
                                        <p:strVal val="visible"/>
                                      </p:to>
                                    </p:set>
                                    <p:animEffect transition="in" filter="fade">
                                      <p:cBhvr>
                                        <p:cTn id="37" dur="20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5205" y="88900"/>
            <a:ext cx="8447942" cy="865188"/>
          </a:xfrm>
        </p:spPr>
        <p:txBody>
          <a:bodyPr/>
          <a:lstStyle/>
          <a:p>
            <a:pPr algn="ctr" eaLnBrk="1" hangingPunct="1"/>
            <a:r>
              <a:rPr lang="en-GB" dirty="0" smtClean="0"/>
              <a:t>Simple DW </a:t>
            </a:r>
            <a:r>
              <a:rPr lang="en-GB" dirty="0" smtClean="0"/>
              <a:t>Example</a:t>
            </a:r>
            <a:endParaRPr lang="en-GB" dirty="0" smtClean="0"/>
          </a:p>
        </p:txBody>
      </p:sp>
      <p:sp>
        <p:nvSpPr>
          <p:cNvPr id="64515" name="Rectangle 30"/>
          <p:cNvSpPr>
            <a:spLocks noChangeArrowheads="1"/>
          </p:cNvSpPr>
          <p:nvPr/>
        </p:nvSpPr>
        <p:spPr bwMode="auto">
          <a:xfrm>
            <a:off x="1195754" y="2636839"/>
            <a:ext cx="464233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l">
              <a:spcBef>
                <a:spcPct val="30000"/>
              </a:spcBef>
              <a:buSzPct val="100000"/>
              <a:buFontTx/>
              <a:buChar char="•"/>
            </a:pPr>
            <a:endParaRPr lang="en-GB" sz="2000" b="0">
              <a:solidFill>
                <a:srgbClr val="080808"/>
              </a:solidFill>
              <a:cs typeface="Times New Roman" pitchFamily="18" charset="0"/>
            </a:endParaRPr>
          </a:p>
          <a:p>
            <a:pPr marL="285750" indent="-285750" algn="l">
              <a:spcBef>
                <a:spcPct val="30000"/>
              </a:spcBef>
              <a:buSzPct val="100000"/>
              <a:buFontTx/>
              <a:buChar char="•"/>
            </a:pPr>
            <a:endParaRPr lang="en-GB" sz="2000" b="0">
              <a:solidFill>
                <a:srgbClr val="080808"/>
              </a:solidFill>
              <a:cs typeface="Times New Roman" pitchFamily="18" charset="0"/>
            </a:endParaRPr>
          </a:p>
        </p:txBody>
      </p:sp>
      <p:sp>
        <p:nvSpPr>
          <p:cNvPr id="30" name="Rectangle 29"/>
          <p:cNvSpPr>
            <a:spLocks noChangeArrowheads="1"/>
          </p:cNvSpPr>
          <p:nvPr/>
        </p:nvSpPr>
        <p:spPr bwMode="auto">
          <a:xfrm>
            <a:off x="1078523" y="1719263"/>
            <a:ext cx="1375997" cy="1371600"/>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a:latin typeface="Arial" charset="0"/>
                <a:ea typeface="+mn-ea"/>
              </a:rPr>
              <a:t>Time</a:t>
            </a:r>
          </a:p>
        </p:txBody>
      </p:sp>
      <p:sp>
        <p:nvSpPr>
          <p:cNvPr id="31" name="Rectangle 30"/>
          <p:cNvSpPr>
            <a:spLocks noChangeArrowheads="1"/>
          </p:cNvSpPr>
          <p:nvPr/>
        </p:nvSpPr>
        <p:spPr bwMode="auto">
          <a:xfrm>
            <a:off x="3282462" y="2392363"/>
            <a:ext cx="1953358" cy="2209800"/>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a:latin typeface="Arial" charset="0"/>
                <a:ea typeface="+mn-ea"/>
              </a:rPr>
              <a:t>Individual Purchases</a:t>
            </a:r>
          </a:p>
        </p:txBody>
      </p:sp>
      <p:sp>
        <p:nvSpPr>
          <p:cNvPr id="32" name="Rectangle 31"/>
          <p:cNvSpPr>
            <a:spLocks noChangeArrowheads="1"/>
          </p:cNvSpPr>
          <p:nvPr/>
        </p:nvSpPr>
        <p:spPr bwMode="auto">
          <a:xfrm>
            <a:off x="5915758" y="1100138"/>
            <a:ext cx="1375996" cy="1371600"/>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a:latin typeface="Arial" charset="0"/>
                <a:ea typeface="+mn-ea"/>
              </a:rPr>
              <a:t>Customer</a:t>
            </a:r>
          </a:p>
        </p:txBody>
      </p:sp>
      <p:sp>
        <p:nvSpPr>
          <p:cNvPr id="33" name="Rectangle 32"/>
          <p:cNvSpPr>
            <a:spLocks noChangeArrowheads="1"/>
          </p:cNvSpPr>
          <p:nvPr/>
        </p:nvSpPr>
        <p:spPr bwMode="auto">
          <a:xfrm>
            <a:off x="953966" y="4572000"/>
            <a:ext cx="1374531" cy="1371600"/>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a:latin typeface="Arial" charset="0"/>
                <a:ea typeface="+mn-ea"/>
              </a:rPr>
              <a:t>Products</a:t>
            </a:r>
          </a:p>
        </p:txBody>
      </p:sp>
      <p:sp>
        <p:nvSpPr>
          <p:cNvPr id="34" name="Rectangle 33"/>
          <p:cNvSpPr>
            <a:spLocks noChangeArrowheads="1"/>
          </p:cNvSpPr>
          <p:nvPr/>
        </p:nvSpPr>
        <p:spPr bwMode="auto">
          <a:xfrm>
            <a:off x="6611816" y="3217863"/>
            <a:ext cx="1375997" cy="1371600"/>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a:latin typeface="Arial" charset="0"/>
                <a:ea typeface="+mn-ea"/>
              </a:rPr>
              <a:t>Employee</a:t>
            </a:r>
          </a:p>
        </p:txBody>
      </p:sp>
      <p:cxnSp>
        <p:nvCxnSpPr>
          <p:cNvPr id="64521" name="Straight Arrow Connector 35"/>
          <p:cNvCxnSpPr>
            <a:cxnSpLocks noChangeShapeType="1"/>
            <a:stCxn id="30" idx="3"/>
          </p:cNvCxnSpPr>
          <p:nvPr/>
        </p:nvCxnSpPr>
        <p:spPr bwMode="auto">
          <a:xfrm>
            <a:off x="2454520" y="2405064"/>
            <a:ext cx="797169" cy="523875"/>
          </a:xfrm>
          <a:prstGeom prst="straightConnector1">
            <a:avLst/>
          </a:prstGeom>
          <a:noFill/>
          <a:ln w="63500">
            <a:solidFill>
              <a:srgbClr val="CF0E30"/>
            </a:solidFill>
            <a:miter lim="800000"/>
            <a:headEnd/>
            <a:tailEnd type="triangle" w="med" len="med"/>
          </a:ln>
          <a:effectLst>
            <a:outerShdw dist="38100" dir="2700000" rotWithShape="0">
              <a:srgbClr val="808080">
                <a:alpha val="42998"/>
              </a:srgbClr>
            </a:outerShdw>
          </a:effectLst>
          <a:extLst>
            <a:ext uri="{909E8E84-426E-40DD-AFC4-6F175D3DCCD1}">
              <a14:hiddenFill xmlns:a14="http://schemas.microsoft.com/office/drawing/2010/main">
                <a:noFill/>
              </a14:hiddenFill>
            </a:ext>
          </a:extLst>
        </p:spPr>
      </p:cxnSp>
      <p:cxnSp>
        <p:nvCxnSpPr>
          <p:cNvPr id="64522" name="Straight Arrow Connector 36"/>
          <p:cNvCxnSpPr>
            <a:cxnSpLocks noChangeShapeType="1"/>
            <a:stCxn id="33" idx="3"/>
          </p:cNvCxnSpPr>
          <p:nvPr/>
        </p:nvCxnSpPr>
        <p:spPr bwMode="auto">
          <a:xfrm flipV="1">
            <a:off x="2328497" y="4605338"/>
            <a:ext cx="937846" cy="652462"/>
          </a:xfrm>
          <a:prstGeom prst="straightConnector1">
            <a:avLst/>
          </a:prstGeom>
          <a:noFill/>
          <a:ln w="63500">
            <a:solidFill>
              <a:srgbClr val="CF0E30"/>
            </a:solidFill>
            <a:miter lim="800000"/>
            <a:headEnd/>
            <a:tailEnd type="triangle" w="med" len="med"/>
          </a:ln>
          <a:effectLst>
            <a:outerShdw dist="38100" dir="2700000" rotWithShape="0">
              <a:srgbClr val="808080">
                <a:alpha val="42998"/>
              </a:srgbClr>
            </a:outerShdw>
          </a:effectLst>
          <a:extLst>
            <a:ext uri="{909E8E84-426E-40DD-AFC4-6F175D3DCCD1}">
              <a14:hiddenFill xmlns:a14="http://schemas.microsoft.com/office/drawing/2010/main">
                <a:noFill/>
              </a14:hiddenFill>
            </a:ext>
          </a:extLst>
        </p:spPr>
      </p:cxnSp>
      <p:cxnSp>
        <p:nvCxnSpPr>
          <p:cNvPr id="64523" name="Straight Arrow Connector 39"/>
          <p:cNvCxnSpPr>
            <a:cxnSpLocks noChangeShapeType="1"/>
            <a:stCxn id="32" idx="1"/>
          </p:cNvCxnSpPr>
          <p:nvPr/>
        </p:nvCxnSpPr>
        <p:spPr bwMode="auto">
          <a:xfrm rot="10800000" flipV="1">
            <a:off x="5251938" y="1785938"/>
            <a:ext cx="663820" cy="601662"/>
          </a:xfrm>
          <a:prstGeom prst="straightConnector1">
            <a:avLst/>
          </a:prstGeom>
          <a:noFill/>
          <a:ln w="63500">
            <a:solidFill>
              <a:srgbClr val="CF0E30"/>
            </a:solidFill>
            <a:miter lim="800000"/>
            <a:headEnd/>
            <a:tailEnd type="triangle" w="med" len="med"/>
          </a:ln>
          <a:effectLst>
            <a:outerShdw dist="38100" dir="2700000" rotWithShape="0">
              <a:srgbClr val="808080">
                <a:alpha val="42998"/>
              </a:srgbClr>
            </a:outerShdw>
          </a:effectLst>
          <a:extLst>
            <a:ext uri="{909E8E84-426E-40DD-AFC4-6F175D3DCCD1}">
              <a14:hiddenFill xmlns:a14="http://schemas.microsoft.com/office/drawing/2010/main">
                <a:noFill/>
              </a14:hiddenFill>
            </a:ext>
          </a:extLst>
        </p:spPr>
      </p:cxnSp>
      <p:cxnSp>
        <p:nvCxnSpPr>
          <p:cNvPr id="64524" name="Straight Arrow Connector 40"/>
          <p:cNvCxnSpPr>
            <a:cxnSpLocks noChangeShapeType="1"/>
            <a:stCxn id="34" idx="1"/>
            <a:endCxn id="31" idx="3"/>
          </p:cNvCxnSpPr>
          <p:nvPr/>
        </p:nvCxnSpPr>
        <p:spPr bwMode="auto">
          <a:xfrm rot="10800000">
            <a:off x="5235820" y="3497263"/>
            <a:ext cx="1375996" cy="406400"/>
          </a:xfrm>
          <a:prstGeom prst="straightConnector1">
            <a:avLst/>
          </a:prstGeom>
          <a:noFill/>
          <a:ln w="63500">
            <a:solidFill>
              <a:srgbClr val="CF0E30"/>
            </a:solidFill>
            <a:miter lim="800000"/>
            <a:headEnd/>
            <a:tailEnd type="triangle" w="med" len="med"/>
          </a:ln>
          <a:effectLst>
            <a:outerShdw dist="38100" dir="2700000" rotWithShape="0">
              <a:srgbClr val="808080">
                <a:alpha val="42998"/>
              </a:srgbClr>
            </a:outerShdw>
          </a:effectLst>
          <a:extLst>
            <a:ext uri="{909E8E84-426E-40DD-AFC4-6F175D3DCCD1}">
              <a14:hiddenFill xmlns:a14="http://schemas.microsoft.com/office/drawing/2010/main">
                <a:noFill/>
              </a14:hiddenFill>
            </a:ext>
          </a:extLst>
        </p:spPr>
      </p:cxnSp>
      <p:sp>
        <p:nvSpPr>
          <p:cNvPr id="15" name="Rectangle 14"/>
          <p:cNvSpPr>
            <a:spLocks noChangeArrowheads="1"/>
          </p:cNvSpPr>
          <p:nvPr/>
        </p:nvSpPr>
        <p:spPr bwMode="auto">
          <a:xfrm>
            <a:off x="4572000" y="5265738"/>
            <a:ext cx="1375997" cy="1371600"/>
          </a:xfrm>
          <a:prstGeom prst="rect">
            <a:avLst/>
          </a:prstGeom>
          <a:solidFill>
            <a:srgbClr val="F2F2F2"/>
          </a:solidFill>
          <a:ln w="57150">
            <a:solidFill>
              <a:schemeClr val="tx1"/>
            </a:solidFill>
            <a:miter lim="800000"/>
            <a:headEnd/>
            <a:tailEnd/>
          </a:ln>
          <a:effectLst>
            <a:outerShdw dist="38100" dir="2700000" rotWithShape="0">
              <a:srgbClr val="808080">
                <a:alpha val="42999"/>
              </a:srgbClr>
            </a:outerShdw>
          </a:effectLst>
        </p:spPr>
        <p:txBody>
          <a:bodyPr anchor="ctr"/>
          <a:lstStyle/>
          <a:p>
            <a:pPr eaLnBrk="1" hangingPunct="1">
              <a:lnSpc>
                <a:spcPct val="100000"/>
              </a:lnSpc>
              <a:defRPr/>
            </a:pPr>
            <a:r>
              <a:rPr lang="en-US" sz="1800" dirty="0">
                <a:latin typeface="Arial" charset="0"/>
                <a:ea typeface="+mn-ea"/>
              </a:rPr>
              <a:t>Store</a:t>
            </a:r>
          </a:p>
        </p:txBody>
      </p:sp>
      <p:cxnSp>
        <p:nvCxnSpPr>
          <p:cNvPr id="64526" name="Straight Arrow Connector 15"/>
          <p:cNvCxnSpPr>
            <a:cxnSpLocks noChangeShapeType="1"/>
            <a:stCxn id="15" idx="0"/>
          </p:cNvCxnSpPr>
          <p:nvPr/>
        </p:nvCxnSpPr>
        <p:spPr bwMode="auto">
          <a:xfrm rot="16200000" flipV="1">
            <a:off x="4848409" y="4854881"/>
            <a:ext cx="642938" cy="178777"/>
          </a:xfrm>
          <a:prstGeom prst="straightConnector1">
            <a:avLst/>
          </a:prstGeom>
          <a:noFill/>
          <a:ln w="63500">
            <a:solidFill>
              <a:srgbClr val="CF0E30"/>
            </a:solidFill>
            <a:miter lim="800000"/>
            <a:headEnd/>
            <a:tailEnd type="triangle" w="med" len="med"/>
          </a:ln>
          <a:effectLst>
            <a:outerShdw dist="38100" dir="2700000" rotWithShape="0">
              <a:srgbClr val="808080">
                <a:alpha val="42998"/>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110120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605205" y="88900"/>
            <a:ext cx="8447942" cy="865188"/>
          </a:xfrm>
        </p:spPr>
        <p:txBody>
          <a:bodyPr/>
          <a:lstStyle/>
          <a:p>
            <a:pPr algn="ctr"/>
            <a:r>
              <a:rPr lang="en-IE" smtClean="0"/>
              <a:t>More Detail</a:t>
            </a:r>
            <a:endParaRPr lang="en-US" smtClean="0"/>
          </a:p>
        </p:txBody>
      </p:sp>
      <p:pic>
        <p:nvPicPr>
          <p:cNvPr id="66563" name="Picture 34" descr="Picture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105" y="1123950"/>
            <a:ext cx="7961434"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76284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605205" y="88900"/>
            <a:ext cx="8447942" cy="865188"/>
          </a:xfrm>
        </p:spPr>
        <p:txBody>
          <a:bodyPr/>
          <a:lstStyle/>
          <a:p>
            <a:pPr algn="ctr"/>
            <a:r>
              <a:rPr lang="en-IE" smtClean="0"/>
              <a:t>More Detail</a:t>
            </a:r>
            <a:endParaRPr lang="en-US" smtClean="0"/>
          </a:p>
        </p:txBody>
      </p:sp>
      <p:pic>
        <p:nvPicPr>
          <p:cNvPr id="67587" name="Picture 3" descr="Picture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364" y="1123950"/>
            <a:ext cx="7722577"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Rounded Rectangle 4"/>
          <p:cNvSpPr>
            <a:spLocks noChangeArrowheads="1"/>
          </p:cNvSpPr>
          <p:nvPr/>
        </p:nvSpPr>
        <p:spPr bwMode="auto">
          <a:xfrm>
            <a:off x="3493477" y="2463800"/>
            <a:ext cx="1934308" cy="1447800"/>
          </a:xfrm>
          <a:prstGeom prst="roundRect">
            <a:avLst>
              <a:gd name="adj" fmla="val 16667"/>
            </a:avLst>
          </a:prstGeom>
          <a:noFill/>
          <a:ln w="25400"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l" eaLnBrk="1" hangingPunct="1">
              <a:lnSpc>
                <a:spcPct val="100000"/>
              </a:lnSpc>
            </a:pPr>
            <a:endParaRPr lang="en-US" sz="1800" b="0">
              <a:latin typeface="Arial" pitchFamily="34" charset="0"/>
            </a:endParaRPr>
          </a:p>
        </p:txBody>
      </p:sp>
      <p:sp>
        <p:nvSpPr>
          <p:cNvPr id="67589" name="Rounded Rectangle 5"/>
          <p:cNvSpPr>
            <a:spLocks noChangeArrowheads="1"/>
          </p:cNvSpPr>
          <p:nvPr/>
        </p:nvSpPr>
        <p:spPr bwMode="auto">
          <a:xfrm>
            <a:off x="949569" y="1219200"/>
            <a:ext cx="1934308" cy="1447800"/>
          </a:xfrm>
          <a:prstGeom prst="roundRect">
            <a:avLst>
              <a:gd name="adj" fmla="val 16667"/>
            </a:avLst>
          </a:prstGeom>
          <a:noFill/>
          <a:ln w="25400"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l" eaLnBrk="1" hangingPunct="1">
              <a:lnSpc>
                <a:spcPct val="100000"/>
              </a:lnSpc>
            </a:pPr>
            <a:endParaRPr lang="en-US" sz="1800" b="0">
              <a:latin typeface="Arial" pitchFamily="34" charset="0"/>
            </a:endParaRPr>
          </a:p>
        </p:txBody>
      </p:sp>
      <p:sp>
        <p:nvSpPr>
          <p:cNvPr id="67590" name="Rounded Rectangle 6"/>
          <p:cNvSpPr>
            <a:spLocks noChangeArrowheads="1"/>
          </p:cNvSpPr>
          <p:nvPr/>
        </p:nvSpPr>
        <p:spPr bwMode="auto">
          <a:xfrm>
            <a:off x="890954" y="5130800"/>
            <a:ext cx="1910862" cy="558800"/>
          </a:xfrm>
          <a:prstGeom prst="roundRect">
            <a:avLst>
              <a:gd name="adj" fmla="val 16667"/>
            </a:avLst>
          </a:prstGeom>
          <a:noFill/>
          <a:ln w="25400"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l" eaLnBrk="1" hangingPunct="1">
              <a:lnSpc>
                <a:spcPct val="100000"/>
              </a:lnSpc>
            </a:pPr>
            <a:endParaRPr lang="en-US" sz="1800" b="0">
              <a:latin typeface="Arial" pitchFamily="34" charset="0"/>
            </a:endParaRPr>
          </a:p>
        </p:txBody>
      </p:sp>
      <p:sp>
        <p:nvSpPr>
          <p:cNvPr id="67591" name="TextBox 7"/>
          <p:cNvSpPr txBox="1">
            <a:spLocks noChangeArrowheads="1"/>
          </p:cNvSpPr>
          <p:nvPr/>
        </p:nvSpPr>
        <p:spPr bwMode="auto">
          <a:xfrm>
            <a:off x="3458308" y="3911601"/>
            <a:ext cx="2086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IE" sz="1800">
                <a:solidFill>
                  <a:srgbClr val="CF0E30"/>
                </a:solidFill>
              </a:rPr>
              <a:t>New Composite Key</a:t>
            </a:r>
            <a:endParaRPr lang="en-US" sz="1800">
              <a:solidFill>
                <a:srgbClr val="CF0E30"/>
              </a:solidFill>
            </a:endParaRPr>
          </a:p>
        </p:txBody>
      </p:sp>
      <p:sp>
        <p:nvSpPr>
          <p:cNvPr id="67592" name="TextBox 8"/>
          <p:cNvSpPr txBox="1">
            <a:spLocks noChangeArrowheads="1"/>
          </p:cNvSpPr>
          <p:nvPr/>
        </p:nvSpPr>
        <p:spPr bwMode="auto">
          <a:xfrm>
            <a:off x="1828800" y="5727701"/>
            <a:ext cx="20867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IE" sz="1800">
                <a:solidFill>
                  <a:srgbClr val="CF0E30"/>
                </a:solidFill>
              </a:rPr>
              <a:t>Original Key Replaced</a:t>
            </a:r>
            <a:endParaRPr lang="en-US" sz="1800">
              <a:solidFill>
                <a:srgbClr val="CF0E30"/>
              </a:solidFill>
            </a:endParaRPr>
          </a:p>
        </p:txBody>
      </p:sp>
      <p:sp>
        <p:nvSpPr>
          <p:cNvPr id="67593" name="TextBox 9"/>
          <p:cNvSpPr txBox="1">
            <a:spLocks noChangeArrowheads="1"/>
          </p:cNvSpPr>
          <p:nvPr/>
        </p:nvSpPr>
        <p:spPr bwMode="auto">
          <a:xfrm>
            <a:off x="1055077" y="2705100"/>
            <a:ext cx="20867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IE" sz="1800">
                <a:solidFill>
                  <a:srgbClr val="CF0E30"/>
                </a:solidFill>
              </a:rPr>
              <a:t>Additional Time Dimension</a:t>
            </a:r>
            <a:endParaRPr lang="en-US" sz="1800">
              <a:solidFill>
                <a:srgbClr val="CF0E30"/>
              </a:solidFill>
            </a:endParaRPr>
          </a:p>
        </p:txBody>
      </p:sp>
    </p:spTree>
    <p:extLst>
      <p:ext uri="{BB962C8B-B14F-4D97-AF65-F5344CB8AC3E}">
        <p14:creationId xmlns:p14="http://schemas.microsoft.com/office/powerpoint/2010/main" val="87471706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txBox="1">
            <a:spLocks noChangeArrowheads="1"/>
          </p:cNvSpPr>
          <p:nvPr/>
        </p:nvSpPr>
        <p:spPr bwMode="auto">
          <a:xfrm>
            <a:off x="1031631" y="3113088"/>
            <a:ext cx="71349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IE" sz="4000" b="0" dirty="0" smtClean="0">
                <a:latin typeface="+mn-lt"/>
              </a:rPr>
              <a:t>                  Closing </a:t>
            </a:r>
            <a:r>
              <a:rPr lang="en-IE" sz="4000" b="0" dirty="0">
                <a:latin typeface="+mn-lt"/>
              </a:rPr>
              <a:t>Notes</a:t>
            </a:r>
            <a:endParaRPr lang="en-US" sz="4000" b="0" dirty="0">
              <a:latin typeface="+mn-lt"/>
            </a:endParaRPr>
          </a:p>
        </p:txBody>
      </p:sp>
    </p:spTree>
    <p:extLst>
      <p:ext uri="{BB962C8B-B14F-4D97-AF65-F5344CB8AC3E}">
        <p14:creationId xmlns:p14="http://schemas.microsoft.com/office/powerpoint/2010/main" val="3811292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algn="ctr"/>
            <a:r>
              <a:rPr lang="en-US" smtClean="0"/>
              <a:t>Summary</a:t>
            </a:r>
          </a:p>
        </p:txBody>
      </p:sp>
      <p:sp>
        <p:nvSpPr>
          <p:cNvPr id="72707" name="Content Placeholder 2"/>
          <p:cNvSpPr>
            <a:spLocks noGrp="1"/>
          </p:cNvSpPr>
          <p:nvPr>
            <p:ph idx="1"/>
          </p:nvPr>
        </p:nvSpPr>
        <p:spPr/>
        <p:txBody>
          <a:bodyPr>
            <a:normAutofit fontScale="92500" lnSpcReduction="10000"/>
          </a:bodyPr>
          <a:lstStyle/>
          <a:p>
            <a:pPr marL="457200" indent="-457200">
              <a:buFont typeface="Arial" pitchFamily="34" charset="0"/>
              <a:buChar char="•"/>
              <a:defRPr/>
            </a:pPr>
            <a:r>
              <a:rPr lang="en-US" dirty="0" smtClean="0"/>
              <a:t>Over the last two lectures we have introduced the idea of data warehouses</a:t>
            </a:r>
          </a:p>
          <a:p>
            <a:pPr marL="457200" indent="-457200">
              <a:buFont typeface="Arial" pitchFamily="34" charset="0"/>
              <a:buChar char="•"/>
              <a:defRPr/>
            </a:pPr>
            <a:r>
              <a:rPr lang="en-US" dirty="0" smtClean="0"/>
              <a:t>Data warehouses evolved to address the issues of using transactional databases to answer new kinds of questions</a:t>
            </a:r>
          </a:p>
          <a:p>
            <a:pPr marL="457200" indent="-457200">
              <a:buFont typeface="Arial" pitchFamily="34" charset="0"/>
              <a:buChar char="•"/>
              <a:defRPr/>
            </a:pPr>
            <a:r>
              <a:rPr lang="en-US" dirty="0" smtClean="0"/>
              <a:t>IBM has a very detailed Redbooks on</a:t>
            </a:r>
            <a:br>
              <a:rPr lang="en-US" dirty="0" smtClean="0"/>
            </a:br>
            <a:r>
              <a:rPr lang="en-US" dirty="0" smtClean="0"/>
              <a:t>dimensional modeling that is well </a:t>
            </a:r>
            <a:br>
              <a:rPr lang="en-US" dirty="0" smtClean="0"/>
            </a:br>
            <a:r>
              <a:rPr lang="en-US" dirty="0" smtClean="0"/>
              <a:t>worth looking at:</a:t>
            </a:r>
          </a:p>
          <a:p>
            <a:pPr>
              <a:defRPr/>
            </a:pPr>
            <a:r>
              <a:rPr lang="en-US" sz="3000" dirty="0" smtClean="0">
                <a:solidFill>
                  <a:srgbClr val="0000FF"/>
                </a:solidFill>
                <a:hlinkClick r:id="rId3"/>
              </a:rPr>
              <a:t>http://www.redbooks.ibm.com/redbooks/pdfs/sg247138.pdf</a:t>
            </a:r>
            <a:r>
              <a:rPr lang="en-US" sz="3000" dirty="0" smtClean="0">
                <a:solidFill>
                  <a:srgbClr val="0000FF"/>
                </a:solidFill>
              </a:rPr>
              <a:t> </a:t>
            </a:r>
            <a:r>
              <a:rPr lang="en-US" sz="3000" dirty="0" smtClean="0"/>
              <a:t>  </a:t>
            </a:r>
          </a:p>
        </p:txBody>
      </p:sp>
      <p:pic>
        <p:nvPicPr>
          <p:cNvPr id="70660" name="Picture 4" descr="Picture 34.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3645024"/>
            <a:ext cx="205172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135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IE" dirty="0" smtClean="0"/>
              <a:t>Remember: Normal Forms</a:t>
            </a:r>
            <a:endParaRPr lang="en-US" dirty="0" smtClean="0"/>
          </a:p>
        </p:txBody>
      </p:sp>
      <p:sp>
        <p:nvSpPr>
          <p:cNvPr id="3" name="Content Placeholder 2"/>
          <p:cNvSpPr>
            <a:spLocks noGrp="1"/>
          </p:cNvSpPr>
          <p:nvPr>
            <p:ph idx="1"/>
          </p:nvPr>
        </p:nvSpPr>
        <p:spPr/>
        <p:txBody>
          <a:bodyPr/>
          <a:lstStyle/>
          <a:p>
            <a:pPr marL="0" lvl="1" indent="0">
              <a:buFontTx/>
              <a:buNone/>
            </a:pPr>
            <a:r>
              <a:rPr lang="en-IE" dirty="0" smtClean="0"/>
              <a:t>Normal Forms are </a:t>
            </a:r>
            <a:r>
              <a:rPr lang="en-IE" dirty="0" smtClean="0">
                <a:solidFill>
                  <a:srgbClr val="161645"/>
                </a:solidFill>
              </a:rPr>
              <a:t>increasingly better organized versions of the data </a:t>
            </a:r>
            <a:r>
              <a:rPr lang="en-IE" dirty="0" smtClean="0"/>
              <a:t>which reduce storage requirements and simplify the data for manipulation and reference in transactional operations.</a:t>
            </a:r>
            <a:endParaRPr lang="en-US" dirty="0" smtClean="0"/>
          </a:p>
          <a:p>
            <a:endParaRPr lang="en-US" dirty="0" smtClean="0"/>
          </a:p>
        </p:txBody>
      </p:sp>
      <p:pic>
        <p:nvPicPr>
          <p:cNvPr id="4" name="Picture 3" descr="fig05-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0862" y="3284984"/>
            <a:ext cx="7033846" cy="3573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28954" y="5589589"/>
            <a:ext cx="149469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Narrow" pitchFamily="34" charset="0"/>
                <a:ea typeface="ＭＳ Ｐゴシック" pitchFamily="34" charset="-128"/>
              </a:defRPr>
            </a:lvl1pPr>
            <a:lvl2pPr marL="742950" indent="-285750">
              <a:defRPr sz="1000" b="1">
                <a:solidFill>
                  <a:schemeClr val="tx1"/>
                </a:solidFill>
                <a:latin typeface="Arial Narrow" pitchFamily="34" charset="0"/>
                <a:ea typeface="ＭＳ Ｐゴシック" pitchFamily="34" charset="-128"/>
              </a:defRPr>
            </a:lvl2pPr>
            <a:lvl3pPr marL="1143000" indent="-228600">
              <a:defRPr sz="1000" b="1">
                <a:solidFill>
                  <a:schemeClr val="tx1"/>
                </a:solidFill>
                <a:latin typeface="Arial Narrow" pitchFamily="34" charset="0"/>
                <a:ea typeface="ＭＳ Ｐゴシック" pitchFamily="34" charset="-128"/>
              </a:defRPr>
            </a:lvl3pPr>
            <a:lvl4pPr marL="1600200" indent="-228600">
              <a:defRPr sz="1000" b="1">
                <a:solidFill>
                  <a:schemeClr val="tx1"/>
                </a:solidFill>
                <a:latin typeface="Arial Narrow" pitchFamily="34" charset="0"/>
                <a:ea typeface="ＭＳ Ｐゴシック" pitchFamily="34" charset="-128"/>
              </a:defRPr>
            </a:lvl4pPr>
            <a:lvl5pPr marL="2057400" indent="-228600">
              <a:defRPr sz="1000" b="1">
                <a:solidFill>
                  <a:schemeClr val="tx1"/>
                </a:solidFill>
                <a:latin typeface="Arial Narrow" pitchFamily="34" charset="0"/>
                <a:ea typeface="ＭＳ Ｐゴシック" pitchFamily="34" charset="-128"/>
              </a:defRPr>
            </a:lvl5pPr>
            <a:lvl6pPr marL="25146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6pPr>
            <a:lvl7pPr marL="29718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7pPr>
            <a:lvl8pPr marL="34290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8pPr>
            <a:lvl9pPr marL="3886200" indent="-228600" algn="ctr" eaLnBrk="0" fontAlgn="base" hangingPunct="0">
              <a:lnSpc>
                <a:spcPct val="90000"/>
              </a:lnSpc>
              <a:spcBef>
                <a:spcPct val="0"/>
              </a:spcBef>
              <a:spcAft>
                <a:spcPct val="0"/>
              </a:spcAft>
              <a:defRPr sz="1000" b="1">
                <a:solidFill>
                  <a:schemeClr val="tx1"/>
                </a:solidFill>
                <a:latin typeface="Arial Narrow" pitchFamily="34" charset="0"/>
                <a:ea typeface="ＭＳ Ｐゴシック" pitchFamily="34" charset="-128"/>
              </a:defRPr>
            </a:lvl9pPr>
          </a:lstStyle>
          <a:p>
            <a:r>
              <a:rPr lang="en-IE" sz="1600" dirty="0"/>
              <a:t>In Relational Databases we want to get away from this</a:t>
            </a:r>
            <a:endParaRPr lang="en-US" sz="1600" dirty="0"/>
          </a:p>
        </p:txBody>
      </p:sp>
    </p:spTree>
    <p:extLst>
      <p:ext uri="{BB962C8B-B14F-4D97-AF65-F5344CB8AC3E}">
        <p14:creationId xmlns:p14="http://schemas.microsoft.com/office/powerpoint/2010/main" val="144655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en-IE" dirty="0" smtClean="0"/>
              <a:t>Database Normalization</a:t>
            </a:r>
            <a:endParaRPr lang="en-US" dirty="0" smtClean="0"/>
          </a:p>
        </p:txBody>
      </p:sp>
      <p:sp>
        <p:nvSpPr>
          <p:cNvPr id="3" name="Content Placeholder 2"/>
          <p:cNvSpPr>
            <a:spLocks noGrp="1"/>
          </p:cNvSpPr>
          <p:nvPr>
            <p:ph idx="1"/>
          </p:nvPr>
        </p:nvSpPr>
        <p:spPr/>
        <p:txBody>
          <a:bodyPr>
            <a:normAutofit/>
          </a:bodyPr>
          <a:lstStyle/>
          <a:p>
            <a:pPr eaLnBrk="1" hangingPunct="1">
              <a:spcBef>
                <a:spcPct val="50000"/>
              </a:spcBef>
              <a:buFontTx/>
              <a:buChar char="•"/>
            </a:pPr>
            <a:r>
              <a:rPr lang="en-US" dirty="0" smtClean="0"/>
              <a:t>Remember, Normalization works through a series of stages called normal forms:</a:t>
            </a:r>
          </a:p>
          <a:p>
            <a:pPr lvl="1" eaLnBrk="1" hangingPunct="1">
              <a:buFont typeface="Arial" pitchFamily="34" charset="0"/>
              <a:buChar char="•"/>
            </a:pPr>
            <a:r>
              <a:rPr lang="en-US" dirty="0" smtClean="0">
                <a:solidFill>
                  <a:srgbClr val="161645"/>
                </a:solidFill>
              </a:rPr>
              <a:t>First normal form (1NF)</a:t>
            </a:r>
          </a:p>
          <a:p>
            <a:pPr lvl="1" eaLnBrk="1" hangingPunct="1">
              <a:buFont typeface="Arial" pitchFamily="34" charset="0"/>
              <a:buChar char="•"/>
            </a:pPr>
            <a:r>
              <a:rPr lang="en-US" dirty="0" smtClean="0">
                <a:solidFill>
                  <a:srgbClr val="161645"/>
                </a:solidFill>
              </a:rPr>
              <a:t>Second normal form (2NF)</a:t>
            </a:r>
          </a:p>
          <a:p>
            <a:pPr lvl="1" eaLnBrk="1" hangingPunct="1">
              <a:buFont typeface="Arial" pitchFamily="34" charset="0"/>
              <a:buChar char="•"/>
            </a:pPr>
            <a:r>
              <a:rPr lang="en-US" dirty="0" smtClean="0">
                <a:solidFill>
                  <a:srgbClr val="161645"/>
                </a:solidFill>
              </a:rPr>
              <a:t>Third normal form (3NF)</a:t>
            </a:r>
          </a:p>
          <a:p>
            <a:pPr lvl="1" eaLnBrk="1" hangingPunct="1">
              <a:buFont typeface="Arial" pitchFamily="34" charset="0"/>
              <a:buChar char="•"/>
            </a:pPr>
            <a:r>
              <a:rPr lang="en-US" dirty="0" smtClean="0">
                <a:solidFill>
                  <a:srgbClr val="161645"/>
                </a:solidFill>
              </a:rPr>
              <a:t>Fourth normal form (4NF)</a:t>
            </a:r>
          </a:p>
        </p:txBody>
      </p:sp>
    </p:spTree>
    <p:extLst>
      <p:ext uri="{BB962C8B-B14F-4D97-AF65-F5344CB8AC3E}">
        <p14:creationId xmlns:p14="http://schemas.microsoft.com/office/powerpoint/2010/main" val="1375905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smtClean="0">
                <a:solidFill>
                  <a:srgbClr val="161645"/>
                </a:solidFill>
              </a:rPr>
              <a:t>First normal form (1NF)</a:t>
            </a:r>
          </a:p>
          <a:p>
            <a:pPr lvl="1"/>
            <a:r>
              <a:rPr lang="en-GB" dirty="0" smtClean="0"/>
              <a:t>each table should be organized into rows</a:t>
            </a:r>
          </a:p>
          <a:p>
            <a:pPr lvl="1"/>
            <a:r>
              <a:rPr lang="en-GB" dirty="0" smtClean="0"/>
              <a:t>each row should have a primary key that distinguishes it as unique</a:t>
            </a:r>
          </a:p>
          <a:p>
            <a:pPr lvl="1"/>
            <a:r>
              <a:rPr lang="en-GB" dirty="0" smtClean="0"/>
              <a:t>any row must not have a column in which more than one value is saved, like separated with commas, for example</a:t>
            </a:r>
          </a:p>
          <a:p>
            <a:pPr lvl="1"/>
            <a:r>
              <a:rPr lang="en-GB" dirty="0" smtClean="0"/>
              <a:t>using the First Normal Form, data redundancy increases, as there will be many columns with </a:t>
            </a:r>
            <a:r>
              <a:rPr lang="en-GB" dirty="0" smtClean="0"/>
              <a:t>the same </a:t>
            </a:r>
            <a:r>
              <a:rPr lang="en-GB" dirty="0" smtClean="0"/>
              <a:t>data in multiple rows</a:t>
            </a:r>
            <a:endParaRPr lang="en-GB"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4400" b="0" i="0" u="none" strike="noStrike" kern="1200" cap="none" spc="0" normalizeH="0" baseline="0" noProof="0" dirty="0" smtClean="0">
                <a:ln>
                  <a:noFill/>
                </a:ln>
                <a:solidFill>
                  <a:schemeClr val="tx1"/>
                </a:solidFill>
                <a:effectLst/>
                <a:uLnTx/>
                <a:uFillTx/>
                <a:latin typeface="+mj-lt"/>
                <a:ea typeface="+mj-ea"/>
                <a:cs typeface="+mj-cs"/>
              </a:rPr>
              <a:t>Database Normalization</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2627</Words>
  <Application>Microsoft Office PowerPoint</Application>
  <PresentationFormat>On-screen Show (4:3)</PresentationFormat>
  <Paragraphs>424</Paragraphs>
  <Slides>64</Slides>
  <Notes>57</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Business Systems Intelligence </vt:lpstr>
      <vt:lpstr>PowerPoint Presentation</vt:lpstr>
      <vt:lpstr>Summary</vt:lpstr>
      <vt:lpstr>Outline</vt:lpstr>
      <vt:lpstr>PowerPoint Presentation</vt:lpstr>
      <vt:lpstr>Relational Modeling for Transactional Databases</vt:lpstr>
      <vt:lpstr>Remember: Normal Forms</vt:lpstr>
      <vt:lpstr>Database Normalization</vt:lpstr>
      <vt:lpstr>PowerPoint Presentation</vt:lpstr>
      <vt:lpstr>PowerPoint Presentation</vt:lpstr>
      <vt:lpstr>PowerPoint Presentation</vt:lpstr>
      <vt:lpstr>PowerPoint Presentation</vt:lpstr>
      <vt:lpstr>PowerPoint Presentation</vt:lpstr>
      <vt:lpstr>On Normalization</vt:lpstr>
      <vt:lpstr>ER Modeling: Where is the catch?</vt:lpstr>
      <vt:lpstr>A Typical OLTP Oriented ER Data Model</vt:lpstr>
      <vt:lpstr>ER Modeling: Where is the catch?</vt:lpstr>
      <vt:lpstr>ERD: Catch Continues</vt:lpstr>
      <vt:lpstr>PowerPoint Presentation</vt:lpstr>
      <vt:lpstr>How to simplify a Data Model?</vt:lpstr>
      <vt:lpstr>Dimensional Modeling</vt:lpstr>
      <vt:lpstr>Dimensional Modeling: Facts</vt:lpstr>
      <vt:lpstr>Dimensional Modeling: Dimensions</vt:lpstr>
      <vt:lpstr>The Dimensional Model</vt:lpstr>
      <vt:lpstr>Star Schema</vt:lpstr>
      <vt:lpstr>Star Schema</vt:lpstr>
      <vt:lpstr>Fact Tables</vt:lpstr>
      <vt:lpstr>An example of a Fact Table</vt:lpstr>
      <vt:lpstr>Dimension Tables</vt:lpstr>
      <vt:lpstr>An example of a Dimension Table</vt:lpstr>
      <vt:lpstr>An Example - ERD</vt:lpstr>
      <vt:lpstr>An Example – Dimensional Model</vt:lpstr>
      <vt:lpstr>Benefits</vt:lpstr>
      <vt:lpstr>PowerPoint Presentation</vt:lpstr>
      <vt:lpstr>ER Properties</vt:lpstr>
      <vt:lpstr>ER Model Example</vt:lpstr>
      <vt:lpstr>ER Drawbacks</vt:lpstr>
      <vt:lpstr>Linking ER and DM Models</vt:lpstr>
      <vt:lpstr>DM Strengths</vt:lpstr>
      <vt:lpstr>DM Strengths</vt:lpstr>
      <vt:lpstr>DM Strengths</vt:lpstr>
      <vt:lpstr>Final Points on ER versus DM</vt:lpstr>
      <vt:lpstr>Final Points on ER versus DM</vt:lpstr>
      <vt:lpstr>PowerPoint Presentation</vt:lpstr>
      <vt:lpstr>Prelims: Time Dimension</vt:lpstr>
      <vt:lpstr>Time Dimension</vt:lpstr>
      <vt:lpstr>Data Model Design for Data Warehouses</vt:lpstr>
      <vt:lpstr>Step 1: Choosing The Subject</vt:lpstr>
      <vt:lpstr>Step 1: Choosing The Subject</vt:lpstr>
      <vt:lpstr>Step 2: Choosing The Grain </vt:lpstr>
      <vt:lpstr>Step 2: Choosing The Grain</vt:lpstr>
      <vt:lpstr>Step 3: Identifying &amp; Conforming The Dimensions </vt:lpstr>
      <vt:lpstr>Step 3: Identifying &amp; Conforming The Dimensions </vt:lpstr>
      <vt:lpstr>Steps 4 &amp; 5: Choosing the Facts </vt:lpstr>
      <vt:lpstr>Step 6: Rounding Out The Dimension Tables</vt:lpstr>
      <vt:lpstr>Step 7: Choosing The Duration Of The Database </vt:lpstr>
      <vt:lpstr>Step 8: Tracking slowly changing dimensions</vt:lpstr>
      <vt:lpstr>Step 8: Tracking slowly changing dimensions</vt:lpstr>
      <vt:lpstr>Simple DW Example</vt:lpstr>
      <vt:lpstr>Simple DW Example</vt:lpstr>
      <vt:lpstr>More Detail</vt:lpstr>
      <vt:lpstr>More Detail</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Persistent Data Lecture 6</dc:title>
  <dc:creator>qi wang</dc:creator>
  <cp:lastModifiedBy>Diana Ferreira</cp:lastModifiedBy>
  <cp:revision>137</cp:revision>
  <dcterms:created xsi:type="dcterms:W3CDTF">2013-03-04T18:01:26Z</dcterms:created>
  <dcterms:modified xsi:type="dcterms:W3CDTF">2017-02-08T13:57:30Z</dcterms:modified>
</cp:coreProperties>
</file>