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29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66" r:id="rId12"/>
    <p:sldId id="467" r:id="rId13"/>
    <p:sldId id="46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70" r:id="rId34"/>
    <p:sldId id="422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74" autoAdjust="0"/>
  </p:normalViewPr>
  <p:slideViewPr>
    <p:cSldViewPr>
      <p:cViewPr varScale="1">
        <p:scale>
          <a:sx n="88" d="100"/>
          <a:sy n="88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409-F4E6-49A1-B164-64E8012B76F1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84329-EDB9-4C43-9C97-5876930215F1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103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3C3815-4A49-4C06-BD6C-D83BF9F8709A}" type="slidenum">
              <a:rPr lang="en-GB"/>
              <a:pPr eaLnBrk="1" hangingPunct="1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49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95A6B62F-FB12-4A2B-A5BA-F78B7D5ACB0E}" type="slidenum">
              <a:rPr lang="en-US" b="0">
                <a:latin typeface="Times New Roman" pitchFamily="18" charset="0"/>
              </a:rPr>
              <a:pPr/>
              <a:t>14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39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09A71F7B-1672-4E1B-B671-D71ED836ADD8}" type="slidenum">
              <a:rPr lang="en-US" b="0">
                <a:latin typeface="Times New Roman" pitchFamily="18" charset="0"/>
              </a:rPr>
              <a:pPr/>
              <a:t>15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8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A1510E03-B906-4746-BB34-01CFEA4E814E}" type="slidenum">
              <a:rPr lang="en-US" b="0">
                <a:latin typeface="Times New Roman" pitchFamily="18" charset="0"/>
              </a:rPr>
              <a:pPr/>
              <a:t>16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40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30A40CB4-03E9-48E8-BE71-1029E0ACE1B7}" type="slidenum">
              <a:rPr lang="en-US" b="0">
                <a:latin typeface="Times New Roman" pitchFamily="18" charset="0"/>
              </a:rPr>
              <a:pPr/>
              <a:t>17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15336219-513F-4F96-A786-234EEE339855}" type="slidenum">
              <a:rPr lang="en-US" b="0">
                <a:latin typeface="Times New Roman" pitchFamily="18" charset="0"/>
              </a:rPr>
              <a:pPr/>
              <a:t>18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80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DB2E1AB9-496D-463C-A882-6E6245D7357F}" type="slidenum">
              <a:rPr lang="en-US" b="0">
                <a:latin typeface="Times New Roman" pitchFamily="18" charset="0"/>
              </a:rPr>
              <a:pPr/>
              <a:t>19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70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/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</a:t>
            </a:r>
            <a:r>
              <a:rPr lang="en-I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Cognos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Query Mode is an enhanced Java-based query mode which offers the following key capabilities:</a:t>
            </a:r>
          </a:p>
          <a:p>
            <a:pPr fontAlgn="base"/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optimizations to address query complexity, data volumes and timeliness expectations with improved query execution techniques</a:t>
            </a:r>
          </a:p>
          <a:p>
            <a:pPr fontAlgn="base"/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improvement for complex OLAP queries through intelligent combination of local and remote processing and better MDX generation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C41DADDC-1824-4A16-9AD5-6D8A79FAC7EF}" type="slidenum">
              <a:rPr lang="en-US" b="0">
                <a:latin typeface="Times New Roman" pitchFamily="18" charset="0"/>
              </a:rPr>
              <a:pPr/>
              <a:t>20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7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43703AB2-8C7E-4150-9CE0-59DC4A102A4F}" type="slidenum">
              <a:rPr lang="en-US" b="0">
                <a:latin typeface="Times New Roman" pitchFamily="18" charset="0"/>
              </a:rPr>
              <a:pPr/>
              <a:t>21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0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E2EB0418-5284-436B-95B5-E8B8B28B4B80}" type="slidenum">
              <a:rPr lang="en-US" b="0">
                <a:latin typeface="Times New Roman" pitchFamily="18" charset="0"/>
              </a:rPr>
              <a:pPr/>
              <a:t>22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25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6797EC9A-CBCC-476F-A158-95222E6251AB}" type="slidenum">
              <a:rPr lang="en-US" b="0">
                <a:latin typeface="Times New Roman" pitchFamily="18" charset="0"/>
              </a:rPr>
              <a:pPr/>
              <a:t>23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3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85817" indent="-263776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55103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477145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899186" indent="-211021" defTabSz="91295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21227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743269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165310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587351" indent="-211021" defTabSz="91295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C0BF928-FB42-452E-AD42-9B7137D21F22}" type="slidenum">
              <a:rPr lang="en-US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9594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3AF7025B-AAF7-42E1-B4A6-046A1B45DF09}" type="slidenum">
              <a:rPr lang="en-US" b="0">
                <a:latin typeface="Times New Roman" pitchFamily="18" charset="0"/>
              </a:rPr>
              <a:pPr/>
              <a:t>24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4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A3DD7117-5E3F-44CC-B40F-7AF6588DEC2A}" type="slidenum">
              <a:rPr lang="en-US" b="0">
                <a:latin typeface="Times New Roman" pitchFamily="18" charset="0"/>
              </a:rPr>
              <a:pPr/>
              <a:t>25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0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D7BCF5AE-1AEC-4D8F-8B2D-9EC1C0E57110}" type="slidenum">
              <a:rPr lang="en-US" b="0">
                <a:latin typeface="Times New Roman" pitchFamily="18" charset="0"/>
              </a:rPr>
              <a:pPr/>
              <a:t>26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39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FEE4EFBF-6A47-4DF6-A93E-9D5EC6608C98}" type="slidenum">
              <a:rPr lang="en-US" b="0">
                <a:latin typeface="Times New Roman" pitchFamily="18" charset="0"/>
              </a:rPr>
              <a:pPr/>
              <a:t>27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3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A1BCDDB4-212B-4D58-83D5-E9CB089C43F9}" type="slidenum">
              <a:rPr lang="en-US" b="0">
                <a:latin typeface="Times New Roman" pitchFamily="18" charset="0"/>
              </a:rPr>
              <a:pPr/>
              <a:t>28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1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This is the physical diagram.</a:t>
            </a:r>
          </a:p>
          <a:p>
            <a:r>
              <a:rPr lang="en-US" dirty="0" smtClean="0">
                <a:latin typeface="Arial" charset="0"/>
              </a:rPr>
              <a:t>The relationship between Bill</a:t>
            </a:r>
            <a:r>
              <a:rPr lang="en-US" baseline="0" dirty="0" smtClean="0">
                <a:latin typeface="Arial" charset="0"/>
              </a:rPr>
              <a:t> and Product is many-to-many.</a:t>
            </a:r>
            <a:endParaRPr lang="en-US" dirty="0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C6CDE807-4B0B-4F37-861F-7C688BEDCFD5}" type="slidenum">
              <a:rPr lang="en-US" b="0">
                <a:latin typeface="Times New Roman" pitchFamily="18" charset="0"/>
              </a:rPr>
              <a:pPr/>
              <a:t>29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9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6EEA8C0E-2858-4486-B921-9F78D0C34E68}" type="slidenum">
              <a:rPr lang="en-US" b="0">
                <a:latin typeface="Times New Roman" pitchFamily="18" charset="0"/>
              </a:rPr>
              <a:pPr/>
              <a:t>30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09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3E24A28F-CA67-49DA-8402-B5479BA58560}" type="slidenum">
              <a:rPr lang="en-US" b="0">
                <a:latin typeface="Times New Roman" pitchFamily="18" charset="0"/>
              </a:rPr>
              <a:pPr/>
              <a:t>31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72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6670DE01-DE23-4A7C-A6E4-0A10E9E2A492}" type="slidenum">
              <a:rPr lang="en-US" b="0">
                <a:latin typeface="Times New Roman" pitchFamily="18" charset="0"/>
              </a:rPr>
              <a:pPr/>
              <a:t>32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92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AA46A724-E8DA-46E6-BCA0-F4A24A90F4F1}" type="slidenum">
              <a:rPr lang="en-US" b="0">
                <a:latin typeface="Times New Roman" pitchFamily="18" charset="0"/>
              </a:rPr>
              <a:pPr/>
              <a:t>34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5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5B4B131F-FC1A-4770-9E59-46F26DB53CD6}" type="slidenum">
              <a:rPr lang="en-US" b="0">
                <a:latin typeface="Times New Roman" pitchFamily="18" charset="0"/>
              </a:rPr>
              <a:pPr/>
              <a:t>4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682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DD061239-4926-4366-981C-D4F81A9856AA}" type="slidenum">
              <a:rPr lang="en-US" b="0">
                <a:latin typeface="Times New Roman" pitchFamily="18" charset="0"/>
              </a:rPr>
              <a:pPr/>
              <a:t>35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17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42F9753A-48A3-4E98-8D2D-744D9CD1020F}" type="slidenum">
              <a:rPr lang="en-US" b="0">
                <a:latin typeface="Times New Roman" pitchFamily="18" charset="0"/>
              </a:rPr>
              <a:pPr/>
              <a:t>36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1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29B2DC0F-A2A9-4A1F-B7BF-A746E1A4B709}" type="slidenum">
              <a:rPr lang="en-US" b="0">
                <a:latin typeface="Times New Roman" pitchFamily="18" charset="0"/>
              </a:rPr>
              <a:pPr/>
              <a:t>37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85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1B0263C5-EF11-4504-9730-8A90AB077B6B}" type="slidenum">
              <a:rPr lang="en-US" b="0">
                <a:latin typeface="Times New Roman" pitchFamily="18" charset="0"/>
              </a:rPr>
              <a:pPr/>
              <a:t>38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73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A7F784F1-3728-4F45-A464-37EE980F78D5}" type="slidenum">
              <a:rPr lang="en-US" b="0">
                <a:latin typeface="Times New Roman" pitchFamily="18" charset="0"/>
              </a:rPr>
              <a:pPr/>
              <a:t>39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63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66E7571C-4445-4A35-B6DE-56EEDFCBE868}" type="slidenum">
              <a:rPr lang="en-US" b="0">
                <a:latin typeface="Times New Roman" pitchFamily="18" charset="0"/>
              </a:rPr>
              <a:pPr/>
              <a:t>40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10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8E4525BE-8A4D-43FC-94F9-8517D98E7A08}" type="slidenum">
              <a:rPr lang="en-US" b="0">
                <a:latin typeface="Times New Roman" pitchFamily="18" charset="0"/>
              </a:rPr>
              <a:pPr/>
              <a:t>41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73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75F3E674-CD53-4872-B03A-DC2BA465D9CC}" type="slidenum">
              <a:rPr lang="en-US" b="0">
                <a:latin typeface="Times New Roman" pitchFamily="18" charset="0"/>
              </a:rPr>
              <a:pPr/>
              <a:t>42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37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C3B8D69D-F930-4C24-BF45-4B5C17815839}" type="slidenum">
              <a:rPr lang="en-US" b="0">
                <a:solidFill>
                  <a:srgbClr val="000000"/>
                </a:solidFill>
                <a:latin typeface="Times New Roman" pitchFamily="18" charset="0"/>
              </a:rPr>
              <a:pPr/>
              <a:t>43</a:t>
            </a:fld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2970" y="686474"/>
            <a:ext cx="5352062" cy="3428114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960" y="4344357"/>
            <a:ext cx="5490081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31" tIns="44766" rIns="89531" bIns="44766"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5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ECCA3001-3C0A-41BC-AF90-F1C71D516F10}" type="slidenum">
              <a:rPr lang="en-US" b="0">
                <a:solidFill>
                  <a:srgbClr val="000000"/>
                </a:solidFill>
                <a:latin typeface="Times New Roman" pitchFamily="18" charset="0"/>
              </a:rPr>
              <a:pPr/>
              <a:t>44</a:t>
            </a:fld>
            <a:endParaRPr lang="en-US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2970" y="686474"/>
            <a:ext cx="5352062" cy="3428114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960" y="4344357"/>
            <a:ext cx="5490081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31" tIns="44766" rIns="89531" bIns="44766"/>
          <a:lstStyle/>
          <a:p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085DD4D5-9559-48F6-BAC7-6C6012179F43}" type="slidenum">
              <a:rPr lang="en-US" b="0">
                <a:latin typeface="Times New Roman" pitchFamily="18" charset="0"/>
              </a:rPr>
              <a:pPr/>
              <a:t>5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4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D93C2E26-54B8-4E46-B348-22B204A50AF5}" type="slidenum">
              <a:rPr lang="en-US" b="0">
                <a:latin typeface="Times New Roman" pitchFamily="18" charset="0"/>
              </a:rPr>
              <a:pPr/>
              <a:t>45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93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E2611E9D-13D6-4011-9B5A-EB051EB67A1D}" type="slidenum">
              <a:rPr lang="en-US" b="0">
                <a:latin typeface="Times New Roman" pitchFamily="18" charset="0"/>
              </a:rPr>
              <a:pPr/>
              <a:t>46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7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"How many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Phones 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been sold in Nebraska so far this year?" </a:t>
            </a:r>
            <a:endParaRPr lang="en-US" dirty="0" smtClean="0">
              <a:latin typeface="Arial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52E06C16-CA29-471E-9511-AB3D6D23C906}" type="slidenum">
              <a:rPr lang="en-US" b="0">
                <a:latin typeface="Times New Roman" pitchFamily="18" charset="0"/>
              </a:rPr>
              <a:pPr/>
              <a:t>47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1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5F11AC7F-EE51-452E-B10A-DE8D62099074}" type="slidenum">
              <a:rPr lang="en-US" b="0">
                <a:latin typeface="Times New Roman" pitchFamily="18" charset="0"/>
              </a:rPr>
              <a:pPr/>
              <a:t>48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8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C7A8A49A-A7BE-4689-A16D-F341EC868985}" type="slidenum">
              <a:rPr lang="en-US" b="0">
                <a:latin typeface="Times New Roman" pitchFamily="18" charset="0"/>
              </a:rPr>
              <a:pPr/>
              <a:t>49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926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6242174C-1D97-421F-B1DA-E0EF7791864A}" type="slidenum">
              <a:rPr lang="en-US" b="0">
                <a:latin typeface="Times New Roman" pitchFamily="18" charset="0"/>
              </a:rPr>
              <a:pPr/>
              <a:t>50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462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D1739CD4-ACD0-4926-B32C-1EE69B4C490B}" type="slidenum">
              <a:rPr lang="en-US" b="0">
                <a:latin typeface="Times New Roman" pitchFamily="18" charset="0"/>
              </a:rPr>
              <a:pPr/>
              <a:t>51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02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9A31D415-4134-4DB2-BEBB-8F8AFBB99058}" type="slidenum">
              <a:rPr lang="en-US" b="0">
                <a:latin typeface="Times New Roman" pitchFamily="18" charset="0"/>
              </a:rPr>
              <a:pPr/>
              <a:t>52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417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3ECDB6EC-BFFF-4652-80AF-E10B1424A538}" type="slidenum">
              <a:rPr lang="en-US" b="0">
                <a:latin typeface="Times New Roman" pitchFamily="18" charset="0"/>
              </a:rPr>
              <a:pPr/>
              <a:t>53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747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C6EFDE61-2F00-46AA-A055-068A520914A9}" type="slidenum">
              <a:rPr lang="en-US" b="0">
                <a:latin typeface="Times New Roman" pitchFamily="18" charset="0"/>
              </a:rPr>
              <a:pPr/>
              <a:t>54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9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17A0C181-D0FF-4B6C-ABEA-92C8917E1677}" type="slidenum">
              <a:rPr lang="en-US" b="0">
                <a:latin typeface="Times New Roman" pitchFamily="18" charset="0"/>
              </a:rPr>
              <a:pPr/>
              <a:t>6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99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A65B07CC-EE84-435B-8ACF-C93437368A9B}" type="slidenum">
              <a:rPr lang="en-US" b="0">
                <a:latin typeface="Times New Roman" pitchFamily="18" charset="0"/>
              </a:rPr>
              <a:pPr/>
              <a:t>55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101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34AF699F-66DE-4FC0-8EEA-AF42E63B45CE}" type="slidenum">
              <a:rPr lang="en-US" b="0">
                <a:latin typeface="Times New Roman" pitchFamily="18" charset="0"/>
              </a:rPr>
              <a:pPr/>
              <a:t>56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11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E51D6A07-344E-4419-9675-1CFB9D92E630}" type="slidenum">
              <a:rPr lang="en-US" b="0">
                <a:latin typeface="Times New Roman" pitchFamily="18" charset="0"/>
              </a:rPr>
              <a:pPr/>
              <a:t>57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37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50852BFD-FCB0-4546-AAD5-3F52E8CA361E}" type="slidenum">
              <a:rPr lang="en-US" b="0">
                <a:latin typeface="Times New Roman" pitchFamily="18" charset="0"/>
              </a:rPr>
              <a:pPr/>
              <a:t>58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174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ABB7278D-8449-4C20-BC98-F051DC305776}" type="slidenum">
              <a:rPr lang="en-US" b="0">
                <a:latin typeface="Times New Roman" pitchFamily="18" charset="0"/>
              </a:rPr>
              <a:pPr/>
              <a:t>59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930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6308819F-DE31-4794-8286-7FF330083918}" type="slidenum">
              <a:rPr lang="en-US" b="0">
                <a:latin typeface="Times New Roman" pitchFamily="18" charset="0"/>
              </a:rPr>
              <a:pPr/>
              <a:t>60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34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fld id="{BE7B8330-7163-4EBD-9937-6CB7F57B6C7F}" type="slidenum">
              <a:rPr lang="en-US" b="0">
                <a:latin typeface="Times New Roman" pitchFamily="18" charset="0"/>
              </a:rPr>
              <a:pPr/>
              <a:t>61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2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BF59454D-8F16-41D5-8AC7-7D5260D5FC21}" type="slidenum">
              <a:rPr lang="en-US" b="0">
                <a:latin typeface="Times New Roman" pitchFamily="18" charset="0"/>
              </a:rPr>
              <a:pPr/>
              <a:t>7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3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5B77640D-0BA1-4DD5-A72D-0F09F81CA0A9}" type="slidenum">
              <a:rPr lang="en-US" b="0">
                <a:latin typeface="Times New Roman" pitchFamily="18" charset="0"/>
              </a:rPr>
              <a:pPr/>
              <a:t>8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3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BE4F38A1-D5AC-430E-9F45-9CBD36DCB613}" type="slidenum">
              <a:rPr lang="en-US" b="0">
                <a:latin typeface="Times New Roman" pitchFamily="18" charset="0"/>
              </a:rPr>
              <a:pPr/>
              <a:t>9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8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685817" indent="-263776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055103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477145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1899186" indent="-211021" defTabSz="867529"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321227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743269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165310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587351" indent="-211021" algn="ctr" defTabSz="86752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fld id="{55BE9914-972E-4F30-8440-4650FA8F4D69}" type="slidenum">
              <a:rPr lang="en-US" b="0">
                <a:latin typeface="Times New Roman" pitchFamily="18" charset="0"/>
              </a:rPr>
              <a:pPr/>
              <a:t>10</a:t>
            </a:fld>
            <a:endParaRPr lang="en-US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8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5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991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4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42" y="88900"/>
            <a:ext cx="8448675" cy="865188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12725" y="1054100"/>
            <a:ext cx="8713788" cy="5621338"/>
          </a:xfrm>
        </p:spPr>
        <p:txBody>
          <a:bodyPr/>
          <a:lstStyle/>
          <a:p>
            <a:pPr lvl="0"/>
            <a:r>
              <a:rPr lang="ga-IE" noProof="0" smtClean="0"/>
              <a:t>Click icon to add table</a:t>
            </a:r>
            <a:endParaRPr lang="en-IE" noProof="0" smtClean="0"/>
          </a:p>
        </p:txBody>
      </p:sp>
    </p:spTree>
    <p:extLst>
      <p:ext uri="{BB962C8B-B14F-4D97-AF65-F5344CB8AC3E}">
        <p14:creationId xmlns:p14="http://schemas.microsoft.com/office/powerpoint/2010/main" val="2664724753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46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09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8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52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2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078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0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3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D80E-D37C-493D-A22F-50BCA0272504}" type="datetimeFigureOut">
              <a:rPr lang="en-IE" smtClean="0"/>
              <a:pPr/>
              <a:t>15/02/2017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1E64-B5DF-4860-A28E-C64EF5BBE25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3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IE" dirty="0" smtClean="0"/>
              <a:t>Business Systems Intelligence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Lecture </a:t>
            </a:r>
            <a:r>
              <a:rPr lang="en-IE" dirty="0" smtClean="0"/>
              <a:t>4</a:t>
            </a:r>
          </a:p>
          <a:p>
            <a:endParaRPr lang="en-IE" dirty="0" smtClean="0"/>
          </a:p>
          <a:p>
            <a:r>
              <a:rPr lang="en-IE" dirty="0" smtClean="0"/>
              <a:t>Data Warehousing - III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04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5205" y="88900"/>
            <a:ext cx="8447942" cy="865188"/>
          </a:xfrm>
        </p:spPr>
        <p:txBody>
          <a:bodyPr/>
          <a:lstStyle/>
          <a:p>
            <a:pPr algn="ctr" eaLnBrk="1" hangingPunct="1"/>
            <a:r>
              <a:rPr lang="en-GB" smtClean="0"/>
              <a:t>Star Schema</a:t>
            </a:r>
          </a:p>
        </p:txBody>
      </p:sp>
      <p:sp>
        <p:nvSpPr>
          <p:cNvPr id="33795" name="Rectangle 30"/>
          <p:cNvSpPr>
            <a:spLocks noChangeArrowheads="1"/>
          </p:cNvSpPr>
          <p:nvPr/>
        </p:nvSpPr>
        <p:spPr bwMode="auto">
          <a:xfrm>
            <a:off x="1195754" y="2636839"/>
            <a:ext cx="46423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30000"/>
              </a:spcBef>
              <a:buSzPct val="100000"/>
              <a:buFontTx/>
              <a:buChar char="•"/>
            </a:pPr>
            <a:endParaRPr lang="en-GB" sz="2000" b="0">
              <a:solidFill>
                <a:srgbClr val="080808"/>
              </a:solidFill>
              <a:cs typeface="Times New Roman" pitchFamily="18" charset="0"/>
            </a:endParaRPr>
          </a:p>
          <a:p>
            <a:pPr marL="285750" indent="-285750" algn="l">
              <a:spcBef>
                <a:spcPct val="30000"/>
              </a:spcBef>
              <a:buSzPct val="100000"/>
              <a:buFontTx/>
              <a:buChar char="•"/>
            </a:pPr>
            <a:endParaRPr lang="en-GB" sz="2000" b="0">
              <a:solidFill>
                <a:srgbClr val="080808"/>
              </a:solidFill>
              <a:cs typeface="Times New Roman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1561" y="1404938"/>
            <a:ext cx="1763830" cy="1371600"/>
          </a:xfrm>
          <a:prstGeom prst="rect">
            <a:avLst/>
          </a:prstGeom>
          <a:solidFill>
            <a:srgbClr val="F2F2F2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dirty="0" smtClean="0">
                <a:ea typeface="+mn-ea"/>
              </a:rPr>
              <a:t>Dimension Table</a:t>
            </a:r>
            <a:endParaRPr lang="en-US" sz="1800" dirty="0">
              <a:ea typeface="+mn-ea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610708" y="1727200"/>
            <a:ext cx="1953358" cy="3487738"/>
          </a:xfrm>
          <a:prstGeom prst="rect">
            <a:avLst/>
          </a:prstGeom>
          <a:solidFill>
            <a:srgbClr val="F2F2F2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dirty="0" smtClean="0">
                <a:ea typeface="+mn-ea"/>
              </a:rPr>
              <a:t>       Fact </a:t>
            </a:r>
            <a:r>
              <a:rPr lang="en-US" sz="1800" dirty="0">
                <a:ea typeface="+mn-ea"/>
              </a:rPr>
              <a:t>Table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799385" y="1473200"/>
            <a:ext cx="1805063" cy="1371600"/>
          </a:xfrm>
          <a:prstGeom prst="rect">
            <a:avLst/>
          </a:prstGeom>
          <a:solidFill>
            <a:srgbClr val="F2F2F2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dirty="0">
                <a:ea typeface="+mn-ea"/>
              </a:rPr>
              <a:t>Dimension Table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11561" y="4148138"/>
            <a:ext cx="1763829" cy="1371600"/>
          </a:xfrm>
          <a:prstGeom prst="rect">
            <a:avLst/>
          </a:prstGeom>
          <a:solidFill>
            <a:srgbClr val="F2F2F2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dirty="0">
                <a:ea typeface="+mn-ea"/>
              </a:rPr>
              <a:t>Dimension Table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99385" y="4216400"/>
            <a:ext cx="1805063" cy="1371600"/>
          </a:xfrm>
          <a:prstGeom prst="rect">
            <a:avLst/>
          </a:prstGeom>
          <a:solidFill>
            <a:srgbClr val="F2F2F2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dirty="0">
                <a:ea typeface="+mn-ea"/>
              </a:rPr>
              <a:t>Dimension Table</a:t>
            </a:r>
          </a:p>
        </p:txBody>
      </p:sp>
      <p:cxnSp>
        <p:nvCxnSpPr>
          <p:cNvPr id="33801" name="Straight Arrow Connector 35"/>
          <p:cNvCxnSpPr>
            <a:cxnSpLocks noChangeShapeType="1"/>
            <a:stCxn id="30" idx="3"/>
          </p:cNvCxnSpPr>
          <p:nvPr/>
        </p:nvCxnSpPr>
        <p:spPr bwMode="auto">
          <a:xfrm>
            <a:off x="2375391" y="2090738"/>
            <a:ext cx="1219198" cy="720726"/>
          </a:xfrm>
          <a:prstGeom prst="straightConnector1">
            <a:avLst/>
          </a:prstGeom>
          <a:noFill/>
          <a:ln w="63500">
            <a:solidFill>
              <a:srgbClr val="CF0E30"/>
            </a:solidFill>
            <a:miter lim="800000"/>
            <a:headEnd/>
            <a:tailEnd type="triangle" w="med" len="med"/>
          </a:ln>
          <a:effectLst>
            <a:outerShdw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Arrow Connector 36"/>
          <p:cNvCxnSpPr>
            <a:cxnSpLocks noChangeShapeType="1"/>
            <a:stCxn id="33" idx="3"/>
          </p:cNvCxnSpPr>
          <p:nvPr/>
        </p:nvCxnSpPr>
        <p:spPr bwMode="auto">
          <a:xfrm flipV="1">
            <a:off x="2375390" y="4165600"/>
            <a:ext cx="1251438" cy="668338"/>
          </a:xfrm>
          <a:prstGeom prst="straightConnector1">
            <a:avLst/>
          </a:prstGeom>
          <a:noFill/>
          <a:ln w="63500">
            <a:solidFill>
              <a:srgbClr val="CF0E30"/>
            </a:solidFill>
            <a:miter lim="800000"/>
            <a:headEnd/>
            <a:tailEnd type="triangle" w="med" len="med"/>
          </a:ln>
          <a:effectLst>
            <a:outerShdw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Straight Arrow Connector 39"/>
          <p:cNvCxnSpPr>
            <a:cxnSpLocks noChangeShapeType="1"/>
            <a:stCxn id="32" idx="1"/>
          </p:cNvCxnSpPr>
          <p:nvPr/>
        </p:nvCxnSpPr>
        <p:spPr bwMode="auto">
          <a:xfrm flipH="1">
            <a:off x="5596305" y="2159000"/>
            <a:ext cx="1203080" cy="754064"/>
          </a:xfrm>
          <a:prstGeom prst="straightConnector1">
            <a:avLst/>
          </a:prstGeom>
          <a:noFill/>
          <a:ln w="63500">
            <a:solidFill>
              <a:srgbClr val="CF0E30"/>
            </a:solidFill>
            <a:miter lim="800000"/>
            <a:headEnd/>
            <a:tailEnd type="triangle" w="med" len="med"/>
          </a:ln>
          <a:effectLst>
            <a:outerShdw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Straight Arrow Connector 40"/>
          <p:cNvCxnSpPr>
            <a:cxnSpLocks noChangeShapeType="1"/>
            <a:stCxn id="34" idx="1"/>
          </p:cNvCxnSpPr>
          <p:nvPr/>
        </p:nvCxnSpPr>
        <p:spPr bwMode="auto">
          <a:xfrm flipH="1" flipV="1">
            <a:off x="5596305" y="4267200"/>
            <a:ext cx="1203080" cy="635000"/>
          </a:xfrm>
          <a:prstGeom prst="straightConnector1">
            <a:avLst/>
          </a:prstGeom>
          <a:noFill/>
          <a:ln w="63500">
            <a:solidFill>
              <a:srgbClr val="CF0E30"/>
            </a:solidFill>
            <a:miter lim="800000"/>
            <a:headEnd/>
            <a:tailEnd type="triangle" w="med" len="med"/>
          </a:ln>
          <a:effectLst>
            <a:outerShdw dist="38100" dir="2700000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386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35" y="260648"/>
            <a:ext cx="8448675" cy="865188"/>
          </a:xfrm>
        </p:spPr>
        <p:txBody>
          <a:bodyPr>
            <a:normAutofit/>
          </a:bodyPr>
          <a:lstStyle/>
          <a:p>
            <a:r>
              <a:rPr lang="en-IE" dirty="0"/>
              <a:t>An example of a Fact </a:t>
            </a:r>
            <a:r>
              <a:rPr lang="en-IE" dirty="0" smtClean="0"/>
              <a:t>Table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396163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4079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48675" cy="865188"/>
          </a:xfrm>
        </p:spPr>
        <p:txBody>
          <a:bodyPr>
            <a:normAutofit/>
          </a:bodyPr>
          <a:lstStyle/>
          <a:p>
            <a:r>
              <a:rPr lang="en-IE" dirty="0"/>
              <a:t>An example of a Dimension </a:t>
            </a:r>
            <a:r>
              <a:rPr lang="en-IE" dirty="0" smtClean="0"/>
              <a:t>Table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658224" cy="2673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806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48675" cy="865188"/>
          </a:xfrm>
        </p:spPr>
        <p:txBody>
          <a:bodyPr>
            <a:normAutofit/>
          </a:bodyPr>
          <a:lstStyle/>
          <a:p>
            <a:r>
              <a:rPr lang="en-IE" dirty="0"/>
              <a:t>An example of a </a:t>
            </a:r>
            <a:r>
              <a:rPr lang="en-IE" dirty="0" smtClean="0"/>
              <a:t>Dimensional Model</a:t>
            </a:r>
            <a:endParaRPr lang="en-IE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401049" cy="455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0370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1031631" y="2947988"/>
            <a:ext cx="7134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r>
              <a:rPr lang="en-IE" sz="4000" b="0" dirty="0" smtClean="0">
                <a:latin typeface="+mn-lt"/>
              </a:rPr>
              <a:t>                  ER </a:t>
            </a:r>
            <a:r>
              <a:rPr lang="en-IE" sz="4000" b="0" dirty="0">
                <a:latin typeface="+mn-lt"/>
              </a:rPr>
              <a:t>versus DM</a:t>
            </a:r>
            <a:endParaRPr 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58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ER Drawbacks</a:t>
            </a:r>
            <a:endParaRPr 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•"/>
            </a:pPr>
            <a:r>
              <a:rPr lang="en-US" sz="3000" dirty="0" smtClean="0"/>
              <a:t>Data is </a:t>
            </a:r>
            <a:r>
              <a:rPr lang="en-US" sz="3000" dirty="0" smtClean="0">
                <a:solidFill>
                  <a:srgbClr val="161645"/>
                </a:solidFill>
              </a:rPr>
              <a:t>not structured for analytical usage.</a:t>
            </a:r>
          </a:p>
          <a:p>
            <a:pPr marL="457200" indent="-457200">
              <a:buFontTx/>
              <a:buChar char="•"/>
            </a:pPr>
            <a:endParaRPr lang="en-US" sz="3000" dirty="0" smtClean="0">
              <a:solidFill>
                <a:srgbClr val="161645"/>
              </a:solidFill>
            </a:endParaRPr>
          </a:p>
          <a:p>
            <a:pPr marL="457200" indent="-45720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US" sz="3000" dirty="0" smtClean="0">
                <a:solidFill>
                  <a:srgbClr val="161645"/>
                </a:solidFill>
                <a:ea typeface="Arial Unicode MS" pitchFamily="34" charset="-128"/>
                <a:cs typeface="Arial Unicode MS" pitchFamily="34" charset="-128"/>
              </a:rPr>
              <a:t>End users cannot understand or remember an ER model</a:t>
            </a:r>
            <a:r>
              <a:rPr lang="en-US" sz="30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. End users cannot navigate an ER model. There is no graphical user interface (GUI) that takes a general ER model and makes it usable by end users. </a:t>
            </a:r>
          </a:p>
          <a:p>
            <a:pPr marL="457200" indent="-45720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FontTx/>
              <a:buChar char="•"/>
            </a:pPr>
            <a:r>
              <a:rPr lang="en-US" sz="3000" dirty="0" smtClean="0">
                <a:solidFill>
                  <a:srgbClr val="161645"/>
                </a:solidFill>
                <a:ea typeface="Arial Unicode MS" pitchFamily="34" charset="-128"/>
                <a:cs typeface="Arial Unicode MS" pitchFamily="34" charset="-128"/>
              </a:rPr>
              <a:t>Software cannot usefully query a general ER model.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242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DM Strengths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•"/>
            </a:pPr>
            <a:r>
              <a:rPr lang="en-US" dirty="0" smtClean="0"/>
              <a:t>The dimensional model has a number of important data warehouse advantages that the ER model lacks. </a:t>
            </a:r>
          </a:p>
          <a:p>
            <a:pPr marL="457200" indent="-457200">
              <a:buFontTx/>
              <a:buChar char="•"/>
            </a:pPr>
            <a:endParaRPr lang="en-US" dirty="0" smtClean="0"/>
          </a:p>
          <a:p>
            <a:pPr marL="457200" indent="-457200">
              <a:buFontTx/>
              <a:buChar char="•"/>
            </a:pPr>
            <a:r>
              <a:rPr lang="en-US" dirty="0" smtClean="0"/>
              <a:t>First, the dimensional model is </a:t>
            </a:r>
            <a:r>
              <a:rPr lang="en-US" dirty="0" smtClean="0">
                <a:solidFill>
                  <a:srgbClr val="161645"/>
                </a:solidFill>
              </a:rPr>
              <a:t>a predictable, standard framework</a:t>
            </a:r>
            <a:r>
              <a:rPr lang="en-US" dirty="0" smtClean="0"/>
              <a:t>. Report writers, query tools, and user interfaces can all </a:t>
            </a:r>
            <a:r>
              <a:rPr lang="en-US" b="1" dirty="0" smtClean="0"/>
              <a:t>make strong assumptions about the dimensional model </a:t>
            </a:r>
            <a:r>
              <a:rPr lang="en-US" dirty="0" smtClean="0"/>
              <a:t>to make the user interfaces more understandable and to make processing more efficient.</a:t>
            </a:r>
          </a:p>
          <a:p>
            <a:pPr marL="45720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8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DM Strengths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•"/>
            </a:pPr>
            <a:r>
              <a:rPr lang="en-US" dirty="0" smtClean="0"/>
              <a:t>A second strength of the dimensional model is that the predictable framework of the star join schema </a:t>
            </a:r>
            <a:r>
              <a:rPr lang="en-US" dirty="0" smtClean="0">
                <a:solidFill>
                  <a:srgbClr val="161645"/>
                </a:solidFill>
              </a:rPr>
              <a:t>withstands unexpected changes in user behavior</a:t>
            </a:r>
            <a:r>
              <a:rPr lang="en-US" dirty="0" smtClean="0"/>
              <a:t>. Every dimension is equivalent. </a:t>
            </a:r>
          </a:p>
          <a:p>
            <a:pPr marL="457200" indent="-457200">
              <a:buFontTx/>
              <a:buChar char="•"/>
            </a:pPr>
            <a:endParaRPr lang="en-US" dirty="0" smtClean="0"/>
          </a:p>
          <a:p>
            <a:pPr marL="457200" indent="-457200">
              <a:buFontTx/>
              <a:buChar char="•"/>
            </a:pPr>
            <a:r>
              <a:rPr lang="en-US" dirty="0" smtClean="0">
                <a:solidFill>
                  <a:srgbClr val="161645"/>
                </a:solidFill>
              </a:rPr>
              <a:t>The logical design can be done </a:t>
            </a:r>
            <a:r>
              <a:rPr lang="en-US" b="1" u="sng" dirty="0" smtClean="0">
                <a:solidFill>
                  <a:srgbClr val="161645"/>
                </a:solidFill>
              </a:rPr>
              <a:t>independently of</a:t>
            </a:r>
            <a:r>
              <a:rPr lang="en-US" dirty="0" smtClean="0">
                <a:solidFill>
                  <a:srgbClr val="161645"/>
                </a:solidFill>
              </a:rPr>
              <a:t> </a:t>
            </a:r>
            <a:r>
              <a:rPr lang="en-US" b="1" u="sng" dirty="0" smtClean="0">
                <a:solidFill>
                  <a:srgbClr val="161645"/>
                </a:solidFill>
              </a:rPr>
              <a:t>expected query patterns</a:t>
            </a:r>
            <a:r>
              <a:rPr lang="en-US" dirty="0" smtClean="0"/>
              <a:t>. The user interfaces are symmetrical, the query strategies are symmetrical, and the SQL generated against the dimensional model is symmetrical. </a:t>
            </a:r>
          </a:p>
          <a:p>
            <a:pPr marL="45720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5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DM Strengths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300" dirty="0" smtClean="0"/>
              <a:t>A 3</a:t>
            </a:r>
            <a:r>
              <a:rPr lang="en-US" sz="2300" baseline="30000" dirty="0" smtClean="0"/>
              <a:t>rd</a:t>
            </a:r>
            <a:r>
              <a:rPr lang="en-US" sz="2300" dirty="0" smtClean="0"/>
              <a:t> strength of the DM is that it is ‘</a:t>
            </a:r>
            <a:r>
              <a:rPr lang="en-US" sz="2300" dirty="0" smtClean="0">
                <a:solidFill>
                  <a:srgbClr val="161645"/>
                </a:solidFill>
              </a:rPr>
              <a:t>gracefully extensible’ </a:t>
            </a:r>
            <a:r>
              <a:rPr lang="en-US" sz="2300" dirty="0" smtClean="0"/>
              <a:t>to accommodate unexpected data elements and new design decisions. 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All existing tables </a:t>
            </a:r>
            <a:r>
              <a:rPr lang="en-US" sz="2300" dirty="0" smtClean="0"/>
              <a:t>can </a:t>
            </a:r>
            <a:r>
              <a:rPr lang="en-US" sz="2300" dirty="0"/>
              <a:t>be changed in place by simply adding new data rows in the table, or </a:t>
            </a:r>
            <a:r>
              <a:rPr lang="en-US" sz="2300" dirty="0" smtClean="0"/>
              <a:t>a </a:t>
            </a:r>
            <a:r>
              <a:rPr lang="en-US" sz="2300" dirty="0"/>
              <a:t>table can be changed in place with a SQL alter table command. </a:t>
            </a:r>
          </a:p>
          <a:p>
            <a:pPr lvl="1">
              <a:lnSpc>
                <a:spcPct val="90000"/>
              </a:lnSpc>
            </a:pPr>
            <a:r>
              <a:rPr lang="en-IE" sz="2300" b="1" dirty="0"/>
              <a:t>Facts</a:t>
            </a:r>
            <a:r>
              <a:rPr lang="en-IE" sz="2300" dirty="0"/>
              <a:t> consistent with the </a:t>
            </a:r>
            <a:r>
              <a:rPr lang="en-IE" sz="2300" dirty="0" smtClean="0"/>
              <a:t>existing grain </a:t>
            </a:r>
            <a:r>
              <a:rPr lang="en-IE" sz="2300" dirty="0"/>
              <a:t>can be added by creating </a:t>
            </a:r>
            <a:r>
              <a:rPr lang="en-IE" sz="2300" b="1" dirty="0"/>
              <a:t>new columns</a:t>
            </a:r>
            <a:r>
              <a:rPr lang="en-IE" sz="23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IE" sz="2300" b="1" dirty="0"/>
              <a:t>Dimensions</a:t>
            </a:r>
            <a:r>
              <a:rPr lang="en-IE" sz="2300" dirty="0"/>
              <a:t> can be added to an existing fact table by creating </a:t>
            </a:r>
            <a:r>
              <a:rPr lang="en-IE" sz="2300" b="1" dirty="0"/>
              <a:t>new foreign key columns</a:t>
            </a:r>
            <a:r>
              <a:rPr lang="en-IE" sz="2300" dirty="0"/>
              <a:t>, </a:t>
            </a:r>
            <a:r>
              <a:rPr lang="en-IE" sz="2300" dirty="0" smtClean="0"/>
              <a:t>if </a:t>
            </a:r>
            <a:r>
              <a:rPr lang="en-IE" sz="2300" dirty="0"/>
              <a:t>they </a:t>
            </a:r>
            <a:r>
              <a:rPr lang="en-IE" sz="2300" dirty="0" smtClean="0"/>
              <a:t>don’t </a:t>
            </a:r>
            <a:r>
              <a:rPr lang="en-IE" sz="2300" dirty="0"/>
              <a:t>alter </a:t>
            </a:r>
            <a:r>
              <a:rPr lang="en-IE" sz="2300" dirty="0" smtClean="0"/>
              <a:t>the grain.</a:t>
            </a:r>
          </a:p>
          <a:p>
            <a:pPr lvl="1">
              <a:lnSpc>
                <a:spcPct val="90000"/>
              </a:lnSpc>
            </a:pPr>
            <a:r>
              <a:rPr lang="en-IE" sz="2300" b="1" dirty="0"/>
              <a:t>Attributes</a:t>
            </a:r>
            <a:r>
              <a:rPr lang="en-IE" sz="2300" dirty="0"/>
              <a:t> can be added to an existing </a:t>
            </a:r>
            <a:r>
              <a:rPr lang="en-IE" sz="2300" b="1" dirty="0"/>
              <a:t>dimension</a:t>
            </a:r>
            <a:r>
              <a:rPr lang="en-IE" sz="2300" dirty="0"/>
              <a:t> table by creating </a:t>
            </a:r>
            <a:r>
              <a:rPr lang="en-IE" sz="2300" b="1" dirty="0"/>
              <a:t>new columns</a:t>
            </a:r>
            <a:r>
              <a:rPr lang="en-IE" sz="2300" dirty="0" smtClean="0"/>
              <a:t>.</a:t>
            </a:r>
            <a:endParaRPr lang="en-US" sz="2300" dirty="0" smtClean="0"/>
          </a:p>
          <a:p>
            <a:pPr>
              <a:lnSpc>
                <a:spcPct val="90000"/>
              </a:lnSpc>
            </a:pPr>
            <a:r>
              <a:rPr lang="en-US" sz="2300" dirty="0"/>
              <a:t>Data should not have to be reloaded. </a:t>
            </a:r>
            <a:r>
              <a:rPr lang="en-US" sz="2300" dirty="0" smtClean="0"/>
              <a:t>No </a:t>
            </a:r>
            <a:r>
              <a:rPr lang="en-US" sz="2300" dirty="0"/>
              <a:t>query tool or reporting tool needs to be reprogrammed to accommodate the change. 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Old applications continue to run without yielding different results by adding new unanticipated </a:t>
            </a:r>
            <a:r>
              <a:rPr lang="en-US" sz="2300" dirty="0" smtClean="0"/>
              <a:t>facts.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038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 txBox="1">
            <a:spLocks noChangeArrowheads="1"/>
          </p:cNvSpPr>
          <p:nvPr/>
        </p:nvSpPr>
        <p:spPr bwMode="auto">
          <a:xfrm>
            <a:off x="1031631" y="3113088"/>
            <a:ext cx="7134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r>
              <a:rPr lang="en-IE" sz="4000" b="0" dirty="0" smtClean="0">
                <a:latin typeface="+mn-lt"/>
              </a:rPr>
              <a:t>   Designing </a:t>
            </a:r>
            <a:r>
              <a:rPr lang="en-IE" sz="4000" b="0" dirty="0">
                <a:latin typeface="+mn-lt"/>
              </a:rPr>
              <a:t>a Data Warehouse</a:t>
            </a:r>
            <a:endParaRPr 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9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 txBox="1">
            <a:spLocks noChangeArrowheads="1"/>
          </p:cNvSpPr>
          <p:nvPr/>
        </p:nvSpPr>
        <p:spPr bwMode="auto">
          <a:xfrm>
            <a:off x="1031875" y="2924175"/>
            <a:ext cx="713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sz="4000" dirty="0" smtClean="0">
                <a:latin typeface="+mn-lt"/>
              </a:rPr>
              <a:t>What did we do last time?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Data Model Design for Data Warehouses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AU" dirty="0" smtClean="0"/>
              <a:t>Nine-Step Methodology includes following steps: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Choosing the </a:t>
            </a:r>
            <a:r>
              <a:rPr lang="ga-IE" dirty="0" smtClean="0"/>
              <a:t>subject</a:t>
            </a:r>
            <a:r>
              <a:rPr lang="en-IE" dirty="0" smtClean="0"/>
              <a:t>s</a:t>
            </a:r>
            <a:endParaRPr lang="en-GB" dirty="0" smtClean="0"/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Choosing the grain</a:t>
            </a:r>
            <a:r>
              <a:rPr lang="en-GB" dirty="0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Identifying and conforming the dimensions</a:t>
            </a:r>
            <a:r>
              <a:rPr lang="en-GB" dirty="0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Choosing the facts</a:t>
            </a:r>
            <a:r>
              <a:rPr lang="en-GB" dirty="0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Storing pre-calculations in the fact table</a:t>
            </a:r>
            <a:r>
              <a:rPr lang="en-GB" dirty="0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Rounding out the dimension tables</a:t>
            </a:r>
            <a:r>
              <a:rPr lang="en-GB" dirty="0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Choosing the duration of the database</a:t>
            </a:r>
            <a:r>
              <a:rPr lang="en-GB" dirty="0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Tracking slowly changing dimensions</a:t>
            </a:r>
            <a:r>
              <a:rPr lang="en-GB" dirty="0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dirty="0" smtClean="0"/>
              <a:t>Deciding the query priorities and the query mode</a:t>
            </a:r>
            <a:endParaRPr lang="en-GB" dirty="0" smtClean="0"/>
          </a:p>
        </p:txBody>
      </p:sp>
      <p:cxnSp>
        <p:nvCxnSpPr>
          <p:cNvPr id="53252" name="Straight Connector 4"/>
          <p:cNvCxnSpPr>
            <a:cxnSpLocks noChangeShapeType="1"/>
          </p:cNvCxnSpPr>
          <p:nvPr/>
        </p:nvCxnSpPr>
        <p:spPr bwMode="auto">
          <a:xfrm flipV="1">
            <a:off x="5521569" y="241300"/>
            <a:ext cx="3470031" cy="787400"/>
          </a:xfrm>
          <a:prstGeom prst="lin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494585" y="698500"/>
            <a:ext cx="2649415" cy="70788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r>
              <a:rPr lang="en-IE" sz="4000">
                <a:solidFill>
                  <a:srgbClr val="C00000"/>
                </a:solidFill>
                <a:latin typeface="Arial" pitchFamily="34" charset="0"/>
              </a:rPr>
              <a:t>Mart</a:t>
            </a:r>
            <a:endParaRPr lang="en-US" sz="4000">
              <a:solidFill>
                <a:srgbClr val="C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Outline of today’s lecture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>
              <a:solidFill>
                <a:srgbClr val="222268"/>
              </a:solidFill>
            </a:endParaRPr>
          </a:p>
          <a:p>
            <a:r>
              <a:rPr lang="en-IE" sz="3400" dirty="0" smtClean="0">
                <a:solidFill>
                  <a:srgbClr val="222268"/>
                </a:solidFill>
              </a:rPr>
              <a:t>Modelling and using the Data Warehouse</a:t>
            </a:r>
            <a:endParaRPr lang="en-IE" dirty="0">
              <a:solidFill>
                <a:srgbClr val="222268"/>
              </a:solidFill>
            </a:endParaRPr>
          </a:p>
          <a:p>
            <a:pPr lvl="1"/>
            <a:r>
              <a:rPr lang="en-IE" dirty="0" smtClean="0">
                <a:solidFill>
                  <a:srgbClr val="000000"/>
                </a:solidFill>
              </a:rPr>
              <a:t>Dimensional Modelling (Part 2)</a:t>
            </a:r>
          </a:p>
          <a:p>
            <a:pPr lvl="1"/>
            <a:r>
              <a:rPr lang="en-IE" dirty="0" smtClean="0">
                <a:solidFill>
                  <a:srgbClr val="000000"/>
                </a:solidFill>
              </a:rPr>
              <a:t>From Star Schema to Snowflakes</a:t>
            </a:r>
          </a:p>
          <a:p>
            <a:pPr lvl="1"/>
            <a:r>
              <a:rPr lang="en-IE" dirty="0" smtClean="0">
                <a:solidFill>
                  <a:srgbClr val="000000"/>
                </a:solidFill>
              </a:rPr>
              <a:t>Querying and Cubes</a:t>
            </a:r>
          </a:p>
        </p:txBody>
      </p:sp>
    </p:spTree>
    <p:extLst>
      <p:ext uri="{BB962C8B-B14F-4D97-AF65-F5344CB8AC3E}">
        <p14:creationId xmlns:p14="http://schemas.microsoft.com/office/powerpoint/2010/main" val="35186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1031631" y="3113088"/>
            <a:ext cx="7134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IE" sz="4000" b="0" dirty="0" smtClean="0">
                <a:latin typeface="+mn-lt"/>
              </a:rPr>
              <a:t>    Dimensional Modelling (Part 2)</a:t>
            </a:r>
            <a:endParaRPr 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9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3600" smtClean="0"/>
              <a:t>Data Model Design for Data Warehouses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AU" smtClean="0"/>
              <a:t>Nine-Step Methodology includes following steps: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/>
              <a:t>Choosing the </a:t>
            </a:r>
            <a:r>
              <a:rPr lang="ga-IE" smtClean="0"/>
              <a:t>subject</a:t>
            </a:r>
            <a:endParaRPr lang="en-GB" smtClean="0"/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/>
              <a:t>Choosing the grain</a:t>
            </a:r>
            <a:r>
              <a:rPr lang="en-GB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/>
              <a:t>Identifying and conforming the dimensions</a:t>
            </a:r>
            <a:r>
              <a:rPr lang="en-GB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/>
              <a:t>Choosing the facts</a:t>
            </a:r>
            <a:r>
              <a:rPr lang="en-GB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/>
              <a:t>Storing pre-calculations in the fact table</a:t>
            </a:r>
            <a:r>
              <a:rPr lang="en-GB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/>
              <a:t>Rounding out the dimension tables</a:t>
            </a:r>
            <a:r>
              <a:rPr lang="en-GB" smtClean="0"/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>
                <a:solidFill>
                  <a:srgbClr val="BFBFBF"/>
                </a:solidFill>
              </a:rPr>
              <a:t>Choosing the duration of the database</a:t>
            </a:r>
            <a:r>
              <a:rPr lang="en-GB" smtClean="0">
                <a:solidFill>
                  <a:srgbClr val="BFBFBF"/>
                </a:solidFill>
              </a:rPr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>
                <a:solidFill>
                  <a:schemeClr val="tx2"/>
                </a:solidFill>
              </a:rPr>
              <a:t>Tracking slowly changing dimensions</a:t>
            </a:r>
            <a:r>
              <a:rPr lang="en-GB" smtClean="0">
                <a:solidFill>
                  <a:schemeClr val="tx2"/>
                </a:solidFill>
              </a:rPr>
              <a:t> </a:t>
            </a:r>
          </a:p>
          <a:p>
            <a:pPr marL="1052513" lvl="1" indent="-514350" eaLnBrk="1" hangingPunct="1">
              <a:buFontTx/>
              <a:buAutoNum type="arabicPeriod"/>
            </a:pPr>
            <a:r>
              <a:rPr lang="en-AU" smtClean="0">
                <a:solidFill>
                  <a:schemeClr val="tx2"/>
                </a:solidFill>
              </a:rPr>
              <a:t>Deciding the query priorities and the query mode</a:t>
            </a:r>
            <a:endParaRPr lang="en-GB" smtClean="0">
              <a:solidFill>
                <a:schemeClr val="tx2"/>
              </a:solidFill>
            </a:endParaRPr>
          </a:p>
        </p:txBody>
      </p:sp>
      <p:cxnSp>
        <p:nvCxnSpPr>
          <p:cNvPr id="19460" name="Straight Connector 4"/>
          <p:cNvCxnSpPr>
            <a:cxnSpLocks noChangeShapeType="1"/>
          </p:cNvCxnSpPr>
          <p:nvPr/>
        </p:nvCxnSpPr>
        <p:spPr bwMode="auto">
          <a:xfrm flipV="1">
            <a:off x="5521569" y="241300"/>
            <a:ext cx="3470031" cy="787400"/>
          </a:xfrm>
          <a:prstGeom prst="lin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494585" y="698500"/>
            <a:ext cx="2649415" cy="70788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IE" sz="4000">
                <a:solidFill>
                  <a:srgbClr val="C00000"/>
                </a:solidFill>
                <a:latin typeface="Arial" charset="0"/>
              </a:rPr>
              <a:t>Mart</a:t>
            </a:r>
            <a:endParaRPr lang="en-US" sz="400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092" y="2514600"/>
            <a:ext cx="8182708" cy="286232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IE" sz="3600" dirty="0">
                <a:latin typeface="+mn-lt"/>
              </a:rPr>
              <a:t>This is the general Dimensional Modelling design process that we looked at </a:t>
            </a:r>
            <a:r>
              <a:rPr lang="en-IE" sz="3600" dirty="0" smtClean="0">
                <a:latin typeface="+mn-lt"/>
              </a:rPr>
              <a:t>previously. </a:t>
            </a:r>
            <a:r>
              <a:rPr lang="en-IE" sz="3600" dirty="0">
                <a:latin typeface="+mn-lt"/>
              </a:rPr>
              <a:t>We more often think of the design process as converting from an Entity Relation Diagram to a DM </a:t>
            </a:r>
            <a:r>
              <a:rPr lang="en-IE" sz="3600" dirty="0" smtClean="0">
                <a:latin typeface="+mn-lt"/>
              </a:rPr>
              <a:t>Diagram.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9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4000" smtClean="0"/>
              <a:t>The Conversion Process (Summary)</a:t>
            </a:r>
            <a:endParaRPr lang="en-US" sz="40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create the individual ‘stars’ that exist within an application:</a:t>
            </a:r>
          </a:p>
          <a:p>
            <a:pPr marL="869950" lvl="1" indent="-457200">
              <a:lnSpc>
                <a:spcPct val="90000"/>
              </a:lnSpc>
              <a:buFontTx/>
              <a:buAutoNum type="arabicPeriod"/>
            </a:pPr>
            <a:r>
              <a:rPr lang="en-IE" sz="2400" dirty="0" smtClean="0">
                <a:solidFill>
                  <a:srgbClr val="161645"/>
                </a:solidFill>
              </a:rPr>
              <a:t>Identify the </a:t>
            </a:r>
            <a:r>
              <a:rPr lang="en-IE" sz="2400" dirty="0" smtClean="0">
                <a:solidFill>
                  <a:schemeClr val="accent1">
                    <a:lumMod val="75000"/>
                  </a:schemeClr>
                </a:solidFill>
              </a:rPr>
              <a:t>Business Process </a:t>
            </a:r>
            <a:r>
              <a:rPr lang="en-IE" sz="2400" dirty="0" smtClean="0">
                <a:solidFill>
                  <a:srgbClr val="161645"/>
                </a:solidFill>
              </a:rPr>
              <a:t>in the ER model</a:t>
            </a:r>
            <a:endParaRPr lang="en-US" sz="2400" dirty="0" smtClean="0">
              <a:solidFill>
                <a:srgbClr val="161645"/>
              </a:solidFill>
            </a:endParaRPr>
          </a:p>
          <a:p>
            <a:pPr marL="86995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161645"/>
                </a:solidFill>
              </a:rPr>
              <a:t>Look for </a:t>
            </a:r>
            <a:r>
              <a:rPr lang="en-US" sz="2400" dirty="0" smtClean="0">
                <a:solidFill>
                  <a:srgbClr val="FF0000"/>
                </a:solidFill>
              </a:rPr>
              <a:t>many-to-many relationships </a:t>
            </a:r>
            <a:r>
              <a:rPr lang="en-US" sz="2400" dirty="0" smtClean="0"/>
              <a:t>in the ER model containing numeric and additive facts and to designate them as fact tables. </a:t>
            </a:r>
          </a:p>
          <a:p>
            <a:pPr marL="86995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solidFill>
                  <a:srgbClr val="161645"/>
                </a:solidFill>
              </a:rPr>
              <a:t>Alternatively, look for ‘</a:t>
            </a:r>
            <a:r>
              <a:rPr lang="en-US" sz="2400" dirty="0" smtClean="0">
                <a:solidFill>
                  <a:srgbClr val="FF0000"/>
                </a:solidFill>
              </a:rPr>
              <a:t>events’ or ‘transactions</a:t>
            </a:r>
            <a:r>
              <a:rPr lang="en-US" sz="2400" dirty="0" smtClean="0">
                <a:solidFill>
                  <a:srgbClr val="161645"/>
                </a:solidFill>
              </a:rPr>
              <a:t>’ – these may also be facts</a:t>
            </a:r>
          </a:p>
          <a:p>
            <a:pPr marL="86995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>
                <a:solidFill>
                  <a:srgbClr val="161645"/>
                </a:solidFill>
              </a:rPr>
              <a:t>Denormalize</a:t>
            </a:r>
            <a:r>
              <a:rPr lang="en-US" sz="2400" dirty="0" smtClean="0">
                <a:solidFill>
                  <a:srgbClr val="161645"/>
                </a:solidFill>
              </a:rPr>
              <a:t> all of the remaining tables </a:t>
            </a:r>
            <a:r>
              <a:rPr lang="en-US" sz="2400" dirty="0" smtClean="0"/>
              <a:t>into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flat tables with single-part keys that connect directly to the fact tables</a:t>
            </a:r>
            <a:r>
              <a:rPr lang="en-US" sz="2400" dirty="0" smtClean="0"/>
              <a:t>. These tables become the dimension tables. </a:t>
            </a:r>
          </a:p>
          <a:p>
            <a:pPr marL="86995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In cases where a dimension table connects to more than one fact table, we </a:t>
            </a:r>
            <a:r>
              <a:rPr lang="en-US" sz="2400" dirty="0" smtClean="0">
                <a:solidFill>
                  <a:srgbClr val="161645"/>
                </a:solidFill>
              </a:rPr>
              <a:t>represent this same dimension table in multiple schemas</a:t>
            </a:r>
            <a:r>
              <a:rPr lang="en-US" sz="2400" dirty="0" smtClean="0"/>
              <a:t>, and we refer to the dimension tables as "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conformed</a:t>
            </a:r>
            <a:r>
              <a:rPr lang="en-US" sz="2400" dirty="0" smtClean="0"/>
              <a:t>" between the dimensional models.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78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Identify the Business Process</a:t>
            </a:r>
            <a:endParaRPr lang="en-US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152526"/>
            <a:ext cx="665870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84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Identify Transaction Tables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idea behind this step is to identify the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transaction-based tables that serve to express many-to-many relationships</a:t>
            </a:r>
            <a:r>
              <a:rPr lang="en-US" sz="2800" dirty="0" smtClean="0"/>
              <a:t> inside an ER model.</a:t>
            </a:r>
          </a:p>
          <a:p>
            <a:r>
              <a:rPr lang="en-US" sz="2800" dirty="0" smtClean="0"/>
              <a:t>Every ER model consists of transaction-based tables which constantly have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 inserted, or are updated </a:t>
            </a:r>
            <a:r>
              <a:rPr lang="en-US" sz="2800" dirty="0" smtClean="0"/>
              <a:t>with data, or have data deleted from them. </a:t>
            </a:r>
          </a:p>
          <a:p>
            <a:r>
              <a:rPr lang="en-US" sz="2800" dirty="0" smtClean="0"/>
              <a:t>For example, in an business database, there are transaction tables, such as Invoice and </a:t>
            </a:r>
            <a:r>
              <a:rPr lang="en-US" sz="2800" dirty="0" err="1" smtClean="0"/>
              <a:t>Invoice_Details</a:t>
            </a:r>
            <a:r>
              <a:rPr lang="en-US" sz="2800" dirty="0" smtClean="0"/>
              <a:t>, which are constantly inserted and updated because they are transaction-based tables. </a:t>
            </a:r>
          </a:p>
          <a:p>
            <a:r>
              <a:rPr lang="en-US" sz="2800" dirty="0" smtClean="0"/>
              <a:t>Tables such as Employee and Products in an E/R model may be fairly static.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6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Denormalization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remaining tables in the ER model and </a:t>
            </a:r>
            <a:r>
              <a:rPr lang="en-US" dirty="0" err="1" smtClean="0"/>
              <a:t>denormalizing</a:t>
            </a:r>
            <a:r>
              <a:rPr lang="en-US" dirty="0" smtClean="0"/>
              <a:t> them into dimension tables for the dimensional model. </a:t>
            </a:r>
          </a:p>
          <a:p>
            <a:r>
              <a:rPr lang="en-US" dirty="0" smtClean="0"/>
              <a:t>The primary key of each of the dimensions will be a </a:t>
            </a:r>
            <a:r>
              <a:rPr lang="en-US" dirty="0" smtClean="0">
                <a:solidFill>
                  <a:srgbClr val="FF0000"/>
                </a:solidFill>
              </a:rPr>
              <a:t>surrogate</a:t>
            </a:r>
            <a:r>
              <a:rPr lang="en-US" dirty="0" smtClean="0"/>
              <a:t> (non-intelligent, integer) key. </a:t>
            </a:r>
          </a:p>
          <a:p>
            <a:r>
              <a:rPr lang="en-US" dirty="0" smtClean="0"/>
              <a:t>This surrogate key connects directly to the fact table.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5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Date and Time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last step generally involves identifying the date and time dimension. </a:t>
            </a:r>
          </a:p>
          <a:p>
            <a:r>
              <a:rPr lang="en-US" dirty="0" smtClean="0"/>
              <a:t>Dates are generally stored in the form of a </a:t>
            </a:r>
            <a:r>
              <a:rPr lang="en-US" u="sng" dirty="0" smtClean="0"/>
              <a:t>date timestamp </a:t>
            </a:r>
            <a:r>
              <a:rPr lang="en-US" dirty="0" smtClean="0"/>
              <a:t>column inside the ER model. </a:t>
            </a:r>
          </a:p>
          <a:p>
            <a:r>
              <a:rPr lang="en-US" dirty="0" smtClean="0"/>
              <a:t>Date and time-related columns are generally found in the </a:t>
            </a:r>
            <a:r>
              <a:rPr lang="en-US" b="1" dirty="0" smtClean="0"/>
              <a:t>transaction-based</a:t>
            </a:r>
            <a:r>
              <a:rPr lang="en-US" dirty="0" smtClean="0"/>
              <a:t> tables.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Example ER/DM Conversion</a:t>
            </a:r>
            <a:endParaRPr lang="en-US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1354138"/>
            <a:ext cx="82296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00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How </a:t>
            </a:r>
            <a:r>
              <a:rPr lang="en-IE" dirty="0">
                <a:solidFill>
                  <a:srgbClr val="FF0000"/>
                </a:solidFill>
              </a:rPr>
              <a:t>do we model data in the </a:t>
            </a:r>
            <a:r>
              <a:rPr lang="en-IE" dirty="0" smtClean="0">
                <a:solidFill>
                  <a:srgbClr val="FF0000"/>
                </a:solidFill>
              </a:rPr>
              <a:t>Data Warehouse?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IE" dirty="0" smtClean="0">
                <a:solidFill>
                  <a:srgbClr val="000000"/>
                </a:solidFill>
              </a:rPr>
              <a:t>Entity-Relationship (ER) </a:t>
            </a:r>
            <a:r>
              <a:rPr lang="en-IE" dirty="0">
                <a:solidFill>
                  <a:srgbClr val="000000"/>
                </a:solidFill>
              </a:rPr>
              <a:t>Modelling </a:t>
            </a:r>
            <a:endParaRPr lang="en-IE" dirty="0" smtClean="0">
              <a:solidFill>
                <a:srgbClr val="000000"/>
              </a:solidFill>
            </a:endParaRPr>
          </a:p>
          <a:p>
            <a:pPr lvl="2"/>
            <a:r>
              <a:rPr lang="en-IE" dirty="0" smtClean="0"/>
              <a:t>ER modelling </a:t>
            </a:r>
            <a:r>
              <a:rPr lang="en-IE" dirty="0"/>
              <a:t>is a design technique in which we store the data in highly </a:t>
            </a:r>
            <a:r>
              <a:rPr lang="en-IE" dirty="0" smtClean="0"/>
              <a:t>normalized </a:t>
            </a:r>
            <a:r>
              <a:rPr lang="en-IE" dirty="0"/>
              <a:t>form inside a relational database</a:t>
            </a:r>
            <a:r>
              <a:rPr lang="en-IE" dirty="0" smtClean="0"/>
              <a:t>.</a:t>
            </a:r>
            <a:endParaRPr lang="en-IE" dirty="0" smtClean="0">
              <a:solidFill>
                <a:srgbClr val="000000"/>
              </a:solidFill>
            </a:endParaRPr>
          </a:p>
          <a:p>
            <a:pPr lvl="1"/>
            <a:r>
              <a:rPr lang="en-IE" dirty="0" smtClean="0">
                <a:solidFill>
                  <a:srgbClr val="000000"/>
                </a:solidFill>
              </a:rPr>
              <a:t>Dimensional Modelling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Star Schemas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 eaLnBrk="1" hangingPunct="1"/>
            <a:endParaRPr lang="en-IE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2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Identify Business Process - Sales</a:t>
            </a:r>
            <a:endParaRPr 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1354138"/>
            <a:ext cx="82296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0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Identify Transaction Based Table</a:t>
            </a:r>
            <a:endParaRPr lang="en-US" smtClean="0"/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278" y="1216026"/>
            <a:ext cx="8302869" cy="4244975"/>
          </a:xfrm>
        </p:spPr>
      </p:pic>
    </p:spTree>
    <p:extLst>
      <p:ext uri="{BB962C8B-B14F-4D97-AF65-F5344CB8AC3E}">
        <p14:creationId xmlns:p14="http://schemas.microsoft.com/office/powerpoint/2010/main" val="32732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Construct Fact Table</a:t>
            </a:r>
            <a:endParaRPr lang="en-US" dirty="0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23" y="1327151"/>
            <a:ext cx="6213231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59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Degenerate Dimension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076" y="1268760"/>
            <a:ext cx="5018420" cy="5472608"/>
          </a:xfrm>
        </p:spPr>
        <p:txBody>
          <a:bodyPr>
            <a:noAutofit/>
          </a:bodyPr>
          <a:lstStyle/>
          <a:p>
            <a:r>
              <a:rPr lang="en-GB" sz="2000" dirty="0"/>
              <a:t>A degenerate dimension is a dimension without attributes. It is a transaction-based number which resides in the fact table. </a:t>
            </a:r>
          </a:p>
          <a:p>
            <a:r>
              <a:rPr lang="en-GB" sz="2000" dirty="0"/>
              <a:t>The Bill Number should be placed inside the fact table right after the dimensional foreign keys and right before the numeric facts.</a:t>
            </a:r>
          </a:p>
          <a:p>
            <a:r>
              <a:rPr lang="en-GB" sz="2000" dirty="0"/>
              <a:t>The Bill Number, in SQL, serves as a GROUP BY clause for grouping all the products purchased in a single transaction.</a:t>
            </a:r>
          </a:p>
          <a:p>
            <a:r>
              <a:rPr lang="en-GB" sz="2000" dirty="0"/>
              <a:t>All information (such as date of purchase and products purchased) relating to the Bill Number has been allocated to different dimensions.</a:t>
            </a:r>
          </a:p>
          <a:p>
            <a:r>
              <a:rPr lang="en-GB" sz="2000" dirty="0"/>
              <a:t>The Bill Number degenerate dimension is there because the grain we chose represents a single transaction line item</a:t>
            </a:r>
            <a:r>
              <a:rPr lang="en-GB" sz="2000" dirty="0" smtClean="0"/>
              <a:t>.</a:t>
            </a:r>
            <a:endParaRPr lang="en-US" sz="2000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3406517" cy="260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848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Denormalization: Customers</a:t>
            </a:r>
            <a:endParaRPr lang="en-US" smtClean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1828" y="1160463"/>
            <a:ext cx="5628542" cy="5272087"/>
          </a:xfrm>
        </p:spPr>
      </p:pic>
    </p:spTree>
    <p:extLst>
      <p:ext uri="{BB962C8B-B14F-4D97-AF65-F5344CB8AC3E}">
        <p14:creationId xmlns:p14="http://schemas.microsoft.com/office/powerpoint/2010/main" val="56046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Denormalization: Suppliers</a:t>
            </a:r>
            <a:endParaRPr lang="en-US" smtClean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4" y="1247776"/>
            <a:ext cx="7614138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1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Initial Dimensional Model</a:t>
            </a:r>
            <a:endParaRPr lang="en-US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6" y="1584326"/>
            <a:ext cx="8371742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5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Date and Time Information</a:t>
            </a:r>
            <a:endParaRPr lang="en-US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1" y="2043114"/>
            <a:ext cx="677007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3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Final Dimensional Model</a:t>
            </a:r>
            <a:endParaRPr lang="en-US" smtClean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350963"/>
            <a:ext cx="7636119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031631" y="3113088"/>
            <a:ext cx="7134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IE" sz="4000" b="0" dirty="0" smtClean="0">
                <a:latin typeface="+mn-lt"/>
              </a:rPr>
              <a:t>                   An </a:t>
            </a:r>
            <a:r>
              <a:rPr lang="en-IE" sz="4000" b="0" dirty="0">
                <a:latin typeface="+mn-lt"/>
              </a:rPr>
              <a:t>Exercise</a:t>
            </a:r>
            <a:endParaRPr 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2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ER Modelling: Where is the catch?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algn="ctr" eaLnBrk="1" hangingPunct="1">
              <a:buNone/>
            </a:pPr>
            <a:r>
              <a:rPr lang="en-US" dirty="0" smtClean="0"/>
              <a:t>Lets have a look at a typical ER data model first</a:t>
            </a:r>
          </a:p>
        </p:txBody>
      </p:sp>
    </p:spTree>
    <p:extLst>
      <p:ext uri="{BB962C8B-B14F-4D97-AF65-F5344CB8AC3E}">
        <p14:creationId xmlns:p14="http://schemas.microsoft.com/office/powerpoint/2010/main" val="433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Conversion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12481" y="1268760"/>
            <a:ext cx="8714642" cy="5589240"/>
          </a:xfrm>
        </p:spPr>
        <p:txBody>
          <a:bodyPr/>
          <a:lstStyle/>
          <a:p>
            <a:r>
              <a:rPr lang="en-US" sz="2000" dirty="0" smtClean="0"/>
              <a:t>A large wholesale builders merchants requires a new data warehouse to record and subsequently </a:t>
            </a:r>
            <a:r>
              <a:rPr lang="en-US" sz="2000" dirty="0" smtClean="0"/>
              <a:t>analyze </a:t>
            </a:r>
            <a:r>
              <a:rPr lang="en-US" sz="2000" dirty="0" smtClean="0"/>
              <a:t>its sales history. The current sales records system includes is represented by the following ER diagram: </a:t>
            </a:r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IE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Produce and justify a suitable star schema for the above ER diagram. </a:t>
            </a:r>
          </a:p>
        </p:txBody>
      </p:sp>
      <p:pic>
        <p:nvPicPr>
          <p:cNvPr id="36868" name="Object 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" b="-266"/>
          <a:stretch>
            <a:fillRect/>
          </a:stretch>
        </p:blipFill>
        <p:spPr bwMode="auto">
          <a:xfrm>
            <a:off x="1758461" y="2492896"/>
            <a:ext cx="554501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0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1031631" y="3113088"/>
            <a:ext cx="7134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IE" sz="4000" b="0" dirty="0" smtClean="0">
                <a:latin typeface="+mn-lt"/>
              </a:rPr>
              <a:t>        From </a:t>
            </a:r>
            <a:r>
              <a:rPr lang="en-IE" sz="4000" b="0" dirty="0">
                <a:latin typeface="+mn-lt"/>
              </a:rPr>
              <a:t>Stars to Snowflakes</a:t>
            </a:r>
            <a:endParaRPr 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3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100" smtClean="0"/>
              <a:t>Different Types of Dimensional Model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star-schema can be extended in a number of ways. The most important of these is the Snow flake model.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Snowflake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827584" y="4293096"/>
            <a:ext cx="4302369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2800" b="0" dirty="0">
                <a:latin typeface="+mn-lt"/>
              </a:rPr>
              <a:t>Like the Star Schema except that dimensions are normalized to reduce data redundancy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800" b="0" dirty="0">
              <a:latin typeface="Arial" charset="0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2976"/>
            <a:ext cx="3456384" cy="334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0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Example Star Schema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48450" y="1552576"/>
            <a:ext cx="2495550" cy="4481513"/>
          </a:xfrm>
        </p:spPr>
        <p:txBody>
          <a:bodyPr/>
          <a:lstStyle/>
          <a:p>
            <a:pPr marL="0" indent="0" eaLnBrk="1" hangingPunct="1"/>
            <a:r>
              <a:rPr lang="en-US" sz="2400" smtClean="0"/>
              <a:t>   </a:t>
            </a:r>
          </a:p>
        </p:txBody>
      </p:sp>
      <p:grpSp>
        <p:nvGrpSpPr>
          <p:cNvPr id="39940" name="Group 70"/>
          <p:cNvGrpSpPr>
            <a:grpSpLocks/>
          </p:cNvGrpSpPr>
          <p:nvPr/>
        </p:nvGrpSpPr>
        <p:grpSpPr bwMode="auto">
          <a:xfrm>
            <a:off x="304801" y="1325563"/>
            <a:ext cx="1827874" cy="2138362"/>
            <a:chOff x="192" y="835"/>
            <a:chExt cx="1152" cy="1347"/>
          </a:xfrm>
        </p:grpSpPr>
        <p:sp>
          <p:nvSpPr>
            <p:cNvPr id="39966" name="Rectangle 7"/>
            <p:cNvSpPr>
              <a:spLocks noChangeArrowheads="1"/>
            </p:cNvSpPr>
            <p:nvPr/>
          </p:nvSpPr>
          <p:spPr bwMode="auto">
            <a:xfrm>
              <a:off x="192" y="1077"/>
              <a:ext cx="1152" cy="1105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time_key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day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day_of_the_week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month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quarter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39967" name="Rectangle 8"/>
            <p:cNvSpPr>
              <a:spLocks noChangeArrowheads="1"/>
            </p:cNvSpPr>
            <p:nvPr/>
          </p:nvSpPr>
          <p:spPr bwMode="auto">
            <a:xfrm>
              <a:off x="192" y="835"/>
              <a:ext cx="376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39941" name="Group 73"/>
          <p:cNvGrpSpPr>
            <a:grpSpLocks/>
          </p:cNvGrpSpPr>
          <p:nvPr/>
        </p:nvGrpSpPr>
        <p:grpSpPr bwMode="auto">
          <a:xfrm>
            <a:off x="6604489" y="3892550"/>
            <a:ext cx="1839647" cy="1862138"/>
            <a:chOff x="4160" y="2452"/>
            <a:chExt cx="1159" cy="1173"/>
          </a:xfrm>
        </p:grpSpPr>
        <p:sp>
          <p:nvSpPr>
            <p:cNvPr id="39964" name="Rectangle 10"/>
            <p:cNvSpPr>
              <a:spLocks noChangeArrowheads="1"/>
            </p:cNvSpPr>
            <p:nvPr/>
          </p:nvSpPr>
          <p:spPr bwMode="auto">
            <a:xfrm>
              <a:off x="4160" y="2694"/>
              <a:ext cx="1159" cy="9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location_key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street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city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state_or_province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39965" name="Rectangle 11"/>
            <p:cNvSpPr>
              <a:spLocks noChangeArrowheads="1"/>
            </p:cNvSpPr>
            <p:nvPr/>
          </p:nvSpPr>
          <p:spPr bwMode="auto">
            <a:xfrm>
              <a:off x="4160" y="2452"/>
              <a:ext cx="586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3450982" y="2279650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Sales Fact Table</a:t>
            </a:r>
          </a:p>
        </p:txBody>
      </p:sp>
      <p:sp>
        <p:nvSpPr>
          <p:cNvPr id="39943" name="Rectangle 14"/>
          <p:cNvSpPr>
            <a:spLocks noChangeArrowheads="1"/>
          </p:cNvSpPr>
          <p:nvPr/>
        </p:nvSpPr>
        <p:spPr bwMode="auto">
          <a:xfrm>
            <a:off x="3563816" y="2743200"/>
            <a:ext cx="2016369" cy="431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time_key</a:t>
            </a:r>
          </a:p>
        </p:txBody>
      </p:sp>
      <p:sp>
        <p:nvSpPr>
          <p:cNvPr id="39944" name="Rectangle 15"/>
          <p:cNvSpPr>
            <a:spLocks noChangeArrowheads="1"/>
          </p:cNvSpPr>
          <p:nvPr/>
        </p:nvSpPr>
        <p:spPr bwMode="auto">
          <a:xfrm>
            <a:off x="3563816" y="3175000"/>
            <a:ext cx="2016369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39945" name="Rectangle 17"/>
          <p:cNvSpPr>
            <a:spLocks noChangeArrowheads="1"/>
          </p:cNvSpPr>
          <p:nvPr/>
        </p:nvSpPr>
        <p:spPr bwMode="auto">
          <a:xfrm>
            <a:off x="3563816" y="3608388"/>
            <a:ext cx="2016369" cy="431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39946" name="Rectangle 19"/>
          <p:cNvSpPr>
            <a:spLocks noChangeArrowheads="1"/>
          </p:cNvSpPr>
          <p:nvPr/>
        </p:nvSpPr>
        <p:spPr bwMode="auto">
          <a:xfrm>
            <a:off x="3563816" y="4041775"/>
            <a:ext cx="2016369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39947" name="Rectangle 21"/>
          <p:cNvSpPr>
            <a:spLocks noChangeArrowheads="1"/>
          </p:cNvSpPr>
          <p:nvPr/>
        </p:nvSpPr>
        <p:spPr bwMode="auto">
          <a:xfrm>
            <a:off x="3563816" y="4478338"/>
            <a:ext cx="2016369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39948" name="Rectangle 23"/>
          <p:cNvSpPr>
            <a:spLocks noChangeArrowheads="1"/>
          </p:cNvSpPr>
          <p:nvPr/>
        </p:nvSpPr>
        <p:spPr bwMode="auto">
          <a:xfrm>
            <a:off x="3563816" y="4911725"/>
            <a:ext cx="2016369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39949" name="Rectangle 25"/>
          <p:cNvSpPr>
            <a:spLocks noChangeArrowheads="1"/>
          </p:cNvSpPr>
          <p:nvPr/>
        </p:nvSpPr>
        <p:spPr bwMode="auto">
          <a:xfrm>
            <a:off x="3563816" y="5334000"/>
            <a:ext cx="2016369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lang="en-US" sz="2000" b="0" dirty="0" err="1">
                <a:solidFill>
                  <a:srgbClr val="000000"/>
                </a:solidFill>
                <a:latin typeface="Times New Roman" pitchFamily="18" charset="0"/>
              </a:rPr>
              <a:t>avg_sales</a:t>
            </a:r>
            <a:endParaRPr lang="en-US" sz="20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0" name="Rectangle 26"/>
          <p:cNvSpPr>
            <a:spLocks noChangeArrowheads="1"/>
          </p:cNvSpPr>
          <p:nvPr/>
        </p:nvSpPr>
        <p:spPr bwMode="auto">
          <a:xfrm>
            <a:off x="2057400" y="59055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Times New Roman" pitchFamily="18" charset="0"/>
              </a:rPr>
              <a:t>Measures</a:t>
            </a:r>
          </a:p>
        </p:txBody>
      </p:sp>
      <p:sp>
        <p:nvSpPr>
          <p:cNvPr id="39951" name="Line 30"/>
          <p:cNvSpPr>
            <a:spLocks noChangeShapeType="1"/>
          </p:cNvSpPr>
          <p:nvPr/>
        </p:nvSpPr>
        <p:spPr bwMode="auto">
          <a:xfrm flipH="1">
            <a:off x="2328497" y="3949701"/>
            <a:ext cx="1194288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2" name="Line 31"/>
          <p:cNvSpPr>
            <a:spLocks noChangeShapeType="1"/>
          </p:cNvSpPr>
          <p:nvPr/>
        </p:nvSpPr>
        <p:spPr bwMode="auto">
          <a:xfrm flipH="1" flipV="1">
            <a:off x="2133601" y="2514601"/>
            <a:ext cx="1446335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3" name="Line 32"/>
          <p:cNvSpPr>
            <a:spLocks noChangeShapeType="1"/>
          </p:cNvSpPr>
          <p:nvPr/>
        </p:nvSpPr>
        <p:spPr bwMode="auto">
          <a:xfrm>
            <a:off x="5580185" y="4356100"/>
            <a:ext cx="1038958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39954" name="Line 33"/>
          <p:cNvSpPr>
            <a:spLocks noChangeShapeType="1"/>
          </p:cNvSpPr>
          <p:nvPr/>
        </p:nvSpPr>
        <p:spPr bwMode="auto">
          <a:xfrm flipV="1">
            <a:off x="5580185" y="2709863"/>
            <a:ext cx="1077058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39955" name="Group 72"/>
          <p:cNvGrpSpPr>
            <a:grpSpLocks/>
          </p:cNvGrpSpPr>
          <p:nvPr/>
        </p:nvGrpSpPr>
        <p:grpSpPr bwMode="auto">
          <a:xfrm>
            <a:off x="6610350" y="1679575"/>
            <a:ext cx="1443169" cy="1847850"/>
            <a:chOff x="4164" y="1058"/>
            <a:chExt cx="909" cy="1164"/>
          </a:xfrm>
        </p:grpSpPr>
        <p:sp>
          <p:nvSpPr>
            <p:cNvPr id="39962" name="Rectangle 35"/>
            <p:cNvSpPr>
              <a:spLocks noChangeArrowheads="1"/>
            </p:cNvSpPr>
            <p:nvPr/>
          </p:nvSpPr>
          <p:spPr bwMode="auto">
            <a:xfrm>
              <a:off x="4164" y="1291"/>
              <a:ext cx="909" cy="93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item_key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item_name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brand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type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39963" name="Text Box 36"/>
            <p:cNvSpPr txBox="1">
              <a:spLocks noChangeArrowheads="1"/>
            </p:cNvSpPr>
            <p:nvPr/>
          </p:nvSpPr>
          <p:spPr bwMode="auto">
            <a:xfrm>
              <a:off x="4185" y="1058"/>
              <a:ext cx="375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39956" name="Group 71"/>
          <p:cNvGrpSpPr>
            <a:grpSpLocks/>
          </p:cNvGrpSpPr>
          <p:nvPr/>
        </p:nvGrpSpPr>
        <p:grpSpPr bwMode="auto">
          <a:xfrm>
            <a:off x="838200" y="3971926"/>
            <a:ext cx="1429809" cy="1306513"/>
            <a:chOff x="528" y="2502"/>
            <a:chExt cx="901" cy="823"/>
          </a:xfrm>
        </p:grpSpPr>
        <p:sp>
          <p:nvSpPr>
            <p:cNvPr id="39960" name="Rectangle 38"/>
            <p:cNvSpPr>
              <a:spLocks noChangeArrowheads="1"/>
            </p:cNvSpPr>
            <p:nvPr/>
          </p:nvSpPr>
          <p:spPr bwMode="auto">
            <a:xfrm>
              <a:off x="528" y="2743"/>
              <a:ext cx="901" cy="58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branch_name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39961" name="Text Box 39"/>
            <p:cNvSpPr txBox="1">
              <a:spLocks noChangeArrowheads="1"/>
            </p:cNvSpPr>
            <p:nvPr/>
          </p:nvSpPr>
          <p:spPr bwMode="auto">
            <a:xfrm>
              <a:off x="550" y="2502"/>
              <a:ext cx="512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</a:t>
              </a:r>
            </a:p>
          </p:txBody>
        </p:sp>
      </p:grpSp>
      <p:cxnSp>
        <p:nvCxnSpPr>
          <p:cNvPr id="39957" name="AutoShape 69"/>
          <p:cNvCxnSpPr>
            <a:cxnSpLocks noChangeShapeType="1"/>
            <a:stCxn id="39950" idx="0"/>
            <a:endCxn id="39947" idx="1"/>
          </p:cNvCxnSpPr>
          <p:nvPr/>
        </p:nvCxnSpPr>
        <p:spPr bwMode="auto">
          <a:xfrm flipV="1">
            <a:off x="2667000" y="4694238"/>
            <a:ext cx="896815" cy="121126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74"/>
          <p:cNvCxnSpPr>
            <a:cxnSpLocks noChangeShapeType="1"/>
            <a:stCxn id="39948" idx="1"/>
            <a:endCxn id="39950" idx="0"/>
          </p:cNvCxnSpPr>
          <p:nvPr/>
        </p:nvCxnSpPr>
        <p:spPr bwMode="auto">
          <a:xfrm flipH="1">
            <a:off x="2667000" y="5127626"/>
            <a:ext cx="89681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75"/>
          <p:cNvCxnSpPr>
            <a:cxnSpLocks noChangeShapeType="1"/>
            <a:stCxn id="39949" idx="1"/>
            <a:endCxn id="39950" idx="0"/>
          </p:cNvCxnSpPr>
          <p:nvPr/>
        </p:nvCxnSpPr>
        <p:spPr bwMode="auto">
          <a:xfrm flipH="1">
            <a:off x="2667000" y="5549900"/>
            <a:ext cx="896815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07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Example Snowflake Schema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152401" y="1325563"/>
            <a:ext cx="1827874" cy="2138362"/>
            <a:chOff x="192" y="835"/>
            <a:chExt cx="1152" cy="1347"/>
          </a:xfrm>
        </p:grpSpPr>
        <p:sp>
          <p:nvSpPr>
            <p:cNvPr id="40997" name="Rectangle 5"/>
            <p:cNvSpPr>
              <a:spLocks noChangeArrowheads="1"/>
            </p:cNvSpPr>
            <p:nvPr/>
          </p:nvSpPr>
          <p:spPr bwMode="auto">
            <a:xfrm>
              <a:off x="192" y="1077"/>
              <a:ext cx="1152" cy="1105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time_key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day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day_of_the_week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month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quarter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40998" name="Rectangle 6"/>
            <p:cNvSpPr>
              <a:spLocks noChangeArrowheads="1"/>
            </p:cNvSpPr>
            <p:nvPr/>
          </p:nvSpPr>
          <p:spPr bwMode="auto">
            <a:xfrm>
              <a:off x="192" y="835"/>
              <a:ext cx="376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40964" name="Group 7"/>
          <p:cNvGrpSpPr>
            <a:grpSpLocks/>
          </p:cNvGrpSpPr>
          <p:nvPr/>
        </p:nvGrpSpPr>
        <p:grpSpPr bwMode="auto">
          <a:xfrm>
            <a:off x="5559667" y="3892550"/>
            <a:ext cx="1378214" cy="1308100"/>
            <a:chOff x="4160" y="2452"/>
            <a:chExt cx="869" cy="824"/>
          </a:xfrm>
        </p:grpSpPr>
        <p:sp>
          <p:nvSpPr>
            <p:cNvPr id="40995" name="Rectangle 8"/>
            <p:cNvSpPr>
              <a:spLocks noChangeArrowheads="1"/>
            </p:cNvSpPr>
            <p:nvPr/>
          </p:nvSpPr>
          <p:spPr bwMode="auto">
            <a:xfrm>
              <a:off x="4160" y="2694"/>
              <a:ext cx="869" cy="5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location_key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street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city_key</a:t>
              </a:r>
            </a:p>
          </p:txBody>
        </p:sp>
        <p:sp>
          <p:nvSpPr>
            <p:cNvPr id="40996" name="Rectangle 9"/>
            <p:cNvSpPr>
              <a:spLocks noChangeArrowheads="1"/>
            </p:cNvSpPr>
            <p:nvPr/>
          </p:nvSpPr>
          <p:spPr bwMode="auto">
            <a:xfrm>
              <a:off x="4160" y="2452"/>
              <a:ext cx="586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2976197" y="2279650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Sales Fact Table</a:t>
            </a:r>
          </a:p>
        </p:txBody>
      </p:sp>
      <p:sp>
        <p:nvSpPr>
          <p:cNvPr id="40966" name="Rectangle 11"/>
          <p:cNvSpPr>
            <a:spLocks noChangeArrowheads="1"/>
          </p:cNvSpPr>
          <p:nvPr/>
        </p:nvSpPr>
        <p:spPr bwMode="auto">
          <a:xfrm>
            <a:off x="3089031" y="2743200"/>
            <a:ext cx="2016369" cy="431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time_key</a:t>
            </a:r>
          </a:p>
        </p:txBody>
      </p:sp>
      <p:sp>
        <p:nvSpPr>
          <p:cNvPr id="40967" name="Rectangle 12"/>
          <p:cNvSpPr>
            <a:spLocks noChangeArrowheads="1"/>
          </p:cNvSpPr>
          <p:nvPr/>
        </p:nvSpPr>
        <p:spPr bwMode="auto">
          <a:xfrm>
            <a:off x="3089031" y="3175000"/>
            <a:ext cx="2016369" cy="431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40968" name="Rectangle 13"/>
          <p:cNvSpPr>
            <a:spLocks noChangeArrowheads="1"/>
          </p:cNvSpPr>
          <p:nvPr/>
        </p:nvSpPr>
        <p:spPr bwMode="auto">
          <a:xfrm>
            <a:off x="3089031" y="3608388"/>
            <a:ext cx="2016369" cy="431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40969" name="Rectangle 14"/>
          <p:cNvSpPr>
            <a:spLocks noChangeArrowheads="1"/>
          </p:cNvSpPr>
          <p:nvPr/>
        </p:nvSpPr>
        <p:spPr bwMode="auto">
          <a:xfrm>
            <a:off x="3089031" y="4041775"/>
            <a:ext cx="2016369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40970" name="Rectangle 15"/>
          <p:cNvSpPr>
            <a:spLocks noChangeArrowheads="1"/>
          </p:cNvSpPr>
          <p:nvPr/>
        </p:nvSpPr>
        <p:spPr bwMode="auto">
          <a:xfrm>
            <a:off x="3089031" y="4478338"/>
            <a:ext cx="2016369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40971" name="Rectangle 16"/>
          <p:cNvSpPr>
            <a:spLocks noChangeArrowheads="1"/>
          </p:cNvSpPr>
          <p:nvPr/>
        </p:nvSpPr>
        <p:spPr bwMode="auto">
          <a:xfrm>
            <a:off x="3089031" y="4911725"/>
            <a:ext cx="2016369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3089031" y="5334000"/>
            <a:ext cx="2016369" cy="431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1524000" y="59055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Times New Roman" pitchFamily="18" charset="0"/>
              </a:rPr>
              <a:t>Measures</a:t>
            </a:r>
          </a:p>
        </p:txBody>
      </p:sp>
      <p:sp>
        <p:nvSpPr>
          <p:cNvPr id="40974" name="Line 19"/>
          <p:cNvSpPr>
            <a:spLocks noChangeShapeType="1"/>
          </p:cNvSpPr>
          <p:nvPr/>
        </p:nvSpPr>
        <p:spPr bwMode="auto">
          <a:xfrm flipH="1">
            <a:off x="2176097" y="3810001"/>
            <a:ext cx="948103" cy="8747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5" name="Line 20"/>
          <p:cNvSpPr>
            <a:spLocks noChangeShapeType="1"/>
          </p:cNvSpPr>
          <p:nvPr/>
        </p:nvSpPr>
        <p:spPr bwMode="auto">
          <a:xfrm flipH="1" flipV="1">
            <a:off x="1981200" y="2514600"/>
            <a:ext cx="11430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6" name="Line 21"/>
          <p:cNvSpPr>
            <a:spLocks noChangeShapeType="1"/>
          </p:cNvSpPr>
          <p:nvPr/>
        </p:nvSpPr>
        <p:spPr bwMode="auto">
          <a:xfrm>
            <a:off x="5105400" y="4267200"/>
            <a:ext cx="457200" cy="304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0977" name="Line 22"/>
          <p:cNvSpPr>
            <a:spLocks noChangeShapeType="1"/>
          </p:cNvSpPr>
          <p:nvPr/>
        </p:nvSpPr>
        <p:spPr bwMode="auto">
          <a:xfrm flipV="1">
            <a:off x="5105400" y="2819401"/>
            <a:ext cx="609600" cy="56832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40978" name="Group 23"/>
          <p:cNvGrpSpPr>
            <a:grpSpLocks/>
          </p:cNvGrpSpPr>
          <p:nvPr/>
        </p:nvGrpSpPr>
        <p:grpSpPr bwMode="auto">
          <a:xfrm>
            <a:off x="5720860" y="1679575"/>
            <a:ext cx="1378347" cy="1847850"/>
            <a:chOff x="4164" y="1058"/>
            <a:chExt cx="868" cy="1164"/>
          </a:xfrm>
        </p:grpSpPr>
        <p:sp>
          <p:nvSpPr>
            <p:cNvPr id="40993" name="Rectangle 24"/>
            <p:cNvSpPr>
              <a:spLocks noChangeArrowheads="1"/>
            </p:cNvSpPr>
            <p:nvPr/>
          </p:nvSpPr>
          <p:spPr bwMode="auto">
            <a:xfrm>
              <a:off x="4164" y="1291"/>
              <a:ext cx="868" cy="93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item_key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item_name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brand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type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40994" name="Text Box 25"/>
            <p:cNvSpPr txBox="1">
              <a:spLocks noChangeArrowheads="1"/>
            </p:cNvSpPr>
            <p:nvPr/>
          </p:nvSpPr>
          <p:spPr bwMode="auto">
            <a:xfrm>
              <a:off x="4185" y="1058"/>
              <a:ext cx="375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40979" name="Group 26"/>
          <p:cNvGrpSpPr>
            <a:grpSpLocks/>
          </p:cNvGrpSpPr>
          <p:nvPr/>
        </p:nvGrpSpPr>
        <p:grpSpPr bwMode="auto">
          <a:xfrm>
            <a:off x="685800" y="3971926"/>
            <a:ext cx="1429809" cy="1306513"/>
            <a:chOff x="528" y="2502"/>
            <a:chExt cx="901" cy="823"/>
          </a:xfrm>
        </p:grpSpPr>
        <p:sp>
          <p:nvSpPr>
            <p:cNvPr id="40991" name="Rectangle 27"/>
            <p:cNvSpPr>
              <a:spLocks noChangeArrowheads="1"/>
            </p:cNvSpPr>
            <p:nvPr/>
          </p:nvSpPr>
          <p:spPr bwMode="auto">
            <a:xfrm>
              <a:off x="528" y="2743"/>
              <a:ext cx="901" cy="58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branch_name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0992" name="Text Box 28"/>
            <p:cNvSpPr txBox="1">
              <a:spLocks noChangeArrowheads="1"/>
            </p:cNvSpPr>
            <p:nvPr/>
          </p:nvSpPr>
          <p:spPr bwMode="auto">
            <a:xfrm>
              <a:off x="550" y="2502"/>
              <a:ext cx="512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branch</a:t>
              </a:r>
            </a:p>
          </p:txBody>
        </p:sp>
      </p:grpSp>
      <p:cxnSp>
        <p:nvCxnSpPr>
          <p:cNvPr id="40980" name="AutoShape 29"/>
          <p:cNvCxnSpPr>
            <a:cxnSpLocks noChangeShapeType="1"/>
            <a:stCxn id="40973" idx="0"/>
            <a:endCxn id="40970" idx="1"/>
          </p:cNvCxnSpPr>
          <p:nvPr/>
        </p:nvCxnSpPr>
        <p:spPr bwMode="auto">
          <a:xfrm flipV="1">
            <a:off x="2133600" y="4694238"/>
            <a:ext cx="955431" cy="121126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30"/>
          <p:cNvCxnSpPr>
            <a:cxnSpLocks noChangeShapeType="1"/>
            <a:stCxn id="40971" idx="1"/>
            <a:endCxn id="40973" idx="0"/>
          </p:cNvCxnSpPr>
          <p:nvPr/>
        </p:nvCxnSpPr>
        <p:spPr bwMode="auto">
          <a:xfrm flipH="1">
            <a:off x="2133600" y="5127626"/>
            <a:ext cx="955431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AutoShape 31"/>
          <p:cNvCxnSpPr>
            <a:cxnSpLocks noChangeShapeType="1"/>
            <a:stCxn id="40972" idx="1"/>
            <a:endCxn id="40973" idx="0"/>
          </p:cNvCxnSpPr>
          <p:nvPr/>
        </p:nvCxnSpPr>
        <p:spPr bwMode="auto">
          <a:xfrm flipH="1">
            <a:off x="2133600" y="5549900"/>
            <a:ext cx="955431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83" name="Group 36"/>
          <p:cNvGrpSpPr>
            <a:grpSpLocks/>
          </p:cNvGrpSpPr>
          <p:nvPr/>
        </p:nvGrpSpPr>
        <p:grpSpPr bwMode="auto">
          <a:xfrm>
            <a:off x="7540868" y="2181225"/>
            <a:ext cx="1443170" cy="1023938"/>
            <a:chOff x="5310" y="1374"/>
            <a:chExt cx="909" cy="645"/>
          </a:xfrm>
        </p:grpSpPr>
        <p:sp>
          <p:nvSpPr>
            <p:cNvPr id="40989" name="Rectangle 33"/>
            <p:cNvSpPr>
              <a:spLocks noChangeArrowheads="1"/>
            </p:cNvSpPr>
            <p:nvPr/>
          </p:nvSpPr>
          <p:spPr bwMode="auto">
            <a:xfrm>
              <a:off x="5310" y="1611"/>
              <a:ext cx="909" cy="40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supplier_key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0990" name="Text Box 34"/>
            <p:cNvSpPr txBox="1">
              <a:spLocks noChangeArrowheads="1"/>
            </p:cNvSpPr>
            <p:nvPr/>
          </p:nvSpPr>
          <p:spPr bwMode="auto">
            <a:xfrm>
              <a:off x="5334" y="1374"/>
              <a:ext cx="585" cy="23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 Narrow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40984" name="Line 35"/>
          <p:cNvSpPr>
            <a:spLocks noChangeShapeType="1"/>
          </p:cNvSpPr>
          <p:nvPr/>
        </p:nvSpPr>
        <p:spPr bwMode="auto">
          <a:xfrm flipV="1">
            <a:off x="7010400" y="2832100"/>
            <a:ext cx="622789" cy="5969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40985" name="Group 41"/>
          <p:cNvGrpSpPr>
            <a:grpSpLocks/>
          </p:cNvGrpSpPr>
          <p:nvPr/>
        </p:nvGrpSpPr>
        <p:grpSpPr bwMode="auto">
          <a:xfrm>
            <a:off x="7086600" y="4876801"/>
            <a:ext cx="1905000" cy="1577975"/>
            <a:chOff x="5520" y="3144"/>
            <a:chExt cx="1200" cy="994"/>
          </a:xfrm>
        </p:grpSpPr>
        <p:sp>
          <p:nvSpPr>
            <p:cNvPr id="40987" name="Rectangle 38"/>
            <p:cNvSpPr>
              <a:spLocks noChangeArrowheads="1"/>
            </p:cNvSpPr>
            <p:nvPr/>
          </p:nvSpPr>
          <p:spPr bwMode="auto">
            <a:xfrm>
              <a:off x="5520" y="3382"/>
              <a:ext cx="1200" cy="7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city_key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city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state_or_province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40988" name="Rectangle 39"/>
            <p:cNvSpPr>
              <a:spLocks noChangeArrowheads="1"/>
            </p:cNvSpPr>
            <p:nvPr/>
          </p:nvSpPr>
          <p:spPr bwMode="auto">
            <a:xfrm>
              <a:off x="5520" y="3144"/>
              <a:ext cx="335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40986" name="Line 40"/>
          <p:cNvSpPr>
            <a:spLocks noChangeShapeType="1"/>
          </p:cNvSpPr>
          <p:nvPr/>
        </p:nvSpPr>
        <p:spPr bwMode="auto">
          <a:xfrm>
            <a:off x="6477000" y="5105400"/>
            <a:ext cx="6096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7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Star versus Snowflake Schema</a:t>
            </a:r>
            <a:endParaRPr lang="en-US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84024"/>
              </p:ext>
            </p:extLst>
          </p:nvPr>
        </p:nvGraphicFramePr>
        <p:xfrm>
          <a:off x="755576" y="1412776"/>
          <a:ext cx="7704856" cy="4982709"/>
        </p:xfrm>
        <a:graphic>
          <a:graphicData uri="http://schemas.openxmlformats.org/drawingml/2006/table">
            <a:tbl>
              <a:tblPr/>
              <a:tblGrid>
                <a:gridCol w="2448881"/>
                <a:gridCol w="2539265"/>
                <a:gridCol w="2716710"/>
              </a:tblGrid>
              <a:tr h="3183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  <a:cs typeface="Arial" charset="0"/>
                      </a:endParaRP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Snowflake Schema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Star Schema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6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Dimension table: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It may have more than one dimension table for each dimension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Contains only single dimension table for each dimension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6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Query Performance: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More foreign keys-and hence worse execution time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Less foreign keys and hence better query execution time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06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Ease of maintenance/change: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No redundancy and hence easier to maintain and change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Has redundant data and hence more difficult to maintain/change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7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Type of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Datawarehouse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: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Good to use for small data warehouses/marts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Good for large datawarehouses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3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Joins: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Higher number of Joins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Fewer Joins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6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Ease of Use: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More complex queries and hence less easy to understand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Less complex queries and easy to understand</a:t>
                      </a:r>
                    </a:p>
                  </a:txBody>
                  <a:tcPr marL="54904" marR="54904" marT="29741" marB="2974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09" name="Rectangle 11"/>
          <p:cNvSpPr>
            <a:spLocks noChangeArrowheads="1"/>
          </p:cNvSpPr>
          <p:nvPr/>
        </p:nvSpPr>
        <p:spPr bwMode="auto">
          <a:xfrm>
            <a:off x="467543" y="6480751"/>
            <a:ext cx="777679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http://www.diffen.com/difference/Snowflake_Schema_vs_Star_Schema</a:t>
            </a:r>
          </a:p>
        </p:txBody>
      </p:sp>
    </p:spTree>
    <p:extLst>
      <p:ext uri="{BB962C8B-B14F-4D97-AF65-F5344CB8AC3E}">
        <p14:creationId xmlns:p14="http://schemas.microsoft.com/office/powerpoint/2010/main" val="11970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/>
          <p:cNvSpPr txBox="1">
            <a:spLocks noChangeArrowheads="1"/>
          </p:cNvSpPr>
          <p:nvPr/>
        </p:nvSpPr>
        <p:spPr bwMode="auto">
          <a:xfrm>
            <a:off x="1031631" y="2909888"/>
            <a:ext cx="7134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IE" sz="4000" b="0" dirty="0" smtClean="0">
                <a:latin typeface="+mn-lt"/>
              </a:rPr>
              <a:t>          From </a:t>
            </a:r>
            <a:r>
              <a:rPr lang="en-IE" sz="4000" b="0" dirty="0">
                <a:latin typeface="+mn-lt"/>
              </a:rPr>
              <a:t>Stars to Cubes</a:t>
            </a:r>
            <a:endParaRPr 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7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From Stars to Cubes</a:t>
            </a:r>
            <a:endParaRPr 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While </a:t>
            </a:r>
            <a:r>
              <a:rPr lang="en-IE" b="1" dirty="0" smtClean="0"/>
              <a:t>a Star Schema is essentially still a relational model</a:t>
            </a:r>
            <a:r>
              <a:rPr lang="en-IE" dirty="0" smtClean="0"/>
              <a:t>, it can sometimes be easier to think about and to work with different abstractions of the data.</a:t>
            </a:r>
          </a:p>
          <a:p>
            <a:r>
              <a:rPr lang="en-US" dirty="0"/>
              <a:t>A </a:t>
            </a:r>
            <a:r>
              <a:rPr lang="en-US" dirty="0" smtClean="0"/>
              <a:t>Cube </a:t>
            </a:r>
            <a:r>
              <a:rPr lang="en-US" dirty="0"/>
              <a:t>is </a:t>
            </a:r>
            <a:r>
              <a:rPr lang="en-IE" dirty="0"/>
              <a:t>often derived from a relational star schema. Contains the dimensional attributes and facts, but it is accessed through languages with more analytic capabilities than SQL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The physical implementation differs: a star schema is a DM implemented in relational DBMS; an OLAP cube is a DM implemented in a multidimensional DB environment</a:t>
            </a:r>
          </a:p>
          <a:p>
            <a:pPr lvl="1"/>
            <a:r>
              <a:rPr lang="en-IE" dirty="0" smtClean="0"/>
              <a:t>A MDB allows questions related to summaries</a:t>
            </a:r>
            <a:endParaRPr lang="en-IE" dirty="0"/>
          </a:p>
          <a:p>
            <a:r>
              <a:rPr lang="en-IE" dirty="0"/>
              <a:t>An OLAP cube is often the final step in the deployment of a dimensional DW/BI system, or </a:t>
            </a:r>
            <a:r>
              <a:rPr lang="en-IE" dirty="0" smtClean="0"/>
              <a:t>it may </a:t>
            </a:r>
            <a:r>
              <a:rPr lang="en-IE" dirty="0"/>
              <a:t>exist as an aggregate structure based on a more atomic relational star schema.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3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Overview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Cubes are an easy way to look at the data (allow us to look at complex data in a simple format).</a:t>
            </a:r>
          </a:p>
          <a:p>
            <a:endParaRPr lang="en-IE" dirty="0" smtClean="0"/>
          </a:p>
          <a:p>
            <a:r>
              <a:rPr lang="en-IE" dirty="0" smtClean="0"/>
              <a:t>The cubes provide fast access to pre-computed summarized data, this benefits fast analysis.</a:t>
            </a:r>
          </a:p>
          <a:p>
            <a:endParaRPr lang="en-US" dirty="0" smtClean="0"/>
          </a:p>
          <a:p>
            <a:r>
              <a:rPr lang="en-US" dirty="0" smtClean="0"/>
              <a:t>Although called a "cube", it can be 2-dimensional, 3-dimensional, or higher-dimensional.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6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Dimensions and Measures</a:t>
            </a:r>
            <a:endParaRPr lang="en-US" smtClean="0"/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5202310" cy="389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2160" y="1340768"/>
            <a:ext cx="25922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is stored and indexed using </a:t>
            </a:r>
            <a:r>
              <a:rPr lang="en-IE" b="1" dirty="0" smtClean="0"/>
              <a:t>aggregations </a:t>
            </a:r>
            <a:r>
              <a:rPr lang="en-IE" b="1" dirty="0"/>
              <a:t>or pre-calculated summary tables</a:t>
            </a:r>
            <a:r>
              <a:rPr lang="en-IE" dirty="0"/>
              <a:t>. Consequently, cubes deliver </a:t>
            </a:r>
            <a:r>
              <a:rPr lang="en-IE" b="1" dirty="0"/>
              <a:t>superior query performance</a:t>
            </a:r>
            <a:r>
              <a:rPr lang="en-IE" dirty="0"/>
              <a:t>. Business users can </a:t>
            </a:r>
            <a:r>
              <a:rPr lang="en-IE" b="1" dirty="0"/>
              <a:t>drill down or up by adding or removing attributes </a:t>
            </a:r>
            <a:r>
              <a:rPr lang="en-IE" dirty="0" smtClean="0"/>
              <a:t>without </a:t>
            </a:r>
            <a:r>
              <a:rPr lang="en-IE" dirty="0"/>
              <a:t>issuing new queries. OLAP cubes also provide </a:t>
            </a:r>
            <a:r>
              <a:rPr lang="en-IE" b="1" dirty="0"/>
              <a:t>more analytically robust functions </a:t>
            </a:r>
            <a:r>
              <a:rPr lang="en-IE" dirty="0"/>
              <a:t>than SQL, but you pay a load performance price for these capabilities, especially with large data sets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51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800" smtClean="0"/>
              <a:t>A Typical OLTP Oriented ER Data Model</a:t>
            </a:r>
          </a:p>
        </p:txBody>
      </p:sp>
      <p:pic>
        <p:nvPicPr>
          <p:cNvPr id="23555" name="Picture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89" y="1268760"/>
            <a:ext cx="6110654" cy="527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Data Cube Concepts</a:t>
            </a:r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important concepts associated with data cubes:</a:t>
            </a:r>
          </a:p>
          <a:p>
            <a:pPr marL="971550" lvl="1" indent="-514350">
              <a:buFontTx/>
              <a:buAutoNum type="arabicPeriod"/>
            </a:pPr>
            <a:r>
              <a:rPr lang="en-US" dirty="0" smtClean="0"/>
              <a:t>Slicing</a:t>
            </a:r>
          </a:p>
          <a:p>
            <a:pPr marL="971550" lvl="1" indent="-514350">
              <a:buFontTx/>
              <a:buAutoNum type="arabicPeriod"/>
            </a:pPr>
            <a:r>
              <a:rPr lang="en-US" dirty="0" smtClean="0"/>
              <a:t>Dicing</a:t>
            </a:r>
          </a:p>
          <a:p>
            <a:pPr marL="971550" lvl="1" indent="-514350">
              <a:buFontTx/>
              <a:buAutoNum type="arabicPeriod"/>
            </a:pPr>
            <a:r>
              <a:rPr lang="en-US" dirty="0" smtClean="0"/>
              <a:t>Rotating</a:t>
            </a:r>
            <a:endParaRPr lang="ar-S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39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Slicing</a:t>
            </a:r>
            <a:endParaRPr 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term slice most often refers to a two-dimensional page selected from the cube.</a:t>
            </a:r>
          </a:p>
          <a:p>
            <a:endParaRPr lang="en-US" smtClean="0"/>
          </a:p>
          <a:p>
            <a:r>
              <a:rPr lang="en-US" smtClean="0"/>
              <a:t>Subset of a multidimensional array corresponding to a single value for one or more members of the dimensions not in the subset.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04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Slicing</a:t>
            </a:r>
            <a:endParaRPr lang="en-US" smtClean="0"/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2408" y="1165225"/>
            <a:ext cx="5190392" cy="4764088"/>
          </a:xfrm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98938" y="5805488"/>
            <a:ext cx="25922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/>
              <a:t>Slicing-Wireless Mouse</a:t>
            </a:r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7715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Slicing</a:t>
            </a:r>
            <a:endParaRPr lang="en-US" smtClean="0"/>
          </a:p>
        </p:txBody>
      </p:sp>
      <p:pic>
        <p:nvPicPr>
          <p:cNvPr id="50179" name="Picture 2" descr="http://training.inet.com/OLAP/Images/kube0004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1" y="1270000"/>
            <a:ext cx="6285034" cy="4148138"/>
          </a:xfrm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64174" y="5580063"/>
            <a:ext cx="1994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/>
              <a:t>Slicing-Asia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4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Dicing</a:t>
            </a:r>
            <a:endParaRPr 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related operation to slicing .</a:t>
            </a:r>
          </a:p>
          <a:p>
            <a:endParaRPr lang="en-US" smtClean="0"/>
          </a:p>
          <a:p>
            <a:r>
              <a:rPr lang="en-US" smtClean="0"/>
              <a:t>In the case of dicing, we define a sub-cube of the original space.</a:t>
            </a:r>
          </a:p>
          <a:p>
            <a:endParaRPr lang="en-US" smtClean="0"/>
          </a:p>
          <a:p>
            <a:r>
              <a:rPr lang="en-US" smtClean="0"/>
              <a:t>Dicing provides you the smallest available slice.</a:t>
            </a:r>
            <a:endParaRPr lang="ar-SA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07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Dicing</a:t>
            </a:r>
            <a:endParaRPr lang="en-US" smtClean="0"/>
          </a:p>
        </p:txBody>
      </p:sp>
      <p:pic>
        <p:nvPicPr>
          <p:cNvPr id="52227" name="Picture 2" descr="http://training.inet.com/OLAP/Images/kube0008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816" y="1484314"/>
            <a:ext cx="6381750" cy="4968875"/>
          </a:xfrm>
        </p:spPr>
      </p:pic>
    </p:spTree>
    <p:extLst>
      <p:ext uri="{BB962C8B-B14F-4D97-AF65-F5344CB8AC3E}">
        <p14:creationId xmlns:p14="http://schemas.microsoft.com/office/powerpoint/2010/main" val="29263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Rotating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Sometimes called </a:t>
            </a:r>
            <a:r>
              <a:rPr lang="en-US" smtClean="0">
                <a:solidFill>
                  <a:srgbClr val="161645"/>
                </a:solidFill>
              </a:rPr>
              <a:t>pivoting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Rotating changes the dimensional orientation of the report from the cube data.</a:t>
            </a:r>
          </a:p>
          <a:p>
            <a:endParaRPr lang="en-US" smtClean="0"/>
          </a:p>
          <a:p>
            <a:r>
              <a:rPr lang="en-US" smtClean="0"/>
              <a:t>For example:</a:t>
            </a:r>
          </a:p>
          <a:p>
            <a:pPr lvl="1"/>
            <a:r>
              <a:rPr lang="en-US" smtClean="0"/>
              <a:t>Rotating may consist of swapping the rows and columns, or moving one of the row dimensions into the column dimension.</a:t>
            </a:r>
          </a:p>
          <a:p>
            <a:pPr lvl="1"/>
            <a:r>
              <a:rPr lang="en-US" smtClean="0"/>
              <a:t>Or swapping an off-spreadsheet dimension with one of the dimensions in the page display.</a:t>
            </a:r>
            <a:endParaRPr lang="ar-SA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88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Rotating</a:t>
            </a:r>
            <a:endParaRPr lang="en-US" smtClean="0"/>
          </a:p>
        </p:txBody>
      </p:sp>
      <p:pic>
        <p:nvPicPr>
          <p:cNvPr id="54275" name="Picture 2" descr="http://training.inet.com/OLAP/Images/CubeRotate2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276872"/>
            <a:ext cx="4692780" cy="304715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83" y="2348879"/>
            <a:ext cx="3716545" cy="323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6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Query Tools / Frontends</a:t>
            </a:r>
            <a:endParaRPr lang="en-US" smtClean="0"/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2624504" y="5661026"/>
            <a:ext cx="32662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sz="2800"/>
              <a:t>SAP Business Objects</a:t>
            </a:r>
            <a:endParaRPr lang="en-US" sz="2800"/>
          </a:p>
        </p:txBody>
      </p:sp>
      <p:pic>
        <p:nvPicPr>
          <p:cNvPr id="5" name="Picture 4" descr="Slide-5-SAP-BusinessObjects-4.0-Event-Insight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484784"/>
            <a:ext cx="5958408" cy="39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mtClean="0"/>
              <a:t>Query Tools / Frontends</a:t>
            </a:r>
            <a:endParaRPr lang="en-US" smtClean="0"/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3024554" y="5786439"/>
            <a:ext cx="2294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E" sz="2800"/>
              <a:t>IBM Cognos BI</a:t>
            </a:r>
            <a:endParaRPr lang="en-US" sz="2800"/>
          </a:p>
        </p:txBody>
      </p:sp>
      <p:pic>
        <p:nvPicPr>
          <p:cNvPr id="5" name="Picture 4" descr="Cognos10BI_Fi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271587"/>
            <a:ext cx="7620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ER Modelling: Where is the catch?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Some Observations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A Symmetric Model</a:t>
            </a:r>
          </a:p>
          <a:p>
            <a:pPr lvl="2" eaLnBrk="1" hangingPunct="1"/>
            <a:r>
              <a:rPr lang="en-US" dirty="0" smtClean="0"/>
              <a:t>All the tables look the same.</a:t>
            </a:r>
          </a:p>
          <a:p>
            <a:pPr lvl="2" eaLnBrk="1" hangingPunct="1"/>
            <a:r>
              <a:rPr lang="en-US" dirty="0" smtClean="0"/>
              <a:t>Which table is more important? Which one is the largest?</a:t>
            </a:r>
          </a:p>
          <a:p>
            <a:pPr lvl="2" eaLnBrk="1" hangingPunct="1"/>
            <a:r>
              <a:rPr lang="en-US" dirty="0" smtClean="0"/>
              <a:t>Which tables contain numerical measurements of the business?</a:t>
            </a:r>
          </a:p>
          <a:p>
            <a:pPr lvl="2" eaLnBrk="1" hangingPunct="1"/>
            <a:r>
              <a:rPr lang="en-US" dirty="0" smtClean="0"/>
              <a:t>Which table contain nearly static descriptive attributes?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Very hard to visualize and keep it in head.</a:t>
            </a:r>
          </a:p>
          <a:p>
            <a:pPr lvl="1" eaLnBrk="1" hangingPunct="1"/>
            <a:r>
              <a:rPr lang="en-US" dirty="0" smtClean="0"/>
              <a:t>A large number of possible connections to any two (or more) tables. </a:t>
            </a:r>
          </a:p>
        </p:txBody>
      </p:sp>
    </p:spTree>
    <p:extLst>
      <p:ext uri="{BB962C8B-B14F-4D97-AF65-F5344CB8AC3E}">
        <p14:creationId xmlns:p14="http://schemas.microsoft.com/office/powerpoint/2010/main" val="40958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3"/>
          <p:cNvSpPr txBox="1">
            <a:spLocks noChangeArrowheads="1"/>
          </p:cNvSpPr>
          <p:nvPr/>
        </p:nvSpPr>
        <p:spPr bwMode="auto">
          <a:xfrm>
            <a:off x="1031631" y="3062288"/>
            <a:ext cx="7134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r>
              <a:rPr lang="en-IE" sz="4000" b="0" dirty="0" smtClean="0">
                <a:latin typeface="+mn-lt"/>
              </a:rPr>
              <a:t>                 Closing </a:t>
            </a:r>
            <a:r>
              <a:rPr lang="en-IE" sz="4000" b="0" dirty="0">
                <a:latin typeface="+mn-lt"/>
              </a:rPr>
              <a:t>Notes</a:t>
            </a:r>
            <a:endParaRPr lang="en-US" sz="4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69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Summary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 the last three lectures we have introduced the idea of data warehouses.</a:t>
            </a:r>
          </a:p>
          <a:p>
            <a:r>
              <a:rPr lang="en-US" dirty="0" smtClean="0"/>
              <a:t>Data warehouses evolved to address the issues of using transactional databases to answer new kinds of questions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0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ERD: </a:t>
            </a:r>
            <a:r>
              <a:rPr lang="en-US" dirty="0" smtClean="0"/>
              <a:t>the Catch </a:t>
            </a:r>
            <a:r>
              <a:rPr lang="en-US" dirty="0" smtClean="0"/>
              <a:t>Continues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eaLnBrk="1" hangingPunct="1">
              <a:buFontTx/>
              <a:buChar char="•"/>
            </a:pPr>
            <a:r>
              <a:rPr lang="en-US" dirty="0" smtClean="0"/>
              <a:t>ERD and Normalization result in large number of tables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Hard to be understood</a:t>
            </a:r>
            <a:r>
              <a:rPr lang="en-US" dirty="0" smtClean="0"/>
              <a:t> by the users (DB programmers)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Hard to navigate </a:t>
            </a:r>
            <a:r>
              <a:rPr lang="en-US" dirty="0" smtClean="0"/>
              <a:t>by DBMS software in an optimum way</a:t>
            </a:r>
          </a:p>
          <a:p>
            <a:pPr marL="457200" indent="-457200" eaLnBrk="1" hangingPunct="1">
              <a:buFontTx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Real value of ERD is in using tables individually or in pairs.</a:t>
            </a:r>
          </a:p>
          <a:p>
            <a:pPr marL="457200" indent="-457200" eaLnBrk="1" hangingPunct="1">
              <a:buFontTx/>
              <a:buChar char="•"/>
            </a:pPr>
            <a:r>
              <a:rPr lang="en-US" dirty="0" smtClean="0"/>
              <a:t>Too complex for queries that span multiple tables with a large number of records.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0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339970" y="2900363"/>
            <a:ext cx="8415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</a:defRPr>
            </a:lvl9pPr>
          </a:lstStyle>
          <a:p>
            <a:r>
              <a:rPr lang="en-IE" sz="3600" b="0" dirty="0">
                <a:latin typeface="+mn-lt"/>
              </a:rPr>
              <a:t>Dimensional Modelling and the Star Schema</a:t>
            </a:r>
            <a:endParaRPr lang="en-US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5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mtClean="0"/>
              <a:t>The Dimensional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buFontTx/>
              <a:buChar char="•"/>
            </a:pPr>
            <a:r>
              <a:rPr lang="en-AU" smtClean="0"/>
              <a:t>Every dimensional model (DM) is composed of </a:t>
            </a:r>
          </a:p>
          <a:p>
            <a:pPr lvl="1" eaLnBrk="1" hangingPunct="1"/>
            <a:r>
              <a:rPr lang="en-AU" smtClean="0"/>
              <a:t>One table with a composite primary key, called the fact table</a:t>
            </a:r>
          </a:p>
          <a:p>
            <a:pPr lvl="1" eaLnBrk="1" hangingPunct="1"/>
            <a:r>
              <a:rPr lang="en-AU" smtClean="0"/>
              <a:t>A set of smaller tables called dimension tables</a:t>
            </a:r>
          </a:p>
          <a:p>
            <a:pPr marL="457200" indent="-457200" eaLnBrk="1" hangingPunct="1">
              <a:buFontTx/>
              <a:buChar char="•"/>
            </a:pPr>
            <a:r>
              <a:rPr lang="en-AU" smtClean="0">
                <a:cs typeface="Times New Roman" pitchFamily="18" charset="0"/>
              </a:rPr>
              <a:t>Each dimension table has a simple (non-composite) primary key that corresponds exactly to one of the components of the composite key in the fact table</a:t>
            </a:r>
            <a:r>
              <a:rPr lang="en-GB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64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2218</Words>
  <Application>Microsoft Office PowerPoint</Application>
  <PresentationFormat>On-screen Show (4:3)</PresentationFormat>
  <Paragraphs>369</Paragraphs>
  <Slides>61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Business Systems Intelligence </vt:lpstr>
      <vt:lpstr>PowerPoint Presentation</vt:lpstr>
      <vt:lpstr>PowerPoint Presentation</vt:lpstr>
      <vt:lpstr>ER Modelling: Where is the catch?</vt:lpstr>
      <vt:lpstr>A Typical OLTP Oriented ER Data Model</vt:lpstr>
      <vt:lpstr>ER Modelling: Where is the catch?</vt:lpstr>
      <vt:lpstr>ERD: the Catch Continues</vt:lpstr>
      <vt:lpstr>PowerPoint Presentation</vt:lpstr>
      <vt:lpstr>The Dimensional Model</vt:lpstr>
      <vt:lpstr>Star Schema</vt:lpstr>
      <vt:lpstr>An example of a Fact Table</vt:lpstr>
      <vt:lpstr>An example of a Dimension Table</vt:lpstr>
      <vt:lpstr>An example of a Dimensional Model</vt:lpstr>
      <vt:lpstr>PowerPoint Presentation</vt:lpstr>
      <vt:lpstr>ER Drawbacks</vt:lpstr>
      <vt:lpstr>DM Strengths</vt:lpstr>
      <vt:lpstr>DM Strengths</vt:lpstr>
      <vt:lpstr>DM Strengths</vt:lpstr>
      <vt:lpstr>PowerPoint Presentation</vt:lpstr>
      <vt:lpstr>Data Model Design for Data Warehouses</vt:lpstr>
      <vt:lpstr>Outline of today’s lecture</vt:lpstr>
      <vt:lpstr>PowerPoint Presentation</vt:lpstr>
      <vt:lpstr>Data Model Design for Data Warehouses</vt:lpstr>
      <vt:lpstr>The Conversion Process (Summary)</vt:lpstr>
      <vt:lpstr>Identify the Business Process</vt:lpstr>
      <vt:lpstr>Identify Transaction Tables</vt:lpstr>
      <vt:lpstr>Denormalization</vt:lpstr>
      <vt:lpstr>Date and Time</vt:lpstr>
      <vt:lpstr>Example ER/DM Conversion</vt:lpstr>
      <vt:lpstr>Identify Business Process - Sales</vt:lpstr>
      <vt:lpstr>Identify Transaction Based Table</vt:lpstr>
      <vt:lpstr>Construct Fact Table</vt:lpstr>
      <vt:lpstr>Degenerate Dimension</vt:lpstr>
      <vt:lpstr>Denormalization: Customers</vt:lpstr>
      <vt:lpstr>Denormalization: Suppliers</vt:lpstr>
      <vt:lpstr>Initial Dimensional Model</vt:lpstr>
      <vt:lpstr>Date and Time Information</vt:lpstr>
      <vt:lpstr>Final Dimensional Model</vt:lpstr>
      <vt:lpstr>PowerPoint Presentation</vt:lpstr>
      <vt:lpstr>Conversion Example</vt:lpstr>
      <vt:lpstr>PowerPoint Presentation</vt:lpstr>
      <vt:lpstr>Different Types of Dimensional Model</vt:lpstr>
      <vt:lpstr>Example Star Schema</vt:lpstr>
      <vt:lpstr>Example Snowflake Schema</vt:lpstr>
      <vt:lpstr>Star versus Snowflake Schema</vt:lpstr>
      <vt:lpstr>PowerPoint Presentation</vt:lpstr>
      <vt:lpstr>From Stars to Cubes</vt:lpstr>
      <vt:lpstr>Overview</vt:lpstr>
      <vt:lpstr>Dimensions and Measures</vt:lpstr>
      <vt:lpstr>Data Cube Concepts</vt:lpstr>
      <vt:lpstr>Slicing</vt:lpstr>
      <vt:lpstr>Slicing</vt:lpstr>
      <vt:lpstr>Slicing</vt:lpstr>
      <vt:lpstr>Dicing</vt:lpstr>
      <vt:lpstr>Dicing</vt:lpstr>
      <vt:lpstr>Rotating</vt:lpstr>
      <vt:lpstr>Rotating</vt:lpstr>
      <vt:lpstr>Query Tools / Frontends</vt:lpstr>
      <vt:lpstr>Query Tools / Frontends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Persistent Data Lecture 6</dc:title>
  <dc:creator>qi wang</dc:creator>
  <cp:lastModifiedBy>Diana Ferreira</cp:lastModifiedBy>
  <cp:revision>147</cp:revision>
  <dcterms:created xsi:type="dcterms:W3CDTF">2013-03-04T18:01:26Z</dcterms:created>
  <dcterms:modified xsi:type="dcterms:W3CDTF">2017-02-15T13:48:51Z</dcterms:modified>
</cp:coreProperties>
</file>