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329" r:id="rId3"/>
    <p:sldId id="410" r:id="rId4"/>
    <p:sldId id="413" r:id="rId5"/>
    <p:sldId id="418" r:id="rId6"/>
    <p:sldId id="427" r:id="rId7"/>
    <p:sldId id="431" r:id="rId8"/>
    <p:sldId id="432" r:id="rId9"/>
    <p:sldId id="433" r:id="rId10"/>
    <p:sldId id="437" r:id="rId11"/>
    <p:sldId id="438" r:id="rId12"/>
    <p:sldId id="444" r:id="rId13"/>
    <p:sldId id="449" r:id="rId14"/>
    <p:sldId id="450" r:id="rId15"/>
    <p:sldId id="451" r:id="rId16"/>
    <p:sldId id="452" r:id="rId17"/>
    <p:sldId id="453" r:id="rId18"/>
    <p:sldId id="454" r:id="rId19"/>
    <p:sldId id="455" r:id="rId20"/>
    <p:sldId id="456" r:id="rId21"/>
    <p:sldId id="457" r:id="rId22"/>
    <p:sldId id="458" r:id="rId23"/>
    <p:sldId id="459" r:id="rId24"/>
    <p:sldId id="461" r:id="rId25"/>
    <p:sldId id="462" r:id="rId26"/>
    <p:sldId id="463" r:id="rId27"/>
    <p:sldId id="464" r:id="rId28"/>
    <p:sldId id="465" r:id="rId29"/>
    <p:sldId id="466" r:id="rId30"/>
    <p:sldId id="467" r:id="rId31"/>
    <p:sldId id="468" r:id="rId32"/>
    <p:sldId id="469" r:id="rId33"/>
    <p:sldId id="470" r:id="rId34"/>
    <p:sldId id="471" r:id="rId35"/>
    <p:sldId id="472" r:id="rId36"/>
    <p:sldId id="473" r:id="rId37"/>
    <p:sldId id="474" r:id="rId38"/>
    <p:sldId id="475" r:id="rId39"/>
    <p:sldId id="476" r:id="rId40"/>
    <p:sldId id="477" r:id="rId41"/>
    <p:sldId id="478" r:id="rId42"/>
    <p:sldId id="479" r:id="rId43"/>
    <p:sldId id="480" r:id="rId44"/>
    <p:sldId id="481" r:id="rId45"/>
    <p:sldId id="482" r:id="rId46"/>
    <p:sldId id="483" r:id="rId47"/>
    <p:sldId id="484" r:id="rId48"/>
    <p:sldId id="485" r:id="rId49"/>
    <p:sldId id="486" r:id="rId50"/>
    <p:sldId id="487" r:id="rId51"/>
    <p:sldId id="488" r:id="rId52"/>
    <p:sldId id="489" r:id="rId53"/>
    <p:sldId id="490" r:id="rId54"/>
    <p:sldId id="491" r:id="rId55"/>
    <p:sldId id="492" r:id="rId56"/>
    <p:sldId id="493" r:id="rId57"/>
    <p:sldId id="494" r:id="rId58"/>
    <p:sldId id="495" r:id="rId59"/>
    <p:sldId id="496" r:id="rId60"/>
    <p:sldId id="497" r:id="rId61"/>
    <p:sldId id="498" r:id="rId62"/>
    <p:sldId id="499"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36" autoAdjust="0"/>
  </p:normalViewPr>
  <p:slideViewPr>
    <p:cSldViewPr>
      <p:cViewPr varScale="1">
        <p:scale>
          <a:sx n="72" d="100"/>
          <a:sy n="72" d="100"/>
        </p:scale>
        <p:origin x="1512" y="60"/>
      </p:cViewPr>
      <p:guideLst>
        <p:guide orient="horz" pos="2160"/>
        <p:guide pos="2880"/>
      </p:guideLst>
    </p:cSldViewPr>
  </p:slideViewPr>
  <p:notesTextViewPr>
    <p:cViewPr>
      <p:scale>
        <a:sx n="1" d="1"/>
        <a:sy n="1" d="1"/>
      </p:scale>
      <p:origin x="0" y="0"/>
    </p:cViewPr>
  </p:notesTextViewPr>
  <p:sorterViewPr>
    <p:cViewPr>
      <p:scale>
        <a:sx n="100" d="100"/>
        <a:sy n="100" d="100"/>
      </p:scale>
      <p:origin x="0" y="460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8C9409-F4E6-49A1-B164-64E8012B76F1}" type="datetimeFigureOut">
              <a:rPr lang="en-IE" smtClean="0"/>
              <a:pPr/>
              <a:t>02/03/2016</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884329-EDB9-4C43-9C97-5876930215F1}" type="slidenum">
              <a:rPr lang="en-IE" smtClean="0"/>
              <a:pPr/>
              <a:t>‹#›</a:t>
            </a:fld>
            <a:endParaRPr lang="en-IE"/>
          </a:p>
        </p:txBody>
      </p:sp>
    </p:spTree>
    <p:extLst>
      <p:ext uri="{BB962C8B-B14F-4D97-AF65-F5344CB8AC3E}">
        <p14:creationId xmlns:p14="http://schemas.microsoft.com/office/powerpoint/2010/main" val="3161039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n.wikipedia.org/wiki/Daimler_Financial_Service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685817" indent="-263776" eaLnBrk="0" hangingPunct="0">
              <a:defRPr>
                <a:solidFill>
                  <a:schemeClr val="tx1"/>
                </a:solidFill>
                <a:latin typeface="Arial" charset="0"/>
                <a:cs typeface="Arial" charset="0"/>
              </a:defRPr>
            </a:lvl2pPr>
            <a:lvl3pPr marL="1055103" indent="-211021" eaLnBrk="0" hangingPunct="0">
              <a:defRPr>
                <a:solidFill>
                  <a:schemeClr val="tx1"/>
                </a:solidFill>
                <a:latin typeface="Arial" charset="0"/>
                <a:cs typeface="Arial" charset="0"/>
              </a:defRPr>
            </a:lvl3pPr>
            <a:lvl4pPr marL="1477145" indent="-211021" eaLnBrk="0" hangingPunct="0">
              <a:defRPr>
                <a:solidFill>
                  <a:schemeClr val="tx1"/>
                </a:solidFill>
                <a:latin typeface="Arial" charset="0"/>
                <a:cs typeface="Arial" charset="0"/>
              </a:defRPr>
            </a:lvl4pPr>
            <a:lvl5pPr marL="1899186" indent="-211021" eaLnBrk="0" hangingPunct="0">
              <a:defRPr>
                <a:solidFill>
                  <a:schemeClr val="tx1"/>
                </a:solidFill>
                <a:latin typeface="Arial" charset="0"/>
                <a:cs typeface="Arial" charset="0"/>
              </a:defRPr>
            </a:lvl5pPr>
            <a:lvl6pPr marL="2321227" indent="-211021" eaLnBrk="0" fontAlgn="base" hangingPunct="0">
              <a:spcBef>
                <a:spcPct val="0"/>
              </a:spcBef>
              <a:spcAft>
                <a:spcPct val="0"/>
              </a:spcAft>
              <a:defRPr>
                <a:solidFill>
                  <a:schemeClr val="tx1"/>
                </a:solidFill>
                <a:latin typeface="Arial" charset="0"/>
                <a:cs typeface="Arial" charset="0"/>
              </a:defRPr>
            </a:lvl6pPr>
            <a:lvl7pPr marL="2743269" indent="-211021" eaLnBrk="0" fontAlgn="base" hangingPunct="0">
              <a:spcBef>
                <a:spcPct val="0"/>
              </a:spcBef>
              <a:spcAft>
                <a:spcPct val="0"/>
              </a:spcAft>
              <a:defRPr>
                <a:solidFill>
                  <a:schemeClr val="tx1"/>
                </a:solidFill>
                <a:latin typeface="Arial" charset="0"/>
                <a:cs typeface="Arial" charset="0"/>
              </a:defRPr>
            </a:lvl7pPr>
            <a:lvl8pPr marL="3165310" indent="-211021" eaLnBrk="0" fontAlgn="base" hangingPunct="0">
              <a:spcBef>
                <a:spcPct val="0"/>
              </a:spcBef>
              <a:spcAft>
                <a:spcPct val="0"/>
              </a:spcAft>
              <a:defRPr>
                <a:solidFill>
                  <a:schemeClr val="tx1"/>
                </a:solidFill>
                <a:latin typeface="Arial" charset="0"/>
                <a:cs typeface="Arial" charset="0"/>
              </a:defRPr>
            </a:lvl8pPr>
            <a:lvl9pPr marL="3587351" indent="-211021" eaLnBrk="0" fontAlgn="base" hangingPunct="0">
              <a:spcBef>
                <a:spcPct val="0"/>
              </a:spcBef>
              <a:spcAft>
                <a:spcPct val="0"/>
              </a:spcAft>
              <a:defRPr>
                <a:solidFill>
                  <a:schemeClr val="tx1"/>
                </a:solidFill>
                <a:latin typeface="Arial" charset="0"/>
                <a:cs typeface="Arial" charset="0"/>
              </a:defRPr>
            </a:lvl9pPr>
          </a:lstStyle>
          <a:p>
            <a:pPr eaLnBrk="1" hangingPunct="1"/>
            <a:fld id="{CB3C3815-4A49-4C06-BD6C-D83BF9F8709A}" type="slidenum">
              <a:rPr lang="en-GB"/>
              <a:pPr eaLnBrk="1" hangingPunct="1"/>
              <a:t>2</a:t>
            </a:fld>
            <a:endParaRPr lang="en-GB" dirty="0"/>
          </a:p>
        </p:txBody>
      </p:sp>
    </p:spTree>
    <p:extLst>
      <p:ext uri="{BB962C8B-B14F-4D97-AF65-F5344CB8AC3E}">
        <p14:creationId xmlns:p14="http://schemas.microsoft.com/office/powerpoint/2010/main" val="1006578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p:sp>
      <p:sp>
        <p:nvSpPr>
          <p:cNvPr id="103427"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MS PGothic" pitchFamily="34" charset="-128"/>
              </a:defRPr>
            </a:lvl1pPr>
            <a:lvl2pPr marL="685817" indent="-263776" defTabSz="867529">
              <a:defRPr sz="900" b="1">
                <a:solidFill>
                  <a:schemeClr val="tx1"/>
                </a:solidFill>
                <a:latin typeface="Arial Narrow" pitchFamily="34" charset="0"/>
                <a:ea typeface="MS PGothic" pitchFamily="34" charset="-128"/>
              </a:defRPr>
            </a:lvl2pPr>
            <a:lvl3pPr marL="1055103" indent="-211021" defTabSz="867529">
              <a:defRPr sz="900" b="1">
                <a:solidFill>
                  <a:schemeClr val="tx1"/>
                </a:solidFill>
                <a:latin typeface="Arial Narrow" pitchFamily="34" charset="0"/>
                <a:ea typeface="MS PGothic" pitchFamily="34" charset="-128"/>
              </a:defRPr>
            </a:lvl3pPr>
            <a:lvl4pPr marL="1477145" indent="-211021" defTabSz="867529">
              <a:defRPr sz="900" b="1">
                <a:solidFill>
                  <a:schemeClr val="tx1"/>
                </a:solidFill>
                <a:latin typeface="Arial Narrow" pitchFamily="34" charset="0"/>
                <a:ea typeface="MS PGothic" pitchFamily="34" charset="-128"/>
              </a:defRPr>
            </a:lvl4pPr>
            <a:lvl5pPr marL="1899186" indent="-211021" defTabSz="867529">
              <a:defRPr sz="900" b="1">
                <a:solidFill>
                  <a:schemeClr val="tx1"/>
                </a:solidFill>
                <a:latin typeface="Arial Narrow" pitchFamily="34" charset="0"/>
                <a:ea typeface="MS PGothic"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9pPr>
          </a:lstStyle>
          <a:p>
            <a:fld id="{C7A8A49A-A7BE-4689-A16D-F341EC868985}" type="slidenum">
              <a:rPr lang="en-US" b="0">
                <a:latin typeface="Times New Roman" pitchFamily="18" charset="0"/>
              </a:rPr>
              <a:pPr/>
              <a:t>11</a:t>
            </a:fld>
            <a:endParaRPr lang="en-US" b="0">
              <a:latin typeface="Times New Roman" pitchFamily="18" charset="0"/>
            </a:endParaRPr>
          </a:p>
        </p:txBody>
      </p:sp>
    </p:spTree>
    <p:extLst>
      <p:ext uri="{BB962C8B-B14F-4D97-AF65-F5344CB8AC3E}">
        <p14:creationId xmlns:p14="http://schemas.microsoft.com/office/powerpoint/2010/main" val="1402028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p:sp>
      <p:sp>
        <p:nvSpPr>
          <p:cNvPr id="109571"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MS PGothic" pitchFamily="34" charset="-128"/>
              </a:defRPr>
            </a:lvl1pPr>
            <a:lvl2pPr marL="685817" indent="-263776" defTabSz="867529">
              <a:defRPr sz="900" b="1">
                <a:solidFill>
                  <a:schemeClr val="tx1"/>
                </a:solidFill>
                <a:latin typeface="Arial Narrow" pitchFamily="34" charset="0"/>
                <a:ea typeface="MS PGothic" pitchFamily="34" charset="-128"/>
              </a:defRPr>
            </a:lvl2pPr>
            <a:lvl3pPr marL="1055103" indent="-211021" defTabSz="867529">
              <a:defRPr sz="900" b="1">
                <a:solidFill>
                  <a:schemeClr val="tx1"/>
                </a:solidFill>
                <a:latin typeface="Arial Narrow" pitchFamily="34" charset="0"/>
                <a:ea typeface="MS PGothic" pitchFamily="34" charset="-128"/>
              </a:defRPr>
            </a:lvl3pPr>
            <a:lvl4pPr marL="1477145" indent="-211021" defTabSz="867529">
              <a:defRPr sz="900" b="1">
                <a:solidFill>
                  <a:schemeClr val="tx1"/>
                </a:solidFill>
                <a:latin typeface="Arial Narrow" pitchFamily="34" charset="0"/>
                <a:ea typeface="MS PGothic" pitchFamily="34" charset="-128"/>
              </a:defRPr>
            </a:lvl4pPr>
            <a:lvl5pPr marL="1899186" indent="-211021" defTabSz="867529">
              <a:defRPr sz="900" b="1">
                <a:solidFill>
                  <a:schemeClr val="tx1"/>
                </a:solidFill>
                <a:latin typeface="Arial Narrow" pitchFamily="34" charset="0"/>
                <a:ea typeface="MS PGothic"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9pPr>
          </a:lstStyle>
          <a:p>
            <a:fld id="{A65B07CC-EE84-435B-8ACF-C93437368A9B}" type="slidenum">
              <a:rPr lang="en-US" b="0">
                <a:latin typeface="Times New Roman" pitchFamily="18" charset="0"/>
              </a:rPr>
              <a:pPr/>
              <a:t>12</a:t>
            </a:fld>
            <a:endParaRPr lang="en-US" b="0">
              <a:latin typeface="Times New Roman" pitchFamily="18" charset="0"/>
            </a:endParaRPr>
          </a:p>
        </p:txBody>
      </p:sp>
    </p:spTree>
    <p:extLst>
      <p:ext uri="{BB962C8B-B14F-4D97-AF65-F5344CB8AC3E}">
        <p14:creationId xmlns:p14="http://schemas.microsoft.com/office/powerpoint/2010/main" val="3052839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BA7950C9-B3B6-4B48-9B70-1C4FF6C48924}" type="slidenum">
              <a:rPr lang="en-US" sz="1200">
                <a:latin typeface="Times New Roman" pitchFamily="18" charset="0"/>
              </a:rPr>
              <a:pPr/>
              <a:t>13</a:t>
            </a:fld>
            <a:endParaRPr lang="en-US" sz="1200">
              <a:latin typeface="Times New Roman" pitchFamily="18" charset="0"/>
            </a:endParaRPr>
          </a:p>
        </p:txBody>
      </p:sp>
    </p:spTree>
    <p:extLst>
      <p:ext uri="{BB962C8B-B14F-4D97-AF65-F5344CB8AC3E}">
        <p14:creationId xmlns:p14="http://schemas.microsoft.com/office/powerpoint/2010/main" val="3986450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538AF9D1-E673-486C-A306-C832BCD87E06}" type="slidenum">
              <a:rPr lang="en-US" sz="1200">
                <a:latin typeface="Times New Roman" pitchFamily="18" charset="0"/>
              </a:rPr>
              <a:pPr/>
              <a:t>14</a:t>
            </a:fld>
            <a:endParaRPr lang="en-US" sz="1200">
              <a:latin typeface="Times New Roman" pitchFamily="18" charset="0"/>
            </a:endParaRPr>
          </a:p>
        </p:txBody>
      </p:sp>
    </p:spTree>
    <p:extLst>
      <p:ext uri="{BB962C8B-B14F-4D97-AF65-F5344CB8AC3E}">
        <p14:creationId xmlns:p14="http://schemas.microsoft.com/office/powerpoint/2010/main" val="2041685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B6C4CD7D-FD72-4BF6-B951-71EB6EB1510C}" type="slidenum">
              <a:rPr lang="en-US" sz="1200">
                <a:latin typeface="Times New Roman" pitchFamily="18" charset="0"/>
              </a:rPr>
              <a:pPr/>
              <a:t>15</a:t>
            </a:fld>
            <a:endParaRPr lang="en-US" sz="1200">
              <a:latin typeface="Times New Roman" pitchFamily="18" charset="0"/>
            </a:endParaRPr>
          </a:p>
        </p:txBody>
      </p:sp>
    </p:spTree>
    <p:extLst>
      <p:ext uri="{BB962C8B-B14F-4D97-AF65-F5344CB8AC3E}">
        <p14:creationId xmlns:p14="http://schemas.microsoft.com/office/powerpoint/2010/main" val="2540973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F78E504E-BE31-4E7B-86C5-C494D4BF3CA1}" type="slidenum">
              <a:rPr lang="en-US" sz="1200">
                <a:latin typeface="Times New Roman" pitchFamily="18" charset="0"/>
              </a:rPr>
              <a:pPr/>
              <a:t>16</a:t>
            </a:fld>
            <a:endParaRPr lang="en-US" sz="1200">
              <a:latin typeface="Times New Roman" pitchFamily="18" charset="0"/>
            </a:endParaRPr>
          </a:p>
        </p:txBody>
      </p:sp>
    </p:spTree>
    <p:extLst>
      <p:ext uri="{BB962C8B-B14F-4D97-AF65-F5344CB8AC3E}">
        <p14:creationId xmlns:p14="http://schemas.microsoft.com/office/powerpoint/2010/main" val="34869439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NCR: National Cash Register. </a:t>
            </a:r>
            <a:r>
              <a:rPr lang="en-IE" sz="1200" b="0" i="0" kern="1200" dirty="0" smtClean="0">
                <a:solidFill>
                  <a:schemeClr val="tx1"/>
                </a:solidFill>
                <a:effectLst/>
                <a:latin typeface="+mn-lt"/>
                <a:ea typeface="+mn-ea"/>
                <a:cs typeface="+mn-cs"/>
              </a:rPr>
              <a:t>It is an American computer hardware, software and electronics company that makes self-service kiosks, point-of-sale terminals, automated teller machines, check processing systems, barcode scanners, and business consumables.</a:t>
            </a:r>
          </a:p>
          <a:p>
            <a:endParaRPr lang="en-IE" sz="1200" b="0" i="0" kern="1200" dirty="0" smtClean="0">
              <a:solidFill>
                <a:schemeClr val="tx1"/>
              </a:solidFill>
              <a:effectLst/>
              <a:latin typeface="+mn-lt"/>
              <a:ea typeface="+mn-ea"/>
              <a:cs typeface="+mn-cs"/>
            </a:endParaRPr>
          </a:p>
          <a:p>
            <a:r>
              <a:rPr lang="en-IE" sz="1200" b="0" i="0" kern="1200" dirty="0" smtClean="0">
                <a:solidFill>
                  <a:schemeClr val="tx1"/>
                </a:solidFill>
                <a:effectLst/>
                <a:latin typeface="+mn-lt"/>
                <a:ea typeface="+mn-ea"/>
                <a:cs typeface="+mn-cs"/>
              </a:rPr>
              <a:t>Daimler manufactures buses and provides financial services through its </a:t>
            </a:r>
            <a:r>
              <a:rPr lang="en-IE" sz="1200" b="0" i="0" u="none" strike="noStrike" kern="1200" dirty="0" smtClean="0">
                <a:solidFill>
                  <a:schemeClr val="tx1"/>
                </a:solidFill>
                <a:effectLst/>
                <a:latin typeface="+mn-lt"/>
                <a:ea typeface="+mn-ea"/>
                <a:cs typeface="+mn-cs"/>
                <a:hlinkClick r:id="rId3" tooltip="Daimler Financial Services"/>
              </a:rPr>
              <a:t>Daimler Financial Services</a:t>
            </a:r>
            <a:r>
              <a:rPr lang="en-IE" sz="1200" b="0" i="0" kern="1200" dirty="0" smtClean="0">
                <a:solidFill>
                  <a:schemeClr val="tx1"/>
                </a:solidFill>
                <a:effectLst/>
                <a:latin typeface="+mn-lt"/>
                <a:ea typeface="+mn-ea"/>
                <a:cs typeface="+mn-cs"/>
              </a:rPr>
              <a:t> arm.</a:t>
            </a:r>
            <a:endParaRPr lang="en-US" dirty="0" smtClean="0"/>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E03E2B8A-A5DC-4E39-A93E-33E2C483AA0C}" type="slidenum">
              <a:rPr lang="en-US" sz="1200">
                <a:latin typeface="Times New Roman" pitchFamily="18" charset="0"/>
              </a:rPr>
              <a:pPr/>
              <a:t>17</a:t>
            </a:fld>
            <a:endParaRPr lang="en-US" sz="1200">
              <a:latin typeface="Times New Roman" pitchFamily="18" charset="0"/>
            </a:endParaRPr>
          </a:p>
        </p:txBody>
      </p:sp>
    </p:spTree>
    <p:extLst>
      <p:ext uri="{BB962C8B-B14F-4D97-AF65-F5344CB8AC3E}">
        <p14:creationId xmlns:p14="http://schemas.microsoft.com/office/powerpoint/2010/main" val="586080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SPSS</a:t>
            </a:r>
            <a:r>
              <a:rPr lang="en-GB" dirty="0" smtClean="0"/>
              <a:t> predictive analytics software</a:t>
            </a:r>
            <a:r>
              <a:rPr lang="en-GB" b="1" dirty="0" smtClean="0"/>
              <a:t>; </a:t>
            </a:r>
            <a:endParaRPr lang="en-GB"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mn-lt"/>
                <a:ea typeface="+mn-ea"/>
                <a:cs typeface="+mn-cs"/>
              </a:rPr>
              <a:t>Experian</a:t>
            </a:r>
            <a:r>
              <a:rPr lang="en-GB" sz="1200" b="0" i="0" kern="1200" dirty="0" smtClean="0">
                <a:solidFill>
                  <a:schemeClr val="tx1"/>
                </a:solidFill>
                <a:latin typeface="+mn-lt"/>
                <a:ea typeface="+mn-ea"/>
                <a:cs typeface="+mn-cs"/>
              </a:rPr>
              <a:t>: global information services </a:t>
            </a:r>
            <a:r>
              <a:rPr lang="en-GB" sz="1200" b="0" i="0" kern="1200" dirty="0" smtClean="0">
                <a:solidFill>
                  <a:schemeClr val="tx1"/>
                </a:solidFill>
                <a:latin typeface="+mn-lt"/>
                <a:ea typeface="+mn-ea"/>
                <a:cs typeface="+mn-cs"/>
              </a:rPr>
              <a:t>group, headquarters in Dublin. </a:t>
            </a:r>
            <a:r>
              <a:rPr lang="en-IE" sz="1200" b="0" i="0" kern="1200" dirty="0" smtClean="0">
                <a:solidFill>
                  <a:schemeClr val="tx1"/>
                </a:solidFill>
                <a:effectLst/>
                <a:latin typeface="+mn-lt"/>
                <a:ea typeface="+mn-ea"/>
                <a:cs typeface="+mn-cs"/>
              </a:rPr>
              <a:t>Experian's principal lines of business are credit services, marketing services, decision analytics and consumer services. The company collects information on people, businesses, motor vehicles and insurance. It also collects 'lifestyle' data from on- and off-line surveys.</a:t>
            </a:r>
            <a:endParaRPr lang="en-US" dirty="0" smtClean="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E6ED0817-ECA2-4F3A-8335-7598948E2AF7}" type="slidenum">
              <a:rPr lang="en-US" sz="1200">
                <a:latin typeface="Times New Roman" pitchFamily="18" charset="0"/>
              </a:rPr>
              <a:pPr/>
              <a:t>18</a:t>
            </a:fld>
            <a:endParaRPr lang="en-US" sz="1200">
              <a:latin typeface="Times New Roman" pitchFamily="18" charset="0"/>
            </a:endParaRPr>
          </a:p>
        </p:txBody>
      </p:sp>
    </p:spTree>
    <p:extLst>
      <p:ext uri="{BB962C8B-B14F-4D97-AF65-F5344CB8AC3E}">
        <p14:creationId xmlns:p14="http://schemas.microsoft.com/office/powerpoint/2010/main" val="2720310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0082AA6F-97C2-4E57-BFE5-53F076892B05}" type="slidenum">
              <a:rPr lang="en-US" sz="1200">
                <a:latin typeface="Times New Roman" pitchFamily="18" charset="0"/>
              </a:rPr>
              <a:pPr/>
              <a:t>19</a:t>
            </a:fld>
            <a:endParaRPr lang="en-US" sz="1200">
              <a:latin typeface="Times New Roman" pitchFamily="18" charset="0"/>
            </a:endParaRPr>
          </a:p>
        </p:txBody>
      </p:sp>
    </p:spTree>
    <p:extLst>
      <p:ext uri="{BB962C8B-B14F-4D97-AF65-F5344CB8AC3E}">
        <p14:creationId xmlns:p14="http://schemas.microsoft.com/office/powerpoint/2010/main" val="10604805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4BE0E4D6-4114-4759-9C93-C70BF1BF3890}" type="slidenum">
              <a:rPr lang="en-US" sz="1200">
                <a:latin typeface="Times New Roman" pitchFamily="18" charset="0"/>
              </a:rPr>
              <a:pPr/>
              <a:t>20</a:t>
            </a:fld>
            <a:endParaRPr lang="en-US" sz="120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z="1000" dirty="0"/>
          </a:p>
        </p:txBody>
      </p:sp>
    </p:spTree>
    <p:extLst>
      <p:ext uri="{BB962C8B-B14F-4D97-AF65-F5344CB8AC3E}">
        <p14:creationId xmlns:p14="http://schemas.microsoft.com/office/powerpoint/2010/main" val="614132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p:sp>
      <p:sp>
        <p:nvSpPr>
          <p:cNvPr id="74755"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MS PGothic" pitchFamily="34" charset="-128"/>
              </a:defRPr>
            </a:lvl1pPr>
            <a:lvl2pPr marL="685817" indent="-263776" defTabSz="867529">
              <a:defRPr sz="900" b="1">
                <a:solidFill>
                  <a:schemeClr val="tx1"/>
                </a:solidFill>
                <a:latin typeface="Arial Narrow" pitchFamily="34" charset="0"/>
                <a:ea typeface="MS PGothic" pitchFamily="34" charset="-128"/>
              </a:defRPr>
            </a:lvl2pPr>
            <a:lvl3pPr marL="1055103" indent="-211021" defTabSz="867529">
              <a:defRPr sz="900" b="1">
                <a:solidFill>
                  <a:schemeClr val="tx1"/>
                </a:solidFill>
                <a:latin typeface="Arial Narrow" pitchFamily="34" charset="0"/>
                <a:ea typeface="MS PGothic" pitchFamily="34" charset="-128"/>
              </a:defRPr>
            </a:lvl3pPr>
            <a:lvl4pPr marL="1477145" indent="-211021" defTabSz="867529">
              <a:defRPr sz="900" b="1">
                <a:solidFill>
                  <a:schemeClr val="tx1"/>
                </a:solidFill>
                <a:latin typeface="Arial Narrow" pitchFamily="34" charset="0"/>
                <a:ea typeface="MS PGothic" pitchFamily="34" charset="-128"/>
              </a:defRPr>
            </a:lvl4pPr>
            <a:lvl5pPr marL="1899186" indent="-211021" defTabSz="867529">
              <a:defRPr sz="900" b="1">
                <a:solidFill>
                  <a:schemeClr val="tx1"/>
                </a:solidFill>
                <a:latin typeface="Arial Narrow" pitchFamily="34" charset="0"/>
                <a:ea typeface="MS PGothic"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9pPr>
          </a:lstStyle>
          <a:p>
            <a:fld id="{43703AB2-8C7E-4150-9CE0-59DC4A102A4F}" type="slidenum">
              <a:rPr lang="en-US" b="0">
                <a:latin typeface="Times New Roman" pitchFamily="18" charset="0"/>
              </a:rPr>
              <a:pPr/>
              <a:t>3</a:t>
            </a:fld>
            <a:endParaRPr lang="en-US" b="0" dirty="0">
              <a:latin typeface="Times New Roman" pitchFamily="18" charset="0"/>
            </a:endParaRPr>
          </a:p>
        </p:txBody>
      </p:sp>
    </p:spTree>
    <p:extLst>
      <p:ext uri="{BB962C8B-B14F-4D97-AF65-F5344CB8AC3E}">
        <p14:creationId xmlns:p14="http://schemas.microsoft.com/office/powerpoint/2010/main" val="330212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E" sz="1200" dirty="0" smtClean="0"/>
              <a:t>Each phase consists of several generic tasks.</a:t>
            </a:r>
            <a:r>
              <a:rPr lang="en-IE" sz="1200" baseline="0" dirty="0" smtClean="0"/>
              <a:t> </a:t>
            </a:r>
          </a:p>
          <a:p>
            <a:r>
              <a:rPr lang="en-IE" sz="1200" baseline="0" dirty="0" smtClean="0"/>
              <a:t>G</a:t>
            </a:r>
            <a:r>
              <a:rPr lang="en-IE" sz="1200" dirty="0" smtClean="0"/>
              <a:t>eneric because it is intended to cover all data mining situations,</a:t>
            </a:r>
            <a:r>
              <a:rPr lang="en-IE" sz="1200" baseline="0" dirty="0" smtClean="0"/>
              <a:t> a</a:t>
            </a:r>
            <a:r>
              <a:rPr lang="en-IE" sz="1200" dirty="0" smtClean="0"/>
              <a:t>s complete (in process and applications) and stable (models valid for unforeseen situations, like new </a:t>
            </a:r>
            <a:r>
              <a:rPr lang="en-IE" sz="1200" dirty="0" err="1" smtClean="0"/>
              <a:t>modeling</a:t>
            </a:r>
            <a:r>
              <a:rPr lang="en-IE" sz="1200" dirty="0" smtClean="0"/>
              <a:t> techniques) as possible. </a:t>
            </a:r>
          </a:p>
          <a:p>
            <a:pPr marL="0" marR="0" indent="0" algn="l" defTabSz="914400" rtl="0" eaLnBrk="1" fontAlgn="auto" latinLnBrk="0" hangingPunct="1">
              <a:lnSpc>
                <a:spcPct val="100000"/>
              </a:lnSpc>
              <a:spcBef>
                <a:spcPts val="0"/>
              </a:spcBef>
              <a:spcAft>
                <a:spcPts val="0"/>
              </a:spcAft>
              <a:buClrTx/>
              <a:buSzTx/>
              <a:buFontTx/>
              <a:buNone/>
              <a:tabLst/>
              <a:defRPr/>
            </a:pPr>
            <a:r>
              <a:rPr lang="en-IE" sz="1200" dirty="0" smtClean="0"/>
              <a:t>Specialized tasks is how actions should be carried out in specific situations. For example, “clean the data” described for cleaning numeric values versus cleaning categorical values. </a:t>
            </a:r>
          </a:p>
          <a:p>
            <a:pPr marL="0" marR="0" indent="0" algn="l" defTabSz="914400" rtl="0" eaLnBrk="1" fontAlgn="auto" latinLnBrk="0" hangingPunct="1">
              <a:lnSpc>
                <a:spcPct val="100000"/>
              </a:lnSpc>
              <a:spcBef>
                <a:spcPts val="0"/>
              </a:spcBef>
              <a:spcAft>
                <a:spcPts val="0"/>
              </a:spcAft>
              <a:buClrTx/>
              <a:buSzTx/>
              <a:buFontTx/>
              <a:buNone/>
              <a:tabLst/>
              <a:defRPr/>
            </a:pPr>
            <a:r>
              <a:rPr lang="en-IE" sz="1200" dirty="0" smtClean="0"/>
              <a:t>Process instance is a record of the actions, decisions and results of an actual data mining engagement.</a:t>
            </a: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8AC06034-A081-42AA-B3CC-0ADD3A2E483E}" type="slidenum">
              <a:rPr lang="en-US" sz="1200">
                <a:latin typeface="Times New Roman" pitchFamily="18" charset="0"/>
              </a:rPr>
              <a:pPr/>
              <a:t>21</a:t>
            </a:fld>
            <a:endParaRPr lang="en-US" sz="1200">
              <a:latin typeface="Times New Roman" pitchFamily="18" charset="0"/>
            </a:endParaRPr>
          </a:p>
        </p:txBody>
      </p:sp>
    </p:spTree>
    <p:extLst>
      <p:ext uri="{BB962C8B-B14F-4D97-AF65-F5344CB8AC3E}">
        <p14:creationId xmlns:p14="http://schemas.microsoft.com/office/powerpoint/2010/main" val="2620579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BE7F832B-1D18-44AF-8A4F-C5E33C563DE5}" type="slidenum">
              <a:rPr lang="en-US" sz="1200">
                <a:latin typeface="Times New Roman" pitchFamily="18" charset="0"/>
              </a:rPr>
              <a:pPr/>
              <a:t>22</a:t>
            </a:fld>
            <a:endParaRPr lang="en-US" sz="1200">
              <a:latin typeface="Times New Roman" pitchFamily="18" charset="0"/>
            </a:endParaRPr>
          </a:p>
        </p:txBody>
      </p:sp>
    </p:spTree>
    <p:extLst>
      <p:ext uri="{BB962C8B-B14F-4D97-AF65-F5344CB8AC3E}">
        <p14:creationId xmlns:p14="http://schemas.microsoft.com/office/powerpoint/2010/main" val="38288869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Response </a:t>
            </a:r>
            <a:r>
              <a:rPr lang="en-US" dirty="0" err="1" smtClean="0"/>
              <a:t>modelling</a:t>
            </a:r>
            <a:r>
              <a:rPr lang="en-US" dirty="0" smtClean="0"/>
              <a:t>: customer/market response</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Customer attrition, also known as customer churn, customer turnover, or customer defection, is the loss of clients or customers.</a:t>
            </a:r>
            <a:endParaRPr lang="en-US" dirty="0" smtClean="0"/>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FDA4737A-21A4-453D-9738-69E870869C68}" type="slidenum">
              <a:rPr lang="en-US" sz="1200">
                <a:latin typeface="Times New Roman" pitchFamily="18" charset="0"/>
              </a:rPr>
              <a:pPr/>
              <a:t>23</a:t>
            </a:fld>
            <a:endParaRPr lang="en-US" sz="1200">
              <a:latin typeface="Times New Roman" pitchFamily="18" charset="0"/>
            </a:endParaRPr>
          </a:p>
        </p:txBody>
      </p:sp>
    </p:spTree>
    <p:extLst>
      <p:ext uri="{BB962C8B-B14F-4D97-AF65-F5344CB8AC3E}">
        <p14:creationId xmlns:p14="http://schemas.microsoft.com/office/powerpoint/2010/main" val="4147882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3BA1DE5A-771B-4FE8-9A27-464155A68B13}" type="slidenum">
              <a:rPr lang="en-US" sz="1200">
                <a:latin typeface="Times New Roman" pitchFamily="18" charset="0"/>
              </a:rPr>
              <a:pPr/>
              <a:t>24</a:t>
            </a:fld>
            <a:endParaRPr lang="en-US" sz="1200" dirty="0">
              <a:latin typeface="Times New Roman" pitchFamily="18" charset="0"/>
            </a:endParaRPr>
          </a:p>
        </p:txBody>
      </p:sp>
    </p:spTree>
    <p:extLst>
      <p:ext uri="{BB962C8B-B14F-4D97-AF65-F5344CB8AC3E}">
        <p14:creationId xmlns:p14="http://schemas.microsoft.com/office/powerpoint/2010/main" val="21403305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1200" dirty="0" smtClean="0"/>
              <a:t>Idealized sequence of events. In practice, performed in a different order and repeated.</a:t>
            </a: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F7B44158-0125-4D97-BC06-DAE256D05AF5}" type="slidenum">
              <a:rPr lang="en-US" sz="1200">
                <a:latin typeface="Times New Roman" pitchFamily="18" charset="0"/>
              </a:rPr>
              <a:pPr/>
              <a:t>25</a:t>
            </a:fld>
            <a:endParaRPr lang="en-US" sz="1200" dirty="0">
              <a:latin typeface="Times New Roman" pitchFamily="18" charset="0"/>
            </a:endParaRPr>
          </a:p>
        </p:txBody>
      </p:sp>
    </p:spTree>
    <p:extLst>
      <p:ext uri="{BB962C8B-B14F-4D97-AF65-F5344CB8AC3E}">
        <p14:creationId xmlns:p14="http://schemas.microsoft.com/office/powerpoint/2010/main" val="28086398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B23F197D-B110-401C-B001-744A92A9CE81}" type="slidenum">
              <a:rPr lang="en-US" sz="1200">
                <a:latin typeface="Times New Roman" pitchFamily="18" charset="0"/>
              </a:rPr>
              <a:pPr/>
              <a:t>26</a:t>
            </a:fld>
            <a:endParaRPr lang="en-US" sz="1200" dirty="0">
              <a:latin typeface="Times New Roman" pitchFamily="18" charset="0"/>
            </a:endParaRPr>
          </a:p>
        </p:txBody>
      </p:sp>
    </p:spTree>
    <p:extLst>
      <p:ext uri="{BB962C8B-B14F-4D97-AF65-F5344CB8AC3E}">
        <p14:creationId xmlns:p14="http://schemas.microsoft.com/office/powerpoint/2010/main" val="29807207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FAE96CD0-EEA4-4F9B-8A0E-FC37802622D8}" type="slidenum">
              <a:rPr lang="en-US" sz="1200">
                <a:latin typeface="Times New Roman" pitchFamily="18" charset="0"/>
              </a:rPr>
              <a:pPr/>
              <a:t>27</a:t>
            </a:fld>
            <a:endParaRPr lang="en-US" sz="1200" dirty="0">
              <a:latin typeface="Times New Roman" pitchFamily="18" charset="0"/>
            </a:endParaRPr>
          </a:p>
        </p:txBody>
      </p:sp>
    </p:spTree>
    <p:extLst>
      <p:ext uri="{BB962C8B-B14F-4D97-AF65-F5344CB8AC3E}">
        <p14:creationId xmlns:p14="http://schemas.microsoft.com/office/powerpoint/2010/main" val="26607091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ko-KR" sz="2400" dirty="0" smtClean="0">
                <a:ea typeface="굴림" pitchFamily="50" charset="-127"/>
              </a:rPr>
              <a:t>Constructive data preparation operations such as the production of derived attributes, entire new records or transformed values for existing attributes</a:t>
            </a:r>
            <a:r>
              <a:rPr lang="en-US" altLang="ko-KR" sz="1200" dirty="0" smtClean="0">
                <a:ea typeface="+mn-ea"/>
              </a:rPr>
              <a:t>.</a:t>
            </a:r>
            <a:endParaRPr lang="en-US" altLang="ko-KR" sz="2400" dirty="0" smtClean="0">
              <a:ea typeface="굴림" pitchFamily="50" charset="-127"/>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225F3A3B-10AD-4890-A185-6693C51C1BA0}" type="slidenum">
              <a:rPr lang="en-US" sz="1200">
                <a:latin typeface="Times New Roman" pitchFamily="18" charset="0"/>
              </a:rPr>
              <a:pPr/>
              <a:t>28</a:t>
            </a:fld>
            <a:endParaRPr lang="en-US" sz="1200" dirty="0">
              <a:latin typeface="Times New Roman" pitchFamily="18" charset="0"/>
            </a:endParaRPr>
          </a:p>
        </p:txBody>
      </p:sp>
    </p:spTree>
    <p:extLst>
      <p:ext uri="{BB962C8B-B14F-4D97-AF65-F5344CB8AC3E}">
        <p14:creationId xmlns:p14="http://schemas.microsoft.com/office/powerpoint/2010/main" val="1868038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6D2A88EE-5DD9-4EFA-9B9E-6F6ACEE8702E}" type="slidenum">
              <a:rPr lang="en-US" sz="1200">
                <a:latin typeface="Times New Roman" pitchFamily="18" charset="0"/>
              </a:rPr>
              <a:pPr/>
              <a:t>29</a:t>
            </a:fld>
            <a:endParaRPr lang="en-US" sz="1200" dirty="0">
              <a:latin typeface="Times New Roman" pitchFamily="18" charset="0"/>
            </a:endParaRPr>
          </a:p>
        </p:txBody>
      </p:sp>
    </p:spTree>
    <p:extLst>
      <p:ext uri="{BB962C8B-B14F-4D97-AF65-F5344CB8AC3E}">
        <p14:creationId xmlns:p14="http://schemas.microsoft.com/office/powerpoint/2010/main" val="21850139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368EB769-9533-4F1B-80E9-6F6EFC7999BE}" type="slidenum">
              <a:rPr lang="en-US" sz="1200">
                <a:latin typeface="Times New Roman" pitchFamily="18" charset="0"/>
              </a:rPr>
              <a:pPr/>
              <a:t>30</a:t>
            </a:fld>
            <a:endParaRPr lang="en-US" sz="1200" dirty="0">
              <a:latin typeface="Times New Roman" pitchFamily="18" charset="0"/>
            </a:endParaRPr>
          </a:p>
        </p:txBody>
      </p:sp>
    </p:spTree>
    <p:extLst>
      <p:ext uri="{BB962C8B-B14F-4D97-AF65-F5344CB8AC3E}">
        <p14:creationId xmlns:p14="http://schemas.microsoft.com/office/powerpoint/2010/main" val="2513585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p:sp>
      <p:sp>
        <p:nvSpPr>
          <p:cNvPr id="77827"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MS PGothic" pitchFamily="34" charset="-128"/>
              </a:defRPr>
            </a:lvl1pPr>
            <a:lvl2pPr marL="685817" indent="-263776" defTabSz="867529">
              <a:defRPr sz="900" b="1">
                <a:solidFill>
                  <a:schemeClr val="tx1"/>
                </a:solidFill>
                <a:latin typeface="Arial Narrow" pitchFamily="34" charset="0"/>
                <a:ea typeface="MS PGothic" pitchFamily="34" charset="-128"/>
              </a:defRPr>
            </a:lvl2pPr>
            <a:lvl3pPr marL="1055103" indent="-211021" defTabSz="867529">
              <a:defRPr sz="900" b="1">
                <a:solidFill>
                  <a:schemeClr val="tx1"/>
                </a:solidFill>
                <a:latin typeface="Arial Narrow" pitchFamily="34" charset="0"/>
                <a:ea typeface="MS PGothic" pitchFamily="34" charset="-128"/>
              </a:defRPr>
            </a:lvl3pPr>
            <a:lvl4pPr marL="1477145" indent="-211021" defTabSz="867529">
              <a:defRPr sz="900" b="1">
                <a:solidFill>
                  <a:schemeClr val="tx1"/>
                </a:solidFill>
                <a:latin typeface="Arial Narrow" pitchFamily="34" charset="0"/>
                <a:ea typeface="MS PGothic" pitchFamily="34" charset="-128"/>
              </a:defRPr>
            </a:lvl4pPr>
            <a:lvl5pPr marL="1899186" indent="-211021" defTabSz="867529">
              <a:defRPr sz="900" b="1">
                <a:solidFill>
                  <a:schemeClr val="tx1"/>
                </a:solidFill>
                <a:latin typeface="Arial Narrow" pitchFamily="34" charset="0"/>
                <a:ea typeface="MS PGothic"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9pPr>
          </a:lstStyle>
          <a:p>
            <a:fld id="{3AF7025B-AAF7-42E1-B4A6-046A1B45DF09}" type="slidenum">
              <a:rPr lang="en-US" b="0">
                <a:latin typeface="Times New Roman" pitchFamily="18" charset="0"/>
              </a:rPr>
              <a:pPr/>
              <a:t>4</a:t>
            </a:fld>
            <a:endParaRPr lang="en-US" b="0">
              <a:latin typeface="Times New Roman" pitchFamily="18" charset="0"/>
            </a:endParaRPr>
          </a:p>
        </p:txBody>
      </p:sp>
    </p:spTree>
    <p:extLst>
      <p:ext uri="{BB962C8B-B14F-4D97-AF65-F5344CB8AC3E}">
        <p14:creationId xmlns:p14="http://schemas.microsoft.com/office/powerpoint/2010/main" val="13302408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1566768E-0CF9-46E6-AE58-7F8F66B66C16}" type="slidenum">
              <a:rPr lang="en-US" sz="1200">
                <a:latin typeface="Times New Roman" pitchFamily="18" charset="0"/>
              </a:rPr>
              <a:pPr/>
              <a:t>31</a:t>
            </a:fld>
            <a:endParaRPr lang="en-US" sz="1200">
              <a:latin typeface="Times New Roman" pitchFamily="18" charset="0"/>
            </a:endParaRPr>
          </a:p>
        </p:txBody>
      </p:sp>
    </p:spTree>
    <p:extLst>
      <p:ext uri="{BB962C8B-B14F-4D97-AF65-F5344CB8AC3E}">
        <p14:creationId xmlns:p14="http://schemas.microsoft.com/office/powerpoint/2010/main" val="19132523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C26CD61C-BBBF-4B74-A20E-4F89DE85CAD8}" type="slidenum">
              <a:rPr lang="en-US" sz="1200">
                <a:latin typeface="Times New Roman" pitchFamily="18" charset="0"/>
              </a:rPr>
              <a:pPr/>
              <a:t>32</a:t>
            </a:fld>
            <a:endParaRPr lang="en-US" sz="1200">
              <a:latin typeface="Times New Roman" pitchFamily="18" charset="0"/>
            </a:endParaRPr>
          </a:p>
        </p:txBody>
      </p:sp>
    </p:spTree>
    <p:extLst>
      <p:ext uri="{BB962C8B-B14F-4D97-AF65-F5344CB8AC3E}">
        <p14:creationId xmlns:p14="http://schemas.microsoft.com/office/powerpoint/2010/main" val="37957158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009A1664-F0D0-4F19-B936-1DA96EECF07E}" type="slidenum">
              <a:rPr lang="en-US" sz="1200">
                <a:latin typeface="Times New Roman" pitchFamily="18" charset="0"/>
              </a:rPr>
              <a:pPr/>
              <a:t>33</a:t>
            </a:fld>
            <a:endParaRPr lang="en-US" sz="1200">
              <a:latin typeface="Times New Roman" pitchFamily="18" charset="0"/>
            </a:endParaRPr>
          </a:p>
        </p:txBody>
      </p:sp>
    </p:spTree>
    <p:extLst>
      <p:ext uri="{BB962C8B-B14F-4D97-AF65-F5344CB8AC3E}">
        <p14:creationId xmlns:p14="http://schemas.microsoft.com/office/powerpoint/2010/main" val="15994195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C3474AD1-BF25-4823-81D2-95C0A451100D}" type="slidenum">
              <a:rPr lang="en-US" sz="1200">
                <a:latin typeface="Times New Roman" pitchFamily="18" charset="0"/>
              </a:rPr>
              <a:pPr/>
              <a:t>34</a:t>
            </a:fld>
            <a:endParaRPr lang="en-US" sz="1200">
              <a:latin typeface="Times New Roman" pitchFamily="18" charset="0"/>
            </a:endParaRPr>
          </a:p>
        </p:txBody>
      </p:sp>
    </p:spTree>
    <p:extLst>
      <p:ext uri="{BB962C8B-B14F-4D97-AF65-F5344CB8AC3E}">
        <p14:creationId xmlns:p14="http://schemas.microsoft.com/office/powerpoint/2010/main" val="38217761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BAF9704E-CFF0-48BB-82EC-BE81AC20B026}" type="slidenum">
              <a:rPr lang="en-US" sz="1200">
                <a:latin typeface="Times New Roman" pitchFamily="18" charset="0"/>
              </a:rPr>
              <a:pPr/>
              <a:t>35</a:t>
            </a:fld>
            <a:endParaRPr lang="en-US" sz="1200">
              <a:latin typeface="Times New Roman" pitchFamily="18" charset="0"/>
            </a:endParaRPr>
          </a:p>
        </p:txBody>
      </p:sp>
    </p:spTree>
    <p:extLst>
      <p:ext uri="{BB962C8B-B14F-4D97-AF65-F5344CB8AC3E}">
        <p14:creationId xmlns:p14="http://schemas.microsoft.com/office/powerpoint/2010/main" val="3507289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2CBAE5C6-ED07-47C9-A356-22B36305109E}" type="slidenum">
              <a:rPr lang="en-US" sz="1200">
                <a:latin typeface="Times New Roman" pitchFamily="18" charset="0"/>
              </a:rPr>
              <a:pPr/>
              <a:t>36</a:t>
            </a:fld>
            <a:endParaRPr lang="en-US" sz="1200">
              <a:latin typeface="Times New Roman" pitchFamily="18" charset="0"/>
            </a:endParaRPr>
          </a:p>
        </p:txBody>
      </p:sp>
    </p:spTree>
    <p:extLst>
      <p:ext uri="{BB962C8B-B14F-4D97-AF65-F5344CB8AC3E}">
        <p14:creationId xmlns:p14="http://schemas.microsoft.com/office/powerpoint/2010/main" val="6110493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FB17BBE7-2759-4F22-880C-CF59F5EB6D3C}" type="slidenum">
              <a:rPr lang="en-US" sz="1200">
                <a:latin typeface="Times New Roman" pitchFamily="18" charset="0"/>
              </a:rPr>
              <a:pPr/>
              <a:t>37</a:t>
            </a:fld>
            <a:endParaRPr lang="en-US" sz="1200">
              <a:latin typeface="Times New Roman" pitchFamily="18" charset="0"/>
            </a:endParaRPr>
          </a:p>
        </p:txBody>
      </p:sp>
    </p:spTree>
    <p:extLst>
      <p:ext uri="{BB962C8B-B14F-4D97-AF65-F5344CB8AC3E}">
        <p14:creationId xmlns:p14="http://schemas.microsoft.com/office/powerpoint/2010/main" val="17993541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30D7A63B-B2E2-463B-9B1D-CB76529B8B16}" type="slidenum">
              <a:rPr lang="en-US" sz="1200">
                <a:latin typeface="Times New Roman" pitchFamily="18" charset="0"/>
              </a:rPr>
              <a:pPr/>
              <a:t>38</a:t>
            </a:fld>
            <a:endParaRPr lang="en-US" sz="1200">
              <a:latin typeface="Times New Roman" pitchFamily="18" charset="0"/>
            </a:endParaRPr>
          </a:p>
        </p:txBody>
      </p:sp>
    </p:spTree>
    <p:extLst>
      <p:ext uri="{BB962C8B-B14F-4D97-AF65-F5344CB8AC3E}">
        <p14:creationId xmlns:p14="http://schemas.microsoft.com/office/powerpoint/2010/main" val="18980397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509EAF34-19DC-4CF9-8FD5-5168B7E2666D}" type="slidenum">
              <a:rPr lang="en-US" sz="1200">
                <a:latin typeface="Times New Roman" pitchFamily="18" charset="0"/>
              </a:rPr>
              <a:pPr/>
              <a:t>39</a:t>
            </a:fld>
            <a:endParaRPr lang="en-US" sz="1200">
              <a:latin typeface="Times New Roman" pitchFamily="18" charset="0"/>
            </a:endParaRPr>
          </a:p>
        </p:txBody>
      </p:sp>
    </p:spTree>
    <p:extLst>
      <p:ext uri="{BB962C8B-B14F-4D97-AF65-F5344CB8AC3E}">
        <p14:creationId xmlns:p14="http://schemas.microsoft.com/office/powerpoint/2010/main" val="29010165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3B1DF887-A7F0-4E85-AAD2-BD62804C04E2}" type="slidenum">
              <a:rPr lang="en-US" sz="1200">
                <a:latin typeface="Times New Roman" pitchFamily="18" charset="0"/>
              </a:rPr>
              <a:pPr/>
              <a:t>40</a:t>
            </a:fld>
            <a:endParaRPr lang="en-US" sz="1200">
              <a:latin typeface="Times New Roman" pitchFamily="18" charset="0"/>
            </a:endParaRPr>
          </a:p>
        </p:txBody>
      </p:sp>
    </p:spTree>
    <p:extLst>
      <p:ext uri="{BB962C8B-B14F-4D97-AF65-F5344CB8AC3E}">
        <p14:creationId xmlns:p14="http://schemas.microsoft.com/office/powerpoint/2010/main" val="1120471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p:sp>
      <p:sp>
        <p:nvSpPr>
          <p:cNvPr id="82947"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MS PGothic" pitchFamily="34" charset="-128"/>
              </a:defRPr>
            </a:lvl1pPr>
            <a:lvl2pPr marL="685817" indent="-263776" defTabSz="867529">
              <a:defRPr sz="900" b="1">
                <a:solidFill>
                  <a:schemeClr val="tx1"/>
                </a:solidFill>
                <a:latin typeface="Arial Narrow" pitchFamily="34" charset="0"/>
                <a:ea typeface="MS PGothic" pitchFamily="34" charset="-128"/>
              </a:defRPr>
            </a:lvl2pPr>
            <a:lvl3pPr marL="1055103" indent="-211021" defTabSz="867529">
              <a:defRPr sz="900" b="1">
                <a:solidFill>
                  <a:schemeClr val="tx1"/>
                </a:solidFill>
                <a:latin typeface="Arial Narrow" pitchFamily="34" charset="0"/>
                <a:ea typeface="MS PGothic" pitchFamily="34" charset="-128"/>
              </a:defRPr>
            </a:lvl3pPr>
            <a:lvl4pPr marL="1477145" indent="-211021" defTabSz="867529">
              <a:defRPr sz="900" b="1">
                <a:solidFill>
                  <a:schemeClr val="tx1"/>
                </a:solidFill>
                <a:latin typeface="Arial Narrow" pitchFamily="34" charset="0"/>
                <a:ea typeface="MS PGothic" pitchFamily="34" charset="-128"/>
              </a:defRPr>
            </a:lvl4pPr>
            <a:lvl5pPr marL="1899186" indent="-211021" defTabSz="867529">
              <a:defRPr sz="900" b="1">
                <a:solidFill>
                  <a:schemeClr val="tx1"/>
                </a:solidFill>
                <a:latin typeface="Arial Narrow" pitchFamily="34" charset="0"/>
                <a:ea typeface="MS PGothic"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9pPr>
          </a:lstStyle>
          <a:p>
            <a:fld id="{C6CDE807-4B0B-4F37-861F-7C688BEDCFD5}" type="slidenum">
              <a:rPr lang="en-US" b="0">
                <a:latin typeface="Times New Roman" pitchFamily="18" charset="0"/>
              </a:rPr>
              <a:pPr/>
              <a:t>5</a:t>
            </a:fld>
            <a:endParaRPr lang="en-US" b="0">
              <a:latin typeface="Times New Roman" pitchFamily="18" charset="0"/>
            </a:endParaRPr>
          </a:p>
        </p:txBody>
      </p:sp>
    </p:spTree>
    <p:extLst>
      <p:ext uri="{BB962C8B-B14F-4D97-AF65-F5344CB8AC3E}">
        <p14:creationId xmlns:p14="http://schemas.microsoft.com/office/powerpoint/2010/main" val="35504469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98CAD893-AB6A-4941-BC8C-65813C54DA15}" type="slidenum">
              <a:rPr lang="en-US" sz="1200">
                <a:latin typeface="Times New Roman" pitchFamily="18" charset="0"/>
              </a:rPr>
              <a:pPr/>
              <a:t>41</a:t>
            </a:fld>
            <a:endParaRPr lang="en-US" sz="1200">
              <a:latin typeface="Times New Roman" pitchFamily="18" charset="0"/>
            </a:endParaRPr>
          </a:p>
        </p:txBody>
      </p:sp>
    </p:spTree>
    <p:extLst>
      <p:ext uri="{BB962C8B-B14F-4D97-AF65-F5344CB8AC3E}">
        <p14:creationId xmlns:p14="http://schemas.microsoft.com/office/powerpoint/2010/main" val="29493052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96F6961A-0FEB-4AB5-AAB4-09460F94357F}" type="slidenum">
              <a:rPr lang="en-US" sz="1200">
                <a:latin typeface="Times New Roman" pitchFamily="18" charset="0"/>
              </a:rPr>
              <a:pPr/>
              <a:t>42</a:t>
            </a:fld>
            <a:endParaRPr lang="en-US" sz="1200">
              <a:latin typeface="Times New Roman" pitchFamily="18" charset="0"/>
            </a:endParaRPr>
          </a:p>
        </p:txBody>
      </p:sp>
    </p:spTree>
    <p:extLst>
      <p:ext uri="{BB962C8B-B14F-4D97-AF65-F5344CB8AC3E}">
        <p14:creationId xmlns:p14="http://schemas.microsoft.com/office/powerpoint/2010/main" val="6399075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B5440EC0-9874-4277-B953-3B46954225FB}" type="slidenum">
              <a:rPr lang="en-US" sz="1200">
                <a:latin typeface="Times New Roman" pitchFamily="18" charset="0"/>
              </a:rPr>
              <a:pPr/>
              <a:t>43</a:t>
            </a:fld>
            <a:endParaRPr lang="en-US" sz="1200">
              <a:latin typeface="Times New Roman" pitchFamily="18" charset="0"/>
            </a:endParaRPr>
          </a:p>
        </p:txBody>
      </p:sp>
    </p:spTree>
    <p:extLst>
      <p:ext uri="{BB962C8B-B14F-4D97-AF65-F5344CB8AC3E}">
        <p14:creationId xmlns:p14="http://schemas.microsoft.com/office/powerpoint/2010/main" val="27456351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19962951-33DB-4E8C-A0D6-820B6A939CFE}" type="slidenum">
              <a:rPr lang="en-US" sz="1200">
                <a:latin typeface="Times New Roman" pitchFamily="18" charset="0"/>
              </a:rPr>
              <a:pPr/>
              <a:t>44</a:t>
            </a:fld>
            <a:endParaRPr lang="en-US" sz="1200">
              <a:latin typeface="Times New Roman" pitchFamily="18" charset="0"/>
            </a:endParaRPr>
          </a:p>
        </p:txBody>
      </p:sp>
    </p:spTree>
    <p:extLst>
      <p:ext uri="{BB962C8B-B14F-4D97-AF65-F5344CB8AC3E}">
        <p14:creationId xmlns:p14="http://schemas.microsoft.com/office/powerpoint/2010/main" val="32710920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293B71B9-57F1-450B-BC0C-8C8749859F87}" type="slidenum">
              <a:rPr lang="en-US" sz="1200">
                <a:latin typeface="Times New Roman" pitchFamily="18" charset="0"/>
              </a:rPr>
              <a:pPr/>
              <a:t>45</a:t>
            </a:fld>
            <a:endParaRPr lang="en-US" sz="1200">
              <a:latin typeface="Times New Roman" pitchFamily="18" charset="0"/>
            </a:endParaRPr>
          </a:p>
        </p:txBody>
      </p:sp>
    </p:spTree>
    <p:extLst>
      <p:ext uri="{BB962C8B-B14F-4D97-AF65-F5344CB8AC3E}">
        <p14:creationId xmlns:p14="http://schemas.microsoft.com/office/powerpoint/2010/main" val="34865719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6E224CB6-EEBB-4A23-929E-2332DD1EAC8D}" type="slidenum">
              <a:rPr lang="en-US" sz="1200">
                <a:latin typeface="Times New Roman" pitchFamily="18" charset="0"/>
              </a:rPr>
              <a:pPr/>
              <a:t>46</a:t>
            </a:fld>
            <a:endParaRPr lang="en-US" sz="1200">
              <a:latin typeface="Times New Roman" pitchFamily="18" charset="0"/>
            </a:endParaRPr>
          </a:p>
        </p:txBody>
      </p:sp>
    </p:spTree>
    <p:extLst>
      <p:ext uri="{BB962C8B-B14F-4D97-AF65-F5344CB8AC3E}">
        <p14:creationId xmlns:p14="http://schemas.microsoft.com/office/powerpoint/2010/main" val="39097320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7DEA927E-A23B-4CE7-B92C-5CE553E9E8E8}" type="slidenum">
              <a:rPr lang="en-US" sz="1200">
                <a:latin typeface="Times New Roman" pitchFamily="18" charset="0"/>
              </a:rPr>
              <a:pPr/>
              <a:t>47</a:t>
            </a:fld>
            <a:endParaRPr lang="en-US" sz="1200">
              <a:latin typeface="Times New Roman" pitchFamily="18" charset="0"/>
            </a:endParaRPr>
          </a:p>
        </p:txBody>
      </p:sp>
    </p:spTree>
    <p:extLst>
      <p:ext uri="{BB962C8B-B14F-4D97-AF65-F5344CB8AC3E}">
        <p14:creationId xmlns:p14="http://schemas.microsoft.com/office/powerpoint/2010/main" val="27564919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E" dirty="0" smtClean="0"/>
              <a:t>The </a:t>
            </a:r>
            <a:r>
              <a:rPr lang="en-IE" dirty="0" smtClean="0"/>
              <a:t>deployment </a:t>
            </a:r>
            <a:r>
              <a:rPr lang="en-IE" dirty="0" smtClean="0"/>
              <a:t>can </a:t>
            </a:r>
            <a:r>
              <a:rPr lang="en-IE" dirty="0" smtClean="0"/>
              <a:t>be as simple as generating a report or as complex as implementing a repeatable data mining process across the enterprise</a:t>
            </a:r>
            <a:r>
              <a:rPr lang="en-IE" dirty="0" smtClean="0"/>
              <a:t>.</a:t>
            </a:r>
          </a:p>
          <a:p>
            <a:r>
              <a:rPr lang="en-IE" sz="1200" b="0" i="0" kern="1200" dirty="0" smtClean="0">
                <a:solidFill>
                  <a:schemeClr val="tx1"/>
                </a:solidFill>
                <a:effectLst/>
                <a:latin typeface="+mn-lt"/>
                <a:ea typeface="+mn-ea"/>
                <a:cs typeface="+mn-cs"/>
              </a:rPr>
              <a:t>After a </a:t>
            </a:r>
            <a:r>
              <a:rPr lang="en-IE" sz="1200" b="1" i="0" kern="1200" dirty="0" smtClean="0">
                <a:solidFill>
                  <a:schemeClr val="tx1"/>
                </a:solidFill>
                <a:effectLst/>
                <a:latin typeface="+mn-lt"/>
                <a:ea typeface="+mn-ea"/>
                <a:cs typeface="+mn-cs"/>
              </a:rPr>
              <a:t>model has been created based on historical data</a:t>
            </a:r>
            <a:r>
              <a:rPr lang="en-IE" sz="1200" b="0" i="0" kern="1200" dirty="0" smtClean="0">
                <a:solidFill>
                  <a:schemeClr val="tx1"/>
                </a:solidFill>
                <a:effectLst/>
                <a:latin typeface="+mn-lt"/>
                <a:ea typeface="+mn-ea"/>
                <a:cs typeface="+mn-cs"/>
              </a:rPr>
              <a:t>, it can then be </a:t>
            </a:r>
            <a:r>
              <a:rPr lang="en-IE" sz="1200" b="1" i="0" kern="1200" dirty="0" smtClean="0">
                <a:solidFill>
                  <a:schemeClr val="tx1"/>
                </a:solidFill>
                <a:effectLst/>
                <a:latin typeface="+mn-lt"/>
                <a:ea typeface="+mn-ea"/>
                <a:cs typeface="+mn-cs"/>
              </a:rPr>
              <a:t>applied to new data in order to make predictions,</a:t>
            </a:r>
            <a:r>
              <a:rPr lang="en-IE" sz="1200" b="0" i="0" kern="1200" dirty="0" smtClean="0">
                <a:solidFill>
                  <a:schemeClr val="tx1"/>
                </a:solidFill>
                <a:effectLst/>
                <a:latin typeface="+mn-lt"/>
                <a:ea typeface="+mn-ea"/>
                <a:cs typeface="+mn-cs"/>
              </a:rPr>
              <a:t> </a:t>
            </a:r>
            <a:r>
              <a:rPr lang="en-IE" sz="1200" b="1" i="0" kern="1200" dirty="0" smtClean="0">
                <a:solidFill>
                  <a:schemeClr val="tx1"/>
                </a:solidFill>
                <a:effectLst/>
                <a:latin typeface="+mn-lt"/>
                <a:ea typeface="+mn-ea"/>
                <a:cs typeface="+mn-cs"/>
              </a:rPr>
              <a:t>"scoring“. </a:t>
            </a:r>
            <a:r>
              <a:rPr lang="en-IE" sz="1200" b="0" i="0" kern="1200" dirty="0" smtClean="0">
                <a:solidFill>
                  <a:schemeClr val="tx1"/>
                </a:solidFill>
                <a:effectLst/>
                <a:latin typeface="+mn-lt"/>
                <a:ea typeface="+mn-ea"/>
                <a:cs typeface="+mn-cs"/>
              </a:rPr>
              <a:t>The score, a number between </a:t>
            </a:r>
            <a:r>
              <a:rPr lang="en-IE" sz="1200" b="1" i="0" kern="1200" dirty="0" smtClean="0">
                <a:solidFill>
                  <a:schemeClr val="tx1"/>
                </a:solidFill>
                <a:effectLst/>
                <a:latin typeface="+mn-lt"/>
                <a:ea typeface="+mn-ea"/>
                <a:cs typeface="+mn-cs"/>
              </a:rPr>
              <a:t>0</a:t>
            </a:r>
            <a:r>
              <a:rPr lang="en-IE" sz="1200" b="0" i="0" kern="1200" dirty="0" smtClean="0">
                <a:solidFill>
                  <a:schemeClr val="tx1"/>
                </a:solidFill>
                <a:effectLst/>
                <a:latin typeface="+mn-lt"/>
                <a:ea typeface="+mn-ea"/>
                <a:cs typeface="+mn-cs"/>
              </a:rPr>
              <a:t> and </a:t>
            </a:r>
            <a:r>
              <a:rPr lang="en-IE" sz="1200" b="1" i="0" kern="1200" dirty="0" smtClean="0">
                <a:solidFill>
                  <a:schemeClr val="tx1"/>
                </a:solidFill>
                <a:effectLst/>
                <a:latin typeface="+mn-lt"/>
                <a:ea typeface="+mn-ea"/>
                <a:cs typeface="+mn-cs"/>
              </a:rPr>
              <a:t>1</a:t>
            </a:r>
            <a:r>
              <a:rPr lang="en-IE" sz="1200" b="0" i="0" kern="1200" dirty="0" smtClean="0">
                <a:solidFill>
                  <a:schemeClr val="tx1"/>
                </a:solidFill>
                <a:effectLst/>
                <a:latin typeface="+mn-lt"/>
                <a:ea typeface="+mn-ea"/>
                <a:cs typeface="+mn-cs"/>
              </a:rPr>
              <a:t>, represents the probability that the customer will indeed switch if they receive a brochure describing the new service in the mail. The scores are placed in a </a:t>
            </a:r>
            <a:r>
              <a:rPr lang="en-IE" sz="1200" b="1" i="0" kern="1200" dirty="0" smtClean="0">
                <a:solidFill>
                  <a:schemeClr val="tx1"/>
                </a:solidFill>
                <a:effectLst/>
                <a:latin typeface="+mn-lt"/>
                <a:ea typeface="+mn-ea"/>
                <a:cs typeface="+mn-cs"/>
              </a:rPr>
              <a:t>database table</a:t>
            </a:r>
            <a:r>
              <a:rPr lang="en-IE" sz="1200" b="0" i="0" kern="1200" dirty="0" smtClean="0">
                <a:solidFill>
                  <a:schemeClr val="tx1"/>
                </a:solidFill>
                <a:effectLst/>
                <a:latin typeface="+mn-lt"/>
                <a:ea typeface="+mn-ea"/>
                <a:cs typeface="+mn-cs"/>
              </a:rPr>
              <a:t>, with each record containing the </a:t>
            </a:r>
            <a:r>
              <a:rPr lang="en-IE" sz="1200" b="1" i="0" kern="1200" dirty="0" smtClean="0">
                <a:solidFill>
                  <a:schemeClr val="tx1"/>
                </a:solidFill>
                <a:effectLst/>
                <a:latin typeface="+mn-lt"/>
                <a:ea typeface="+mn-ea"/>
                <a:cs typeface="+mn-cs"/>
              </a:rPr>
              <a:t>customer ID </a:t>
            </a:r>
            <a:r>
              <a:rPr lang="en-IE" sz="1200" b="0" i="0" kern="1200" dirty="0" smtClean="0">
                <a:solidFill>
                  <a:schemeClr val="tx1"/>
                </a:solidFill>
                <a:effectLst/>
                <a:latin typeface="+mn-lt"/>
                <a:ea typeface="+mn-ea"/>
                <a:cs typeface="+mn-cs"/>
              </a:rPr>
              <a:t>and that customer's numerical</a:t>
            </a:r>
            <a:r>
              <a:rPr lang="en-IE" sz="1200" b="1" i="0" kern="1200" dirty="0" smtClean="0">
                <a:solidFill>
                  <a:schemeClr val="tx1"/>
                </a:solidFill>
                <a:effectLst/>
                <a:latin typeface="+mn-lt"/>
                <a:ea typeface="+mn-ea"/>
                <a:cs typeface="+mn-cs"/>
              </a:rPr>
              <a:t> score.</a:t>
            </a:r>
            <a:endParaRPr lang="en-US" dirty="0" smtClean="0"/>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886212C6-7594-45C5-B540-C2E471BE2B4A}" type="slidenum">
              <a:rPr lang="en-US" sz="1200">
                <a:latin typeface="Times New Roman" pitchFamily="18" charset="0"/>
              </a:rPr>
              <a:pPr/>
              <a:t>48</a:t>
            </a:fld>
            <a:endParaRPr lang="en-US" sz="1200">
              <a:latin typeface="Times New Roman" pitchFamily="18" charset="0"/>
            </a:endParaRPr>
          </a:p>
        </p:txBody>
      </p:sp>
    </p:spTree>
    <p:extLst>
      <p:ext uri="{BB962C8B-B14F-4D97-AF65-F5344CB8AC3E}">
        <p14:creationId xmlns:p14="http://schemas.microsoft.com/office/powerpoint/2010/main" val="22496487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78CD050D-045B-488A-919E-02371450659F}" type="slidenum">
              <a:rPr lang="en-US" sz="1200">
                <a:latin typeface="Times New Roman" pitchFamily="18" charset="0"/>
              </a:rPr>
              <a:pPr/>
              <a:t>49</a:t>
            </a:fld>
            <a:endParaRPr lang="en-US" sz="1200">
              <a:latin typeface="Times New Roman" pitchFamily="18" charset="0"/>
            </a:endParaRPr>
          </a:p>
        </p:txBody>
      </p:sp>
    </p:spTree>
    <p:extLst>
      <p:ext uri="{BB962C8B-B14F-4D97-AF65-F5344CB8AC3E}">
        <p14:creationId xmlns:p14="http://schemas.microsoft.com/office/powerpoint/2010/main" val="11131308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B1614817-C029-4C1C-A61D-F9E969E97A52}" type="slidenum">
              <a:rPr lang="en-US" sz="1200">
                <a:latin typeface="Times New Roman" pitchFamily="18" charset="0"/>
              </a:rPr>
              <a:pPr/>
              <a:t>50</a:t>
            </a:fld>
            <a:endParaRPr lang="en-US" sz="1200">
              <a:latin typeface="Times New Roman" pitchFamily="18" charset="0"/>
            </a:endParaRPr>
          </a:p>
        </p:txBody>
      </p:sp>
    </p:spTree>
    <p:extLst>
      <p:ext uri="{BB962C8B-B14F-4D97-AF65-F5344CB8AC3E}">
        <p14:creationId xmlns:p14="http://schemas.microsoft.com/office/powerpoint/2010/main" val="3100098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p:sp>
      <p:sp>
        <p:nvSpPr>
          <p:cNvPr id="92163"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MS PGothic" pitchFamily="34" charset="-128"/>
              </a:defRPr>
            </a:lvl1pPr>
            <a:lvl2pPr marL="685817" indent="-263776" defTabSz="867529">
              <a:defRPr sz="900" b="1">
                <a:solidFill>
                  <a:schemeClr val="tx1"/>
                </a:solidFill>
                <a:latin typeface="Arial Narrow" pitchFamily="34" charset="0"/>
                <a:ea typeface="MS PGothic" pitchFamily="34" charset="-128"/>
              </a:defRPr>
            </a:lvl2pPr>
            <a:lvl3pPr marL="1055103" indent="-211021" defTabSz="867529">
              <a:defRPr sz="900" b="1">
                <a:solidFill>
                  <a:schemeClr val="tx1"/>
                </a:solidFill>
                <a:latin typeface="Arial Narrow" pitchFamily="34" charset="0"/>
                <a:ea typeface="MS PGothic" pitchFamily="34" charset="-128"/>
              </a:defRPr>
            </a:lvl3pPr>
            <a:lvl4pPr marL="1477145" indent="-211021" defTabSz="867529">
              <a:defRPr sz="900" b="1">
                <a:solidFill>
                  <a:schemeClr val="tx1"/>
                </a:solidFill>
                <a:latin typeface="Arial Narrow" pitchFamily="34" charset="0"/>
                <a:ea typeface="MS PGothic" pitchFamily="34" charset="-128"/>
              </a:defRPr>
            </a:lvl4pPr>
            <a:lvl5pPr marL="1899186" indent="-211021" defTabSz="867529">
              <a:defRPr sz="900" b="1">
                <a:solidFill>
                  <a:schemeClr val="tx1"/>
                </a:solidFill>
                <a:latin typeface="Arial Narrow" pitchFamily="34" charset="0"/>
                <a:ea typeface="MS PGothic"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9pPr>
          </a:lstStyle>
          <a:p>
            <a:fld id="{1B0263C5-EF11-4504-9730-8A90AB077B6B}" type="slidenum">
              <a:rPr lang="en-US" b="0">
                <a:latin typeface="Times New Roman" pitchFamily="18" charset="0"/>
              </a:rPr>
              <a:pPr/>
              <a:t>6</a:t>
            </a:fld>
            <a:endParaRPr lang="en-US" b="0">
              <a:latin typeface="Times New Roman" pitchFamily="18" charset="0"/>
            </a:endParaRPr>
          </a:p>
        </p:txBody>
      </p:sp>
    </p:spTree>
    <p:extLst>
      <p:ext uri="{BB962C8B-B14F-4D97-AF65-F5344CB8AC3E}">
        <p14:creationId xmlns:p14="http://schemas.microsoft.com/office/powerpoint/2010/main" val="21747348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6E3C9B69-5305-442C-821B-4B4026204944}" type="slidenum">
              <a:rPr lang="en-US" sz="1200">
                <a:latin typeface="Times New Roman" pitchFamily="18" charset="0"/>
              </a:rPr>
              <a:pPr/>
              <a:t>51</a:t>
            </a:fld>
            <a:endParaRPr lang="en-US" sz="1200">
              <a:latin typeface="Times New Roman" pitchFamily="18" charset="0"/>
            </a:endParaRPr>
          </a:p>
        </p:txBody>
      </p:sp>
    </p:spTree>
    <p:extLst>
      <p:ext uri="{BB962C8B-B14F-4D97-AF65-F5344CB8AC3E}">
        <p14:creationId xmlns:p14="http://schemas.microsoft.com/office/powerpoint/2010/main" val="29626543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C8977EDF-B114-4822-8B3E-1D5CEC3E3148}" type="slidenum">
              <a:rPr lang="en-US" sz="1200">
                <a:latin typeface="Times New Roman" pitchFamily="18" charset="0"/>
              </a:rPr>
              <a:pPr/>
              <a:t>52</a:t>
            </a:fld>
            <a:endParaRPr lang="en-US" sz="1200">
              <a:latin typeface="Times New Roman" pitchFamily="18" charset="0"/>
            </a:endParaRPr>
          </a:p>
        </p:txBody>
      </p:sp>
    </p:spTree>
    <p:extLst>
      <p:ext uri="{BB962C8B-B14F-4D97-AF65-F5344CB8AC3E}">
        <p14:creationId xmlns:p14="http://schemas.microsoft.com/office/powerpoint/2010/main" val="3733472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4F71F247-B4CC-424B-ADE8-A95C940D87A2}" type="slidenum">
              <a:rPr lang="en-US" sz="1200">
                <a:latin typeface="Times New Roman" pitchFamily="18" charset="0"/>
              </a:rPr>
              <a:pPr/>
              <a:t>53</a:t>
            </a:fld>
            <a:endParaRPr lang="en-US" sz="1200">
              <a:latin typeface="Times New Roman" pitchFamily="18" charset="0"/>
            </a:endParaRPr>
          </a:p>
        </p:txBody>
      </p:sp>
    </p:spTree>
    <p:extLst>
      <p:ext uri="{BB962C8B-B14F-4D97-AF65-F5344CB8AC3E}">
        <p14:creationId xmlns:p14="http://schemas.microsoft.com/office/powerpoint/2010/main" val="13140720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A80AC146-A6DF-49BA-99FE-57421A12E9A3}" type="slidenum">
              <a:rPr lang="en-US" sz="1200">
                <a:latin typeface="Times New Roman" pitchFamily="18" charset="0"/>
              </a:rPr>
              <a:pPr/>
              <a:t>54</a:t>
            </a:fld>
            <a:endParaRPr lang="en-US" sz="1200">
              <a:latin typeface="Times New Roman" pitchFamily="18" charset="0"/>
            </a:endParaRPr>
          </a:p>
        </p:txBody>
      </p:sp>
    </p:spTree>
    <p:extLst>
      <p:ext uri="{BB962C8B-B14F-4D97-AF65-F5344CB8AC3E}">
        <p14:creationId xmlns:p14="http://schemas.microsoft.com/office/powerpoint/2010/main" val="29873273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AF3FAB64-AA10-4F33-872B-0631F67E68A0}" type="slidenum">
              <a:rPr lang="en-US" sz="1200">
                <a:latin typeface="Times New Roman" pitchFamily="18" charset="0"/>
              </a:rPr>
              <a:pPr/>
              <a:t>55</a:t>
            </a:fld>
            <a:endParaRPr lang="en-US" sz="1200">
              <a:latin typeface="Times New Roman" pitchFamily="18" charset="0"/>
            </a:endParaRPr>
          </a:p>
        </p:txBody>
      </p:sp>
    </p:spTree>
    <p:extLst>
      <p:ext uri="{BB962C8B-B14F-4D97-AF65-F5344CB8AC3E}">
        <p14:creationId xmlns:p14="http://schemas.microsoft.com/office/powerpoint/2010/main" val="24934289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9CAAF714-AC4B-4F9C-B88F-327BA117C095}" type="slidenum">
              <a:rPr lang="en-US" sz="1200">
                <a:latin typeface="Times New Roman" pitchFamily="18" charset="0"/>
              </a:rPr>
              <a:pPr/>
              <a:t>56</a:t>
            </a:fld>
            <a:endParaRPr lang="en-US" sz="1200">
              <a:latin typeface="Times New Roman" pitchFamily="18" charset="0"/>
            </a:endParaRPr>
          </a:p>
        </p:txBody>
      </p:sp>
    </p:spTree>
    <p:extLst>
      <p:ext uri="{BB962C8B-B14F-4D97-AF65-F5344CB8AC3E}">
        <p14:creationId xmlns:p14="http://schemas.microsoft.com/office/powerpoint/2010/main" val="17911121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E" sz="1200" b="0" i="0" kern="1200" dirty="0" smtClean="0">
                <a:solidFill>
                  <a:schemeClr val="tx1"/>
                </a:solidFill>
                <a:effectLst/>
                <a:latin typeface="+mn-lt"/>
                <a:ea typeface="+mn-ea"/>
                <a:cs typeface="+mn-cs"/>
              </a:rPr>
              <a:t>Use the Impute node to replace missing values.</a:t>
            </a:r>
          </a:p>
          <a:p>
            <a:r>
              <a:rPr lang="en-IE" sz="1200" b="0" i="0" kern="1200" dirty="0" smtClean="0">
                <a:solidFill>
                  <a:schemeClr val="tx1"/>
                </a:solidFill>
                <a:effectLst/>
                <a:latin typeface="+mn-lt"/>
                <a:ea typeface="+mn-ea"/>
                <a:cs typeface="+mn-cs"/>
              </a:rPr>
              <a:t>Use the Principal Components node to generate uncorrelated linear combinations of the original input variables and which depend on the covariance matrix or correlation matrix of the input variables. In data mining, principal components are usually used as the new set of input variables for subsequent analysis by </a:t>
            </a:r>
            <a:r>
              <a:rPr lang="en-IE" sz="1200" b="0" i="0" kern="1200" dirty="0" err="1" smtClean="0">
                <a:solidFill>
                  <a:schemeClr val="tx1"/>
                </a:solidFill>
                <a:effectLst/>
                <a:latin typeface="+mn-lt"/>
                <a:ea typeface="+mn-ea"/>
                <a:cs typeface="+mn-cs"/>
              </a:rPr>
              <a:t>modeling</a:t>
            </a:r>
            <a:r>
              <a:rPr lang="en-IE" sz="1200" b="0" i="0" kern="1200" dirty="0" smtClean="0">
                <a:solidFill>
                  <a:schemeClr val="tx1"/>
                </a:solidFill>
                <a:effectLst/>
                <a:latin typeface="+mn-lt"/>
                <a:ea typeface="+mn-ea"/>
                <a:cs typeface="+mn-cs"/>
              </a:rPr>
              <a:t> nodes.</a:t>
            </a:r>
            <a:endParaRPr lang="en-US" dirty="0" smtClean="0"/>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72A1B8CB-C8D9-48AC-8E00-CFB868639A09}" type="slidenum">
              <a:rPr lang="en-US" sz="1200">
                <a:latin typeface="Times New Roman" pitchFamily="18" charset="0"/>
              </a:rPr>
              <a:pPr/>
              <a:t>57</a:t>
            </a:fld>
            <a:endParaRPr lang="en-US" sz="1200">
              <a:latin typeface="Times New Roman" pitchFamily="18" charset="0"/>
            </a:endParaRPr>
          </a:p>
        </p:txBody>
      </p:sp>
    </p:spTree>
    <p:extLst>
      <p:ext uri="{BB962C8B-B14F-4D97-AF65-F5344CB8AC3E}">
        <p14:creationId xmlns:p14="http://schemas.microsoft.com/office/powerpoint/2010/main" val="260330654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3B7CCDBE-D64F-41D7-9449-535ECD1291C3}" type="slidenum">
              <a:rPr lang="en-US" sz="1200">
                <a:latin typeface="Times New Roman" pitchFamily="18" charset="0"/>
              </a:rPr>
              <a:pPr/>
              <a:t>58</a:t>
            </a:fld>
            <a:endParaRPr lang="en-US" sz="1200">
              <a:latin typeface="Times New Roman" pitchFamily="18" charset="0"/>
            </a:endParaRPr>
          </a:p>
        </p:txBody>
      </p:sp>
    </p:spTree>
    <p:extLst>
      <p:ext uri="{BB962C8B-B14F-4D97-AF65-F5344CB8AC3E}">
        <p14:creationId xmlns:p14="http://schemas.microsoft.com/office/powerpoint/2010/main" val="364091413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0BB960D8-0A08-4607-B03D-13E264B0069F}" type="slidenum">
              <a:rPr lang="en-US" sz="1200">
                <a:latin typeface="Times New Roman" pitchFamily="18" charset="0"/>
              </a:rPr>
              <a:pPr/>
              <a:t>59</a:t>
            </a:fld>
            <a:endParaRPr lang="en-US" sz="1200">
              <a:latin typeface="Times New Roman" pitchFamily="18" charset="0"/>
            </a:endParaRPr>
          </a:p>
        </p:txBody>
      </p:sp>
    </p:spTree>
    <p:extLst>
      <p:ext uri="{BB962C8B-B14F-4D97-AF65-F5344CB8AC3E}">
        <p14:creationId xmlns:p14="http://schemas.microsoft.com/office/powerpoint/2010/main" val="26080248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F81F6458-0802-464B-9CFB-E17AD022EE8D}" type="slidenum">
              <a:rPr lang="en-US" sz="1200">
                <a:latin typeface="Times New Roman" pitchFamily="18" charset="0"/>
              </a:rPr>
              <a:pPr/>
              <a:t>61</a:t>
            </a:fld>
            <a:endParaRPr lang="en-US" sz="1200">
              <a:latin typeface="Times New Roman" pitchFamily="18" charset="0"/>
            </a:endParaRPr>
          </a:p>
        </p:txBody>
      </p:sp>
    </p:spTree>
    <p:extLst>
      <p:ext uri="{BB962C8B-B14F-4D97-AF65-F5344CB8AC3E}">
        <p14:creationId xmlns:p14="http://schemas.microsoft.com/office/powerpoint/2010/main" val="1649217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p:sp>
      <p:sp>
        <p:nvSpPr>
          <p:cNvPr id="96259"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MS PGothic" pitchFamily="34" charset="-128"/>
              </a:defRPr>
            </a:lvl1pPr>
            <a:lvl2pPr marL="685817" indent="-263776" defTabSz="867529">
              <a:defRPr sz="900" b="1">
                <a:solidFill>
                  <a:schemeClr val="tx1"/>
                </a:solidFill>
                <a:latin typeface="Arial Narrow" pitchFamily="34" charset="0"/>
                <a:ea typeface="MS PGothic" pitchFamily="34" charset="-128"/>
              </a:defRPr>
            </a:lvl2pPr>
            <a:lvl3pPr marL="1055103" indent="-211021" defTabSz="867529">
              <a:defRPr sz="900" b="1">
                <a:solidFill>
                  <a:schemeClr val="tx1"/>
                </a:solidFill>
                <a:latin typeface="Arial Narrow" pitchFamily="34" charset="0"/>
                <a:ea typeface="MS PGothic" pitchFamily="34" charset="-128"/>
              </a:defRPr>
            </a:lvl3pPr>
            <a:lvl4pPr marL="1477145" indent="-211021" defTabSz="867529">
              <a:defRPr sz="900" b="1">
                <a:solidFill>
                  <a:schemeClr val="tx1"/>
                </a:solidFill>
                <a:latin typeface="Arial Narrow" pitchFamily="34" charset="0"/>
                <a:ea typeface="MS PGothic" pitchFamily="34" charset="-128"/>
              </a:defRPr>
            </a:lvl4pPr>
            <a:lvl5pPr marL="1899186" indent="-211021" defTabSz="867529">
              <a:defRPr sz="900" b="1">
                <a:solidFill>
                  <a:schemeClr val="tx1"/>
                </a:solidFill>
                <a:latin typeface="Arial Narrow" pitchFamily="34" charset="0"/>
                <a:ea typeface="MS PGothic"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9pPr>
          </a:lstStyle>
          <a:p>
            <a:fld id="{75F3E674-CD53-4872-B03A-DC2BA465D9CC}" type="slidenum">
              <a:rPr lang="en-US" b="0">
                <a:latin typeface="Times New Roman" pitchFamily="18" charset="0"/>
              </a:rPr>
              <a:pPr/>
              <a:t>7</a:t>
            </a:fld>
            <a:endParaRPr lang="en-US" b="0">
              <a:latin typeface="Times New Roman" pitchFamily="18" charset="0"/>
            </a:endParaRPr>
          </a:p>
        </p:txBody>
      </p:sp>
    </p:spTree>
    <p:extLst>
      <p:ext uri="{BB962C8B-B14F-4D97-AF65-F5344CB8AC3E}">
        <p14:creationId xmlns:p14="http://schemas.microsoft.com/office/powerpoint/2010/main" val="342787248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sz="2200">
                <a:solidFill>
                  <a:schemeClr val="tx1"/>
                </a:solidFill>
                <a:latin typeface="Tahoma" pitchFamily="34" charset="0"/>
                <a:cs typeface="Arial" charset="0"/>
              </a:defRPr>
            </a:lvl1pPr>
            <a:lvl2pPr marL="685817" indent="-263776" defTabSz="912958" eaLnBrk="0" hangingPunct="0">
              <a:defRPr sz="2200">
                <a:solidFill>
                  <a:schemeClr val="tx1"/>
                </a:solidFill>
                <a:latin typeface="Tahoma" pitchFamily="34" charset="0"/>
                <a:cs typeface="Arial" charset="0"/>
              </a:defRPr>
            </a:lvl2pPr>
            <a:lvl3pPr marL="1055103" indent="-211021" defTabSz="912958" eaLnBrk="0" hangingPunct="0">
              <a:defRPr sz="2200">
                <a:solidFill>
                  <a:schemeClr val="tx1"/>
                </a:solidFill>
                <a:latin typeface="Tahoma" pitchFamily="34" charset="0"/>
                <a:cs typeface="Arial" charset="0"/>
              </a:defRPr>
            </a:lvl3pPr>
            <a:lvl4pPr marL="1477145" indent="-211021" defTabSz="912958" eaLnBrk="0" hangingPunct="0">
              <a:defRPr sz="2200">
                <a:solidFill>
                  <a:schemeClr val="tx1"/>
                </a:solidFill>
                <a:latin typeface="Tahoma" pitchFamily="34" charset="0"/>
                <a:cs typeface="Arial" charset="0"/>
              </a:defRPr>
            </a:lvl4pPr>
            <a:lvl5pPr marL="1899186" indent="-211021" defTabSz="912958" eaLnBrk="0" hangingPunct="0">
              <a:defRPr sz="2200">
                <a:solidFill>
                  <a:schemeClr val="tx1"/>
                </a:solidFill>
                <a:latin typeface="Tahoma" pitchFamily="34" charset="0"/>
                <a:cs typeface="Arial" charset="0"/>
              </a:defRPr>
            </a:lvl5pPr>
            <a:lvl6pPr marL="2321227" indent="-211021" defTabSz="912958" eaLnBrk="0" fontAlgn="base" hangingPunct="0">
              <a:spcBef>
                <a:spcPct val="0"/>
              </a:spcBef>
              <a:spcAft>
                <a:spcPct val="0"/>
              </a:spcAft>
              <a:defRPr sz="2200">
                <a:solidFill>
                  <a:schemeClr val="tx1"/>
                </a:solidFill>
                <a:latin typeface="Tahoma" pitchFamily="34" charset="0"/>
                <a:cs typeface="Arial" charset="0"/>
              </a:defRPr>
            </a:lvl6pPr>
            <a:lvl7pPr marL="2743269" indent="-211021" defTabSz="912958" eaLnBrk="0" fontAlgn="base" hangingPunct="0">
              <a:spcBef>
                <a:spcPct val="0"/>
              </a:spcBef>
              <a:spcAft>
                <a:spcPct val="0"/>
              </a:spcAft>
              <a:defRPr sz="2200">
                <a:solidFill>
                  <a:schemeClr val="tx1"/>
                </a:solidFill>
                <a:latin typeface="Tahoma" pitchFamily="34" charset="0"/>
                <a:cs typeface="Arial" charset="0"/>
              </a:defRPr>
            </a:lvl7pPr>
            <a:lvl8pPr marL="3165310" indent="-211021" defTabSz="912958" eaLnBrk="0" fontAlgn="base" hangingPunct="0">
              <a:spcBef>
                <a:spcPct val="0"/>
              </a:spcBef>
              <a:spcAft>
                <a:spcPct val="0"/>
              </a:spcAft>
              <a:defRPr sz="2200">
                <a:solidFill>
                  <a:schemeClr val="tx1"/>
                </a:solidFill>
                <a:latin typeface="Tahoma" pitchFamily="34" charset="0"/>
                <a:cs typeface="Arial" charset="0"/>
              </a:defRPr>
            </a:lvl8pPr>
            <a:lvl9pPr marL="3587351" indent="-211021" defTabSz="912958" eaLnBrk="0" fontAlgn="base" hangingPunct="0">
              <a:spcBef>
                <a:spcPct val="0"/>
              </a:spcBef>
              <a:spcAft>
                <a:spcPct val="0"/>
              </a:spcAft>
              <a:defRPr sz="2200">
                <a:solidFill>
                  <a:schemeClr val="tx1"/>
                </a:solidFill>
                <a:latin typeface="Tahoma" pitchFamily="34" charset="0"/>
                <a:cs typeface="Arial" charset="0"/>
              </a:defRPr>
            </a:lvl9pPr>
          </a:lstStyle>
          <a:p>
            <a:fld id="{60995A3D-270F-459E-BD9C-FD8FBDE46699}" type="slidenum">
              <a:rPr lang="en-US" sz="1200">
                <a:latin typeface="Times New Roman" pitchFamily="18" charset="0"/>
              </a:rPr>
              <a:pPr/>
              <a:t>62</a:t>
            </a:fld>
            <a:endParaRPr lang="en-US" sz="1200">
              <a:latin typeface="Times New Roman"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266219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MS PGothic" pitchFamily="34" charset="-128"/>
              </a:defRPr>
            </a:lvl1pPr>
            <a:lvl2pPr marL="685817" indent="-263776" defTabSz="867529">
              <a:defRPr sz="900" b="1">
                <a:solidFill>
                  <a:schemeClr val="tx1"/>
                </a:solidFill>
                <a:latin typeface="Arial Narrow" pitchFamily="34" charset="0"/>
                <a:ea typeface="MS PGothic" pitchFamily="34" charset="-128"/>
              </a:defRPr>
            </a:lvl2pPr>
            <a:lvl3pPr marL="1055103" indent="-211021" defTabSz="867529">
              <a:defRPr sz="900" b="1">
                <a:solidFill>
                  <a:schemeClr val="tx1"/>
                </a:solidFill>
                <a:latin typeface="Arial Narrow" pitchFamily="34" charset="0"/>
                <a:ea typeface="MS PGothic" pitchFamily="34" charset="-128"/>
              </a:defRPr>
            </a:lvl3pPr>
            <a:lvl4pPr marL="1477145" indent="-211021" defTabSz="867529">
              <a:defRPr sz="900" b="1">
                <a:solidFill>
                  <a:schemeClr val="tx1"/>
                </a:solidFill>
                <a:latin typeface="Arial Narrow" pitchFamily="34" charset="0"/>
                <a:ea typeface="MS PGothic" pitchFamily="34" charset="-128"/>
              </a:defRPr>
            </a:lvl4pPr>
            <a:lvl5pPr marL="1899186" indent="-211021" defTabSz="867529">
              <a:defRPr sz="900" b="1">
                <a:solidFill>
                  <a:schemeClr val="tx1"/>
                </a:solidFill>
                <a:latin typeface="Arial Narrow" pitchFamily="34" charset="0"/>
                <a:ea typeface="MS PGothic"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9pPr>
          </a:lstStyle>
          <a:p>
            <a:fld id="{C3B8D69D-F930-4C24-BF45-4B5C17815839}" type="slidenum">
              <a:rPr lang="en-US" b="0">
                <a:solidFill>
                  <a:srgbClr val="000000"/>
                </a:solidFill>
                <a:latin typeface="Times New Roman" pitchFamily="18" charset="0"/>
              </a:rPr>
              <a:pPr/>
              <a:t>8</a:t>
            </a:fld>
            <a:endParaRPr lang="en-US" b="0">
              <a:solidFill>
                <a:srgbClr val="000000"/>
              </a:solidFill>
              <a:latin typeface="Times New Roman" pitchFamily="18" charset="0"/>
            </a:endParaRPr>
          </a:p>
        </p:txBody>
      </p:sp>
      <p:sp>
        <p:nvSpPr>
          <p:cNvPr id="97283" name="Rectangle 2"/>
          <p:cNvSpPr>
            <a:spLocks noGrp="1" noRot="1" noChangeAspect="1" noChangeArrowheads="1" noTextEdit="1"/>
          </p:cNvSpPr>
          <p:nvPr>
            <p:ph type="sldImg"/>
          </p:nvPr>
        </p:nvSpPr>
        <p:spPr>
          <a:xfrm>
            <a:off x="752970" y="686474"/>
            <a:ext cx="5352062" cy="3428114"/>
          </a:xfrm>
        </p:spPr>
      </p:sp>
      <p:sp>
        <p:nvSpPr>
          <p:cNvPr id="97284" name="Rectangle 3"/>
          <p:cNvSpPr>
            <a:spLocks noGrp="1" noChangeArrowheads="1"/>
          </p:cNvSpPr>
          <p:nvPr>
            <p:ph type="body" idx="1"/>
          </p:nvPr>
        </p:nvSpPr>
        <p:spPr bwMode="auto">
          <a:xfrm>
            <a:off x="683960" y="4344357"/>
            <a:ext cx="5490081"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31" tIns="44766" rIns="89531" bIns="44766"/>
          <a:lstStyle/>
          <a:p>
            <a:endParaRPr lang="en-GB" smtClean="0">
              <a:latin typeface="Arial" charset="0"/>
            </a:endParaRPr>
          </a:p>
        </p:txBody>
      </p:sp>
    </p:spTree>
    <p:extLst>
      <p:ext uri="{BB962C8B-B14F-4D97-AF65-F5344CB8AC3E}">
        <p14:creationId xmlns:p14="http://schemas.microsoft.com/office/powerpoint/2010/main" val="1335866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MS PGothic" pitchFamily="34" charset="-128"/>
              </a:defRPr>
            </a:lvl1pPr>
            <a:lvl2pPr marL="685817" indent="-263776" defTabSz="867529">
              <a:defRPr sz="900" b="1">
                <a:solidFill>
                  <a:schemeClr val="tx1"/>
                </a:solidFill>
                <a:latin typeface="Arial Narrow" pitchFamily="34" charset="0"/>
                <a:ea typeface="MS PGothic" pitchFamily="34" charset="-128"/>
              </a:defRPr>
            </a:lvl2pPr>
            <a:lvl3pPr marL="1055103" indent="-211021" defTabSz="867529">
              <a:defRPr sz="900" b="1">
                <a:solidFill>
                  <a:schemeClr val="tx1"/>
                </a:solidFill>
                <a:latin typeface="Arial Narrow" pitchFamily="34" charset="0"/>
                <a:ea typeface="MS PGothic" pitchFamily="34" charset="-128"/>
              </a:defRPr>
            </a:lvl3pPr>
            <a:lvl4pPr marL="1477145" indent="-211021" defTabSz="867529">
              <a:defRPr sz="900" b="1">
                <a:solidFill>
                  <a:schemeClr val="tx1"/>
                </a:solidFill>
                <a:latin typeface="Arial Narrow" pitchFamily="34" charset="0"/>
                <a:ea typeface="MS PGothic" pitchFamily="34" charset="-128"/>
              </a:defRPr>
            </a:lvl4pPr>
            <a:lvl5pPr marL="1899186" indent="-211021" defTabSz="867529">
              <a:defRPr sz="900" b="1">
                <a:solidFill>
                  <a:schemeClr val="tx1"/>
                </a:solidFill>
                <a:latin typeface="Arial Narrow" pitchFamily="34" charset="0"/>
                <a:ea typeface="MS PGothic"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9pPr>
          </a:lstStyle>
          <a:p>
            <a:fld id="{ECCA3001-3C0A-41BC-AF90-F1C71D516F10}" type="slidenum">
              <a:rPr lang="en-US" b="0">
                <a:solidFill>
                  <a:srgbClr val="000000"/>
                </a:solidFill>
                <a:latin typeface="Times New Roman" pitchFamily="18" charset="0"/>
              </a:rPr>
              <a:pPr/>
              <a:t>9</a:t>
            </a:fld>
            <a:endParaRPr lang="en-US" b="0">
              <a:solidFill>
                <a:srgbClr val="000000"/>
              </a:solidFill>
              <a:latin typeface="Times New Roman" pitchFamily="18" charset="0"/>
            </a:endParaRPr>
          </a:p>
        </p:txBody>
      </p:sp>
      <p:sp>
        <p:nvSpPr>
          <p:cNvPr id="98307" name="Rectangle 2"/>
          <p:cNvSpPr>
            <a:spLocks noGrp="1" noRot="1" noChangeAspect="1" noChangeArrowheads="1" noTextEdit="1"/>
          </p:cNvSpPr>
          <p:nvPr>
            <p:ph type="sldImg"/>
          </p:nvPr>
        </p:nvSpPr>
        <p:spPr>
          <a:xfrm>
            <a:off x="752970" y="686474"/>
            <a:ext cx="5352062" cy="3428114"/>
          </a:xfrm>
        </p:spPr>
      </p:sp>
      <p:sp>
        <p:nvSpPr>
          <p:cNvPr id="98308" name="Rectangle 3"/>
          <p:cNvSpPr>
            <a:spLocks noGrp="1" noChangeArrowheads="1"/>
          </p:cNvSpPr>
          <p:nvPr>
            <p:ph type="body" idx="1"/>
          </p:nvPr>
        </p:nvSpPr>
        <p:spPr bwMode="auto">
          <a:xfrm>
            <a:off x="683960" y="4344357"/>
            <a:ext cx="5490081"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31" tIns="44766" rIns="89531" bIns="44766"/>
          <a:lstStyle/>
          <a:p>
            <a:endParaRPr lang="en-GB" smtClean="0">
              <a:latin typeface="Arial" charset="0"/>
            </a:endParaRPr>
          </a:p>
        </p:txBody>
      </p:sp>
    </p:spTree>
    <p:extLst>
      <p:ext uri="{BB962C8B-B14F-4D97-AF65-F5344CB8AC3E}">
        <p14:creationId xmlns:p14="http://schemas.microsoft.com/office/powerpoint/2010/main" val="3518092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p:sp>
      <p:sp>
        <p:nvSpPr>
          <p:cNvPr id="102403"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MS PGothic" pitchFamily="34" charset="-128"/>
              </a:defRPr>
            </a:lvl1pPr>
            <a:lvl2pPr marL="685817" indent="-263776" defTabSz="867529">
              <a:defRPr sz="900" b="1">
                <a:solidFill>
                  <a:schemeClr val="tx1"/>
                </a:solidFill>
                <a:latin typeface="Arial Narrow" pitchFamily="34" charset="0"/>
                <a:ea typeface="MS PGothic" pitchFamily="34" charset="-128"/>
              </a:defRPr>
            </a:lvl2pPr>
            <a:lvl3pPr marL="1055103" indent="-211021" defTabSz="867529">
              <a:defRPr sz="900" b="1">
                <a:solidFill>
                  <a:schemeClr val="tx1"/>
                </a:solidFill>
                <a:latin typeface="Arial Narrow" pitchFamily="34" charset="0"/>
                <a:ea typeface="MS PGothic" pitchFamily="34" charset="-128"/>
              </a:defRPr>
            </a:lvl3pPr>
            <a:lvl4pPr marL="1477145" indent="-211021" defTabSz="867529">
              <a:defRPr sz="900" b="1">
                <a:solidFill>
                  <a:schemeClr val="tx1"/>
                </a:solidFill>
                <a:latin typeface="Arial Narrow" pitchFamily="34" charset="0"/>
                <a:ea typeface="MS PGothic" pitchFamily="34" charset="-128"/>
              </a:defRPr>
            </a:lvl4pPr>
            <a:lvl5pPr marL="1899186" indent="-211021" defTabSz="867529">
              <a:defRPr sz="900" b="1">
                <a:solidFill>
                  <a:schemeClr val="tx1"/>
                </a:solidFill>
                <a:latin typeface="Arial Narrow" pitchFamily="34" charset="0"/>
                <a:ea typeface="MS PGothic"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MS PGothic" pitchFamily="34" charset="-128"/>
              </a:defRPr>
            </a:lvl9pPr>
          </a:lstStyle>
          <a:p>
            <a:fld id="{5F11AC7F-EE51-452E-B10A-DE8D62099074}" type="slidenum">
              <a:rPr lang="en-US" b="0">
                <a:latin typeface="Times New Roman" pitchFamily="18" charset="0"/>
              </a:rPr>
              <a:pPr/>
              <a:t>10</a:t>
            </a:fld>
            <a:endParaRPr lang="en-US" b="0">
              <a:latin typeface="Times New Roman" pitchFamily="18" charset="0"/>
            </a:endParaRPr>
          </a:p>
        </p:txBody>
      </p:sp>
    </p:spTree>
    <p:extLst>
      <p:ext uri="{BB962C8B-B14F-4D97-AF65-F5344CB8AC3E}">
        <p14:creationId xmlns:p14="http://schemas.microsoft.com/office/powerpoint/2010/main" val="1834294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C280D80E-D37C-493D-A22F-50BCA0272504}" type="datetimeFigureOut">
              <a:rPr lang="en-IE" smtClean="0"/>
              <a:pPr/>
              <a:t>02/03/2016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A2C11E64-B5DF-4860-A28E-C64EF5BBE25F}" type="slidenum">
              <a:rPr lang="en-IE" smtClean="0"/>
              <a:pPr/>
              <a:t>‹#›</a:t>
            </a:fld>
            <a:endParaRPr lang="en-IE"/>
          </a:p>
        </p:txBody>
      </p:sp>
    </p:spTree>
    <p:extLst>
      <p:ext uri="{BB962C8B-B14F-4D97-AF65-F5344CB8AC3E}">
        <p14:creationId xmlns:p14="http://schemas.microsoft.com/office/powerpoint/2010/main" val="3487528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C280D80E-D37C-493D-A22F-50BCA0272504}" type="datetimeFigureOut">
              <a:rPr lang="en-IE" smtClean="0"/>
              <a:pPr/>
              <a:t>02/03/2016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A2C11E64-B5DF-4860-A28E-C64EF5BBE25F}" type="slidenum">
              <a:rPr lang="en-IE" smtClean="0"/>
              <a:pPr/>
              <a:t>‹#›</a:t>
            </a:fld>
            <a:endParaRPr lang="en-IE"/>
          </a:p>
        </p:txBody>
      </p:sp>
    </p:spTree>
    <p:extLst>
      <p:ext uri="{BB962C8B-B14F-4D97-AF65-F5344CB8AC3E}">
        <p14:creationId xmlns:p14="http://schemas.microsoft.com/office/powerpoint/2010/main" val="3159915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C280D80E-D37C-493D-A22F-50BCA0272504}" type="datetimeFigureOut">
              <a:rPr lang="en-IE" smtClean="0"/>
              <a:pPr/>
              <a:t>02/03/2016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A2C11E64-B5DF-4860-A28E-C64EF5BBE25F}" type="slidenum">
              <a:rPr lang="en-IE" smtClean="0"/>
              <a:pPr/>
              <a:t>‹#›</a:t>
            </a:fld>
            <a:endParaRPr lang="en-IE"/>
          </a:p>
        </p:txBody>
      </p:sp>
    </p:spTree>
    <p:extLst>
      <p:ext uri="{BB962C8B-B14F-4D97-AF65-F5344CB8AC3E}">
        <p14:creationId xmlns:p14="http://schemas.microsoft.com/office/powerpoint/2010/main" val="97048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4838" y="88900"/>
            <a:ext cx="8448675" cy="8651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12725" y="1054100"/>
            <a:ext cx="8713788" cy="5803900"/>
          </a:xfrm>
        </p:spPr>
        <p:txBody>
          <a:bodyPr/>
          <a:lstStyle/>
          <a:p>
            <a:pPr lvl="0"/>
            <a:endParaRPr lang="en-US" noProof="0" smtClean="0"/>
          </a:p>
        </p:txBody>
      </p:sp>
    </p:spTree>
    <p:extLst>
      <p:ext uri="{BB962C8B-B14F-4D97-AF65-F5344CB8AC3E}">
        <p14:creationId xmlns:p14="http://schemas.microsoft.com/office/powerpoint/2010/main" val="24129635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C280D80E-D37C-493D-A22F-50BCA0272504}" type="datetimeFigureOut">
              <a:rPr lang="en-IE" smtClean="0"/>
              <a:pPr/>
              <a:t>02/03/2016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A2C11E64-B5DF-4860-A28E-C64EF5BBE25F}" type="slidenum">
              <a:rPr lang="en-IE" smtClean="0"/>
              <a:pPr/>
              <a:t>‹#›</a:t>
            </a:fld>
            <a:endParaRPr lang="en-IE"/>
          </a:p>
        </p:txBody>
      </p:sp>
    </p:spTree>
    <p:extLst>
      <p:ext uri="{BB962C8B-B14F-4D97-AF65-F5344CB8AC3E}">
        <p14:creationId xmlns:p14="http://schemas.microsoft.com/office/powerpoint/2010/main" val="1184630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80D80E-D37C-493D-A22F-50BCA0272504}" type="datetimeFigureOut">
              <a:rPr lang="en-IE" smtClean="0"/>
              <a:pPr/>
              <a:t>02/03/2016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A2C11E64-B5DF-4860-A28E-C64EF5BBE25F}" type="slidenum">
              <a:rPr lang="en-IE" smtClean="0"/>
              <a:pPr/>
              <a:t>‹#›</a:t>
            </a:fld>
            <a:endParaRPr lang="en-IE"/>
          </a:p>
        </p:txBody>
      </p:sp>
    </p:spTree>
    <p:extLst>
      <p:ext uri="{BB962C8B-B14F-4D97-AF65-F5344CB8AC3E}">
        <p14:creationId xmlns:p14="http://schemas.microsoft.com/office/powerpoint/2010/main" val="1850927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C280D80E-D37C-493D-A22F-50BCA0272504}" type="datetimeFigureOut">
              <a:rPr lang="en-IE" smtClean="0"/>
              <a:pPr/>
              <a:t>02/03/2016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A2C11E64-B5DF-4860-A28E-C64EF5BBE25F}" type="slidenum">
              <a:rPr lang="en-IE" smtClean="0"/>
              <a:pPr/>
              <a:t>‹#›</a:t>
            </a:fld>
            <a:endParaRPr lang="en-IE"/>
          </a:p>
        </p:txBody>
      </p:sp>
    </p:spTree>
    <p:extLst>
      <p:ext uri="{BB962C8B-B14F-4D97-AF65-F5344CB8AC3E}">
        <p14:creationId xmlns:p14="http://schemas.microsoft.com/office/powerpoint/2010/main" val="545829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C280D80E-D37C-493D-A22F-50BCA0272504}" type="datetimeFigureOut">
              <a:rPr lang="en-IE" smtClean="0"/>
              <a:pPr/>
              <a:t>02/03/2016</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A2C11E64-B5DF-4860-A28E-C64EF5BBE25F}" type="slidenum">
              <a:rPr lang="en-IE" smtClean="0"/>
              <a:pPr/>
              <a:t>‹#›</a:t>
            </a:fld>
            <a:endParaRPr lang="en-IE"/>
          </a:p>
        </p:txBody>
      </p:sp>
    </p:spTree>
    <p:extLst>
      <p:ext uri="{BB962C8B-B14F-4D97-AF65-F5344CB8AC3E}">
        <p14:creationId xmlns:p14="http://schemas.microsoft.com/office/powerpoint/2010/main" val="3935520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C280D80E-D37C-493D-A22F-50BCA0272504}" type="datetimeFigureOut">
              <a:rPr lang="en-IE" smtClean="0"/>
              <a:pPr/>
              <a:t>02/03/2016</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A2C11E64-B5DF-4860-A28E-C64EF5BBE25F}" type="slidenum">
              <a:rPr lang="en-IE" smtClean="0"/>
              <a:pPr/>
              <a:t>‹#›</a:t>
            </a:fld>
            <a:endParaRPr lang="en-IE"/>
          </a:p>
        </p:txBody>
      </p:sp>
    </p:spTree>
    <p:extLst>
      <p:ext uri="{BB962C8B-B14F-4D97-AF65-F5344CB8AC3E}">
        <p14:creationId xmlns:p14="http://schemas.microsoft.com/office/powerpoint/2010/main" val="1253209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80D80E-D37C-493D-A22F-50BCA0272504}" type="datetimeFigureOut">
              <a:rPr lang="en-IE" smtClean="0"/>
              <a:pPr/>
              <a:t>02/03/2016</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A2C11E64-B5DF-4860-A28E-C64EF5BBE25F}" type="slidenum">
              <a:rPr lang="en-IE" smtClean="0"/>
              <a:pPr/>
              <a:t>‹#›</a:t>
            </a:fld>
            <a:endParaRPr lang="en-IE"/>
          </a:p>
        </p:txBody>
      </p:sp>
    </p:spTree>
    <p:extLst>
      <p:ext uri="{BB962C8B-B14F-4D97-AF65-F5344CB8AC3E}">
        <p14:creationId xmlns:p14="http://schemas.microsoft.com/office/powerpoint/2010/main" val="3700781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80D80E-D37C-493D-A22F-50BCA0272504}" type="datetimeFigureOut">
              <a:rPr lang="en-IE" smtClean="0"/>
              <a:pPr/>
              <a:t>02/03/2016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A2C11E64-B5DF-4860-A28E-C64EF5BBE25F}" type="slidenum">
              <a:rPr lang="en-IE" smtClean="0"/>
              <a:pPr/>
              <a:t>‹#›</a:t>
            </a:fld>
            <a:endParaRPr lang="en-IE"/>
          </a:p>
        </p:txBody>
      </p:sp>
    </p:spTree>
    <p:extLst>
      <p:ext uri="{BB962C8B-B14F-4D97-AF65-F5344CB8AC3E}">
        <p14:creationId xmlns:p14="http://schemas.microsoft.com/office/powerpoint/2010/main" val="898092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80D80E-D37C-493D-A22F-50BCA0272504}" type="datetimeFigureOut">
              <a:rPr lang="en-IE" smtClean="0"/>
              <a:pPr/>
              <a:t>02/03/2016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A2C11E64-B5DF-4860-A28E-C64EF5BBE25F}" type="slidenum">
              <a:rPr lang="en-IE" smtClean="0"/>
              <a:pPr/>
              <a:t>‹#›</a:t>
            </a:fld>
            <a:endParaRPr lang="en-IE"/>
          </a:p>
        </p:txBody>
      </p:sp>
    </p:spTree>
    <p:extLst>
      <p:ext uri="{BB962C8B-B14F-4D97-AF65-F5344CB8AC3E}">
        <p14:creationId xmlns:p14="http://schemas.microsoft.com/office/powerpoint/2010/main" val="2485327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0D80E-D37C-493D-A22F-50BCA0272504}" type="datetimeFigureOut">
              <a:rPr lang="en-IE" smtClean="0"/>
              <a:pPr/>
              <a:t>02/03/2016</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C11E64-B5DF-4860-A28E-C64EF5BBE25F}" type="slidenum">
              <a:rPr lang="en-IE" smtClean="0"/>
              <a:pPr/>
              <a:t>‹#›</a:t>
            </a:fld>
            <a:endParaRPr lang="en-IE"/>
          </a:p>
        </p:txBody>
      </p:sp>
    </p:spTree>
    <p:extLst>
      <p:ext uri="{BB962C8B-B14F-4D97-AF65-F5344CB8AC3E}">
        <p14:creationId xmlns:p14="http://schemas.microsoft.com/office/powerpoint/2010/main" val="1143432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the-modeling-agency.com/crisp-dm.pdf" TargetMode="External"/><Relationship Id="rId3" Type="http://schemas.openxmlformats.org/officeDocument/2006/relationships/hyperlink" Target="http://www.ncr.com/index.jsp?lang=EN" TargetMode="External"/><Relationship Id="rId7"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www.spss.com/" TargetMode="Externa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hyperlink" Target="http://www.crisp-dm.org/index.htm"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5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upport.sas.com/documentation/cdl/en/emgsj/61207/HTML/default/viewer.htm#n1cpd0rgpneqwqn16mfcxp4sbjsb.htm" TargetMode="External"/><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772816"/>
            <a:ext cx="7772400" cy="1470025"/>
          </a:xfrm>
        </p:spPr>
        <p:txBody>
          <a:bodyPr>
            <a:normAutofit/>
          </a:bodyPr>
          <a:lstStyle/>
          <a:p>
            <a:r>
              <a:rPr lang="en-IE" dirty="0" smtClean="0"/>
              <a:t>Business Systems Intelligence</a:t>
            </a:r>
            <a:br>
              <a:rPr lang="en-IE" dirty="0" smtClean="0"/>
            </a:br>
            <a:endParaRPr lang="en-IE" dirty="0"/>
          </a:p>
        </p:txBody>
      </p:sp>
      <p:sp>
        <p:nvSpPr>
          <p:cNvPr id="3" name="Subtitle 2"/>
          <p:cNvSpPr>
            <a:spLocks noGrp="1"/>
          </p:cNvSpPr>
          <p:nvPr>
            <p:ph type="subTitle" idx="1"/>
          </p:nvPr>
        </p:nvSpPr>
        <p:spPr/>
        <p:txBody>
          <a:bodyPr/>
          <a:lstStyle/>
          <a:p>
            <a:r>
              <a:rPr lang="en-IE" dirty="0"/>
              <a:t>Lecture </a:t>
            </a:r>
            <a:r>
              <a:rPr lang="en-IE" dirty="0" smtClean="0"/>
              <a:t>5</a:t>
            </a:r>
            <a:endParaRPr lang="en-IE" dirty="0" smtClean="0"/>
          </a:p>
          <a:p>
            <a:endParaRPr lang="en-IE" dirty="0" smtClean="0"/>
          </a:p>
          <a:p>
            <a:r>
              <a:rPr lang="en-IE" dirty="0" smtClean="0"/>
              <a:t>Data Mining</a:t>
            </a:r>
            <a:r>
              <a:rPr lang="en-IE" dirty="0" smtClean="0"/>
              <a:t> </a:t>
            </a:r>
            <a:r>
              <a:rPr lang="en-IE" dirty="0"/>
              <a:t>Methodologies</a:t>
            </a:r>
          </a:p>
        </p:txBody>
      </p:sp>
    </p:spTree>
    <p:extLst>
      <p:ext uri="{BB962C8B-B14F-4D97-AF65-F5344CB8AC3E}">
        <p14:creationId xmlns:p14="http://schemas.microsoft.com/office/powerpoint/2010/main" val="40904276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algn="ctr"/>
            <a:r>
              <a:rPr lang="en-IE" smtClean="0"/>
              <a:t>Overview</a:t>
            </a:r>
            <a:endParaRPr lang="en-US" smtClean="0"/>
          </a:p>
        </p:txBody>
      </p:sp>
      <p:sp>
        <p:nvSpPr>
          <p:cNvPr id="45059" name="Content Placeholder 2"/>
          <p:cNvSpPr>
            <a:spLocks noGrp="1"/>
          </p:cNvSpPr>
          <p:nvPr>
            <p:ph idx="1"/>
          </p:nvPr>
        </p:nvSpPr>
        <p:spPr/>
        <p:txBody>
          <a:bodyPr>
            <a:normAutofit fontScale="92500" lnSpcReduction="10000"/>
          </a:bodyPr>
          <a:lstStyle/>
          <a:p>
            <a:r>
              <a:rPr lang="en-US" dirty="0" smtClean="0"/>
              <a:t>Data Cubes are an easy way to look at the data (allow us to look at complex data in a simple format).</a:t>
            </a:r>
          </a:p>
          <a:p>
            <a:endParaRPr lang="en-IE" dirty="0" smtClean="0"/>
          </a:p>
          <a:p>
            <a:r>
              <a:rPr lang="en-IE" dirty="0" smtClean="0"/>
              <a:t>The cubes provide fast access to pre-computed summarized data, this benefits fast analysis.</a:t>
            </a:r>
          </a:p>
          <a:p>
            <a:endParaRPr lang="en-US" dirty="0" smtClean="0"/>
          </a:p>
          <a:p>
            <a:r>
              <a:rPr lang="en-US" dirty="0" smtClean="0"/>
              <a:t>Although called a "cube", it can be 2-dimensional, 3-dimensional, or higher-dimensional.</a:t>
            </a:r>
          </a:p>
          <a:p>
            <a:endParaRPr lang="en-US" dirty="0" smtClean="0"/>
          </a:p>
        </p:txBody>
      </p:sp>
    </p:spTree>
    <p:extLst>
      <p:ext uri="{BB962C8B-B14F-4D97-AF65-F5344CB8AC3E}">
        <p14:creationId xmlns:p14="http://schemas.microsoft.com/office/powerpoint/2010/main" val="1374668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algn="ctr"/>
            <a:r>
              <a:rPr lang="en-IE" smtClean="0"/>
              <a:t>Dimensions and Measures</a:t>
            </a:r>
            <a:endParaRPr lang="en-US" smtClean="0"/>
          </a:p>
        </p:txBody>
      </p:sp>
      <p:pic>
        <p:nvPicPr>
          <p:cNvPr id="46083"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9216" y="1192213"/>
            <a:ext cx="7178920"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5152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algn="ctr"/>
            <a:r>
              <a:rPr lang="en-IE" smtClean="0"/>
              <a:t>Dicing</a:t>
            </a:r>
            <a:endParaRPr lang="en-US" smtClean="0"/>
          </a:p>
        </p:txBody>
      </p:sp>
      <p:pic>
        <p:nvPicPr>
          <p:cNvPr id="52227" name="Picture 2" descr="http://training.inet.com/OLAP/Images/kube0008.gif"/>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896816" y="1484314"/>
            <a:ext cx="6381750" cy="4968875"/>
          </a:xfrm>
        </p:spPr>
      </p:pic>
    </p:spTree>
    <p:extLst>
      <p:ext uri="{BB962C8B-B14F-4D97-AF65-F5344CB8AC3E}">
        <p14:creationId xmlns:p14="http://schemas.microsoft.com/office/powerpoint/2010/main" val="2926314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ctr" eaLnBrk="1" hangingPunct="1"/>
            <a:r>
              <a:rPr lang="en-IE" dirty="0" smtClean="0"/>
              <a:t>Today’s lecture</a:t>
            </a:r>
          </a:p>
        </p:txBody>
      </p:sp>
      <p:sp>
        <p:nvSpPr>
          <p:cNvPr id="4099" name="Rectangle 3"/>
          <p:cNvSpPr>
            <a:spLocks noGrp="1" noChangeArrowheads="1"/>
          </p:cNvSpPr>
          <p:nvPr>
            <p:ph type="body" idx="1"/>
          </p:nvPr>
        </p:nvSpPr>
        <p:spPr/>
        <p:txBody>
          <a:bodyPr>
            <a:normAutofit fontScale="92500" lnSpcReduction="10000"/>
          </a:bodyPr>
          <a:lstStyle/>
          <a:p>
            <a:r>
              <a:rPr lang="en-IE" dirty="0" smtClean="0"/>
              <a:t>Today we will look at two methodologies for data mining projects:</a:t>
            </a:r>
          </a:p>
          <a:p>
            <a:pPr lvl="1"/>
            <a:r>
              <a:rPr lang="en-IE" dirty="0" smtClean="0"/>
              <a:t>CRISP-DM (</a:t>
            </a:r>
            <a:r>
              <a:rPr lang="en-IE" b="1" dirty="0" err="1" smtClean="0"/>
              <a:t>CR</a:t>
            </a:r>
            <a:r>
              <a:rPr lang="en-IE" dirty="0" err="1" smtClean="0"/>
              <a:t>oss</a:t>
            </a:r>
            <a:r>
              <a:rPr lang="en-IE" dirty="0" smtClean="0"/>
              <a:t>-</a:t>
            </a:r>
            <a:r>
              <a:rPr lang="en-IE" b="1" dirty="0" smtClean="0"/>
              <a:t>I</a:t>
            </a:r>
            <a:r>
              <a:rPr lang="en-IE" dirty="0" smtClean="0"/>
              <a:t>ndustry </a:t>
            </a:r>
            <a:r>
              <a:rPr lang="en-IE" b="1" dirty="0" smtClean="0"/>
              <a:t>S</a:t>
            </a:r>
            <a:r>
              <a:rPr lang="en-IE" dirty="0" smtClean="0"/>
              <a:t>tandard </a:t>
            </a:r>
            <a:r>
              <a:rPr lang="en-IE" b="1" dirty="0" smtClean="0"/>
              <a:t>P</a:t>
            </a:r>
            <a:r>
              <a:rPr lang="en-IE" dirty="0" smtClean="0"/>
              <a:t>rocess for </a:t>
            </a:r>
            <a:r>
              <a:rPr lang="en-IE" b="1" dirty="0" smtClean="0"/>
              <a:t>D</a:t>
            </a:r>
            <a:r>
              <a:rPr lang="en-IE" dirty="0" smtClean="0"/>
              <a:t>ata </a:t>
            </a:r>
            <a:r>
              <a:rPr lang="en-IE" b="1" dirty="0" smtClean="0"/>
              <a:t>M</a:t>
            </a:r>
            <a:r>
              <a:rPr lang="en-IE" dirty="0" smtClean="0"/>
              <a:t>ining)</a:t>
            </a:r>
          </a:p>
          <a:p>
            <a:pPr lvl="1"/>
            <a:r>
              <a:rPr lang="en-IE" dirty="0" smtClean="0"/>
              <a:t>The SAS SEMMA (</a:t>
            </a:r>
            <a:r>
              <a:rPr lang="en-US" b="1" dirty="0" smtClean="0"/>
              <a:t>S</a:t>
            </a:r>
            <a:r>
              <a:rPr lang="en-US" dirty="0" smtClean="0"/>
              <a:t>ample, </a:t>
            </a:r>
            <a:r>
              <a:rPr lang="en-US" b="1" dirty="0" smtClean="0"/>
              <a:t>E</a:t>
            </a:r>
            <a:r>
              <a:rPr lang="en-US" dirty="0" smtClean="0"/>
              <a:t>xplore, </a:t>
            </a:r>
            <a:r>
              <a:rPr lang="en-US" b="1" dirty="0" smtClean="0"/>
              <a:t>M</a:t>
            </a:r>
            <a:r>
              <a:rPr lang="en-US" dirty="0" smtClean="0"/>
              <a:t>odify, </a:t>
            </a:r>
            <a:r>
              <a:rPr lang="en-US" b="1" dirty="0" smtClean="0"/>
              <a:t>M</a:t>
            </a:r>
            <a:r>
              <a:rPr lang="en-US" dirty="0" smtClean="0"/>
              <a:t>odel, </a:t>
            </a:r>
            <a:r>
              <a:rPr lang="en-US" b="1" dirty="0" smtClean="0"/>
              <a:t>A</a:t>
            </a:r>
            <a:r>
              <a:rPr lang="en-US" dirty="0" smtClean="0"/>
              <a:t>ssess) process</a:t>
            </a:r>
          </a:p>
          <a:p>
            <a:r>
              <a:rPr lang="en-IE" dirty="0" smtClean="0"/>
              <a:t>We will also consider:</a:t>
            </a:r>
          </a:p>
          <a:p>
            <a:pPr lvl="1"/>
            <a:r>
              <a:rPr lang="en-IE" dirty="0" smtClean="0"/>
              <a:t>Why do we need a process/methodology?</a:t>
            </a:r>
          </a:p>
          <a:p>
            <a:pPr lvl="1"/>
            <a:r>
              <a:rPr lang="en-IE" dirty="0" smtClean="0"/>
              <a:t>Which process is better?</a:t>
            </a:r>
          </a:p>
          <a:p>
            <a:pPr lvl="1"/>
            <a:r>
              <a:rPr lang="en-IE" dirty="0" smtClean="0"/>
              <a:t>What are the other options?</a:t>
            </a:r>
          </a:p>
        </p:txBody>
      </p:sp>
    </p:spTree>
    <p:extLst>
      <p:ext uri="{BB962C8B-B14F-4D97-AF65-F5344CB8AC3E}">
        <p14:creationId xmlns:p14="http://schemas.microsoft.com/office/powerpoint/2010/main" val="158376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1031875" y="2732088"/>
            <a:ext cx="71342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pPr algn="ctr" eaLnBrk="1" hangingPunct="1"/>
            <a:r>
              <a:rPr lang="en-IE" sz="4000" dirty="0">
                <a:latin typeface="+mn-lt"/>
              </a:rPr>
              <a:t>Why do we need a process or methodology? </a:t>
            </a:r>
            <a:endParaRPr lang="en-US" sz="4000" dirty="0">
              <a:latin typeface="+mn-lt"/>
            </a:endParaRPr>
          </a:p>
        </p:txBody>
      </p:sp>
    </p:spTree>
    <p:extLst>
      <p:ext uri="{BB962C8B-B14F-4D97-AF65-F5344CB8AC3E}">
        <p14:creationId xmlns:p14="http://schemas.microsoft.com/office/powerpoint/2010/main" val="342675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p:nvPr>
        </p:nvSpPr>
        <p:spPr/>
        <p:txBody>
          <a:bodyPr/>
          <a:lstStyle/>
          <a:p>
            <a:pPr algn="ctr" eaLnBrk="1" hangingPunct="1"/>
            <a:r>
              <a:rPr lang="en-US" altLang="ko-KR" sz="4000" smtClean="0">
                <a:ea typeface="굴림" pitchFamily="50" charset="-127"/>
              </a:rPr>
              <a:t>Why do we need a methodology?</a:t>
            </a:r>
          </a:p>
        </p:txBody>
      </p:sp>
      <p:sp>
        <p:nvSpPr>
          <p:cNvPr id="6147" name="Rectangle 10"/>
          <p:cNvSpPr>
            <a:spLocks noGrp="1" noChangeArrowheads="1"/>
          </p:cNvSpPr>
          <p:nvPr>
            <p:ph type="body" idx="1"/>
          </p:nvPr>
        </p:nvSpPr>
        <p:spPr/>
        <p:txBody>
          <a:bodyPr/>
          <a:lstStyle/>
          <a:p>
            <a:r>
              <a:rPr lang="en-IE" altLang="ko-KR" dirty="0" smtClean="0">
                <a:ea typeface="굴림" pitchFamily="50" charset="-127"/>
              </a:rPr>
              <a:t>Framework for recording experience and allows projects to be replicated</a:t>
            </a:r>
          </a:p>
          <a:p>
            <a:r>
              <a:rPr lang="en-IE" altLang="ko-KR" dirty="0" smtClean="0">
                <a:ea typeface="굴림" pitchFamily="50" charset="-127"/>
              </a:rPr>
              <a:t>Aid to project planning and management</a:t>
            </a:r>
          </a:p>
          <a:p>
            <a:r>
              <a:rPr lang="en-IE" altLang="ko-KR" dirty="0" smtClean="0">
                <a:ea typeface="굴림" pitchFamily="50" charset="-127"/>
              </a:rPr>
              <a:t>Comfort factor for new adopters with little data mining background and reduces dependency on “star </a:t>
            </a:r>
          </a:p>
          <a:p>
            <a:pPr>
              <a:buNone/>
            </a:pPr>
            <a:r>
              <a:rPr lang="en-IE" altLang="ko-KR" dirty="0" smtClean="0">
                <a:ea typeface="굴림" pitchFamily="50" charset="-127"/>
              </a:rPr>
              <a:t>	performers”.</a:t>
            </a:r>
          </a:p>
        </p:txBody>
      </p:sp>
      <p:pic>
        <p:nvPicPr>
          <p:cNvPr id="6148" name="Picture 8" descr="data punc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3188" y="4365104"/>
            <a:ext cx="3960812" cy="2292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04350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ctr" eaLnBrk="1" hangingPunct="1"/>
            <a:r>
              <a:rPr lang="en-IE" dirty="0" smtClean="0"/>
              <a:t>CRISP-DM</a:t>
            </a:r>
            <a:endParaRPr lang="en-US" dirty="0" smtClean="0"/>
          </a:p>
        </p:txBody>
      </p:sp>
      <p:sp>
        <p:nvSpPr>
          <p:cNvPr id="7171" name="Rectangle 3"/>
          <p:cNvSpPr>
            <a:spLocks noChangeArrowheads="1"/>
          </p:cNvSpPr>
          <p:nvPr/>
        </p:nvSpPr>
        <p:spPr bwMode="auto">
          <a:xfrm>
            <a:off x="590550" y="2060848"/>
            <a:ext cx="8229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dirty="0"/>
              <a:t>Cross Industry Standard Process for Data Mining</a:t>
            </a:r>
          </a:p>
        </p:txBody>
      </p:sp>
      <p:pic>
        <p:nvPicPr>
          <p:cNvPr id="717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13113" y="2754313"/>
            <a:ext cx="2300287" cy="228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0334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8"/>
          <p:cNvSpPr>
            <a:spLocks noGrp="1" noChangeArrowheads="1"/>
          </p:cNvSpPr>
          <p:nvPr>
            <p:ph type="title"/>
          </p:nvPr>
        </p:nvSpPr>
        <p:spPr/>
        <p:txBody>
          <a:bodyPr/>
          <a:lstStyle/>
          <a:p>
            <a:pPr algn="ctr" eaLnBrk="1" hangingPunct="1"/>
            <a:r>
              <a:rPr lang="en-US" altLang="ko-KR" smtClean="0">
                <a:ea typeface="굴림" pitchFamily="50" charset="-127"/>
              </a:rPr>
              <a:t>CRISP-DM Evolution</a:t>
            </a:r>
          </a:p>
        </p:txBody>
      </p:sp>
      <p:sp>
        <p:nvSpPr>
          <p:cNvPr id="8195" name="Rectangle 9"/>
          <p:cNvSpPr>
            <a:spLocks noGrp="1" noChangeArrowheads="1"/>
          </p:cNvSpPr>
          <p:nvPr>
            <p:ph type="body" idx="1"/>
          </p:nvPr>
        </p:nvSpPr>
        <p:spPr/>
        <p:txBody>
          <a:bodyPr>
            <a:normAutofit fontScale="92500" lnSpcReduction="20000"/>
          </a:bodyPr>
          <a:lstStyle/>
          <a:p>
            <a:r>
              <a:rPr lang="en-US" altLang="ko-KR" dirty="0" smtClean="0">
                <a:ea typeface="굴림" pitchFamily="50" charset="-127"/>
              </a:rPr>
              <a:t>Initiative launched in late 1996 by three “veterans” of the data mining market</a:t>
            </a:r>
          </a:p>
          <a:p>
            <a:pPr lvl="1"/>
            <a:r>
              <a:rPr lang="en-US" altLang="ko-KR" dirty="0" smtClean="0">
                <a:ea typeface="굴림" pitchFamily="50" charset="-127"/>
              </a:rPr>
              <a:t>Daimler Chrysler (then Daimler-Benz)</a:t>
            </a:r>
          </a:p>
          <a:p>
            <a:pPr lvl="1"/>
            <a:r>
              <a:rPr lang="en-US" altLang="ko-KR" dirty="0" smtClean="0">
                <a:ea typeface="굴림" pitchFamily="50" charset="-127"/>
              </a:rPr>
              <a:t>SPSS (then ISL)</a:t>
            </a:r>
          </a:p>
          <a:p>
            <a:pPr lvl="1"/>
            <a:r>
              <a:rPr lang="en-US" altLang="ko-KR" dirty="0" smtClean="0">
                <a:ea typeface="굴림" pitchFamily="50" charset="-127"/>
              </a:rPr>
              <a:t>NCR</a:t>
            </a:r>
          </a:p>
          <a:p>
            <a:r>
              <a:rPr lang="en-US" altLang="ko-KR" dirty="0" smtClean="0">
                <a:ea typeface="굴림" pitchFamily="50" charset="-127"/>
              </a:rPr>
              <a:t>Developed and refined through a series of workshops (from 1997-1999)</a:t>
            </a:r>
          </a:p>
          <a:p>
            <a:r>
              <a:rPr lang="en-US" altLang="ko-KR" dirty="0" smtClean="0">
                <a:ea typeface="굴림" pitchFamily="50" charset="-127"/>
              </a:rPr>
              <a:t>Over 300 organizations contributed on the process model</a:t>
            </a:r>
          </a:p>
          <a:p>
            <a:r>
              <a:rPr lang="en-US" altLang="ko-KR" dirty="0" smtClean="0">
                <a:ea typeface="굴림" pitchFamily="50" charset="-127"/>
              </a:rPr>
              <a:t>Published CRISP-DM 1.0 (1999)</a:t>
            </a:r>
          </a:p>
        </p:txBody>
      </p:sp>
      <p:pic>
        <p:nvPicPr>
          <p:cNvPr id="8196" name="Picture 11" descr="NCR Logo">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3575" y="3154363"/>
            <a:ext cx="26384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13" descr="SPSS Company Logo">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t="23810" b="29762"/>
          <a:stretch>
            <a:fillRect/>
          </a:stretch>
        </p:blipFill>
        <p:spPr bwMode="auto">
          <a:xfrm>
            <a:off x="3388056" y="2835275"/>
            <a:ext cx="8001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14" descr="img_logo_dc"/>
          <p:cNvPicPr>
            <a:picLocks noChangeAspect="1" noChangeArrowheads="1"/>
          </p:cNvPicPr>
          <p:nvPr/>
        </p:nvPicPr>
        <p:blipFill>
          <a:blip r:embed="rId7" cstate="print">
            <a:extLst>
              <a:ext uri="{28A0092B-C50C-407E-A947-70E740481C1C}">
                <a14:useLocalDpi xmlns:a14="http://schemas.microsoft.com/office/drawing/2010/main" val="0"/>
              </a:ext>
            </a:extLst>
          </a:blip>
          <a:srcRect l="67537"/>
          <a:stretch>
            <a:fillRect/>
          </a:stretch>
        </p:blipFill>
        <p:spPr bwMode="auto">
          <a:xfrm>
            <a:off x="6444208" y="2368550"/>
            <a:ext cx="16827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a:spLocks noChangeArrowheads="1"/>
          </p:cNvSpPr>
          <p:nvPr/>
        </p:nvSpPr>
        <p:spPr bwMode="auto">
          <a:xfrm>
            <a:off x="88900" y="5773738"/>
            <a:ext cx="8964613" cy="995362"/>
          </a:xfrm>
          <a:prstGeom prst="rect">
            <a:avLst/>
          </a:prstGeom>
          <a:solidFill>
            <a:schemeClr val="bg1"/>
          </a:solidFill>
          <a:ln w="25400" algn="ctr">
            <a:solidFill>
              <a:schemeClr val="tx1"/>
            </a:solidFill>
            <a:miter lim="800000"/>
            <a:headEnd/>
            <a:tailEnd/>
          </a:ln>
        </p:spPr>
        <p:txBody>
          <a:bodyPr anchorCtr="1"/>
          <a:lstStyle/>
          <a:p>
            <a:pPr marL="890588">
              <a:tabLst>
                <a:tab pos="984250" algn="l"/>
              </a:tabLst>
            </a:pPr>
            <a:endParaRPr lang="en-IE" b="1" dirty="0" smtClean="0"/>
          </a:p>
          <a:p>
            <a:pPr marL="890588">
              <a:tabLst>
                <a:tab pos="984250" algn="l"/>
              </a:tabLst>
            </a:pPr>
            <a:r>
              <a:rPr lang="en-IE" b="1" dirty="0" smtClean="0"/>
              <a:t>CRISP-DM 1.0 is </a:t>
            </a:r>
            <a:r>
              <a:rPr lang="en-IE" b="1" dirty="0"/>
              <a:t>available </a:t>
            </a:r>
            <a:r>
              <a:rPr lang="en-IE" b="1" dirty="0" smtClean="0"/>
              <a:t>at:</a:t>
            </a:r>
          </a:p>
          <a:p>
            <a:pPr marL="890588">
              <a:tabLst>
                <a:tab pos="984250" algn="l"/>
              </a:tabLst>
            </a:pPr>
            <a:r>
              <a:rPr lang="en-IE" b="1" dirty="0" smtClean="0">
                <a:hlinkClick r:id="rId8"/>
              </a:rPr>
              <a:t>http</a:t>
            </a:r>
            <a:r>
              <a:rPr lang="en-IE" b="1" dirty="0">
                <a:hlinkClick r:id="rId8"/>
              </a:rPr>
              <a:t>://</a:t>
            </a:r>
            <a:r>
              <a:rPr lang="en-IE" b="1" dirty="0" smtClean="0">
                <a:hlinkClick r:id="rId8"/>
              </a:rPr>
              <a:t>the-modeling-agency.com/crisp-dm.pdf</a:t>
            </a:r>
            <a:r>
              <a:rPr lang="en-IE" b="1" dirty="0" smtClean="0"/>
              <a:t> </a:t>
            </a:r>
            <a:endParaRPr lang="en-GB" dirty="0"/>
          </a:p>
        </p:txBody>
      </p:sp>
      <p:pic>
        <p:nvPicPr>
          <p:cNvPr id="8" name="Picture 5" descr="logosmall">
            <a:hlinkClick r:id="rId9"/>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8425" y="5792788"/>
            <a:ext cx="96520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59570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ctr" eaLnBrk="1" hangingPunct="1"/>
            <a:r>
              <a:rPr lang="en-US" altLang="ko-KR" smtClean="0">
                <a:ea typeface="굴림" pitchFamily="50" charset="-127"/>
              </a:rPr>
              <a:t>CRISP-DM Evolution</a:t>
            </a:r>
          </a:p>
        </p:txBody>
      </p:sp>
      <p:sp>
        <p:nvSpPr>
          <p:cNvPr id="9219" name="Rectangle 3"/>
          <p:cNvSpPr>
            <a:spLocks noGrp="1" noChangeArrowheads="1"/>
          </p:cNvSpPr>
          <p:nvPr>
            <p:ph type="body" idx="1"/>
          </p:nvPr>
        </p:nvSpPr>
        <p:spPr/>
        <p:txBody>
          <a:bodyPr/>
          <a:lstStyle/>
          <a:p>
            <a:r>
              <a:rPr lang="en-US" altLang="ko-KR" dirty="0" smtClean="0">
                <a:ea typeface="굴림" pitchFamily="50" charset="-127"/>
              </a:rPr>
              <a:t>Over 200 members of the CRISP-DM SIG worldwide:</a:t>
            </a:r>
          </a:p>
          <a:p>
            <a:pPr lvl="1"/>
            <a:r>
              <a:rPr lang="en-US" altLang="ko-KR" b="1" dirty="0" smtClean="0">
                <a:ea typeface="굴림" pitchFamily="50" charset="-127"/>
              </a:rPr>
              <a:t>DM Vendors: </a:t>
            </a:r>
            <a:r>
              <a:rPr lang="en-US" altLang="ko-KR" dirty="0" smtClean="0">
                <a:ea typeface="굴림" pitchFamily="50" charset="-127"/>
              </a:rPr>
              <a:t>SPSS, </a:t>
            </a:r>
            <a:r>
              <a:rPr lang="en-US" altLang="ko-KR" dirty="0" smtClean="0">
                <a:ea typeface="굴림" pitchFamily="50" charset="-127"/>
              </a:rPr>
              <a:t>IBM</a:t>
            </a:r>
            <a:r>
              <a:rPr lang="en-US" altLang="ko-KR" dirty="0" smtClean="0">
                <a:ea typeface="굴림" pitchFamily="50" charset="-127"/>
              </a:rPr>
              <a:t>, SAS, </a:t>
            </a:r>
            <a:r>
              <a:rPr lang="en-US" altLang="ko-KR" dirty="0" smtClean="0">
                <a:ea typeface="굴림" pitchFamily="50" charset="-127"/>
              </a:rPr>
              <a:t>etc</a:t>
            </a:r>
            <a:r>
              <a:rPr lang="en-US" altLang="ko-KR" dirty="0" smtClean="0">
                <a:ea typeface="굴림" pitchFamily="50" charset="-127"/>
              </a:rPr>
              <a:t>.</a:t>
            </a:r>
          </a:p>
          <a:p>
            <a:pPr lvl="1"/>
            <a:r>
              <a:rPr lang="en-US" altLang="ko-KR" b="1" dirty="0" smtClean="0">
                <a:ea typeface="굴림" pitchFamily="50" charset="-127"/>
              </a:rPr>
              <a:t>System Suppliers/Consultants: </a:t>
            </a:r>
            <a:r>
              <a:rPr lang="en-US" altLang="ko-KR" dirty="0" smtClean="0">
                <a:ea typeface="굴림" pitchFamily="50" charset="-127"/>
              </a:rPr>
              <a:t>Cap Gemini, </a:t>
            </a:r>
            <a:r>
              <a:rPr lang="en-US" altLang="ko-KR" dirty="0" smtClean="0">
                <a:ea typeface="굴림" pitchFamily="50" charset="-127"/>
              </a:rPr>
              <a:t>Deloitte</a:t>
            </a:r>
            <a:r>
              <a:rPr lang="en-US" altLang="ko-KR" dirty="0" smtClean="0">
                <a:ea typeface="굴림" pitchFamily="50" charset="-127"/>
              </a:rPr>
              <a:t>, etc.</a:t>
            </a:r>
          </a:p>
          <a:p>
            <a:pPr lvl="1"/>
            <a:r>
              <a:rPr lang="en-US" altLang="ko-KR" b="1" dirty="0" smtClean="0">
                <a:ea typeface="굴림" pitchFamily="50" charset="-127"/>
              </a:rPr>
              <a:t>End Users: </a:t>
            </a:r>
            <a:r>
              <a:rPr lang="en-US" altLang="ko-KR" dirty="0" smtClean="0">
                <a:ea typeface="굴림" pitchFamily="50" charset="-127"/>
              </a:rPr>
              <a:t>British Telecom, Lloyds </a:t>
            </a:r>
            <a:r>
              <a:rPr lang="en-US" altLang="ko-KR" dirty="0" smtClean="0">
                <a:ea typeface="굴림" pitchFamily="50" charset="-127"/>
              </a:rPr>
              <a:t>Bank, </a:t>
            </a:r>
            <a:r>
              <a:rPr lang="en-US" altLang="ko-KR" dirty="0" smtClean="0">
                <a:ea typeface="굴림" pitchFamily="50" charset="-127"/>
              </a:rPr>
              <a:t>Experian</a:t>
            </a:r>
            <a:r>
              <a:rPr lang="en-US" altLang="ko-KR" dirty="0" smtClean="0">
                <a:ea typeface="굴림" pitchFamily="50" charset="-127"/>
              </a:rPr>
              <a:t>, etc.</a:t>
            </a:r>
          </a:p>
        </p:txBody>
      </p:sp>
    </p:spTree>
    <p:extLst>
      <p:ext uri="{BB962C8B-B14F-4D97-AF65-F5344CB8AC3E}">
        <p14:creationId xmlns:p14="http://schemas.microsoft.com/office/powerpoint/2010/main" val="29447972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2"/>
          <p:cNvSpPr>
            <a:spLocks noGrp="1" noChangeArrowheads="1"/>
          </p:cNvSpPr>
          <p:nvPr>
            <p:ph type="title"/>
          </p:nvPr>
        </p:nvSpPr>
        <p:spPr/>
        <p:txBody>
          <a:bodyPr/>
          <a:lstStyle/>
          <a:p>
            <a:pPr algn="ctr" eaLnBrk="1" hangingPunct="1"/>
            <a:r>
              <a:rPr lang="en-US" altLang="ko-KR" smtClean="0">
                <a:ea typeface="굴림" pitchFamily="50" charset="-127"/>
              </a:rPr>
              <a:t>CRISP-DM</a:t>
            </a:r>
          </a:p>
        </p:txBody>
      </p:sp>
      <p:sp>
        <p:nvSpPr>
          <p:cNvPr id="10243" name="Rectangle 13"/>
          <p:cNvSpPr>
            <a:spLocks noGrp="1" noChangeArrowheads="1"/>
          </p:cNvSpPr>
          <p:nvPr>
            <p:ph type="body" idx="1"/>
          </p:nvPr>
        </p:nvSpPr>
        <p:spPr/>
        <p:txBody>
          <a:bodyPr>
            <a:normAutofit lnSpcReduction="10000"/>
          </a:bodyPr>
          <a:lstStyle/>
          <a:p>
            <a:r>
              <a:rPr lang="en-US" altLang="ko-KR" dirty="0" smtClean="0">
                <a:ea typeface="굴림" pitchFamily="50" charset="-127"/>
              </a:rPr>
              <a:t>Features of CRISP-DM:</a:t>
            </a:r>
          </a:p>
          <a:p>
            <a:pPr lvl="1"/>
            <a:r>
              <a:rPr lang="en-US" altLang="ko-KR" dirty="0" smtClean="0">
                <a:ea typeface="굴림" pitchFamily="50" charset="-127"/>
              </a:rPr>
              <a:t>Non-proprietary</a:t>
            </a:r>
          </a:p>
          <a:p>
            <a:pPr lvl="1"/>
            <a:r>
              <a:rPr lang="en-US" altLang="ko-KR" dirty="0" smtClean="0">
                <a:ea typeface="굴림" pitchFamily="50" charset="-127"/>
              </a:rPr>
              <a:t>Application/Industry neutral</a:t>
            </a:r>
          </a:p>
          <a:p>
            <a:pPr lvl="1"/>
            <a:r>
              <a:rPr lang="en-US" altLang="ko-KR" dirty="0" smtClean="0">
                <a:ea typeface="굴림" pitchFamily="50" charset="-127"/>
              </a:rPr>
              <a:t>Tool neutral</a:t>
            </a:r>
          </a:p>
          <a:p>
            <a:pPr lvl="1"/>
            <a:r>
              <a:rPr lang="en-US" altLang="ko-KR" dirty="0" smtClean="0">
                <a:ea typeface="굴림" pitchFamily="50" charset="-127"/>
              </a:rPr>
              <a:t>Focus on business issues</a:t>
            </a:r>
          </a:p>
          <a:p>
            <a:pPr lvl="2"/>
            <a:r>
              <a:rPr lang="en-US" altLang="ko-KR" dirty="0" smtClean="0">
                <a:ea typeface="굴림" pitchFamily="50" charset="-127"/>
              </a:rPr>
              <a:t>As well as technical analysis</a:t>
            </a:r>
          </a:p>
          <a:p>
            <a:pPr lvl="1"/>
            <a:r>
              <a:rPr lang="en-US" altLang="ko-KR" dirty="0" smtClean="0">
                <a:ea typeface="굴림" pitchFamily="50" charset="-127"/>
              </a:rPr>
              <a:t>Framework for guidance</a:t>
            </a:r>
          </a:p>
          <a:p>
            <a:pPr lvl="1"/>
            <a:r>
              <a:rPr lang="en-US" altLang="ko-KR" dirty="0" smtClean="0">
                <a:ea typeface="굴림" pitchFamily="50" charset="-127"/>
              </a:rPr>
              <a:t>Experience-based</a:t>
            </a:r>
            <a:endParaRPr lang="en-US" altLang="ko-KR" dirty="0" smtClean="0">
              <a:ea typeface="굴림" pitchFamily="50" charset="-127"/>
            </a:endParaRPr>
          </a:p>
          <a:p>
            <a:pPr lvl="2"/>
            <a:r>
              <a:rPr lang="en-US" altLang="ko-KR" dirty="0" smtClean="0">
                <a:ea typeface="굴림" pitchFamily="50" charset="-127"/>
              </a:rPr>
              <a:t>Templates for analysis</a:t>
            </a:r>
          </a:p>
        </p:txBody>
      </p:sp>
    </p:spTree>
    <p:extLst>
      <p:ext uri="{BB962C8B-B14F-4D97-AF65-F5344CB8AC3E}">
        <p14:creationId xmlns:p14="http://schemas.microsoft.com/office/powerpoint/2010/main" val="308005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Box 3"/>
          <p:cNvSpPr txBox="1">
            <a:spLocks noChangeArrowheads="1"/>
          </p:cNvSpPr>
          <p:nvPr/>
        </p:nvSpPr>
        <p:spPr bwMode="auto">
          <a:xfrm>
            <a:off x="1031875" y="2924175"/>
            <a:ext cx="71342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IE" sz="4000" dirty="0" smtClean="0">
                <a:latin typeface="+mn-lt"/>
              </a:rPr>
              <a:t>What did we do last time?</a:t>
            </a:r>
            <a:endParaRPr lang="en-US" sz="4000" dirty="0">
              <a:latin typeface="+mn-lt"/>
            </a:endParaRPr>
          </a:p>
        </p:txBody>
      </p:sp>
    </p:spTree>
    <p:extLst>
      <p:ext uri="{BB962C8B-B14F-4D97-AF65-F5344CB8AC3E}">
        <p14:creationId xmlns:p14="http://schemas.microsoft.com/office/powerpoint/2010/main" val="3303785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eaLnBrk="1" hangingPunct="1"/>
            <a:r>
              <a:rPr lang="en-IE" smtClean="0"/>
              <a:t>Hierarchical Process Model</a:t>
            </a:r>
          </a:p>
        </p:txBody>
      </p:sp>
      <p:sp>
        <p:nvSpPr>
          <p:cNvPr id="11267" name="Rectangle 3"/>
          <p:cNvSpPr>
            <a:spLocks noGrp="1" noChangeArrowheads="1"/>
          </p:cNvSpPr>
          <p:nvPr>
            <p:ph type="body" idx="1"/>
          </p:nvPr>
        </p:nvSpPr>
        <p:spPr/>
        <p:txBody>
          <a:bodyPr/>
          <a:lstStyle/>
          <a:p>
            <a:r>
              <a:rPr lang="en-IE" dirty="0" smtClean="0"/>
              <a:t>The CRISP-DM data mining methodology is described in terms of a hierarchical process model, consisting of sets of tasks described at four levels of abstraction: </a:t>
            </a:r>
          </a:p>
          <a:p>
            <a:pPr lvl="1"/>
            <a:r>
              <a:rPr lang="en-IE" dirty="0" smtClean="0"/>
              <a:t>Phase</a:t>
            </a:r>
          </a:p>
          <a:p>
            <a:pPr lvl="1"/>
            <a:r>
              <a:rPr lang="en-IE" dirty="0" smtClean="0"/>
              <a:t>Generic task</a:t>
            </a:r>
          </a:p>
          <a:p>
            <a:pPr lvl="1"/>
            <a:r>
              <a:rPr lang="en-IE" dirty="0" smtClean="0"/>
              <a:t>Specialised task</a:t>
            </a:r>
          </a:p>
          <a:p>
            <a:pPr lvl="1"/>
            <a:r>
              <a:rPr lang="en-IE" dirty="0" smtClean="0"/>
              <a:t>Process instance</a:t>
            </a:r>
          </a:p>
        </p:txBody>
      </p:sp>
    </p:spTree>
    <p:extLst>
      <p:ext uri="{BB962C8B-B14F-4D97-AF65-F5344CB8AC3E}">
        <p14:creationId xmlns:p14="http://schemas.microsoft.com/office/powerpoint/2010/main" val="94232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lstStyle/>
          <a:p>
            <a:pPr algn="ctr" eaLnBrk="1" hangingPunct="1"/>
            <a:r>
              <a:rPr lang="en-IE" smtClean="0"/>
              <a:t>Hierarchical Process Model</a:t>
            </a:r>
          </a:p>
        </p:txBody>
      </p:sp>
      <p:sp>
        <p:nvSpPr>
          <p:cNvPr id="12291" name="Rectangle 5"/>
          <p:cNvSpPr>
            <a:spLocks noChangeArrowheads="1"/>
          </p:cNvSpPr>
          <p:nvPr/>
        </p:nvSpPr>
        <p:spPr bwMode="auto">
          <a:xfrm>
            <a:off x="363538" y="1354138"/>
            <a:ext cx="8415337" cy="993775"/>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2292" name="Rectangle 6"/>
          <p:cNvSpPr>
            <a:spLocks noChangeArrowheads="1"/>
          </p:cNvSpPr>
          <p:nvPr/>
        </p:nvSpPr>
        <p:spPr bwMode="auto">
          <a:xfrm>
            <a:off x="363538" y="2460625"/>
            <a:ext cx="8415337" cy="993775"/>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2293" name="Rectangle 7"/>
          <p:cNvSpPr>
            <a:spLocks noChangeArrowheads="1"/>
          </p:cNvSpPr>
          <p:nvPr/>
        </p:nvSpPr>
        <p:spPr bwMode="auto">
          <a:xfrm>
            <a:off x="363538" y="4330700"/>
            <a:ext cx="8415337" cy="993775"/>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2294" name="Rectangle 8"/>
          <p:cNvSpPr>
            <a:spLocks noChangeArrowheads="1"/>
          </p:cNvSpPr>
          <p:nvPr/>
        </p:nvSpPr>
        <p:spPr bwMode="auto">
          <a:xfrm>
            <a:off x="363538" y="5437188"/>
            <a:ext cx="8415337" cy="993775"/>
          </a:xfrm>
          <a:prstGeom prst="rect">
            <a:avLst/>
          </a:prstGeom>
          <a:solidFill>
            <a:schemeClr val="accent2"/>
          </a:solidFill>
          <a:ln w="9525">
            <a:solidFill>
              <a:schemeClr val="tx1"/>
            </a:solidFill>
            <a:miter lim="800000"/>
            <a:headEnd/>
            <a:tailEnd/>
          </a:ln>
        </p:spPr>
        <p:txBody>
          <a:bodyPr wrap="none" anchor="ctr"/>
          <a:lstStyle/>
          <a:p>
            <a:pPr algn="ctr"/>
            <a:endParaRPr lang="en-IE"/>
          </a:p>
        </p:txBody>
      </p:sp>
      <p:sp>
        <p:nvSpPr>
          <p:cNvPr id="12295" name="Rectangle 9"/>
          <p:cNvSpPr>
            <a:spLocks noChangeArrowheads="1"/>
          </p:cNvSpPr>
          <p:nvPr/>
        </p:nvSpPr>
        <p:spPr bwMode="auto">
          <a:xfrm>
            <a:off x="477838" y="1490663"/>
            <a:ext cx="2652712" cy="720725"/>
          </a:xfrm>
          <a:prstGeom prst="rect">
            <a:avLst/>
          </a:prstGeom>
          <a:solidFill>
            <a:srgbClr val="BEF2FE"/>
          </a:solidFill>
          <a:ln w="9525">
            <a:solidFill>
              <a:schemeClr val="tx1"/>
            </a:solidFill>
            <a:miter lim="800000"/>
            <a:headEnd/>
            <a:tailEnd/>
          </a:ln>
        </p:spPr>
        <p:txBody>
          <a:bodyPr wrap="none" anchor="ctr"/>
          <a:lstStyle/>
          <a:p>
            <a:pPr algn="ctr"/>
            <a:r>
              <a:rPr lang="en-IE"/>
              <a:t>Phases</a:t>
            </a:r>
          </a:p>
        </p:txBody>
      </p:sp>
      <p:sp>
        <p:nvSpPr>
          <p:cNvPr id="12296" name="Rectangle 10"/>
          <p:cNvSpPr>
            <a:spLocks noChangeArrowheads="1"/>
          </p:cNvSpPr>
          <p:nvPr/>
        </p:nvSpPr>
        <p:spPr bwMode="auto">
          <a:xfrm>
            <a:off x="477838" y="2597150"/>
            <a:ext cx="2654300" cy="720725"/>
          </a:xfrm>
          <a:prstGeom prst="rect">
            <a:avLst/>
          </a:prstGeom>
          <a:solidFill>
            <a:srgbClr val="BEF2FE"/>
          </a:solidFill>
          <a:ln w="9525">
            <a:solidFill>
              <a:schemeClr val="tx1"/>
            </a:solidFill>
            <a:miter lim="800000"/>
            <a:headEnd/>
            <a:tailEnd/>
          </a:ln>
        </p:spPr>
        <p:txBody>
          <a:bodyPr wrap="none" anchor="ctr"/>
          <a:lstStyle/>
          <a:p>
            <a:pPr algn="ctr"/>
            <a:r>
              <a:rPr lang="en-IE"/>
              <a:t>Generic Tasks</a:t>
            </a:r>
          </a:p>
        </p:txBody>
      </p:sp>
      <p:sp>
        <p:nvSpPr>
          <p:cNvPr id="12297" name="Rectangle 11"/>
          <p:cNvSpPr>
            <a:spLocks noChangeArrowheads="1"/>
          </p:cNvSpPr>
          <p:nvPr/>
        </p:nvSpPr>
        <p:spPr bwMode="auto">
          <a:xfrm>
            <a:off x="477838" y="4467225"/>
            <a:ext cx="2654300" cy="720725"/>
          </a:xfrm>
          <a:prstGeom prst="rect">
            <a:avLst/>
          </a:prstGeom>
          <a:solidFill>
            <a:srgbClr val="BEF2FE"/>
          </a:solidFill>
          <a:ln w="9525">
            <a:solidFill>
              <a:schemeClr val="tx1"/>
            </a:solidFill>
            <a:miter lim="800000"/>
            <a:headEnd/>
            <a:tailEnd/>
          </a:ln>
        </p:spPr>
        <p:txBody>
          <a:bodyPr wrap="none" anchor="ctr"/>
          <a:lstStyle/>
          <a:p>
            <a:pPr algn="ctr"/>
            <a:r>
              <a:rPr lang="en-IE"/>
              <a:t>Specialised Tasks</a:t>
            </a:r>
          </a:p>
        </p:txBody>
      </p:sp>
      <p:sp>
        <p:nvSpPr>
          <p:cNvPr id="12298" name="Rectangle 12"/>
          <p:cNvSpPr>
            <a:spLocks noChangeArrowheads="1"/>
          </p:cNvSpPr>
          <p:nvPr/>
        </p:nvSpPr>
        <p:spPr bwMode="auto">
          <a:xfrm>
            <a:off x="477838" y="5573713"/>
            <a:ext cx="2652712" cy="720725"/>
          </a:xfrm>
          <a:prstGeom prst="rect">
            <a:avLst/>
          </a:prstGeom>
          <a:solidFill>
            <a:srgbClr val="BEF2FE"/>
          </a:solidFill>
          <a:ln w="9525">
            <a:solidFill>
              <a:schemeClr val="tx1"/>
            </a:solidFill>
            <a:miter lim="800000"/>
            <a:headEnd/>
            <a:tailEnd/>
          </a:ln>
        </p:spPr>
        <p:txBody>
          <a:bodyPr wrap="none" anchor="ctr"/>
          <a:lstStyle/>
          <a:p>
            <a:pPr algn="ctr"/>
            <a:r>
              <a:rPr lang="en-IE"/>
              <a:t>Process Instances</a:t>
            </a:r>
          </a:p>
        </p:txBody>
      </p:sp>
      <p:sp>
        <p:nvSpPr>
          <p:cNvPr id="12299" name="Rectangle 15"/>
          <p:cNvSpPr>
            <a:spLocks noChangeArrowheads="1"/>
          </p:cNvSpPr>
          <p:nvPr/>
        </p:nvSpPr>
        <p:spPr bwMode="auto">
          <a:xfrm>
            <a:off x="3573463" y="1577975"/>
            <a:ext cx="1182687" cy="547688"/>
          </a:xfrm>
          <a:prstGeom prst="rect">
            <a:avLst/>
          </a:prstGeom>
          <a:solidFill>
            <a:srgbClr val="FF9900"/>
          </a:solidFill>
          <a:ln w="9525">
            <a:solidFill>
              <a:schemeClr val="tx1"/>
            </a:solidFill>
            <a:miter lim="800000"/>
            <a:headEnd/>
            <a:tailEnd/>
          </a:ln>
        </p:spPr>
        <p:txBody>
          <a:bodyPr wrap="none" anchor="ctr"/>
          <a:lstStyle/>
          <a:p>
            <a:pPr algn="ctr"/>
            <a:endParaRPr lang="en-IE"/>
          </a:p>
        </p:txBody>
      </p:sp>
      <p:sp>
        <p:nvSpPr>
          <p:cNvPr id="12300" name="Rectangle 16"/>
          <p:cNvSpPr>
            <a:spLocks noChangeArrowheads="1"/>
          </p:cNvSpPr>
          <p:nvPr/>
        </p:nvSpPr>
        <p:spPr bwMode="auto">
          <a:xfrm>
            <a:off x="5437188" y="1577975"/>
            <a:ext cx="1182687" cy="547688"/>
          </a:xfrm>
          <a:prstGeom prst="rect">
            <a:avLst/>
          </a:prstGeom>
          <a:solidFill>
            <a:srgbClr val="FF9900"/>
          </a:solidFill>
          <a:ln w="9525">
            <a:solidFill>
              <a:schemeClr val="tx1"/>
            </a:solidFill>
            <a:miter lim="800000"/>
            <a:headEnd/>
            <a:tailEnd/>
          </a:ln>
        </p:spPr>
        <p:txBody>
          <a:bodyPr wrap="none" anchor="ctr"/>
          <a:lstStyle/>
          <a:p>
            <a:pPr algn="ctr"/>
            <a:endParaRPr lang="en-IE"/>
          </a:p>
        </p:txBody>
      </p:sp>
      <p:sp>
        <p:nvSpPr>
          <p:cNvPr id="12301" name="Rectangle 17"/>
          <p:cNvSpPr>
            <a:spLocks noChangeArrowheads="1"/>
          </p:cNvSpPr>
          <p:nvPr/>
        </p:nvSpPr>
        <p:spPr bwMode="auto">
          <a:xfrm>
            <a:off x="7307263" y="1577975"/>
            <a:ext cx="1182687" cy="547688"/>
          </a:xfrm>
          <a:prstGeom prst="rect">
            <a:avLst/>
          </a:prstGeom>
          <a:solidFill>
            <a:srgbClr val="FF9900"/>
          </a:solidFill>
          <a:ln w="9525">
            <a:solidFill>
              <a:schemeClr val="tx1"/>
            </a:solidFill>
            <a:miter lim="800000"/>
            <a:headEnd/>
            <a:tailEnd/>
          </a:ln>
        </p:spPr>
        <p:txBody>
          <a:bodyPr wrap="none" anchor="ctr"/>
          <a:lstStyle/>
          <a:p>
            <a:pPr algn="ctr"/>
            <a:endParaRPr lang="en-IE"/>
          </a:p>
        </p:txBody>
      </p:sp>
      <p:sp>
        <p:nvSpPr>
          <p:cNvPr id="12302" name="Rectangle 18"/>
          <p:cNvSpPr>
            <a:spLocks noChangeArrowheads="1"/>
          </p:cNvSpPr>
          <p:nvPr/>
        </p:nvSpPr>
        <p:spPr bwMode="auto">
          <a:xfrm>
            <a:off x="3406775" y="2682875"/>
            <a:ext cx="1008063" cy="547688"/>
          </a:xfrm>
          <a:prstGeom prst="rect">
            <a:avLst/>
          </a:prstGeom>
          <a:solidFill>
            <a:srgbClr val="FF9900"/>
          </a:solidFill>
          <a:ln w="9525">
            <a:solidFill>
              <a:schemeClr val="tx1"/>
            </a:solidFill>
            <a:miter lim="800000"/>
            <a:headEnd/>
            <a:tailEnd/>
          </a:ln>
        </p:spPr>
        <p:txBody>
          <a:bodyPr wrap="none" anchor="ctr"/>
          <a:lstStyle/>
          <a:p>
            <a:pPr algn="ctr"/>
            <a:endParaRPr lang="en-IE"/>
          </a:p>
        </p:txBody>
      </p:sp>
      <p:sp>
        <p:nvSpPr>
          <p:cNvPr id="12303" name="Rectangle 19"/>
          <p:cNvSpPr>
            <a:spLocks noChangeArrowheads="1"/>
          </p:cNvSpPr>
          <p:nvPr/>
        </p:nvSpPr>
        <p:spPr bwMode="auto">
          <a:xfrm>
            <a:off x="4792663" y="2684463"/>
            <a:ext cx="1008062" cy="547687"/>
          </a:xfrm>
          <a:prstGeom prst="rect">
            <a:avLst/>
          </a:prstGeom>
          <a:solidFill>
            <a:srgbClr val="FF9900"/>
          </a:solidFill>
          <a:ln w="9525">
            <a:solidFill>
              <a:schemeClr val="tx1"/>
            </a:solidFill>
            <a:miter lim="800000"/>
            <a:headEnd/>
            <a:tailEnd/>
          </a:ln>
        </p:spPr>
        <p:txBody>
          <a:bodyPr wrap="none" anchor="ctr"/>
          <a:lstStyle/>
          <a:p>
            <a:pPr algn="ctr"/>
            <a:endParaRPr lang="en-IE"/>
          </a:p>
        </p:txBody>
      </p:sp>
      <p:sp>
        <p:nvSpPr>
          <p:cNvPr id="12304" name="Rectangle 20"/>
          <p:cNvSpPr>
            <a:spLocks noChangeArrowheads="1"/>
          </p:cNvSpPr>
          <p:nvPr/>
        </p:nvSpPr>
        <p:spPr bwMode="auto">
          <a:xfrm>
            <a:off x="7559675" y="2684463"/>
            <a:ext cx="1008063" cy="547687"/>
          </a:xfrm>
          <a:prstGeom prst="rect">
            <a:avLst/>
          </a:prstGeom>
          <a:solidFill>
            <a:srgbClr val="FF9900"/>
          </a:solidFill>
          <a:ln w="9525">
            <a:solidFill>
              <a:schemeClr val="tx1"/>
            </a:solidFill>
            <a:miter lim="800000"/>
            <a:headEnd/>
            <a:tailEnd/>
          </a:ln>
        </p:spPr>
        <p:txBody>
          <a:bodyPr wrap="none" anchor="ctr"/>
          <a:lstStyle/>
          <a:p>
            <a:pPr algn="ctr"/>
            <a:endParaRPr lang="en-IE"/>
          </a:p>
        </p:txBody>
      </p:sp>
      <p:sp>
        <p:nvSpPr>
          <p:cNvPr id="12305" name="Rectangle 21"/>
          <p:cNvSpPr>
            <a:spLocks noChangeArrowheads="1"/>
          </p:cNvSpPr>
          <p:nvPr/>
        </p:nvSpPr>
        <p:spPr bwMode="auto">
          <a:xfrm>
            <a:off x="6110288" y="2684463"/>
            <a:ext cx="1008062" cy="547687"/>
          </a:xfrm>
          <a:prstGeom prst="rect">
            <a:avLst/>
          </a:prstGeom>
          <a:solidFill>
            <a:srgbClr val="FF9900"/>
          </a:solidFill>
          <a:ln w="9525">
            <a:solidFill>
              <a:schemeClr val="tx1"/>
            </a:solidFill>
            <a:miter lim="800000"/>
            <a:headEnd/>
            <a:tailEnd/>
          </a:ln>
        </p:spPr>
        <p:txBody>
          <a:bodyPr wrap="none" anchor="ctr"/>
          <a:lstStyle/>
          <a:p>
            <a:pPr algn="ctr"/>
            <a:endParaRPr lang="en-IE"/>
          </a:p>
        </p:txBody>
      </p:sp>
      <p:sp>
        <p:nvSpPr>
          <p:cNvPr id="12306" name="Rectangle 22"/>
          <p:cNvSpPr>
            <a:spLocks noChangeArrowheads="1"/>
          </p:cNvSpPr>
          <p:nvPr/>
        </p:nvSpPr>
        <p:spPr bwMode="auto">
          <a:xfrm>
            <a:off x="3268663" y="4648200"/>
            <a:ext cx="539750" cy="360363"/>
          </a:xfrm>
          <a:prstGeom prst="rect">
            <a:avLst/>
          </a:prstGeom>
          <a:solidFill>
            <a:srgbClr val="FF9900"/>
          </a:solidFill>
          <a:ln w="9525">
            <a:solidFill>
              <a:schemeClr val="tx1"/>
            </a:solidFill>
            <a:miter lim="800000"/>
            <a:headEnd/>
            <a:tailEnd/>
          </a:ln>
        </p:spPr>
        <p:txBody>
          <a:bodyPr wrap="none" anchor="ctr"/>
          <a:lstStyle/>
          <a:p>
            <a:pPr algn="ctr"/>
            <a:endParaRPr lang="en-IE"/>
          </a:p>
        </p:txBody>
      </p:sp>
      <p:sp>
        <p:nvSpPr>
          <p:cNvPr id="12307" name="Rectangle 23"/>
          <p:cNvSpPr>
            <a:spLocks noChangeArrowheads="1"/>
          </p:cNvSpPr>
          <p:nvPr/>
        </p:nvSpPr>
        <p:spPr bwMode="auto">
          <a:xfrm>
            <a:off x="3922713" y="4648200"/>
            <a:ext cx="539750" cy="360363"/>
          </a:xfrm>
          <a:prstGeom prst="rect">
            <a:avLst/>
          </a:prstGeom>
          <a:solidFill>
            <a:srgbClr val="FF9900"/>
          </a:solidFill>
          <a:ln w="9525">
            <a:solidFill>
              <a:schemeClr val="tx1"/>
            </a:solidFill>
            <a:miter lim="800000"/>
            <a:headEnd/>
            <a:tailEnd/>
          </a:ln>
        </p:spPr>
        <p:txBody>
          <a:bodyPr wrap="none" anchor="ctr"/>
          <a:lstStyle/>
          <a:p>
            <a:pPr algn="ctr"/>
            <a:endParaRPr lang="en-IE"/>
          </a:p>
        </p:txBody>
      </p:sp>
      <p:sp>
        <p:nvSpPr>
          <p:cNvPr id="12308" name="Rectangle 24"/>
          <p:cNvSpPr>
            <a:spLocks noChangeArrowheads="1"/>
          </p:cNvSpPr>
          <p:nvPr/>
        </p:nvSpPr>
        <p:spPr bwMode="auto">
          <a:xfrm>
            <a:off x="5230813" y="4648200"/>
            <a:ext cx="539750" cy="360363"/>
          </a:xfrm>
          <a:prstGeom prst="rect">
            <a:avLst/>
          </a:prstGeom>
          <a:solidFill>
            <a:srgbClr val="FF9900"/>
          </a:solidFill>
          <a:ln w="9525">
            <a:solidFill>
              <a:schemeClr val="tx1"/>
            </a:solidFill>
            <a:miter lim="800000"/>
            <a:headEnd/>
            <a:tailEnd/>
          </a:ln>
        </p:spPr>
        <p:txBody>
          <a:bodyPr wrap="none" anchor="ctr"/>
          <a:lstStyle/>
          <a:p>
            <a:pPr algn="ctr"/>
            <a:endParaRPr lang="en-IE"/>
          </a:p>
        </p:txBody>
      </p:sp>
      <p:sp>
        <p:nvSpPr>
          <p:cNvPr id="12309" name="Rectangle 25"/>
          <p:cNvSpPr>
            <a:spLocks noChangeArrowheads="1"/>
          </p:cNvSpPr>
          <p:nvPr/>
        </p:nvSpPr>
        <p:spPr bwMode="auto">
          <a:xfrm>
            <a:off x="4576763" y="4648200"/>
            <a:ext cx="539750" cy="360363"/>
          </a:xfrm>
          <a:prstGeom prst="rect">
            <a:avLst/>
          </a:prstGeom>
          <a:solidFill>
            <a:srgbClr val="FF9900"/>
          </a:solidFill>
          <a:ln w="9525">
            <a:solidFill>
              <a:schemeClr val="tx1"/>
            </a:solidFill>
            <a:miter lim="800000"/>
            <a:headEnd/>
            <a:tailEnd/>
          </a:ln>
        </p:spPr>
        <p:txBody>
          <a:bodyPr wrap="none" anchor="ctr"/>
          <a:lstStyle/>
          <a:p>
            <a:pPr algn="ctr"/>
            <a:endParaRPr lang="en-IE"/>
          </a:p>
        </p:txBody>
      </p:sp>
      <p:sp>
        <p:nvSpPr>
          <p:cNvPr id="12310" name="Rectangle 26"/>
          <p:cNvSpPr>
            <a:spLocks noChangeArrowheads="1"/>
          </p:cNvSpPr>
          <p:nvPr/>
        </p:nvSpPr>
        <p:spPr bwMode="auto">
          <a:xfrm>
            <a:off x="6107113" y="4648200"/>
            <a:ext cx="539750" cy="360363"/>
          </a:xfrm>
          <a:prstGeom prst="rect">
            <a:avLst/>
          </a:prstGeom>
          <a:solidFill>
            <a:srgbClr val="FF9900"/>
          </a:solidFill>
          <a:ln w="9525">
            <a:solidFill>
              <a:schemeClr val="tx1"/>
            </a:solidFill>
            <a:miter lim="800000"/>
            <a:headEnd/>
            <a:tailEnd/>
          </a:ln>
        </p:spPr>
        <p:txBody>
          <a:bodyPr wrap="none" anchor="ctr"/>
          <a:lstStyle/>
          <a:p>
            <a:pPr algn="ctr"/>
            <a:endParaRPr lang="en-IE"/>
          </a:p>
        </p:txBody>
      </p:sp>
      <p:sp>
        <p:nvSpPr>
          <p:cNvPr id="12311" name="Rectangle 27"/>
          <p:cNvSpPr>
            <a:spLocks noChangeArrowheads="1"/>
          </p:cNvSpPr>
          <p:nvPr/>
        </p:nvSpPr>
        <p:spPr bwMode="auto">
          <a:xfrm>
            <a:off x="6773863" y="4648200"/>
            <a:ext cx="539750" cy="360363"/>
          </a:xfrm>
          <a:prstGeom prst="rect">
            <a:avLst/>
          </a:prstGeom>
          <a:solidFill>
            <a:srgbClr val="FF9900"/>
          </a:solidFill>
          <a:ln w="9525">
            <a:solidFill>
              <a:schemeClr val="tx1"/>
            </a:solidFill>
            <a:miter lim="800000"/>
            <a:headEnd/>
            <a:tailEnd/>
          </a:ln>
        </p:spPr>
        <p:txBody>
          <a:bodyPr wrap="none" anchor="ctr"/>
          <a:lstStyle/>
          <a:p>
            <a:pPr algn="ctr"/>
            <a:endParaRPr lang="en-IE"/>
          </a:p>
        </p:txBody>
      </p:sp>
      <p:sp>
        <p:nvSpPr>
          <p:cNvPr id="12312" name="Rectangle 28"/>
          <p:cNvSpPr>
            <a:spLocks noChangeArrowheads="1"/>
          </p:cNvSpPr>
          <p:nvPr/>
        </p:nvSpPr>
        <p:spPr bwMode="auto">
          <a:xfrm>
            <a:off x="8107363" y="4648200"/>
            <a:ext cx="539750" cy="360363"/>
          </a:xfrm>
          <a:prstGeom prst="rect">
            <a:avLst/>
          </a:prstGeom>
          <a:solidFill>
            <a:srgbClr val="FF9900"/>
          </a:solidFill>
          <a:ln w="9525">
            <a:solidFill>
              <a:schemeClr val="tx1"/>
            </a:solidFill>
            <a:miter lim="800000"/>
            <a:headEnd/>
            <a:tailEnd/>
          </a:ln>
        </p:spPr>
        <p:txBody>
          <a:bodyPr wrap="none" anchor="ctr"/>
          <a:lstStyle/>
          <a:p>
            <a:pPr algn="ctr"/>
            <a:endParaRPr lang="en-IE"/>
          </a:p>
        </p:txBody>
      </p:sp>
      <p:sp>
        <p:nvSpPr>
          <p:cNvPr id="12313" name="Rectangle 29"/>
          <p:cNvSpPr>
            <a:spLocks noChangeArrowheads="1"/>
          </p:cNvSpPr>
          <p:nvPr/>
        </p:nvSpPr>
        <p:spPr bwMode="auto">
          <a:xfrm>
            <a:off x="7440613" y="4648200"/>
            <a:ext cx="539750" cy="360363"/>
          </a:xfrm>
          <a:prstGeom prst="rect">
            <a:avLst/>
          </a:prstGeom>
          <a:solidFill>
            <a:srgbClr val="FF9900"/>
          </a:solidFill>
          <a:ln w="9525">
            <a:solidFill>
              <a:schemeClr val="tx1"/>
            </a:solidFill>
            <a:miter lim="800000"/>
            <a:headEnd/>
            <a:tailEnd/>
          </a:ln>
        </p:spPr>
        <p:txBody>
          <a:bodyPr wrap="none" anchor="ctr"/>
          <a:lstStyle/>
          <a:p>
            <a:pPr algn="ctr"/>
            <a:endParaRPr lang="en-IE"/>
          </a:p>
        </p:txBody>
      </p:sp>
      <p:sp>
        <p:nvSpPr>
          <p:cNvPr id="12314" name="Oval 30"/>
          <p:cNvSpPr>
            <a:spLocks noChangeArrowheads="1"/>
          </p:cNvSpPr>
          <p:nvPr/>
        </p:nvSpPr>
        <p:spPr bwMode="auto">
          <a:xfrm>
            <a:off x="4525963" y="5962650"/>
            <a:ext cx="323850" cy="323850"/>
          </a:xfrm>
          <a:prstGeom prst="ellipse">
            <a:avLst/>
          </a:prstGeom>
          <a:solidFill>
            <a:srgbClr val="FF9900"/>
          </a:solidFill>
          <a:ln w="9525">
            <a:solidFill>
              <a:schemeClr val="tx1"/>
            </a:solidFill>
            <a:miter lim="800000"/>
            <a:headEnd/>
            <a:tailEnd/>
          </a:ln>
        </p:spPr>
        <p:txBody>
          <a:bodyPr wrap="none" anchor="ctr"/>
          <a:lstStyle/>
          <a:p>
            <a:endParaRPr lang="en-US"/>
          </a:p>
        </p:txBody>
      </p:sp>
      <p:sp>
        <p:nvSpPr>
          <p:cNvPr id="12315" name="Oval 31"/>
          <p:cNvSpPr>
            <a:spLocks noChangeArrowheads="1"/>
          </p:cNvSpPr>
          <p:nvPr/>
        </p:nvSpPr>
        <p:spPr bwMode="auto">
          <a:xfrm>
            <a:off x="4802188" y="5572125"/>
            <a:ext cx="323850" cy="323850"/>
          </a:xfrm>
          <a:prstGeom prst="ellipse">
            <a:avLst/>
          </a:prstGeom>
          <a:solidFill>
            <a:srgbClr val="FF9900"/>
          </a:solidFill>
          <a:ln w="9525">
            <a:solidFill>
              <a:schemeClr val="tx1"/>
            </a:solidFill>
            <a:miter lim="800000"/>
            <a:headEnd/>
            <a:tailEnd/>
          </a:ln>
        </p:spPr>
        <p:txBody>
          <a:bodyPr wrap="none" anchor="ctr"/>
          <a:lstStyle/>
          <a:p>
            <a:endParaRPr lang="en-US"/>
          </a:p>
        </p:txBody>
      </p:sp>
      <p:sp>
        <p:nvSpPr>
          <p:cNvPr id="12316" name="Oval 32"/>
          <p:cNvSpPr>
            <a:spLocks noChangeArrowheads="1"/>
          </p:cNvSpPr>
          <p:nvPr/>
        </p:nvSpPr>
        <p:spPr bwMode="auto">
          <a:xfrm>
            <a:off x="5313363" y="5995988"/>
            <a:ext cx="323850" cy="323850"/>
          </a:xfrm>
          <a:prstGeom prst="ellipse">
            <a:avLst/>
          </a:prstGeom>
          <a:solidFill>
            <a:srgbClr val="FF9900"/>
          </a:solidFill>
          <a:ln w="9525">
            <a:solidFill>
              <a:schemeClr val="tx1"/>
            </a:solidFill>
            <a:miter lim="800000"/>
            <a:headEnd/>
            <a:tailEnd/>
          </a:ln>
        </p:spPr>
        <p:txBody>
          <a:bodyPr wrap="none" anchor="ctr"/>
          <a:lstStyle/>
          <a:p>
            <a:endParaRPr lang="en-US"/>
          </a:p>
        </p:txBody>
      </p:sp>
      <p:sp>
        <p:nvSpPr>
          <p:cNvPr id="12317" name="Oval 33"/>
          <p:cNvSpPr>
            <a:spLocks noChangeArrowheads="1"/>
          </p:cNvSpPr>
          <p:nvPr/>
        </p:nvSpPr>
        <p:spPr bwMode="auto">
          <a:xfrm>
            <a:off x="5589588" y="5605463"/>
            <a:ext cx="323850" cy="323850"/>
          </a:xfrm>
          <a:prstGeom prst="ellipse">
            <a:avLst/>
          </a:prstGeom>
          <a:solidFill>
            <a:srgbClr val="FF9900"/>
          </a:solidFill>
          <a:ln w="9525">
            <a:solidFill>
              <a:schemeClr val="tx1"/>
            </a:solidFill>
            <a:miter lim="800000"/>
            <a:headEnd/>
            <a:tailEnd/>
          </a:ln>
        </p:spPr>
        <p:txBody>
          <a:bodyPr wrap="none" anchor="ctr"/>
          <a:lstStyle/>
          <a:p>
            <a:endParaRPr lang="en-US"/>
          </a:p>
        </p:txBody>
      </p:sp>
      <p:sp>
        <p:nvSpPr>
          <p:cNvPr id="12318" name="Oval 34"/>
          <p:cNvSpPr>
            <a:spLocks noChangeArrowheads="1"/>
          </p:cNvSpPr>
          <p:nvPr/>
        </p:nvSpPr>
        <p:spPr bwMode="auto">
          <a:xfrm>
            <a:off x="7299325" y="5956300"/>
            <a:ext cx="323850" cy="323850"/>
          </a:xfrm>
          <a:prstGeom prst="ellipse">
            <a:avLst/>
          </a:prstGeom>
          <a:solidFill>
            <a:srgbClr val="FF9900"/>
          </a:solidFill>
          <a:ln w="9525">
            <a:solidFill>
              <a:schemeClr val="tx1"/>
            </a:solidFill>
            <a:miter lim="800000"/>
            <a:headEnd/>
            <a:tailEnd/>
          </a:ln>
        </p:spPr>
        <p:txBody>
          <a:bodyPr wrap="none" anchor="ctr"/>
          <a:lstStyle/>
          <a:p>
            <a:endParaRPr lang="en-US"/>
          </a:p>
        </p:txBody>
      </p:sp>
      <p:sp>
        <p:nvSpPr>
          <p:cNvPr id="12319" name="Oval 35"/>
          <p:cNvSpPr>
            <a:spLocks noChangeArrowheads="1"/>
          </p:cNvSpPr>
          <p:nvPr/>
        </p:nvSpPr>
        <p:spPr bwMode="auto">
          <a:xfrm>
            <a:off x="7575550" y="5565775"/>
            <a:ext cx="323850" cy="323850"/>
          </a:xfrm>
          <a:prstGeom prst="ellipse">
            <a:avLst/>
          </a:prstGeom>
          <a:solidFill>
            <a:srgbClr val="FF9900"/>
          </a:solidFill>
          <a:ln w="9525">
            <a:solidFill>
              <a:schemeClr val="tx1"/>
            </a:solidFill>
            <a:miter lim="800000"/>
            <a:headEnd/>
            <a:tailEnd/>
          </a:ln>
        </p:spPr>
        <p:txBody>
          <a:bodyPr wrap="none" anchor="ctr"/>
          <a:lstStyle/>
          <a:p>
            <a:endParaRPr lang="en-US"/>
          </a:p>
        </p:txBody>
      </p:sp>
      <p:sp>
        <p:nvSpPr>
          <p:cNvPr id="12320" name="Oval 36"/>
          <p:cNvSpPr>
            <a:spLocks noChangeArrowheads="1"/>
          </p:cNvSpPr>
          <p:nvPr/>
        </p:nvSpPr>
        <p:spPr bwMode="auto">
          <a:xfrm>
            <a:off x="8086725" y="5989638"/>
            <a:ext cx="323850" cy="323850"/>
          </a:xfrm>
          <a:prstGeom prst="ellipse">
            <a:avLst/>
          </a:prstGeom>
          <a:solidFill>
            <a:srgbClr val="FF9900"/>
          </a:solidFill>
          <a:ln w="9525">
            <a:solidFill>
              <a:schemeClr val="tx1"/>
            </a:solidFill>
            <a:miter lim="800000"/>
            <a:headEnd/>
            <a:tailEnd/>
          </a:ln>
        </p:spPr>
        <p:txBody>
          <a:bodyPr wrap="none" anchor="ctr"/>
          <a:lstStyle/>
          <a:p>
            <a:endParaRPr lang="en-US"/>
          </a:p>
        </p:txBody>
      </p:sp>
      <p:sp>
        <p:nvSpPr>
          <p:cNvPr id="12321" name="Oval 37"/>
          <p:cNvSpPr>
            <a:spLocks noChangeArrowheads="1"/>
          </p:cNvSpPr>
          <p:nvPr/>
        </p:nvSpPr>
        <p:spPr bwMode="auto">
          <a:xfrm>
            <a:off x="8362950" y="5599113"/>
            <a:ext cx="323850" cy="323850"/>
          </a:xfrm>
          <a:prstGeom prst="ellipse">
            <a:avLst/>
          </a:prstGeom>
          <a:solidFill>
            <a:srgbClr val="FF9900"/>
          </a:solidFill>
          <a:ln w="9525">
            <a:solidFill>
              <a:schemeClr val="tx1"/>
            </a:solidFill>
            <a:miter lim="800000"/>
            <a:headEnd/>
            <a:tailEnd/>
          </a:ln>
        </p:spPr>
        <p:txBody>
          <a:bodyPr wrap="none" anchor="ctr"/>
          <a:lstStyle/>
          <a:p>
            <a:endParaRPr lang="en-US"/>
          </a:p>
        </p:txBody>
      </p:sp>
      <p:cxnSp>
        <p:nvCxnSpPr>
          <p:cNvPr id="12322" name="AutoShape 38"/>
          <p:cNvCxnSpPr>
            <a:cxnSpLocks noChangeShapeType="1"/>
            <a:stCxn id="12299" idx="2"/>
            <a:endCxn id="12302" idx="0"/>
          </p:cNvCxnSpPr>
          <p:nvPr/>
        </p:nvCxnSpPr>
        <p:spPr bwMode="auto">
          <a:xfrm flipH="1">
            <a:off x="3911600" y="2125663"/>
            <a:ext cx="254000" cy="557212"/>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2323" name="AutoShape 39"/>
          <p:cNvCxnSpPr>
            <a:cxnSpLocks noChangeShapeType="1"/>
            <a:stCxn id="12299" idx="2"/>
            <a:endCxn id="12303" idx="0"/>
          </p:cNvCxnSpPr>
          <p:nvPr/>
        </p:nvCxnSpPr>
        <p:spPr bwMode="auto">
          <a:xfrm>
            <a:off x="4165600" y="2125663"/>
            <a:ext cx="1131888" cy="55880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2324" name="AutoShape 40"/>
          <p:cNvCxnSpPr>
            <a:cxnSpLocks noChangeShapeType="1"/>
            <a:stCxn id="12301" idx="2"/>
            <a:endCxn id="12304" idx="0"/>
          </p:cNvCxnSpPr>
          <p:nvPr/>
        </p:nvCxnSpPr>
        <p:spPr bwMode="auto">
          <a:xfrm>
            <a:off x="7899400" y="2125663"/>
            <a:ext cx="165100" cy="55880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2325" name="AutoShape 41"/>
          <p:cNvCxnSpPr>
            <a:cxnSpLocks noChangeShapeType="1"/>
            <a:stCxn id="12301" idx="2"/>
            <a:endCxn id="12305" idx="0"/>
          </p:cNvCxnSpPr>
          <p:nvPr/>
        </p:nvCxnSpPr>
        <p:spPr bwMode="auto">
          <a:xfrm flipH="1">
            <a:off x="6615113" y="2125663"/>
            <a:ext cx="1284287" cy="55880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2326" name="AutoShape 42"/>
          <p:cNvCxnSpPr>
            <a:cxnSpLocks noChangeShapeType="1"/>
            <a:stCxn id="12304" idx="2"/>
            <a:endCxn id="12312" idx="0"/>
          </p:cNvCxnSpPr>
          <p:nvPr/>
        </p:nvCxnSpPr>
        <p:spPr bwMode="auto">
          <a:xfrm>
            <a:off x="8064500" y="3232150"/>
            <a:ext cx="312738" cy="14160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2327" name="AutoShape 43"/>
          <p:cNvCxnSpPr>
            <a:cxnSpLocks noChangeShapeType="1"/>
            <a:stCxn id="12304" idx="2"/>
            <a:endCxn id="12313" idx="0"/>
          </p:cNvCxnSpPr>
          <p:nvPr/>
        </p:nvCxnSpPr>
        <p:spPr bwMode="auto">
          <a:xfrm flipH="1">
            <a:off x="7710488" y="3232150"/>
            <a:ext cx="354012" cy="14160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2328" name="AutoShape 44"/>
          <p:cNvCxnSpPr>
            <a:cxnSpLocks noChangeShapeType="1"/>
            <a:stCxn id="12304" idx="2"/>
            <a:endCxn id="12310" idx="0"/>
          </p:cNvCxnSpPr>
          <p:nvPr/>
        </p:nvCxnSpPr>
        <p:spPr bwMode="auto">
          <a:xfrm flipH="1">
            <a:off x="6376988" y="3232150"/>
            <a:ext cx="1687512" cy="14160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2329" name="AutoShape 45"/>
          <p:cNvCxnSpPr>
            <a:cxnSpLocks noChangeShapeType="1"/>
            <a:stCxn id="12304" idx="2"/>
            <a:endCxn id="12311" idx="0"/>
          </p:cNvCxnSpPr>
          <p:nvPr/>
        </p:nvCxnSpPr>
        <p:spPr bwMode="auto">
          <a:xfrm flipH="1">
            <a:off x="7043738" y="3232150"/>
            <a:ext cx="1020762" cy="14160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2330" name="AutoShape 46"/>
          <p:cNvCxnSpPr>
            <a:cxnSpLocks noChangeShapeType="1"/>
            <a:stCxn id="12302" idx="2"/>
            <a:endCxn id="12306" idx="0"/>
          </p:cNvCxnSpPr>
          <p:nvPr/>
        </p:nvCxnSpPr>
        <p:spPr bwMode="auto">
          <a:xfrm flipH="1">
            <a:off x="3538538" y="3230563"/>
            <a:ext cx="373062" cy="1417637"/>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2331" name="AutoShape 47"/>
          <p:cNvCxnSpPr>
            <a:cxnSpLocks noChangeShapeType="1"/>
            <a:stCxn id="12302" idx="2"/>
            <a:endCxn id="12307" idx="0"/>
          </p:cNvCxnSpPr>
          <p:nvPr/>
        </p:nvCxnSpPr>
        <p:spPr bwMode="auto">
          <a:xfrm>
            <a:off x="3911600" y="3230563"/>
            <a:ext cx="280988" cy="1417637"/>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2332" name="AutoShape 48"/>
          <p:cNvCxnSpPr>
            <a:cxnSpLocks noChangeShapeType="1"/>
            <a:stCxn id="12302" idx="2"/>
            <a:endCxn id="12309" idx="0"/>
          </p:cNvCxnSpPr>
          <p:nvPr/>
        </p:nvCxnSpPr>
        <p:spPr bwMode="auto">
          <a:xfrm>
            <a:off x="3911600" y="3230563"/>
            <a:ext cx="935038" cy="1417637"/>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2333" name="AutoShape 49"/>
          <p:cNvCxnSpPr>
            <a:cxnSpLocks noChangeShapeType="1"/>
            <a:stCxn id="12302" idx="2"/>
            <a:endCxn id="12308" idx="0"/>
          </p:cNvCxnSpPr>
          <p:nvPr/>
        </p:nvCxnSpPr>
        <p:spPr bwMode="auto">
          <a:xfrm>
            <a:off x="3911600" y="3230563"/>
            <a:ext cx="1589088" cy="1417637"/>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2334" name="AutoShape 50"/>
          <p:cNvCxnSpPr>
            <a:cxnSpLocks noChangeShapeType="1"/>
            <a:stCxn id="12309" idx="2"/>
            <a:endCxn id="12315" idx="0"/>
          </p:cNvCxnSpPr>
          <p:nvPr/>
        </p:nvCxnSpPr>
        <p:spPr bwMode="auto">
          <a:xfrm>
            <a:off x="4846638" y="5008563"/>
            <a:ext cx="117475" cy="563562"/>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2335" name="AutoShape 51"/>
          <p:cNvCxnSpPr>
            <a:cxnSpLocks noChangeShapeType="1"/>
            <a:stCxn id="12309" idx="2"/>
            <a:endCxn id="12314" idx="0"/>
          </p:cNvCxnSpPr>
          <p:nvPr/>
        </p:nvCxnSpPr>
        <p:spPr bwMode="auto">
          <a:xfrm flipH="1">
            <a:off x="4687888" y="5008563"/>
            <a:ext cx="158750" cy="954087"/>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2336" name="AutoShape 52"/>
          <p:cNvCxnSpPr>
            <a:cxnSpLocks noChangeShapeType="1"/>
            <a:stCxn id="12308" idx="2"/>
            <a:endCxn id="12316" idx="0"/>
          </p:cNvCxnSpPr>
          <p:nvPr/>
        </p:nvCxnSpPr>
        <p:spPr bwMode="auto">
          <a:xfrm flipH="1">
            <a:off x="5475288" y="5008563"/>
            <a:ext cx="25400" cy="987425"/>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2337" name="AutoShape 53"/>
          <p:cNvCxnSpPr>
            <a:cxnSpLocks noChangeShapeType="1"/>
            <a:stCxn id="12308" idx="2"/>
            <a:endCxn id="12317" idx="0"/>
          </p:cNvCxnSpPr>
          <p:nvPr/>
        </p:nvCxnSpPr>
        <p:spPr bwMode="auto">
          <a:xfrm>
            <a:off x="5500688" y="5008563"/>
            <a:ext cx="250825" cy="59690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2338" name="AutoShape 54"/>
          <p:cNvCxnSpPr>
            <a:cxnSpLocks noChangeShapeType="1"/>
            <a:stCxn id="12313" idx="2"/>
            <a:endCxn id="12318" idx="0"/>
          </p:cNvCxnSpPr>
          <p:nvPr/>
        </p:nvCxnSpPr>
        <p:spPr bwMode="auto">
          <a:xfrm flipH="1">
            <a:off x="7461250" y="5008563"/>
            <a:ext cx="249238" cy="947737"/>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2339" name="AutoShape 55"/>
          <p:cNvCxnSpPr>
            <a:cxnSpLocks noChangeShapeType="1"/>
            <a:stCxn id="12313" idx="2"/>
            <a:endCxn id="12319" idx="0"/>
          </p:cNvCxnSpPr>
          <p:nvPr/>
        </p:nvCxnSpPr>
        <p:spPr bwMode="auto">
          <a:xfrm>
            <a:off x="7710488" y="5008563"/>
            <a:ext cx="26987" cy="557212"/>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2340" name="AutoShape 56"/>
          <p:cNvCxnSpPr>
            <a:cxnSpLocks noChangeShapeType="1"/>
            <a:stCxn id="12312" idx="2"/>
            <a:endCxn id="12321" idx="0"/>
          </p:cNvCxnSpPr>
          <p:nvPr/>
        </p:nvCxnSpPr>
        <p:spPr bwMode="auto">
          <a:xfrm>
            <a:off x="8377238" y="5008563"/>
            <a:ext cx="147637" cy="5905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2341" name="AutoShape 57"/>
          <p:cNvCxnSpPr>
            <a:cxnSpLocks noChangeShapeType="1"/>
            <a:stCxn id="12312" idx="2"/>
            <a:endCxn id="12320" idx="0"/>
          </p:cNvCxnSpPr>
          <p:nvPr/>
        </p:nvCxnSpPr>
        <p:spPr bwMode="auto">
          <a:xfrm flipH="1">
            <a:off x="8248650" y="5008563"/>
            <a:ext cx="128588" cy="981075"/>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87722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ctr" eaLnBrk="1" hangingPunct="1"/>
            <a:r>
              <a:rPr lang="en-IE" smtClean="0"/>
              <a:t>Hierarchical Mappings</a:t>
            </a:r>
          </a:p>
        </p:txBody>
      </p:sp>
      <p:sp>
        <p:nvSpPr>
          <p:cNvPr id="13315" name="Rectangle 3"/>
          <p:cNvSpPr>
            <a:spLocks noGrp="1" noChangeArrowheads="1"/>
          </p:cNvSpPr>
          <p:nvPr>
            <p:ph type="body" idx="1"/>
          </p:nvPr>
        </p:nvSpPr>
        <p:spPr/>
        <p:txBody>
          <a:bodyPr>
            <a:normAutofit fontScale="92500" lnSpcReduction="10000"/>
          </a:bodyPr>
          <a:lstStyle/>
          <a:p>
            <a:r>
              <a:rPr lang="en-IE" sz="2800" dirty="0" smtClean="0"/>
              <a:t>The key to the CRISP-DM methodology is mapping between the generic and specialised levels</a:t>
            </a:r>
          </a:p>
          <a:p>
            <a:r>
              <a:rPr lang="en-IE" sz="2800" dirty="0" smtClean="0"/>
              <a:t>In CRISP-DM there are four different dimensions of data mining contexts distinguished:</a:t>
            </a:r>
          </a:p>
          <a:p>
            <a:pPr lvl="1"/>
            <a:r>
              <a:rPr lang="en-IE" sz="2400" dirty="0" smtClean="0"/>
              <a:t>The </a:t>
            </a:r>
            <a:r>
              <a:rPr lang="en-IE" sz="2400" b="1" dirty="0" smtClean="0"/>
              <a:t>application domain </a:t>
            </a:r>
            <a:r>
              <a:rPr lang="en-IE" sz="2400" dirty="0" smtClean="0"/>
              <a:t>is the specific area in which the data mining project takes place</a:t>
            </a:r>
          </a:p>
          <a:p>
            <a:pPr lvl="1"/>
            <a:r>
              <a:rPr lang="en-IE" sz="2400" dirty="0" smtClean="0"/>
              <a:t>The </a:t>
            </a:r>
            <a:r>
              <a:rPr lang="en-IE" sz="2400" b="1" dirty="0" smtClean="0"/>
              <a:t>data mining problem type </a:t>
            </a:r>
            <a:r>
              <a:rPr lang="en-IE" sz="2400" dirty="0" smtClean="0"/>
              <a:t>describes the specific classes of objectives that the project deals with</a:t>
            </a:r>
          </a:p>
          <a:p>
            <a:pPr lvl="1"/>
            <a:r>
              <a:rPr lang="en-IE" sz="2400" dirty="0" smtClean="0"/>
              <a:t>The </a:t>
            </a:r>
            <a:r>
              <a:rPr lang="en-IE" sz="2400" b="1" dirty="0" smtClean="0"/>
              <a:t>technical aspect </a:t>
            </a:r>
            <a:r>
              <a:rPr lang="en-IE" sz="2400" dirty="0" smtClean="0"/>
              <a:t>covers specific issues in that describe different technical challenges that usually occur</a:t>
            </a:r>
          </a:p>
          <a:p>
            <a:pPr lvl="1"/>
            <a:r>
              <a:rPr lang="en-IE" sz="2400" dirty="0" smtClean="0"/>
              <a:t>The </a:t>
            </a:r>
            <a:r>
              <a:rPr lang="en-IE" sz="2400" b="1" dirty="0" smtClean="0"/>
              <a:t>tool and technique </a:t>
            </a:r>
            <a:r>
              <a:rPr lang="en-IE" sz="2400" dirty="0" smtClean="0"/>
              <a:t>dimension specifies which data mining tool(s) and/or techniques are applied</a:t>
            </a:r>
          </a:p>
        </p:txBody>
      </p:sp>
    </p:spTree>
    <p:extLst>
      <p:ext uri="{BB962C8B-B14F-4D97-AF65-F5344CB8AC3E}">
        <p14:creationId xmlns:p14="http://schemas.microsoft.com/office/powerpoint/2010/main" val="531537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pPr algn="ctr" eaLnBrk="1" hangingPunct="1"/>
            <a:r>
              <a:rPr lang="en-IE" smtClean="0"/>
              <a:t>Data Mining Contexts</a:t>
            </a:r>
          </a:p>
        </p:txBody>
      </p:sp>
      <p:graphicFrame>
        <p:nvGraphicFramePr>
          <p:cNvPr id="2125917" name="Group 93"/>
          <p:cNvGraphicFramePr>
            <a:graphicFrameLocks noGrp="1"/>
          </p:cNvGraphicFramePr>
          <p:nvPr>
            <p:ph type="tbl" idx="1"/>
          </p:nvPr>
        </p:nvGraphicFramePr>
        <p:xfrm>
          <a:off x="269875" y="1104900"/>
          <a:ext cx="8567738" cy="5545140"/>
        </p:xfrm>
        <a:graphic>
          <a:graphicData uri="http://schemas.openxmlformats.org/drawingml/2006/table">
            <a:tbl>
              <a:tblPr/>
              <a:tblGrid>
                <a:gridCol w="1714500"/>
                <a:gridCol w="1712913"/>
                <a:gridCol w="1712912"/>
                <a:gridCol w="1712913"/>
                <a:gridCol w="1714500"/>
              </a:tblGrid>
              <a:tr h="693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E" sz="1600" b="0" i="0" u="none" strike="noStrike" cap="none" normalizeH="0" baseline="0" dirty="0" smtClean="0">
                        <a:ln>
                          <a:noFill/>
                        </a:ln>
                        <a:solidFill>
                          <a:schemeClr val="tx1"/>
                        </a:solidFill>
                        <a:effectLst/>
                        <a:latin typeface="Arial" charset="0"/>
                        <a:cs typeface="Arial" charset="0"/>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200" b="1" i="0" u="none" strike="noStrike" cap="none" normalizeH="0" baseline="0" smtClean="0">
                          <a:ln>
                            <a:noFill/>
                          </a:ln>
                          <a:solidFill>
                            <a:schemeClr val="tx1"/>
                          </a:solidFill>
                          <a:effectLst/>
                          <a:latin typeface="Arial" charset="0"/>
                          <a:cs typeface="Arial" charset="0"/>
                        </a:rPr>
                        <a:t>Data Mining Context</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n-IE"/>
                    </a:p>
                  </a:txBody>
                  <a:tcPr/>
                </a:tc>
                <a:tc hMerge="1">
                  <a:txBody>
                    <a:bodyPr/>
                    <a:lstStyle/>
                    <a:p>
                      <a:endParaRPr lang="en-IE"/>
                    </a:p>
                  </a:txBody>
                  <a:tcPr/>
                </a:tc>
                <a:tc hMerge="1">
                  <a:txBody>
                    <a:bodyPr/>
                    <a:lstStyle/>
                    <a:p>
                      <a:endParaRPr lang="en-IE"/>
                    </a:p>
                  </a:txBody>
                  <a:tcPr/>
                </a:tc>
              </a:tr>
              <a:tr h="69215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IE" sz="1800" b="1" i="0" u="none" strike="noStrike" cap="none" normalizeH="0" baseline="0" smtClean="0">
                          <a:ln>
                            <a:noFill/>
                          </a:ln>
                          <a:solidFill>
                            <a:schemeClr val="tx1"/>
                          </a:solidFill>
                          <a:effectLst/>
                          <a:latin typeface="Arial" charset="0"/>
                          <a:cs typeface="Arial" charset="0"/>
                        </a:rPr>
                        <a:t>Dimension</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800" b="1" i="0" u="none" strike="noStrike" cap="none" normalizeH="0" baseline="0" smtClean="0">
                          <a:ln>
                            <a:noFill/>
                          </a:ln>
                          <a:solidFill>
                            <a:schemeClr val="tx1"/>
                          </a:solidFill>
                          <a:effectLst/>
                          <a:latin typeface="Arial" charset="0"/>
                          <a:cs typeface="Arial" charset="0"/>
                        </a:rPr>
                        <a:t>Application Domain</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800" b="1" i="0" u="none" strike="noStrike" cap="none" normalizeH="0" baseline="0" smtClean="0">
                          <a:ln>
                            <a:noFill/>
                          </a:ln>
                          <a:solidFill>
                            <a:schemeClr val="tx1"/>
                          </a:solidFill>
                          <a:effectLst/>
                          <a:latin typeface="Arial" charset="0"/>
                          <a:cs typeface="Arial" charset="0"/>
                        </a:rPr>
                        <a:t>Data Mining Problem Type</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800" b="1" i="0" u="none" strike="noStrike" cap="none" normalizeH="0" baseline="0" smtClean="0">
                          <a:ln>
                            <a:noFill/>
                          </a:ln>
                          <a:solidFill>
                            <a:schemeClr val="tx1"/>
                          </a:solidFill>
                          <a:effectLst/>
                          <a:latin typeface="Arial" charset="0"/>
                          <a:cs typeface="Arial" charset="0"/>
                        </a:rPr>
                        <a:t>Technical Aspect</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800" b="1" i="0" u="none" strike="noStrike" cap="none" normalizeH="0" baseline="0" smtClean="0">
                          <a:ln>
                            <a:noFill/>
                          </a:ln>
                          <a:solidFill>
                            <a:schemeClr val="tx1"/>
                          </a:solidFill>
                          <a:effectLst/>
                          <a:latin typeface="Arial" charset="0"/>
                          <a:cs typeface="Arial" charset="0"/>
                        </a:rPr>
                        <a:t>Tools &amp; Techniques</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93738">
                <a:tc rowSpan="6">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IE" sz="1800" b="0" i="1" u="none" strike="noStrike" cap="none" normalizeH="0" baseline="0" smtClean="0">
                          <a:ln>
                            <a:noFill/>
                          </a:ln>
                          <a:solidFill>
                            <a:schemeClr val="tx1"/>
                          </a:solidFill>
                          <a:effectLst/>
                          <a:latin typeface="Arial" charset="0"/>
                          <a:cs typeface="Arial" charset="0"/>
                        </a:rPr>
                        <a:t>Examples</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800" b="0" i="1" u="none" strike="noStrike" cap="none" normalizeH="0" baseline="0" dirty="0" smtClean="0">
                          <a:ln>
                            <a:noFill/>
                          </a:ln>
                          <a:solidFill>
                            <a:schemeClr val="tx1"/>
                          </a:solidFill>
                          <a:effectLst/>
                          <a:latin typeface="Arial" charset="0"/>
                          <a:cs typeface="Arial" charset="0"/>
                        </a:rPr>
                        <a:t>Response Modelling</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800" b="0" i="1" u="none" strike="noStrike" cap="none" normalizeH="0" baseline="0" smtClean="0">
                          <a:ln>
                            <a:noFill/>
                          </a:ln>
                          <a:solidFill>
                            <a:schemeClr val="tx1"/>
                          </a:solidFill>
                          <a:effectLst/>
                          <a:latin typeface="Arial" charset="0"/>
                          <a:cs typeface="Arial" charset="0"/>
                        </a:rPr>
                        <a:t>Description &amp; Summarisation</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800" b="0" i="1" u="none" strike="noStrike" cap="none" normalizeH="0" baseline="0" smtClean="0">
                          <a:ln>
                            <a:noFill/>
                          </a:ln>
                          <a:solidFill>
                            <a:schemeClr val="tx1"/>
                          </a:solidFill>
                          <a:effectLst/>
                          <a:latin typeface="Arial" charset="0"/>
                          <a:cs typeface="Arial" charset="0"/>
                        </a:rPr>
                        <a:t>Missing Values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800" b="0" i="1" u="none" strike="noStrike" cap="none" normalizeH="0" baseline="0" smtClean="0">
                          <a:ln>
                            <a:noFill/>
                          </a:ln>
                          <a:solidFill>
                            <a:schemeClr val="tx1"/>
                          </a:solidFill>
                          <a:effectLst/>
                          <a:latin typeface="Arial" charset="0"/>
                          <a:cs typeface="Arial" charset="0"/>
                        </a:rPr>
                        <a:t>Enterprise Miner</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93738">
                <a:tc vMerge="1">
                  <a:txBody>
                    <a:bodyPr/>
                    <a:lstStyle/>
                    <a:p>
                      <a:endParaRPr lang="en-IE"/>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800" b="0" i="1" u="none" strike="noStrike" cap="none" normalizeH="0" baseline="0" smtClean="0">
                          <a:ln>
                            <a:noFill/>
                          </a:ln>
                          <a:solidFill>
                            <a:schemeClr val="tx1"/>
                          </a:solidFill>
                          <a:effectLst/>
                          <a:latin typeface="Arial" charset="0"/>
                          <a:cs typeface="Arial" charset="0"/>
                        </a:rPr>
                        <a:t>Churn Prediction</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800" b="0" i="1" u="none" strike="noStrike" cap="none" normalizeH="0" baseline="0" smtClean="0">
                          <a:ln>
                            <a:noFill/>
                          </a:ln>
                          <a:solidFill>
                            <a:schemeClr val="tx1"/>
                          </a:solidFill>
                          <a:effectLst/>
                          <a:latin typeface="Arial" charset="0"/>
                          <a:cs typeface="Arial" charset="0"/>
                        </a:rPr>
                        <a:t>Segmentation</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800" b="0" i="1" u="none" strike="noStrike" cap="none" normalizeH="0" baseline="0" smtClean="0">
                          <a:ln>
                            <a:noFill/>
                          </a:ln>
                          <a:solidFill>
                            <a:schemeClr val="tx1"/>
                          </a:solidFill>
                          <a:effectLst/>
                          <a:latin typeface="Arial" charset="0"/>
                          <a:cs typeface="Arial" charset="0"/>
                        </a:rPr>
                        <a:t>Outliers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800" b="0" i="1" u="none" strike="noStrike" cap="none" normalizeH="0" baseline="0" smtClean="0">
                          <a:ln>
                            <a:noFill/>
                          </a:ln>
                          <a:solidFill>
                            <a:schemeClr val="tx1"/>
                          </a:solidFill>
                          <a:effectLst/>
                          <a:latin typeface="Arial" charset="0"/>
                          <a:cs typeface="Arial" charset="0"/>
                        </a:rPr>
                        <a:t>Decision Tree</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92150">
                <a:tc vMerge="1">
                  <a:txBody>
                    <a:bodyPr/>
                    <a:lstStyle/>
                    <a:p>
                      <a:endParaRPr lang="en-IE"/>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800" b="0" i="1" u="none" strike="noStrike" cap="none" normalizeH="0" baseline="0" smtClean="0">
                          <a:ln>
                            <a:noFill/>
                          </a:ln>
                          <a:solidFill>
                            <a:schemeClr val="tx1"/>
                          </a:solidFill>
                          <a:effectLst/>
                          <a:latin typeface="Arial" charset="0"/>
                          <a:cs typeface="Arial" charset="0"/>
                        </a:rPr>
                        <a:t>…</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800" b="0" i="1" u="none" strike="noStrike" cap="none" normalizeH="0" baseline="0" dirty="0" smtClean="0">
                          <a:ln>
                            <a:noFill/>
                          </a:ln>
                          <a:solidFill>
                            <a:schemeClr val="tx1"/>
                          </a:solidFill>
                          <a:effectLst/>
                          <a:latin typeface="Arial" charset="0"/>
                          <a:cs typeface="Arial" charset="0"/>
                        </a:rPr>
                        <a:t>Concept Description</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800" b="0" i="1" u="none" strike="noStrike" cap="none" normalizeH="0" baseline="0" smtClean="0">
                          <a:ln>
                            <a:noFill/>
                          </a:ln>
                          <a:solidFill>
                            <a:schemeClr val="tx1"/>
                          </a:solidFill>
                          <a:effectLst/>
                          <a:latin typeface="Arial" charset="0"/>
                          <a:cs typeface="Arial" charset="0"/>
                        </a:rPr>
                        <a:t>…</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800" b="0" i="1" u="none" strike="noStrike" cap="none" normalizeH="0" baseline="0" dirty="0" smtClean="0">
                          <a:ln>
                            <a:noFill/>
                          </a:ln>
                          <a:solidFill>
                            <a:schemeClr val="tx1"/>
                          </a:solidFill>
                          <a:effectLst/>
                          <a:latin typeface="Arial" charset="0"/>
                          <a:cs typeface="Arial" charset="0"/>
                        </a:rPr>
                        <a:t>Neural Network</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93738">
                <a:tc vMerge="1">
                  <a:txBody>
                    <a:bodyPr/>
                    <a:lstStyle/>
                    <a:p>
                      <a:endParaRPr lang="en-IE"/>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IE" sz="1800" b="0" i="1"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800" b="0" i="1" u="none" strike="noStrike" cap="none" normalizeH="0" baseline="0" smtClean="0">
                          <a:ln>
                            <a:noFill/>
                          </a:ln>
                          <a:solidFill>
                            <a:schemeClr val="tx1"/>
                          </a:solidFill>
                          <a:effectLst/>
                          <a:latin typeface="Arial" charset="0"/>
                          <a:cs typeface="Arial" charset="0"/>
                        </a:rPr>
                        <a:t>Classifiction</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IE" sz="1800" b="0" i="1"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800" b="0" i="1" u="none" strike="noStrike" cap="none" normalizeH="0" baseline="0" smtClean="0">
                          <a:ln>
                            <a:noFill/>
                          </a:ln>
                          <a:solidFill>
                            <a:schemeClr val="tx1"/>
                          </a:solidFill>
                          <a:effectLst/>
                          <a:latin typeface="Arial" charset="0"/>
                          <a:cs typeface="Arial" charset="0"/>
                        </a:rPr>
                        <a:t>…</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92150">
                <a:tc vMerge="1">
                  <a:txBody>
                    <a:bodyPr/>
                    <a:lstStyle/>
                    <a:p>
                      <a:endParaRPr lang="en-IE"/>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IE" sz="1800" b="0" i="1"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800" b="0" i="1" u="none" strike="noStrike" cap="none" normalizeH="0" baseline="0" smtClean="0">
                          <a:ln>
                            <a:noFill/>
                          </a:ln>
                          <a:solidFill>
                            <a:schemeClr val="tx1"/>
                          </a:solidFill>
                          <a:effectLst/>
                          <a:latin typeface="Arial" charset="0"/>
                          <a:cs typeface="Arial" charset="0"/>
                        </a:rPr>
                        <a:t>Prediction</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IE" sz="1800" b="0" i="1"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IE" sz="1800" b="0" i="1"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93738">
                <a:tc vMerge="1">
                  <a:txBody>
                    <a:bodyPr/>
                    <a:lstStyle/>
                    <a:p>
                      <a:endParaRPr lang="en-IE"/>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IE" sz="1800" b="0" i="1"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1800" b="0" i="1" u="none" strike="noStrike" cap="none" normalizeH="0" baseline="0" smtClean="0">
                          <a:ln>
                            <a:noFill/>
                          </a:ln>
                          <a:solidFill>
                            <a:schemeClr val="tx1"/>
                          </a:solidFill>
                          <a:effectLst/>
                          <a:latin typeface="Arial" charset="0"/>
                          <a:cs typeface="Arial" charset="0"/>
                        </a:rPr>
                        <a:t>…</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IE" sz="1800" b="0" i="1"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IE" sz="1800" b="0" i="1"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30396805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ctr" eaLnBrk="1" hangingPunct="1"/>
            <a:r>
              <a:rPr lang="en-IE" smtClean="0"/>
              <a:t>How To Map?</a:t>
            </a:r>
          </a:p>
        </p:txBody>
      </p:sp>
      <p:sp>
        <p:nvSpPr>
          <p:cNvPr id="16387" name="Rectangle 3"/>
          <p:cNvSpPr>
            <a:spLocks noGrp="1" noChangeArrowheads="1"/>
          </p:cNvSpPr>
          <p:nvPr>
            <p:ph type="body" idx="1"/>
          </p:nvPr>
        </p:nvSpPr>
        <p:spPr/>
        <p:txBody>
          <a:bodyPr>
            <a:normAutofit fontScale="92500"/>
          </a:bodyPr>
          <a:lstStyle/>
          <a:p>
            <a:r>
              <a:rPr lang="en-IE" dirty="0" smtClean="0"/>
              <a:t>The basic strategy for mapping the generic process model to the specialized level is:</a:t>
            </a:r>
          </a:p>
          <a:p>
            <a:pPr lvl="1"/>
            <a:r>
              <a:rPr lang="en-IE" dirty="0" smtClean="0"/>
              <a:t>Analyze your specific context</a:t>
            </a:r>
          </a:p>
          <a:p>
            <a:pPr lvl="1"/>
            <a:r>
              <a:rPr lang="en-IE" dirty="0" smtClean="0"/>
              <a:t>Remove any details not applicable to your context</a:t>
            </a:r>
          </a:p>
          <a:p>
            <a:pPr lvl="1"/>
            <a:r>
              <a:rPr lang="en-IE" dirty="0" smtClean="0"/>
              <a:t>Add any details specific to your context</a:t>
            </a:r>
          </a:p>
          <a:p>
            <a:pPr lvl="1"/>
            <a:r>
              <a:rPr lang="en-IE" dirty="0" smtClean="0"/>
              <a:t>Specialize (or instantiate) generic contents according to concrete characteristics of your context</a:t>
            </a:r>
          </a:p>
          <a:p>
            <a:pPr lvl="1"/>
            <a:r>
              <a:rPr lang="en-IE" dirty="0" smtClean="0"/>
              <a:t>Possibly rename generic contents to provide more explicit meanings in your context for the sake of clarity</a:t>
            </a:r>
          </a:p>
        </p:txBody>
      </p:sp>
    </p:spTree>
    <p:extLst>
      <p:ext uri="{BB962C8B-B14F-4D97-AF65-F5344CB8AC3E}">
        <p14:creationId xmlns:p14="http://schemas.microsoft.com/office/powerpoint/2010/main" val="4172297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
          <p:cNvSpPr>
            <a:spLocks noGrp="1" noChangeArrowheads="1"/>
          </p:cNvSpPr>
          <p:nvPr>
            <p:ph type="title"/>
          </p:nvPr>
        </p:nvSpPr>
        <p:spPr/>
        <p:txBody>
          <a:bodyPr/>
          <a:lstStyle/>
          <a:p>
            <a:pPr algn="ctr" eaLnBrk="1" hangingPunct="1"/>
            <a:r>
              <a:rPr lang="en-US" altLang="ko-KR" dirty="0" smtClean="0">
                <a:ea typeface="굴림" pitchFamily="50" charset="-127"/>
              </a:rPr>
              <a:t>CRISP-DM Phases</a:t>
            </a:r>
          </a:p>
        </p:txBody>
      </p:sp>
      <p:pic>
        <p:nvPicPr>
          <p:cNvPr id="17411" name="Picture 8"/>
          <p:cNvPicPr>
            <a:picLocks noGrp="1" noChangeAspect="1" noChangeArrowheads="1"/>
          </p:cNvPicPr>
          <p:nvPr>
            <p:ph type="body" sz="half" idx="4294967295"/>
          </p:nvPr>
        </p:nvPicPr>
        <p:blipFill>
          <a:blip r:embed="rId3" cstate="print">
            <a:extLst>
              <a:ext uri="{28A0092B-C50C-407E-A947-70E740481C1C}">
                <a14:useLocalDpi xmlns:a14="http://schemas.microsoft.com/office/drawing/2010/main" val="0"/>
              </a:ext>
            </a:extLst>
          </a:blip>
          <a:srcRect r="1256"/>
          <a:stretch>
            <a:fillRect/>
          </a:stretch>
        </p:blipFill>
        <p:spPr>
          <a:xfrm>
            <a:off x="1931988" y="1214438"/>
            <a:ext cx="5465762" cy="5443537"/>
          </a:xfrm>
          <a:noFill/>
        </p:spPr>
      </p:pic>
    </p:spTree>
    <p:extLst>
      <p:ext uri="{BB962C8B-B14F-4D97-AF65-F5344CB8AC3E}">
        <p14:creationId xmlns:p14="http://schemas.microsoft.com/office/powerpoint/2010/main" val="4505472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ctr" eaLnBrk="1" hangingPunct="1"/>
            <a:r>
              <a:rPr lang="en-US" altLang="ko-KR" dirty="0" smtClean="0">
                <a:ea typeface="굴림" pitchFamily="50" charset="-127"/>
              </a:rPr>
              <a:t>Phases &amp; Generic Tasks</a:t>
            </a:r>
          </a:p>
        </p:txBody>
      </p:sp>
      <p:sp>
        <p:nvSpPr>
          <p:cNvPr id="18435" name="AutoShape 3"/>
          <p:cNvSpPr>
            <a:spLocks noChangeArrowheads="1"/>
          </p:cNvSpPr>
          <p:nvPr/>
        </p:nvSpPr>
        <p:spPr bwMode="auto">
          <a:xfrm>
            <a:off x="193675" y="1206500"/>
            <a:ext cx="1830388" cy="762000"/>
          </a:xfrm>
          <a:prstGeom prst="homePlate">
            <a:avLst>
              <a:gd name="adj" fmla="val 60052"/>
            </a:avLst>
          </a:prstGeom>
          <a:solidFill>
            <a:schemeClr val="accent2"/>
          </a:solidFill>
          <a:ln w="9525">
            <a:solidFill>
              <a:schemeClr val="tx1"/>
            </a:solidFill>
            <a:miter lim="800000"/>
            <a:headEnd/>
            <a:tailEnd/>
          </a:ln>
        </p:spPr>
        <p:txBody>
          <a:bodyPr wrap="none" anchor="ctr"/>
          <a:lstStyle/>
          <a:p>
            <a:pPr algn="ctr" latinLnBrk="1"/>
            <a:r>
              <a:rPr kumimoji="1" lang="en-US" altLang="ko-KR" sz="1200" b="1" dirty="0">
                <a:solidFill>
                  <a:schemeClr val="bg1"/>
                </a:solidFill>
                <a:latin typeface="굴림" pitchFamily="50" charset="-127"/>
                <a:ea typeface="굴림" pitchFamily="50" charset="-127"/>
              </a:rPr>
              <a:t>Business</a:t>
            </a:r>
          </a:p>
          <a:p>
            <a:pPr algn="ctr" latinLnBrk="1"/>
            <a:r>
              <a:rPr kumimoji="1" lang="en-US" altLang="ko-KR" sz="1200" b="1" dirty="0">
                <a:solidFill>
                  <a:schemeClr val="bg1"/>
                </a:solidFill>
                <a:latin typeface="굴림" pitchFamily="50" charset="-127"/>
                <a:ea typeface="굴림" pitchFamily="50" charset="-127"/>
              </a:rPr>
              <a:t>Understanding</a:t>
            </a:r>
          </a:p>
        </p:txBody>
      </p:sp>
      <p:sp>
        <p:nvSpPr>
          <p:cNvPr id="18436" name="AutoShape 4"/>
          <p:cNvSpPr>
            <a:spLocks noChangeArrowheads="1"/>
          </p:cNvSpPr>
          <p:nvPr/>
        </p:nvSpPr>
        <p:spPr bwMode="auto">
          <a:xfrm>
            <a:off x="1649413" y="1206500"/>
            <a:ext cx="1754187" cy="763588"/>
          </a:xfrm>
          <a:prstGeom prst="chevron">
            <a:avLst>
              <a:gd name="adj" fmla="val 57432"/>
            </a:avLst>
          </a:prstGeom>
          <a:solidFill>
            <a:schemeClr val="accent2"/>
          </a:solidFill>
          <a:ln w="9525">
            <a:solidFill>
              <a:schemeClr val="tx1"/>
            </a:solidFill>
            <a:miter lim="800000"/>
            <a:headEnd/>
            <a:tailEnd/>
          </a:ln>
        </p:spPr>
        <p:txBody>
          <a:bodyPr wrap="none" anchor="ctr"/>
          <a:lstStyle/>
          <a:p>
            <a:pPr algn="ctr" latinLnBrk="1"/>
            <a:r>
              <a:rPr kumimoji="1" lang="en-US" altLang="ko-KR" sz="1200" b="1" dirty="0">
                <a:solidFill>
                  <a:schemeClr val="bg1"/>
                </a:solidFill>
                <a:latin typeface="굴림" pitchFamily="50" charset="-127"/>
                <a:ea typeface="굴림" pitchFamily="50" charset="-127"/>
              </a:rPr>
              <a:t>     Data</a:t>
            </a:r>
          </a:p>
          <a:p>
            <a:pPr algn="ctr" latinLnBrk="1"/>
            <a:r>
              <a:rPr kumimoji="1" lang="en-US" altLang="ko-KR" sz="1200" b="1" dirty="0">
                <a:solidFill>
                  <a:schemeClr val="bg1"/>
                </a:solidFill>
                <a:latin typeface="굴림" pitchFamily="50" charset="-127"/>
                <a:ea typeface="굴림" pitchFamily="50" charset="-127"/>
              </a:rPr>
              <a:t>       Understanding</a:t>
            </a:r>
          </a:p>
        </p:txBody>
      </p:sp>
      <p:sp>
        <p:nvSpPr>
          <p:cNvPr id="18437" name="AutoShape 5"/>
          <p:cNvSpPr>
            <a:spLocks noChangeArrowheads="1"/>
          </p:cNvSpPr>
          <p:nvPr/>
        </p:nvSpPr>
        <p:spPr bwMode="auto">
          <a:xfrm>
            <a:off x="3028950" y="1206500"/>
            <a:ext cx="1754188" cy="763588"/>
          </a:xfrm>
          <a:prstGeom prst="chevron">
            <a:avLst>
              <a:gd name="adj" fmla="val 57432"/>
            </a:avLst>
          </a:prstGeom>
          <a:solidFill>
            <a:schemeClr val="accent2"/>
          </a:solidFill>
          <a:ln w="9525">
            <a:solidFill>
              <a:schemeClr val="tx1"/>
            </a:solidFill>
            <a:miter lim="800000"/>
            <a:headEnd/>
            <a:tailEnd/>
          </a:ln>
        </p:spPr>
        <p:txBody>
          <a:bodyPr wrap="none" anchor="ctr"/>
          <a:lstStyle/>
          <a:p>
            <a:pPr algn="ctr" latinLnBrk="1"/>
            <a:r>
              <a:rPr kumimoji="1" lang="en-US" altLang="ko-KR" sz="1200" b="1" dirty="0">
                <a:solidFill>
                  <a:schemeClr val="bg1"/>
                </a:solidFill>
                <a:latin typeface="굴림" pitchFamily="50" charset="-127"/>
                <a:ea typeface="굴림" pitchFamily="50" charset="-127"/>
              </a:rPr>
              <a:t>     Data</a:t>
            </a:r>
          </a:p>
          <a:p>
            <a:pPr algn="ctr" latinLnBrk="1"/>
            <a:r>
              <a:rPr kumimoji="1" lang="en-US" altLang="ko-KR" sz="1200" b="1" dirty="0">
                <a:solidFill>
                  <a:schemeClr val="bg1"/>
                </a:solidFill>
                <a:latin typeface="굴림" pitchFamily="50" charset="-127"/>
                <a:ea typeface="굴림" pitchFamily="50" charset="-127"/>
              </a:rPr>
              <a:t>     Preparation</a:t>
            </a:r>
          </a:p>
        </p:txBody>
      </p:sp>
      <p:sp>
        <p:nvSpPr>
          <p:cNvPr id="18438" name="AutoShape 6"/>
          <p:cNvSpPr>
            <a:spLocks noChangeArrowheads="1"/>
          </p:cNvSpPr>
          <p:nvPr/>
        </p:nvSpPr>
        <p:spPr bwMode="auto">
          <a:xfrm>
            <a:off x="4406900" y="1206500"/>
            <a:ext cx="1754188" cy="763588"/>
          </a:xfrm>
          <a:prstGeom prst="chevron">
            <a:avLst>
              <a:gd name="adj" fmla="val 57432"/>
            </a:avLst>
          </a:prstGeom>
          <a:solidFill>
            <a:schemeClr val="accent2"/>
          </a:solidFill>
          <a:ln w="9525">
            <a:solidFill>
              <a:schemeClr val="tx1"/>
            </a:solidFill>
            <a:miter lim="800000"/>
            <a:headEnd/>
            <a:tailEnd/>
          </a:ln>
        </p:spPr>
        <p:txBody>
          <a:bodyPr wrap="none" anchor="ctr"/>
          <a:lstStyle/>
          <a:p>
            <a:pPr algn="ctr" latinLnBrk="1"/>
            <a:r>
              <a:rPr kumimoji="1" lang="en-US" altLang="ko-KR" sz="1200" b="1" dirty="0">
                <a:solidFill>
                  <a:schemeClr val="bg1"/>
                </a:solidFill>
                <a:latin typeface="굴림" pitchFamily="50" charset="-127"/>
                <a:ea typeface="굴림" pitchFamily="50" charset="-127"/>
              </a:rPr>
              <a:t>     Modeling</a:t>
            </a:r>
          </a:p>
        </p:txBody>
      </p:sp>
      <p:sp>
        <p:nvSpPr>
          <p:cNvPr id="18439" name="AutoShape 7"/>
          <p:cNvSpPr>
            <a:spLocks noChangeArrowheads="1"/>
          </p:cNvSpPr>
          <p:nvPr/>
        </p:nvSpPr>
        <p:spPr bwMode="auto">
          <a:xfrm>
            <a:off x="7164388" y="1206500"/>
            <a:ext cx="1754187" cy="763588"/>
          </a:xfrm>
          <a:prstGeom prst="chevron">
            <a:avLst>
              <a:gd name="adj" fmla="val 57432"/>
            </a:avLst>
          </a:prstGeom>
          <a:solidFill>
            <a:schemeClr val="accent2"/>
          </a:solidFill>
          <a:ln w="9525">
            <a:solidFill>
              <a:schemeClr val="tx1"/>
            </a:solidFill>
            <a:miter lim="800000"/>
            <a:headEnd/>
            <a:tailEnd/>
          </a:ln>
        </p:spPr>
        <p:txBody>
          <a:bodyPr wrap="none" anchor="ctr"/>
          <a:lstStyle/>
          <a:p>
            <a:pPr algn="ctr" latinLnBrk="1"/>
            <a:r>
              <a:rPr kumimoji="1" lang="en-US" altLang="ko-KR" sz="1200" b="1" dirty="0">
                <a:solidFill>
                  <a:schemeClr val="bg1"/>
                </a:solidFill>
                <a:latin typeface="굴림" pitchFamily="50" charset="-127"/>
                <a:ea typeface="굴림" pitchFamily="50" charset="-127"/>
              </a:rPr>
              <a:t>     Deployment</a:t>
            </a:r>
          </a:p>
        </p:txBody>
      </p:sp>
      <p:sp>
        <p:nvSpPr>
          <p:cNvPr id="18440" name="AutoShape 8"/>
          <p:cNvSpPr>
            <a:spLocks noChangeArrowheads="1"/>
          </p:cNvSpPr>
          <p:nvPr/>
        </p:nvSpPr>
        <p:spPr bwMode="auto">
          <a:xfrm>
            <a:off x="5786438" y="1206500"/>
            <a:ext cx="1754187" cy="763588"/>
          </a:xfrm>
          <a:prstGeom prst="chevron">
            <a:avLst>
              <a:gd name="adj" fmla="val 57432"/>
            </a:avLst>
          </a:prstGeom>
          <a:solidFill>
            <a:schemeClr val="accent2"/>
          </a:solidFill>
          <a:ln w="9525">
            <a:solidFill>
              <a:schemeClr val="tx1"/>
            </a:solidFill>
            <a:miter lim="800000"/>
            <a:headEnd/>
            <a:tailEnd/>
          </a:ln>
        </p:spPr>
        <p:txBody>
          <a:bodyPr wrap="none" anchor="ctr"/>
          <a:lstStyle/>
          <a:p>
            <a:pPr algn="ctr" latinLnBrk="1"/>
            <a:r>
              <a:rPr kumimoji="1" lang="en-US" altLang="ko-KR" sz="1200" b="1" dirty="0">
                <a:solidFill>
                  <a:schemeClr val="bg1"/>
                </a:solidFill>
                <a:latin typeface="굴림" pitchFamily="50" charset="-127"/>
                <a:ea typeface="굴림" pitchFamily="50" charset="-127"/>
              </a:rPr>
              <a:t>     Evaluation</a:t>
            </a:r>
          </a:p>
        </p:txBody>
      </p:sp>
      <p:sp>
        <p:nvSpPr>
          <p:cNvPr id="18441" name="AutoShape 9"/>
          <p:cNvSpPr>
            <a:spLocks noChangeArrowheads="1"/>
          </p:cNvSpPr>
          <p:nvPr/>
        </p:nvSpPr>
        <p:spPr bwMode="auto">
          <a:xfrm>
            <a:off x="958850" y="2489200"/>
            <a:ext cx="1547813" cy="719138"/>
          </a:xfrm>
          <a:prstGeom prst="flowChartProcess">
            <a:avLst/>
          </a:prstGeom>
          <a:solidFill>
            <a:schemeClr val="accent1"/>
          </a:solidFill>
          <a:ln w="9525">
            <a:solidFill>
              <a:schemeClr val="tx1"/>
            </a:solidFill>
            <a:miter lim="800000"/>
            <a:headEnd/>
            <a:tailEnd/>
          </a:ln>
        </p:spPr>
        <p:txBody>
          <a:bodyPr wrap="none" anchor="ctr"/>
          <a:lstStyle/>
          <a:p>
            <a:pPr algn="ctr" latinLnBrk="1"/>
            <a:r>
              <a:rPr kumimoji="1" lang="en-US" altLang="ko-KR" sz="1400" b="1" dirty="0">
                <a:latin typeface="굴림" pitchFamily="50" charset="-127"/>
                <a:ea typeface="굴림" pitchFamily="50" charset="-127"/>
              </a:rPr>
              <a:t>Determine</a:t>
            </a:r>
          </a:p>
          <a:p>
            <a:pPr algn="ctr" latinLnBrk="1"/>
            <a:r>
              <a:rPr kumimoji="1" lang="en-US" altLang="ko-KR" sz="1400" b="1" dirty="0">
                <a:latin typeface="굴림" pitchFamily="50" charset="-127"/>
                <a:ea typeface="굴림" pitchFamily="50" charset="-127"/>
              </a:rPr>
              <a:t>Business</a:t>
            </a:r>
          </a:p>
          <a:p>
            <a:pPr algn="ctr" latinLnBrk="1"/>
            <a:r>
              <a:rPr kumimoji="1" lang="en-US" altLang="ko-KR" sz="1400" b="1" dirty="0">
                <a:latin typeface="굴림" pitchFamily="50" charset="-127"/>
                <a:ea typeface="굴림" pitchFamily="50" charset="-127"/>
              </a:rPr>
              <a:t>Objectives</a:t>
            </a:r>
          </a:p>
        </p:txBody>
      </p:sp>
      <p:sp>
        <p:nvSpPr>
          <p:cNvPr id="18442" name="AutoShape 10"/>
          <p:cNvSpPr>
            <a:spLocks noChangeArrowheads="1"/>
          </p:cNvSpPr>
          <p:nvPr/>
        </p:nvSpPr>
        <p:spPr bwMode="auto">
          <a:xfrm>
            <a:off x="960438" y="3556000"/>
            <a:ext cx="1547812" cy="719138"/>
          </a:xfrm>
          <a:prstGeom prst="flowChartProcess">
            <a:avLst/>
          </a:prstGeom>
          <a:solidFill>
            <a:schemeClr val="accent1"/>
          </a:solidFill>
          <a:ln w="9525">
            <a:solidFill>
              <a:schemeClr val="tx1"/>
            </a:solidFill>
            <a:miter lim="800000"/>
            <a:headEnd/>
            <a:tailEnd/>
          </a:ln>
        </p:spPr>
        <p:txBody>
          <a:bodyPr wrap="none" anchor="ctr"/>
          <a:lstStyle/>
          <a:p>
            <a:pPr algn="ctr" latinLnBrk="1"/>
            <a:r>
              <a:rPr kumimoji="1" lang="en-US" altLang="ko-KR" sz="1400" b="1" dirty="0">
                <a:latin typeface="굴림" pitchFamily="50" charset="-127"/>
                <a:ea typeface="굴림" pitchFamily="50" charset="-127"/>
              </a:rPr>
              <a:t>Assess</a:t>
            </a:r>
          </a:p>
          <a:p>
            <a:pPr algn="ctr" latinLnBrk="1"/>
            <a:r>
              <a:rPr kumimoji="1" lang="en-US" altLang="ko-KR" sz="1400" b="1" dirty="0">
                <a:latin typeface="굴림" pitchFamily="50" charset="-127"/>
                <a:ea typeface="굴림" pitchFamily="50" charset="-127"/>
              </a:rPr>
              <a:t>Situation</a:t>
            </a:r>
          </a:p>
        </p:txBody>
      </p:sp>
      <p:sp>
        <p:nvSpPr>
          <p:cNvPr id="18443" name="AutoShape 11"/>
          <p:cNvSpPr>
            <a:spLocks noChangeArrowheads="1"/>
          </p:cNvSpPr>
          <p:nvPr/>
        </p:nvSpPr>
        <p:spPr bwMode="auto">
          <a:xfrm>
            <a:off x="960438" y="4624388"/>
            <a:ext cx="1547812" cy="719137"/>
          </a:xfrm>
          <a:prstGeom prst="flowChartProcess">
            <a:avLst/>
          </a:prstGeom>
          <a:solidFill>
            <a:schemeClr val="accent1"/>
          </a:solidFill>
          <a:ln w="9525">
            <a:solidFill>
              <a:schemeClr val="tx1"/>
            </a:solidFill>
            <a:miter lim="800000"/>
            <a:headEnd/>
            <a:tailEnd/>
          </a:ln>
        </p:spPr>
        <p:txBody>
          <a:bodyPr wrap="none" anchor="ctr"/>
          <a:lstStyle/>
          <a:p>
            <a:pPr algn="ctr" latinLnBrk="1"/>
            <a:r>
              <a:rPr kumimoji="1" lang="en-US" altLang="ko-KR" sz="1400" b="1" dirty="0">
                <a:latin typeface="굴림" pitchFamily="50" charset="-127"/>
                <a:ea typeface="굴림" pitchFamily="50" charset="-127"/>
              </a:rPr>
              <a:t>Determine</a:t>
            </a:r>
          </a:p>
          <a:p>
            <a:pPr algn="ctr" latinLnBrk="1"/>
            <a:r>
              <a:rPr kumimoji="1" lang="en-US" altLang="ko-KR" sz="1400" b="1" dirty="0">
                <a:latin typeface="굴림" pitchFamily="50" charset="-127"/>
                <a:ea typeface="굴림" pitchFamily="50" charset="-127"/>
              </a:rPr>
              <a:t>Data Mining</a:t>
            </a:r>
          </a:p>
          <a:p>
            <a:pPr algn="ctr" latinLnBrk="1"/>
            <a:r>
              <a:rPr kumimoji="1" lang="en-US" altLang="ko-KR" sz="1400" b="1" dirty="0">
                <a:latin typeface="굴림" pitchFamily="50" charset="-127"/>
                <a:ea typeface="굴림" pitchFamily="50" charset="-127"/>
              </a:rPr>
              <a:t>Goals</a:t>
            </a:r>
          </a:p>
        </p:txBody>
      </p:sp>
      <p:sp>
        <p:nvSpPr>
          <p:cNvPr id="18444" name="AutoShape 12"/>
          <p:cNvSpPr>
            <a:spLocks noChangeArrowheads="1"/>
          </p:cNvSpPr>
          <p:nvPr/>
        </p:nvSpPr>
        <p:spPr bwMode="auto">
          <a:xfrm>
            <a:off x="958850" y="5692775"/>
            <a:ext cx="1547813" cy="719138"/>
          </a:xfrm>
          <a:prstGeom prst="flowChartProcess">
            <a:avLst/>
          </a:prstGeom>
          <a:solidFill>
            <a:schemeClr val="accent1"/>
          </a:solidFill>
          <a:ln w="9525">
            <a:solidFill>
              <a:schemeClr val="tx1"/>
            </a:solidFill>
            <a:miter lim="800000"/>
            <a:headEnd/>
            <a:tailEnd/>
          </a:ln>
        </p:spPr>
        <p:txBody>
          <a:bodyPr wrap="none" anchor="ctr"/>
          <a:lstStyle/>
          <a:p>
            <a:pPr algn="ctr" latinLnBrk="1"/>
            <a:r>
              <a:rPr kumimoji="1" lang="en-US" altLang="ko-KR" sz="1400" b="1" dirty="0">
                <a:latin typeface="굴림" pitchFamily="50" charset="-127"/>
                <a:ea typeface="굴림" pitchFamily="50" charset="-127"/>
              </a:rPr>
              <a:t>Produce</a:t>
            </a:r>
          </a:p>
          <a:p>
            <a:pPr algn="ctr" latinLnBrk="1"/>
            <a:r>
              <a:rPr kumimoji="1" lang="en-US" altLang="ko-KR" sz="1400" b="1" dirty="0">
                <a:latin typeface="굴림" pitchFamily="50" charset="-127"/>
                <a:ea typeface="굴림" pitchFamily="50" charset="-127"/>
              </a:rPr>
              <a:t>Project Plan</a:t>
            </a:r>
          </a:p>
        </p:txBody>
      </p:sp>
      <p:cxnSp>
        <p:nvCxnSpPr>
          <p:cNvPr id="18445" name="AutoShape 13"/>
          <p:cNvCxnSpPr>
            <a:cxnSpLocks noChangeShapeType="1"/>
            <a:stCxn id="18435" idx="2"/>
            <a:endCxn id="18441" idx="0"/>
          </p:cNvCxnSpPr>
          <p:nvPr/>
        </p:nvCxnSpPr>
        <p:spPr bwMode="auto">
          <a:xfrm rot="16200000" flipH="1">
            <a:off x="1046163" y="1801812"/>
            <a:ext cx="520700" cy="854075"/>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8446" name="AutoShape 14"/>
          <p:cNvCxnSpPr>
            <a:cxnSpLocks noChangeShapeType="1"/>
            <a:stCxn id="18441" idx="2"/>
            <a:endCxn id="18442" idx="0"/>
          </p:cNvCxnSpPr>
          <p:nvPr/>
        </p:nvCxnSpPr>
        <p:spPr bwMode="auto">
          <a:xfrm>
            <a:off x="1733550" y="3208338"/>
            <a:ext cx="1588" cy="347662"/>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8447" name="AutoShape 15"/>
          <p:cNvCxnSpPr>
            <a:cxnSpLocks noChangeShapeType="1"/>
            <a:stCxn id="18442" idx="2"/>
            <a:endCxn id="18443" idx="0"/>
          </p:cNvCxnSpPr>
          <p:nvPr/>
        </p:nvCxnSpPr>
        <p:spPr bwMode="auto">
          <a:xfrm>
            <a:off x="1735138" y="4275138"/>
            <a:ext cx="0" cy="349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8448" name="AutoShape 16"/>
          <p:cNvCxnSpPr>
            <a:cxnSpLocks noChangeShapeType="1"/>
            <a:stCxn id="18443" idx="2"/>
            <a:endCxn id="18444" idx="0"/>
          </p:cNvCxnSpPr>
          <p:nvPr/>
        </p:nvCxnSpPr>
        <p:spPr bwMode="auto">
          <a:xfrm flipH="1">
            <a:off x="1733550" y="5343525"/>
            <a:ext cx="1588" cy="349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8449" name="Rectangle 22"/>
          <p:cNvSpPr>
            <a:spLocks noChangeArrowheads="1"/>
          </p:cNvSpPr>
          <p:nvPr/>
        </p:nvSpPr>
        <p:spPr bwMode="auto">
          <a:xfrm>
            <a:off x="2714625" y="2833688"/>
            <a:ext cx="6007100" cy="30511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IE" b="1" dirty="0"/>
              <a:t>Business Understanding</a:t>
            </a:r>
          </a:p>
          <a:p>
            <a:pPr algn="just"/>
            <a:r>
              <a:rPr lang="en-IE" dirty="0"/>
              <a:t>This initial phase focuses on understanding the project objectives and requirements from a business perspective, then converting this knowledge into a data mining problem definition and a preliminary plan designed to achieve the objectives</a:t>
            </a:r>
          </a:p>
        </p:txBody>
      </p:sp>
    </p:spTree>
    <p:extLst>
      <p:ext uri="{BB962C8B-B14F-4D97-AF65-F5344CB8AC3E}">
        <p14:creationId xmlns:p14="http://schemas.microsoft.com/office/powerpoint/2010/main" val="5425784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ctr" eaLnBrk="1" hangingPunct="1"/>
            <a:r>
              <a:rPr lang="en-US" altLang="ko-KR" sz="4000" dirty="0" smtClean="0">
                <a:ea typeface="굴림" pitchFamily="50" charset="-127"/>
              </a:rPr>
              <a:t>Phases &amp; Generic Tasks (cont.)</a:t>
            </a:r>
          </a:p>
        </p:txBody>
      </p:sp>
      <p:sp>
        <p:nvSpPr>
          <p:cNvPr id="19459" name="AutoShape 3"/>
          <p:cNvSpPr>
            <a:spLocks noChangeArrowheads="1"/>
          </p:cNvSpPr>
          <p:nvPr/>
        </p:nvSpPr>
        <p:spPr bwMode="auto">
          <a:xfrm>
            <a:off x="193675" y="1206500"/>
            <a:ext cx="1830388" cy="762000"/>
          </a:xfrm>
          <a:prstGeom prst="homePlate">
            <a:avLst>
              <a:gd name="adj" fmla="val 60052"/>
            </a:avLst>
          </a:prstGeom>
          <a:solidFill>
            <a:schemeClr val="accent2"/>
          </a:solidFill>
          <a:ln w="9525">
            <a:solidFill>
              <a:schemeClr val="tx1"/>
            </a:solidFill>
            <a:miter lim="800000"/>
            <a:headEnd/>
            <a:tailEnd/>
          </a:ln>
        </p:spPr>
        <p:txBody>
          <a:bodyPr wrap="none" anchor="ctr"/>
          <a:lstStyle/>
          <a:p>
            <a:pPr algn="ctr" latinLnBrk="1"/>
            <a:r>
              <a:rPr kumimoji="1" lang="en-US" altLang="ko-KR" sz="1200" b="1" dirty="0">
                <a:solidFill>
                  <a:schemeClr val="bg1"/>
                </a:solidFill>
                <a:latin typeface="굴림" pitchFamily="50" charset="-127"/>
                <a:ea typeface="굴림" pitchFamily="50" charset="-127"/>
              </a:rPr>
              <a:t>Business</a:t>
            </a:r>
          </a:p>
          <a:p>
            <a:pPr algn="ctr" latinLnBrk="1"/>
            <a:r>
              <a:rPr kumimoji="1" lang="en-US" altLang="ko-KR" sz="1200" b="1" dirty="0">
                <a:solidFill>
                  <a:schemeClr val="bg1"/>
                </a:solidFill>
                <a:latin typeface="굴림" pitchFamily="50" charset="-127"/>
                <a:ea typeface="굴림" pitchFamily="50" charset="-127"/>
              </a:rPr>
              <a:t>Understanding</a:t>
            </a:r>
          </a:p>
        </p:txBody>
      </p:sp>
      <p:sp>
        <p:nvSpPr>
          <p:cNvPr id="19460" name="AutoShape 4"/>
          <p:cNvSpPr>
            <a:spLocks noChangeArrowheads="1"/>
          </p:cNvSpPr>
          <p:nvPr/>
        </p:nvSpPr>
        <p:spPr bwMode="auto">
          <a:xfrm>
            <a:off x="1649413" y="1206500"/>
            <a:ext cx="1754187" cy="763588"/>
          </a:xfrm>
          <a:prstGeom prst="chevron">
            <a:avLst>
              <a:gd name="adj" fmla="val 57432"/>
            </a:avLst>
          </a:prstGeom>
          <a:solidFill>
            <a:schemeClr val="accent2"/>
          </a:solidFill>
          <a:ln w="9525">
            <a:solidFill>
              <a:schemeClr val="tx1"/>
            </a:solidFill>
            <a:miter lim="800000"/>
            <a:headEnd/>
            <a:tailEnd/>
          </a:ln>
        </p:spPr>
        <p:txBody>
          <a:bodyPr wrap="none" anchor="ctr"/>
          <a:lstStyle/>
          <a:p>
            <a:pPr algn="ctr" latinLnBrk="1"/>
            <a:r>
              <a:rPr kumimoji="1" lang="en-US" altLang="ko-KR" sz="1200" b="1" dirty="0">
                <a:solidFill>
                  <a:schemeClr val="bg1"/>
                </a:solidFill>
                <a:latin typeface="굴림" pitchFamily="50" charset="-127"/>
                <a:ea typeface="굴림" pitchFamily="50" charset="-127"/>
              </a:rPr>
              <a:t>     Data</a:t>
            </a:r>
          </a:p>
          <a:p>
            <a:pPr algn="ctr" latinLnBrk="1"/>
            <a:r>
              <a:rPr kumimoji="1" lang="en-US" altLang="ko-KR" sz="1200" b="1" dirty="0">
                <a:solidFill>
                  <a:schemeClr val="bg1"/>
                </a:solidFill>
                <a:latin typeface="굴림" pitchFamily="50" charset="-127"/>
                <a:ea typeface="굴림" pitchFamily="50" charset="-127"/>
              </a:rPr>
              <a:t>       Understanding</a:t>
            </a:r>
          </a:p>
        </p:txBody>
      </p:sp>
      <p:sp>
        <p:nvSpPr>
          <p:cNvPr id="19461" name="AutoShape 5"/>
          <p:cNvSpPr>
            <a:spLocks noChangeArrowheads="1"/>
          </p:cNvSpPr>
          <p:nvPr/>
        </p:nvSpPr>
        <p:spPr bwMode="auto">
          <a:xfrm>
            <a:off x="3028950" y="1206500"/>
            <a:ext cx="1754188" cy="763588"/>
          </a:xfrm>
          <a:prstGeom prst="chevron">
            <a:avLst>
              <a:gd name="adj" fmla="val 57432"/>
            </a:avLst>
          </a:prstGeom>
          <a:solidFill>
            <a:schemeClr val="accent2"/>
          </a:solidFill>
          <a:ln w="9525">
            <a:solidFill>
              <a:schemeClr val="tx1"/>
            </a:solidFill>
            <a:miter lim="800000"/>
            <a:headEnd/>
            <a:tailEnd/>
          </a:ln>
        </p:spPr>
        <p:txBody>
          <a:bodyPr wrap="none" anchor="ctr"/>
          <a:lstStyle/>
          <a:p>
            <a:pPr algn="ctr" latinLnBrk="1"/>
            <a:r>
              <a:rPr kumimoji="1" lang="en-US" altLang="ko-KR" sz="1200" b="1" dirty="0">
                <a:solidFill>
                  <a:schemeClr val="bg1"/>
                </a:solidFill>
                <a:latin typeface="굴림" pitchFamily="50" charset="-127"/>
                <a:ea typeface="굴림" pitchFamily="50" charset="-127"/>
              </a:rPr>
              <a:t>     Data</a:t>
            </a:r>
          </a:p>
          <a:p>
            <a:pPr algn="ctr" latinLnBrk="1"/>
            <a:r>
              <a:rPr kumimoji="1" lang="en-US" altLang="ko-KR" sz="1200" b="1" dirty="0">
                <a:solidFill>
                  <a:schemeClr val="bg1"/>
                </a:solidFill>
                <a:latin typeface="굴림" pitchFamily="50" charset="-127"/>
                <a:ea typeface="굴림" pitchFamily="50" charset="-127"/>
              </a:rPr>
              <a:t>     Preparation</a:t>
            </a:r>
          </a:p>
        </p:txBody>
      </p:sp>
      <p:sp>
        <p:nvSpPr>
          <p:cNvPr id="19462" name="AutoShape 6"/>
          <p:cNvSpPr>
            <a:spLocks noChangeArrowheads="1"/>
          </p:cNvSpPr>
          <p:nvPr/>
        </p:nvSpPr>
        <p:spPr bwMode="auto">
          <a:xfrm>
            <a:off x="4406900" y="1206500"/>
            <a:ext cx="1754188" cy="763588"/>
          </a:xfrm>
          <a:prstGeom prst="chevron">
            <a:avLst>
              <a:gd name="adj" fmla="val 57432"/>
            </a:avLst>
          </a:prstGeom>
          <a:solidFill>
            <a:schemeClr val="accent2"/>
          </a:solidFill>
          <a:ln w="9525">
            <a:solidFill>
              <a:schemeClr val="tx1"/>
            </a:solidFill>
            <a:miter lim="800000"/>
            <a:headEnd/>
            <a:tailEnd/>
          </a:ln>
        </p:spPr>
        <p:txBody>
          <a:bodyPr wrap="none" anchor="ctr"/>
          <a:lstStyle/>
          <a:p>
            <a:pPr algn="ctr" latinLnBrk="1"/>
            <a:r>
              <a:rPr kumimoji="1" lang="en-US" altLang="ko-KR" sz="1200" b="1" dirty="0">
                <a:solidFill>
                  <a:schemeClr val="bg1"/>
                </a:solidFill>
                <a:latin typeface="굴림" pitchFamily="50" charset="-127"/>
                <a:ea typeface="굴림" pitchFamily="50" charset="-127"/>
              </a:rPr>
              <a:t>     Modeling</a:t>
            </a:r>
          </a:p>
        </p:txBody>
      </p:sp>
      <p:sp>
        <p:nvSpPr>
          <p:cNvPr id="19463" name="AutoShape 7"/>
          <p:cNvSpPr>
            <a:spLocks noChangeArrowheads="1"/>
          </p:cNvSpPr>
          <p:nvPr/>
        </p:nvSpPr>
        <p:spPr bwMode="auto">
          <a:xfrm>
            <a:off x="7164388" y="1206500"/>
            <a:ext cx="1754187" cy="763588"/>
          </a:xfrm>
          <a:prstGeom prst="chevron">
            <a:avLst>
              <a:gd name="adj" fmla="val 57432"/>
            </a:avLst>
          </a:prstGeom>
          <a:solidFill>
            <a:schemeClr val="accent2"/>
          </a:solidFill>
          <a:ln w="9525">
            <a:solidFill>
              <a:schemeClr val="tx1"/>
            </a:solidFill>
            <a:miter lim="800000"/>
            <a:headEnd/>
            <a:tailEnd/>
          </a:ln>
        </p:spPr>
        <p:txBody>
          <a:bodyPr wrap="none" anchor="ctr"/>
          <a:lstStyle/>
          <a:p>
            <a:pPr algn="ctr" latinLnBrk="1"/>
            <a:r>
              <a:rPr kumimoji="1" lang="en-US" altLang="ko-KR" sz="1200" b="1" dirty="0">
                <a:solidFill>
                  <a:schemeClr val="bg1"/>
                </a:solidFill>
                <a:latin typeface="굴림" pitchFamily="50" charset="-127"/>
                <a:ea typeface="굴림" pitchFamily="50" charset="-127"/>
              </a:rPr>
              <a:t>     Deployment</a:t>
            </a:r>
          </a:p>
        </p:txBody>
      </p:sp>
      <p:sp>
        <p:nvSpPr>
          <p:cNvPr id="19464" name="AutoShape 8"/>
          <p:cNvSpPr>
            <a:spLocks noChangeArrowheads="1"/>
          </p:cNvSpPr>
          <p:nvPr/>
        </p:nvSpPr>
        <p:spPr bwMode="auto">
          <a:xfrm>
            <a:off x="5786438" y="1206500"/>
            <a:ext cx="1754187" cy="763588"/>
          </a:xfrm>
          <a:prstGeom prst="chevron">
            <a:avLst>
              <a:gd name="adj" fmla="val 57432"/>
            </a:avLst>
          </a:prstGeom>
          <a:solidFill>
            <a:schemeClr val="accent2"/>
          </a:solidFill>
          <a:ln w="9525">
            <a:solidFill>
              <a:schemeClr val="tx1"/>
            </a:solidFill>
            <a:miter lim="800000"/>
            <a:headEnd/>
            <a:tailEnd/>
          </a:ln>
        </p:spPr>
        <p:txBody>
          <a:bodyPr wrap="none" anchor="ctr"/>
          <a:lstStyle/>
          <a:p>
            <a:pPr algn="ctr" latinLnBrk="1"/>
            <a:r>
              <a:rPr kumimoji="1" lang="en-US" altLang="ko-KR" sz="1200" b="1" dirty="0">
                <a:solidFill>
                  <a:schemeClr val="bg1"/>
                </a:solidFill>
                <a:latin typeface="굴림" pitchFamily="50" charset="-127"/>
                <a:ea typeface="굴림" pitchFamily="50" charset="-127"/>
              </a:rPr>
              <a:t>     Evaluation</a:t>
            </a:r>
          </a:p>
        </p:txBody>
      </p:sp>
      <p:sp>
        <p:nvSpPr>
          <p:cNvPr id="19465" name="AutoShape 9"/>
          <p:cNvSpPr>
            <a:spLocks noChangeArrowheads="1"/>
          </p:cNvSpPr>
          <p:nvPr/>
        </p:nvSpPr>
        <p:spPr bwMode="auto">
          <a:xfrm>
            <a:off x="949325" y="2489200"/>
            <a:ext cx="1547813" cy="719138"/>
          </a:xfrm>
          <a:prstGeom prst="flowChartProcess">
            <a:avLst/>
          </a:prstGeom>
          <a:solidFill>
            <a:schemeClr val="accent1"/>
          </a:solidFill>
          <a:ln w="9525">
            <a:solidFill>
              <a:schemeClr val="tx1"/>
            </a:solidFill>
            <a:miter lim="800000"/>
            <a:headEnd/>
            <a:tailEnd/>
          </a:ln>
        </p:spPr>
        <p:txBody>
          <a:bodyPr wrap="none" anchor="ctr"/>
          <a:lstStyle/>
          <a:p>
            <a:pPr algn="ctr" latinLnBrk="1"/>
            <a:r>
              <a:rPr kumimoji="1" lang="en-US" altLang="ko-KR" sz="1400" b="1" dirty="0">
                <a:latin typeface="굴림" pitchFamily="50" charset="-127"/>
                <a:ea typeface="굴림" pitchFamily="50" charset="-127"/>
              </a:rPr>
              <a:t>Collect</a:t>
            </a:r>
          </a:p>
          <a:p>
            <a:pPr algn="ctr" latinLnBrk="1"/>
            <a:r>
              <a:rPr kumimoji="1" lang="en-US" altLang="ko-KR" sz="1400" b="1" dirty="0">
                <a:latin typeface="굴림" pitchFamily="50" charset="-127"/>
                <a:ea typeface="굴림" pitchFamily="50" charset="-127"/>
              </a:rPr>
              <a:t>Initial</a:t>
            </a:r>
          </a:p>
          <a:p>
            <a:pPr algn="ctr" latinLnBrk="1"/>
            <a:r>
              <a:rPr kumimoji="1" lang="en-US" altLang="ko-KR" sz="1400" b="1" dirty="0">
                <a:latin typeface="굴림" pitchFamily="50" charset="-127"/>
                <a:ea typeface="굴림" pitchFamily="50" charset="-127"/>
              </a:rPr>
              <a:t>Data</a:t>
            </a:r>
          </a:p>
        </p:txBody>
      </p:sp>
      <p:sp>
        <p:nvSpPr>
          <p:cNvPr id="19466" name="AutoShape 10"/>
          <p:cNvSpPr>
            <a:spLocks noChangeArrowheads="1"/>
          </p:cNvSpPr>
          <p:nvPr/>
        </p:nvSpPr>
        <p:spPr bwMode="auto">
          <a:xfrm>
            <a:off x="950913" y="3556000"/>
            <a:ext cx="1547812" cy="719138"/>
          </a:xfrm>
          <a:prstGeom prst="flowChartProcess">
            <a:avLst/>
          </a:prstGeom>
          <a:solidFill>
            <a:schemeClr val="accent1"/>
          </a:solidFill>
          <a:ln w="9525">
            <a:solidFill>
              <a:schemeClr val="tx1"/>
            </a:solidFill>
            <a:miter lim="800000"/>
            <a:headEnd/>
            <a:tailEnd/>
          </a:ln>
        </p:spPr>
        <p:txBody>
          <a:bodyPr wrap="none" anchor="ctr"/>
          <a:lstStyle/>
          <a:p>
            <a:pPr algn="ctr" latinLnBrk="1"/>
            <a:r>
              <a:rPr kumimoji="1" lang="en-US" altLang="ko-KR" sz="1400" b="1" dirty="0">
                <a:latin typeface="굴림" pitchFamily="50" charset="-127"/>
                <a:ea typeface="굴림" pitchFamily="50" charset="-127"/>
              </a:rPr>
              <a:t>Describe</a:t>
            </a:r>
          </a:p>
          <a:p>
            <a:pPr algn="ctr" latinLnBrk="1"/>
            <a:r>
              <a:rPr kumimoji="1" lang="en-US" altLang="ko-KR" sz="1400" b="1" dirty="0">
                <a:latin typeface="굴림" pitchFamily="50" charset="-127"/>
                <a:ea typeface="굴림" pitchFamily="50" charset="-127"/>
              </a:rPr>
              <a:t>Data</a:t>
            </a:r>
          </a:p>
        </p:txBody>
      </p:sp>
      <p:sp>
        <p:nvSpPr>
          <p:cNvPr id="19467" name="AutoShape 11"/>
          <p:cNvSpPr>
            <a:spLocks noChangeArrowheads="1"/>
          </p:cNvSpPr>
          <p:nvPr/>
        </p:nvSpPr>
        <p:spPr bwMode="auto">
          <a:xfrm>
            <a:off x="950913" y="4624388"/>
            <a:ext cx="1547812" cy="719137"/>
          </a:xfrm>
          <a:prstGeom prst="flowChartProcess">
            <a:avLst/>
          </a:prstGeom>
          <a:solidFill>
            <a:schemeClr val="accent1"/>
          </a:solidFill>
          <a:ln w="9525">
            <a:solidFill>
              <a:schemeClr val="tx1"/>
            </a:solidFill>
            <a:miter lim="800000"/>
            <a:headEnd/>
            <a:tailEnd/>
          </a:ln>
        </p:spPr>
        <p:txBody>
          <a:bodyPr wrap="none" anchor="ctr"/>
          <a:lstStyle/>
          <a:p>
            <a:pPr algn="ctr" latinLnBrk="1"/>
            <a:r>
              <a:rPr kumimoji="1" lang="en-US" altLang="ko-KR" sz="1400" b="1" dirty="0">
                <a:latin typeface="굴림" pitchFamily="50" charset="-127"/>
                <a:ea typeface="굴림" pitchFamily="50" charset="-127"/>
              </a:rPr>
              <a:t>Explore</a:t>
            </a:r>
          </a:p>
          <a:p>
            <a:pPr algn="ctr" latinLnBrk="1"/>
            <a:r>
              <a:rPr kumimoji="1" lang="en-US" altLang="ko-KR" sz="1400" b="1" dirty="0">
                <a:latin typeface="굴림" pitchFamily="50" charset="-127"/>
                <a:ea typeface="굴림" pitchFamily="50" charset="-127"/>
              </a:rPr>
              <a:t>Data</a:t>
            </a:r>
          </a:p>
        </p:txBody>
      </p:sp>
      <p:sp>
        <p:nvSpPr>
          <p:cNvPr id="19468" name="AutoShape 12"/>
          <p:cNvSpPr>
            <a:spLocks noChangeArrowheads="1"/>
          </p:cNvSpPr>
          <p:nvPr/>
        </p:nvSpPr>
        <p:spPr bwMode="auto">
          <a:xfrm>
            <a:off x="949325" y="5692775"/>
            <a:ext cx="1547813" cy="719138"/>
          </a:xfrm>
          <a:prstGeom prst="flowChartProcess">
            <a:avLst/>
          </a:prstGeom>
          <a:solidFill>
            <a:schemeClr val="accent1"/>
          </a:solidFill>
          <a:ln w="9525">
            <a:solidFill>
              <a:schemeClr val="tx1"/>
            </a:solidFill>
            <a:miter lim="800000"/>
            <a:headEnd/>
            <a:tailEnd/>
          </a:ln>
        </p:spPr>
        <p:txBody>
          <a:bodyPr wrap="none" anchor="ctr"/>
          <a:lstStyle/>
          <a:p>
            <a:pPr algn="ctr" latinLnBrk="1"/>
            <a:r>
              <a:rPr kumimoji="1" lang="en-US" altLang="ko-KR" sz="1400" b="1" dirty="0">
                <a:latin typeface="굴림" pitchFamily="50" charset="-127"/>
                <a:ea typeface="굴림" pitchFamily="50" charset="-127"/>
              </a:rPr>
              <a:t>Verify</a:t>
            </a:r>
          </a:p>
          <a:p>
            <a:pPr algn="ctr" latinLnBrk="1"/>
            <a:r>
              <a:rPr kumimoji="1" lang="en-US" altLang="ko-KR" sz="1400" b="1" dirty="0">
                <a:latin typeface="굴림" pitchFamily="50" charset="-127"/>
                <a:ea typeface="굴림" pitchFamily="50" charset="-127"/>
              </a:rPr>
              <a:t>Data</a:t>
            </a:r>
          </a:p>
          <a:p>
            <a:pPr algn="ctr" latinLnBrk="1"/>
            <a:r>
              <a:rPr kumimoji="1" lang="en-US" altLang="ko-KR" sz="1400" b="1" dirty="0">
                <a:latin typeface="굴림" pitchFamily="50" charset="-127"/>
                <a:ea typeface="굴림" pitchFamily="50" charset="-127"/>
              </a:rPr>
              <a:t>Quality</a:t>
            </a:r>
          </a:p>
        </p:txBody>
      </p:sp>
      <p:cxnSp>
        <p:nvCxnSpPr>
          <p:cNvPr id="19469" name="AutoShape 13"/>
          <p:cNvCxnSpPr>
            <a:cxnSpLocks noChangeShapeType="1"/>
            <a:stCxn id="19460" idx="2"/>
            <a:endCxn id="19465" idx="0"/>
          </p:cNvCxnSpPr>
          <p:nvPr/>
        </p:nvCxnSpPr>
        <p:spPr bwMode="auto">
          <a:xfrm rot="5400000">
            <a:off x="1755776" y="1938337"/>
            <a:ext cx="519112" cy="582613"/>
          </a:xfrm>
          <a:prstGeom prst="bentConnector3">
            <a:avLst>
              <a:gd name="adj1" fmla="val 49847"/>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70" name="AutoShape 14"/>
          <p:cNvCxnSpPr>
            <a:cxnSpLocks noChangeShapeType="1"/>
            <a:stCxn id="19465" idx="2"/>
            <a:endCxn id="19466" idx="0"/>
          </p:cNvCxnSpPr>
          <p:nvPr/>
        </p:nvCxnSpPr>
        <p:spPr bwMode="auto">
          <a:xfrm>
            <a:off x="1724025" y="3208338"/>
            <a:ext cx="1588" cy="347662"/>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71" name="AutoShape 15"/>
          <p:cNvCxnSpPr>
            <a:cxnSpLocks noChangeShapeType="1"/>
            <a:stCxn id="19466" idx="2"/>
            <a:endCxn id="19467" idx="0"/>
          </p:cNvCxnSpPr>
          <p:nvPr/>
        </p:nvCxnSpPr>
        <p:spPr bwMode="auto">
          <a:xfrm>
            <a:off x="1725613" y="4275138"/>
            <a:ext cx="0" cy="349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72" name="AutoShape 16"/>
          <p:cNvCxnSpPr>
            <a:cxnSpLocks noChangeShapeType="1"/>
            <a:stCxn id="19467" idx="2"/>
            <a:endCxn id="19468" idx="0"/>
          </p:cNvCxnSpPr>
          <p:nvPr/>
        </p:nvCxnSpPr>
        <p:spPr bwMode="auto">
          <a:xfrm flipH="1">
            <a:off x="1724025" y="5343525"/>
            <a:ext cx="1588" cy="349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9473" name="Rectangle 31"/>
          <p:cNvSpPr>
            <a:spLocks noChangeArrowheads="1"/>
          </p:cNvSpPr>
          <p:nvPr/>
        </p:nvSpPr>
        <p:spPr bwMode="auto">
          <a:xfrm>
            <a:off x="2714625" y="2833688"/>
            <a:ext cx="6007100" cy="30511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IE" b="1" dirty="0"/>
              <a:t>Data Understanding</a:t>
            </a:r>
          </a:p>
          <a:p>
            <a:pPr algn="just"/>
            <a:r>
              <a:rPr lang="en-IE" dirty="0"/>
              <a:t>The data understanding phase starts with an initial data collection and proceeds with activities in order to get familiar with the data, to identify data quality problems, to discover first insights into the data or to detect interesting subsets to form hypotheses for hidden information.</a:t>
            </a:r>
          </a:p>
        </p:txBody>
      </p:sp>
    </p:spTree>
    <p:extLst>
      <p:ext uri="{BB962C8B-B14F-4D97-AF65-F5344CB8AC3E}">
        <p14:creationId xmlns:p14="http://schemas.microsoft.com/office/powerpoint/2010/main" val="30633213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5"/>
          <p:cNvSpPr>
            <a:spLocks noGrp="1" noChangeArrowheads="1"/>
          </p:cNvSpPr>
          <p:nvPr>
            <p:ph type="title"/>
          </p:nvPr>
        </p:nvSpPr>
        <p:spPr/>
        <p:txBody>
          <a:bodyPr/>
          <a:lstStyle/>
          <a:p>
            <a:pPr algn="ctr" eaLnBrk="1" hangingPunct="1"/>
            <a:r>
              <a:rPr lang="en-US" altLang="ko-KR" sz="4000" dirty="0" smtClean="0">
                <a:ea typeface="굴림" pitchFamily="50" charset="-127"/>
              </a:rPr>
              <a:t>Phases &amp; Generic Tasks (cont.)</a:t>
            </a:r>
          </a:p>
        </p:txBody>
      </p:sp>
      <p:sp>
        <p:nvSpPr>
          <p:cNvPr id="20483" name="AutoShape 10"/>
          <p:cNvSpPr>
            <a:spLocks noChangeArrowheads="1"/>
          </p:cNvSpPr>
          <p:nvPr/>
        </p:nvSpPr>
        <p:spPr bwMode="auto">
          <a:xfrm>
            <a:off x="193675" y="1206500"/>
            <a:ext cx="1830388" cy="762000"/>
          </a:xfrm>
          <a:prstGeom prst="homePlate">
            <a:avLst>
              <a:gd name="adj" fmla="val 60052"/>
            </a:avLst>
          </a:prstGeom>
          <a:solidFill>
            <a:schemeClr val="accent2"/>
          </a:solidFill>
          <a:ln w="9525">
            <a:solidFill>
              <a:schemeClr val="tx1"/>
            </a:solidFill>
            <a:miter lim="800000"/>
            <a:headEnd/>
            <a:tailEnd/>
          </a:ln>
        </p:spPr>
        <p:txBody>
          <a:bodyPr wrap="none" anchor="ctr"/>
          <a:lstStyle/>
          <a:p>
            <a:pPr algn="ctr" latinLnBrk="1"/>
            <a:r>
              <a:rPr kumimoji="1" lang="en-US" altLang="ko-KR" sz="1200" b="1" dirty="0">
                <a:solidFill>
                  <a:schemeClr val="bg1"/>
                </a:solidFill>
                <a:latin typeface="굴림" pitchFamily="50" charset="-127"/>
                <a:ea typeface="굴림" pitchFamily="50" charset="-127"/>
              </a:rPr>
              <a:t>Business</a:t>
            </a:r>
          </a:p>
          <a:p>
            <a:pPr algn="ctr" latinLnBrk="1"/>
            <a:r>
              <a:rPr kumimoji="1" lang="en-US" altLang="ko-KR" sz="1200" b="1" dirty="0">
                <a:solidFill>
                  <a:schemeClr val="bg1"/>
                </a:solidFill>
                <a:latin typeface="굴림" pitchFamily="50" charset="-127"/>
                <a:ea typeface="굴림" pitchFamily="50" charset="-127"/>
              </a:rPr>
              <a:t>Understanding</a:t>
            </a:r>
          </a:p>
        </p:txBody>
      </p:sp>
      <p:sp>
        <p:nvSpPr>
          <p:cNvPr id="20484" name="AutoShape 11"/>
          <p:cNvSpPr>
            <a:spLocks noChangeArrowheads="1"/>
          </p:cNvSpPr>
          <p:nvPr/>
        </p:nvSpPr>
        <p:spPr bwMode="auto">
          <a:xfrm>
            <a:off x="1649413" y="1206500"/>
            <a:ext cx="1754187" cy="763588"/>
          </a:xfrm>
          <a:prstGeom prst="chevron">
            <a:avLst>
              <a:gd name="adj" fmla="val 57432"/>
            </a:avLst>
          </a:prstGeom>
          <a:solidFill>
            <a:schemeClr val="accent2"/>
          </a:solidFill>
          <a:ln w="9525">
            <a:solidFill>
              <a:schemeClr val="tx1"/>
            </a:solidFill>
            <a:miter lim="800000"/>
            <a:headEnd/>
            <a:tailEnd/>
          </a:ln>
        </p:spPr>
        <p:txBody>
          <a:bodyPr wrap="none" anchor="ctr"/>
          <a:lstStyle/>
          <a:p>
            <a:pPr algn="ctr" latinLnBrk="1"/>
            <a:r>
              <a:rPr kumimoji="1" lang="en-US" altLang="ko-KR" sz="1200" b="1" dirty="0">
                <a:solidFill>
                  <a:schemeClr val="bg1"/>
                </a:solidFill>
                <a:latin typeface="굴림" pitchFamily="50" charset="-127"/>
                <a:ea typeface="굴림" pitchFamily="50" charset="-127"/>
              </a:rPr>
              <a:t>     Data</a:t>
            </a:r>
          </a:p>
          <a:p>
            <a:pPr algn="ctr" latinLnBrk="1"/>
            <a:r>
              <a:rPr kumimoji="1" lang="en-US" altLang="ko-KR" sz="1200" b="1" dirty="0">
                <a:solidFill>
                  <a:schemeClr val="bg1"/>
                </a:solidFill>
                <a:latin typeface="굴림" pitchFamily="50" charset="-127"/>
                <a:ea typeface="굴림" pitchFamily="50" charset="-127"/>
              </a:rPr>
              <a:t>       Understanding</a:t>
            </a:r>
          </a:p>
        </p:txBody>
      </p:sp>
      <p:sp>
        <p:nvSpPr>
          <p:cNvPr id="20485" name="AutoShape 12"/>
          <p:cNvSpPr>
            <a:spLocks noChangeArrowheads="1"/>
          </p:cNvSpPr>
          <p:nvPr/>
        </p:nvSpPr>
        <p:spPr bwMode="auto">
          <a:xfrm>
            <a:off x="3028950" y="1206500"/>
            <a:ext cx="1754188" cy="763588"/>
          </a:xfrm>
          <a:prstGeom prst="chevron">
            <a:avLst>
              <a:gd name="adj" fmla="val 57432"/>
            </a:avLst>
          </a:prstGeom>
          <a:solidFill>
            <a:schemeClr val="accent2"/>
          </a:solidFill>
          <a:ln w="9525">
            <a:solidFill>
              <a:schemeClr val="tx1"/>
            </a:solidFill>
            <a:miter lim="800000"/>
            <a:headEnd/>
            <a:tailEnd/>
          </a:ln>
        </p:spPr>
        <p:txBody>
          <a:bodyPr wrap="none" anchor="ctr"/>
          <a:lstStyle/>
          <a:p>
            <a:pPr algn="ctr" latinLnBrk="1"/>
            <a:r>
              <a:rPr kumimoji="1" lang="en-US" altLang="ko-KR" sz="1200" b="1" dirty="0">
                <a:solidFill>
                  <a:schemeClr val="bg1"/>
                </a:solidFill>
                <a:latin typeface="굴림" pitchFamily="50" charset="-127"/>
                <a:ea typeface="굴림" pitchFamily="50" charset="-127"/>
              </a:rPr>
              <a:t>     Data</a:t>
            </a:r>
          </a:p>
          <a:p>
            <a:pPr algn="ctr" latinLnBrk="1"/>
            <a:r>
              <a:rPr kumimoji="1" lang="en-US" altLang="ko-KR" sz="1200" b="1" dirty="0">
                <a:solidFill>
                  <a:schemeClr val="bg1"/>
                </a:solidFill>
                <a:latin typeface="굴림" pitchFamily="50" charset="-127"/>
                <a:ea typeface="굴림" pitchFamily="50" charset="-127"/>
              </a:rPr>
              <a:t>     Preparation</a:t>
            </a:r>
          </a:p>
        </p:txBody>
      </p:sp>
      <p:sp>
        <p:nvSpPr>
          <p:cNvPr id="20486" name="AutoShape 13"/>
          <p:cNvSpPr>
            <a:spLocks noChangeArrowheads="1"/>
          </p:cNvSpPr>
          <p:nvPr/>
        </p:nvSpPr>
        <p:spPr bwMode="auto">
          <a:xfrm>
            <a:off x="4406900" y="1206500"/>
            <a:ext cx="1754188" cy="763588"/>
          </a:xfrm>
          <a:prstGeom prst="chevron">
            <a:avLst>
              <a:gd name="adj" fmla="val 57432"/>
            </a:avLst>
          </a:prstGeom>
          <a:solidFill>
            <a:schemeClr val="accent2"/>
          </a:solidFill>
          <a:ln w="9525">
            <a:solidFill>
              <a:schemeClr val="tx1"/>
            </a:solidFill>
            <a:miter lim="800000"/>
            <a:headEnd/>
            <a:tailEnd/>
          </a:ln>
        </p:spPr>
        <p:txBody>
          <a:bodyPr wrap="none" anchor="ctr"/>
          <a:lstStyle/>
          <a:p>
            <a:pPr algn="ctr" latinLnBrk="1"/>
            <a:r>
              <a:rPr kumimoji="1" lang="en-US" altLang="ko-KR" sz="1200" b="1" dirty="0">
                <a:solidFill>
                  <a:schemeClr val="bg1"/>
                </a:solidFill>
                <a:latin typeface="굴림" pitchFamily="50" charset="-127"/>
                <a:ea typeface="굴림" pitchFamily="50" charset="-127"/>
              </a:rPr>
              <a:t>     Modeling</a:t>
            </a:r>
          </a:p>
        </p:txBody>
      </p:sp>
      <p:sp>
        <p:nvSpPr>
          <p:cNvPr id="20487" name="AutoShape 14"/>
          <p:cNvSpPr>
            <a:spLocks noChangeArrowheads="1"/>
          </p:cNvSpPr>
          <p:nvPr/>
        </p:nvSpPr>
        <p:spPr bwMode="auto">
          <a:xfrm>
            <a:off x="7164388" y="1206500"/>
            <a:ext cx="1754187" cy="763588"/>
          </a:xfrm>
          <a:prstGeom prst="chevron">
            <a:avLst>
              <a:gd name="adj" fmla="val 57432"/>
            </a:avLst>
          </a:prstGeom>
          <a:solidFill>
            <a:schemeClr val="accent2"/>
          </a:solidFill>
          <a:ln w="9525">
            <a:solidFill>
              <a:schemeClr val="tx1"/>
            </a:solidFill>
            <a:miter lim="800000"/>
            <a:headEnd/>
            <a:tailEnd/>
          </a:ln>
        </p:spPr>
        <p:txBody>
          <a:bodyPr wrap="none" anchor="ctr"/>
          <a:lstStyle/>
          <a:p>
            <a:pPr algn="ctr" latinLnBrk="1"/>
            <a:r>
              <a:rPr kumimoji="1" lang="en-US" altLang="ko-KR" sz="1200" b="1" dirty="0">
                <a:solidFill>
                  <a:schemeClr val="bg1"/>
                </a:solidFill>
                <a:latin typeface="굴림" pitchFamily="50" charset="-127"/>
                <a:ea typeface="굴림" pitchFamily="50" charset="-127"/>
              </a:rPr>
              <a:t>     Deployment</a:t>
            </a:r>
          </a:p>
        </p:txBody>
      </p:sp>
      <p:sp>
        <p:nvSpPr>
          <p:cNvPr id="20488" name="AutoShape 15"/>
          <p:cNvSpPr>
            <a:spLocks noChangeArrowheads="1"/>
          </p:cNvSpPr>
          <p:nvPr/>
        </p:nvSpPr>
        <p:spPr bwMode="auto">
          <a:xfrm>
            <a:off x="5786438" y="1206500"/>
            <a:ext cx="1754187" cy="763588"/>
          </a:xfrm>
          <a:prstGeom prst="chevron">
            <a:avLst>
              <a:gd name="adj" fmla="val 57432"/>
            </a:avLst>
          </a:prstGeom>
          <a:solidFill>
            <a:schemeClr val="accent2"/>
          </a:solidFill>
          <a:ln w="9525">
            <a:solidFill>
              <a:schemeClr val="tx1"/>
            </a:solidFill>
            <a:miter lim="800000"/>
            <a:headEnd/>
            <a:tailEnd/>
          </a:ln>
        </p:spPr>
        <p:txBody>
          <a:bodyPr wrap="none" anchor="ctr"/>
          <a:lstStyle/>
          <a:p>
            <a:pPr algn="ctr" latinLnBrk="1"/>
            <a:r>
              <a:rPr kumimoji="1" lang="en-US" altLang="ko-KR" sz="1200" b="1" dirty="0">
                <a:solidFill>
                  <a:schemeClr val="bg1"/>
                </a:solidFill>
                <a:latin typeface="굴림" pitchFamily="50" charset="-127"/>
                <a:ea typeface="굴림" pitchFamily="50" charset="-127"/>
              </a:rPr>
              <a:t>     Evaluation</a:t>
            </a:r>
          </a:p>
        </p:txBody>
      </p:sp>
      <p:sp>
        <p:nvSpPr>
          <p:cNvPr id="20489" name="AutoShape 21"/>
          <p:cNvSpPr>
            <a:spLocks noChangeArrowheads="1"/>
          </p:cNvSpPr>
          <p:nvPr/>
        </p:nvSpPr>
        <p:spPr bwMode="auto">
          <a:xfrm>
            <a:off x="949325" y="2324100"/>
            <a:ext cx="1547813" cy="719138"/>
          </a:xfrm>
          <a:prstGeom prst="flowChartProcess">
            <a:avLst/>
          </a:prstGeom>
          <a:solidFill>
            <a:schemeClr val="accent1"/>
          </a:solidFill>
          <a:ln w="9525">
            <a:solidFill>
              <a:schemeClr val="tx1"/>
            </a:solidFill>
            <a:miter lim="800000"/>
            <a:headEnd/>
            <a:tailEnd/>
          </a:ln>
        </p:spPr>
        <p:txBody>
          <a:bodyPr wrap="none" anchor="ctr"/>
          <a:lstStyle/>
          <a:p>
            <a:pPr algn="ctr" latinLnBrk="1"/>
            <a:r>
              <a:rPr kumimoji="1" lang="en-US" altLang="ko-KR" sz="1400" b="1" dirty="0">
                <a:latin typeface="굴림" pitchFamily="50" charset="-127"/>
                <a:ea typeface="굴림" pitchFamily="50" charset="-127"/>
              </a:rPr>
              <a:t>Select</a:t>
            </a:r>
          </a:p>
          <a:p>
            <a:pPr algn="ctr" latinLnBrk="1"/>
            <a:r>
              <a:rPr kumimoji="1" lang="en-US" altLang="ko-KR" sz="1400" b="1" dirty="0">
                <a:latin typeface="굴림" pitchFamily="50" charset="-127"/>
                <a:ea typeface="굴림" pitchFamily="50" charset="-127"/>
              </a:rPr>
              <a:t>Data</a:t>
            </a:r>
          </a:p>
        </p:txBody>
      </p:sp>
      <p:sp>
        <p:nvSpPr>
          <p:cNvPr id="20490" name="AutoShape 33"/>
          <p:cNvSpPr>
            <a:spLocks noChangeArrowheads="1"/>
          </p:cNvSpPr>
          <p:nvPr/>
        </p:nvSpPr>
        <p:spPr bwMode="auto">
          <a:xfrm>
            <a:off x="949325" y="3224213"/>
            <a:ext cx="1547813" cy="719137"/>
          </a:xfrm>
          <a:prstGeom prst="flowChartProcess">
            <a:avLst/>
          </a:prstGeom>
          <a:solidFill>
            <a:schemeClr val="accent1"/>
          </a:solidFill>
          <a:ln w="9525">
            <a:solidFill>
              <a:schemeClr val="tx1"/>
            </a:solidFill>
            <a:miter lim="800000"/>
            <a:headEnd/>
            <a:tailEnd/>
          </a:ln>
        </p:spPr>
        <p:txBody>
          <a:bodyPr wrap="none" anchor="ctr"/>
          <a:lstStyle/>
          <a:p>
            <a:pPr algn="ctr" latinLnBrk="1"/>
            <a:r>
              <a:rPr kumimoji="1" lang="en-US" altLang="ko-KR" sz="1400" b="1" dirty="0">
                <a:latin typeface="굴림" pitchFamily="50" charset="-127"/>
                <a:ea typeface="굴림" pitchFamily="50" charset="-127"/>
              </a:rPr>
              <a:t>Clean</a:t>
            </a:r>
          </a:p>
          <a:p>
            <a:pPr algn="ctr" latinLnBrk="1"/>
            <a:r>
              <a:rPr kumimoji="1" lang="en-US" altLang="ko-KR" sz="1400" b="1" dirty="0">
                <a:latin typeface="굴림" pitchFamily="50" charset="-127"/>
                <a:ea typeface="굴림" pitchFamily="50" charset="-127"/>
              </a:rPr>
              <a:t>Data</a:t>
            </a:r>
          </a:p>
        </p:txBody>
      </p:sp>
      <p:sp>
        <p:nvSpPr>
          <p:cNvPr id="20491" name="AutoShape 37"/>
          <p:cNvSpPr>
            <a:spLocks noChangeArrowheads="1"/>
          </p:cNvSpPr>
          <p:nvPr/>
        </p:nvSpPr>
        <p:spPr bwMode="auto">
          <a:xfrm>
            <a:off x="949325" y="4125913"/>
            <a:ext cx="1547813" cy="719137"/>
          </a:xfrm>
          <a:prstGeom prst="flowChartProcess">
            <a:avLst/>
          </a:prstGeom>
          <a:solidFill>
            <a:schemeClr val="accent1"/>
          </a:solidFill>
          <a:ln w="9525">
            <a:solidFill>
              <a:schemeClr val="tx1"/>
            </a:solidFill>
            <a:miter lim="800000"/>
            <a:headEnd/>
            <a:tailEnd/>
          </a:ln>
        </p:spPr>
        <p:txBody>
          <a:bodyPr wrap="none" anchor="ctr"/>
          <a:lstStyle/>
          <a:p>
            <a:pPr algn="ctr" latinLnBrk="1"/>
            <a:r>
              <a:rPr kumimoji="1" lang="en-US" altLang="ko-KR" sz="1400" b="1" dirty="0">
                <a:latin typeface="굴림" pitchFamily="50" charset="-127"/>
                <a:ea typeface="굴림" pitchFamily="50" charset="-127"/>
              </a:rPr>
              <a:t>Construct</a:t>
            </a:r>
          </a:p>
          <a:p>
            <a:pPr algn="ctr" latinLnBrk="1"/>
            <a:r>
              <a:rPr kumimoji="1" lang="en-US" altLang="ko-KR" sz="1400" b="1" dirty="0">
                <a:latin typeface="굴림" pitchFamily="50" charset="-127"/>
                <a:ea typeface="굴림" pitchFamily="50" charset="-127"/>
              </a:rPr>
              <a:t>Data</a:t>
            </a:r>
          </a:p>
        </p:txBody>
      </p:sp>
      <p:sp>
        <p:nvSpPr>
          <p:cNvPr id="20492" name="AutoShape 39"/>
          <p:cNvSpPr>
            <a:spLocks noChangeArrowheads="1"/>
          </p:cNvSpPr>
          <p:nvPr/>
        </p:nvSpPr>
        <p:spPr bwMode="auto">
          <a:xfrm>
            <a:off x="949325" y="5026025"/>
            <a:ext cx="1547813" cy="719138"/>
          </a:xfrm>
          <a:prstGeom prst="flowChartProcess">
            <a:avLst/>
          </a:prstGeom>
          <a:solidFill>
            <a:schemeClr val="accent1"/>
          </a:solidFill>
          <a:ln w="9525">
            <a:solidFill>
              <a:schemeClr val="tx1"/>
            </a:solidFill>
            <a:miter lim="800000"/>
            <a:headEnd/>
            <a:tailEnd/>
          </a:ln>
        </p:spPr>
        <p:txBody>
          <a:bodyPr wrap="none" anchor="ctr"/>
          <a:lstStyle/>
          <a:p>
            <a:pPr algn="ctr" latinLnBrk="1"/>
            <a:r>
              <a:rPr kumimoji="1" lang="en-US" altLang="ko-KR" sz="1400" b="1" dirty="0">
                <a:latin typeface="굴림" pitchFamily="50" charset="-127"/>
                <a:ea typeface="굴림" pitchFamily="50" charset="-127"/>
              </a:rPr>
              <a:t>Integrate</a:t>
            </a:r>
          </a:p>
          <a:p>
            <a:pPr algn="ctr" latinLnBrk="1"/>
            <a:r>
              <a:rPr kumimoji="1" lang="en-US" altLang="ko-KR" sz="1400" b="1" dirty="0">
                <a:latin typeface="굴림" pitchFamily="50" charset="-127"/>
                <a:ea typeface="굴림" pitchFamily="50" charset="-127"/>
              </a:rPr>
              <a:t>Data</a:t>
            </a:r>
          </a:p>
        </p:txBody>
      </p:sp>
      <p:cxnSp>
        <p:nvCxnSpPr>
          <p:cNvPr id="20493" name="AutoShape 41"/>
          <p:cNvCxnSpPr>
            <a:cxnSpLocks noChangeShapeType="1"/>
            <a:stCxn id="20485" idx="2"/>
            <a:endCxn id="20489" idx="0"/>
          </p:cNvCxnSpPr>
          <p:nvPr/>
        </p:nvCxnSpPr>
        <p:spPr bwMode="auto">
          <a:xfrm rot="5400000">
            <a:off x="2528094" y="1166019"/>
            <a:ext cx="354012" cy="1962150"/>
          </a:xfrm>
          <a:prstGeom prst="bentConnector3">
            <a:avLst>
              <a:gd name="adj1" fmla="val 49778"/>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0494" name="AutoShape 42"/>
          <p:cNvCxnSpPr>
            <a:cxnSpLocks noChangeShapeType="1"/>
            <a:stCxn id="20489" idx="2"/>
            <a:endCxn id="20490" idx="0"/>
          </p:cNvCxnSpPr>
          <p:nvPr/>
        </p:nvCxnSpPr>
        <p:spPr bwMode="auto">
          <a:xfrm>
            <a:off x="1724025" y="3043238"/>
            <a:ext cx="0" cy="180975"/>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0495" name="AutoShape 43"/>
          <p:cNvCxnSpPr>
            <a:cxnSpLocks noChangeShapeType="1"/>
            <a:stCxn id="20490" idx="2"/>
            <a:endCxn id="20491" idx="0"/>
          </p:cNvCxnSpPr>
          <p:nvPr/>
        </p:nvCxnSpPr>
        <p:spPr bwMode="auto">
          <a:xfrm>
            <a:off x="1724025" y="3943350"/>
            <a:ext cx="0" cy="182563"/>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0496" name="AutoShape 44"/>
          <p:cNvCxnSpPr>
            <a:cxnSpLocks noChangeShapeType="1"/>
            <a:stCxn id="20491" idx="2"/>
            <a:endCxn id="20492" idx="0"/>
          </p:cNvCxnSpPr>
          <p:nvPr/>
        </p:nvCxnSpPr>
        <p:spPr bwMode="auto">
          <a:xfrm>
            <a:off x="1724025" y="4845050"/>
            <a:ext cx="0" cy="180975"/>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0497" name="AutoShape 66"/>
          <p:cNvSpPr>
            <a:spLocks noChangeArrowheads="1"/>
          </p:cNvSpPr>
          <p:nvPr/>
        </p:nvSpPr>
        <p:spPr bwMode="auto">
          <a:xfrm>
            <a:off x="949325" y="5927725"/>
            <a:ext cx="1547813" cy="719138"/>
          </a:xfrm>
          <a:prstGeom prst="flowChartProcess">
            <a:avLst/>
          </a:prstGeom>
          <a:solidFill>
            <a:schemeClr val="accent1"/>
          </a:solidFill>
          <a:ln w="9525">
            <a:solidFill>
              <a:schemeClr val="tx1"/>
            </a:solidFill>
            <a:miter lim="800000"/>
            <a:headEnd/>
            <a:tailEnd/>
          </a:ln>
        </p:spPr>
        <p:txBody>
          <a:bodyPr wrap="none" anchor="ctr"/>
          <a:lstStyle/>
          <a:p>
            <a:pPr algn="ctr" latinLnBrk="1"/>
            <a:r>
              <a:rPr kumimoji="1" lang="en-US" altLang="ko-KR" sz="1400" b="1" dirty="0">
                <a:latin typeface="굴림" pitchFamily="50" charset="-127"/>
                <a:ea typeface="굴림" pitchFamily="50" charset="-127"/>
              </a:rPr>
              <a:t>Format</a:t>
            </a:r>
          </a:p>
          <a:p>
            <a:pPr algn="ctr" latinLnBrk="1"/>
            <a:r>
              <a:rPr kumimoji="1" lang="en-US" altLang="ko-KR" sz="1400" b="1" dirty="0">
                <a:latin typeface="굴림" pitchFamily="50" charset="-127"/>
                <a:ea typeface="굴림" pitchFamily="50" charset="-127"/>
              </a:rPr>
              <a:t>Data</a:t>
            </a:r>
          </a:p>
        </p:txBody>
      </p:sp>
      <p:sp>
        <p:nvSpPr>
          <p:cNvPr id="20498" name="Rectangle 68"/>
          <p:cNvSpPr>
            <a:spLocks noChangeArrowheads="1"/>
          </p:cNvSpPr>
          <p:nvPr/>
        </p:nvSpPr>
        <p:spPr bwMode="auto">
          <a:xfrm>
            <a:off x="2714625" y="2566988"/>
            <a:ext cx="6007100" cy="37814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IE" b="1" dirty="0"/>
              <a:t>Data Preparation</a:t>
            </a:r>
          </a:p>
          <a:p>
            <a:pPr algn="just"/>
            <a:r>
              <a:rPr lang="en-IE" dirty="0"/>
              <a:t>The data preparation phase covers all activities to construct the data that will be fed into the modelling tools from the initial raw data. Data preparation tasks are likely to be performed multiple times and not in any prescribed order. Tasks include table, record and attribute selection as well as transformation and cleaning of data for modelling tools.</a:t>
            </a:r>
          </a:p>
        </p:txBody>
      </p:sp>
      <p:cxnSp>
        <p:nvCxnSpPr>
          <p:cNvPr id="20499" name="AutoShape 69"/>
          <p:cNvCxnSpPr>
            <a:cxnSpLocks noChangeShapeType="1"/>
            <a:stCxn id="20492" idx="2"/>
            <a:endCxn id="20497" idx="0"/>
          </p:cNvCxnSpPr>
          <p:nvPr/>
        </p:nvCxnSpPr>
        <p:spPr bwMode="auto">
          <a:xfrm>
            <a:off x="1724025" y="5745163"/>
            <a:ext cx="0" cy="182562"/>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5524342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ctr" eaLnBrk="1" hangingPunct="1"/>
            <a:r>
              <a:rPr lang="en-US" altLang="ko-KR" sz="4000" dirty="0" smtClean="0">
                <a:ea typeface="굴림" pitchFamily="50" charset="-127"/>
              </a:rPr>
              <a:t>Phases &amp; Generic Tasks (cont.)</a:t>
            </a:r>
          </a:p>
        </p:txBody>
      </p:sp>
      <p:sp>
        <p:nvSpPr>
          <p:cNvPr id="21507" name="AutoShape 3"/>
          <p:cNvSpPr>
            <a:spLocks noChangeArrowheads="1"/>
          </p:cNvSpPr>
          <p:nvPr/>
        </p:nvSpPr>
        <p:spPr bwMode="auto">
          <a:xfrm>
            <a:off x="193675" y="1206500"/>
            <a:ext cx="1830388" cy="762000"/>
          </a:xfrm>
          <a:prstGeom prst="homePlate">
            <a:avLst>
              <a:gd name="adj" fmla="val 60052"/>
            </a:avLst>
          </a:prstGeom>
          <a:solidFill>
            <a:schemeClr val="accent2"/>
          </a:solidFill>
          <a:ln w="9525">
            <a:solidFill>
              <a:schemeClr val="tx1"/>
            </a:solidFill>
            <a:miter lim="800000"/>
            <a:headEnd/>
            <a:tailEnd/>
          </a:ln>
        </p:spPr>
        <p:txBody>
          <a:bodyPr wrap="none" anchor="ctr"/>
          <a:lstStyle/>
          <a:p>
            <a:pPr algn="ctr" latinLnBrk="1"/>
            <a:r>
              <a:rPr kumimoji="1" lang="en-US" altLang="ko-KR" sz="1200" b="1" dirty="0">
                <a:solidFill>
                  <a:schemeClr val="bg1"/>
                </a:solidFill>
                <a:latin typeface="굴림" pitchFamily="50" charset="-127"/>
                <a:ea typeface="굴림" pitchFamily="50" charset="-127"/>
              </a:rPr>
              <a:t>Business</a:t>
            </a:r>
          </a:p>
          <a:p>
            <a:pPr algn="ctr" latinLnBrk="1"/>
            <a:r>
              <a:rPr kumimoji="1" lang="en-US" altLang="ko-KR" sz="1200" b="1" dirty="0">
                <a:solidFill>
                  <a:schemeClr val="bg1"/>
                </a:solidFill>
                <a:latin typeface="굴림" pitchFamily="50" charset="-127"/>
                <a:ea typeface="굴림" pitchFamily="50" charset="-127"/>
              </a:rPr>
              <a:t>Understanding</a:t>
            </a:r>
          </a:p>
        </p:txBody>
      </p:sp>
      <p:sp>
        <p:nvSpPr>
          <p:cNvPr id="21508" name="AutoShape 4"/>
          <p:cNvSpPr>
            <a:spLocks noChangeArrowheads="1"/>
          </p:cNvSpPr>
          <p:nvPr/>
        </p:nvSpPr>
        <p:spPr bwMode="auto">
          <a:xfrm>
            <a:off x="1649413" y="1206500"/>
            <a:ext cx="1754187" cy="763588"/>
          </a:xfrm>
          <a:prstGeom prst="chevron">
            <a:avLst>
              <a:gd name="adj" fmla="val 57432"/>
            </a:avLst>
          </a:prstGeom>
          <a:solidFill>
            <a:schemeClr val="accent2"/>
          </a:solidFill>
          <a:ln w="9525">
            <a:solidFill>
              <a:schemeClr val="tx1"/>
            </a:solidFill>
            <a:miter lim="800000"/>
            <a:headEnd/>
            <a:tailEnd/>
          </a:ln>
        </p:spPr>
        <p:txBody>
          <a:bodyPr wrap="none" anchor="ctr"/>
          <a:lstStyle/>
          <a:p>
            <a:pPr algn="ctr" latinLnBrk="1"/>
            <a:r>
              <a:rPr kumimoji="1" lang="en-US" altLang="ko-KR" sz="1200" b="1" dirty="0">
                <a:solidFill>
                  <a:schemeClr val="bg1"/>
                </a:solidFill>
                <a:latin typeface="굴림" pitchFamily="50" charset="-127"/>
                <a:ea typeface="굴림" pitchFamily="50" charset="-127"/>
              </a:rPr>
              <a:t>     Data</a:t>
            </a:r>
          </a:p>
          <a:p>
            <a:pPr algn="ctr" latinLnBrk="1"/>
            <a:r>
              <a:rPr kumimoji="1" lang="en-US" altLang="ko-KR" sz="1200" b="1" dirty="0">
                <a:solidFill>
                  <a:schemeClr val="bg1"/>
                </a:solidFill>
                <a:latin typeface="굴림" pitchFamily="50" charset="-127"/>
                <a:ea typeface="굴림" pitchFamily="50" charset="-127"/>
              </a:rPr>
              <a:t>       Understanding</a:t>
            </a:r>
          </a:p>
        </p:txBody>
      </p:sp>
      <p:sp>
        <p:nvSpPr>
          <p:cNvPr id="21509" name="AutoShape 5"/>
          <p:cNvSpPr>
            <a:spLocks noChangeArrowheads="1"/>
          </p:cNvSpPr>
          <p:nvPr/>
        </p:nvSpPr>
        <p:spPr bwMode="auto">
          <a:xfrm>
            <a:off x="3028950" y="1206500"/>
            <a:ext cx="1754188" cy="763588"/>
          </a:xfrm>
          <a:prstGeom prst="chevron">
            <a:avLst>
              <a:gd name="adj" fmla="val 57432"/>
            </a:avLst>
          </a:prstGeom>
          <a:solidFill>
            <a:schemeClr val="accent2"/>
          </a:solidFill>
          <a:ln w="9525">
            <a:solidFill>
              <a:schemeClr val="tx1"/>
            </a:solidFill>
            <a:miter lim="800000"/>
            <a:headEnd/>
            <a:tailEnd/>
          </a:ln>
        </p:spPr>
        <p:txBody>
          <a:bodyPr wrap="none" anchor="ctr"/>
          <a:lstStyle/>
          <a:p>
            <a:pPr algn="ctr" latinLnBrk="1"/>
            <a:r>
              <a:rPr kumimoji="1" lang="en-US" altLang="ko-KR" sz="1200" b="1" dirty="0">
                <a:solidFill>
                  <a:schemeClr val="bg1"/>
                </a:solidFill>
                <a:latin typeface="굴림" pitchFamily="50" charset="-127"/>
                <a:ea typeface="굴림" pitchFamily="50" charset="-127"/>
              </a:rPr>
              <a:t>     Data</a:t>
            </a:r>
          </a:p>
          <a:p>
            <a:pPr algn="ctr" latinLnBrk="1"/>
            <a:r>
              <a:rPr kumimoji="1" lang="en-US" altLang="ko-KR" sz="1200" b="1" dirty="0">
                <a:solidFill>
                  <a:schemeClr val="bg1"/>
                </a:solidFill>
                <a:latin typeface="굴림" pitchFamily="50" charset="-127"/>
                <a:ea typeface="굴림" pitchFamily="50" charset="-127"/>
              </a:rPr>
              <a:t>     Preparation</a:t>
            </a:r>
          </a:p>
        </p:txBody>
      </p:sp>
      <p:sp>
        <p:nvSpPr>
          <p:cNvPr id="21510" name="AutoShape 6"/>
          <p:cNvSpPr>
            <a:spLocks noChangeArrowheads="1"/>
          </p:cNvSpPr>
          <p:nvPr/>
        </p:nvSpPr>
        <p:spPr bwMode="auto">
          <a:xfrm>
            <a:off x="4406900" y="1206500"/>
            <a:ext cx="1754188" cy="763588"/>
          </a:xfrm>
          <a:prstGeom prst="chevron">
            <a:avLst>
              <a:gd name="adj" fmla="val 57432"/>
            </a:avLst>
          </a:prstGeom>
          <a:solidFill>
            <a:schemeClr val="accent2"/>
          </a:solidFill>
          <a:ln w="9525">
            <a:solidFill>
              <a:schemeClr val="tx1"/>
            </a:solidFill>
            <a:miter lim="800000"/>
            <a:headEnd/>
            <a:tailEnd/>
          </a:ln>
        </p:spPr>
        <p:txBody>
          <a:bodyPr wrap="none" anchor="ctr"/>
          <a:lstStyle/>
          <a:p>
            <a:pPr algn="ctr" latinLnBrk="1"/>
            <a:r>
              <a:rPr kumimoji="1" lang="en-US" altLang="ko-KR" sz="1200" b="1" dirty="0">
                <a:solidFill>
                  <a:schemeClr val="bg1"/>
                </a:solidFill>
                <a:latin typeface="굴림" pitchFamily="50" charset="-127"/>
                <a:ea typeface="굴림" pitchFamily="50" charset="-127"/>
              </a:rPr>
              <a:t>     Modeling</a:t>
            </a:r>
          </a:p>
        </p:txBody>
      </p:sp>
      <p:sp>
        <p:nvSpPr>
          <p:cNvPr id="21511" name="AutoShape 7"/>
          <p:cNvSpPr>
            <a:spLocks noChangeArrowheads="1"/>
          </p:cNvSpPr>
          <p:nvPr/>
        </p:nvSpPr>
        <p:spPr bwMode="auto">
          <a:xfrm>
            <a:off x="7164388" y="1206500"/>
            <a:ext cx="1754187" cy="763588"/>
          </a:xfrm>
          <a:prstGeom prst="chevron">
            <a:avLst>
              <a:gd name="adj" fmla="val 57432"/>
            </a:avLst>
          </a:prstGeom>
          <a:solidFill>
            <a:schemeClr val="accent2"/>
          </a:solidFill>
          <a:ln w="9525">
            <a:solidFill>
              <a:schemeClr val="tx1"/>
            </a:solidFill>
            <a:miter lim="800000"/>
            <a:headEnd/>
            <a:tailEnd/>
          </a:ln>
        </p:spPr>
        <p:txBody>
          <a:bodyPr wrap="none" anchor="ctr"/>
          <a:lstStyle/>
          <a:p>
            <a:pPr algn="ctr" latinLnBrk="1"/>
            <a:r>
              <a:rPr kumimoji="1" lang="en-US" altLang="ko-KR" sz="1200" b="1" dirty="0">
                <a:solidFill>
                  <a:schemeClr val="bg1"/>
                </a:solidFill>
                <a:latin typeface="굴림" pitchFamily="50" charset="-127"/>
                <a:ea typeface="굴림" pitchFamily="50" charset="-127"/>
              </a:rPr>
              <a:t>     Deployment</a:t>
            </a:r>
          </a:p>
        </p:txBody>
      </p:sp>
      <p:sp>
        <p:nvSpPr>
          <p:cNvPr id="21512" name="AutoShape 8"/>
          <p:cNvSpPr>
            <a:spLocks noChangeArrowheads="1"/>
          </p:cNvSpPr>
          <p:nvPr/>
        </p:nvSpPr>
        <p:spPr bwMode="auto">
          <a:xfrm>
            <a:off x="5786438" y="1206500"/>
            <a:ext cx="1754187" cy="763588"/>
          </a:xfrm>
          <a:prstGeom prst="chevron">
            <a:avLst>
              <a:gd name="adj" fmla="val 57432"/>
            </a:avLst>
          </a:prstGeom>
          <a:solidFill>
            <a:schemeClr val="accent2"/>
          </a:solidFill>
          <a:ln w="9525">
            <a:solidFill>
              <a:schemeClr val="tx1"/>
            </a:solidFill>
            <a:miter lim="800000"/>
            <a:headEnd/>
            <a:tailEnd/>
          </a:ln>
        </p:spPr>
        <p:txBody>
          <a:bodyPr wrap="none" anchor="ctr"/>
          <a:lstStyle/>
          <a:p>
            <a:pPr algn="ctr" latinLnBrk="1"/>
            <a:r>
              <a:rPr kumimoji="1" lang="en-US" altLang="ko-KR" sz="1200" b="1" dirty="0">
                <a:solidFill>
                  <a:schemeClr val="bg1"/>
                </a:solidFill>
                <a:latin typeface="굴림" pitchFamily="50" charset="-127"/>
                <a:ea typeface="굴림" pitchFamily="50" charset="-127"/>
              </a:rPr>
              <a:t>     Evaluation</a:t>
            </a:r>
          </a:p>
        </p:txBody>
      </p:sp>
      <p:sp>
        <p:nvSpPr>
          <p:cNvPr id="21513" name="AutoShape 9"/>
          <p:cNvSpPr>
            <a:spLocks noChangeArrowheads="1"/>
          </p:cNvSpPr>
          <p:nvPr/>
        </p:nvSpPr>
        <p:spPr bwMode="auto">
          <a:xfrm>
            <a:off x="949325" y="2489200"/>
            <a:ext cx="1547813" cy="719138"/>
          </a:xfrm>
          <a:prstGeom prst="flowChartProcess">
            <a:avLst/>
          </a:prstGeom>
          <a:solidFill>
            <a:schemeClr val="accent1"/>
          </a:solidFill>
          <a:ln w="9525">
            <a:solidFill>
              <a:schemeClr val="tx1"/>
            </a:solidFill>
            <a:miter lim="800000"/>
            <a:headEnd/>
            <a:tailEnd/>
          </a:ln>
        </p:spPr>
        <p:txBody>
          <a:bodyPr wrap="none" anchor="ctr"/>
          <a:lstStyle/>
          <a:p>
            <a:pPr algn="ctr" latinLnBrk="1"/>
            <a:r>
              <a:rPr kumimoji="1" lang="en-US" altLang="ko-KR" sz="1400" b="1" dirty="0">
                <a:latin typeface="굴림" pitchFamily="50" charset="-127"/>
                <a:ea typeface="굴림" pitchFamily="50" charset="-127"/>
              </a:rPr>
              <a:t>Select</a:t>
            </a:r>
          </a:p>
          <a:p>
            <a:pPr algn="ctr" latinLnBrk="1"/>
            <a:r>
              <a:rPr kumimoji="1" lang="en-US" altLang="ko-KR" sz="1400" b="1" dirty="0">
                <a:latin typeface="굴림" pitchFamily="50" charset="-127"/>
                <a:ea typeface="굴림" pitchFamily="50" charset="-127"/>
              </a:rPr>
              <a:t>Modeling</a:t>
            </a:r>
          </a:p>
          <a:p>
            <a:pPr algn="ctr" latinLnBrk="1"/>
            <a:r>
              <a:rPr kumimoji="1" lang="en-US" altLang="ko-KR" sz="1400" b="1" dirty="0">
                <a:latin typeface="굴림" pitchFamily="50" charset="-127"/>
                <a:ea typeface="굴림" pitchFamily="50" charset="-127"/>
              </a:rPr>
              <a:t>Technique</a:t>
            </a:r>
          </a:p>
        </p:txBody>
      </p:sp>
      <p:sp>
        <p:nvSpPr>
          <p:cNvPr id="21514" name="AutoShape 10"/>
          <p:cNvSpPr>
            <a:spLocks noChangeArrowheads="1"/>
          </p:cNvSpPr>
          <p:nvPr/>
        </p:nvSpPr>
        <p:spPr bwMode="auto">
          <a:xfrm>
            <a:off x="950913" y="3556000"/>
            <a:ext cx="1547812" cy="719138"/>
          </a:xfrm>
          <a:prstGeom prst="flowChartProcess">
            <a:avLst/>
          </a:prstGeom>
          <a:solidFill>
            <a:schemeClr val="accent1"/>
          </a:solidFill>
          <a:ln w="9525">
            <a:solidFill>
              <a:schemeClr val="tx1"/>
            </a:solidFill>
            <a:miter lim="800000"/>
            <a:headEnd/>
            <a:tailEnd/>
          </a:ln>
        </p:spPr>
        <p:txBody>
          <a:bodyPr wrap="none" anchor="ctr"/>
          <a:lstStyle/>
          <a:p>
            <a:pPr algn="ctr" latinLnBrk="1"/>
            <a:r>
              <a:rPr kumimoji="1" lang="en-US" altLang="ko-KR" sz="1400" b="1" dirty="0">
                <a:latin typeface="굴림" pitchFamily="50" charset="-127"/>
                <a:ea typeface="굴림" pitchFamily="50" charset="-127"/>
              </a:rPr>
              <a:t>Generate</a:t>
            </a:r>
          </a:p>
          <a:p>
            <a:pPr algn="ctr" latinLnBrk="1"/>
            <a:r>
              <a:rPr kumimoji="1" lang="en-US" altLang="ko-KR" sz="1400" b="1" dirty="0">
                <a:latin typeface="굴림" pitchFamily="50" charset="-127"/>
                <a:ea typeface="굴림" pitchFamily="50" charset="-127"/>
              </a:rPr>
              <a:t>Test Design</a:t>
            </a:r>
          </a:p>
        </p:txBody>
      </p:sp>
      <p:sp>
        <p:nvSpPr>
          <p:cNvPr id="21515" name="AutoShape 11"/>
          <p:cNvSpPr>
            <a:spLocks noChangeArrowheads="1"/>
          </p:cNvSpPr>
          <p:nvPr/>
        </p:nvSpPr>
        <p:spPr bwMode="auto">
          <a:xfrm>
            <a:off x="950913" y="4624388"/>
            <a:ext cx="1547812" cy="719137"/>
          </a:xfrm>
          <a:prstGeom prst="flowChartProcess">
            <a:avLst/>
          </a:prstGeom>
          <a:solidFill>
            <a:schemeClr val="accent1"/>
          </a:solidFill>
          <a:ln w="9525">
            <a:solidFill>
              <a:schemeClr val="tx1"/>
            </a:solidFill>
            <a:miter lim="800000"/>
            <a:headEnd/>
            <a:tailEnd/>
          </a:ln>
        </p:spPr>
        <p:txBody>
          <a:bodyPr wrap="none" anchor="ctr"/>
          <a:lstStyle/>
          <a:p>
            <a:pPr algn="ctr" latinLnBrk="1"/>
            <a:r>
              <a:rPr kumimoji="1" lang="en-US" altLang="ko-KR" sz="1400" b="1" dirty="0">
                <a:latin typeface="굴림" pitchFamily="50" charset="-127"/>
                <a:ea typeface="굴림" pitchFamily="50" charset="-127"/>
              </a:rPr>
              <a:t>Build</a:t>
            </a:r>
          </a:p>
          <a:p>
            <a:pPr algn="ctr" latinLnBrk="1"/>
            <a:r>
              <a:rPr kumimoji="1" lang="en-US" altLang="ko-KR" sz="1400" b="1" dirty="0">
                <a:latin typeface="굴림" pitchFamily="50" charset="-127"/>
                <a:ea typeface="굴림" pitchFamily="50" charset="-127"/>
              </a:rPr>
              <a:t>Model</a:t>
            </a:r>
          </a:p>
        </p:txBody>
      </p:sp>
      <p:sp>
        <p:nvSpPr>
          <p:cNvPr id="21516" name="AutoShape 12"/>
          <p:cNvSpPr>
            <a:spLocks noChangeArrowheads="1"/>
          </p:cNvSpPr>
          <p:nvPr/>
        </p:nvSpPr>
        <p:spPr bwMode="auto">
          <a:xfrm>
            <a:off x="949325" y="5692775"/>
            <a:ext cx="1547813" cy="719138"/>
          </a:xfrm>
          <a:prstGeom prst="flowChartProcess">
            <a:avLst/>
          </a:prstGeom>
          <a:solidFill>
            <a:schemeClr val="accent1"/>
          </a:solidFill>
          <a:ln w="9525">
            <a:solidFill>
              <a:schemeClr val="tx1"/>
            </a:solidFill>
            <a:miter lim="800000"/>
            <a:headEnd/>
            <a:tailEnd/>
          </a:ln>
        </p:spPr>
        <p:txBody>
          <a:bodyPr wrap="none" anchor="ctr"/>
          <a:lstStyle/>
          <a:p>
            <a:pPr algn="ctr" latinLnBrk="1"/>
            <a:r>
              <a:rPr kumimoji="1" lang="en-US" altLang="ko-KR" sz="1400" b="1" dirty="0">
                <a:latin typeface="굴림" pitchFamily="50" charset="-127"/>
                <a:ea typeface="굴림" pitchFamily="50" charset="-127"/>
              </a:rPr>
              <a:t>Assess</a:t>
            </a:r>
          </a:p>
          <a:p>
            <a:pPr algn="ctr" latinLnBrk="1"/>
            <a:r>
              <a:rPr kumimoji="1" lang="en-US" altLang="ko-KR" sz="1400" b="1" dirty="0">
                <a:latin typeface="굴림" pitchFamily="50" charset="-127"/>
                <a:ea typeface="굴림" pitchFamily="50" charset="-127"/>
              </a:rPr>
              <a:t>Model</a:t>
            </a:r>
          </a:p>
        </p:txBody>
      </p:sp>
      <p:cxnSp>
        <p:nvCxnSpPr>
          <p:cNvPr id="21517" name="AutoShape 13"/>
          <p:cNvCxnSpPr>
            <a:cxnSpLocks noChangeShapeType="1"/>
            <a:stCxn id="21510" idx="2"/>
            <a:endCxn id="21513" idx="0"/>
          </p:cNvCxnSpPr>
          <p:nvPr/>
        </p:nvCxnSpPr>
        <p:spPr bwMode="auto">
          <a:xfrm rot="5400000">
            <a:off x="3134519" y="559594"/>
            <a:ext cx="519112" cy="3340100"/>
          </a:xfrm>
          <a:prstGeom prst="bentConnector3">
            <a:avLst>
              <a:gd name="adj1" fmla="val 49847"/>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1518" name="AutoShape 14"/>
          <p:cNvCxnSpPr>
            <a:cxnSpLocks noChangeShapeType="1"/>
            <a:stCxn id="21513" idx="2"/>
            <a:endCxn id="21514" idx="0"/>
          </p:cNvCxnSpPr>
          <p:nvPr/>
        </p:nvCxnSpPr>
        <p:spPr bwMode="auto">
          <a:xfrm>
            <a:off x="1724025" y="3208338"/>
            <a:ext cx="1588" cy="347662"/>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1519" name="AutoShape 15"/>
          <p:cNvCxnSpPr>
            <a:cxnSpLocks noChangeShapeType="1"/>
            <a:stCxn id="21514" idx="2"/>
            <a:endCxn id="21515" idx="0"/>
          </p:cNvCxnSpPr>
          <p:nvPr/>
        </p:nvCxnSpPr>
        <p:spPr bwMode="auto">
          <a:xfrm>
            <a:off x="1725613" y="4275138"/>
            <a:ext cx="0" cy="349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1520" name="AutoShape 16"/>
          <p:cNvCxnSpPr>
            <a:cxnSpLocks noChangeShapeType="1"/>
            <a:stCxn id="21515" idx="2"/>
            <a:endCxn id="21516" idx="0"/>
          </p:cNvCxnSpPr>
          <p:nvPr/>
        </p:nvCxnSpPr>
        <p:spPr bwMode="auto">
          <a:xfrm flipH="1">
            <a:off x="1724025" y="5343525"/>
            <a:ext cx="1588" cy="349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1521" name="Rectangle 24"/>
          <p:cNvSpPr>
            <a:spLocks noChangeArrowheads="1"/>
          </p:cNvSpPr>
          <p:nvPr/>
        </p:nvSpPr>
        <p:spPr bwMode="auto">
          <a:xfrm>
            <a:off x="2714625" y="2566988"/>
            <a:ext cx="6007100" cy="37814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IE" b="1" dirty="0"/>
              <a:t>Modelling</a:t>
            </a:r>
          </a:p>
          <a:p>
            <a:pPr algn="just"/>
            <a:r>
              <a:rPr lang="en-IE" dirty="0"/>
              <a:t>In this phase, various modelling techniques are selected and applied and their parameters are calibrated to optimal values. Typically, there are several techniques for the same data mining problem type. Some techniques have specific requirements on the form of data. Therefore, stepping back to the data preparation phase is often necessary.</a:t>
            </a:r>
          </a:p>
        </p:txBody>
      </p:sp>
    </p:spTree>
    <p:extLst>
      <p:ext uri="{BB962C8B-B14F-4D97-AF65-F5344CB8AC3E}">
        <p14:creationId xmlns:p14="http://schemas.microsoft.com/office/powerpoint/2010/main" val="3733999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ctr"/>
            <a:r>
              <a:rPr lang="en-IE" dirty="0" smtClean="0"/>
              <a:t> </a:t>
            </a:r>
            <a:endParaRPr lang="en-US" dirty="0" smtClean="0"/>
          </a:p>
        </p:txBody>
      </p:sp>
      <p:sp>
        <p:nvSpPr>
          <p:cNvPr id="3" name="Content Placeholder 2"/>
          <p:cNvSpPr>
            <a:spLocks noGrp="1"/>
          </p:cNvSpPr>
          <p:nvPr>
            <p:ph idx="1"/>
          </p:nvPr>
        </p:nvSpPr>
        <p:spPr/>
        <p:txBody>
          <a:bodyPr/>
          <a:lstStyle/>
          <a:p>
            <a:endParaRPr lang="en-IE" dirty="0" smtClean="0">
              <a:solidFill>
                <a:srgbClr val="222268"/>
              </a:solidFill>
            </a:endParaRPr>
          </a:p>
          <a:p>
            <a:r>
              <a:rPr lang="en-IE" sz="3400" dirty="0" smtClean="0">
                <a:solidFill>
                  <a:srgbClr val="222268"/>
                </a:solidFill>
              </a:rPr>
              <a:t>Modelling and using the Data Warehouse</a:t>
            </a:r>
            <a:endParaRPr lang="en-IE" dirty="0">
              <a:solidFill>
                <a:srgbClr val="222268"/>
              </a:solidFill>
            </a:endParaRPr>
          </a:p>
          <a:p>
            <a:pPr lvl="1"/>
            <a:r>
              <a:rPr lang="en-IE" dirty="0" smtClean="0">
                <a:solidFill>
                  <a:srgbClr val="000000"/>
                </a:solidFill>
              </a:rPr>
              <a:t>Dimensional Modelling (Part 2)</a:t>
            </a:r>
          </a:p>
          <a:p>
            <a:pPr lvl="1"/>
            <a:r>
              <a:rPr lang="en-IE" dirty="0" smtClean="0">
                <a:solidFill>
                  <a:srgbClr val="000000"/>
                </a:solidFill>
              </a:rPr>
              <a:t>From Star Schema to Snowflakes</a:t>
            </a:r>
          </a:p>
          <a:p>
            <a:pPr lvl="1"/>
            <a:r>
              <a:rPr lang="en-IE" dirty="0" smtClean="0">
                <a:solidFill>
                  <a:srgbClr val="000000"/>
                </a:solidFill>
              </a:rPr>
              <a:t>Querying and Cubes</a:t>
            </a:r>
          </a:p>
        </p:txBody>
      </p:sp>
    </p:spTree>
    <p:extLst>
      <p:ext uri="{BB962C8B-B14F-4D97-AF65-F5344CB8AC3E}">
        <p14:creationId xmlns:p14="http://schemas.microsoft.com/office/powerpoint/2010/main" val="3518622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ctr" eaLnBrk="1" hangingPunct="1"/>
            <a:r>
              <a:rPr lang="en-US" altLang="ko-KR" sz="4000" dirty="0" smtClean="0">
                <a:ea typeface="굴림" pitchFamily="50" charset="-127"/>
              </a:rPr>
              <a:t>Phases &amp; Generic Tasks (cont.)</a:t>
            </a:r>
          </a:p>
        </p:txBody>
      </p:sp>
      <p:sp>
        <p:nvSpPr>
          <p:cNvPr id="22531" name="AutoShape 3"/>
          <p:cNvSpPr>
            <a:spLocks noChangeArrowheads="1"/>
          </p:cNvSpPr>
          <p:nvPr/>
        </p:nvSpPr>
        <p:spPr bwMode="auto">
          <a:xfrm>
            <a:off x="193675" y="1206500"/>
            <a:ext cx="1830388" cy="762000"/>
          </a:xfrm>
          <a:prstGeom prst="homePlate">
            <a:avLst>
              <a:gd name="adj" fmla="val 60052"/>
            </a:avLst>
          </a:prstGeom>
          <a:solidFill>
            <a:schemeClr val="accent2"/>
          </a:solidFill>
          <a:ln w="9525">
            <a:solidFill>
              <a:schemeClr val="tx1"/>
            </a:solidFill>
            <a:miter lim="800000"/>
            <a:headEnd/>
            <a:tailEnd/>
          </a:ln>
        </p:spPr>
        <p:txBody>
          <a:bodyPr wrap="none" anchor="ctr"/>
          <a:lstStyle/>
          <a:p>
            <a:pPr algn="ctr" latinLnBrk="1"/>
            <a:r>
              <a:rPr kumimoji="1" lang="en-US" altLang="ko-KR" sz="1200" b="1" dirty="0">
                <a:solidFill>
                  <a:schemeClr val="bg1"/>
                </a:solidFill>
                <a:latin typeface="굴림" pitchFamily="50" charset="-127"/>
                <a:ea typeface="굴림" pitchFamily="50" charset="-127"/>
              </a:rPr>
              <a:t>Business</a:t>
            </a:r>
          </a:p>
          <a:p>
            <a:pPr algn="ctr" latinLnBrk="1"/>
            <a:r>
              <a:rPr kumimoji="1" lang="en-US" altLang="ko-KR" sz="1200" b="1" dirty="0">
                <a:solidFill>
                  <a:schemeClr val="bg1"/>
                </a:solidFill>
                <a:latin typeface="굴림" pitchFamily="50" charset="-127"/>
                <a:ea typeface="굴림" pitchFamily="50" charset="-127"/>
              </a:rPr>
              <a:t>Understanding</a:t>
            </a:r>
          </a:p>
        </p:txBody>
      </p:sp>
      <p:sp>
        <p:nvSpPr>
          <p:cNvPr id="22532" name="AutoShape 4"/>
          <p:cNvSpPr>
            <a:spLocks noChangeArrowheads="1"/>
          </p:cNvSpPr>
          <p:nvPr/>
        </p:nvSpPr>
        <p:spPr bwMode="auto">
          <a:xfrm>
            <a:off x="1649413" y="1206500"/>
            <a:ext cx="1754187" cy="763588"/>
          </a:xfrm>
          <a:prstGeom prst="chevron">
            <a:avLst>
              <a:gd name="adj" fmla="val 57432"/>
            </a:avLst>
          </a:prstGeom>
          <a:solidFill>
            <a:schemeClr val="accent2"/>
          </a:solidFill>
          <a:ln w="9525">
            <a:solidFill>
              <a:schemeClr val="tx1"/>
            </a:solidFill>
            <a:miter lim="800000"/>
            <a:headEnd/>
            <a:tailEnd/>
          </a:ln>
        </p:spPr>
        <p:txBody>
          <a:bodyPr wrap="none" anchor="ctr"/>
          <a:lstStyle/>
          <a:p>
            <a:pPr algn="ctr" latinLnBrk="1"/>
            <a:r>
              <a:rPr kumimoji="1" lang="en-US" altLang="ko-KR" sz="1200" b="1" dirty="0">
                <a:solidFill>
                  <a:schemeClr val="bg1"/>
                </a:solidFill>
                <a:latin typeface="굴림" pitchFamily="50" charset="-127"/>
                <a:ea typeface="굴림" pitchFamily="50" charset="-127"/>
              </a:rPr>
              <a:t>     Data</a:t>
            </a:r>
          </a:p>
          <a:p>
            <a:pPr algn="ctr" latinLnBrk="1"/>
            <a:r>
              <a:rPr kumimoji="1" lang="en-US" altLang="ko-KR" sz="1200" b="1" dirty="0">
                <a:solidFill>
                  <a:schemeClr val="bg1"/>
                </a:solidFill>
                <a:latin typeface="굴림" pitchFamily="50" charset="-127"/>
                <a:ea typeface="굴림" pitchFamily="50" charset="-127"/>
              </a:rPr>
              <a:t>       Understanding</a:t>
            </a:r>
          </a:p>
        </p:txBody>
      </p:sp>
      <p:sp>
        <p:nvSpPr>
          <p:cNvPr id="22533" name="AutoShape 5"/>
          <p:cNvSpPr>
            <a:spLocks noChangeArrowheads="1"/>
          </p:cNvSpPr>
          <p:nvPr/>
        </p:nvSpPr>
        <p:spPr bwMode="auto">
          <a:xfrm>
            <a:off x="3028950" y="1206500"/>
            <a:ext cx="1754188" cy="763588"/>
          </a:xfrm>
          <a:prstGeom prst="chevron">
            <a:avLst>
              <a:gd name="adj" fmla="val 57432"/>
            </a:avLst>
          </a:prstGeom>
          <a:solidFill>
            <a:schemeClr val="accent2"/>
          </a:solidFill>
          <a:ln w="9525">
            <a:solidFill>
              <a:schemeClr val="tx1"/>
            </a:solidFill>
            <a:miter lim="800000"/>
            <a:headEnd/>
            <a:tailEnd/>
          </a:ln>
        </p:spPr>
        <p:txBody>
          <a:bodyPr wrap="none" anchor="ctr"/>
          <a:lstStyle/>
          <a:p>
            <a:pPr algn="ctr" latinLnBrk="1"/>
            <a:r>
              <a:rPr kumimoji="1" lang="en-US" altLang="ko-KR" sz="1200" b="1" dirty="0">
                <a:solidFill>
                  <a:schemeClr val="bg1"/>
                </a:solidFill>
                <a:latin typeface="굴림" pitchFamily="50" charset="-127"/>
                <a:ea typeface="굴림" pitchFamily="50" charset="-127"/>
              </a:rPr>
              <a:t>     Data</a:t>
            </a:r>
          </a:p>
          <a:p>
            <a:pPr algn="ctr" latinLnBrk="1"/>
            <a:r>
              <a:rPr kumimoji="1" lang="en-US" altLang="ko-KR" sz="1200" b="1" dirty="0">
                <a:solidFill>
                  <a:schemeClr val="bg1"/>
                </a:solidFill>
                <a:latin typeface="굴림" pitchFamily="50" charset="-127"/>
                <a:ea typeface="굴림" pitchFamily="50" charset="-127"/>
              </a:rPr>
              <a:t>     Preparation</a:t>
            </a:r>
          </a:p>
        </p:txBody>
      </p:sp>
      <p:sp>
        <p:nvSpPr>
          <p:cNvPr id="22534" name="AutoShape 6"/>
          <p:cNvSpPr>
            <a:spLocks noChangeArrowheads="1"/>
          </p:cNvSpPr>
          <p:nvPr/>
        </p:nvSpPr>
        <p:spPr bwMode="auto">
          <a:xfrm>
            <a:off x="4406900" y="1206500"/>
            <a:ext cx="1754188" cy="763588"/>
          </a:xfrm>
          <a:prstGeom prst="chevron">
            <a:avLst>
              <a:gd name="adj" fmla="val 57432"/>
            </a:avLst>
          </a:prstGeom>
          <a:solidFill>
            <a:schemeClr val="accent2"/>
          </a:solidFill>
          <a:ln w="9525">
            <a:solidFill>
              <a:schemeClr val="tx1"/>
            </a:solidFill>
            <a:miter lim="800000"/>
            <a:headEnd/>
            <a:tailEnd/>
          </a:ln>
        </p:spPr>
        <p:txBody>
          <a:bodyPr wrap="none" anchor="ctr"/>
          <a:lstStyle/>
          <a:p>
            <a:pPr algn="ctr" latinLnBrk="1"/>
            <a:r>
              <a:rPr kumimoji="1" lang="en-US" altLang="ko-KR" sz="1200" b="1" dirty="0">
                <a:solidFill>
                  <a:schemeClr val="bg1"/>
                </a:solidFill>
                <a:latin typeface="굴림" pitchFamily="50" charset="-127"/>
                <a:ea typeface="굴림" pitchFamily="50" charset="-127"/>
              </a:rPr>
              <a:t>     Modeling</a:t>
            </a:r>
          </a:p>
        </p:txBody>
      </p:sp>
      <p:sp>
        <p:nvSpPr>
          <p:cNvPr id="22535" name="AutoShape 7"/>
          <p:cNvSpPr>
            <a:spLocks noChangeArrowheads="1"/>
          </p:cNvSpPr>
          <p:nvPr/>
        </p:nvSpPr>
        <p:spPr bwMode="auto">
          <a:xfrm>
            <a:off x="7164388" y="1206500"/>
            <a:ext cx="1754187" cy="763588"/>
          </a:xfrm>
          <a:prstGeom prst="chevron">
            <a:avLst>
              <a:gd name="adj" fmla="val 57432"/>
            </a:avLst>
          </a:prstGeom>
          <a:solidFill>
            <a:schemeClr val="accent2"/>
          </a:solidFill>
          <a:ln w="9525">
            <a:solidFill>
              <a:schemeClr val="tx1"/>
            </a:solidFill>
            <a:miter lim="800000"/>
            <a:headEnd/>
            <a:tailEnd/>
          </a:ln>
        </p:spPr>
        <p:txBody>
          <a:bodyPr wrap="none" anchor="ctr"/>
          <a:lstStyle/>
          <a:p>
            <a:pPr algn="ctr" latinLnBrk="1"/>
            <a:r>
              <a:rPr kumimoji="1" lang="en-US" altLang="ko-KR" sz="1200" b="1" dirty="0">
                <a:solidFill>
                  <a:schemeClr val="bg1"/>
                </a:solidFill>
                <a:latin typeface="굴림" pitchFamily="50" charset="-127"/>
                <a:ea typeface="굴림" pitchFamily="50" charset="-127"/>
              </a:rPr>
              <a:t>     Deployment</a:t>
            </a:r>
          </a:p>
        </p:txBody>
      </p:sp>
      <p:sp>
        <p:nvSpPr>
          <p:cNvPr id="22536" name="AutoShape 8"/>
          <p:cNvSpPr>
            <a:spLocks noChangeArrowheads="1"/>
          </p:cNvSpPr>
          <p:nvPr/>
        </p:nvSpPr>
        <p:spPr bwMode="auto">
          <a:xfrm>
            <a:off x="5786438" y="1206500"/>
            <a:ext cx="1754187" cy="763588"/>
          </a:xfrm>
          <a:prstGeom prst="chevron">
            <a:avLst>
              <a:gd name="adj" fmla="val 57432"/>
            </a:avLst>
          </a:prstGeom>
          <a:solidFill>
            <a:schemeClr val="accent2"/>
          </a:solidFill>
          <a:ln w="9525">
            <a:solidFill>
              <a:schemeClr val="tx1"/>
            </a:solidFill>
            <a:miter lim="800000"/>
            <a:headEnd/>
            <a:tailEnd/>
          </a:ln>
        </p:spPr>
        <p:txBody>
          <a:bodyPr wrap="none" anchor="ctr"/>
          <a:lstStyle/>
          <a:p>
            <a:pPr algn="ctr" latinLnBrk="1"/>
            <a:r>
              <a:rPr kumimoji="1" lang="en-US" altLang="ko-KR" sz="1200" b="1" dirty="0">
                <a:solidFill>
                  <a:schemeClr val="bg1"/>
                </a:solidFill>
                <a:latin typeface="굴림" pitchFamily="50" charset="-127"/>
                <a:ea typeface="굴림" pitchFamily="50" charset="-127"/>
              </a:rPr>
              <a:t>     Evaluation</a:t>
            </a:r>
          </a:p>
        </p:txBody>
      </p:sp>
      <p:sp>
        <p:nvSpPr>
          <p:cNvPr id="22537" name="AutoShape 9"/>
          <p:cNvSpPr>
            <a:spLocks noChangeArrowheads="1"/>
          </p:cNvSpPr>
          <p:nvPr/>
        </p:nvSpPr>
        <p:spPr bwMode="auto">
          <a:xfrm>
            <a:off x="949325" y="2489200"/>
            <a:ext cx="1547813" cy="719138"/>
          </a:xfrm>
          <a:prstGeom prst="flowChartProcess">
            <a:avLst/>
          </a:prstGeom>
          <a:solidFill>
            <a:schemeClr val="accent1"/>
          </a:solidFill>
          <a:ln w="9525">
            <a:solidFill>
              <a:schemeClr val="tx1"/>
            </a:solidFill>
            <a:miter lim="800000"/>
            <a:headEnd/>
            <a:tailEnd/>
          </a:ln>
        </p:spPr>
        <p:txBody>
          <a:bodyPr wrap="none" anchor="ctr"/>
          <a:lstStyle/>
          <a:p>
            <a:pPr algn="ctr" latinLnBrk="1"/>
            <a:r>
              <a:rPr kumimoji="1" lang="en-US" altLang="ko-KR" sz="1400" b="1" dirty="0">
                <a:latin typeface="굴림" pitchFamily="50" charset="-127"/>
                <a:ea typeface="굴림" pitchFamily="50" charset="-127"/>
              </a:rPr>
              <a:t>Evaluate</a:t>
            </a:r>
          </a:p>
          <a:p>
            <a:pPr algn="ctr" latinLnBrk="1"/>
            <a:r>
              <a:rPr kumimoji="1" lang="en-US" altLang="ko-KR" sz="1400" b="1" dirty="0">
                <a:latin typeface="굴림" pitchFamily="50" charset="-127"/>
                <a:ea typeface="굴림" pitchFamily="50" charset="-127"/>
              </a:rPr>
              <a:t>Results</a:t>
            </a:r>
          </a:p>
        </p:txBody>
      </p:sp>
      <p:sp>
        <p:nvSpPr>
          <p:cNvPr id="22538" name="AutoShape 10"/>
          <p:cNvSpPr>
            <a:spLocks noChangeArrowheads="1"/>
          </p:cNvSpPr>
          <p:nvPr/>
        </p:nvSpPr>
        <p:spPr bwMode="auto">
          <a:xfrm>
            <a:off x="950913" y="3556000"/>
            <a:ext cx="1547812" cy="719138"/>
          </a:xfrm>
          <a:prstGeom prst="flowChartProcess">
            <a:avLst/>
          </a:prstGeom>
          <a:solidFill>
            <a:schemeClr val="accent1"/>
          </a:solidFill>
          <a:ln w="9525">
            <a:solidFill>
              <a:schemeClr val="tx1"/>
            </a:solidFill>
            <a:miter lim="800000"/>
            <a:headEnd/>
            <a:tailEnd/>
          </a:ln>
        </p:spPr>
        <p:txBody>
          <a:bodyPr wrap="none" anchor="ctr"/>
          <a:lstStyle/>
          <a:p>
            <a:pPr algn="ctr" latinLnBrk="1"/>
            <a:r>
              <a:rPr kumimoji="1" lang="en-US" altLang="ko-KR" sz="1400" b="1" dirty="0">
                <a:latin typeface="굴림" pitchFamily="50" charset="-127"/>
                <a:ea typeface="굴림" pitchFamily="50" charset="-127"/>
              </a:rPr>
              <a:t>Review</a:t>
            </a:r>
          </a:p>
          <a:p>
            <a:pPr algn="ctr" latinLnBrk="1"/>
            <a:r>
              <a:rPr kumimoji="1" lang="en-US" altLang="ko-KR" sz="1400" b="1" dirty="0">
                <a:latin typeface="굴림" pitchFamily="50" charset="-127"/>
                <a:ea typeface="굴림" pitchFamily="50" charset="-127"/>
              </a:rPr>
              <a:t>Process</a:t>
            </a:r>
          </a:p>
        </p:txBody>
      </p:sp>
      <p:sp>
        <p:nvSpPr>
          <p:cNvPr id="22539" name="AutoShape 11"/>
          <p:cNvSpPr>
            <a:spLocks noChangeArrowheads="1"/>
          </p:cNvSpPr>
          <p:nvPr/>
        </p:nvSpPr>
        <p:spPr bwMode="auto">
          <a:xfrm>
            <a:off x="950913" y="4624388"/>
            <a:ext cx="1547812" cy="719137"/>
          </a:xfrm>
          <a:prstGeom prst="flowChartProcess">
            <a:avLst/>
          </a:prstGeom>
          <a:solidFill>
            <a:schemeClr val="accent1"/>
          </a:solidFill>
          <a:ln w="9525">
            <a:solidFill>
              <a:schemeClr val="tx1"/>
            </a:solidFill>
            <a:miter lim="800000"/>
            <a:headEnd/>
            <a:tailEnd/>
          </a:ln>
        </p:spPr>
        <p:txBody>
          <a:bodyPr wrap="none" anchor="ctr"/>
          <a:lstStyle/>
          <a:p>
            <a:pPr algn="ctr" latinLnBrk="1"/>
            <a:r>
              <a:rPr kumimoji="1" lang="en-US" altLang="ko-KR" sz="1400" b="1" dirty="0">
                <a:latin typeface="굴림" pitchFamily="50" charset="-127"/>
                <a:ea typeface="굴림" pitchFamily="50" charset="-127"/>
              </a:rPr>
              <a:t>Determine</a:t>
            </a:r>
          </a:p>
          <a:p>
            <a:pPr algn="ctr" latinLnBrk="1"/>
            <a:r>
              <a:rPr kumimoji="1" lang="en-US" altLang="ko-KR" sz="1400" b="1" dirty="0">
                <a:latin typeface="굴림" pitchFamily="50" charset="-127"/>
                <a:ea typeface="굴림" pitchFamily="50" charset="-127"/>
              </a:rPr>
              <a:t>Next Steps</a:t>
            </a:r>
          </a:p>
        </p:txBody>
      </p:sp>
      <p:cxnSp>
        <p:nvCxnSpPr>
          <p:cNvPr id="22540" name="AutoShape 13"/>
          <p:cNvCxnSpPr>
            <a:cxnSpLocks noChangeShapeType="1"/>
            <a:stCxn id="22536" idx="2"/>
            <a:endCxn id="22537" idx="0"/>
          </p:cNvCxnSpPr>
          <p:nvPr/>
        </p:nvCxnSpPr>
        <p:spPr bwMode="auto">
          <a:xfrm rot="5400000">
            <a:off x="3824288" y="-130175"/>
            <a:ext cx="519112" cy="4719638"/>
          </a:xfrm>
          <a:prstGeom prst="bentConnector3">
            <a:avLst>
              <a:gd name="adj1" fmla="val 49847"/>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2541" name="AutoShape 14"/>
          <p:cNvCxnSpPr>
            <a:cxnSpLocks noChangeShapeType="1"/>
            <a:stCxn id="22537" idx="2"/>
            <a:endCxn id="22538" idx="0"/>
          </p:cNvCxnSpPr>
          <p:nvPr/>
        </p:nvCxnSpPr>
        <p:spPr bwMode="auto">
          <a:xfrm>
            <a:off x="1724025" y="3208338"/>
            <a:ext cx="1588" cy="347662"/>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2542" name="AutoShape 15"/>
          <p:cNvCxnSpPr>
            <a:cxnSpLocks noChangeShapeType="1"/>
            <a:stCxn id="22538" idx="2"/>
            <a:endCxn id="22539" idx="0"/>
          </p:cNvCxnSpPr>
          <p:nvPr/>
        </p:nvCxnSpPr>
        <p:spPr bwMode="auto">
          <a:xfrm>
            <a:off x="1725613" y="4275138"/>
            <a:ext cx="0" cy="349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2543" name="Rectangle 23"/>
          <p:cNvSpPr>
            <a:spLocks noChangeArrowheads="1"/>
          </p:cNvSpPr>
          <p:nvPr/>
        </p:nvSpPr>
        <p:spPr bwMode="auto">
          <a:xfrm>
            <a:off x="2714625" y="2466975"/>
            <a:ext cx="6007100" cy="41465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IE" b="1" dirty="0"/>
              <a:t>Evaluation</a:t>
            </a:r>
          </a:p>
          <a:p>
            <a:pPr algn="just"/>
            <a:r>
              <a:rPr lang="en-IE" dirty="0"/>
              <a:t>Before proceeding to final deployment of a model, it is important to thoroughly evaluate it and review the steps executed to construct it to be certain it properly achieves the business objectives. A key objective is to determine if there is some important business issue that has not been sufficiently considered. At the end of this phase, a decision on the use of the data mining results should be reached.</a:t>
            </a:r>
          </a:p>
        </p:txBody>
      </p:sp>
    </p:spTree>
    <p:extLst>
      <p:ext uri="{BB962C8B-B14F-4D97-AF65-F5344CB8AC3E}">
        <p14:creationId xmlns:p14="http://schemas.microsoft.com/office/powerpoint/2010/main" val="42352260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ctr" eaLnBrk="1" hangingPunct="1"/>
            <a:r>
              <a:rPr lang="en-US" altLang="ko-KR" sz="4000" dirty="0" smtClean="0">
                <a:ea typeface="굴림" pitchFamily="50" charset="-127"/>
              </a:rPr>
              <a:t>Phases &amp; Generic Tasks (cont.)</a:t>
            </a:r>
          </a:p>
        </p:txBody>
      </p:sp>
      <p:sp>
        <p:nvSpPr>
          <p:cNvPr id="23555" name="AutoShape 3"/>
          <p:cNvSpPr>
            <a:spLocks noChangeArrowheads="1"/>
          </p:cNvSpPr>
          <p:nvPr/>
        </p:nvSpPr>
        <p:spPr bwMode="auto">
          <a:xfrm>
            <a:off x="193675" y="1206500"/>
            <a:ext cx="1830388" cy="762000"/>
          </a:xfrm>
          <a:prstGeom prst="homePlate">
            <a:avLst>
              <a:gd name="adj" fmla="val 60052"/>
            </a:avLst>
          </a:prstGeom>
          <a:solidFill>
            <a:schemeClr val="accent2"/>
          </a:solidFill>
          <a:ln w="9525">
            <a:solidFill>
              <a:schemeClr val="tx1"/>
            </a:solidFill>
            <a:miter lim="800000"/>
            <a:headEnd/>
            <a:tailEnd/>
          </a:ln>
        </p:spPr>
        <p:txBody>
          <a:bodyPr wrap="none" anchor="ctr"/>
          <a:lstStyle/>
          <a:p>
            <a:pPr algn="ctr" latinLnBrk="1"/>
            <a:r>
              <a:rPr kumimoji="1" lang="en-US" altLang="ko-KR" sz="1200" b="1" dirty="0">
                <a:solidFill>
                  <a:schemeClr val="bg1"/>
                </a:solidFill>
                <a:latin typeface="굴림" pitchFamily="50" charset="-127"/>
                <a:ea typeface="굴림" pitchFamily="50" charset="-127"/>
              </a:rPr>
              <a:t>Business</a:t>
            </a:r>
          </a:p>
          <a:p>
            <a:pPr algn="ctr" latinLnBrk="1"/>
            <a:r>
              <a:rPr kumimoji="1" lang="en-US" altLang="ko-KR" sz="1200" b="1" dirty="0">
                <a:solidFill>
                  <a:schemeClr val="bg1"/>
                </a:solidFill>
                <a:latin typeface="굴림" pitchFamily="50" charset="-127"/>
                <a:ea typeface="굴림" pitchFamily="50" charset="-127"/>
              </a:rPr>
              <a:t>Understanding</a:t>
            </a:r>
          </a:p>
        </p:txBody>
      </p:sp>
      <p:sp>
        <p:nvSpPr>
          <p:cNvPr id="23556" name="AutoShape 4"/>
          <p:cNvSpPr>
            <a:spLocks noChangeArrowheads="1"/>
          </p:cNvSpPr>
          <p:nvPr/>
        </p:nvSpPr>
        <p:spPr bwMode="auto">
          <a:xfrm>
            <a:off x="1649413" y="1206500"/>
            <a:ext cx="1754187" cy="763588"/>
          </a:xfrm>
          <a:prstGeom prst="chevron">
            <a:avLst>
              <a:gd name="adj" fmla="val 57432"/>
            </a:avLst>
          </a:prstGeom>
          <a:solidFill>
            <a:schemeClr val="accent2"/>
          </a:solidFill>
          <a:ln w="9525">
            <a:solidFill>
              <a:schemeClr val="tx1"/>
            </a:solidFill>
            <a:miter lim="800000"/>
            <a:headEnd/>
            <a:tailEnd/>
          </a:ln>
        </p:spPr>
        <p:txBody>
          <a:bodyPr wrap="none" anchor="ctr"/>
          <a:lstStyle/>
          <a:p>
            <a:pPr algn="ctr" latinLnBrk="1"/>
            <a:r>
              <a:rPr kumimoji="1" lang="en-US" altLang="ko-KR" sz="1200" b="1" dirty="0">
                <a:solidFill>
                  <a:schemeClr val="bg1"/>
                </a:solidFill>
                <a:latin typeface="굴림" pitchFamily="50" charset="-127"/>
                <a:ea typeface="굴림" pitchFamily="50" charset="-127"/>
              </a:rPr>
              <a:t>     Data</a:t>
            </a:r>
          </a:p>
          <a:p>
            <a:pPr algn="ctr" latinLnBrk="1"/>
            <a:r>
              <a:rPr kumimoji="1" lang="en-US" altLang="ko-KR" sz="1200" b="1" dirty="0">
                <a:solidFill>
                  <a:schemeClr val="bg1"/>
                </a:solidFill>
                <a:latin typeface="굴림" pitchFamily="50" charset="-127"/>
                <a:ea typeface="굴림" pitchFamily="50" charset="-127"/>
              </a:rPr>
              <a:t>       Understanding</a:t>
            </a:r>
          </a:p>
        </p:txBody>
      </p:sp>
      <p:sp>
        <p:nvSpPr>
          <p:cNvPr id="23557" name="AutoShape 5"/>
          <p:cNvSpPr>
            <a:spLocks noChangeArrowheads="1"/>
          </p:cNvSpPr>
          <p:nvPr/>
        </p:nvSpPr>
        <p:spPr bwMode="auto">
          <a:xfrm>
            <a:off x="3028950" y="1206500"/>
            <a:ext cx="1754188" cy="763588"/>
          </a:xfrm>
          <a:prstGeom prst="chevron">
            <a:avLst>
              <a:gd name="adj" fmla="val 57432"/>
            </a:avLst>
          </a:prstGeom>
          <a:solidFill>
            <a:schemeClr val="accent2"/>
          </a:solidFill>
          <a:ln w="9525">
            <a:solidFill>
              <a:schemeClr val="tx1"/>
            </a:solidFill>
            <a:miter lim="800000"/>
            <a:headEnd/>
            <a:tailEnd/>
          </a:ln>
        </p:spPr>
        <p:txBody>
          <a:bodyPr wrap="none" anchor="ctr"/>
          <a:lstStyle/>
          <a:p>
            <a:pPr algn="ctr" latinLnBrk="1"/>
            <a:r>
              <a:rPr kumimoji="1" lang="en-US" altLang="ko-KR" sz="1200" b="1" dirty="0">
                <a:solidFill>
                  <a:schemeClr val="bg1"/>
                </a:solidFill>
                <a:latin typeface="굴림" pitchFamily="50" charset="-127"/>
                <a:ea typeface="굴림" pitchFamily="50" charset="-127"/>
              </a:rPr>
              <a:t>     Data</a:t>
            </a:r>
          </a:p>
          <a:p>
            <a:pPr algn="ctr" latinLnBrk="1"/>
            <a:r>
              <a:rPr kumimoji="1" lang="en-US" altLang="ko-KR" sz="1200" b="1" dirty="0">
                <a:solidFill>
                  <a:schemeClr val="bg1"/>
                </a:solidFill>
                <a:latin typeface="굴림" pitchFamily="50" charset="-127"/>
                <a:ea typeface="굴림" pitchFamily="50" charset="-127"/>
              </a:rPr>
              <a:t>     Preparation</a:t>
            </a:r>
          </a:p>
        </p:txBody>
      </p:sp>
      <p:sp>
        <p:nvSpPr>
          <p:cNvPr id="23558" name="AutoShape 6"/>
          <p:cNvSpPr>
            <a:spLocks noChangeArrowheads="1"/>
          </p:cNvSpPr>
          <p:nvPr/>
        </p:nvSpPr>
        <p:spPr bwMode="auto">
          <a:xfrm>
            <a:off x="4406900" y="1206500"/>
            <a:ext cx="1754188" cy="763588"/>
          </a:xfrm>
          <a:prstGeom prst="chevron">
            <a:avLst>
              <a:gd name="adj" fmla="val 57432"/>
            </a:avLst>
          </a:prstGeom>
          <a:solidFill>
            <a:schemeClr val="accent2"/>
          </a:solidFill>
          <a:ln w="9525">
            <a:solidFill>
              <a:schemeClr val="tx1"/>
            </a:solidFill>
            <a:miter lim="800000"/>
            <a:headEnd/>
            <a:tailEnd/>
          </a:ln>
        </p:spPr>
        <p:txBody>
          <a:bodyPr wrap="none" anchor="ctr"/>
          <a:lstStyle/>
          <a:p>
            <a:pPr algn="ctr" latinLnBrk="1"/>
            <a:r>
              <a:rPr kumimoji="1" lang="en-US" altLang="ko-KR" sz="1200" b="1" dirty="0">
                <a:solidFill>
                  <a:schemeClr val="bg1"/>
                </a:solidFill>
                <a:latin typeface="굴림" pitchFamily="50" charset="-127"/>
                <a:ea typeface="굴림" pitchFamily="50" charset="-127"/>
              </a:rPr>
              <a:t>     Modeling</a:t>
            </a:r>
          </a:p>
        </p:txBody>
      </p:sp>
      <p:sp>
        <p:nvSpPr>
          <p:cNvPr id="23559" name="AutoShape 7"/>
          <p:cNvSpPr>
            <a:spLocks noChangeArrowheads="1"/>
          </p:cNvSpPr>
          <p:nvPr/>
        </p:nvSpPr>
        <p:spPr bwMode="auto">
          <a:xfrm>
            <a:off x="7164388" y="1206500"/>
            <a:ext cx="1754187" cy="763588"/>
          </a:xfrm>
          <a:prstGeom prst="chevron">
            <a:avLst>
              <a:gd name="adj" fmla="val 57432"/>
            </a:avLst>
          </a:prstGeom>
          <a:solidFill>
            <a:schemeClr val="accent2"/>
          </a:solidFill>
          <a:ln w="9525">
            <a:solidFill>
              <a:schemeClr val="tx1"/>
            </a:solidFill>
            <a:miter lim="800000"/>
            <a:headEnd/>
            <a:tailEnd/>
          </a:ln>
        </p:spPr>
        <p:txBody>
          <a:bodyPr wrap="none" anchor="ctr"/>
          <a:lstStyle/>
          <a:p>
            <a:pPr algn="ctr" latinLnBrk="1"/>
            <a:r>
              <a:rPr kumimoji="1" lang="en-US" altLang="ko-KR" sz="1200" b="1" dirty="0">
                <a:solidFill>
                  <a:schemeClr val="bg1"/>
                </a:solidFill>
                <a:latin typeface="굴림" pitchFamily="50" charset="-127"/>
                <a:ea typeface="굴림" pitchFamily="50" charset="-127"/>
              </a:rPr>
              <a:t>     Deployment</a:t>
            </a:r>
          </a:p>
        </p:txBody>
      </p:sp>
      <p:sp>
        <p:nvSpPr>
          <p:cNvPr id="23560" name="AutoShape 8"/>
          <p:cNvSpPr>
            <a:spLocks noChangeArrowheads="1"/>
          </p:cNvSpPr>
          <p:nvPr/>
        </p:nvSpPr>
        <p:spPr bwMode="auto">
          <a:xfrm>
            <a:off x="5786438" y="1206500"/>
            <a:ext cx="1754187" cy="763588"/>
          </a:xfrm>
          <a:prstGeom prst="chevron">
            <a:avLst>
              <a:gd name="adj" fmla="val 57432"/>
            </a:avLst>
          </a:prstGeom>
          <a:solidFill>
            <a:schemeClr val="accent2"/>
          </a:solidFill>
          <a:ln w="9525">
            <a:solidFill>
              <a:schemeClr val="tx1"/>
            </a:solidFill>
            <a:miter lim="800000"/>
            <a:headEnd/>
            <a:tailEnd/>
          </a:ln>
        </p:spPr>
        <p:txBody>
          <a:bodyPr wrap="none" anchor="ctr"/>
          <a:lstStyle/>
          <a:p>
            <a:pPr algn="ctr" latinLnBrk="1"/>
            <a:r>
              <a:rPr kumimoji="1" lang="en-US" altLang="ko-KR" sz="1200" b="1" dirty="0">
                <a:solidFill>
                  <a:schemeClr val="bg1"/>
                </a:solidFill>
                <a:latin typeface="굴림" pitchFamily="50" charset="-127"/>
                <a:ea typeface="굴림" pitchFamily="50" charset="-127"/>
              </a:rPr>
              <a:t>     Evaluation</a:t>
            </a:r>
          </a:p>
        </p:txBody>
      </p:sp>
      <p:sp>
        <p:nvSpPr>
          <p:cNvPr id="23561" name="AutoShape 9"/>
          <p:cNvSpPr>
            <a:spLocks noChangeArrowheads="1"/>
          </p:cNvSpPr>
          <p:nvPr/>
        </p:nvSpPr>
        <p:spPr bwMode="auto">
          <a:xfrm>
            <a:off x="949325" y="2489200"/>
            <a:ext cx="1547813" cy="719138"/>
          </a:xfrm>
          <a:prstGeom prst="flowChartProcess">
            <a:avLst/>
          </a:prstGeom>
          <a:solidFill>
            <a:schemeClr val="accent1"/>
          </a:solidFill>
          <a:ln w="9525">
            <a:solidFill>
              <a:schemeClr val="tx1"/>
            </a:solidFill>
            <a:miter lim="800000"/>
            <a:headEnd/>
            <a:tailEnd/>
          </a:ln>
        </p:spPr>
        <p:txBody>
          <a:bodyPr wrap="none" anchor="ctr"/>
          <a:lstStyle/>
          <a:p>
            <a:pPr algn="ctr" latinLnBrk="1"/>
            <a:r>
              <a:rPr kumimoji="1" lang="en-US" altLang="ko-KR" sz="1400" b="1" dirty="0">
                <a:latin typeface="굴림" pitchFamily="50" charset="-127"/>
                <a:ea typeface="굴림" pitchFamily="50" charset="-127"/>
              </a:rPr>
              <a:t>Plan</a:t>
            </a:r>
          </a:p>
          <a:p>
            <a:pPr algn="ctr" latinLnBrk="1"/>
            <a:r>
              <a:rPr kumimoji="1" lang="en-US" altLang="ko-KR" sz="1400" b="1" dirty="0">
                <a:latin typeface="굴림" pitchFamily="50" charset="-127"/>
                <a:ea typeface="굴림" pitchFamily="50" charset="-127"/>
              </a:rPr>
              <a:t>Deployment</a:t>
            </a:r>
          </a:p>
        </p:txBody>
      </p:sp>
      <p:sp>
        <p:nvSpPr>
          <p:cNvPr id="23562" name="AutoShape 10"/>
          <p:cNvSpPr>
            <a:spLocks noChangeArrowheads="1"/>
          </p:cNvSpPr>
          <p:nvPr/>
        </p:nvSpPr>
        <p:spPr bwMode="auto">
          <a:xfrm>
            <a:off x="950913" y="3556000"/>
            <a:ext cx="1547812" cy="719138"/>
          </a:xfrm>
          <a:prstGeom prst="flowChartProcess">
            <a:avLst/>
          </a:prstGeom>
          <a:solidFill>
            <a:schemeClr val="accent1"/>
          </a:solidFill>
          <a:ln w="9525">
            <a:solidFill>
              <a:schemeClr val="tx1"/>
            </a:solidFill>
            <a:miter lim="800000"/>
            <a:headEnd/>
            <a:tailEnd/>
          </a:ln>
        </p:spPr>
        <p:txBody>
          <a:bodyPr wrap="none" anchor="ctr"/>
          <a:lstStyle/>
          <a:p>
            <a:pPr algn="ctr" latinLnBrk="1"/>
            <a:r>
              <a:rPr kumimoji="1" lang="en-US" altLang="ko-KR" sz="1400" b="1" dirty="0">
                <a:latin typeface="굴림" pitchFamily="50" charset="-127"/>
                <a:ea typeface="굴림" pitchFamily="50" charset="-127"/>
              </a:rPr>
              <a:t>Plan </a:t>
            </a:r>
            <a:r>
              <a:rPr kumimoji="1" lang="en-US" altLang="ko-KR" sz="1400" b="1" dirty="0" smtClean="0">
                <a:latin typeface="굴림" pitchFamily="50" charset="-127"/>
                <a:ea typeface="굴림" pitchFamily="50" charset="-127"/>
              </a:rPr>
              <a:t>Monitoring</a:t>
            </a:r>
            <a:endParaRPr kumimoji="1" lang="en-US" altLang="ko-KR" sz="1400" b="1" dirty="0">
              <a:latin typeface="굴림" pitchFamily="50" charset="-127"/>
              <a:ea typeface="굴림" pitchFamily="50" charset="-127"/>
            </a:endParaRPr>
          </a:p>
          <a:p>
            <a:pPr algn="ctr" latinLnBrk="1"/>
            <a:r>
              <a:rPr kumimoji="1" lang="en-US" altLang="ko-KR" sz="1400" b="1" dirty="0">
                <a:latin typeface="굴림" pitchFamily="50" charset="-127"/>
                <a:ea typeface="굴림" pitchFamily="50" charset="-127"/>
              </a:rPr>
              <a:t>&amp;</a:t>
            </a:r>
          </a:p>
          <a:p>
            <a:pPr algn="ctr" latinLnBrk="1"/>
            <a:r>
              <a:rPr kumimoji="1" lang="en-US" altLang="ko-KR" sz="1400" b="1" dirty="0">
                <a:latin typeface="굴림" pitchFamily="50" charset="-127"/>
                <a:ea typeface="굴림" pitchFamily="50" charset="-127"/>
              </a:rPr>
              <a:t>Maintenance</a:t>
            </a:r>
          </a:p>
        </p:txBody>
      </p:sp>
      <p:sp>
        <p:nvSpPr>
          <p:cNvPr id="23563" name="AutoShape 11"/>
          <p:cNvSpPr>
            <a:spLocks noChangeArrowheads="1"/>
          </p:cNvSpPr>
          <p:nvPr/>
        </p:nvSpPr>
        <p:spPr bwMode="auto">
          <a:xfrm>
            <a:off x="950913" y="4624388"/>
            <a:ext cx="1547812" cy="719137"/>
          </a:xfrm>
          <a:prstGeom prst="flowChartProcess">
            <a:avLst/>
          </a:prstGeom>
          <a:solidFill>
            <a:schemeClr val="accent1"/>
          </a:solidFill>
          <a:ln w="9525">
            <a:solidFill>
              <a:schemeClr val="tx1"/>
            </a:solidFill>
            <a:miter lim="800000"/>
            <a:headEnd/>
            <a:tailEnd/>
          </a:ln>
        </p:spPr>
        <p:txBody>
          <a:bodyPr wrap="none" anchor="ctr"/>
          <a:lstStyle/>
          <a:p>
            <a:pPr algn="ctr" latinLnBrk="1"/>
            <a:r>
              <a:rPr kumimoji="1" lang="en-US" altLang="ko-KR" sz="1400" b="1">
                <a:latin typeface="굴림" pitchFamily="50" charset="-127"/>
                <a:ea typeface="굴림" pitchFamily="50" charset="-127"/>
              </a:rPr>
              <a:t>Produce</a:t>
            </a:r>
          </a:p>
          <a:p>
            <a:pPr algn="ctr" latinLnBrk="1"/>
            <a:r>
              <a:rPr kumimoji="1" lang="en-US" altLang="ko-KR" sz="1400" b="1">
                <a:latin typeface="굴림" pitchFamily="50" charset="-127"/>
                <a:ea typeface="굴림" pitchFamily="50" charset="-127"/>
              </a:rPr>
              <a:t>Final</a:t>
            </a:r>
          </a:p>
          <a:p>
            <a:pPr algn="ctr" latinLnBrk="1"/>
            <a:r>
              <a:rPr kumimoji="1" lang="en-US" altLang="ko-KR" sz="1400" b="1">
                <a:latin typeface="굴림" pitchFamily="50" charset="-127"/>
                <a:ea typeface="굴림" pitchFamily="50" charset="-127"/>
              </a:rPr>
              <a:t>Report</a:t>
            </a:r>
          </a:p>
        </p:txBody>
      </p:sp>
      <p:sp>
        <p:nvSpPr>
          <p:cNvPr id="23564" name="AutoShape 12"/>
          <p:cNvSpPr>
            <a:spLocks noChangeArrowheads="1"/>
          </p:cNvSpPr>
          <p:nvPr/>
        </p:nvSpPr>
        <p:spPr bwMode="auto">
          <a:xfrm>
            <a:off x="949325" y="5692775"/>
            <a:ext cx="1547813" cy="719138"/>
          </a:xfrm>
          <a:prstGeom prst="flowChartProcess">
            <a:avLst/>
          </a:prstGeom>
          <a:solidFill>
            <a:schemeClr val="accent1"/>
          </a:solidFill>
          <a:ln w="9525">
            <a:solidFill>
              <a:schemeClr val="tx1"/>
            </a:solidFill>
            <a:miter lim="800000"/>
            <a:headEnd/>
            <a:tailEnd/>
          </a:ln>
        </p:spPr>
        <p:txBody>
          <a:bodyPr wrap="none" anchor="ctr"/>
          <a:lstStyle/>
          <a:p>
            <a:pPr algn="ctr" latinLnBrk="1"/>
            <a:r>
              <a:rPr kumimoji="1" lang="en-US" altLang="ko-KR" sz="1400" b="1">
                <a:latin typeface="굴림" pitchFamily="50" charset="-127"/>
                <a:ea typeface="굴림" pitchFamily="50" charset="-127"/>
              </a:rPr>
              <a:t>Review</a:t>
            </a:r>
          </a:p>
          <a:p>
            <a:pPr algn="ctr" latinLnBrk="1"/>
            <a:r>
              <a:rPr kumimoji="1" lang="en-US" altLang="ko-KR" sz="1400" b="1">
                <a:latin typeface="굴림" pitchFamily="50" charset="-127"/>
                <a:ea typeface="굴림" pitchFamily="50" charset="-127"/>
              </a:rPr>
              <a:t>Project</a:t>
            </a:r>
          </a:p>
        </p:txBody>
      </p:sp>
      <p:cxnSp>
        <p:nvCxnSpPr>
          <p:cNvPr id="23565" name="AutoShape 13"/>
          <p:cNvCxnSpPr>
            <a:cxnSpLocks noChangeShapeType="1"/>
            <a:stCxn id="23559" idx="2"/>
            <a:endCxn id="23561" idx="0"/>
          </p:cNvCxnSpPr>
          <p:nvPr/>
        </p:nvCxnSpPr>
        <p:spPr bwMode="auto">
          <a:xfrm rot="5400000">
            <a:off x="4513263" y="-819150"/>
            <a:ext cx="519112" cy="6097588"/>
          </a:xfrm>
          <a:prstGeom prst="bentConnector3">
            <a:avLst>
              <a:gd name="adj1" fmla="val 49847"/>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3566" name="AutoShape 14"/>
          <p:cNvCxnSpPr>
            <a:cxnSpLocks noChangeShapeType="1"/>
            <a:stCxn id="23561" idx="2"/>
            <a:endCxn id="23562" idx="0"/>
          </p:cNvCxnSpPr>
          <p:nvPr/>
        </p:nvCxnSpPr>
        <p:spPr bwMode="auto">
          <a:xfrm>
            <a:off x="1724025" y="3208338"/>
            <a:ext cx="1588" cy="347662"/>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3567" name="AutoShape 15"/>
          <p:cNvCxnSpPr>
            <a:cxnSpLocks noChangeShapeType="1"/>
            <a:stCxn id="23562" idx="2"/>
            <a:endCxn id="23563" idx="0"/>
          </p:cNvCxnSpPr>
          <p:nvPr/>
        </p:nvCxnSpPr>
        <p:spPr bwMode="auto">
          <a:xfrm>
            <a:off x="1725613" y="4275138"/>
            <a:ext cx="0" cy="349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3568" name="AutoShape 16"/>
          <p:cNvCxnSpPr>
            <a:cxnSpLocks noChangeShapeType="1"/>
            <a:stCxn id="23563" idx="2"/>
            <a:endCxn id="23564" idx="0"/>
          </p:cNvCxnSpPr>
          <p:nvPr/>
        </p:nvCxnSpPr>
        <p:spPr bwMode="auto">
          <a:xfrm flipH="1">
            <a:off x="1724025" y="5343525"/>
            <a:ext cx="1588" cy="349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3569" name="Rectangle 25"/>
          <p:cNvSpPr>
            <a:spLocks noChangeArrowheads="1"/>
          </p:cNvSpPr>
          <p:nvPr/>
        </p:nvSpPr>
        <p:spPr bwMode="auto">
          <a:xfrm>
            <a:off x="2714625" y="2378075"/>
            <a:ext cx="6007100" cy="41465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IE" b="1"/>
              <a:t>Deployment</a:t>
            </a:r>
          </a:p>
          <a:p>
            <a:pPr algn="just"/>
            <a:r>
              <a:rPr lang="en-IE"/>
              <a:t>Creation of a model is generally not the end of the project. Even if the purpose of the model is to increase knowledge of the data, the knowledge gained will need to be organized and presented in a way that the customer can use it. Depending on the requirements, the deployment phase can be as simple as generating a report or as complex as implementing a repeatable data mining process across the enterprise.</a:t>
            </a:r>
          </a:p>
        </p:txBody>
      </p:sp>
    </p:spTree>
    <p:extLst>
      <p:ext uri="{BB962C8B-B14F-4D97-AF65-F5344CB8AC3E}">
        <p14:creationId xmlns:p14="http://schemas.microsoft.com/office/powerpoint/2010/main" val="42936213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
          <p:cNvSpPr>
            <a:spLocks noGrp="1" noChangeArrowheads="1"/>
          </p:cNvSpPr>
          <p:nvPr>
            <p:ph type="title"/>
          </p:nvPr>
        </p:nvSpPr>
        <p:spPr/>
        <p:txBody>
          <a:bodyPr/>
          <a:lstStyle/>
          <a:p>
            <a:pPr algn="ctr" eaLnBrk="1" hangingPunct="1"/>
            <a:r>
              <a:rPr lang="en-US" altLang="ko-KR" sz="4000" smtClean="0">
                <a:ea typeface="굴림" pitchFamily="50" charset="-127"/>
              </a:rPr>
              <a:t>Phase 1: Business Understanding</a:t>
            </a:r>
          </a:p>
        </p:txBody>
      </p:sp>
      <p:sp>
        <p:nvSpPr>
          <p:cNvPr id="24579" name="Rectangle 11"/>
          <p:cNvSpPr>
            <a:spLocks noGrp="1" noChangeArrowheads="1"/>
          </p:cNvSpPr>
          <p:nvPr>
            <p:ph type="body" idx="1"/>
          </p:nvPr>
        </p:nvSpPr>
        <p:spPr/>
        <p:txBody>
          <a:bodyPr>
            <a:normAutofit lnSpcReduction="10000"/>
          </a:bodyPr>
          <a:lstStyle/>
          <a:p>
            <a:r>
              <a:rPr lang="en-US" altLang="ko-KR" dirty="0" smtClean="0">
                <a:ea typeface="굴림" pitchFamily="50" charset="-127"/>
              </a:rPr>
              <a:t>Statement of </a:t>
            </a:r>
            <a:r>
              <a:rPr lang="en-US" altLang="ko-KR" b="1" dirty="0" smtClean="0">
                <a:ea typeface="굴림" pitchFamily="50" charset="-127"/>
              </a:rPr>
              <a:t>Business Objective</a:t>
            </a:r>
          </a:p>
          <a:p>
            <a:r>
              <a:rPr lang="en-US" altLang="ko-KR" dirty="0" smtClean="0">
                <a:ea typeface="굴림" pitchFamily="50" charset="-127"/>
              </a:rPr>
              <a:t>Statement of </a:t>
            </a:r>
            <a:r>
              <a:rPr lang="en-US" altLang="ko-KR" b="1" dirty="0" smtClean="0">
                <a:ea typeface="굴림" pitchFamily="50" charset="-127"/>
              </a:rPr>
              <a:t>Data Mining Objective</a:t>
            </a:r>
          </a:p>
          <a:p>
            <a:r>
              <a:rPr lang="en-US" altLang="ko-KR" dirty="0" smtClean="0">
                <a:ea typeface="굴림" pitchFamily="50" charset="-127"/>
              </a:rPr>
              <a:t>Statement of </a:t>
            </a:r>
            <a:r>
              <a:rPr lang="en-US" altLang="ko-KR" b="1" dirty="0" smtClean="0">
                <a:ea typeface="굴림" pitchFamily="50" charset="-127"/>
              </a:rPr>
              <a:t>Success Criteria</a:t>
            </a:r>
          </a:p>
          <a:p>
            <a:r>
              <a:rPr lang="en-US" altLang="ko-KR" dirty="0" smtClean="0">
                <a:ea typeface="굴림" pitchFamily="50" charset="-127"/>
              </a:rPr>
              <a:t>Focuses on understanding the project objectives and requirements from a business perspective, then converting this knowledge into a data mining problem definition and a preliminary plan designed to achieve the objectives</a:t>
            </a:r>
          </a:p>
          <a:p>
            <a:pPr marL="0" indent="0" eaLnBrk="1" hangingPunct="1"/>
            <a:endParaRPr lang="en-US" altLang="ko-KR" dirty="0" smtClean="0">
              <a:ea typeface="굴림" pitchFamily="50" charset="-127"/>
            </a:endParaRPr>
          </a:p>
        </p:txBody>
      </p:sp>
    </p:spTree>
    <p:extLst>
      <p:ext uri="{BB962C8B-B14F-4D97-AF65-F5344CB8AC3E}">
        <p14:creationId xmlns:p14="http://schemas.microsoft.com/office/powerpoint/2010/main" val="39019662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
          <p:cNvSpPr>
            <a:spLocks noGrp="1" noChangeArrowheads="1"/>
          </p:cNvSpPr>
          <p:nvPr>
            <p:ph type="title"/>
          </p:nvPr>
        </p:nvSpPr>
        <p:spPr/>
        <p:txBody>
          <a:bodyPr/>
          <a:lstStyle/>
          <a:p>
            <a:pPr algn="ctr" eaLnBrk="1" hangingPunct="1"/>
            <a:r>
              <a:rPr lang="en-US" altLang="ko-KR" sz="3400" smtClean="0">
                <a:ea typeface="굴림" pitchFamily="50" charset="-127"/>
              </a:rPr>
              <a:t>Phase 1: Business Understanding (cont.)</a:t>
            </a:r>
          </a:p>
        </p:txBody>
      </p:sp>
      <p:sp>
        <p:nvSpPr>
          <p:cNvPr id="25603" name="Rectangle 11"/>
          <p:cNvSpPr>
            <a:spLocks noGrp="1" noChangeArrowheads="1"/>
          </p:cNvSpPr>
          <p:nvPr>
            <p:ph type="body" idx="1"/>
          </p:nvPr>
        </p:nvSpPr>
        <p:spPr>
          <a:xfrm>
            <a:off x="457200" y="1600200"/>
            <a:ext cx="8229600" cy="4709120"/>
          </a:xfrm>
        </p:spPr>
        <p:txBody>
          <a:bodyPr>
            <a:normAutofit lnSpcReduction="10000"/>
          </a:bodyPr>
          <a:lstStyle/>
          <a:p>
            <a:r>
              <a:rPr lang="en-US" altLang="ko-KR" sz="2800" dirty="0" smtClean="0">
                <a:ea typeface="굴림" pitchFamily="50" charset="-127"/>
              </a:rPr>
              <a:t>Determine business objectives</a:t>
            </a:r>
          </a:p>
          <a:p>
            <a:pPr lvl="1"/>
            <a:r>
              <a:rPr lang="en-US" altLang="ko-KR" sz="2400" dirty="0" smtClean="0">
                <a:ea typeface="굴림" pitchFamily="50" charset="-127"/>
              </a:rPr>
              <a:t>Thoroughly understand, from a business perspective, what the client really wants to accomplish</a:t>
            </a:r>
          </a:p>
          <a:p>
            <a:pPr lvl="1"/>
            <a:r>
              <a:rPr lang="en-US" altLang="ko-KR" sz="2400" dirty="0" smtClean="0">
                <a:ea typeface="굴림" pitchFamily="50" charset="-127"/>
              </a:rPr>
              <a:t>Uncover important factors, at the beginning, that can influence the outcome of the project</a:t>
            </a:r>
          </a:p>
          <a:p>
            <a:pPr lvl="1"/>
            <a:r>
              <a:rPr lang="en-US" altLang="ko-KR" sz="2400" dirty="0" smtClean="0">
                <a:ea typeface="굴림" pitchFamily="50" charset="-127"/>
              </a:rPr>
              <a:t>Neglecting this step is to expend a great deal of effort producing the right answers to the wrong questions</a:t>
            </a:r>
          </a:p>
          <a:p>
            <a:r>
              <a:rPr lang="en-US" altLang="ko-KR" sz="2800" dirty="0" smtClean="0">
                <a:ea typeface="굴림" pitchFamily="50" charset="-127"/>
              </a:rPr>
              <a:t>Assess situation</a:t>
            </a:r>
          </a:p>
          <a:p>
            <a:pPr lvl="1"/>
            <a:r>
              <a:rPr lang="en-US" altLang="ko-KR" sz="2400" dirty="0" smtClean="0">
                <a:ea typeface="굴림" pitchFamily="50" charset="-127"/>
              </a:rPr>
              <a:t>More detailed fact-finding about all of the resources, constraints, assumptions and other factors that should be considered</a:t>
            </a:r>
          </a:p>
          <a:p>
            <a:pPr lvl="1"/>
            <a:r>
              <a:rPr lang="en-US" altLang="ko-KR" sz="2400" dirty="0" smtClean="0">
                <a:ea typeface="굴림" pitchFamily="50" charset="-127"/>
              </a:rPr>
              <a:t>Flesh out the details</a:t>
            </a:r>
          </a:p>
        </p:txBody>
      </p:sp>
    </p:spTree>
    <p:extLst>
      <p:ext uri="{BB962C8B-B14F-4D97-AF65-F5344CB8AC3E}">
        <p14:creationId xmlns:p14="http://schemas.microsoft.com/office/powerpoint/2010/main" val="42248035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
          <p:cNvSpPr>
            <a:spLocks noGrp="1" noChangeArrowheads="1"/>
          </p:cNvSpPr>
          <p:nvPr>
            <p:ph type="title"/>
          </p:nvPr>
        </p:nvSpPr>
        <p:spPr/>
        <p:txBody>
          <a:bodyPr/>
          <a:lstStyle/>
          <a:p>
            <a:pPr algn="ctr" eaLnBrk="1" hangingPunct="1"/>
            <a:r>
              <a:rPr lang="en-US" altLang="ko-KR" sz="3400" smtClean="0">
                <a:ea typeface="굴림" pitchFamily="50" charset="-127"/>
              </a:rPr>
              <a:t>Phase 1: Business Understanding (cont.)</a:t>
            </a:r>
          </a:p>
        </p:txBody>
      </p:sp>
      <p:sp>
        <p:nvSpPr>
          <p:cNvPr id="26627" name="Rectangle 9"/>
          <p:cNvSpPr>
            <a:spLocks noGrp="1" noChangeArrowheads="1"/>
          </p:cNvSpPr>
          <p:nvPr>
            <p:ph type="body" idx="1"/>
          </p:nvPr>
        </p:nvSpPr>
        <p:spPr>
          <a:xfrm>
            <a:off x="457200" y="1600200"/>
            <a:ext cx="8229600" cy="4709120"/>
          </a:xfrm>
        </p:spPr>
        <p:txBody>
          <a:bodyPr>
            <a:normAutofit/>
          </a:bodyPr>
          <a:lstStyle/>
          <a:p>
            <a:r>
              <a:rPr lang="en-US" altLang="ko-KR" sz="2800" dirty="0" smtClean="0">
                <a:ea typeface="굴림" pitchFamily="50" charset="-127"/>
              </a:rPr>
              <a:t>Determine data mining goals</a:t>
            </a:r>
          </a:p>
          <a:p>
            <a:pPr lvl="1"/>
            <a:r>
              <a:rPr lang="en-US" altLang="ko-KR" sz="2400" dirty="0" smtClean="0">
                <a:ea typeface="굴림" pitchFamily="50" charset="-127"/>
              </a:rPr>
              <a:t>A business goal states objectives in business terminology</a:t>
            </a:r>
          </a:p>
          <a:p>
            <a:pPr lvl="1"/>
            <a:r>
              <a:rPr lang="en-US" altLang="ko-KR" sz="2400" dirty="0" smtClean="0">
                <a:ea typeface="굴림" pitchFamily="50" charset="-127"/>
              </a:rPr>
              <a:t>A data mining goal states project objectives in technical terms</a:t>
            </a:r>
          </a:p>
          <a:p>
            <a:r>
              <a:rPr lang="en-US" altLang="ko-KR" sz="2800" dirty="0" smtClean="0">
                <a:ea typeface="굴림" pitchFamily="50" charset="-127"/>
              </a:rPr>
              <a:t>For example:</a:t>
            </a:r>
          </a:p>
          <a:p>
            <a:pPr lvl="1"/>
            <a:r>
              <a:rPr lang="en-US" altLang="ko-KR" sz="2400" dirty="0" smtClean="0">
                <a:ea typeface="굴림" pitchFamily="50" charset="-127"/>
              </a:rPr>
              <a:t>Business goal: “Increase catalog sales to existing customers.”</a:t>
            </a:r>
          </a:p>
          <a:p>
            <a:pPr lvl="1"/>
            <a:r>
              <a:rPr lang="en-US" altLang="ko-KR" sz="2400" dirty="0" smtClean="0">
                <a:ea typeface="굴림" pitchFamily="50" charset="-127"/>
              </a:rPr>
              <a:t>Data mining goal: “Predict how many widgets a customer will buy, given their purchases over the past three years, demographic information (age, salary, city) and the price of the item.”</a:t>
            </a:r>
          </a:p>
        </p:txBody>
      </p:sp>
    </p:spTree>
    <p:extLst>
      <p:ext uri="{BB962C8B-B14F-4D97-AF65-F5344CB8AC3E}">
        <p14:creationId xmlns:p14="http://schemas.microsoft.com/office/powerpoint/2010/main" val="21628065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ctr" eaLnBrk="1" hangingPunct="1"/>
            <a:r>
              <a:rPr lang="en-US" altLang="ko-KR" sz="3400" smtClean="0">
                <a:ea typeface="굴림" pitchFamily="50" charset="-127"/>
              </a:rPr>
              <a:t>Phase 1: Business Understanding (cont.)</a:t>
            </a:r>
          </a:p>
        </p:txBody>
      </p:sp>
      <p:sp>
        <p:nvSpPr>
          <p:cNvPr id="27651" name="Rectangle 3"/>
          <p:cNvSpPr>
            <a:spLocks noGrp="1" noChangeArrowheads="1"/>
          </p:cNvSpPr>
          <p:nvPr>
            <p:ph type="body" idx="1"/>
          </p:nvPr>
        </p:nvSpPr>
        <p:spPr/>
        <p:txBody>
          <a:bodyPr/>
          <a:lstStyle/>
          <a:p>
            <a:r>
              <a:rPr lang="en-US" altLang="ko-KR" sz="2800" dirty="0" smtClean="0">
                <a:ea typeface="굴림" pitchFamily="50" charset="-127"/>
              </a:rPr>
              <a:t>Produce project plan</a:t>
            </a:r>
          </a:p>
          <a:p>
            <a:pPr lvl="1"/>
            <a:r>
              <a:rPr lang="en-US" altLang="ko-KR" sz="2400" dirty="0" smtClean="0">
                <a:ea typeface="굴림" pitchFamily="50" charset="-127"/>
              </a:rPr>
              <a:t>Describe the intended plan for achieving the data mining goals and the business goals</a:t>
            </a:r>
          </a:p>
          <a:p>
            <a:pPr lvl="1"/>
            <a:r>
              <a:rPr lang="en-US" altLang="ko-KR" sz="2400" dirty="0" smtClean="0">
                <a:ea typeface="굴림" pitchFamily="50" charset="-127"/>
              </a:rPr>
              <a:t>The plan should specify the anticipated set of steps to be performed during the rest of the project including an initial selection of tools and techniques</a:t>
            </a:r>
          </a:p>
        </p:txBody>
      </p:sp>
    </p:spTree>
    <p:extLst>
      <p:ext uri="{BB962C8B-B14F-4D97-AF65-F5344CB8AC3E}">
        <p14:creationId xmlns:p14="http://schemas.microsoft.com/office/powerpoint/2010/main" val="9661035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pPr algn="ctr" eaLnBrk="1" hangingPunct="1"/>
            <a:r>
              <a:rPr lang="en-US" altLang="ko-KR" smtClean="0">
                <a:ea typeface="굴림" pitchFamily="50" charset="-127"/>
              </a:rPr>
              <a:t>Phase 2: Data Understanding</a:t>
            </a:r>
          </a:p>
        </p:txBody>
      </p:sp>
      <p:sp>
        <p:nvSpPr>
          <p:cNvPr id="28675" name="Rectangle 5"/>
          <p:cNvSpPr>
            <a:spLocks noGrp="1" noChangeArrowheads="1"/>
          </p:cNvSpPr>
          <p:nvPr>
            <p:ph type="body" idx="1"/>
          </p:nvPr>
        </p:nvSpPr>
        <p:spPr/>
        <p:txBody>
          <a:bodyPr>
            <a:normAutofit lnSpcReduction="10000"/>
          </a:bodyPr>
          <a:lstStyle/>
          <a:p>
            <a:r>
              <a:rPr lang="en-IE" altLang="ko-KR" b="1" dirty="0" smtClean="0">
                <a:ea typeface="굴림" pitchFamily="50" charset="-127"/>
              </a:rPr>
              <a:t>Explore the Data</a:t>
            </a:r>
          </a:p>
          <a:p>
            <a:r>
              <a:rPr lang="en-IE" altLang="ko-KR" b="1" dirty="0" smtClean="0">
                <a:ea typeface="굴림" pitchFamily="50" charset="-127"/>
              </a:rPr>
              <a:t>Verify Data Quality</a:t>
            </a:r>
          </a:p>
          <a:p>
            <a:r>
              <a:rPr lang="en-IE" altLang="ko-KR" b="1" dirty="0" smtClean="0">
                <a:ea typeface="굴림" pitchFamily="50" charset="-127"/>
              </a:rPr>
              <a:t>Find Outliers</a:t>
            </a:r>
          </a:p>
          <a:p>
            <a:r>
              <a:rPr lang="en-IE" altLang="ko-KR" dirty="0" smtClean="0">
                <a:ea typeface="굴림" pitchFamily="50" charset="-127"/>
              </a:rPr>
              <a:t>Starts with an initial data collection and proceeds with activities in order to get familiar with the data, to identify data quality problems, to discover first insights into the data or to detect interesting subsets to form hypotheses for hidden information</a:t>
            </a:r>
          </a:p>
        </p:txBody>
      </p:sp>
    </p:spTree>
    <p:extLst>
      <p:ext uri="{BB962C8B-B14F-4D97-AF65-F5344CB8AC3E}">
        <p14:creationId xmlns:p14="http://schemas.microsoft.com/office/powerpoint/2010/main" val="28742599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
          <p:cNvSpPr>
            <a:spLocks noGrp="1" noChangeArrowheads="1"/>
          </p:cNvSpPr>
          <p:nvPr>
            <p:ph type="title"/>
          </p:nvPr>
        </p:nvSpPr>
        <p:spPr/>
        <p:txBody>
          <a:bodyPr/>
          <a:lstStyle/>
          <a:p>
            <a:pPr algn="ctr" eaLnBrk="1" hangingPunct="1"/>
            <a:r>
              <a:rPr lang="en-US" altLang="ko-KR" sz="3800" smtClean="0">
                <a:ea typeface="굴림" pitchFamily="50" charset="-127"/>
              </a:rPr>
              <a:t>Phase 2. Data Understanding (cont.)</a:t>
            </a:r>
          </a:p>
        </p:txBody>
      </p:sp>
      <p:sp>
        <p:nvSpPr>
          <p:cNvPr id="29699" name="Rectangle 11"/>
          <p:cNvSpPr>
            <a:spLocks noGrp="1" noChangeArrowheads="1"/>
          </p:cNvSpPr>
          <p:nvPr>
            <p:ph type="body" idx="1"/>
          </p:nvPr>
        </p:nvSpPr>
        <p:spPr>
          <a:xfrm>
            <a:off x="457200" y="1600200"/>
            <a:ext cx="8229600" cy="4925144"/>
          </a:xfrm>
        </p:spPr>
        <p:txBody>
          <a:bodyPr>
            <a:normAutofit lnSpcReduction="10000"/>
          </a:bodyPr>
          <a:lstStyle/>
          <a:p>
            <a:r>
              <a:rPr lang="en-US" altLang="ko-KR" sz="2800" dirty="0" smtClean="0">
                <a:ea typeface="굴림" pitchFamily="50" charset="-127"/>
              </a:rPr>
              <a:t>Collect initial data</a:t>
            </a:r>
          </a:p>
          <a:p>
            <a:pPr lvl="1"/>
            <a:r>
              <a:rPr lang="en-US" altLang="ko-KR" sz="2400" dirty="0" smtClean="0">
                <a:ea typeface="굴림" pitchFamily="50" charset="-127"/>
              </a:rPr>
              <a:t>Acquire within the project the data listed in the project resources</a:t>
            </a:r>
          </a:p>
          <a:p>
            <a:pPr lvl="1"/>
            <a:r>
              <a:rPr lang="en-US" altLang="ko-KR" sz="2400" dirty="0" smtClean="0">
                <a:ea typeface="굴림" pitchFamily="50" charset="-127"/>
              </a:rPr>
              <a:t>Includes data loading if necessary for data understanding</a:t>
            </a:r>
          </a:p>
          <a:p>
            <a:pPr lvl="1"/>
            <a:r>
              <a:rPr lang="en-US" altLang="ko-KR" sz="2400" dirty="0" smtClean="0">
                <a:ea typeface="굴림" pitchFamily="50" charset="-127"/>
              </a:rPr>
              <a:t>Possibly leads to initial data preparation steps</a:t>
            </a:r>
          </a:p>
          <a:p>
            <a:pPr lvl="1"/>
            <a:r>
              <a:rPr lang="en-US" altLang="ko-KR" sz="2400" dirty="0" smtClean="0">
                <a:ea typeface="굴림" pitchFamily="50" charset="-127"/>
              </a:rPr>
              <a:t>If acquiring multiple data sources, integration is an additional issue, either here or in the later data preparation phase</a:t>
            </a:r>
          </a:p>
          <a:p>
            <a:r>
              <a:rPr lang="en-US" altLang="ko-KR" sz="2800" dirty="0" smtClean="0">
                <a:ea typeface="굴림" pitchFamily="50" charset="-127"/>
              </a:rPr>
              <a:t>Describe data</a:t>
            </a:r>
          </a:p>
          <a:p>
            <a:pPr lvl="1"/>
            <a:r>
              <a:rPr lang="en-US" altLang="ko-KR" sz="2400" dirty="0" smtClean="0">
                <a:ea typeface="굴림" pitchFamily="50" charset="-127"/>
              </a:rPr>
              <a:t>Examine the “gross” or “surface” properties of the acquired data</a:t>
            </a:r>
          </a:p>
          <a:p>
            <a:pPr lvl="1"/>
            <a:r>
              <a:rPr lang="en-US" altLang="ko-KR" sz="2400" dirty="0" smtClean="0">
                <a:ea typeface="굴림" pitchFamily="50" charset="-127"/>
              </a:rPr>
              <a:t>Report on the results</a:t>
            </a:r>
          </a:p>
        </p:txBody>
      </p:sp>
    </p:spTree>
    <p:extLst>
      <p:ext uri="{BB962C8B-B14F-4D97-AF65-F5344CB8AC3E}">
        <p14:creationId xmlns:p14="http://schemas.microsoft.com/office/powerpoint/2010/main" val="17974500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
          <p:cNvSpPr>
            <a:spLocks noGrp="1" noChangeArrowheads="1"/>
          </p:cNvSpPr>
          <p:nvPr>
            <p:ph type="title"/>
          </p:nvPr>
        </p:nvSpPr>
        <p:spPr/>
        <p:txBody>
          <a:bodyPr/>
          <a:lstStyle/>
          <a:p>
            <a:pPr algn="ctr" eaLnBrk="1" hangingPunct="1"/>
            <a:r>
              <a:rPr lang="en-US" altLang="ko-KR" sz="3800" smtClean="0">
                <a:ea typeface="굴림" pitchFamily="50" charset="-127"/>
              </a:rPr>
              <a:t>Phase 2: Data Understanding (cont.)</a:t>
            </a:r>
          </a:p>
        </p:txBody>
      </p:sp>
      <p:sp>
        <p:nvSpPr>
          <p:cNvPr id="30723" name="Rectangle 11"/>
          <p:cNvSpPr>
            <a:spLocks noGrp="1" noChangeArrowheads="1"/>
          </p:cNvSpPr>
          <p:nvPr>
            <p:ph type="body" idx="1"/>
          </p:nvPr>
        </p:nvSpPr>
        <p:spPr>
          <a:xfrm>
            <a:off x="457200" y="1600200"/>
            <a:ext cx="8229600" cy="4853136"/>
          </a:xfrm>
        </p:spPr>
        <p:txBody>
          <a:bodyPr>
            <a:normAutofit lnSpcReduction="10000"/>
          </a:bodyPr>
          <a:lstStyle/>
          <a:p>
            <a:pPr>
              <a:lnSpc>
                <a:spcPct val="80000"/>
              </a:lnSpc>
            </a:pPr>
            <a:r>
              <a:rPr lang="en-US" altLang="ko-KR" sz="2800" dirty="0" smtClean="0">
                <a:ea typeface="굴림" pitchFamily="50" charset="-127"/>
              </a:rPr>
              <a:t>Explore data</a:t>
            </a:r>
          </a:p>
          <a:p>
            <a:pPr lvl="1">
              <a:lnSpc>
                <a:spcPct val="80000"/>
              </a:lnSpc>
            </a:pPr>
            <a:r>
              <a:rPr lang="en-US" altLang="ko-KR" sz="2400" dirty="0" smtClean="0">
                <a:ea typeface="굴림" pitchFamily="50" charset="-127"/>
              </a:rPr>
              <a:t>Tackles the data mining questions, which can be addressed using querying, visualization and reporting including:</a:t>
            </a:r>
          </a:p>
          <a:p>
            <a:pPr lvl="2">
              <a:lnSpc>
                <a:spcPct val="80000"/>
              </a:lnSpc>
            </a:pPr>
            <a:r>
              <a:rPr lang="en-US" altLang="ko-KR" sz="2000" dirty="0" smtClean="0">
                <a:ea typeface="굴림" pitchFamily="50" charset="-127"/>
              </a:rPr>
              <a:t>Distribution of key attributes, results of simple aggregations</a:t>
            </a:r>
          </a:p>
          <a:p>
            <a:pPr lvl="2">
              <a:lnSpc>
                <a:spcPct val="80000"/>
              </a:lnSpc>
            </a:pPr>
            <a:r>
              <a:rPr lang="en-US" altLang="ko-KR" sz="2000" dirty="0" smtClean="0">
                <a:ea typeface="굴림" pitchFamily="50" charset="-127"/>
              </a:rPr>
              <a:t>Relations between pairs or small numbers of attributes</a:t>
            </a:r>
          </a:p>
          <a:p>
            <a:pPr lvl="2">
              <a:lnSpc>
                <a:spcPct val="80000"/>
              </a:lnSpc>
            </a:pPr>
            <a:r>
              <a:rPr lang="en-US" altLang="ko-KR" sz="2000" dirty="0" smtClean="0">
                <a:ea typeface="굴림" pitchFamily="50" charset="-127"/>
              </a:rPr>
              <a:t>Properties of significant sub-populations, simple statistical analyses</a:t>
            </a:r>
          </a:p>
          <a:p>
            <a:pPr lvl="1">
              <a:lnSpc>
                <a:spcPct val="80000"/>
              </a:lnSpc>
            </a:pPr>
            <a:r>
              <a:rPr lang="en-US" altLang="ko-KR" sz="2400" dirty="0" smtClean="0">
                <a:ea typeface="굴림" pitchFamily="50" charset="-127"/>
              </a:rPr>
              <a:t>May address directly the data mining goals</a:t>
            </a:r>
          </a:p>
          <a:p>
            <a:pPr lvl="1">
              <a:lnSpc>
                <a:spcPct val="80000"/>
              </a:lnSpc>
            </a:pPr>
            <a:r>
              <a:rPr lang="en-US" altLang="ko-KR" sz="2400" dirty="0" smtClean="0">
                <a:ea typeface="굴림" pitchFamily="50" charset="-127"/>
              </a:rPr>
              <a:t>May contribute to or refine the data description and quality reports</a:t>
            </a:r>
          </a:p>
          <a:p>
            <a:pPr lvl="1">
              <a:lnSpc>
                <a:spcPct val="80000"/>
              </a:lnSpc>
            </a:pPr>
            <a:r>
              <a:rPr lang="en-US" altLang="ko-KR" sz="2400" dirty="0" smtClean="0">
                <a:ea typeface="굴림" pitchFamily="50" charset="-127"/>
              </a:rPr>
              <a:t>May feed into the transformation and other data preparation needed</a:t>
            </a:r>
          </a:p>
          <a:p>
            <a:pPr>
              <a:lnSpc>
                <a:spcPct val="80000"/>
              </a:lnSpc>
            </a:pPr>
            <a:r>
              <a:rPr lang="en-US" altLang="ko-KR" sz="2800" dirty="0" smtClean="0">
                <a:ea typeface="굴림" pitchFamily="50" charset="-127"/>
              </a:rPr>
              <a:t>Verify data quality</a:t>
            </a:r>
          </a:p>
          <a:p>
            <a:pPr lvl="1">
              <a:lnSpc>
                <a:spcPct val="80000"/>
              </a:lnSpc>
            </a:pPr>
            <a:r>
              <a:rPr lang="en-US" altLang="ko-KR" sz="2400" dirty="0" smtClean="0">
                <a:ea typeface="굴림" pitchFamily="50" charset="-127"/>
              </a:rPr>
              <a:t>Examine the quality of the data, addressing questions such as:</a:t>
            </a:r>
          </a:p>
          <a:p>
            <a:pPr lvl="2">
              <a:lnSpc>
                <a:spcPct val="80000"/>
              </a:lnSpc>
            </a:pPr>
            <a:r>
              <a:rPr lang="en-US" altLang="ko-KR" sz="2000" dirty="0" smtClean="0">
                <a:ea typeface="굴림" pitchFamily="50" charset="-127"/>
              </a:rPr>
              <a:t>“Is the data complete?”, “Are there missing values in the data?”</a:t>
            </a:r>
          </a:p>
        </p:txBody>
      </p:sp>
    </p:spTree>
    <p:extLst>
      <p:ext uri="{BB962C8B-B14F-4D97-AF65-F5344CB8AC3E}">
        <p14:creationId xmlns:p14="http://schemas.microsoft.com/office/powerpoint/2010/main" val="26902064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
          <p:cNvSpPr>
            <a:spLocks noGrp="1" noChangeArrowheads="1"/>
          </p:cNvSpPr>
          <p:nvPr>
            <p:ph type="title"/>
          </p:nvPr>
        </p:nvSpPr>
        <p:spPr/>
        <p:txBody>
          <a:bodyPr/>
          <a:lstStyle/>
          <a:p>
            <a:pPr algn="ctr" eaLnBrk="1" hangingPunct="1"/>
            <a:r>
              <a:rPr lang="en-US" altLang="ko-KR" smtClean="0">
                <a:ea typeface="굴림" pitchFamily="50" charset="-127"/>
              </a:rPr>
              <a:t>Phase 3: Data Preparation</a:t>
            </a:r>
          </a:p>
        </p:txBody>
      </p:sp>
      <p:sp>
        <p:nvSpPr>
          <p:cNvPr id="31747" name="Rectangle 11"/>
          <p:cNvSpPr>
            <a:spLocks noGrp="1" noChangeArrowheads="1"/>
          </p:cNvSpPr>
          <p:nvPr>
            <p:ph type="body" idx="1"/>
          </p:nvPr>
        </p:nvSpPr>
        <p:spPr>
          <a:xfrm>
            <a:off x="457200" y="1600200"/>
            <a:ext cx="8229600" cy="4925144"/>
          </a:xfrm>
        </p:spPr>
        <p:txBody>
          <a:bodyPr>
            <a:normAutofit fontScale="92500" lnSpcReduction="10000"/>
          </a:bodyPr>
          <a:lstStyle/>
          <a:p>
            <a:r>
              <a:rPr lang="en-US" altLang="ko-KR" b="1" dirty="0" smtClean="0">
                <a:ea typeface="굴림" pitchFamily="50" charset="-127"/>
              </a:rPr>
              <a:t>Takes usually over 90% of the time</a:t>
            </a:r>
          </a:p>
          <a:p>
            <a:pPr lvl="1"/>
            <a:r>
              <a:rPr lang="en-US" altLang="ko-KR" b="1" dirty="0" smtClean="0">
                <a:ea typeface="굴림" pitchFamily="50" charset="-127"/>
              </a:rPr>
              <a:t>Collection</a:t>
            </a:r>
          </a:p>
          <a:p>
            <a:pPr lvl="1"/>
            <a:r>
              <a:rPr lang="en-US" altLang="ko-KR" b="1" dirty="0" smtClean="0">
                <a:ea typeface="굴림" pitchFamily="50" charset="-127"/>
              </a:rPr>
              <a:t>Assessment</a:t>
            </a:r>
          </a:p>
          <a:p>
            <a:pPr lvl="1"/>
            <a:r>
              <a:rPr lang="en-US" altLang="ko-KR" b="1" dirty="0" smtClean="0">
                <a:ea typeface="굴림" pitchFamily="50" charset="-127"/>
              </a:rPr>
              <a:t>Consolidation and Cleaning</a:t>
            </a:r>
          </a:p>
          <a:p>
            <a:r>
              <a:rPr lang="en-US" altLang="ko-KR" dirty="0" smtClean="0">
                <a:ea typeface="굴림" pitchFamily="50" charset="-127"/>
              </a:rPr>
              <a:t>Covers all activities to construct the final dataset from the initial raw data. Data preparation tasks are likely to be performed multiple times and not in any prescribed order. Tasks include table, record and attribute selection as well as transformation and cleaning of data for modeling tools.</a:t>
            </a:r>
          </a:p>
        </p:txBody>
      </p:sp>
      <p:sp>
        <p:nvSpPr>
          <p:cNvPr id="31748" name="Rectangle 13"/>
          <p:cNvSpPr>
            <a:spLocks noChangeArrowheads="1"/>
          </p:cNvSpPr>
          <p:nvPr/>
        </p:nvSpPr>
        <p:spPr bwMode="auto">
          <a:xfrm>
            <a:off x="3609385" y="1988840"/>
            <a:ext cx="3887787" cy="104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823913" lvl="1" indent="-285750">
              <a:spcBef>
                <a:spcPct val="20000"/>
              </a:spcBef>
              <a:buFontTx/>
              <a:buChar char="–"/>
            </a:pPr>
            <a:r>
              <a:rPr lang="en-US" altLang="ko-KR" sz="2400" b="1" dirty="0">
                <a:latin typeface="Arial" charset="0"/>
                <a:ea typeface="굴림" pitchFamily="50" charset="-127"/>
              </a:rPr>
              <a:t>Data selection</a:t>
            </a:r>
          </a:p>
          <a:p>
            <a:pPr marL="823913" lvl="1" indent="-285750">
              <a:spcBef>
                <a:spcPct val="20000"/>
              </a:spcBef>
              <a:buFontTx/>
              <a:buChar char="–"/>
            </a:pPr>
            <a:r>
              <a:rPr lang="en-US" altLang="ko-KR" sz="2400" b="1" dirty="0">
                <a:latin typeface="Arial" charset="0"/>
                <a:ea typeface="굴림" pitchFamily="50" charset="-127"/>
              </a:rPr>
              <a:t>Transformations</a:t>
            </a:r>
          </a:p>
        </p:txBody>
      </p:sp>
    </p:spTree>
    <p:extLst>
      <p:ext uri="{BB962C8B-B14F-4D97-AF65-F5344CB8AC3E}">
        <p14:creationId xmlns:p14="http://schemas.microsoft.com/office/powerpoint/2010/main" val="264973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algn="ctr"/>
            <a:r>
              <a:rPr lang="en-IE" sz="4000" dirty="0" smtClean="0"/>
              <a:t>The Conversion Process (Summary)</a:t>
            </a:r>
            <a:endParaRPr lang="en-US" sz="4000" dirty="0" smtClean="0"/>
          </a:p>
        </p:txBody>
      </p:sp>
      <p:sp>
        <p:nvSpPr>
          <p:cNvPr id="20483" name="Content Placeholder 2"/>
          <p:cNvSpPr>
            <a:spLocks noGrp="1"/>
          </p:cNvSpPr>
          <p:nvPr>
            <p:ph idx="1"/>
          </p:nvPr>
        </p:nvSpPr>
        <p:spPr>
          <a:xfrm>
            <a:off x="457200" y="1600200"/>
            <a:ext cx="8229600" cy="4925144"/>
          </a:xfrm>
        </p:spPr>
        <p:txBody>
          <a:bodyPr>
            <a:normAutofit fontScale="92500" lnSpcReduction="10000"/>
          </a:bodyPr>
          <a:lstStyle/>
          <a:p>
            <a:pPr>
              <a:lnSpc>
                <a:spcPct val="90000"/>
              </a:lnSpc>
            </a:pPr>
            <a:r>
              <a:rPr lang="en-US" sz="2800" dirty="0" smtClean="0"/>
              <a:t>To create the individual ‘stars’ that exist within an application:</a:t>
            </a:r>
          </a:p>
          <a:p>
            <a:pPr marL="869950" lvl="1" indent="-457200">
              <a:lnSpc>
                <a:spcPct val="90000"/>
              </a:lnSpc>
              <a:buFontTx/>
              <a:buAutoNum type="arabicPeriod"/>
            </a:pPr>
            <a:r>
              <a:rPr lang="en-IE" sz="2400" dirty="0" smtClean="0">
                <a:solidFill>
                  <a:srgbClr val="161645"/>
                </a:solidFill>
              </a:rPr>
              <a:t>Identify the Business Process in the ER model</a:t>
            </a:r>
            <a:endParaRPr lang="en-US" sz="2400" dirty="0" smtClean="0">
              <a:solidFill>
                <a:srgbClr val="161645"/>
              </a:solidFill>
            </a:endParaRPr>
          </a:p>
          <a:p>
            <a:pPr marL="869950" lvl="1" indent="-457200">
              <a:lnSpc>
                <a:spcPct val="90000"/>
              </a:lnSpc>
              <a:buFontTx/>
              <a:buAutoNum type="arabicPeriod"/>
            </a:pPr>
            <a:r>
              <a:rPr lang="en-US" sz="2400" dirty="0" smtClean="0">
                <a:solidFill>
                  <a:srgbClr val="161645"/>
                </a:solidFill>
              </a:rPr>
              <a:t>Look for many-to-many relationships </a:t>
            </a:r>
            <a:r>
              <a:rPr lang="en-US" sz="2400" dirty="0" smtClean="0"/>
              <a:t>in the ER model containing numeric and additive facts and to designate them as fact tables. </a:t>
            </a:r>
          </a:p>
          <a:p>
            <a:pPr marL="869950" lvl="1" indent="-457200">
              <a:lnSpc>
                <a:spcPct val="90000"/>
              </a:lnSpc>
              <a:buFontTx/>
              <a:buAutoNum type="arabicPeriod"/>
            </a:pPr>
            <a:r>
              <a:rPr lang="en-US" sz="2400" dirty="0" smtClean="0">
                <a:solidFill>
                  <a:srgbClr val="161645"/>
                </a:solidFill>
              </a:rPr>
              <a:t>Alternatively, look for ‘events’ or ‘transactions’ – these may also be facts</a:t>
            </a:r>
          </a:p>
          <a:p>
            <a:pPr marL="869950" lvl="1" indent="-457200">
              <a:lnSpc>
                <a:spcPct val="90000"/>
              </a:lnSpc>
              <a:buFontTx/>
              <a:buAutoNum type="arabicPeriod"/>
            </a:pPr>
            <a:r>
              <a:rPr lang="en-US" sz="2400" dirty="0" err="1" smtClean="0">
                <a:solidFill>
                  <a:srgbClr val="161645"/>
                </a:solidFill>
              </a:rPr>
              <a:t>Denormalize</a:t>
            </a:r>
            <a:r>
              <a:rPr lang="en-US" sz="2400" dirty="0" smtClean="0">
                <a:solidFill>
                  <a:srgbClr val="161645"/>
                </a:solidFill>
              </a:rPr>
              <a:t> all of the remaining tables </a:t>
            </a:r>
            <a:r>
              <a:rPr lang="en-US" sz="2400" dirty="0" smtClean="0"/>
              <a:t>into flat tables with single-part keys that connect directly to the fact tables. These tables become the dimension tables. </a:t>
            </a:r>
          </a:p>
          <a:p>
            <a:pPr marL="869950" lvl="1" indent="-457200">
              <a:lnSpc>
                <a:spcPct val="90000"/>
              </a:lnSpc>
              <a:buFontTx/>
              <a:buAutoNum type="arabicPeriod"/>
            </a:pPr>
            <a:r>
              <a:rPr lang="en-US" sz="2400" dirty="0" smtClean="0"/>
              <a:t>In cases where a dimension table connects to more than one fact table, we </a:t>
            </a:r>
            <a:r>
              <a:rPr lang="en-US" sz="2400" dirty="0" smtClean="0">
                <a:solidFill>
                  <a:srgbClr val="161645"/>
                </a:solidFill>
              </a:rPr>
              <a:t>represent this same dimension table in multiple schemas</a:t>
            </a:r>
            <a:r>
              <a:rPr lang="en-US" sz="2400" dirty="0" smtClean="0"/>
              <a:t>, and we refer to the dimension tables as "</a:t>
            </a:r>
            <a:r>
              <a:rPr lang="en-US" sz="2400" dirty="0" smtClean="0">
                <a:solidFill>
                  <a:srgbClr val="161645"/>
                </a:solidFill>
              </a:rPr>
              <a:t>conformed</a:t>
            </a:r>
            <a:r>
              <a:rPr lang="en-US" sz="2400" dirty="0" smtClean="0"/>
              <a:t>" between the dimensional models. </a:t>
            </a:r>
          </a:p>
          <a:p>
            <a:endParaRPr lang="en-US" dirty="0" smtClean="0"/>
          </a:p>
        </p:txBody>
      </p:sp>
    </p:spTree>
    <p:extLst>
      <p:ext uri="{BB962C8B-B14F-4D97-AF65-F5344CB8AC3E}">
        <p14:creationId xmlns:p14="http://schemas.microsoft.com/office/powerpoint/2010/main" val="1517897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
          <p:cNvSpPr>
            <a:spLocks noGrp="1" noChangeArrowheads="1"/>
          </p:cNvSpPr>
          <p:nvPr>
            <p:ph type="title"/>
          </p:nvPr>
        </p:nvSpPr>
        <p:spPr/>
        <p:txBody>
          <a:bodyPr/>
          <a:lstStyle/>
          <a:p>
            <a:pPr algn="ctr" eaLnBrk="1" hangingPunct="1"/>
            <a:r>
              <a:rPr lang="en-US" altLang="ko-KR" sz="4000" smtClean="0">
                <a:ea typeface="굴림" pitchFamily="50" charset="-127"/>
              </a:rPr>
              <a:t>Phase 3: Data Preparation (cont.)</a:t>
            </a:r>
          </a:p>
        </p:txBody>
      </p:sp>
      <p:sp>
        <p:nvSpPr>
          <p:cNvPr id="32771" name="Rectangle 11"/>
          <p:cNvSpPr>
            <a:spLocks noGrp="1" noChangeArrowheads="1"/>
          </p:cNvSpPr>
          <p:nvPr>
            <p:ph type="body" idx="1"/>
          </p:nvPr>
        </p:nvSpPr>
        <p:spPr>
          <a:xfrm>
            <a:off x="457200" y="1600200"/>
            <a:ext cx="8229600" cy="4925144"/>
          </a:xfrm>
        </p:spPr>
        <p:txBody>
          <a:bodyPr>
            <a:normAutofit fontScale="92500"/>
          </a:bodyPr>
          <a:lstStyle/>
          <a:p>
            <a:r>
              <a:rPr lang="en-US" altLang="ko-KR" sz="3000" dirty="0" smtClean="0">
                <a:ea typeface="굴림" pitchFamily="50" charset="-127"/>
              </a:rPr>
              <a:t>Select the data</a:t>
            </a:r>
          </a:p>
          <a:p>
            <a:pPr lvl="1"/>
            <a:r>
              <a:rPr lang="en-US" altLang="ko-KR" sz="2400" dirty="0" smtClean="0">
                <a:ea typeface="굴림" pitchFamily="50" charset="-127"/>
              </a:rPr>
              <a:t>Decide on the data to be used for analysis</a:t>
            </a:r>
          </a:p>
          <a:p>
            <a:pPr lvl="1"/>
            <a:r>
              <a:rPr lang="en-US" altLang="ko-KR" sz="2400" dirty="0" smtClean="0">
                <a:ea typeface="굴림" pitchFamily="50" charset="-127"/>
              </a:rPr>
              <a:t>Criteria include relevance to the data mining goals, quality and technical constraints such as limits on data volume or data types</a:t>
            </a:r>
          </a:p>
          <a:p>
            <a:pPr lvl="1"/>
            <a:r>
              <a:rPr lang="en-US" altLang="ko-KR" sz="2400" dirty="0" smtClean="0">
                <a:ea typeface="굴림" pitchFamily="50" charset="-127"/>
              </a:rPr>
              <a:t>Covers selection of attributes as well as selection of records in a table</a:t>
            </a:r>
          </a:p>
          <a:p>
            <a:r>
              <a:rPr lang="en-US" altLang="ko-KR" sz="3000" dirty="0" smtClean="0">
                <a:ea typeface="굴림" pitchFamily="50" charset="-127"/>
              </a:rPr>
              <a:t>Clean the data</a:t>
            </a:r>
          </a:p>
          <a:p>
            <a:pPr lvl="1"/>
            <a:r>
              <a:rPr lang="en-US" altLang="ko-KR" sz="2400" dirty="0" smtClean="0">
                <a:ea typeface="굴림" pitchFamily="50" charset="-127"/>
              </a:rPr>
              <a:t>Raise the data quality to the level required by the selected analysis techniques</a:t>
            </a:r>
          </a:p>
          <a:p>
            <a:pPr lvl="1"/>
            <a:r>
              <a:rPr lang="en-US" altLang="ko-KR" sz="2400" dirty="0" smtClean="0">
                <a:ea typeface="굴림" pitchFamily="50" charset="-127"/>
              </a:rPr>
              <a:t>May involve selection of clean subsets of the data, the insertion of suitable defaults or more ambitious techniques such as the estimation of missing data by modeling</a:t>
            </a:r>
          </a:p>
        </p:txBody>
      </p:sp>
    </p:spTree>
    <p:extLst>
      <p:ext uri="{BB962C8B-B14F-4D97-AF65-F5344CB8AC3E}">
        <p14:creationId xmlns:p14="http://schemas.microsoft.com/office/powerpoint/2010/main" val="36509197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8"/>
          <p:cNvSpPr>
            <a:spLocks noGrp="1" noChangeArrowheads="1"/>
          </p:cNvSpPr>
          <p:nvPr>
            <p:ph type="title"/>
          </p:nvPr>
        </p:nvSpPr>
        <p:spPr/>
        <p:txBody>
          <a:bodyPr/>
          <a:lstStyle/>
          <a:p>
            <a:pPr algn="ctr" eaLnBrk="1" hangingPunct="1"/>
            <a:r>
              <a:rPr lang="en-US" altLang="ko-KR" sz="4000" smtClean="0">
                <a:ea typeface="굴림" pitchFamily="50" charset="-127"/>
              </a:rPr>
              <a:t>Phase 3: Data Preparation (cont.)</a:t>
            </a:r>
          </a:p>
        </p:txBody>
      </p:sp>
      <p:sp>
        <p:nvSpPr>
          <p:cNvPr id="33795" name="Rectangle 9"/>
          <p:cNvSpPr>
            <a:spLocks noGrp="1" noChangeArrowheads="1"/>
          </p:cNvSpPr>
          <p:nvPr>
            <p:ph type="body" idx="1"/>
          </p:nvPr>
        </p:nvSpPr>
        <p:spPr>
          <a:xfrm>
            <a:off x="457200" y="1600200"/>
            <a:ext cx="8229600" cy="4781128"/>
          </a:xfrm>
        </p:spPr>
        <p:txBody>
          <a:bodyPr>
            <a:normAutofit/>
          </a:bodyPr>
          <a:lstStyle/>
          <a:p>
            <a:r>
              <a:rPr lang="en-US" altLang="ko-KR" sz="2800" dirty="0" smtClean="0">
                <a:ea typeface="굴림" pitchFamily="50" charset="-127"/>
              </a:rPr>
              <a:t>Construct the data</a:t>
            </a:r>
          </a:p>
          <a:p>
            <a:pPr lvl="1"/>
            <a:r>
              <a:rPr lang="en-US" altLang="ko-KR" sz="2400" dirty="0" smtClean="0">
                <a:ea typeface="굴림" pitchFamily="50" charset="-127"/>
              </a:rPr>
              <a:t>Constructive data preparation operations such as the production of derived attributes, entire new records or transformed values for existing attributes</a:t>
            </a:r>
          </a:p>
          <a:p>
            <a:r>
              <a:rPr lang="en-US" altLang="ko-KR" sz="2800" dirty="0" smtClean="0">
                <a:ea typeface="굴림" pitchFamily="50" charset="-127"/>
              </a:rPr>
              <a:t>Integrate the data</a:t>
            </a:r>
          </a:p>
          <a:p>
            <a:pPr lvl="1"/>
            <a:r>
              <a:rPr lang="en-US" altLang="ko-KR" sz="2400" dirty="0" smtClean="0">
                <a:ea typeface="굴림" pitchFamily="50" charset="-127"/>
              </a:rPr>
              <a:t>Methods whereby information is combined from multiple tables or records to create new records or values</a:t>
            </a:r>
          </a:p>
          <a:p>
            <a:r>
              <a:rPr lang="en-US" altLang="ko-KR" sz="2800" dirty="0" smtClean="0">
                <a:ea typeface="굴림" pitchFamily="50" charset="-127"/>
              </a:rPr>
              <a:t>Format the data</a:t>
            </a:r>
          </a:p>
          <a:p>
            <a:pPr lvl="1"/>
            <a:r>
              <a:rPr lang="en-US" altLang="ko-KR" sz="2400" dirty="0" smtClean="0">
                <a:ea typeface="굴림" pitchFamily="50" charset="-127"/>
              </a:rPr>
              <a:t>Formatting transformations refer to primarily syntactic modifications made to the data that do not change its meaning, but might be required by the modeling tool</a:t>
            </a:r>
          </a:p>
          <a:p>
            <a:pPr lvl="1"/>
            <a:endParaRPr lang="en-US" altLang="ko-KR" sz="2400" dirty="0" smtClean="0">
              <a:ea typeface="굴림" pitchFamily="50" charset="-127"/>
            </a:endParaRPr>
          </a:p>
        </p:txBody>
      </p:sp>
    </p:spTree>
    <p:extLst>
      <p:ext uri="{BB962C8B-B14F-4D97-AF65-F5344CB8AC3E}">
        <p14:creationId xmlns:p14="http://schemas.microsoft.com/office/powerpoint/2010/main" val="39834649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
          <p:cNvSpPr>
            <a:spLocks noGrp="1" noChangeArrowheads="1"/>
          </p:cNvSpPr>
          <p:nvPr>
            <p:ph type="title"/>
          </p:nvPr>
        </p:nvSpPr>
        <p:spPr/>
        <p:txBody>
          <a:bodyPr/>
          <a:lstStyle/>
          <a:p>
            <a:pPr algn="ctr" eaLnBrk="1" hangingPunct="1"/>
            <a:r>
              <a:rPr lang="en-US" altLang="ko-KR" smtClean="0">
                <a:ea typeface="굴림" pitchFamily="50" charset="-127"/>
              </a:rPr>
              <a:t>Phase 4: Modeling</a:t>
            </a:r>
          </a:p>
        </p:txBody>
      </p:sp>
      <p:sp>
        <p:nvSpPr>
          <p:cNvPr id="34819" name="Rectangle 11"/>
          <p:cNvSpPr>
            <a:spLocks noGrp="1" noChangeArrowheads="1"/>
          </p:cNvSpPr>
          <p:nvPr>
            <p:ph type="body" idx="1"/>
          </p:nvPr>
        </p:nvSpPr>
        <p:spPr/>
        <p:txBody>
          <a:bodyPr>
            <a:normAutofit fontScale="92500" lnSpcReduction="10000"/>
          </a:bodyPr>
          <a:lstStyle/>
          <a:p>
            <a:r>
              <a:rPr lang="en-US" altLang="ko-KR" b="1" dirty="0" smtClean="0">
                <a:ea typeface="굴림" pitchFamily="50" charset="-127"/>
              </a:rPr>
              <a:t>Select the modeling technique</a:t>
            </a:r>
            <a:r>
              <a:rPr lang="en-US" altLang="ko-KR" dirty="0" smtClean="0">
                <a:ea typeface="굴림" pitchFamily="50" charset="-127"/>
              </a:rPr>
              <a:t> (</a:t>
            </a:r>
            <a:r>
              <a:rPr lang="en-US" altLang="ko-KR" i="1" dirty="0" smtClean="0">
                <a:ea typeface="굴림" pitchFamily="50" charset="-127"/>
              </a:rPr>
              <a:t>based upon the data mining objective</a:t>
            </a:r>
            <a:r>
              <a:rPr lang="en-US" altLang="ko-KR" dirty="0" smtClean="0">
                <a:ea typeface="굴림" pitchFamily="50" charset="-127"/>
              </a:rPr>
              <a:t>)</a:t>
            </a:r>
          </a:p>
          <a:p>
            <a:r>
              <a:rPr lang="en-US" altLang="ko-KR" b="1" dirty="0" smtClean="0">
                <a:ea typeface="굴림" pitchFamily="50" charset="-127"/>
              </a:rPr>
              <a:t>Build model</a:t>
            </a:r>
            <a:r>
              <a:rPr lang="en-US" altLang="ko-KR" dirty="0" smtClean="0">
                <a:ea typeface="굴림" pitchFamily="50" charset="-127"/>
              </a:rPr>
              <a:t> (</a:t>
            </a:r>
            <a:r>
              <a:rPr lang="en-US" altLang="ko-KR" i="1" dirty="0" smtClean="0">
                <a:ea typeface="굴림" pitchFamily="50" charset="-127"/>
              </a:rPr>
              <a:t>parameter settings</a:t>
            </a:r>
            <a:r>
              <a:rPr lang="en-US" altLang="ko-KR" dirty="0" smtClean="0">
                <a:ea typeface="굴림" pitchFamily="50" charset="-127"/>
              </a:rPr>
              <a:t>)</a:t>
            </a:r>
          </a:p>
          <a:p>
            <a:r>
              <a:rPr lang="en-US" altLang="ko-KR" b="1" dirty="0" smtClean="0">
                <a:ea typeface="굴림" pitchFamily="50" charset="-127"/>
              </a:rPr>
              <a:t>Assess model</a:t>
            </a:r>
            <a:r>
              <a:rPr lang="en-US" altLang="ko-KR" dirty="0" smtClean="0">
                <a:ea typeface="굴림" pitchFamily="50" charset="-127"/>
              </a:rPr>
              <a:t> (</a:t>
            </a:r>
            <a:r>
              <a:rPr lang="en-US" altLang="ko-KR" i="1" dirty="0" smtClean="0">
                <a:ea typeface="굴림" pitchFamily="50" charset="-127"/>
              </a:rPr>
              <a:t>rank the models</a:t>
            </a:r>
            <a:r>
              <a:rPr lang="en-US" altLang="ko-KR" dirty="0" smtClean="0">
                <a:ea typeface="굴림" pitchFamily="50" charset="-127"/>
              </a:rPr>
              <a:t>)</a:t>
            </a:r>
          </a:p>
          <a:p>
            <a:r>
              <a:rPr lang="en-US" altLang="ko-KR" dirty="0" smtClean="0">
                <a:ea typeface="굴림" pitchFamily="50" charset="-127"/>
              </a:rPr>
              <a:t>Various modeling techniques are selected and applied and their parameters are calibrated to optimal values. Some techniques have specific requirements on the form of data. Therefore, stepping back to the data preparation phase is often necessary.	</a:t>
            </a:r>
          </a:p>
        </p:txBody>
      </p:sp>
    </p:spTree>
    <p:extLst>
      <p:ext uri="{BB962C8B-B14F-4D97-AF65-F5344CB8AC3E}">
        <p14:creationId xmlns:p14="http://schemas.microsoft.com/office/powerpoint/2010/main" val="7042500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8"/>
          <p:cNvSpPr>
            <a:spLocks noGrp="1" noChangeArrowheads="1"/>
          </p:cNvSpPr>
          <p:nvPr>
            <p:ph type="title"/>
          </p:nvPr>
        </p:nvSpPr>
        <p:spPr/>
        <p:txBody>
          <a:bodyPr/>
          <a:lstStyle/>
          <a:p>
            <a:pPr algn="ctr" eaLnBrk="1" hangingPunct="1"/>
            <a:r>
              <a:rPr lang="en-US" altLang="ko-KR" smtClean="0">
                <a:ea typeface="굴림" pitchFamily="50" charset="-127"/>
              </a:rPr>
              <a:t>Phase 4: Modeling (cont.)</a:t>
            </a:r>
          </a:p>
        </p:txBody>
      </p:sp>
      <p:sp>
        <p:nvSpPr>
          <p:cNvPr id="35843" name="Rectangle 9"/>
          <p:cNvSpPr>
            <a:spLocks noGrp="1" noChangeArrowheads="1"/>
          </p:cNvSpPr>
          <p:nvPr>
            <p:ph type="body" idx="1"/>
          </p:nvPr>
        </p:nvSpPr>
        <p:spPr>
          <a:xfrm>
            <a:off x="457200" y="1600200"/>
            <a:ext cx="8229600" cy="4925144"/>
          </a:xfrm>
        </p:spPr>
        <p:txBody>
          <a:bodyPr>
            <a:normAutofit fontScale="92500" lnSpcReduction="10000"/>
          </a:bodyPr>
          <a:lstStyle/>
          <a:p>
            <a:r>
              <a:rPr lang="en-US" altLang="ko-KR" sz="3000" dirty="0" smtClean="0">
                <a:ea typeface="굴림" pitchFamily="50" charset="-127"/>
              </a:rPr>
              <a:t>Select modeling technique</a:t>
            </a:r>
          </a:p>
          <a:p>
            <a:pPr lvl="1"/>
            <a:r>
              <a:rPr lang="en-US" altLang="ko-KR" sz="2400" dirty="0" smtClean="0">
                <a:ea typeface="굴림" pitchFamily="50" charset="-127"/>
              </a:rPr>
              <a:t>Select the actual modeling technique that is to be used</a:t>
            </a:r>
          </a:p>
          <a:p>
            <a:pPr lvl="1"/>
            <a:r>
              <a:rPr lang="en-US" altLang="ko-KR" sz="2400" dirty="0" smtClean="0">
                <a:ea typeface="굴림" pitchFamily="50" charset="-127"/>
              </a:rPr>
              <a:t>For example: decision tree, neural network</a:t>
            </a:r>
          </a:p>
          <a:p>
            <a:pPr lvl="1"/>
            <a:r>
              <a:rPr lang="en-US" altLang="ko-KR" sz="2400" dirty="0" smtClean="0">
                <a:ea typeface="굴림" pitchFamily="50" charset="-127"/>
              </a:rPr>
              <a:t>If multiple techniques are applied, perform this task for each techniques separately</a:t>
            </a:r>
          </a:p>
          <a:p>
            <a:r>
              <a:rPr lang="en-US" altLang="ko-KR" sz="3000" dirty="0" smtClean="0">
                <a:ea typeface="굴림" pitchFamily="50" charset="-127"/>
              </a:rPr>
              <a:t>Generate test design</a:t>
            </a:r>
          </a:p>
          <a:p>
            <a:pPr lvl="1"/>
            <a:r>
              <a:rPr lang="en-US" altLang="ko-KR" sz="2400" dirty="0" smtClean="0">
                <a:ea typeface="굴림" pitchFamily="50" charset="-127"/>
              </a:rPr>
              <a:t>Before actually building a model, generate a procedure or mechanism to test the model’s quality and validity</a:t>
            </a:r>
          </a:p>
          <a:p>
            <a:pPr lvl="1"/>
            <a:r>
              <a:rPr lang="en-US" altLang="ko-KR" sz="2400" dirty="0" smtClean="0">
                <a:ea typeface="굴림" pitchFamily="50" charset="-127"/>
              </a:rPr>
              <a:t>Example: in classification, it is common to use error rate as quality measures for data mining models</a:t>
            </a:r>
          </a:p>
          <a:p>
            <a:pPr lvl="1"/>
            <a:r>
              <a:rPr lang="en-US" altLang="ko-KR" sz="2400" dirty="0" smtClean="0">
                <a:ea typeface="굴림" pitchFamily="50" charset="-127"/>
              </a:rPr>
              <a:t>Therefore, typically separate the dataset into train and test set, build the model on the train set and estimate its quality on the separate test set</a:t>
            </a:r>
          </a:p>
        </p:txBody>
      </p:sp>
    </p:spTree>
    <p:extLst>
      <p:ext uri="{BB962C8B-B14F-4D97-AF65-F5344CB8AC3E}">
        <p14:creationId xmlns:p14="http://schemas.microsoft.com/office/powerpoint/2010/main" val="1818303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8"/>
          <p:cNvSpPr>
            <a:spLocks noGrp="1" noChangeArrowheads="1"/>
          </p:cNvSpPr>
          <p:nvPr>
            <p:ph type="title"/>
          </p:nvPr>
        </p:nvSpPr>
        <p:spPr/>
        <p:txBody>
          <a:bodyPr/>
          <a:lstStyle/>
          <a:p>
            <a:pPr algn="ctr" eaLnBrk="1" hangingPunct="1"/>
            <a:r>
              <a:rPr lang="en-US" altLang="ko-KR" smtClean="0">
                <a:ea typeface="굴림" pitchFamily="50" charset="-127"/>
              </a:rPr>
              <a:t>Phase 4: Modeling (cont.)</a:t>
            </a:r>
          </a:p>
        </p:txBody>
      </p:sp>
      <p:sp>
        <p:nvSpPr>
          <p:cNvPr id="36867" name="Rectangle 9"/>
          <p:cNvSpPr>
            <a:spLocks noGrp="1" noChangeArrowheads="1"/>
          </p:cNvSpPr>
          <p:nvPr>
            <p:ph type="body" idx="1"/>
          </p:nvPr>
        </p:nvSpPr>
        <p:spPr>
          <a:xfrm>
            <a:off x="457200" y="1600200"/>
            <a:ext cx="8229600" cy="4853136"/>
          </a:xfrm>
        </p:spPr>
        <p:txBody>
          <a:bodyPr>
            <a:normAutofit/>
          </a:bodyPr>
          <a:lstStyle/>
          <a:p>
            <a:pPr>
              <a:lnSpc>
                <a:spcPct val="80000"/>
              </a:lnSpc>
            </a:pPr>
            <a:r>
              <a:rPr lang="en-US" altLang="ko-KR" sz="2800" dirty="0" smtClean="0">
                <a:ea typeface="굴림" pitchFamily="50" charset="-127"/>
              </a:rPr>
              <a:t>Build model</a:t>
            </a:r>
          </a:p>
          <a:p>
            <a:pPr lvl="1">
              <a:lnSpc>
                <a:spcPct val="80000"/>
              </a:lnSpc>
            </a:pPr>
            <a:r>
              <a:rPr lang="en-US" altLang="ko-KR" sz="2400" dirty="0" smtClean="0">
                <a:ea typeface="굴림" pitchFamily="50" charset="-127"/>
              </a:rPr>
              <a:t>Run the modeling tool on the prepared dataset to create one or more models</a:t>
            </a:r>
          </a:p>
          <a:p>
            <a:pPr>
              <a:lnSpc>
                <a:spcPct val="80000"/>
              </a:lnSpc>
            </a:pPr>
            <a:r>
              <a:rPr lang="en-US" altLang="ko-KR" sz="2800" dirty="0" smtClean="0">
                <a:ea typeface="굴림" pitchFamily="50" charset="-127"/>
              </a:rPr>
              <a:t>Assess model</a:t>
            </a:r>
          </a:p>
          <a:p>
            <a:pPr lvl="1">
              <a:lnSpc>
                <a:spcPct val="80000"/>
              </a:lnSpc>
            </a:pPr>
            <a:r>
              <a:rPr lang="en-US" altLang="ko-KR" sz="2400" dirty="0" smtClean="0">
                <a:ea typeface="굴림" pitchFamily="50" charset="-127"/>
              </a:rPr>
              <a:t>Interprets the models according to domain knowledge, the data mining success criteria and the test design</a:t>
            </a:r>
          </a:p>
          <a:p>
            <a:pPr lvl="1">
              <a:lnSpc>
                <a:spcPct val="80000"/>
              </a:lnSpc>
            </a:pPr>
            <a:r>
              <a:rPr lang="en-US" altLang="ko-KR" sz="2400" dirty="0" smtClean="0">
                <a:ea typeface="굴림" pitchFamily="50" charset="-127"/>
              </a:rPr>
              <a:t>Judges the success of the application of modeling and discovery techniques more technically</a:t>
            </a:r>
          </a:p>
          <a:p>
            <a:pPr lvl="1">
              <a:lnSpc>
                <a:spcPct val="80000"/>
              </a:lnSpc>
            </a:pPr>
            <a:r>
              <a:rPr lang="en-US" altLang="ko-KR" sz="2400" dirty="0" smtClean="0">
                <a:ea typeface="굴림" pitchFamily="50" charset="-127"/>
              </a:rPr>
              <a:t>Contacts business analysts and domain experts later in order to discuss the data mining results in the business context</a:t>
            </a:r>
          </a:p>
          <a:p>
            <a:pPr lvl="1">
              <a:lnSpc>
                <a:spcPct val="80000"/>
              </a:lnSpc>
            </a:pPr>
            <a:r>
              <a:rPr lang="en-US" altLang="ko-KR" sz="2400" dirty="0" smtClean="0">
                <a:ea typeface="굴림" pitchFamily="50" charset="-127"/>
              </a:rPr>
              <a:t>Only considers models whereas the evaluation phase also takes into account all other results that were produced in the course of the project </a:t>
            </a:r>
          </a:p>
        </p:txBody>
      </p:sp>
    </p:spTree>
    <p:extLst>
      <p:ext uri="{BB962C8B-B14F-4D97-AF65-F5344CB8AC3E}">
        <p14:creationId xmlns:p14="http://schemas.microsoft.com/office/powerpoint/2010/main" val="25760253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
          <p:cNvSpPr>
            <a:spLocks noGrp="1" noChangeArrowheads="1"/>
          </p:cNvSpPr>
          <p:nvPr>
            <p:ph type="title"/>
          </p:nvPr>
        </p:nvSpPr>
        <p:spPr/>
        <p:txBody>
          <a:bodyPr/>
          <a:lstStyle/>
          <a:p>
            <a:pPr algn="ctr" eaLnBrk="1" hangingPunct="1"/>
            <a:r>
              <a:rPr lang="en-US" altLang="ko-KR" smtClean="0">
                <a:ea typeface="굴림" pitchFamily="50" charset="-127"/>
              </a:rPr>
              <a:t>Phase 5: Evaluation</a:t>
            </a:r>
          </a:p>
        </p:txBody>
      </p:sp>
      <p:sp>
        <p:nvSpPr>
          <p:cNvPr id="37891" name="Rectangle 11"/>
          <p:cNvSpPr>
            <a:spLocks noGrp="1" noChangeArrowheads="1"/>
          </p:cNvSpPr>
          <p:nvPr>
            <p:ph type="body" idx="1"/>
          </p:nvPr>
        </p:nvSpPr>
        <p:spPr/>
        <p:txBody>
          <a:bodyPr>
            <a:normAutofit fontScale="92500" lnSpcReduction="10000"/>
          </a:bodyPr>
          <a:lstStyle/>
          <a:p>
            <a:pPr>
              <a:lnSpc>
                <a:spcPct val="90000"/>
              </a:lnSpc>
            </a:pPr>
            <a:r>
              <a:rPr lang="en-US" altLang="ko-KR" sz="2800" b="1" dirty="0" smtClean="0">
                <a:ea typeface="굴림" pitchFamily="50" charset="-127"/>
              </a:rPr>
              <a:t>Evaluation of model</a:t>
            </a:r>
          </a:p>
          <a:p>
            <a:pPr lvl="1">
              <a:lnSpc>
                <a:spcPct val="90000"/>
              </a:lnSpc>
            </a:pPr>
            <a:r>
              <a:rPr lang="en-US" altLang="ko-KR" sz="2400" dirty="0" smtClean="0">
                <a:ea typeface="굴림" pitchFamily="50" charset="-127"/>
              </a:rPr>
              <a:t>How well it performed on test data</a:t>
            </a:r>
          </a:p>
          <a:p>
            <a:pPr>
              <a:lnSpc>
                <a:spcPct val="90000"/>
              </a:lnSpc>
            </a:pPr>
            <a:r>
              <a:rPr lang="en-US" altLang="ko-KR" sz="2800" b="1" dirty="0" smtClean="0">
                <a:ea typeface="굴림" pitchFamily="50" charset="-127"/>
              </a:rPr>
              <a:t>Methods and criteria</a:t>
            </a:r>
          </a:p>
          <a:p>
            <a:pPr lvl="1">
              <a:lnSpc>
                <a:spcPct val="90000"/>
              </a:lnSpc>
            </a:pPr>
            <a:r>
              <a:rPr lang="en-US" altLang="ko-KR" sz="2400" dirty="0" smtClean="0">
                <a:ea typeface="굴림" pitchFamily="50" charset="-127"/>
              </a:rPr>
              <a:t>Depend on model type</a:t>
            </a:r>
          </a:p>
          <a:p>
            <a:pPr>
              <a:lnSpc>
                <a:spcPct val="90000"/>
              </a:lnSpc>
            </a:pPr>
            <a:r>
              <a:rPr lang="en-US" altLang="ko-KR" sz="2800" b="1" dirty="0" smtClean="0">
                <a:ea typeface="굴림" pitchFamily="50" charset="-127"/>
              </a:rPr>
              <a:t>Interpretation of model</a:t>
            </a:r>
          </a:p>
          <a:p>
            <a:pPr lvl="1">
              <a:lnSpc>
                <a:spcPct val="90000"/>
              </a:lnSpc>
            </a:pPr>
            <a:r>
              <a:rPr lang="en-US" altLang="ko-KR" sz="2400" dirty="0" smtClean="0">
                <a:ea typeface="굴림" pitchFamily="50" charset="-127"/>
              </a:rPr>
              <a:t>Important or not, easy or hard </a:t>
            </a:r>
            <a:r>
              <a:rPr lang="en-US" altLang="ko-KR" sz="2400" dirty="0" smtClean="0">
                <a:ea typeface="굴림" pitchFamily="50" charset="-127"/>
              </a:rPr>
              <a:t>depending </a:t>
            </a:r>
            <a:r>
              <a:rPr lang="en-US" altLang="ko-KR" sz="2400" dirty="0" smtClean="0">
                <a:ea typeface="굴림" pitchFamily="50" charset="-127"/>
              </a:rPr>
              <a:t>on algorithm</a:t>
            </a:r>
          </a:p>
          <a:p>
            <a:pPr>
              <a:lnSpc>
                <a:spcPct val="90000"/>
              </a:lnSpc>
            </a:pPr>
            <a:r>
              <a:rPr lang="en-US" altLang="ko-KR" sz="2800" dirty="0" smtClean="0">
                <a:ea typeface="굴림" pitchFamily="50" charset="-127"/>
              </a:rPr>
              <a:t>Thoroughly evaluate the model and review the steps executed to construct the model to be certain it properly achieves the business objectives. A key objective is to determine if there is some important business issue that has not been sufficiently considered. At the end of this phase, a decision on the use of the data mining results should be reached</a:t>
            </a:r>
          </a:p>
        </p:txBody>
      </p:sp>
    </p:spTree>
    <p:extLst>
      <p:ext uri="{BB962C8B-B14F-4D97-AF65-F5344CB8AC3E}">
        <p14:creationId xmlns:p14="http://schemas.microsoft.com/office/powerpoint/2010/main" val="30442187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8"/>
          <p:cNvSpPr>
            <a:spLocks noGrp="1" noChangeArrowheads="1"/>
          </p:cNvSpPr>
          <p:nvPr>
            <p:ph type="title"/>
          </p:nvPr>
        </p:nvSpPr>
        <p:spPr/>
        <p:txBody>
          <a:bodyPr/>
          <a:lstStyle/>
          <a:p>
            <a:pPr algn="ctr" eaLnBrk="1" hangingPunct="1"/>
            <a:r>
              <a:rPr lang="en-US" altLang="ko-KR" smtClean="0">
                <a:ea typeface="굴림" pitchFamily="50" charset="-127"/>
              </a:rPr>
              <a:t>Phase 5: Evaluation (cont.)</a:t>
            </a:r>
          </a:p>
        </p:txBody>
      </p:sp>
      <p:sp>
        <p:nvSpPr>
          <p:cNvPr id="38915" name="Rectangle 9"/>
          <p:cNvSpPr>
            <a:spLocks noGrp="1" noChangeArrowheads="1"/>
          </p:cNvSpPr>
          <p:nvPr>
            <p:ph type="body" idx="1"/>
          </p:nvPr>
        </p:nvSpPr>
        <p:spPr>
          <a:xfrm>
            <a:off x="457200" y="1600200"/>
            <a:ext cx="8229600" cy="4853136"/>
          </a:xfrm>
        </p:spPr>
        <p:txBody>
          <a:bodyPr/>
          <a:lstStyle/>
          <a:p>
            <a:r>
              <a:rPr lang="en-US" altLang="ko-KR" sz="2800" dirty="0" smtClean="0">
                <a:ea typeface="굴림" pitchFamily="50" charset="-127"/>
              </a:rPr>
              <a:t>Evaluate results</a:t>
            </a:r>
          </a:p>
          <a:p>
            <a:pPr lvl="1"/>
            <a:r>
              <a:rPr lang="en-US" altLang="ko-KR" sz="2400" dirty="0" smtClean="0">
                <a:ea typeface="굴림" pitchFamily="50" charset="-127"/>
              </a:rPr>
              <a:t>Assesses the degree to which the model meets the business objectives</a:t>
            </a:r>
          </a:p>
          <a:p>
            <a:pPr lvl="1"/>
            <a:r>
              <a:rPr lang="en-US" altLang="ko-KR" sz="2400" dirty="0" smtClean="0">
                <a:ea typeface="굴림" pitchFamily="50" charset="-127"/>
              </a:rPr>
              <a:t>Seeks to determine if there is some business reason why this model is deficient</a:t>
            </a:r>
          </a:p>
          <a:p>
            <a:pPr lvl="1"/>
            <a:r>
              <a:rPr lang="en-US" altLang="ko-KR" sz="2400" dirty="0" smtClean="0">
                <a:ea typeface="굴림" pitchFamily="50" charset="-127"/>
              </a:rPr>
              <a:t>Also </a:t>
            </a:r>
            <a:r>
              <a:rPr lang="en-US" altLang="ko-KR" sz="2400" dirty="0" smtClean="0">
                <a:ea typeface="굴림" pitchFamily="50" charset="-127"/>
              </a:rPr>
              <a:t>assesses other data mining results generated</a:t>
            </a:r>
          </a:p>
          <a:p>
            <a:pPr lvl="1"/>
            <a:r>
              <a:rPr lang="en-US" altLang="ko-KR" sz="2400" dirty="0" smtClean="0">
                <a:ea typeface="굴림" pitchFamily="50" charset="-127"/>
              </a:rPr>
              <a:t>Unveil additional challenges, information or hints for future directions</a:t>
            </a:r>
          </a:p>
        </p:txBody>
      </p:sp>
    </p:spTree>
    <p:extLst>
      <p:ext uri="{BB962C8B-B14F-4D97-AF65-F5344CB8AC3E}">
        <p14:creationId xmlns:p14="http://schemas.microsoft.com/office/powerpoint/2010/main" val="37830141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8"/>
          <p:cNvSpPr>
            <a:spLocks noGrp="1" noChangeArrowheads="1"/>
          </p:cNvSpPr>
          <p:nvPr>
            <p:ph type="title"/>
          </p:nvPr>
        </p:nvSpPr>
        <p:spPr/>
        <p:txBody>
          <a:bodyPr/>
          <a:lstStyle/>
          <a:p>
            <a:pPr algn="ctr" eaLnBrk="1" hangingPunct="1"/>
            <a:r>
              <a:rPr lang="en-US" altLang="ko-KR" smtClean="0">
                <a:ea typeface="굴림" pitchFamily="50" charset="-127"/>
              </a:rPr>
              <a:t>Phase 5: Evaluation (cont.)</a:t>
            </a:r>
          </a:p>
        </p:txBody>
      </p:sp>
      <p:sp>
        <p:nvSpPr>
          <p:cNvPr id="39939" name="Rectangle 9"/>
          <p:cNvSpPr>
            <a:spLocks noGrp="1" noChangeArrowheads="1"/>
          </p:cNvSpPr>
          <p:nvPr>
            <p:ph type="body" idx="1"/>
          </p:nvPr>
        </p:nvSpPr>
        <p:spPr/>
        <p:txBody>
          <a:bodyPr>
            <a:normAutofit/>
          </a:bodyPr>
          <a:lstStyle/>
          <a:p>
            <a:pPr>
              <a:lnSpc>
                <a:spcPct val="80000"/>
              </a:lnSpc>
            </a:pPr>
            <a:r>
              <a:rPr lang="en-US" altLang="ko-KR" sz="2800" dirty="0" smtClean="0">
                <a:ea typeface="굴림" pitchFamily="50" charset="-127"/>
              </a:rPr>
              <a:t>Review process</a:t>
            </a:r>
          </a:p>
          <a:p>
            <a:pPr lvl="1">
              <a:lnSpc>
                <a:spcPct val="80000"/>
              </a:lnSpc>
            </a:pPr>
            <a:r>
              <a:rPr lang="en-US" altLang="ko-KR" sz="2400" dirty="0" smtClean="0">
                <a:ea typeface="굴림" pitchFamily="50" charset="-127"/>
              </a:rPr>
              <a:t>Do a more thorough review of the data mining engagement in order to determine if there is any important factor or task that has somehow been overlooked</a:t>
            </a:r>
          </a:p>
          <a:p>
            <a:pPr lvl="1">
              <a:lnSpc>
                <a:spcPct val="80000"/>
              </a:lnSpc>
            </a:pPr>
            <a:r>
              <a:rPr lang="en-US" altLang="ko-KR" sz="2400" dirty="0" smtClean="0">
                <a:ea typeface="굴림" pitchFamily="50" charset="-127"/>
              </a:rPr>
              <a:t>Review the quality assurance issues</a:t>
            </a:r>
          </a:p>
          <a:p>
            <a:pPr>
              <a:lnSpc>
                <a:spcPct val="80000"/>
              </a:lnSpc>
            </a:pPr>
            <a:r>
              <a:rPr lang="en-US" altLang="ko-KR" sz="2800" dirty="0" smtClean="0">
                <a:ea typeface="굴림" pitchFamily="50" charset="-127"/>
              </a:rPr>
              <a:t>Determine </a:t>
            </a:r>
            <a:r>
              <a:rPr lang="en-US" altLang="ko-KR" sz="2800" dirty="0" smtClean="0">
                <a:ea typeface="굴림" pitchFamily="50" charset="-127"/>
              </a:rPr>
              <a:t>next steps</a:t>
            </a:r>
          </a:p>
          <a:p>
            <a:pPr lvl="1">
              <a:lnSpc>
                <a:spcPct val="80000"/>
              </a:lnSpc>
            </a:pPr>
            <a:r>
              <a:rPr lang="en-US" altLang="ko-KR" sz="2400" dirty="0" smtClean="0">
                <a:ea typeface="굴림" pitchFamily="50" charset="-127"/>
              </a:rPr>
              <a:t>Decide </a:t>
            </a:r>
            <a:r>
              <a:rPr lang="en-US" altLang="ko-KR" sz="2400" dirty="0" smtClean="0">
                <a:ea typeface="굴림" pitchFamily="50" charset="-127"/>
              </a:rPr>
              <a:t>how to proceed at this stage</a:t>
            </a:r>
          </a:p>
          <a:p>
            <a:pPr lvl="1">
              <a:lnSpc>
                <a:spcPct val="80000"/>
              </a:lnSpc>
            </a:pPr>
            <a:r>
              <a:rPr lang="en-US" altLang="ko-KR" sz="2400" dirty="0" smtClean="0">
                <a:ea typeface="굴림" pitchFamily="50" charset="-127"/>
              </a:rPr>
              <a:t>Decide </a:t>
            </a:r>
            <a:r>
              <a:rPr lang="en-US" altLang="ko-KR" sz="2400" dirty="0" smtClean="0">
                <a:ea typeface="굴림" pitchFamily="50" charset="-127"/>
              </a:rPr>
              <a:t>whether to finish the project and move on to deployment if appropriate or whether to initiate further iterations or set up new data mining projects</a:t>
            </a:r>
          </a:p>
          <a:p>
            <a:pPr lvl="1">
              <a:lnSpc>
                <a:spcPct val="80000"/>
              </a:lnSpc>
            </a:pPr>
            <a:r>
              <a:rPr lang="en-US" altLang="ko-KR" sz="2400" dirty="0" smtClean="0">
                <a:ea typeface="굴림" pitchFamily="50" charset="-127"/>
              </a:rPr>
              <a:t>Include analyses of remaining resources and budget that influences the decisions</a:t>
            </a:r>
          </a:p>
        </p:txBody>
      </p:sp>
    </p:spTree>
    <p:extLst>
      <p:ext uri="{BB962C8B-B14F-4D97-AF65-F5344CB8AC3E}">
        <p14:creationId xmlns:p14="http://schemas.microsoft.com/office/powerpoint/2010/main" val="22056238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
          <p:cNvSpPr>
            <a:spLocks noGrp="1" noChangeArrowheads="1"/>
          </p:cNvSpPr>
          <p:nvPr>
            <p:ph type="title"/>
          </p:nvPr>
        </p:nvSpPr>
        <p:spPr/>
        <p:txBody>
          <a:bodyPr/>
          <a:lstStyle/>
          <a:p>
            <a:pPr algn="ctr" eaLnBrk="1" hangingPunct="1"/>
            <a:r>
              <a:rPr lang="en-US" altLang="ko-KR" smtClean="0">
                <a:ea typeface="굴림" pitchFamily="50" charset="-127"/>
              </a:rPr>
              <a:t>Phase 6: Deployment</a:t>
            </a:r>
          </a:p>
        </p:txBody>
      </p:sp>
      <p:sp>
        <p:nvSpPr>
          <p:cNvPr id="41987" name="Rectangle 11"/>
          <p:cNvSpPr>
            <a:spLocks noGrp="1" noChangeArrowheads="1"/>
          </p:cNvSpPr>
          <p:nvPr>
            <p:ph type="body" idx="1"/>
          </p:nvPr>
        </p:nvSpPr>
        <p:spPr/>
        <p:txBody>
          <a:bodyPr>
            <a:normAutofit/>
          </a:bodyPr>
          <a:lstStyle/>
          <a:p>
            <a:pPr marL="0" indent="0">
              <a:buNone/>
            </a:pPr>
            <a:r>
              <a:rPr lang="en-US" altLang="ko-KR" b="1" dirty="0" smtClean="0">
                <a:ea typeface="굴림" pitchFamily="50" charset="-127"/>
              </a:rPr>
              <a:t>Determine:</a:t>
            </a:r>
          </a:p>
          <a:p>
            <a:r>
              <a:rPr lang="en-US" altLang="ko-KR" b="1" dirty="0" smtClean="0">
                <a:ea typeface="굴림" pitchFamily="50" charset="-127"/>
              </a:rPr>
              <a:t>How the results need to be utilized?</a:t>
            </a:r>
          </a:p>
          <a:p>
            <a:r>
              <a:rPr lang="en-US" altLang="ko-KR" b="1" dirty="0" smtClean="0">
                <a:ea typeface="굴림" pitchFamily="50" charset="-127"/>
              </a:rPr>
              <a:t>Who needs to use them?</a:t>
            </a:r>
          </a:p>
          <a:p>
            <a:r>
              <a:rPr lang="en-US" altLang="ko-KR" b="1" dirty="0" smtClean="0">
                <a:ea typeface="굴림" pitchFamily="50" charset="-127"/>
              </a:rPr>
              <a:t>How often do they need to be used?</a:t>
            </a:r>
            <a:endParaRPr lang="en-US" altLang="ko-KR" dirty="0" smtClean="0">
              <a:ea typeface="굴림" pitchFamily="50" charset="-127"/>
            </a:endParaRPr>
          </a:p>
          <a:p>
            <a:r>
              <a:rPr lang="en-US" altLang="ko-KR" dirty="0" smtClean="0">
                <a:ea typeface="굴림" pitchFamily="50" charset="-127"/>
              </a:rPr>
              <a:t>Deploy data mining results by:</a:t>
            </a:r>
          </a:p>
          <a:p>
            <a:pPr lvl="1"/>
            <a:r>
              <a:rPr lang="en-US" altLang="ko-KR" dirty="0" smtClean="0">
                <a:ea typeface="굴림" pitchFamily="50" charset="-127"/>
              </a:rPr>
              <a:t>Scoring a database</a:t>
            </a:r>
          </a:p>
          <a:p>
            <a:pPr lvl="1"/>
            <a:r>
              <a:rPr lang="en-US" altLang="ko-KR" dirty="0" smtClean="0">
                <a:ea typeface="굴림" pitchFamily="50" charset="-127"/>
              </a:rPr>
              <a:t>Utilizing results as business rules, etc.</a:t>
            </a:r>
          </a:p>
        </p:txBody>
      </p:sp>
    </p:spTree>
    <p:extLst>
      <p:ext uri="{BB962C8B-B14F-4D97-AF65-F5344CB8AC3E}">
        <p14:creationId xmlns:p14="http://schemas.microsoft.com/office/powerpoint/2010/main" val="2956736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8"/>
          <p:cNvSpPr>
            <a:spLocks noGrp="1" noChangeArrowheads="1"/>
          </p:cNvSpPr>
          <p:nvPr>
            <p:ph type="title"/>
          </p:nvPr>
        </p:nvSpPr>
        <p:spPr/>
        <p:txBody>
          <a:bodyPr/>
          <a:lstStyle/>
          <a:p>
            <a:pPr algn="ctr" eaLnBrk="1" hangingPunct="1"/>
            <a:r>
              <a:rPr lang="en-US" altLang="ko-KR" smtClean="0">
                <a:ea typeface="굴림" pitchFamily="50" charset="-127"/>
              </a:rPr>
              <a:t>Phase 6: Deployment (cont.)</a:t>
            </a:r>
          </a:p>
        </p:txBody>
      </p:sp>
      <p:sp>
        <p:nvSpPr>
          <p:cNvPr id="41987" name="Rectangle 9"/>
          <p:cNvSpPr>
            <a:spLocks noGrp="1" noChangeArrowheads="1"/>
          </p:cNvSpPr>
          <p:nvPr>
            <p:ph type="body" idx="1"/>
          </p:nvPr>
        </p:nvSpPr>
        <p:spPr/>
        <p:txBody>
          <a:bodyPr/>
          <a:lstStyle/>
          <a:p>
            <a:pPr>
              <a:lnSpc>
                <a:spcPct val="80000"/>
              </a:lnSpc>
            </a:pPr>
            <a:r>
              <a:rPr lang="en-US" altLang="ko-KR" sz="2800" dirty="0" smtClean="0">
                <a:ea typeface="굴림" pitchFamily="50" charset="-127"/>
              </a:rPr>
              <a:t>Plan the deployment</a:t>
            </a:r>
          </a:p>
          <a:p>
            <a:pPr lvl="1">
              <a:lnSpc>
                <a:spcPct val="80000"/>
              </a:lnSpc>
            </a:pPr>
            <a:r>
              <a:rPr lang="en-US" altLang="ko-KR" sz="2400" dirty="0" smtClean="0">
                <a:ea typeface="굴림" pitchFamily="50" charset="-127"/>
              </a:rPr>
              <a:t>In order to deploy the data mining result(s) into the business, takes the evaluation results and concludes a strategy for deployment</a:t>
            </a:r>
          </a:p>
          <a:p>
            <a:pPr lvl="1">
              <a:lnSpc>
                <a:spcPct val="80000"/>
              </a:lnSpc>
            </a:pPr>
            <a:r>
              <a:rPr lang="en-US" altLang="ko-KR" sz="2400" dirty="0" smtClean="0">
                <a:ea typeface="굴림" pitchFamily="50" charset="-127"/>
              </a:rPr>
              <a:t>Document the procedure for later deployment</a:t>
            </a:r>
          </a:p>
          <a:p>
            <a:pPr>
              <a:lnSpc>
                <a:spcPct val="80000"/>
              </a:lnSpc>
            </a:pPr>
            <a:r>
              <a:rPr lang="en-US" altLang="ko-KR" sz="2800" dirty="0" smtClean="0">
                <a:ea typeface="굴림" pitchFamily="50" charset="-127"/>
              </a:rPr>
              <a:t>Plan the monitoring and maintenance</a:t>
            </a:r>
          </a:p>
          <a:p>
            <a:pPr lvl="1">
              <a:lnSpc>
                <a:spcPct val="80000"/>
              </a:lnSpc>
            </a:pPr>
            <a:r>
              <a:rPr lang="en-US" altLang="ko-KR" sz="2400" dirty="0" smtClean="0">
                <a:ea typeface="굴림" pitchFamily="50" charset="-127"/>
              </a:rPr>
              <a:t>Important if the data mining results become part of the day-to-day business and it environment</a:t>
            </a:r>
          </a:p>
          <a:p>
            <a:pPr lvl="1">
              <a:lnSpc>
                <a:spcPct val="80000"/>
              </a:lnSpc>
            </a:pPr>
            <a:r>
              <a:rPr lang="en-US" altLang="ko-KR" sz="2400" dirty="0" smtClean="0">
                <a:ea typeface="굴림" pitchFamily="50" charset="-127"/>
              </a:rPr>
              <a:t>Helps to avoid unnecessarily long periods of incorrect usage of data mining results</a:t>
            </a:r>
          </a:p>
          <a:p>
            <a:pPr lvl="1">
              <a:lnSpc>
                <a:spcPct val="80000"/>
              </a:lnSpc>
            </a:pPr>
            <a:r>
              <a:rPr lang="en-US" altLang="ko-KR" sz="2400" dirty="0" smtClean="0">
                <a:ea typeface="굴림" pitchFamily="50" charset="-127"/>
              </a:rPr>
              <a:t>Takes into account the specific type of deployment</a:t>
            </a:r>
          </a:p>
        </p:txBody>
      </p:sp>
    </p:spTree>
    <p:extLst>
      <p:ext uri="{BB962C8B-B14F-4D97-AF65-F5344CB8AC3E}">
        <p14:creationId xmlns:p14="http://schemas.microsoft.com/office/powerpoint/2010/main" val="96276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algn="ctr"/>
            <a:r>
              <a:rPr lang="en-IE" smtClean="0"/>
              <a:t>Example ER/DM Conversion</a:t>
            </a:r>
            <a:endParaRPr lang="en-US" smtClean="0"/>
          </a:p>
        </p:txBody>
      </p:sp>
      <p:pic>
        <p:nvPicPr>
          <p:cNvPr id="2560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415" y="1354138"/>
            <a:ext cx="8229600" cy="514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3000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8"/>
          <p:cNvSpPr>
            <a:spLocks noGrp="1" noChangeArrowheads="1"/>
          </p:cNvSpPr>
          <p:nvPr>
            <p:ph type="title"/>
          </p:nvPr>
        </p:nvSpPr>
        <p:spPr/>
        <p:txBody>
          <a:bodyPr/>
          <a:lstStyle/>
          <a:p>
            <a:pPr algn="ctr" eaLnBrk="1" hangingPunct="1"/>
            <a:r>
              <a:rPr lang="en-US" altLang="ko-KR" smtClean="0">
                <a:ea typeface="굴림" pitchFamily="50" charset="-127"/>
              </a:rPr>
              <a:t>Phase 6: Deployment (cont.)</a:t>
            </a:r>
          </a:p>
        </p:txBody>
      </p:sp>
      <p:sp>
        <p:nvSpPr>
          <p:cNvPr id="43011" name="Rectangle 9"/>
          <p:cNvSpPr>
            <a:spLocks noGrp="1" noChangeArrowheads="1"/>
          </p:cNvSpPr>
          <p:nvPr>
            <p:ph type="body" idx="1"/>
          </p:nvPr>
        </p:nvSpPr>
        <p:spPr/>
        <p:txBody>
          <a:bodyPr/>
          <a:lstStyle/>
          <a:p>
            <a:r>
              <a:rPr lang="en-US" altLang="ko-KR" sz="2800" dirty="0" smtClean="0">
                <a:ea typeface="굴림" pitchFamily="50" charset="-127"/>
              </a:rPr>
              <a:t>Produce final report</a:t>
            </a:r>
          </a:p>
          <a:p>
            <a:pPr lvl="1"/>
            <a:r>
              <a:rPr lang="en-US" altLang="ko-KR" sz="2400" dirty="0" smtClean="0">
                <a:ea typeface="굴림" pitchFamily="50" charset="-127"/>
              </a:rPr>
              <a:t>The project leader and his team write up a final report</a:t>
            </a:r>
          </a:p>
          <a:p>
            <a:pPr lvl="1"/>
            <a:r>
              <a:rPr lang="en-US" altLang="ko-KR" sz="2400" dirty="0" smtClean="0">
                <a:ea typeface="굴림" pitchFamily="50" charset="-127"/>
              </a:rPr>
              <a:t>May be only a summary of the project and its experiences</a:t>
            </a:r>
          </a:p>
          <a:p>
            <a:pPr lvl="1"/>
            <a:r>
              <a:rPr lang="en-US" altLang="ko-KR" sz="2400" dirty="0" smtClean="0">
                <a:ea typeface="굴림" pitchFamily="50" charset="-127"/>
              </a:rPr>
              <a:t>May be a final and comprehensive presentation of the data mining result(s)</a:t>
            </a:r>
          </a:p>
          <a:p>
            <a:r>
              <a:rPr lang="en-US" altLang="ko-KR" sz="2800" dirty="0" smtClean="0">
                <a:ea typeface="굴림" pitchFamily="50" charset="-127"/>
              </a:rPr>
              <a:t>Review project</a:t>
            </a:r>
          </a:p>
          <a:p>
            <a:pPr lvl="1"/>
            <a:r>
              <a:rPr lang="en-US" altLang="ko-KR" sz="2400" dirty="0" smtClean="0">
                <a:ea typeface="굴림" pitchFamily="50" charset="-127"/>
              </a:rPr>
              <a:t>Assess what went right and what went wrong, what was done well and what needs to be improved</a:t>
            </a:r>
          </a:p>
        </p:txBody>
      </p:sp>
    </p:spTree>
    <p:extLst>
      <p:ext uri="{BB962C8B-B14F-4D97-AF65-F5344CB8AC3E}">
        <p14:creationId xmlns:p14="http://schemas.microsoft.com/office/powerpoint/2010/main" val="5235844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lgn="ctr" eaLnBrk="1" hangingPunct="1"/>
            <a:r>
              <a:rPr lang="en-IE" smtClean="0"/>
              <a:t>CRISP-DM Outputs</a:t>
            </a:r>
          </a:p>
        </p:txBody>
      </p:sp>
      <p:sp>
        <p:nvSpPr>
          <p:cNvPr id="44035" name="Rectangle 3"/>
          <p:cNvSpPr>
            <a:spLocks noGrp="1" noChangeArrowheads="1"/>
          </p:cNvSpPr>
          <p:nvPr>
            <p:ph type="body" idx="1"/>
          </p:nvPr>
        </p:nvSpPr>
        <p:spPr/>
        <p:txBody>
          <a:bodyPr/>
          <a:lstStyle/>
          <a:p>
            <a:r>
              <a:rPr lang="en-IE" dirty="0" smtClean="0"/>
              <a:t>CRISP-DM suggests a comprehensive set of outputs that should result at each phase of the methodology</a:t>
            </a:r>
          </a:p>
          <a:p>
            <a:endParaRPr lang="en-IE" dirty="0" smtClean="0"/>
          </a:p>
          <a:p>
            <a:r>
              <a:rPr lang="en-IE" dirty="0" smtClean="0"/>
              <a:t>A full set of document templates are also provided</a:t>
            </a:r>
          </a:p>
        </p:txBody>
      </p:sp>
    </p:spTree>
    <p:extLst>
      <p:ext uri="{BB962C8B-B14F-4D97-AF65-F5344CB8AC3E}">
        <p14:creationId xmlns:p14="http://schemas.microsoft.com/office/powerpoint/2010/main" val="3411473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8"/>
          <p:cNvSpPr>
            <a:spLocks noGrp="1" noChangeArrowheads="1"/>
          </p:cNvSpPr>
          <p:nvPr>
            <p:ph type="title"/>
          </p:nvPr>
        </p:nvSpPr>
        <p:spPr/>
        <p:txBody>
          <a:bodyPr/>
          <a:lstStyle/>
          <a:p>
            <a:pPr algn="ctr" eaLnBrk="1" hangingPunct="1"/>
            <a:r>
              <a:rPr lang="en-US" altLang="ko-KR" smtClean="0">
                <a:ea typeface="굴림" pitchFamily="50" charset="-127"/>
              </a:rPr>
              <a:t>Why CRISP-DM?</a:t>
            </a:r>
          </a:p>
        </p:txBody>
      </p:sp>
      <p:sp>
        <p:nvSpPr>
          <p:cNvPr id="45059" name="Rectangle 9"/>
          <p:cNvSpPr>
            <a:spLocks noGrp="1" noChangeArrowheads="1"/>
          </p:cNvSpPr>
          <p:nvPr>
            <p:ph type="body" idx="1"/>
          </p:nvPr>
        </p:nvSpPr>
        <p:spPr>
          <a:xfrm>
            <a:off x="212725" y="1340768"/>
            <a:ext cx="8713788" cy="4528220"/>
          </a:xfrm>
        </p:spPr>
        <p:txBody>
          <a:bodyPr/>
          <a:lstStyle/>
          <a:p>
            <a:r>
              <a:rPr lang="en-US" altLang="ko-KR" dirty="0" smtClean="0">
                <a:ea typeface="굴림" pitchFamily="50" charset="-127"/>
              </a:rPr>
              <a:t>A data mining process must be reliable and repeatable by people with little data mining skills</a:t>
            </a:r>
          </a:p>
          <a:p>
            <a:r>
              <a:rPr lang="en-US" altLang="ko-KR" dirty="0" smtClean="0">
                <a:ea typeface="굴림" pitchFamily="50" charset="-127"/>
              </a:rPr>
              <a:t>CRISP-DM provides a uniform framework for</a:t>
            </a:r>
          </a:p>
          <a:p>
            <a:pPr lvl="1"/>
            <a:r>
              <a:rPr lang="en-US" altLang="ko-KR" dirty="0" smtClean="0">
                <a:ea typeface="굴림" pitchFamily="50" charset="-127"/>
              </a:rPr>
              <a:t>Guidelines</a:t>
            </a:r>
          </a:p>
          <a:p>
            <a:pPr lvl="1"/>
            <a:r>
              <a:rPr lang="en-US" altLang="ko-KR" dirty="0" smtClean="0">
                <a:ea typeface="굴림" pitchFamily="50" charset="-127"/>
              </a:rPr>
              <a:t>Experience documentation</a:t>
            </a:r>
          </a:p>
          <a:p>
            <a:r>
              <a:rPr lang="en-US" altLang="ko-KR" dirty="0" smtClean="0">
                <a:ea typeface="굴림" pitchFamily="50" charset="-127"/>
              </a:rPr>
              <a:t>CRISP-DM is flexible to account for differences</a:t>
            </a:r>
          </a:p>
          <a:p>
            <a:pPr lvl="1"/>
            <a:r>
              <a:rPr lang="en-US" altLang="ko-KR" dirty="0" smtClean="0">
                <a:ea typeface="굴림" pitchFamily="50" charset="-127"/>
              </a:rPr>
              <a:t>Different business/agency problems</a:t>
            </a:r>
          </a:p>
          <a:p>
            <a:pPr lvl="1"/>
            <a:r>
              <a:rPr lang="en-US" altLang="ko-KR" dirty="0" smtClean="0">
                <a:ea typeface="굴림" pitchFamily="50" charset="-127"/>
              </a:rPr>
              <a:t>Different data</a:t>
            </a:r>
          </a:p>
        </p:txBody>
      </p:sp>
    </p:spTree>
    <p:extLst>
      <p:ext uri="{BB962C8B-B14F-4D97-AF65-F5344CB8AC3E}">
        <p14:creationId xmlns:p14="http://schemas.microsoft.com/office/powerpoint/2010/main" val="31497269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ctr" eaLnBrk="1" hangingPunct="1"/>
            <a:r>
              <a:rPr lang="en-US" smtClean="0"/>
              <a:t>SEMMA</a:t>
            </a:r>
          </a:p>
        </p:txBody>
      </p:sp>
      <p:sp>
        <p:nvSpPr>
          <p:cNvPr id="46083" name="Rectangle 3"/>
          <p:cNvSpPr>
            <a:spLocks noGrp="1" noChangeArrowheads="1"/>
          </p:cNvSpPr>
          <p:nvPr>
            <p:ph type="body" idx="1"/>
          </p:nvPr>
        </p:nvSpPr>
        <p:spPr/>
        <p:txBody>
          <a:bodyPr>
            <a:normAutofit fontScale="92500" lnSpcReduction="10000"/>
          </a:bodyPr>
          <a:lstStyle/>
          <a:p>
            <a:r>
              <a:rPr lang="en-US" dirty="0" smtClean="0"/>
              <a:t>SAS have their own data mining process known as SEMMA</a:t>
            </a:r>
          </a:p>
          <a:p>
            <a:pPr lvl="1"/>
            <a:r>
              <a:rPr lang="en-US" u="sng" dirty="0" smtClean="0"/>
              <a:t>S</a:t>
            </a:r>
            <a:r>
              <a:rPr lang="en-US" dirty="0" smtClean="0"/>
              <a:t>ample</a:t>
            </a:r>
          </a:p>
          <a:p>
            <a:pPr lvl="1"/>
            <a:r>
              <a:rPr lang="en-US" u="sng" dirty="0" smtClean="0"/>
              <a:t>E</a:t>
            </a:r>
            <a:r>
              <a:rPr lang="en-US" dirty="0" smtClean="0"/>
              <a:t>xplore</a:t>
            </a:r>
          </a:p>
          <a:p>
            <a:pPr lvl="1"/>
            <a:r>
              <a:rPr lang="en-US" u="sng" dirty="0" smtClean="0"/>
              <a:t>M</a:t>
            </a:r>
            <a:r>
              <a:rPr lang="en-US" dirty="0" smtClean="0"/>
              <a:t>odify</a:t>
            </a:r>
          </a:p>
          <a:p>
            <a:pPr lvl="1"/>
            <a:r>
              <a:rPr lang="en-US" u="sng" dirty="0" smtClean="0"/>
              <a:t>M</a:t>
            </a:r>
            <a:r>
              <a:rPr lang="en-US" dirty="0" smtClean="0"/>
              <a:t>odel</a:t>
            </a:r>
          </a:p>
          <a:p>
            <a:pPr lvl="1"/>
            <a:r>
              <a:rPr lang="en-US" u="sng" dirty="0" smtClean="0"/>
              <a:t>A</a:t>
            </a:r>
            <a:r>
              <a:rPr lang="en-US" dirty="0" smtClean="0"/>
              <a:t>ssess</a:t>
            </a:r>
          </a:p>
          <a:p>
            <a:r>
              <a:rPr lang="en-US" dirty="0" smtClean="0"/>
              <a:t>Many of the steps in the SEMMA process directly correlate with steps in the CRISP-DM methodology</a:t>
            </a:r>
          </a:p>
        </p:txBody>
      </p:sp>
    </p:spTree>
    <p:extLst>
      <p:ext uri="{BB962C8B-B14F-4D97-AF65-F5344CB8AC3E}">
        <p14:creationId xmlns:p14="http://schemas.microsoft.com/office/powerpoint/2010/main" val="270201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eaLnBrk="1" hangingPunct="1"/>
            <a:r>
              <a:rPr lang="en-IE" smtClean="0"/>
              <a:t>Why Use SEMMA?</a:t>
            </a:r>
          </a:p>
        </p:txBody>
      </p:sp>
      <p:sp>
        <p:nvSpPr>
          <p:cNvPr id="47107" name="Rectangle 3"/>
          <p:cNvSpPr>
            <a:spLocks noGrp="1" noChangeArrowheads="1"/>
          </p:cNvSpPr>
          <p:nvPr>
            <p:ph type="body" idx="1"/>
          </p:nvPr>
        </p:nvSpPr>
        <p:spPr/>
        <p:txBody>
          <a:bodyPr/>
          <a:lstStyle/>
          <a:p>
            <a:r>
              <a:rPr lang="en-IE" dirty="0" smtClean="0"/>
              <a:t>The main reason to consider using the SEMMA process is that the tools created by SAS (e.g. Enterprise Miner) are built around the methodology</a:t>
            </a:r>
          </a:p>
        </p:txBody>
      </p:sp>
    </p:spTree>
    <p:extLst>
      <p:ext uri="{BB962C8B-B14F-4D97-AF65-F5344CB8AC3E}">
        <p14:creationId xmlns:p14="http://schemas.microsoft.com/office/powerpoint/2010/main" val="2629731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ctr" eaLnBrk="1" hangingPunct="1"/>
            <a:r>
              <a:rPr lang="en-US" smtClean="0"/>
              <a:t>Sample</a:t>
            </a:r>
          </a:p>
        </p:txBody>
      </p:sp>
      <p:grpSp>
        <p:nvGrpSpPr>
          <p:cNvPr id="48131" name="Group 11"/>
          <p:cNvGrpSpPr>
            <a:grpSpLocks/>
          </p:cNvGrpSpPr>
          <p:nvPr/>
        </p:nvGrpSpPr>
        <p:grpSpPr bwMode="auto">
          <a:xfrm>
            <a:off x="1544638" y="2527300"/>
            <a:ext cx="3635376" cy="4081463"/>
            <a:chOff x="973" y="1694"/>
            <a:chExt cx="2290" cy="2571"/>
          </a:xfrm>
        </p:grpSpPr>
        <p:sp>
          <p:nvSpPr>
            <p:cNvPr id="48133" name="Text Box 3"/>
            <p:cNvSpPr txBox="1">
              <a:spLocks noChangeArrowheads="1"/>
            </p:cNvSpPr>
            <p:nvPr/>
          </p:nvSpPr>
          <p:spPr bwMode="auto">
            <a:xfrm>
              <a:off x="1886" y="1694"/>
              <a:ext cx="1377" cy="2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pPr>
                <a:lnSpc>
                  <a:spcPct val="90000"/>
                </a:lnSpc>
              </a:pPr>
              <a:endParaRPr lang="en-US" b="1" dirty="0" smtClean="0">
                <a:latin typeface="Arial" charset="0"/>
              </a:endParaRPr>
            </a:p>
            <a:p>
              <a:pPr>
                <a:lnSpc>
                  <a:spcPct val="90000"/>
                </a:lnSpc>
              </a:pPr>
              <a:r>
                <a:rPr lang="en-US" b="1" dirty="0" smtClean="0">
                  <a:latin typeface="Arial" charset="0"/>
                </a:rPr>
                <a:t>Input </a:t>
              </a:r>
              <a:r>
                <a:rPr lang="en-US" b="1" dirty="0">
                  <a:latin typeface="Arial" charset="0"/>
                </a:rPr>
                <a:t>Data </a:t>
              </a:r>
            </a:p>
            <a:p>
              <a:pPr>
                <a:lnSpc>
                  <a:spcPct val="90000"/>
                </a:lnSpc>
              </a:pPr>
              <a:endParaRPr lang="en-US" b="1" dirty="0">
                <a:latin typeface="Arial" charset="0"/>
              </a:endParaRPr>
            </a:p>
            <a:p>
              <a:pPr>
                <a:lnSpc>
                  <a:spcPct val="90000"/>
                </a:lnSpc>
              </a:pPr>
              <a:endParaRPr lang="en-US" b="1" dirty="0">
                <a:latin typeface="Arial" charset="0"/>
              </a:endParaRPr>
            </a:p>
            <a:p>
              <a:pPr>
                <a:lnSpc>
                  <a:spcPct val="90000"/>
                </a:lnSpc>
              </a:pPr>
              <a:r>
                <a:rPr lang="en-US" b="1" dirty="0">
                  <a:latin typeface="Arial" charset="0"/>
                </a:rPr>
                <a:t>Sample</a:t>
              </a:r>
            </a:p>
            <a:p>
              <a:pPr>
                <a:lnSpc>
                  <a:spcPct val="90000"/>
                </a:lnSpc>
              </a:pPr>
              <a:endParaRPr lang="en-US" b="1" dirty="0">
                <a:latin typeface="Arial" charset="0"/>
              </a:endParaRPr>
            </a:p>
            <a:p>
              <a:pPr>
                <a:lnSpc>
                  <a:spcPct val="90000"/>
                </a:lnSpc>
              </a:pPr>
              <a:endParaRPr lang="en-US" b="1" dirty="0">
                <a:latin typeface="Arial" charset="0"/>
              </a:endParaRPr>
            </a:p>
            <a:p>
              <a:pPr>
                <a:lnSpc>
                  <a:spcPct val="90000"/>
                </a:lnSpc>
              </a:pPr>
              <a:r>
                <a:rPr lang="en-US" b="1" dirty="0" smtClean="0">
                  <a:latin typeface="Arial" charset="0"/>
                </a:rPr>
                <a:t>Data </a:t>
              </a:r>
              <a:r>
                <a:rPr lang="en-US" b="1" dirty="0">
                  <a:latin typeface="Arial" charset="0"/>
                </a:rPr>
                <a:t>Partition</a:t>
              </a:r>
            </a:p>
            <a:p>
              <a:pPr>
                <a:lnSpc>
                  <a:spcPct val="90000"/>
                </a:lnSpc>
              </a:pPr>
              <a:endParaRPr lang="en-US" b="1" dirty="0">
                <a:latin typeface="Arial" charset="0"/>
              </a:endParaRPr>
            </a:p>
            <a:p>
              <a:pPr>
                <a:lnSpc>
                  <a:spcPct val="90000"/>
                </a:lnSpc>
              </a:pPr>
              <a:endParaRPr lang="en-US" b="1" dirty="0">
                <a:latin typeface="Arial" charset="0"/>
              </a:endParaRPr>
            </a:p>
            <a:p>
              <a:pPr>
                <a:lnSpc>
                  <a:spcPct val="90000"/>
                </a:lnSpc>
              </a:pPr>
              <a:r>
                <a:rPr lang="en-US" b="1" dirty="0">
                  <a:latin typeface="Arial" charset="0"/>
                </a:rPr>
                <a:t>Time Series</a:t>
              </a:r>
            </a:p>
            <a:p>
              <a:pPr>
                <a:lnSpc>
                  <a:spcPct val="90000"/>
                </a:lnSpc>
              </a:pPr>
              <a:endParaRPr lang="en-US" b="1" dirty="0">
                <a:latin typeface="Arial" charset="0"/>
              </a:endParaRPr>
            </a:p>
          </p:txBody>
        </p:sp>
        <p:grpSp>
          <p:nvGrpSpPr>
            <p:cNvPr id="48134" name="Group 4"/>
            <p:cNvGrpSpPr>
              <a:grpSpLocks/>
            </p:cNvGrpSpPr>
            <p:nvPr/>
          </p:nvGrpSpPr>
          <p:grpSpPr bwMode="auto">
            <a:xfrm>
              <a:off x="973" y="1736"/>
              <a:ext cx="488" cy="2376"/>
              <a:chOff x="383" y="1313"/>
              <a:chExt cx="488" cy="2376"/>
            </a:xfrm>
          </p:grpSpPr>
          <p:pic>
            <p:nvPicPr>
              <p:cNvPr id="48135" name="Picture 5" descr="SHOT02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0" y="1313"/>
                <a:ext cx="439"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6" name="Picture 6" descr="SHOT02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1" y="2009"/>
                <a:ext cx="446"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7" name="Picture 7" descr="SHOT022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1" y="3246"/>
                <a:ext cx="480"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8" name="Picture 8" descr="SHOT022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 y="2667"/>
                <a:ext cx="480"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48132" name="Rectangle 10"/>
          <p:cNvSpPr>
            <a:spLocks noChangeArrowheads="1"/>
          </p:cNvSpPr>
          <p:nvPr/>
        </p:nvSpPr>
        <p:spPr bwMode="auto">
          <a:xfrm>
            <a:off x="212725" y="1340768"/>
            <a:ext cx="8713788" cy="526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IE" sz="3200" dirty="0"/>
              <a:t>Essentially a data acquisition </a:t>
            </a:r>
            <a:r>
              <a:rPr lang="en-IE" sz="3200" dirty="0" smtClean="0"/>
              <a:t>phase is supported </a:t>
            </a:r>
            <a:r>
              <a:rPr lang="en-IE" sz="3200" dirty="0"/>
              <a:t>by the following </a:t>
            </a:r>
            <a:r>
              <a:rPr lang="en-IE" sz="3200" dirty="0" smtClean="0"/>
              <a:t>Enterprise Miner </a:t>
            </a:r>
            <a:r>
              <a:rPr lang="en-IE" sz="3200" dirty="0"/>
              <a:t>nodes:</a:t>
            </a:r>
          </a:p>
        </p:txBody>
      </p:sp>
    </p:spTree>
    <p:extLst>
      <p:ext uri="{BB962C8B-B14F-4D97-AF65-F5344CB8AC3E}">
        <p14:creationId xmlns:p14="http://schemas.microsoft.com/office/powerpoint/2010/main" val="3841875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ctr" eaLnBrk="1" hangingPunct="1"/>
            <a:r>
              <a:rPr lang="en-US" smtClean="0"/>
              <a:t>Explore</a:t>
            </a:r>
          </a:p>
        </p:txBody>
      </p:sp>
      <p:grpSp>
        <p:nvGrpSpPr>
          <p:cNvPr id="49155" name="Group 3"/>
          <p:cNvGrpSpPr>
            <a:grpSpLocks/>
          </p:cNvGrpSpPr>
          <p:nvPr/>
        </p:nvGrpSpPr>
        <p:grpSpPr bwMode="auto">
          <a:xfrm>
            <a:off x="1192213" y="2981325"/>
            <a:ext cx="6738937" cy="3089275"/>
            <a:chOff x="432" y="1136"/>
            <a:chExt cx="4245" cy="1946"/>
          </a:xfrm>
        </p:grpSpPr>
        <p:grpSp>
          <p:nvGrpSpPr>
            <p:cNvPr id="49157" name="Group 4"/>
            <p:cNvGrpSpPr>
              <a:grpSpLocks/>
            </p:cNvGrpSpPr>
            <p:nvPr/>
          </p:nvGrpSpPr>
          <p:grpSpPr bwMode="auto">
            <a:xfrm>
              <a:off x="432" y="1152"/>
              <a:ext cx="480" cy="1930"/>
              <a:chOff x="624" y="1152"/>
              <a:chExt cx="480" cy="1930"/>
            </a:xfrm>
          </p:grpSpPr>
          <p:pic>
            <p:nvPicPr>
              <p:cNvPr id="49164" name="Picture 5" descr="SHOT02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 y="1152"/>
                <a:ext cx="48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5" name="Picture 6" descr="SHOT022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 y="1896"/>
                <a:ext cx="48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6" name="Picture 7" descr="SHOT022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4" y="2640"/>
                <a:ext cx="48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9158" name="Group 8"/>
            <p:cNvGrpSpPr>
              <a:grpSpLocks/>
            </p:cNvGrpSpPr>
            <p:nvPr/>
          </p:nvGrpSpPr>
          <p:grpSpPr bwMode="auto">
            <a:xfrm>
              <a:off x="2736" y="1152"/>
              <a:ext cx="480" cy="1930"/>
              <a:chOff x="2544" y="1152"/>
              <a:chExt cx="480" cy="1930"/>
            </a:xfrm>
          </p:grpSpPr>
          <p:pic>
            <p:nvPicPr>
              <p:cNvPr id="49161" name="Picture 9" descr="SHOT023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44" y="2640"/>
                <a:ext cx="48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2" name="Picture 10" descr="SHOT022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44" y="1152"/>
                <a:ext cx="48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3" name="Picture 11" descr="SHOT023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44" y="1896"/>
                <a:ext cx="48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9159" name="Text Box 12"/>
            <p:cNvSpPr txBox="1">
              <a:spLocks noChangeArrowheads="1"/>
            </p:cNvSpPr>
            <p:nvPr/>
          </p:nvSpPr>
          <p:spPr bwMode="auto">
            <a:xfrm>
              <a:off x="960" y="1148"/>
              <a:ext cx="1769" cy="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pPr>
                <a:lnSpc>
                  <a:spcPct val="160000"/>
                </a:lnSpc>
              </a:pPr>
              <a:r>
                <a:rPr lang="en-US" b="1">
                  <a:latin typeface="Arial" charset="0"/>
                </a:rPr>
                <a:t>Variable Selection</a:t>
              </a:r>
            </a:p>
            <a:p>
              <a:endParaRPr lang="en-US" b="1">
                <a:latin typeface="Arial" charset="0"/>
              </a:endParaRPr>
            </a:p>
            <a:p>
              <a:endParaRPr lang="en-US" b="1">
                <a:latin typeface="Arial" charset="0"/>
              </a:endParaRPr>
            </a:p>
            <a:p>
              <a:r>
                <a:rPr lang="en-US" b="1">
                  <a:latin typeface="Arial" charset="0"/>
                </a:rPr>
                <a:t>Cluster</a:t>
              </a:r>
            </a:p>
            <a:p>
              <a:endParaRPr lang="en-US" b="1">
                <a:latin typeface="Arial" charset="0"/>
              </a:endParaRPr>
            </a:p>
            <a:p>
              <a:endParaRPr lang="en-US" b="1">
                <a:latin typeface="Arial" charset="0"/>
              </a:endParaRPr>
            </a:p>
            <a:p>
              <a:r>
                <a:rPr lang="en-US" b="1">
                  <a:latin typeface="Arial" charset="0"/>
                </a:rPr>
                <a:t>MultiPlot</a:t>
              </a:r>
            </a:p>
          </p:txBody>
        </p:sp>
        <p:sp>
          <p:nvSpPr>
            <p:cNvPr id="49160" name="Text Box 13"/>
            <p:cNvSpPr txBox="1">
              <a:spLocks noChangeArrowheads="1"/>
            </p:cNvSpPr>
            <p:nvPr/>
          </p:nvSpPr>
          <p:spPr bwMode="auto">
            <a:xfrm>
              <a:off x="3302" y="1136"/>
              <a:ext cx="1375" cy="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pPr>
                <a:lnSpc>
                  <a:spcPct val="160000"/>
                </a:lnSpc>
              </a:pPr>
              <a:r>
                <a:rPr lang="en-US" b="1">
                  <a:latin typeface="Arial" charset="0"/>
                </a:rPr>
                <a:t>StatExplore</a:t>
              </a:r>
            </a:p>
            <a:p>
              <a:pPr>
                <a:lnSpc>
                  <a:spcPct val="160000"/>
                </a:lnSpc>
              </a:pPr>
              <a:endParaRPr lang="en-US" b="1">
                <a:latin typeface="Arial" charset="0"/>
              </a:endParaRPr>
            </a:p>
            <a:p>
              <a:pPr>
                <a:lnSpc>
                  <a:spcPct val="160000"/>
                </a:lnSpc>
              </a:pPr>
              <a:r>
                <a:rPr lang="en-US" b="1">
                  <a:latin typeface="Arial" charset="0"/>
                </a:rPr>
                <a:t>Association</a:t>
              </a:r>
            </a:p>
            <a:p>
              <a:pPr>
                <a:lnSpc>
                  <a:spcPct val="160000"/>
                </a:lnSpc>
              </a:pPr>
              <a:endParaRPr lang="en-US" b="1">
                <a:latin typeface="Arial" charset="0"/>
              </a:endParaRPr>
            </a:p>
            <a:p>
              <a:pPr>
                <a:lnSpc>
                  <a:spcPct val="160000"/>
                </a:lnSpc>
              </a:pPr>
              <a:r>
                <a:rPr lang="en-US" b="1">
                  <a:latin typeface="Arial" charset="0"/>
                </a:rPr>
                <a:t>Path Analysis</a:t>
              </a:r>
            </a:p>
          </p:txBody>
        </p:sp>
      </p:grpSp>
      <p:sp>
        <p:nvSpPr>
          <p:cNvPr id="49156" name="Rectangle 14"/>
          <p:cNvSpPr>
            <a:spLocks noChangeArrowheads="1"/>
          </p:cNvSpPr>
          <p:nvPr/>
        </p:nvSpPr>
        <p:spPr bwMode="auto">
          <a:xfrm>
            <a:off x="212725" y="1484784"/>
            <a:ext cx="8713788" cy="537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IE" sz="3200" dirty="0" smtClean="0"/>
              <a:t>Similarly </a:t>
            </a:r>
            <a:r>
              <a:rPr lang="en-IE" sz="3200" dirty="0"/>
              <a:t>to the </a:t>
            </a:r>
            <a:r>
              <a:rPr lang="en-IE" sz="3200" dirty="0" smtClean="0"/>
              <a:t>CRISP-DM, the Data </a:t>
            </a:r>
            <a:r>
              <a:rPr lang="en-IE" sz="3200" dirty="0"/>
              <a:t>Understanding </a:t>
            </a:r>
            <a:r>
              <a:rPr lang="en-IE" sz="3200" dirty="0" smtClean="0"/>
              <a:t>phase is supported </a:t>
            </a:r>
            <a:r>
              <a:rPr lang="en-IE" sz="3200" dirty="0"/>
              <a:t>by the following EM nodes:</a:t>
            </a:r>
          </a:p>
        </p:txBody>
      </p:sp>
    </p:spTree>
    <p:extLst>
      <p:ext uri="{BB962C8B-B14F-4D97-AF65-F5344CB8AC3E}">
        <p14:creationId xmlns:p14="http://schemas.microsoft.com/office/powerpoint/2010/main" val="6326486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lgn="ctr" eaLnBrk="1" hangingPunct="1"/>
            <a:r>
              <a:rPr lang="en-US" smtClean="0"/>
              <a:t>Modify</a:t>
            </a:r>
          </a:p>
        </p:txBody>
      </p:sp>
      <p:grpSp>
        <p:nvGrpSpPr>
          <p:cNvPr id="50179" name="Group 10"/>
          <p:cNvGrpSpPr>
            <a:grpSpLocks/>
          </p:cNvGrpSpPr>
          <p:nvPr/>
        </p:nvGrpSpPr>
        <p:grpSpPr bwMode="auto">
          <a:xfrm>
            <a:off x="238125" y="2919413"/>
            <a:ext cx="8650288" cy="2836862"/>
            <a:chOff x="206" y="1394"/>
            <a:chExt cx="5449" cy="1787"/>
          </a:xfrm>
        </p:grpSpPr>
        <p:pic>
          <p:nvPicPr>
            <p:cNvPr id="50181" name="Picture 3" descr="SHOT023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2" y="2069"/>
              <a:ext cx="481"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4" descr="SHOT023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6" y="1394"/>
              <a:ext cx="481"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5" descr="SHOT023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6" y="2066"/>
              <a:ext cx="481"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4" name="Picture 6" descr="SHOT023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6" y="2738"/>
              <a:ext cx="481"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5" name="Picture 7" descr="SHOT023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02" y="1397"/>
              <a:ext cx="480"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6" name="Text Box 8"/>
            <p:cNvSpPr txBox="1">
              <a:spLocks noChangeArrowheads="1"/>
            </p:cNvSpPr>
            <p:nvPr/>
          </p:nvSpPr>
          <p:spPr bwMode="auto">
            <a:xfrm>
              <a:off x="798" y="1473"/>
              <a:ext cx="1973" cy="1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pPr>
                <a:lnSpc>
                  <a:spcPct val="97000"/>
                </a:lnSpc>
              </a:pPr>
              <a:r>
                <a:rPr lang="en-US" b="1" dirty="0">
                  <a:latin typeface="Arial" charset="0"/>
                </a:rPr>
                <a:t>Drop</a:t>
              </a:r>
            </a:p>
            <a:p>
              <a:pPr>
                <a:lnSpc>
                  <a:spcPct val="97000"/>
                </a:lnSpc>
              </a:pPr>
              <a:endParaRPr lang="en-US" b="1" dirty="0">
                <a:latin typeface="Arial" charset="0"/>
              </a:endParaRPr>
            </a:p>
            <a:p>
              <a:pPr>
                <a:lnSpc>
                  <a:spcPct val="97000"/>
                </a:lnSpc>
              </a:pPr>
              <a:endParaRPr lang="en-US" b="1" dirty="0">
                <a:latin typeface="Arial" charset="0"/>
              </a:endParaRPr>
            </a:p>
            <a:p>
              <a:pPr>
                <a:lnSpc>
                  <a:spcPct val="97000"/>
                </a:lnSpc>
              </a:pPr>
              <a:r>
                <a:rPr lang="en-US" b="1" dirty="0">
                  <a:latin typeface="Arial" charset="0"/>
                </a:rPr>
                <a:t>Transform Variables</a:t>
              </a:r>
            </a:p>
            <a:p>
              <a:pPr>
                <a:lnSpc>
                  <a:spcPct val="97000"/>
                </a:lnSpc>
              </a:pPr>
              <a:endParaRPr lang="en-US" b="1" dirty="0">
                <a:latin typeface="Arial" charset="0"/>
              </a:endParaRPr>
            </a:p>
            <a:p>
              <a:pPr>
                <a:lnSpc>
                  <a:spcPct val="97000"/>
                </a:lnSpc>
              </a:pPr>
              <a:endParaRPr lang="en-US" b="1" dirty="0">
                <a:latin typeface="Arial" charset="0"/>
              </a:endParaRPr>
            </a:p>
            <a:p>
              <a:pPr>
                <a:lnSpc>
                  <a:spcPct val="97000"/>
                </a:lnSpc>
              </a:pPr>
              <a:r>
                <a:rPr lang="en-US" b="1" dirty="0">
                  <a:latin typeface="Arial" charset="0"/>
                </a:rPr>
                <a:t>Filter</a:t>
              </a:r>
            </a:p>
          </p:txBody>
        </p:sp>
        <p:sp>
          <p:nvSpPr>
            <p:cNvPr id="50187" name="Text Box 9"/>
            <p:cNvSpPr txBox="1">
              <a:spLocks noChangeArrowheads="1"/>
            </p:cNvSpPr>
            <p:nvPr/>
          </p:nvSpPr>
          <p:spPr bwMode="auto">
            <a:xfrm>
              <a:off x="3503" y="1470"/>
              <a:ext cx="2152" cy="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pPr>
                <a:lnSpc>
                  <a:spcPct val="97000"/>
                </a:lnSpc>
              </a:pPr>
              <a:r>
                <a:rPr lang="en-US" b="1" dirty="0">
                  <a:latin typeface="Arial" charset="0"/>
                </a:rPr>
                <a:t>Impute</a:t>
              </a:r>
            </a:p>
            <a:p>
              <a:pPr>
                <a:lnSpc>
                  <a:spcPct val="97000"/>
                </a:lnSpc>
              </a:pPr>
              <a:endParaRPr lang="en-US" b="1" dirty="0">
                <a:latin typeface="Arial" charset="0"/>
              </a:endParaRPr>
            </a:p>
            <a:p>
              <a:pPr>
                <a:lnSpc>
                  <a:spcPct val="97000"/>
                </a:lnSpc>
              </a:pPr>
              <a:endParaRPr lang="en-US" b="1" dirty="0">
                <a:latin typeface="Arial" charset="0"/>
              </a:endParaRPr>
            </a:p>
            <a:p>
              <a:pPr>
                <a:lnSpc>
                  <a:spcPct val="97000"/>
                </a:lnSpc>
              </a:pPr>
              <a:r>
                <a:rPr lang="en-US" b="1" dirty="0">
                  <a:latin typeface="Arial" charset="0"/>
                </a:rPr>
                <a:t>Principal Components</a:t>
              </a:r>
            </a:p>
          </p:txBody>
        </p:sp>
      </p:grpSp>
      <p:sp>
        <p:nvSpPr>
          <p:cNvPr id="50180" name="Rectangle 11"/>
          <p:cNvSpPr>
            <a:spLocks noChangeArrowheads="1"/>
          </p:cNvSpPr>
          <p:nvPr/>
        </p:nvSpPr>
        <p:spPr bwMode="auto">
          <a:xfrm>
            <a:off x="212725" y="1412776"/>
            <a:ext cx="8713788" cy="5445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IE" sz="3200" dirty="0"/>
              <a:t>A data preparation phase similar to that in </a:t>
            </a:r>
            <a:r>
              <a:rPr lang="en-IE" sz="3200" dirty="0" smtClean="0"/>
              <a:t>CRISP-DM is supported </a:t>
            </a:r>
            <a:r>
              <a:rPr lang="en-IE" sz="3200" dirty="0"/>
              <a:t>by the following EM nodes:</a:t>
            </a:r>
          </a:p>
        </p:txBody>
      </p:sp>
    </p:spTree>
    <p:extLst>
      <p:ext uri="{BB962C8B-B14F-4D97-AF65-F5344CB8AC3E}">
        <p14:creationId xmlns:p14="http://schemas.microsoft.com/office/powerpoint/2010/main" val="26843156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ctr" eaLnBrk="1" hangingPunct="1"/>
            <a:r>
              <a:rPr lang="en-US" smtClean="0"/>
              <a:t>Model</a:t>
            </a:r>
          </a:p>
        </p:txBody>
      </p:sp>
      <p:grpSp>
        <p:nvGrpSpPr>
          <p:cNvPr id="51203" name="Group 3"/>
          <p:cNvGrpSpPr>
            <a:grpSpLocks/>
          </p:cNvGrpSpPr>
          <p:nvPr/>
        </p:nvGrpSpPr>
        <p:grpSpPr bwMode="auto">
          <a:xfrm>
            <a:off x="990600" y="1295400"/>
            <a:ext cx="8077200" cy="4970463"/>
            <a:chOff x="624" y="816"/>
            <a:chExt cx="5088" cy="3131"/>
          </a:xfrm>
        </p:grpSpPr>
        <p:grpSp>
          <p:nvGrpSpPr>
            <p:cNvPr id="51204" name="Group 4"/>
            <p:cNvGrpSpPr>
              <a:grpSpLocks/>
            </p:cNvGrpSpPr>
            <p:nvPr/>
          </p:nvGrpSpPr>
          <p:grpSpPr bwMode="auto">
            <a:xfrm>
              <a:off x="624" y="816"/>
              <a:ext cx="480" cy="3131"/>
              <a:chOff x="768" y="816"/>
              <a:chExt cx="480" cy="3131"/>
            </a:xfrm>
          </p:grpSpPr>
          <p:pic>
            <p:nvPicPr>
              <p:cNvPr id="51213" name="Picture 5" descr="SHOT02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 y="816"/>
                <a:ext cx="480"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4" name="Picture 6" descr="SHOT02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8" y="1488"/>
                <a:ext cx="480"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5" name="Picture 7" descr="SHOT024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8" y="2160"/>
                <a:ext cx="480"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6" name="Picture 8" descr="SHOT024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8" y="2832"/>
                <a:ext cx="480"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7" name="Picture 9" descr="SHOT024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8" y="3504"/>
                <a:ext cx="480"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205" name="Group 10"/>
            <p:cNvGrpSpPr>
              <a:grpSpLocks/>
            </p:cNvGrpSpPr>
            <p:nvPr/>
          </p:nvGrpSpPr>
          <p:grpSpPr bwMode="auto">
            <a:xfrm>
              <a:off x="3168" y="816"/>
              <a:ext cx="480" cy="3123"/>
              <a:chOff x="3024" y="816"/>
              <a:chExt cx="480" cy="3123"/>
            </a:xfrm>
          </p:grpSpPr>
          <p:pic>
            <p:nvPicPr>
              <p:cNvPr id="51208" name="Picture 11" descr="SHOT024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24" y="3496"/>
                <a:ext cx="480"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9" name="Picture 12" descr="SHOT024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24" y="816"/>
                <a:ext cx="480"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0" name="Picture 13" descr="SHOT024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024" y="1486"/>
                <a:ext cx="480"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1" name="Picture 14" descr="SHOT0245"/>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024" y="2156"/>
                <a:ext cx="480"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2" name="Picture 15" descr="SHOT0246"/>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024" y="2826"/>
                <a:ext cx="480"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06" name="Text Box 16"/>
            <p:cNvSpPr txBox="1">
              <a:spLocks noChangeArrowheads="1"/>
            </p:cNvSpPr>
            <p:nvPr/>
          </p:nvSpPr>
          <p:spPr bwMode="auto">
            <a:xfrm>
              <a:off x="1126" y="945"/>
              <a:ext cx="1802" cy="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pPr>
                <a:lnSpc>
                  <a:spcPct val="95000"/>
                </a:lnSpc>
              </a:pPr>
              <a:r>
                <a:rPr lang="en-US" b="1">
                  <a:latin typeface="Arial" charset="0"/>
                </a:rPr>
                <a:t>Regression</a:t>
              </a:r>
            </a:p>
            <a:p>
              <a:pPr>
                <a:lnSpc>
                  <a:spcPct val="95000"/>
                </a:lnSpc>
              </a:pPr>
              <a:endParaRPr lang="en-US" b="1">
                <a:latin typeface="Arial" charset="0"/>
              </a:endParaRPr>
            </a:p>
            <a:p>
              <a:pPr>
                <a:lnSpc>
                  <a:spcPct val="95000"/>
                </a:lnSpc>
              </a:pPr>
              <a:endParaRPr lang="en-US" b="1">
                <a:latin typeface="Arial" charset="0"/>
              </a:endParaRPr>
            </a:p>
            <a:p>
              <a:pPr>
                <a:lnSpc>
                  <a:spcPct val="95000"/>
                </a:lnSpc>
              </a:pPr>
              <a:r>
                <a:rPr lang="en-US" b="1">
                  <a:latin typeface="Arial" charset="0"/>
                </a:rPr>
                <a:t>Dmine Regression</a:t>
              </a:r>
            </a:p>
            <a:p>
              <a:pPr>
                <a:lnSpc>
                  <a:spcPct val="95000"/>
                </a:lnSpc>
              </a:pPr>
              <a:endParaRPr lang="en-US" b="1">
                <a:latin typeface="Arial" charset="0"/>
              </a:endParaRPr>
            </a:p>
            <a:p>
              <a:pPr>
                <a:lnSpc>
                  <a:spcPct val="95000"/>
                </a:lnSpc>
              </a:pPr>
              <a:endParaRPr lang="en-US" b="1">
                <a:latin typeface="Arial" charset="0"/>
              </a:endParaRPr>
            </a:p>
            <a:p>
              <a:pPr>
                <a:lnSpc>
                  <a:spcPct val="95000"/>
                </a:lnSpc>
              </a:pPr>
              <a:r>
                <a:rPr lang="en-US" b="1">
                  <a:latin typeface="Arial" charset="0"/>
                </a:rPr>
                <a:t>Decision Tree</a:t>
              </a:r>
            </a:p>
            <a:p>
              <a:pPr>
                <a:lnSpc>
                  <a:spcPct val="95000"/>
                </a:lnSpc>
              </a:pPr>
              <a:endParaRPr lang="en-US" b="1">
                <a:latin typeface="Arial" charset="0"/>
              </a:endParaRPr>
            </a:p>
            <a:p>
              <a:pPr>
                <a:lnSpc>
                  <a:spcPct val="95000"/>
                </a:lnSpc>
              </a:pPr>
              <a:endParaRPr lang="en-US" b="1">
                <a:latin typeface="Arial" charset="0"/>
              </a:endParaRPr>
            </a:p>
            <a:p>
              <a:pPr>
                <a:lnSpc>
                  <a:spcPct val="95000"/>
                </a:lnSpc>
              </a:pPr>
              <a:r>
                <a:rPr lang="en-US" b="1">
                  <a:latin typeface="Arial" charset="0"/>
                </a:rPr>
                <a:t>Rule Induction</a:t>
              </a:r>
            </a:p>
            <a:p>
              <a:pPr>
                <a:lnSpc>
                  <a:spcPct val="95000"/>
                </a:lnSpc>
              </a:pPr>
              <a:endParaRPr lang="en-US" b="1">
                <a:latin typeface="Arial" charset="0"/>
              </a:endParaRPr>
            </a:p>
            <a:p>
              <a:pPr>
                <a:lnSpc>
                  <a:spcPct val="95000"/>
                </a:lnSpc>
              </a:pPr>
              <a:endParaRPr lang="en-US" b="1">
                <a:latin typeface="Arial" charset="0"/>
              </a:endParaRPr>
            </a:p>
            <a:p>
              <a:pPr>
                <a:lnSpc>
                  <a:spcPct val="95000"/>
                </a:lnSpc>
              </a:pPr>
              <a:r>
                <a:rPr lang="en-US" b="1">
                  <a:latin typeface="Arial" charset="0"/>
                </a:rPr>
                <a:t>Neural Network</a:t>
              </a:r>
            </a:p>
          </p:txBody>
        </p:sp>
        <p:sp>
          <p:nvSpPr>
            <p:cNvPr id="51207" name="Rectangle 17"/>
            <p:cNvSpPr>
              <a:spLocks noChangeArrowheads="1"/>
            </p:cNvSpPr>
            <p:nvPr/>
          </p:nvSpPr>
          <p:spPr bwMode="auto">
            <a:xfrm>
              <a:off x="3696" y="944"/>
              <a:ext cx="2016" cy="2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95000"/>
                </a:lnSpc>
              </a:pPr>
              <a:r>
                <a:rPr lang="en-US" sz="2400" b="1" dirty="0" err="1">
                  <a:latin typeface="Arial" charset="0"/>
                </a:rPr>
                <a:t>Autoneural</a:t>
              </a:r>
              <a:endParaRPr lang="en-US" sz="2400" b="1" dirty="0">
                <a:latin typeface="Arial" charset="0"/>
              </a:endParaRPr>
            </a:p>
            <a:p>
              <a:pPr eaLnBrk="0" hangingPunct="0">
                <a:lnSpc>
                  <a:spcPct val="95000"/>
                </a:lnSpc>
              </a:pPr>
              <a:endParaRPr lang="en-US" sz="2400" b="1" dirty="0">
                <a:latin typeface="Arial" charset="0"/>
              </a:endParaRPr>
            </a:p>
            <a:p>
              <a:pPr eaLnBrk="0" hangingPunct="0">
                <a:lnSpc>
                  <a:spcPct val="95000"/>
                </a:lnSpc>
              </a:pPr>
              <a:endParaRPr lang="en-US" sz="2400" b="1" dirty="0">
                <a:latin typeface="Arial" charset="0"/>
              </a:endParaRPr>
            </a:p>
            <a:p>
              <a:pPr eaLnBrk="0" hangingPunct="0">
                <a:lnSpc>
                  <a:spcPct val="95000"/>
                </a:lnSpc>
              </a:pPr>
              <a:r>
                <a:rPr lang="en-US" sz="2400" b="1" dirty="0" err="1" smtClean="0">
                  <a:latin typeface="Arial" charset="0"/>
                </a:rPr>
                <a:t>DMNeural</a:t>
              </a:r>
              <a:endParaRPr lang="en-US" sz="2400" b="1" dirty="0">
                <a:latin typeface="Arial" charset="0"/>
              </a:endParaRPr>
            </a:p>
            <a:p>
              <a:pPr eaLnBrk="0" hangingPunct="0">
                <a:lnSpc>
                  <a:spcPct val="95000"/>
                </a:lnSpc>
              </a:pPr>
              <a:endParaRPr lang="en-US" sz="2400" b="1" dirty="0">
                <a:latin typeface="Arial" charset="0"/>
              </a:endParaRPr>
            </a:p>
            <a:p>
              <a:pPr eaLnBrk="0" hangingPunct="0">
                <a:lnSpc>
                  <a:spcPct val="95000"/>
                </a:lnSpc>
              </a:pPr>
              <a:endParaRPr lang="en-US" sz="2400" b="1" dirty="0">
                <a:latin typeface="Arial" charset="0"/>
              </a:endParaRPr>
            </a:p>
            <a:p>
              <a:pPr eaLnBrk="0" hangingPunct="0">
                <a:lnSpc>
                  <a:spcPct val="95000"/>
                </a:lnSpc>
              </a:pPr>
              <a:r>
                <a:rPr lang="en-US" sz="2400" b="1" dirty="0">
                  <a:latin typeface="Arial" charset="0"/>
                </a:rPr>
                <a:t>Two-Stage Model</a:t>
              </a:r>
            </a:p>
            <a:p>
              <a:pPr eaLnBrk="0" hangingPunct="0">
                <a:lnSpc>
                  <a:spcPct val="70000"/>
                </a:lnSpc>
              </a:pPr>
              <a:endParaRPr lang="en-US" sz="2400" b="1" dirty="0">
                <a:latin typeface="Arial" charset="0"/>
              </a:endParaRPr>
            </a:p>
            <a:p>
              <a:pPr eaLnBrk="0" hangingPunct="0">
                <a:lnSpc>
                  <a:spcPct val="70000"/>
                </a:lnSpc>
              </a:pPr>
              <a:endParaRPr lang="en-US" sz="2400" b="1" dirty="0">
                <a:latin typeface="Arial" charset="0"/>
              </a:endParaRPr>
            </a:p>
            <a:p>
              <a:pPr eaLnBrk="0" hangingPunct="0">
                <a:lnSpc>
                  <a:spcPct val="95000"/>
                </a:lnSpc>
              </a:pPr>
              <a:r>
                <a:rPr lang="en-US" sz="2400" b="1" dirty="0">
                  <a:latin typeface="Arial" charset="0"/>
                </a:rPr>
                <a:t>Memory-Based Reasoning</a:t>
              </a:r>
            </a:p>
            <a:p>
              <a:pPr eaLnBrk="0" hangingPunct="0">
                <a:lnSpc>
                  <a:spcPct val="75000"/>
                </a:lnSpc>
              </a:pPr>
              <a:endParaRPr lang="en-US" sz="2400" b="1" dirty="0">
                <a:latin typeface="Arial" charset="0"/>
              </a:endParaRPr>
            </a:p>
            <a:p>
              <a:pPr eaLnBrk="0" hangingPunct="0">
                <a:lnSpc>
                  <a:spcPct val="75000"/>
                </a:lnSpc>
              </a:pPr>
              <a:endParaRPr lang="en-US" sz="2400" b="1" dirty="0">
                <a:latin typeface="Arial" charset="0"/>
              </a:endParaRPr>
            </a:p>
            <a:p>
              <a:pPr eaLnBrk="0" hangingPunct="0">
                <a:lnSpc>
                  <a:spcPct val="95000"/>
                </a:lnSpc>
              </a:pPr>
              <a:r>
                <a:rPr lang="en-US" sz="2400" b="1" dirty="0">
                  <a:latin typeface="Arial" charset="0"/>
                </a:rPr>
                <a:t>Ensemble</a:t>
              </a:r>
            </a:p>
          </p:txBody>
        </p:sp>
      </p:grpSp>
    </p:spTree>
    <p:extLst>
      <p:ext uri="{BB962C8B-B14F-4D97-AF65-F5344CB8AC3E}">
        <p14:creationId xmlns:p14="http://schemas.microsoft.com/office/powerpoint/2010/main" val="29944307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ctr" eaLnBrk="1" hangingPunct="1"/>
            <a:r>
              <a:rPr lang="en-US" smtClean="0"/>
              <a:t>Assess</a:t>
            </a:r>
          </a:p>
        </p:txBody>
      </p:sp>
      <p:grpSp>
        <p:nvGrpSpPr>
          <p:cNvPr id="52227" name="Group 8"/>
          <p:cNvGrpSpPr>
            <a:grpSpLocks/>
          </p:cNvGrpSpPr>
          <p:nvPr/>
        </p:nvGrpSpPr>
        <p:grpSpPr bwMode="auto">
          <a:xfrm>
            <a:off x="1066800" y="2486025"/>
            <a:ext cx="4129088" cy="3141663"/>
            <a:chOff x="672" y="1248"/>
            <a:chExt cx="2601" cy="1979"/>
          </a:xfrm>
        </p:grpSpPr>
        <p:grpSp>
          <p:nvGrpSpPr>
            <p:cNvPr id="52229" name="Group 3"/>
            <p:cNvGrpSpPr>
              <a:grpSpLocks/>
            </p:cNvGrpSpPr>
            <p:nvPr/>
          </p:nvGrpSpPr>
          <p:grpSpPr bwMode="auto">
            <a:xfrm>
              <a:off x="672" y="1248"/>
              <a:ext cx="480" cy="1979"/>
              <a:chOff x="672" y="1248"/>
              <a:chExt cx="480" cy="1979"/>
            </a:xfrm>
          </p:grpSpPr>
          <p:pic>
            <p:nvPicPr>
              <p:cNvPr id="52231" name="Picture 4" descr="SHOT025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2" y="2784"/>
                <a:ext cx="480"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2" name="Picture 5" descr="SHOT024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2" y="1248"/>
                <a:ext cx="480"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3" name="Picture 6" descr="SHOT024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2" y="2016"/>
                <a:ext cx="480"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230" name="Text Box 7"/>
            <p:cNvSpPr txBox="1">
              <a:spLocks noChangeArrowheads="1"/>
            </p:cNvSpPr>
            <p:nvPr/>
          </p:nvSpPr>
          <p:spPr bwMode="auto">
            <a:xfrm>
              <a:off x="1430" y="1337"/>
              <a:ext cx="1843" cy="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pPr>
                <a:lnSpc>
                  <a:spcPct val="110000"/>
                </a:lnSpc>
              </a:pPr>
              <a:r>
                <a:rPr lang="en-US" b="1" dirty="0">
                  <a:latin typeface="Arial" charset="0"/>
                </a:rPr>
                <a:t>Score</a:t>
              </a:r>
            </a:p>
            <a:p>
              <a:pPr>
                <a:lnSpc>
                  <a:spcPct val="110000"/>
                </a:lnSpc>
              </a:pPr>
              <a:endParaRPr lang="en-US" b="1" dirty="0">
                <a:latin typeface="Arial" charset="0"/>
              </a:endParaRPr>
            </a:p>
            <a:p>
              <a:pPr>
                <a:lnSpc>
                  <a:spcPct val="110000"/>
                </a:lnSpc>
              </a:pPr>
              <a:endParaRPr lang="en-US" b="1" dirty="0">
                <a:latin typeface="Arial" charset="0"/>
              </a:endParaRPr>
            </a:p>
            <a:p>
              <a:pPr>
                <a:lnSpc>
                  <a:spcPct val="110000"/>
                </a:lnSpc>
              </a:pPr>
              <a:r>
                <a:rPr lang="en-US" b="1" dirty="0">
                  <a:latin typeface="Arial" charset="0"/>
                </a:rPr>
                <a:t>Model Comparison</a:t>
              </a:r>
            </a:p>
            <a:p>
              <a:pPr>
                <a:lnSpc>
                  <a:spcPct val="110000"/>
                </a:lnSpc>
              </a:pPr>
              <a:endParaRPr lang="en-US" b="1" dirty="0">
                <a:latin typeface="Arial" charset="0"/>
              </a:endParaRPr>
            </a:p>
            <a:p>
              <a:pPr>
                <a:lnSpc>
                  <a:spcPct val="110000"/>
                </a:lnSpc>
              </a:pPr>
              <a:endParaRPr lang="en-US" b="1" dirty="0">
                <a:latin typeface="Arial" charset="0"/>
              </a:endParaRPr>
            </a:p>
            <a:p>
              <a:pPr>
                <a:lnSpc>
                  <a:spcPct val="110000"/>
                </a:lnSpc>
              </a:pPr>
              <a:r>
                <a:rPr lang="en-US" b="1" dirty="0">
                  <a:latin typeface="Arial" charset="0"/>
                </a:rPr>
                <a:t>Segment Profile</a:t>
              </a:r>
            </a:p>
          </p:txBody>
        </p:sp>
      </p:grpSp>
      <p:sp>
        <p:nvSpPr>
          <p:cNvPr id="52228" name="Rectangle 9"/>
          <p:cNvSpPr>
            <a:spLocks noChangeArrowheads="1"/>
          </p:cNvSpPr>
          <p:nvPr/>
        </p:nvSpPr>
        <p:spPr bwMode="auto">
          <a:xfrm>
            <a:off x="212725" y="1196752"/>
            <a:ext cx="8713788" cy="52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IE" sz="3200" dirty="0" smtClean="0"/>
              <a:t>Similarly </a:t>
            </a:r>
            <a:r>
              <a:rPr lang="en-IE" sz="3200" dirty="0"/>
              <a:t>to the </a:t>
            </a:r>
            <a:r>
              <a:rPr lang="en-IE" sz="3200" dirty="0" smtClean="0"/>
              <a:t>CRISP-DM, an Evaluation phase is supported </a:t>
            </a:r>
            <a:r>
              <a:rPr lang="en-IE" sz="3200" dirty="0"/>
              <a:t>by the following EM nodes:</a:t>
            </a:r>
          </a:p>
        </p:txBody>
      </p:sp>
    </p:spTree>
    <p:extLst>
      <p:ext uri="{BB962C8B-B14F-4D97-AF65-F5344CB8AC3E}">
        <p14:creationId xmlns:p14="http://schemas.microsoft.com/office/powerpoint/2010/main" val="3969892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algn="ctr"/>
            <a:r>
              <a:rPr lang="en-IE" smtClean="0"/>
              <a:t>Final Dimensional Model</a:t>
            </a:r>
            <a:endParaRPr lang="en-US" smtClean="0"/>
          </a:p>
        </p:txBody>
      </p:sp>
      <p:pic>
        <p:nvPicPr>
          <p:cNvPr id="3481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3112" y="1350963"/>
            <a:ext cx="7636119"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4137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gn="ctr"/>
            <a:r>
              <a:rPr lang="en-IE" smtClean="0"/>
              <a:t>SEMMA Process</a:t>
            </a:r>
          </a:p>
        </p:txBody>
      </p:sp>
      <p:pic>
        <p:nvPicPr>
          <p:cNvPr id="5325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2856" b="11374"/>
          <a:stretch/>
        </p:blipFill>
        <p:spPr bwMode="auto">
          <a:xfrm>
            <a:off x="323528" y="1417638"/>
            <a:ext cx="8705850" cy="4243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57200" y="5949280"/>
            <a:ext cx="7571184" cy="923330"/>
          </a:xfrm>
          <a:prstGeom prst="rect">
            <a:avLst/>
          </a:prstGeom>
          <a:noFill/>
        </p:spPr>
        <p:txBody>
          <a:bodyPr wrap="square" rtlCol="0">
            <a:spAutoFit/>
          </a:bodyPr>
          <a:lstStyle/>
          <a:p>
            <a:r>
              <a:rPr lang="en-IE" dirty="0" smtClean="0"/>
              <a:t>More information on </a:t>
            </a:r>
            <a:r>
              <a:rPr lang="en-IE" dirty="0"/>
              <a:t>Nodes: </a:t>
            </a:r>
            <a:r>
              <a:rPr lang="en-IE" dirty="0">
                <a:hlinkClick r:id="rId3"/>
              </a:rPr>
              <a:t>http://</a:t>
            </a:r>
            <a:r>
              <a:rPr lang="en-IE" dirty="0" smtClean="0">
                <a:hlinkClick r:id="rId3"/>
              </a:rPr>
              <a:t>support.sas.com/documentation/cdl/en/emgsj/61207/HTML/default/viewer.htm#n1cpd0rgpneqwqn16mfcxp4sbjsb.htm</a:t>
            </a:r>
            <a:r>
              <a:rPr lang="en-IE" dirty="0" smtClean="0"/>
              <a:t> </a:t>
            </a:r>
            <a:endParaRPr lang="en-IE" dirty="0"/>
          </a:p>
        </p:txBody>
      </p:sp>
    </p:spTree>
    <p:extLst>
      <p:ext uri="{BB962C8B-B14F-4D97-AF65-F5344CB8AC3E}">
        <p14:creationId xmlns:p14="http://schemas.microsoft.com/office/powerpoint/2010/main" val="1357038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lgn="ctr" eaLnBrk="1" hangingPunct="1"/>
            <a:r>
              <a:rPr lang="en-IE" smtClean="0"/>
              <a:t>SEMMA Wrap-Up</a:t>
            </a:r>
          </a:p>
        </p:txBody>
      </p:sp>
      <p:sp>
        <p:nvSpPr>
          <p:cNvPr id="54275" name="Rectangle 3"/>
          <p:cNvSpPr>
            <a:spLocks noGrp="1" noChangeArrowheads="1"/>
          </p:cNvSpPr>
          <p:nvPr>
            <p:ph type="body" idx="1"/>
          </p:nvPr>
        </p:nvSpPr>
        <p:spPr/>
        <p:txBody>
          <a:bodyPr>
            <a:normAutofit/>
          </a:bodyPr>
          <a:lstStyle/>
          <a:p>
            <a:r>
              <a:rPr lang="en-IE" dirty="0" smtClean="0"/>
              <a:t>The SEMMA process is similar to the CRISP-DM methodology, although not as detailed</a:t>
            </a:r>
          </a:p>
          <a:p>
            <a:endParaRPr lang="en-IE" dirty="0" smtClean="0"/>
          </a:p>
          <a:p>
            <a:r>
              <a:rPr lang="en-IE" dirty="0" smtClean="0"/>
              <a:t>The big advantage of using SEMMA is that it fits neatly with the SAS tools</a:t>
            </a:r>
          </a:p>
          <a:p>
            <a:endParaRPr lang="en-IE" dirty="0" smtClean="0"/>
          </a:p>
          <a:p>
            <a:r>
              <a:rPr lang="en-IE" dirty="0" smtClean="0"/>
              <a:t>There are opportunities for using a hybrid of the two processes</a:t>
            </a:r>
          </a:p>
          <a:p>
            <a:pPr marL="0" indent="0" eaLnBrk="1" hangingPunct="1"/>
            <a:endParaRPr lang="en-IE" dirty="0" smtClean="0"/>
          </a:p>
        </p:txBody>
      </p:sp>
    </p:spTree>
    <p:extLst>
      <p:ext uri="{BB962C8B-B14F-4D97-AF65-F5344CB8AC3E}">
        <p14:creationId xmlns:p14="http://schemas.microsoft.com/office/powerpoint/2010/main" val="4063858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title"/>
          </p:nvPr>
        </p:nvSpPr>
        <p:spPr/>
        <p:txBody>
          <a:bodyPr/>
          <a:lstStyle/>
          <a:p>
            <a:pPr algn="ctr" eaLnBrk="1" hangingPunct="1"/>
            <a:r>
              <a:rPr lang="en-US" smtClean="0"/>
              <a:t>Summary</a:t>
            </a:r>
          </a:p>
        </p:txBody>
      </p:sp>
      <p:sp>
        <p:nvSpPr>
          <p:cNvPr id="55299" name="Rectangle 5"/>
          <p:cNvSpPr>
            <a:spLocks noGrp="1" noChangeArrowheads="1"/>
          </p:cNvSpPr>
          <p:nvPr>
            <p:ph type="body" idx="1"/>
          </p:nvPr>
        </p:nvSpPr>
        <p:spPr/>
        <p:txBody>
          <a:bodyPr>
            <a:normAutofit fontScale="92500" lnSpcReduction="10000"/>
          </a:bodyPr>
          <a:lstStyle/>
          <a:p>
            <a:r>
              <a:rPr lang="en-US" dirty="0" smtClean="0"/>
              <a:t>It is important to have structured methodologies for any software project</a:t>
            </a:r>
          </a:p>
          <a:p>
            <a:endParaRPr lang="en-US" dirty="0" smtClean="0"/>
          </a:p>
          <a:p>
            <a:r>
              <a:rPr lang="en-US" dirty="0" smtClean="0"/>
              <a:t>Data mining is no different</a:t>
            </a:r>
          </a:p>
          <a:p>
            <a:endParaRPr lang="en-US" dirty="0" smtClean="0"/>
          </a:p>
          <a:p>
            <a:r>
              <a:rPr lang="en-US" dirty="0" smtClean="0"/>
              <a:t>Two particularly interesting options are CRISP-DM and SEMMA</a:t>
            </a:r>
          </a:p>
          <a:p>
            <a:pPr lvl="1"/>
            <a:r>
              <a:rPr lang="en-US" dirty="0" smtClean="0"/>
              <a:t>CRISP-DM is particularly detailed and useful</a:t>
            </a:r>
          </a:p>
          <a:p>
            <a:pPr lvl="1"/>
            <a:r>
              <a:rPr lang="en-US" dirty="0" smtClean="0"/>
              <a:t>SEMMA is matched clearly by SAS tools</a:t>
            </a:r>
          </a:p>
        </p:txBody>
      </p:sp>
    </p:spTree>
    <p:extLst>
      <p:ext uri="{BB962C8B-B14F-4D97-AF65-F5344CB8AC3E}">
        <p14:creationId xmlns:p14="http://schemas.microsoft.com/office/powerpoint/2010/main" val="2297840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algn="ctr"/>
            <a:r>
              <a:rPr lang="en-US" sz="4100" smtClean="0"/>
              <a:t>Different Types of Dimensional Model</a:t>
            </a:r>
          </a:p>
        </p:txBody>
      </p:sp>
      <p:sp>
        <p:nvSpPr>
          <p:cNvPr id="38915" name="Content Placeholder 2"/>
          <p:cNvSpPr>
            <a:spLocks noGrp="1"/>
          </p:cNvSpPr>
          <p:nvPr>
            <p:ph idx="1"/>
          </p:nvPr>
        </p:nvSpPr>
        <p:spPr/>
        <p:txBody>
          <a:bodyPr/>
          <a:lstStyle/>
          <a:p>
            <a:r>
              <a:rPr lang="en-US" dirty="0" smtClean="0"/>
              <a:t>The star-schema can be extended in a number of ways. The most important of these is the Snow flake model.</a:t>
            </a:r>
          </a:p>
          <a:p>
            <a:pPr lvl="1"/>
            <a:endParaRPr lang="en-IE" dirty="0" smtClean="0"/>
          </a:p>
          <a:p>
            <a:r>
              <a:rPr lang="en-IE" dirty="0" smtClean="0"/>
              <a:t>Snowflake</a:t>
            </a:r>
          </a:p>
          <a:p>
            <a:endParaRPr lang="en-US" dirty="0" smtClean="0"/>
          </a:p>
          <a:p>
            <a:endParaRPr lang="en-US" dirty="0" smtClean="0"/>
          </a:p>
        </p:txBody>
      </p:sp>
      <p:sp>
        <p:nvSpPr>
          <p:cNvPr id="4" name="Rectangle 5"/>
          <p:cNvSpPr txBox="1">
            <a:spLocks noChangeArrowheads="1"/>
          </p:cNvSpPr>
          <p:nvPr/>
        </p:nvSpPr>
        <p:spPr bwMode="auto">
          <a:xfrm>
            <a:off x="827584" y="4293096"/>
            <a:ext cx="4302369" cy="2425700"/>
          </a:xfrm>
          <a:prstGeom prst="rect">
            <a:avLst/>
          </a:prstGeom>
          <a:noFill/>
          <a:ln w="9525">
            <a:noFill/>
            <a:miter lim="800000"/>
            <a:headEnd/>
            <a:tailEnd/>
          </a:ln>
        </p:spPr>
        <p:txBody>
          <a:bodyPr/>
          <a:lstStyle>
            <a:lvl1pPr>
              <a:defRPr sz="1000" b="1">
                <a:solidFill>
                  <a:schemeClr val="tx1"/>
                </a:solidFill>
                <a:latin typeface="Arial Narrow" pitchFamily="34" charset="0"/>
                <a:ea typeface="MS PGothic" pitchFamily="34" charset="-128"/>
              </a:defRPr>
            </a:lvl1pPr>
            <a:lvl2pPr marL="742950" indent="-285750">
              <a:defRPr sz="1000" b="1">
                <a:solidFill>
                  <a:schemeClr val="tx1"/>
                </a:solidFill>
                <a:latin typeface="Arial Narrow" pitchFamily="34" charset="0"/>
                <a:ea typeface="MS PGothic" pitchFamily="34" charset="-128"/>
              </a:defRPr>
            </a:lvl2pPr>
            <a:lvl3pPr marL="1143000" indent="-228600">
              <a:defRPr sz="1000" b="1">
                <a:solidFill>
                  <a:schemeClr val="tx1"/>
                </a:solidFill>
                <a:latin typeface="Arial Narrow" pitchFamily="34" charset="0"/>
                <a:ea typeface="MS PGothic" pitchFamily="34" charset="-128"/>
              </a:defRPr>
            </a:lvl3pPr>
            <a:lvl4pPr marL="1600200" indent="-228600">
              <a:defRPr sz="1000" b="1">
                <a:solidFill>
                  <a:schemeClr val="tx1"/>
                </a:solidFill>
                <a:latin typeface="Arial Narrow" pitchFamily="34" charset="0"/>
                <a:ea typeface="MS PGothic" pitchFamily="34" charset="-128"/>
              </a:defRPr>
            </a:lvl4pPr>
            <a:lvl5pPr marL="2057400" indent="-228600">
              <a:defRPr sz="1000" b="1">
                <a:solidFill>
                  <a:schemeClr val="tx1"/>
                </a:solidFill>
                <a:latin typeface="Arial Narrow" pitchFamily="34" charset="0"/>
                <a:ea typeface="MS PGothic" pitchFamily="34" charset="-128"/>
              </a:defRPr>
            </a:lvl5pPr>
            <a:lvl6pPr marL="2514600" indent="-228600" algn="ctr" eaLnBrk="0" fontAlgn="base" hangingPunct="0">
              <a:lnSpc>
                <a:spcPct val="90000"/>
              </a:lnSpc>
              <a:spcBef>
                <a:spcPct val="0"/>
              </a:spcBef>
              <a:spcAft>
                <a:spcPct val="0"/>
              </a:spcAft>
              <a:defRPr sz="1000" b="1">
                <a:solidFill>
                  <a:schemeClr val="tx1"/>
                </a:solidFill>
                <a:latin typeface="Arial Narrow" pitchFamily="34" charset="0"/>
                <a:ea typeface="MS PGothic" pitchFamily="34" charset="-128"/>
              </a:defRPr>
            </a:lvl6pPr>
            <a:lvl7pPr marL="2971800" indent="-228600" algn="ctr" eaLnBrk="0" fontAlgn="base" hangingPunct="0">
              <a:lnSpc>
                <a:spcPct val="90000"/>
              </a:lnSpc>
              <a:spcBef>
                <a:spcPct val="0"/>
              </a:spcBef>
              <a:spcAft>
                <a:spcPct val="0"/>
              </a:spcAft>
              <a:defRPr sz="1000" b="1">
                <a:solidFill>
                  <a:schemeClr val="tx1"/>
                </a:solidFill>
                <a:latin typeface="Arial Narrow" pitchFamily="34" charset="0"/>
                <a:ea typeface="MS PGothic" pitchFamily="34" charset="-128"/>
              </a:defRPr>
            </a:lvl7pPr>
            <a:lvl8pPr marL="3429000" indent="-228600" algn="ctr" eaLnBrk="0" fontAlgn="base" hangingPunct="0">
              <a:lnSpc>
                <a:spcPct val="90000"/>
              </a:lnSpc>
              <a:spcBef>
                <a:spcPct val="0"/>
              </a:spcBef>
              <a:spcAft>
                <a:spcPct val="0"/>
              </a:spcAft>
              <a:defRPr sz="1000" b="1">
                <a:solidFill>
                  <a:schemeClr val="tx1"/>
                </a:solidFill>
                <a:latin typeface="Arial Narrow" pitchFamily="34" charset="0"/>
                <a:ea typeface="MS PGothic" pitchFamily="34" charset="-128"/>
              </a:defRPr>
            </a:lvl8pPr>
            <a:lvl9pPr marL="3886200" indent="-228600" algn="ctr" eaLnBrk="0" fontAlgn="base" hangingPunct="0">
              <a:lnSpc>
                <a:spcPct val="90000"/>
              </a:lnSpc>
              <a:spcBef>
                <a:spcPct val="0"/>
              </a:spcBef>
              <a:spcAft>
                <a:spcPct val="0"/>
              </a:spcAft>
              <a:defRPr sz="1000" b="1">
                <a:solidFill>
                  <a:schemeClr val="tx1"/>
                </a:solidFill>
                <a:latin typeface="Arial Narrow" pitchFamily="34" charset="0"/>
                <a:ea typeface="MS PGothic" pitchFamily="34" charset="-128"/>
              </a:defRPr>
            </a:lvl9pPr>
          </a:lstStyle>
          <a:p>
            <a:pPr algn="l">
              <a:lnSpc>
                <a:spcPct val="100000"/>
              </a:lnSpc>
              <a:spcBef>
                <a:spcPct val="20000"/>
              </a:spcBef>
            </a:pPr>
            <a:r>
              <a:rPr lang="en-US" sz="2800" b="0" dirty="0">
                <a:latin typeface="+mn-lt"/>
              </a:rPr>
              <a:t>Like the Star Schema except that dimensions are normalized to reduce data redundancy</a:t>
            </a:r>
          </a:p>
          <a:p>
            <a:pPr algn="l">
              <a:lnSpc>
                <a:spcPct val="100000"/>
              </a:lnSpc>
              <a:spcBef>
                <a:spcPct val="20000"/>
              </a:spcBef>
              <a:buFont typeface="Wingdings" pitchFamily="2" charset="2"/>
              <a:buNone/>
            </a:pPr>
            <a:endParaRPr lang="en-US" sz="2800" b="0" dirty="0">
              <a:latin typeface="Arial" charset="0"/>
            </a:endParaRPr>
          </a:p>
        </p:txBody>
      </p:sp>
      <p:pic>
        <p:nvPicPr>
          <p:cNvPr id="3891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6096" y="3212976"/>
            <a:ext cx="3456384" cy="334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3080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ctr" eaLnBrk="1" hangingPunct="1"/>
            <a:r>
              <a:rPr lang="en-US" smtClean="0"/>
              <a:t>Example Star Schema</a:t>
            </a:r>
          </a:p>
        </p:txBody>
      </p:sp>
      <p:sp>
        <p:nvSpPr>
          <p:cNvPr id="39939" name="Rectangle 3"/>
          <p:cNvSpPr>
            <a:spLocks noGrp="1" noChangeArrowheads="1"/>
          </p:cNvSpPr>
          <p:nvPr>
            <p:ph type="body" idx="4294967295"/>
          </p:nvPr>
        </p:nvSpPr>
        <p:spPr>
          <a:xfrm>
            <a:off x="6648450" y="1552576"/>
            <a:ext cx="2495550" cy="4481513"/>
          </a:xfrm>
        </p:spPr>
        <p:txBody>
          <a:bodyPr/>
          <a:lstStyle/>
          <a:p>
            <a:pPr marL="0" indent="0" eaLnBrk="1" hangingPunct="1"/>
            <a:r>
              <a:rPr lang="en-US" sz="2400" smtClean="0"/>
              <a:t>   </a:t>
            </a:r>
          </a:p>
        </p:txBody>
      </p:sp>
      <p:grpSp>
        <p:nvGrpSpPr>
          <p:cNvPr id="39940" name="Group 70"/>
          <p:cNvGrpSpPr>
            <a:grpSpLocks/>
          </p:cNvGrpSpPr>
          <p:nvPr/>
        </p:nvGrpSpPr>
        <p:grpSpPr bwMode="auto">
          <a:xfrm>
            <a:off x="304801" y="1325563"/>
            <a:ext cx="1827874" cy="2138362"/>
            <a:chOff x="192" y="835"/>
            <a:chExt cx="1152" cy="1347"/>
          </a:xfrm>
        </p:grpSpPr>
        <p:sp>
          <p:nvSpPr>
            <p:cNvPr id="39966" name="Rectangle 7"/>
            <p:cNvSpPr>
              <a:spLocks noChangeArrowheads="1"/>
            </p:cNvSpPr>
            <p:nvPr/>
          </p:nvSpPr>
          <p:spPr bwMode="auto">
            <a:xfrm>
              <a:off x="192" y="1077"/>
              <a:ext cx="1152" cy="1105"/>
            </a:xfrm>
            <a:prstGeom prst="rect">
              <a:avLst/>
            </a:prstGeom>
            <a:solidFill>
              <a:srgbClr val="00FF99"/>
            </a:solidFill>
            <a:ln w="9525">
              <a:solidFill>
                <a:schemeClr val="tx1"/>
              </a:solidFill>
              <a:miter lim="800000"/>
              <a:headEnd/>
              <a:tailEnd/>
            </a:ln>
          </p:spPr>
          <p:txBody>
            <a:bodyPr wrap="none" lIns="92075" tIns="46038" rIns="92075" bIns="46038">
              <a:spAutoFit/>
            </a:bodyPr>
            <a:lstStyle/>
            <a:p>
              <a:pPr algn="l">
                <a:lnSpc>
                  <a:spcPct val="100000"/>
                </a:lnSpc>
              </a:pPr>
              <a:r>
                <a:rPr lang="en-US" sz="1800" b="0">
                  <a:solidFill>
                    <a:srgbClr val="000000"/>
                  </a:solidFill>
                  <a:latin typeface="Times New Roman" pitchFamily="18" charset="0"/>
                </a:rPr>
                <a:t>time_key</a:t>
              </a:r>
            </a:p>
            <a:p>
              <a:pPr algn="l">
                <a:lnSpc>
                  <a:spcPct val="100000"/>
                </a:lnSpc>
              </a:pPr>
              <a:r>
                <a:rPr lang="en-US" sz="1800" b="0">
                  <a:solidFill>
                    <a:srgbClr val="000000"/>
                  </a:solidFill>
                  <a:latin typeface="Times New Roman" pitchFamily="18" charset="0"/>
                </a:rPr>
                <a:t>day</a:t>
              </a:r>
            </a:p>
            <a:p>
              <a:pPr algn="l">
                <a:lnSpc>
                  <a:spcPct val="100000"/>
                </a:lnSpc>
              </a:pPr>
              <a:r>
                <a:rPr lang="en-US" sz="1800" b="0">
                  <a:solidFill>
                    <a:srgbClr val="000000"/>
                  </a:solidFill>
                  <a:latin typeface="Times New Roman" pitchFamily="18" charset="0"/>
                </a:rPr>
                <a:t>day_of_the_week</a:t>
              </a:r>
            </a:p>
            <a:p>
              <a:pPr algn="l">
                <a:lnSpc>
                  <a:spcPct val="100000"/>
                </a:lnSpc>
              </a:pPr>
              <a:r>
                <a:rPr lang="en-US" sz="1800" b="0">
                  <a:solidFill>
                    <a:srgbClr val="000000"/>
                  </a:solidFill>
                  <a:latin typeface="Times New Roman" pitchFamily="18" charset="0"/>
                </a:rPr>
                <a:t>month</a:t>
              </a:r>
            </a:p>
            <a:p>
              <a:pPr algn="l">
                <a:lnSpc>
                  <a:spcPct val="100000"/>
                </a:lnSpc>
              </a:pPr>
              <a:r>
                <a:rPr lang="en-US" sz="1800" b="0">
                  <a:solidFill>
                    <a:srgbClr val="000000"/>
                  </a:solidFill>
                  <a:latin typeface="Times New Roman" pitchFamily="18" charset="0"/>
                </a:rPr>
                <a:t>quarter</a:t>
              </a:r>
            </a:p>
            <a:p>
              <a:pPr algn="l">
                <a:lnSpc>
                  <a:spcPct val="100000"/>
                </a:lnSpc>
              </a:pPr>
              <a:r>
                <a:rPr lang="en-US" sz="1800" b="0">
                  <a:solidFill>
                    <a:srgbClr val="000000"/>
                  </a:solidFill>
                  <a:latin typeface="Times New Roman" pitchFamily="18" charset="0"/>
                </a:rPr>
                <a:t>year</a:t>
              </a:r>
            </a:p>
          </p:txBody>
        </p:sp>
        <p:sp>
          <p:nvSpPr>
            <p:cNvPr id="39967" name="Rectangle 8"/>
            <p:cNvSpPr>
              <a:spLocks noChangeArrowheads="1"/>
            </p:cNvSpPr>
            <p:nvPr/>
          </p:nvSpPr>
          <p:spPr bwMode="auto">
            <a:xfrm>
              <a:off x="192" y="835"/>
              <a:ext cx="376" cy="233"/>
            </a:xfrm>
            <a:prstGeom prst="rect">
              <a:avLst/>
            </a:prstGeom>
            <a:solidFill>
              <a:srgbClr val="00FF99"/>
            </a:solidFill>
            <a:ln w="9525">
              <a:solidFill>
                <a:schemeClr val="tx1"/>
              </a:solidFill>
              <a:miter lim="800000"/>
              <a:headEnd/>
              <a:tailEnd/>
            </a:ln>
          </p:spPr>
          <p:txBody>
            <a:bodyPr wrap="none" lIns="92075" tIns="46038" rIns="92075" bIns="46038">
              <a:spAutoFit/>
            </a:bodyPr>
            <a:lstStyle/>
            <a:p>
              <a:pPr algn="l">
                <a:lnSpc>
                  <a:spcPct val="100000"/>
                </a:lnSpc>
              </a:pPr>
              <a:r>
                <a:rPr lang="en-US" sz="1800" b="0">
                  <a:solidFill>
                    <a:srgbClr val="000000"/>
                  </a:solidFill>
                  <a:latin typeface="Times New Roman" pitchFamily="18" charset="0"/>
                </a:rPr>
                <a:t>time</a:t>
              </a:r>
            </a:p>
          </p:txBody>
        </p:sp>
      </p:grpSp>
      <p:grpSp>
        <p:nvGrpSpPr>
          <p:cNvPr id="39941" name="Group 73"/>
          <p:cNvGrpSpPr>
            <a:grpSpLocks/>
          </p:cNvGrpSpPr>
          <p:nvPr/>
        </p:nvGrpSpPr>
        <p:grpSpPr bwMode="auto">
          <a:xfrm>
            <a:off x="6604489" y="3892550"/>
            <a:ext cx="1839647" cy="1862138"/>
            <a:chOff x="4160" y="2452"/>
            <a:chExt cx="1159" cy="1173"/>
          </a:xfrm>
        </p:grpSpPr>
        <p:sp>
          <p:nvSpPr>
            <p:cNvPr id="39964" name="Rectangle 10"/>
            <p:cNvSpPr>
              <a:spLocks noChangeArrowheads="1"/>
            </p:cNvSpPr>
            <p:nvPr/>
          </p:nvSpPr>
          <p:spPr bwMode="auto">
            <a:xfrm>
              <a:off x="4160" y="2694"/>
              <a:ext cx="1159" cy="931"/>
            </a:xfrm>
            <a:prstGeom prst="rect">
              <a:avLst/>
            </a:prstGeom>
            <a:solidFill>
              <a:srgbClr val="FFFF99"/>
            </a:solidFill>
            <a:ln w="9525">
              <a:solidFill>
                <a:schemeClr val="tx1"/>
              </a:solidFill>
              <a:miter lim="800000"/>
              <a:headEnd/>
              <a:tailEnd/>
            </a:ln>
          </p:spPr>
          <p:txBody>
            <a:bodyPr wrap="none" lIns="92075" tIns="46038" rIns="92075" bIns="46038">
              <a:spAutoFit/>
            </a:bodyPr>
            <a:lstStyle/>
            <a:p>
              <a:pPr algn="l">
                <a:lnSpc>
                  <a:spcPct val="100000"/>
                </a:lnSpc>
              </a:pPr>
              <a:r>
                <a:rPr lang="en-US" sz="1800" b="0">
                  <a:solidFill>
                    <a:srgbClr val="000000"/>
                  </a:solidFill>
                  <a:latin typeface="Times New Roman" pitchFamily="18" charset="0"/>
                </a:rPr>
                <a:t>location_key</a:t>
              </a:r>
            </a:p>
            <a:p>
              <a:pPr algn="l">
                <a:lnSpc>
                  <a:spcPct val="100000"/>
                </a:lnSpc>
              </a:pPr>
              <a:r>
                <a:rPr lang="en-US" sz="1800" b="0">
                  <a:solidFill>
                    <a:srgbClr val="000000"/>
                  </a:solidFill>
                  <a:latin typeface="Times New Roman" pitchFamily="18" charset="0"/>
                </a:rPr>
                <a:t>street</a:t>
              </a:r>
            </a:p>
            <a:p>
              <a:pPr algn="l">
                <a:lnSpc>
                  <a:spcPct val="100000"/>
                </a:lnSpc>
              </a:pPr>
              <a:r>
                <a:rPr lang="en-US" sz="1800" b="0">
                  <a:solidFill>
                    <a:srgbClr val="000000"/>
                  </a:solidFill>
                  <a:latin typeface="Times New Roman" pitchFamily="18" charset="0"/>
                </a:rPr>
                <a:t>city</a:t>
              </a:r>
            </a:p>
            <a:p>
              <a:pPr algn="l">
                <a:lnSpc>
                  <a:spcPct val="100000"/>
                </a:lnSpc>
              </a:pPr>
              <a:r>
                <a:rPr lang="en-US" sz="1800" b="0">
                  <a:solidFill>
                    <a:srgbClr val="000000"/>
                  </a:solidFill>
                  <a:latin typeface="Times New Roman" pitchFamily="18" charset="0"/>
                </a:rPr>
                <a:t>state_or_province</a:t>
              </a:r>
            </a:p>
            <a:p>
              <a:pPr algn="l">
                <a:lnSpc>
                  <a:spcPct val="100000"/>
                </a:lnSpc>
              </a:pPr>
              <a:r>
                <a:rPr lang="en-US" sz="1800" b="0">
                  <a:solidFill>
                    <a:srgbClr val="000000"/>
                  </a:solidFill>
                  <a:latin typeface="Times New Roman" pitchFamily="18" charset="0"/>
                </a:rPr>
                <a:t>country</a:t>
              </a:r>
            </a:p>
          </p:txBody>
        </p:sp>
        <p:sp>
          <p:nvSpPr>
            <p:cNvPr id="39965" name="Rectangle 11"/>
            <p:cNvSpPr>
              <a:spLocks noChangeArrowheads="1"/>
            </p:cNvSpPr>
            <p:nvPr/>
          </p:nvSpPr>
          <p:spPr bwMode="auto">
            <a:xfrm>
              <a:off x="4160" y="2452"/>
              <a:ext cx="586" cy="233"/>
            </a:xfrm>
            <a:prstGeom prst="rect">
              <a:avLst/>
            </a:prstGeom>
            <a:solidFill>
              <a:srgbClr val="FFFF99"/>
            </a:solidFill>
            <a:ln w="9525">
              <a:solidFill>
                <a:schemeClr val="tx1"/>
              </a:solidFill>
              <a:miter lim="800000"/>
              <a:headEnd/>
              <a:tailEnd/>
            </a:ln>
          </p:spPr>
          <p:txBody>
            <a:bodyPr wrap="none" lIns="92075" tIns="46038" rIns="92075" bIns="46038">
              <a:spAutoFit/>
            </a:bodyPr>
            <a:lstStyle/>
            <a:p>
              <a:pPr algn="l">
                <a:lnSpc>
                  <a:spcPct val="100000"/>
                </a:lnSpc>
              </a:pPr>
              <a:r>
                <a:rPr lang="en-US" sz="1800" b="0">
                  <a:solidFill>
                    <a:srgbClr val="000000"/>
                  </a:solidFill>
                  <a:latin typeface="Times New Roman" pitchFamily="18" charset="0"/>
                </a:rPr>
                <a:t>location</a:t>
              </a:r>
            </a:p>
          </p:txBody>
        </p:sp>
      </p:grpSp>
      <p:sp>
        <p:nvSpPr>
          <p:cNvPr id="39942" name="Rectangle 12"/>
          <p:cNvSpPr>
            <a:spLocks noChangeArrowheads="1"/>
          </p:cNvSpPr>
          <p:nvPr/>
        </p:nvSpPr>
        <p:spPr bwMode="auto">
          <a:xfrm>
            <a:off x="3450982" y="2279650"/>
            <a:ext cx="1856214"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a:lnSpc>
                <a:spcPct val="100000"/>
              </a:lnSpc>
            </a:pPr>
            <a:r>
              <a:rPr lang="en-US" sz="2000" b="0">
                <a:solidFill>
                  <a:srgbClr val="000000"/>
                </a:solidFill>
                <a:latin typeface="Times New Roman" pitchFamily="18" charset="0"/>
              </a:rPr>
              <a:t>Sales Fact Table</a:t>
            </a:r>
          </a:p>
        </p:txBody>
      </p:sp>
      <p:sp>
        <p:nvSpPr>
          <p:cNvPr id="39943" name="Rectangle 14"/>
          <p:cNvSpPr>
            <a:spLocks noChangeArrowheads="1"/>
          </p:cNvSpPr>
          <p:nvPr/>
        </p:nvSpPr>
        <p:spPr bwMode="auto">
          <a:xfrm>
            <a:off x="3563816" y="2743200"/>
            <a:ext cx="2016369" cy="431800"/>
          </a:xfrm>
          <a:prstGeom prst="rect">
            <a:avLst/>
          </a:prstGeom>
          <a:solidFill>
            <a:srgbClr val="00FF99"/>
          </a:solidFill>
          <a:ln w="9525">
            <a:solidFill>
              <a:schemeClr val="tx1"/>
            </a:solidFill>
            <a:miter lim="800000"/>
            <a:headEnd/>
            <a:tailEnd/>
          </a:ln>
        </p:spPr>
        <p:txBody>
          <a:bodyPr lIns="92075" tIns="46038" rIns="92075" bIns="46038"/>
          <a:lstStyle/>
          <a:p>
            <a:pPr>
              <a:lnSpc>
                <a:spcPct val="100000"/>
              </a:lnSpc>
            </a:pPr>
            <a:r>
              <a:rPr lang="en-US" sz="2000" b="0">
                <a:solidFill>
                  <a:srgbClr val="000000"/>
                </a:solidFill>
                <a:latin typeface="Times New Roman" pitchFamily="18" charset="0"/>
              </a:rPr>
              <a:t>           time_key</a:t>
            </a:r>
          </a:p>
        </p:txBody>
      </p:sp>
      <p:sp>
        <p:nvSpPr>
          <p:cNvPr id="39944" name="Rectangle 15"/>
          <p:cNvSpPr>
            <a:spLocks noChangeArrowheads="1"/>
          </p:cNvSpPr>
          <p:nvPr/>
        </p:nvSpPr>
        <p:spPr bwMode="auto">
          <a:xfrm>
            <a:off x="3563816" y="3175000"/>
            <a:ext cx="2016369" cy="431800"/>
          </a:xfrm>
          <a:prstGeom prst="rect">
            <a:avLst/>
          </a:prstGeom>
          <a:solidFill>
            <a:srgbClr val="FFCC99"/>
          </a:solidFill>
          <a:ln w="9525">
            <a:solidFill>
              <a:schemeClr val="tx1"/>
            </a:solidFill>
            <a:miter lim="800000"/>
            <a:headEnd/>
            <a:tailEnd/>
          </a:ln>
        </p:spPr>
        <p:txBody>
          <a:bodyPr wrap="none" lIns="92075" tIns="46038" rIns="92075" bIns="46038"/>
          <a:lstStyle/>
          <a:p>
            <a:pPr algn="l">
              <a:lnSpc>
                <a:spcPct val="100000"/>
              </a:lnSpc>
            </a:pPr>
            <a:r>
              <a:rPr lang="en-US" sz="2000" b="0">
                <a:solidFill>
                  <a:srgbClr val="000000"/>
                </a:solidFill>
                <a:latin typeface="Times New Roman" pitchFamily="18" charset="0"/>
              </a:rPr>
              <a:t>              item_key</a:t>
            </a:r>
          </a:p>
        </p:txBody>
      </p:sp>
      <p:sp>
        <p:nvSpPr>
          <p:cNvPr id="39945" name="Rectangle 17"/>
          <p:cNvSpPr>
            <a:spLocks noChangeArrowheads="1"/>
          </p:cNvSpPr>
          <p:nvPr/>
        </p:nvSpPr>
        <p:spPr bwMode="auto">
          <a:xfrm>
            <a:off x="3563816" y="3608388"/>
            <a:ext cx="2016369" cy="431800"/>
          </a:xfrm>
          <a:prstGeom prst="rect">
            <a:avLst/>
          </a:prstGeom>
          <a:solidFill>
            <a:srgbClr val="CCECFF"/>
          </a:solidFill>
          <a:ln w="9525">
            <a:solidFill>
              <a:schemeClr val="tx1"/>
            </a:solidFill>
            <a:miter lim="800000"/>
            <a:headEnd/>
            <a:tailEnd/>
          </a:ln>
        </p:spPr>
        <p:txBody>
          <a:bodyPr wrap="none" lIns="92075" tIns="46038" rIns="92075" bIns="46038"/>
          <a:lstStyle/>
          <a:p>
            <a:pPr algn="l">
              <a:lnSpc>
                <a:spcPct val="100000"/>
              </a:lnSpc>
            </a:pPr>
            <a:r>
              <a:rPr lang="en-US" sz="2000" b="0">
                <a:solidFill>
                  <a:srgbClr val="000000"/>
                </a:solidFill>
                <a:latin typeface="Times New Roman" pitchFamily="18" charset="0"/>
              </a:rPr>
              <a:t>           branch_key</a:t>
            </a:r>
          </a:p>
        </p:txBody>
      </p:sp>
      <p:sp>
        <p:nvSpPr>
          <p:cNvPr id="39946" name="Rectangle 19"/>
          <p:cNvSpPr>
            <a:spLocks noChangeArrowheads="1"/>
          </p:cNvSpPr>
          <p:nvPr/>
        </p:nvSpPr>
        <p:spPr bwMode="auto">
          <a:xfrm>
            <a:off x="3563816" y="4041775"/>
            <a:ext cx="2016369" cy="431800"/>
          </a:xfrm>
          <a:prstGeom prst="rect">
            <a:avLst/>
          </a:prstGeom>
          <a:solidFill>
            <a:srgbClr val="FFFF99"/>
          </a:solidFill>
          <a:ln w="9525">
            <a:solidFill>
              <a:schemeClr val="tx1"/>
            </a:solidFill>
            <a:miter lim="800000"/>
            <a:headEnd/>
            <a:tailEnd/>
          </a:ln>
        </p:spPr>
        <p:txBody>
          <a:bodyPr wrap="none" lIns="92075" tIns="46038" rIns="92075" bIns="46038"/>
          <a:lstStyle/>
          <a:p>
            <a:pPr algn="l">
              <a:lnSpc>
                <a:spcPct val="100000"/>
              </a:lnSpc>
            </a:pPr>
            <a:r>
              <a:rPr lang="en-US" sz="2000" b="0">
                <a:solidFill>
                  <a:srgbClr val="000000"/>
                </a:solidFill>
                <a:latin typeface="Times New Roman" pitchFamily="18" charset="0"/>
              </a:rPr>
              <a:t>         location_key</a:t>
            </a:r>
          </a:p>
        </p:txBody>
      </p:sp>
      <p:sp>
        <p:nvSpPr>
          <p:cNvPr id="39947" name="Rectangle 21"/>
          <p:cNvSpPr>
            <a:spLocks noChangeArrowheads="1"/>
          </p:cNvSpPr>
          <p:nvPr/>
        </p:nvSpPr>
        <p:spPr bwMode="auto">
          <a:xfrm>
            <a:off x="3563816" y="4478338"/>
            <a:ext cx="2016369" cy="431800"/>
          </a:xfrm>
          <a:prstGeom prst="rect">
            <a:avLst/>
          </a:prstGeom>
          <a:solidFill>
            <a:srgbClr val="FF99CC"/>
          </a:solidFill>
          <a:ln w="9525">
            <a:solidFill>
              <a:schemeClr val="tx1"/>
            </a:solidFill>
            <a:miter lim="800000"/>
            <a:headEnd/>
            <a:tailEnd/>
          </a:ln>
        </p:spPr>
        <p:txBody>
          <a:bodyPr wrap="none" lIns="92075" tIns="46038" rIns="92075" bIns="46038"/>
          <a:lstStyle/>
          <a:p>
            <a:pPr algn="l">
              <a:lnSpc>
                <a:spcPct val="100000"/>
              </a:lnSpc>
            </a:pPr>
            <a:r>
              <a:rPr lang="en-US" sz="2000" b="0">
                <a:solidFill>
                  <a:srgbClr val="000000"/>
                </a:solidFill>
                <a:latin typeface="Times New Roman" pitchFamily="18" charset="0"/>
              </a:rPr>
              <a:t>            units_sold</a:t>
            </a:r>
          </a:p>
        </p:txBody>
      </p:sp>
      <p:sp>
        <p:nvSpPr>
          <p:cNvPr id="39948" name="Rectangle 23"/>
          <p:cNvSpPr>
            <a:spLocks noChangeArrowheads="1"/>
          </p:cNvSpPr>
          <p:nvPr/>
        </p:nvSpPr>
        <p:spPr bwMode="auto">
          <a:xfrm>
            <a:off x="3563816" y="4911725"/>
            <a:ext cx="2016369" cy="431800"/>
          </a:xfrm>
          <a:prstGeom prst="rect">
            <a:avLst/>
          </a:prstGeom>
          <a:solidFill>
            <a:srgbClr val="FF99CC"/>
          </a:solidFill>
          <a:ln w="9525">
            <a:solidFill>
              <a:schemeClr val="tx1"/>
            </a:solidFill>
            <a:miter lim="800000"/>
            <a:headEnd/>
            <a:tailEnd/>
          </a:ln>
        </p:spPr>
        <p:txBody>
          <a:bodyPr wrap="none" lIns="92075" tIns="46038" rIns="92075" bIns="46038"/>
          <a:lstStyle/>
          <a:p>
            <a:pPr algn="l">
              <a:lnSpc>
                <a:spcPct val="100000"/>
              </a:lnSpc>
            </a:pPr>
            <a:r>
              <a:rPr lang="en-US" sz="2000" b="0">
                <a:solidFill>
                  <a:srgbClr val="000000"/>
                </a:solidFill>
                <a:latin typeface="Times New Roman" pitchFamily="18" charset="0"/>
              </a:rPr>
              <a:t>         dollars_sold</a:t>
            </a:r>
          </a:p>
        </p:txBody>
      </p:sp>
      <p:sp>
        <p:nvSpPr>
          <p:cNvPr id="39949" name="Rectangle 25"/>
          <p:cNvSpPr>
            <a:spLocks noChangeArrowheads="1"/>
          </p:cNvSpPr>
          <p:nvPr/>
        </p:nvSpPr>
        <p:spPr bwMode="auto">
          <a:xfrm>
            <a:off x="3563816" y="5334000"/>
            <a:ext cx="2016369" cy="431800"/>
          </a:xfrm>
          <a:prstGeom prst="rect">
            <a:avLst/>
          </a:prstGeom>
          <a:solidFill>
            <a:srgbClr val="FF99CC"/>
          </a:solidFill>
          <a:ln w="9525">
            <a:solidFill>
              <a:schemeClr val="tx1"/>
            </a:solidFill>
            <a:miter lim="800000"/>
            <a:headEnd/>
            <a:tailEnd/>
          </a:ln>
        </p:spPr>
        <p:txBody>
          <a:bodyPr wrap="none" lIns="92075" tIns="46038" rIns="92075" bIns="46038"/>
          <a:lstStyle/>
          <a:p>
            <a:pPr algn="l">
              <a:lnSpc>
                <a:spcPct val="100000"/>
              </a:lnSpc>
            </a:pPr>
            <a:r>
              <a:rPr lang="en-US" sz="2000" b="0">
                <a:solidFill>
                  <a:srgbClr val="000000"/>
                </a:solidFill>
                <a:latin typeface="Times New Roman" pitchFamily="18" charset="0"/>
              </a:rPr>
              <a:t>             avg_sales</a:t>
            </a:r>
          </a:p>
        </p:txBody>
      </p:sp>
      <p:sp>
        <p:nvSpPr>
          <p:cNvPr id="39950" name="Rectangle 26"/>
          <p:cNvSpPr>
            <a:spLocks noChangeArrowheads="1"/>
          </p:cNvSpPr>
          <p:nvPr/>
        </p:nvSpPr>
        <p:spPr bwMode="auto">
          <a:xfrm>
            <a:off x="2057400" y="5905500"/>
            <a:ext cx="1219200" cy="376238"/>
          </a:xfrm>
          <a:prstGeom prst="rect">
            <a:avLst/>
          </a:prstGeom>
          <a:solidFill>
            <a:srgbClr val="FF99CC"/>
          </a:solidFill>
          <a:ln w="9525">
            <a:solidFill>
              <a:schemeClr val="tx1"/>
            </a:solidFill>
            <a:miter lim="800000"/>
            <a:headEnd/>
            <a:tailEnd/>
          </a:ln>
        </p:spPr>
        <p:txBody>
          <a:bodyPr lIns="92075" tIns="46038" rIns="92075" bIns="46038">
            <a:spAutoFit/>
          </a:bodyPr>
          <a:lstStyle/>
          <a:p>
            <a:pPr algn="l">
              <a:lnSpc>
                <a:spcPct val="100000"/>
              </a:lnSpc>
              <a:spcBef>
                <a:spcPct val="50000"/>
              </a:spcBef>
            </a:pPr>
            <a:r>
              <a:rPr lang="en-US" sz="1800" b="0">
                <a:solidFill>
                  <a:srgbClr val="000000"/>
                </a:solidFill>
                <a:latin typeface="Times New Roman" pitchFamily="18" charset="0"/>
              </a:rPr>
              <a:t>Measures</a:t>
            </a:r>
          </a:p>
        </p:txBody>
      </p:sp>
      <p:sp>
        <p:nvSpPr>
          <p:cNvPr id="39951" name="Line 30"/>
          <p:cNvSpPr>
            <a:spLocks noChangeShapeType="1"/>
          </p:cNvSpPr>
          <p:nvPr/>
        </p:nvSpPr>
        <p:spPr bwMode="auto">
          <a:xfrm flipH="1">
            <a:off x="2328497" y="3949701"/>
            <a:ext cx="1194288" cy="735013"/>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39952" name="Line 31"/>
          <p:cNvSpPr>
            <a:spLocks noChangeShapeType="1"/>
          </p:cNvSpPr>
          <p:nvPr/>
        </p:nvSpPr>
        <p:spPr bwMode="auto">
          <a:xfrm flipH="1" flipV="1">
            <a:off x="2133601" y="2514601"/>
            <a:ext cx="1446335" cy="485775"/>
          </a:xfrm>
          <a:prstGeom prst="line">
            <a:avLst/>
          </a:prstGeom>
          <a:noFill/>
          <a:ln w="508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E"/>
          </a:p>
        </p:txBody>
      </p:sp>
      <p:sp>
        <p:nvSpPr>
          <p:cNvPr id="39953" name="Line 32"/>
          <p:cNvSpPr>
            <a:spLocks noChangeShapeType="1"/>
          </p:cNvSpPr>
          <p:nvPr/>
        </p:nvSpPr>
        <p:spPr bwMode="auto">
          <a:xfrm>
            <a:off x="5580185" y="4356100"/>
            <a:ext cx="1038958" cy="38735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39954" name="Line 33"/>
          <p:cNvSpPr>
            <a:spLocks noChangeShapeType="1"/>
          </p:cNvSpPr>
          <p:nvPr/>
        </p:nvSpPr>
        <p:spPr bwMode="auto">
          <a:xfrm flipV="1">
            <a:off x="5580185" y="2709863"/>
            <a:ext cx="1077058" cy="677862"/>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grpSp>
        <p:nvGrpSpPr>
          <p:cNvPr id="39955" name="Group 72"/>
          <p:cNvGrpSpPr>
            <a:grpSpLocks/>
          </p:cNvGrpSpPr>
          <p:nvPr/>
        </p:nvGrpSpPr>
        <p:grpSpPr bwMode="auto">
          <a:xfrm>
            <a:off x="6610350" y="1679575"/>
            <a:ext cx="1443169" cy="1847850"/>
            <a:chOff x="4164" y="1058"/>
            <a:chExt cx="909" cy="1164"/>
          </a:xfrm>
        </p:grpSpPr>
        <p:sp>
          <p:nvSpPr>
            <p:cNvPr id="39962" name="Rectangle 35"/>
            <p:cNvSpPr>
              <a:spLocks noChangeArrowheads="1"/>
            </p:cNvSpPr>
            <p:nvPr/>
          </p:nvSpPr>
          <p:spPr bwMode="auto">
            <a:xfrm>
              <a:off x="4164" y="1291"/>
              <a:ext cx="909" cy="931"/>
            </a:xfrm>
            <a:prstGeom prst="rect">
              <a:avLst/>
            </a:prstGeom>
            <a:solidFill>
              <a:srgbClr val="FFCC99"/>
            </a:solidFill>
            <a:ln w="9525">
              <a:solidFill>
                <a:schemeClr val="tx1"/>
              </a:solidFill>
              <a:miter lim="800000"/>
              <a:headEnd/>
              <a:tailEnd/>
            </a:ln>
          </p:spPr>
          <p:txBody>
            <a:bodyPr wrap="none" lIns="92075" tIns="46038" rIns="92075" bIns="46038">
              <a:spAutoFit/>
            </a:bodyPr>
            <a:lstStyle/>
            <a:p>
              <a:pPr algn="l">
                <a:lnSpc>
                  <a:spcPct val="100000"/>
                </a:lnSpc>
              </a:pPr>
              <a:r>
                <a:rPr lang="en-US" sz="1800" b="0">
                  <a:solidFill>
                    <a:srgbClr val="000000"/>
                  </a:solidFill>
                  <a:latin typeface="Times New Roman" pitchFamily="18" charset="0"/>
                </a:rPr>
                <a:t>item_key</a:t>
              </a:r>
            </a:p>
            <a:p>
              <a:pPr algn="l">
                <a:lnSpc>
                  <a:spcPct val="100000"/>
                </a:lnSpc>
              </a:pPr>
              <a:r>
                <a:rPr lang="en-US" sz="1800" b="0">
                  <a:solidFill>
                    <a:srgbClr val="000000"/>
                  </a:solidFill>
                  <a:latin typeface="Times New Roman" pitchFamily="18" charset="0"/>
                </a:rPr>
                <a:t>item_name</a:t>
              </a:r>
            </a:p>
            <a:p>
              <a:pPr algn="l">
                <a:lnSpc>
                  <a:spcPct val="100000"/>
                </a:lnSpc>
              </a:pPr>
              <a:r>
                <a:rPr lang="en-US" sz="1800" b="0">
                  <a:solidFill>
                    <a:srgbClr val="000000"/>
                  </a:solidFill>
                  <a:latin typeface="Times New Roman" pitchFamily="18" charset="0"/>
                </a:rPr>
                <a:t>brand</a:t>
              </a:r>
            </a:p>
            <a:p>
              <a:pPr algn="l">
                <a:lnSpc>
                  <a:spcPct val="100000"/>
                </a:lnSpc>
              </a:pPr>
              <a:r>
                <a:rPr lang="en-US" sz="1800" b="0">
                  <a:solidFill>
                    <a:srgbClr val="000000"/>
                  </a:solidFill>
                  <a:latin typeface="Times New Roman" pitchFamily="18" charset="0"/>
                </a:rPr>
                <a:t>type</a:t>
              </a:r>
            </a:p>
            <a:p>
              <a:pPr algn="l">
                <a:lnSpc>
                  <a:spcPct val="100000"/>
                </a:lnSpc>
              </a:pPr>
              <a:r>
                <a:rPr lang="en-US" sz="1800" b="0">
                  <a:solidFill>
                    <a:srgbClr val="000000"/>
                  </a:solidFill>
                  <a:latin typeface="Times New Roman" pitchFamily="18" charset="0"/>
                </a:rPr>
                <a:t>supplier_type</a:t>
              </a:r>
            </a:p>
          </p:txBody>
        </p:sp>
        <p:sp>
          <p:nvSpPr>
            <p:cNvPr id="39963" name="Text Box 36"/>
            <p:cNvSpPr txBox="1">
              <a:spLocks noChangeArrowheads="1"/>
            </p:cNvSpPr>
            <p:nvPr/>
          </p:nvSpPr>
          <p:spPr bwMode="auto">
            <a:xfrm>
              <a:off x="4185" y="1058"/>
              <a:ext cx="375" cy="233"/>
            </a:xfrm>
            <a:prstGeom prst="rect">
              <a:avLst/>
            </a:prstGeom>
            <a:solidFill>
              <a:srgbClr val="FFCC99"/>
            </a:solidFill>
            <a:ln w="9525">
              <a:solidFill>
                <a:schemeClr val="tx1"/>
              </a:solidFill>
              <a:miter lim="800000"/>
              <a:headEnd/>
              <a:tailEnd/>
            </a:ln>
          </p:spPr>
          <p:txBody>
            <a:bodyPr wrap="none" anchor="ctr">
              <a:spAutoFit/>
            </a:bodyPr>
            <a:lstStyle>
              <a:lvl1pPr>
                <a:defRPr sz="1000" b="1">
                  <a:solidFill>
                    <a:schemeClr val="tx1"/>
                  </a:solidFill>
                  <a:latin typeface="Arial Narrow" pitchFamily="34" charset="0"/>
                  <a:ea typeface="MS PGothic" pitchFamily="34" charset="-128"/>
                </a:defRPr>
              </a:lvl1pPr>
              <a:lvl2pPr marL="742950" indent="-285750">
                <a:defRPr sz="1000" b="1">
                  <a:solidFill>
                    <a:schemeClr val="tx1"/>
                  </a:solidFill>
                  <a:latin typeface="Arial Narrow" pitchFamily="34" charset="0"/>
                  <a:ea typeface="MS PGothic" pitchFamily="34" charset="-128"/>
                </a:defRPr>
              </a:lvl2pPr>
              <a:lvl3pPr marL="1143000" indent="-228600">
                <a:defRPr sz="1000" b="1">
                  <a:solidFill>
                    <a:schemeClr val="tx1"/>
                  </a:solidFill>
                  <a:latin typeface="Arial Narrow" pitchFamily="34" charset="0"/>
                  <a:ea typeface="MS PGothic" pitchFamily="34" charset="-128"/>
                </a:defRPr>
              </a:lvl3pPr>
              <a:lvl4pPr marL="1600200" indent="-228600">
                <a:defRPr sz="1000" b="1">
                  <a:solidFill>
                    <a:schemeClr val="tx1"/>
                  </a:solidFill>
                  <a:latin typeface="Arial Narrow" pitchFamily="34" charset="0"/>
                  <a:ea typeface="MS PGothic" pitchFamily="34" charset="-128"/>
                </a:defRPr>
              </a:lvl4pPr>
              <a:lvl5pPr marL="2057400" indent="-228600">
                <a:defRPr sz="1000" b="1">
                  <a:solidFill>
                    <a:schemeClr val="tx1"/>
                  </a:solidFill>
                  <a:latin typeface="Arial Narrow" pitchFamily="34" charset="0"/>
                  <a:ea typeface="MS PGothic" pitchFamily="34" charset="-128"/>
                </a:defRPr>
              </a:lvl5pPr>
              <a:lvl6pPr marL="2514600" indent="-228600" algn="ctr" eaLnBrk="0" fontAlgn="base" hangingPunct="0">
                <a:lnSpc>
                  <a:spcPct val="90000"/>
                </a:lnSpc>
                <a:spcBef>
                  <a:spcPct val="0"/>
                </a:spcBef>
                <a:spcAft>
                  <a:spcPct val="0"/>
                </a:spcAft>
                <a:defRPr sz="1000" b="1">
                  <a:solidFill>
                    <a:schemeClr val="tx1"/>
                  </a:solidFill>
                  <a:latin typeface="Arial Narrow" pitchFamily="34" charset="0"/>
                  <a:ea typeface="MS PGothic" pitchFamily="34" charset="-128"/>
                </a:defRPr>
              </a:lvl6pPr>
              <a:lvl7pPr marL="2971800" indent="-228600" algn="ctr" eaLnBrk="0" fontAlgn="base" hangingPunct="0">
                <a:lnSpc>
                  <a:spcPct val="90000"/>
                </a:lnSpc>
                <a:spcBef>
                  <a:spcPct val="0"/>
                </a:spcBef>
                <a:spcAft>
                  <a:spcPct val="0"/>
                </a:spcAft>
                <a:defRPr sz="1000" b="1">
                  <a:solidFill>
                    <a:schemeClr val="tx1"/>
                  </a:solidFill>
                  <a:latin typeface="Arial Narrow" pitchFamily="34" charset="0"/>
                  <a:ea typeface="MS PGothic" pitchFamily="34" charset="-128"/>
                </a:defRPr>
              </a:lvl7pPr>
              <a:lvl8pPr marL="3429000" indent="-228600" algn="ctr" eaLnBrk="0" fontAlgn="base" hangingPunct="0">
                <a:lnSpc>
                  <a:spcPct val="90000"/>
                </a:lnSpc>
                <a:spcBef>
                  <a:spcPct val="0"/>
                </a:spcBef>
                <a:spcAft>
                  <a:spcPct val="0"/>
                </a:spcAft>
                <a:defRPr sz="1000" b="1">
                  <a:solidFill>
                    <a:schemeClr val="tx1"/>
                  </a:solidFill>
                  <a:latin typeface="Arial Narrow" pitchFamily="34" charset="0"/>
                  <a:ea typeface="MS PGothic" pitchFamily="34" charset="-128"/>
                </a:defRPr>
              </a:lvl8pPr>
              <a:lvl9pPr marL="3886200" indent="-228600" algn="ctr" eaLnBrk="0" fontAlgn="base" hangingPunct="0">
                <a:lnSpc>
                  <a:spcPct val="90000"/>
                </a:lnSpc>
                <a:spcBef>
                  <a:spcPct val="0"/>
                </a:spcBef>
                <a:spcAft>
                  <a:spcPct val="0"/>
                </a:spcAft>
                <a:defRPr sz="1000" b="1">
                  <a:solidFill>
                    <a:schemeClr val="tx1"/>
                  </a:solidFill>
                  <a:latin typeface="Arial Narrow" pitchFamily="34" charset="0"/>
                  <a:ea typeface="MS PGothic" pitchFamily="34" charset="-128"/>
                </a:defRPr>
              </a:lvl9pPr>
            </a:lstStyle>
            <a:p>
              <a:pPr>
                <a:lnSpc>
                  <a:spcPct val="100000"/>
                </a:lnSpc>
              </a:pPr>
              <a:r>
                <a:rPr lang="en-US" sz="1800" b="0">
                  <a:solidFill>
                    <a:srgbClr val="000000"/>
                  </a:solidFill>
                  <a:latin typeface="Times New Roman" pitchFamily="18" charset="0"/>
                </a:rPr>
                <a:t>item</a:t>
              </a:r>
            </a:p>
          </p:txBody>
        </p:sp>
      </p:grpSp>
      <p:grpSp>
        <p:nvGrpSpPr>
          <p:cNvPr id="39956" name="Group 71"/>
          <p:cNvGrpSpPr>
            <a:grpSpLocks/>
          </p:cNvGrpSpPr>
          <p:nvPr/>
        </p:nvGrpSpPr>
        <p:grpSpPr bwMode="auto">
          <a:xfrm>
            <a:off x="838200" y="3971926"/>
            <a:ext cx="1429809" cy="1306513"/>
            <a:chOff x="528" y="2502"/>
            <a:chExt cx="901" cy="823"/>
          </a:xfrm>
        </p:grpSpPr>
        <p:sp>
          <p:nvSpPr>
            <p:cNvPr id="39960" name="Rectangle 38"/>
            <p:cNvSpPr>
              <a:spLocks noChangeArrowheads="1"/>
            </p:cNvSpPr>
            <p:nvPr/>
          </p:nvSpPr>
          <p:spPr bwMode="auto">
            <a:xfrm>
              <a:off x="528" y="2743"/>
              <a:ext cx="901" cy="582"/>
            </a:xfrm>
            <a:prstGeom prst="rect">
              <a:avLst/>
            </a:prstGeom>
            <a:solidFill>
              <a:srgbClr val="CCECFF"/>
            </a:solidFill>
            <a:ln w="9525">
              <a:solidFill>
                <a:schemeClr val="tx1"/>
              </a:solidFill>
              <a:miter lim="800000"/>
              <a:headEnd/>
              <a:tailEnd/>
            </a:ln>
          </p:spPr>
          <p:txBody>
            <a:bodyPr wrap="none" lIns="92075" tIns="46038" rIns="92075" bIns="46038">
              <a:spAutoFit/>
            </a:bodyPr>
            <a:lstStyle/>
            <a:p>
              <a:pPr algn="l">
                <a:lnSpc>
                  <a:spcPct val="100000"/>
                </a:lnSpc>
              </a:pPr>
              <a:r>
                <a:rPr lang="en-US" sz="1800" b="0">
                  <a:solidFill>
                    <a:srgbClr val="000000"/>
                  </a:solidFill>
                  <a:latin typeface="Times New Roman" pitchFamily="18" charset="0"/>
                </a:rPr>
                <a:t>branch_key</a:t>
              </a:r>
            </a:p>
            <a:p>
              <a:pPr algn="l">
                <a:lnSpc>
                  <a:spcPct val="100000"/>
                </a:lnSpc>
              </a:pPr>
              <a:r>
                <a:rPr lang="en-US" sz="1800" b="0">
                  <a:solidFill>
                    <a:srgbClr val="000000"/>
                  </a:solidFill>
                  <a:latin typeface="Times New Roman" pitchFamily="18" charset="0"/>
                </a:rPr>
                <a:t>branch_name</a:t>
              </a:r>
            </a:p>
            <a:p>
              <a:pPr algn="l">
                <a:lnSpc>
                  <a:spcPct val="100000"/>
                </a:lnSpc>
              </a:pPr>
              <a:r>
                <a:rPr lang="en-US" sz="1800" b="0">
                  <a:solidFill>
                    <a:srgbClr val="000000"/>
                  </a:solidFill>
                  <a:latin typeface="Times New Roman" pitchFamily="18" charset="0"/>
                </a:rPr>
                <a:t>branch_type</a:t>
              </a:r>
            </a:p>
          </p:txBody>
        </p:sp>
        <p:sp>
          <p:nvSpPr>
            <p:cNvPr id="39961" name="Text Box 39"/>
            <p:cNvSpPr txBox="1">
              <a:spLocks noChangeArrowheads="1"/>
            </p:cNvSpPr>
            <p:nvPr/>
          </p:nvSpPr>
          <p:spPr bwMode="auto">
            <a:xfrm>
              <a:off x="550" y="2502"/>
              <a:ext cx="512" cy="233"/>
            </a:xfrm>
            <a:prstGeom prst="rect">
              <a:avLst/>
            </a:prstGeom>
            <a:solidFill>
              <a:srgbClr val="CCECFF"/>
            </a:solidFill>
            <a:ln w="9525">
              <a:solidFill>
                <a:schemeClr val="tx1"/>
              </a:solidFill>
              <a:miter lim="800000"/>
              <a:headEnd/>
              <a:tailEnd/>
            </a:ln>
          </p:spPr>
          <p:txBody>
            <a:bodyPr wrap="none">
              <a:spAutoFit/>
            </a:bodyPr>
            <a:lstStyle>
              <a:lvl1pPr>
                <a:defRPr sz="1000" b="1">
                  <a:solidFill>
                    <a:schemeClr val="tx1"/>
                  </a:solidFill>
                  <a:latin typeface="Arial Narrow" pitchFamily="34" charset="0"/>
                  <a:ea typeface="MS PGothic" pitchFamily="34" charset="-128"/>
                </a:defRPr>
              </a:lvl1pPr>
              <a:lvl2pPr marL="742950" indent="-285750">
                <a:defRPr sz="1000" b="1">
                  <a:solidFill>
                    <a:schemeClr val="tx1"/>
                  </a:solidFill>
                  <a:latin typeface="Arial Narrow" pitchFamily="34" charset="0"/>
                  <a:ea typeface="MS PGothic" pitchFamily="34" charset="-128"/>
                </a:defRPr>
              </a:lvl2pPr>
              <a:lvl3pPr marL="1143000" indent="-228600">
                <a:defRPr sz="1000" b="1">
                  <a:solidFill>
                    <a:schemeClr val="tx1"/>
                  </a:solidFill>
                  <a:latin typeface="Arial Narrow" pitchFamily="34" charset="0"/>
                  <a:ea typeface="MS PGothic" pitchFamily="34" charset="-128"/>
                </a:defRPr>
              </a:lvl3pPr>
              <a:lvl4pPr marL="1600200" indent="-228600">
                <a:defRPr sz="1000" b="1">
                  <a:solidFill>
                    <a:schemeClr val="tx1"/>
                  </a:solidFill>
                  <a:latin typeface="Arial Narrow" pitchFamily="34" charset="0"/>
                  <a:ea typeface="MS PGothic" pitchFamily="34" charset="-128"/>
                </a:defRPr>
              </a:lvl4pPr>
              <a:lvl5pPr marL="2057400" indent="-228600">
                <a:defRPr sz="1000" b="1">
                  <a:solidFill>
                    <a:schemeClr val="tx1"/>
                  </a:solidFill>
                  <a:latin typeface="Arial Narrow" pitchFamily="34" charset="0"/>
                  <a:ea typeface="MS PGothic" pitchFamily="34" charset="-128"/>
                </a:defRPr>
              </a:lvl5pPr>
              <a:lvl6pPr marL="2514600" indent="-228600" algn="ctr" eaLnBrk="0" fontAlgn="base" hangingPunct="0">
                <a:lnSpc>
                  <a:spcPct val="90000"/>
                </a:lnSpc>
                <a:spcBef>
                  <a:spcPct val="0"/>
                </a:spcBef>
                <a:spcAft>
                  <a:spcPct val="0"/>
                </a:spcAft>
                <a:defRPr sz="1000" b="1">
                  <a:solidFill>
                    <a:schemeClr val="tx1"/>
                  </a:solidFill>
                  <a:latin typeface="Arial Narrow" pitchFamily="34" charset="0"/>
                  <a:ea typeface="MS PGothic" pitchFamily="34" charset="-128"/>
                </a:defRPr>
              </a:lvl6pPr>
              <a:lvl7pPr marL="2971800" indent="-228600" algn="ctr" eaLnBrk="0" fontAlgn="base" hangingPunct="0">
                <a:lnSpc>
                  <a:spcPct val="90000"/>
                </a:lnSpc>
                <a:spcBef>
                  <a:spcPct val="0"/>
                </a:spcBef>
                <a:spcAft>
                  <a:spcPct val="0"/>
                </a:spcAft>
                <a:defRPr sz="1000" b="1">
                  <a:solidFill>
                    <a:schemeClr val="tx1"/>
                  </a:solidFill>
                  <a:latin typeface="Arial Narrow" pitchFamily="34" charset="0"/>
                  <a:ea typeface="MS PGothic" pitchFamily="34" charset="-128"/>
                </a:defRPr>
              </a:lvl7pPr>
              <a:lvl8pPr marL="3429000" indent="-228600" algn="ctr" eaLnBrk="0" fontAlgn="base" hangingPunct="0">
                <a:lnSpc>
                  <a:spcPct val="90000"/>
                </a:lnSpc>
                <a:spcBef>
                  <a:spcPct val="0"/>
                </a:spcBef>
                <a:spcAft>
                  <a:spcPct val="0"/>
                </a:spcAft>
                <a:defRPr sz="1000" b="1">
                  <a:solidFill>
                    <a:schemeClr val="tx1"/>
                  </a:solidFill>
                  <a:latin typeface="Arial Narrow" pitchFamily="34" charset="0"/>
                  <a:ea typeface="MS PGothic" pitchFamily="34" charset="-128"/>
                </a:defRPr>
              </a:lvl8pPr>
              <a:lvl9pPr marL="3886200" indent="-228600" algn="ctr" eaLnBrk="0" fontAlgn="base" hangingPunct="0">
                <a:lnSpc>
                  <a:spcPct val="90000"/>
                </a:lnSpc>
                <a:spcBef>
                  <a:spcPct val="0"/>
                </a:spcBef>
                <a:spcAft>
                  <a:spcPct val="0"/>
                </a:spcAft>
                <a:defRPr sz="1000" b="1">
                  <a:solidFill>
                    <a:schemeClr val="tx1"/>
                  </a:solidFill>
                  <a:latin typeface="Arial Narrow" pitchFamily="34" charset="0"/>
                  <a:ea typeface="MS PGothic" pitchFamily="34" charset="-128"/>
                </a:defRPr>
              </a:lvl9pPr>
            </a:lstStyle>
            <a:p>
              <a:pPr>
                <a:lnSpc>
                  <a:spcPct val="100000"/>
                </a:lnSpc>
              </a:pPr>
              <a:r>
                <a:rPr lang="en-US" sz="1800" b="0">
                  <a:solidFill>
                    <a:srgbClr val="000000"/>
                  </a:solidFill>
                  <a:latin typeface="Times New Roman" pitchFamily="18" charset="0"/>
                </a:rPr>
                <a:t>branch</a:t>
              </a:r>
            </a:p>
          </p:txBody>
        </p:sp>
      </p:grpSp>
      <p:cxnSp>
        <p:nvCxnSpPr>
          <p:cNvPr id="39957" name="AutoShape 69"/>
          <p:cNvCxnSpPr>
            <a:cxnSpLocks noChangeShapeType="1"/>
            <a:stCxn id="39950" idx="0"/>
            <a:endCxn id="39947" idx="1"/>
          </p:cNvCxnSpPr>
          <p:nvPr/>
        </p:nvCxnSpPr>
        <p:spPr bwMode="auto">
          <a:xfrm flipV="1">
            <a:off x="2667000" y="4694238"/>
            <a:ext cx="896815" cy="1211262"/>
          </a:xfrm>
          <a:prstGeom prst="straightConnector1">
            <a:avLst/>
          </a:prstGeom>
          <a:noFill/>
          <a:ln w="25400">
            <a:solidFill>
              <a:schemeClr val="tx1"/>
            </a:solidFill>
            <a:miter lim="800000"/>
            <a:headEnd/>
            <a:tailEnd/>
          </a:ln>
          <a:extLst>
            <a:ext uri="{909E8E84-426E-40DD-AFC4-6F175D3DCCD1}">
              <a14:hiddenFill xmlns:a14="http://schemas.microsoft.com/office/drawing/2010/main">
                <a:noFill/>
              </a14:hiddenFill>
            </a:ext>
          </a:extLst>
        </p:spPr>
      </p:cxnSp>
      <p:cxnSp>
        <p:nvCxnSpPr>
          <p:cNvPr id="39958" name="AutoShape 74"/>
          <p:cNvCxnSpPr>
            <a:cxnSpLocks noChangeShapeType="1"/>
            <a:stCxn id="39948" idx="1"/>
            <a:endCxn id="39950" idx="0"/>
          </p:cNvCxnSpPr>
          <p:nvPr/>
        </p:nvCxnSpPr>
        <p:spPr bwMode="auto">
          <a:xfrm flipH="1">
            <a:off x="2667000" y="5127626"/>
            <a:ext cx="896815" cy="777875"/>
          </a:xfrm>
          <a:prstGeom prst="straightConnector1">
            <a:avLst/>
          </a:prstGeom>
          <a:noFill/>
          <a:ln w="25400">
            <a:solidFill>
              <a:schemeClr val="tx1"/>
            </a:solidFill>
            <a:miter lim="800000"/>
            <a:headEnd/>
            <a:tailEnd/>
          </a:ln>
          <a:extLst>
            <a:ext uri="{909E8E84-426E-40DD-AFC4-6F175D3DCCD1}">
              <a14:hiddenFill xmlns:a14="http://schemas.microsoft.com/office/drawing/2010/main">
                <a:noFill/>
              </a14:hiddenFill>
            </a:ext>
          </a:extLst>
        </p:spPr>
      </p:cxnSp>
      <p:cxnSp>
        <p:nvCxnSpPr>
          <p:cNvPr id="39959" name="AutoShape 75"/>
          <p:cNvCxnSpPr>
            <a:cxnSpLocks noChangeShapeType="1"/>
            <a:stCxn id="39949" idx="1"/>
            <a:endCxn id="39950" idx="0"/>
          </p:cNvCxnSpPr>
          <p:nvPr/>
        </p:nvCxnSpPr>
        <p:spPr bwMode="auto">
          <a:xfrm flipH="1">
            <a:off x="2667000" y="5549900"/>
            <a:ext cx="896815" cy="355600"/>
          </a:xfrm>
          <a:prstGeom prst="straightConnector1">
            <a:avLst/>
          </a:prstGeom>
          <a:noFill/>
          <a:ln w="25400">
            <a:solidFill>
              <a:schemeClr val="tx1"/>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290755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ctr" eaLnBrk="1" hangingPunct="1"/>
            <a:r>
              <a:rPr lang="en-US" smtClean="0"/>
              <a:t>Example Snowflake Schema</a:t>
            </a:r>
          </a:p>
        </p:txBody>
      </p:sp>
      <p:grpSp>
        <p:nvGrpSpPr>
          <p:cNvPr id="40963" name="Group 4"/>
          <p:cNvGrpSpPr>
            <a:grpSpLocks/>
          </p:cNvGrpSpPr>
          <p:nvPr/>
        </p:nvGrpSpPr>
        <p:grpSpPr bwMode="auto">
          <a:xfrm>
            <a:off x="152401" y="1325563"/>
            <a:ext cx="1827874" cy="2138362"/>
            <a:chOff x="192" y="835"/>
            <a:chExt cx="1152" cy="1347"/>
          </a:xfrm>
        </p:grpSpPr>
        <p:sp>
          <p:nvSpPr>
            <p:cNvPr id="40997" name="Rectangle 5"/>
            <p:cNvSpPr>
              <a:spLocks noChangeArrowheads="1"/>
            </p:cNvSpPr>
            <p:nvPr/>
          </p:nvSpPr>
          <p:spPr bwMode="auto">
            <a:xfrm>
              <a:off x="192" y="1077"/>
              <a:ext cx="1152" cy="1105"/>
            </a:xfrm>
            <a:prstGeom prst="rect">
              <a:avLst/>
            </a:prstGeom>
            <a:solidFill>
              <a:srgbClr val="00FF99"/>
            </a:solidFill>
            <a:ln w="9525">
              <a:solidFill>
                <a:schemeClr val="tx1"/>
              </a:solidFill>
              <a:miter lim="800000"/>
              <a:headEnd/>
              <a:tailEnd/>
            </a:ln>
          </p:spPr>
          <p:txBody>
            <a:bodyPr wrap="none" lIns="92075" tIns="46038" rIns="92075" bIns="46038">
              <a:spAutoFit/>
            </a:bodyPr>
            <a:lstStyle/>
            <a:p>
              <a:pPr algn="l">
                <a:lnSpc>
                  <a:spcPct val="100000"/>
                </a:lnSpc>
              </a:pPr>
              <a:r>
                <a:rPr lang="en-US" sz="1800" b="0">
                  <a:solidFill>
                    <a:srgbClr val="000000"/>
                  </a:solidFill>
                  <a:latin typeface="Times New Roman" pitchFamily="18" charset="0"/>
                </a:rPr>
                <a:t>time_key</a:t>
              </a:r>
            </a:p>
            <a:p>
              <a:pPr algn="l">
                <a:lnSpc>
                  <a:spcPct val="100000"/>
                </a:lnSpc>
              </a:pPr>
              <a:r>
                <a:rPr lang="en-US" sz="1800" b="0">
                  <a:solidFill>
                    <a:srgbClr val="000000"/>
                  </a:solidFill>
                  <a:latin typeface="Times New Roman" pitchFamily="18" charset="0"/>
                </a:rPr>
                <a:t>day</a:t>
              </a:r>
            </a:p>
            <a:p>
              <a:pPr algn="l">
                <a:lnSpc>
                  <a:spcPct val="100000"/>
                </a:lnSpc>
              </a:pPr>
              <a:r>
                <a:rPr lang="en-US" sz="1800" b="0">
                  <a:solidFill>
                    <a:srgbClr val="000000"/>
                  </a:solidFill>
                  <a:latin typeface="Times New Roman" pitchFamily="18" charset="0"/>
                </a:rPr>
                <a:t>day_of_the_week</a:t>
              </a:r>
            </a:p>
            <a:p>
              <a:pPr algn="l">
                <a:lnSpc>
                  <a:spcPct val="100000"/>
                </a:lnSpc>
              </a:pPr>
              <a:r>
                <a:rPr lang="en-US" sz="1800" b="0">
                  <a:solidFill>
                    <a:srgbClr val="000000"/>
                  </a:solidFill>
                  <a:latin typeface="Times New Roman" pitchFamily="18" charset="0"/>
                </a:rPr>
                <a:t>month</a:t>
              </a:r>
            </a:p>
            <a:p>
              <a:pPr algn="l">
                <a:lnSpc>
                  <a:spcPct val="100000"/>
                </a:lnSpc>
              </a:pPr>
              <a:r>
                <a:rPr lang="en-US" sz="1800" b="0">
                  <a:solidFill>
                    <a:srgbClr val="000000"/>
                  </a:solidFill>
                  <a:latin typeface="Times New Roman" pitchFamily="18" charset="0"/>
                </a:rPr>
                <a:t>quarter</a:t>
              </a:r>
            </a:p>
            <a:p>
              <a:pPr algn="l">
                <a:lnSpc>
                  <a:spcPct val="100000"/>
                </a:lnSpc>
              </a:pPr>
              <a:r>
                <a:rPr lang="en-US" sz="1800" b="0">
                  <a:solidFill>
                    <a:srgbClr val="000000"/>
                  </a:solidFill>
                  <a:latin typeface="Times New Roman" pitchFamily="18" charset="0"/>
                </a:rPr>
                <a:t>year</a:t>
              </a:r>
            </a:p>
          </p:txBody>
        </p:sp>
        <p:sp>
          <p:nvSpPr>
            <p:cNvPr id="40998" name="Rectangle 6"/>
            <p:cNvSpPr>
              <a:spLocks noChangeArrowheads="1"/>
            </p:cNvSpPr>
            <p:nvPr/>
          </p:nvSpPr>
          <p:spPr bwMode="auto">
            <a:xfrm>
              <a:off x="192" y="835"/>
              <a:ext cx="376" cy="233"/>
            </a:xfrm>
            <a:prstGeom prst="rect">
              <a:avLst/>
            </a:prstGeom>
            <a:solidFill>
              <a:srgbClr val="00FF99"/>
            </a:solidFill>
            <a:ln w="9525">
              <a:solidFill>
                <a:schemeClr val="tx1"/>
              </a:solidFill>
              <a:miter lim="800000"/>
              <a:headEnd/>
              <a:tailEnd/>
            </a:ln>
          </p:spPr>
          <p:txBody>
            <a:bodyPr wrap="none" lIns="92075" tIns="46038" rIns="92075" bIns="46038">
              <a:spAutoFit/>
            </a:bodyPr>
            <a:lstStyle/>
            <a:p>
              <a:pPr algn="l">
                <a:lnSpc>
                  <a:spcPct val="100000"/>
                </a:lnSpc>
              </a:pPr>
              <a:r>
                <a:rPr lang="en-US" sz="1800" b="0">
                  <a:solidFill>
                    <a:srgbClr val="000000"/>
                  </a:solidFill>
                  <a:latin typeface="Times New Roman" pitchFamily="18" charset="0"/>
                </a:rPr>
                <a:t>time</a:t>
              </a:r>
            </a:p>
          </p:txBody>
        </p:sp>
      </p:grpSp>
      <p:grpSp>
        <p:nvGrpSpPr>
          <p:cNvPr id="40964" name="Group 7"/>
          <p:cNvGrpSpPr>
            <a:grpSpLocks/>
          </p:cNvGrpSpPr>
          <p:nvPr/>
        </p:nvGrpSpPr>
        <p:grpSpPr bwMode="auto">
          <a:xfrm>
            <a:off x="5559667" y="3892550"/>
            <a:ext cx="1378214" cy="1308100"/>
            <a:chOff x="4160" y="2452"/>
            <a:chExt cx="869" cy="824"/>
          </a:xfrm>
        </p:grpSpPr>
        <p:sp>
          <p:nvSpPr>
            <p:cNvPr id="40995" name="Rectangle 8"/>
            <p:cNvSpPr>
              <a:spLocks noChangeArrowheads="1"/>
            </p:cNvSpPr>
            <p:nvPr/>
          </p:nvSpPr>
          <p:spPr bwMode="auto">
            <a:xfrm>
              <a:off x="4160" y="2694"/>
              <a:ext cx="869" cy="582"/>
            </a:xfrm>
            <a:prstGeom prst="rect">
              <a:avLst/>
            </a:prstGeom>
            <a:solidFill>
              <a:srgbClr val="FFFF99"/>
            </a:solidFill>
            <a:ln w="9525">
              <a:solidFill>
                <a:schemeClr val="tx1"/>
              </a:solidFill>
              <a:miter lim="800000"/>
              <a:headEnd/>
              <a:tailEnd/>
            </a:ln>
          </p:spPr>
          <p:txBody>
            <a:bodyPr wrap="none" lIns="92075" tIns="46038" rIns="92075" bIns="46038">
              <a:spAutoFit/>
            </a:bodyPr>
            <a:lstStyle/>
            <a:p>
              <a:pPr algn="l">
                <a:lnSpc>
                  <a:spcPct val="100000"/>
                </a:lnSpc>
              </a:pPr>
              <a:r>
                <a:rPr lang="en-US" sz="1800" b="0">
                  <a:solidFill>
                    <a:srgbClr val="000000"/>
                  </a:solidFill>
                  <a:latin typeface="Times New Roman" pitchFamily="18" charset="0"/>
                </a:rPr>
                <a:t>location_key</a:t>
              </a:r>
            </a:p>
            <a:p>
              <a:pPr algn="l">
                <a:lnSpc>
                  <a:spcPct val="100000"/>
                </a:lnSpc>
              </a:pPr>
              <a:r>
                <a:rPr lang="en-US" sz="1800" b="0">
                  <a:solidFill>
                    <a:srgbClr val="000000"/>
                  </a:solidFill>
                  <a:latin typeface="Times New Roman" pitchFamily="18" charset="0"/>
                </a:rPr>
                <a:t>street</a:t>
              </a:r>
            </a:p>
            <a:p>
              <a:pPr algn="l">
                <a:lnSpc>
                  <a:spcPct val="100000"/>
                </a:lnSpc>
              </a:pPr>
              <a:r>
                <a:rPr lang="en-US" sz="1800" b="0">
                  <a:solidFill>
                    <a:srgbClr val="000000"/>
                  </a:solidFill>
                  <a:latin typeface="Times New Roman" pitchFamily="18" charset="0"/>
                </a:rPr>
                <a:t>city_key</a:t>
              </a:r>
            </a:p>
          </p:txBody>
        </p:sp>
        <p:sp>
          <p:nvSpPr>
            <p:cNvPr id="40996" name="Rectangle 9"/>
            <p:cNvSpPr>
              <a:spLocks noChangeArrowheads="1"/>
            </p:cNvSpPr>
            <p:nvPr/>
          </p:nvSpPr>
          <p:spPr bwMode="auto">
            <a:xfrm>
              <a:off x="4160" y="2452"/>
              <a:ext cx="586" cy="233"/>
            </a:xfrm>
            <a:prstGeom prst="rect">
              <a:avLst/>
            </a:prstGeom>
            <a:solidFill>
              <a:srgbClr val="FFFF99"/>
            </a:solidFill>
            <a:ln w="9525">
              <a:solidFill>
                <a:schemeClr val="tx1"/>
              </a:solidFill>
              <a:miter lim="800000"/>
              <a:headEnd/>
              <a:tailEnd/>
            </a:ln>
          </p:spPr>
          <p:txBody>
            <a:bodyPr wrap="none" lIns="92075" tIns="46038" rIns="92075" bIns="46038">
              <a:spAutoFit/>
            </a:bodyPr>
            <a:lstStyle/>
            <a:p>
              <a:pPr algn="l">
                <a:lnSpc>
                  <a:spcPct val="100000"/>
                </a:lnSpc>
              </a:pPr>
              <a:r>
                <a:rPr lang="en-US" sz="1800" b="0">
                  <a:solidFill>
                    <a:srgbClr val="000000"/>
                  </a:solidFill>
                  <a:latin typeface="Times New Roman" pitchFamily="18" charset="0"/>
                </a:rPr>
                <a:t>location</a:t>
              </a:r>
            </a:p>
          </p:txBody>
        </p:sp>
      </p:grpSp>
      <p:sp>
        <p:nvSpPr>
          <p:cNvPr id="40965" name="Rectangle 10"/>
          <p:cNvSpPr>
            <a:spLocks noChangeArrowheads="1"/>
          </p:cNvSpPr>
          <p:nvPr/>
        </p:nvSpPr>
        <p:spPr bwMode="auto">
          <a:xfrm>
            <a:off x="2976197" y="2279650"/>
            <a:ext cx="1856214"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a:lnSpc>
                <a:spcPct val="100000"/>
              </a:lnSpc>
            </a:pPr>
            <a:r>
              <a:rPr lang="en-US" sz="2000" b="0">
                <a:solidFill>
                  <a:srgbClr val="000000"/>
                </a:solidFill>
                <a:latin typeface="Times New Roman" pitchFamily="18" charset="0"/>
              </a:rPr>
              <a:t>Sales Fact Table</a:t>
            </a:r>
          </a:p>
        </p:txBody>
      </p:sp>
      <p:sp>
        <p:nvSpPr>
          <p:cNvPr id="40966" name="Rectangle 11"/>
          <p:cNvSpPr>
            <a:spLocks noChangeArrowheads="1"/>
          </p:cNvSpPr>
          <p:nvPr/>
        </p:nvSpPr>
        <p:spPr bwMode="auto">
          <a:xfrm>
            <a:off x="3089031" y="2743200"/>
            <a:ext cx="2016369" cy="431800"/>
          </a:xfrm>
          <a:prstGeom prst="rect">
            <a:avLst/>
          </a:prstGeom>
          <a:solidFill>
            <a:srgbClr val="00FF99"/>
          </a:solidFill>
          <a:ln w="9525">
            <a:solidFill>
              <a:schemeClr val="tx1"/>
            </a:solidFill>
            <a:miter lim="800000"/>
            <a:headEnd/>
            <a:tailEnd/>
          </a:ln>
        </p:spPr>
        <p:txBody>
          <a:bodyPr lIns="92075" tIns="46038" rIns="92075" bIns="46038"/>
          <a:lstStyle/>
          <a:p>
            <a:pPr>
              <a:lnSpc>
                <a:spcPct val="100000"/>
              </a:lnSpc>
            </a:pPr>
            <a:r>
              <a:rPr lang="en-US" sz="2000" b="0">
                <a:solidFill>
                  <a:srgbClr val="000000"/>
                </a:solidFill>
                <a:latin typeface="Times New Roman" pitchFamily="18" charset="0"/>
              </a:rPr>
              <a:t>           time_key</a:t>
            </a:r>
          </a:p>
        </p:txBody>
      </p:sp>
      <p:sp>
        <p:nvSpPr>
          <p:cNvPr id="40967" name="Rectangle 12"/>
          <p:cNvSpPr>
            <a:spLocks noChangeArrowheads="1"/>
          </p:cNvSpPr>
          <p:nvPr/>
        </p:nvSpPr>
        <p:spPr bwMode="auto">
          <a:xfrm>
            <a:off x="3089031" y="3175000"/>
            <a:ext cx="2016369" cy="431800"/>
          </a:xfrm>
          <a:prstGeom prst="rect">
            <a:avLst/>
          </a:prstGeom>
          <a:solidFill>
            <a:srgbClr val="FFCC99"/>
          </a:solidFill>
          <a:ln w="9525">
            <a:solidFill>
              <a:schemeClr val="tx1"/>
            </a:solidFill>
            <a:miter lim="800000"/>
            <a:headEnd/>
            <a:tailEnd/>
          </a:ln>
        </p:spPr>
        <p:txBody>
          <a:bodyPr wrap="none" lIns="92075" tIns="46038" rIns="92075" bIns="46038"/>
          <a:lstStyle/>
          <a:p>
            <a:pPr algn="l">
              <a:lnSpc>
                <a:spcPct val="100000"/>
              </a:lnSpc>
            </a:pPr>
            <a:r>
              <a:rPr lang="en-US" sz="2000" b="0">
                <a:solidFill>
                  <a:srgbClr val="000000"/>
                </a:solidFill>
                <a:latin typeface="Times New Roman" pitchFamily="18" charset="0"/>
              </a:rPr>
              <a:t>              item_key</a:t>
            </a:r>
          </a:p>
        </p:txBody>
      </p:sp>
      <p:sp>
        <p:nvSpPr>
          <p:cNvPr id="40968" name="Rectangle 13"/>
          <p:cNvSpPr>
            <a:spLocks noChangeArrowheads="1"/>
          </p:cNvSpPr>
          <p:nvPr/>
        </p:nvSpPr>
        <p:spPr bwMode="auto">
          <a:xfrm>
            <a:off x="3089031" y="3608388"/>
            <a:ext cx="2016369" cy="431800"/>
          </a:xfrm>
          <a:prstGeom prst="rect">
            <a:avLst/>
          </a:prstGeom>
          <a:solidFill>
            <a:srgbClr val="CCECFF"/>
          </a:solidFill>
          <a:ln w="9525">
            <a:solidFill>
              <a:schemeClr val="tx1"/>
            </a:solidFill>
            <a:miter lim="800000"/>
            <a:headEnd/>
            <a:tailEnd/>
          </a:ln>
        </p:spPr>
        <p:txBody>
          <a:bodyPr wrap="none" lIns="92075" tIns="46038" rIns="92075" bIns="46038"/>
          <a:lstStyle/>
          <a:p>
            <a:pPr algn="l">
              <a:lnSpc>
                <a:spcPct val="100000"/>
              </a:lnSpc>
            </a:pPr>
            <a:r>
              <a:rPr lang="en-US" sz="2000" b="0">
                <a:solidFill>
                  <a:srgbClr val="000000"/>
                </a:solidFill>
                <a:latin typeface="Times New Roman" pitchFamily="18" charset="0"/>
              </a:rPr>
              <a:t>           branch_key</a:t>
            </a:r>
          </a:p>
        </p:txBody>
      </p:sp>
      <p:sp>
        <p:nvSpPr>
          <p:cNvPr id="40969" name="Rectangle 14"/>
          <p:cNvSpPr>
            <a:spLocks noChangeArrowheads="1"/>
          </p:cNvSpPr>
          <p:nvPr/>
        </p:nvSpPr>
        <p:spPr bwMode="auto">
          <a:xfrm>
            <a:off x="3089031" y="4041775"/>
            <a:ext cx="2016369" cy="431800"/>
          </a:xfrm>
          <a:prstGeom prst="rect">
            <a:avLst/>
          </a:prstGeom>
          <a:solidFill>
            <a:srgbClr val="FFFF99"/>
          </a:solidFill>
          <a:ln w="9525">
            <a:solidFill>
              <a:schemeClr val="tx1"/>
            </a:solidFill>
            <a:miter lim="800000"/>
            <a:headEnd/>
            <a:tailEnd/>
          </a:ln>
        </p:spPr>
        <p:txBody>
          <a:bodyPr wrap="none" lIns="92075" tIns="46038" rIns="92075" bIns="46038"/>
          <a:lstStyle/>
          <a:p>
            <a:pPr algn="l">
              <a:lnSpc>
                <a:spcPct val="100000"/>
              </a:lnSpc>
            </a:pPr>
            <a:r>
              <a:rPr lang="en-US" sz="2000" b="0">
                <a:solidFill>
                  <a:srgbClr val="000000"/>
                </a:solidFill>
                <a:latin typeface="Times New Roman" pitchFamily="18" charset="0"/>
              </a:rPr>
              <a:t>         location_key</a:t>
            </a:r>
          </a:p>
        </p:txBody>
      </p:sp>
      <p:sp>
        <p:nvSpPr>
          <p:cNvPr id="40970" name="Rectangle 15"/>
          <p:cNvSpPr>
            <a:spLocks noChangeArrowheads="1"/>
          </p:cNvSpPr>
          <p:nvPr/>
        </p:nvSpPr>
        <p:spPr bwMode="auto">
          <a:xfrm>
            <a:off x="3089031" y="4478338"/>
            <a:ext cx="2016369" cy="431800"/>
          </a:xfrm>
          <a:prstGeom prst="rect">
            <a:avLst/>
          </a:prstGeom>
          <a:solidFill>
            <a:srgbClr val="FF99CC"/>
          </a:solidFill>
          <a:ln w="9525">
            <a:solidFill>
              <a:schemeClr val="tx1"/>
            </a:solidFill>
            <a:miter lim="800000"/>
            <a:headEnd/>
            <a:tailEnd/>
          </a:ln>
        </p:spPr>
        <p:txBody>
          <a:bodyPr wrap="none" lIns="92075" tIns="46038" rIns="92075" bIns="46038"/>
          <a:lstStyle/>
          <a:p>
            <a:pPr algn="l">
              <a:lnSpc>
                <a:spcPct val="100000"/>
              </a:lnSpc>
            </a:pPr>
            <a:r>
              <a:rPr lang="en-US" sz="2000" b="0">
                <a:solidFill>
                  <a:srgbClr val="000000"/>
                </a:solidFill>
                <a:latin typeface="Times New Roman" pitchFamily="18" charset="0"/>
              </a:rPr>
              <a:t>            units_sold</a:t>
            </a:r>
          </a:p>
        </p:txBody>
      </p:sp>
      <p:sp>
        <p:nvSpPr>
          <p:cNvPr id="40971" name="Rectangle 16"/>
          <p:cNvSpPr>
            <a:spLocks noChangeArrowheads="1"/>
          </p:cNvSpPr>
          <p:nvPr/>
        </p:nvSpPr>
        <p:spPr bwMode="auto">
          <a:xfrm>
            <a:off x="3089031" y="4911725"/>
            <a:ext cx="2016369" cy="431800"/>
          </a:xfrm>
          <a:prstGeom prst="rect">
            <a:avLst/>
          </a:prstGeom>
          <a:solidFill>
            <a:srgbClr val="FF99CC"/>
          </a:solidFill>
          <a:ln w="9525">
            <a:solidFill>
              <a:schemeClr val="tx1"/>
            </a:solidFill>
            <a:miter lim="800000"/>
            <a:headEnd/>
            <a:tailEnd/>
          </a:ln>
        </p:spPr>
        <p:txBody>
          <a:bodyPr wrap="none" lIns="92075" tIns="46038" rIns="92075" bIns="46038"/>
          <a:lstStyle/>
          <a:p>
            <a:pPr algn="l">
              <a:lnSpc>
                <a:spcPct val="100000"/>
              </a:lnSpc>
            </a:pPr>
            <a:r>
              <a:rPr lang="en-US" sz="2000" b="0">
                <a:solidFill>
                  <a:srgbClr val="000000"/>
                </a:solidFill>
                <a:latin typeface="Times New Roman" pitchFamily="18" charset="0"/>
              </a:rPr>
              <a:t>         dollars_sold</a:t>
            </a:r>
          </a:p>
        </p:txBody>
      </p:sp>
      <p:sp>
        <p:nvSpPr>
          <p:cNvPr id="40972" name="Rectangle 17"/>
          <p:cNvSpPr>
            <a:spLocks noChangeArrowheads="1"/>
          </p:cNvSpPr>
          <p:nvPr/>
        </p:nvSpPr>
        <p:spPr bwMode="auto">
          <a:xfrm>
            <a:off x="3089031" y="5334000"/>
            <a:ext cx="2016369" cy="431800"/>
          </a:xfrm>
          <a:prstGeom prst="rect">
            <a:avLst/>
          </a:prstGeom>
          <a:solidFill>
            <a:srgbClr val="FF99CC"/>
          </a:solidFill>
          <a:ln w="9525">
            <a:solidFill>
              <a:schemeClr val="tx1"/>
            </a:solidFill>
            <a:miter lim="800000"/>
            <a:headEnd/>
            <a:tailEnd/>
          </a:ln>
        </p:spPr>
        <p:txBody>
          <a:bodyPr wrap="none" lIns="92075" tIns="46038" rIns="92075" bIns="46038"/>
          <a:lstStyle/>
          <a:p>
            <a:pPr algn="l">
              <a:lnSpc>
                <a:spcPct val="100000"/>
              </a:lnSpc>
            </a:pPr>
            <a:r>
              <a:rPr lang="en-US" sz="2000" b="0">
                <a:solidFill>
                  <a:srgbClr val="000000"/>
                </a:solidFill>
                <a:latin typeface="Times New Roman" pitchFamily="18" charset="0"/>
              </a:rPr>
              <a:t>             avg_sales</a:t>
            </a:r>
          </a:p>
        </p:txBody>
      </p:sp>
      <p:sp>
        <p:nvSpPr>
          <p:cNvPr id="40973" name="Rectangle 18"/>
          <p:cNvSpPr>
            <a:spLocks noChangeArrowheads="1"/>
          </p:cNvSpPr>
          <p:nvPr/>
        </p:nvSpPr>
        <p:spPr bwMode="auto">
          <a:xfrm>
            <a:off x="1524000" y="5905500"/>
            <a:ext cx="1219200" cy="376238"/>
          </a:xfrm>
          <a:prstGeom prst="rect">
            <a:avLst/>
          </a:prstGeom>
          <a:solidFill>
            <a:srgbClr val="FF99CC"/>
          </a:solidFill>
          <a:ln w="9525">
            <a:solidFill>
              <a:schemeClr val="tx1"/>
            </a:solidFill>
            <a:miter lim="800000"/>
            <a:headEnd/>
            <a:tailEnd/>
          </a:ln>
        </p:spPr>
        <p:txBody>
          <a:bodyPr lIns="92075" tIns="46038" rIns="92075" bIns="46038">
            <a:spAutoFit/>
          </a:bodyPr>
          <a:lstStyle/>
          <a:p>
            <a:pPr algn="l">
              <a:lnSpc>
                <a:spcPct val="100000"/>
              </a:lnSpc>
              <a:spcBef>
                <a:spcPct val="50000"/>
              </a:spcBef>
            </a:pPr>
            <a:r>
              <a:rPr lang="en-US" sz="1800" b="0">
                <a:solidFill>
                  <a:srgbClr val="000000"/>
                </a:solidFill>
                <a:latin typeface="Times New Roman" pitchFamily="18" charset="0"/>
              </a:rPr>
              <a:t>Measures</a:t>
            </a:r>
          </a:p>
        </p:txBody>
      </p:sp>
      <p:sp>
        <p:nvSpPr>
          <p:cNvPr id="40974" name="Line 19"/>
          <p:cNvSpPr>
            <a:spLocks noChangeShapeType="1"/>
          </p:cNvSpPr>
          <p:nvPr/>
        </p:nvSpPr>
        <p:spPr bwMode="auto">
          <a:xfrm flipH="1">
            <a:off x="2176097" y="3810001"/>
            <a:ext cx="948103" cy="874713"/>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40975" name="Line 20"/>
          <p:cNvSpPr>
            <a:spLocks noChangeShapeType="1"/>
          </p:cNvSpPr>
          <p:nvPr/>
        </p:nvSpPr>
        <p:spPr bwMode="auto">
          <a:xfrm flipH="1" flipV="1">
            <a:off x="1981200" y="2514600"/>
            <a:ext cx="1143000" cy="457200"/>
          </a:xfrm>
          <a:prstGeom prst="line">
            <a:avLst/>
          </a:prstGeom>
          <a:noFill/>
          <a:ln w="508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E"/>
          </a:p>
        </p:txBody>
      </p:sp>
      <p:sp>
        <p:nvSpPr>
          <p:cNvPr id="40976" name="Line 21"/>
          <p:cNvSpPr>
            <a:spLocks noChangeShapeType="1"/>
          </p:cNvSpPr>
          <p:nvPr/>
        </p:nvSpPr>
        <p:spPr bwMode="auto">
          <a:xfrm>
            <a:off x="5105400" y="4267200"/>
            <a:ext cx="457200" cy="3048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40977" name="Line 22"/>
          <p:cNvSpPr>
            <a:spLocks noChangeShapeType="1"/>
          </p:cNvSpPr>
          <p:nvPr/>
        </p:nvSpPr>
        <p:spPr bwMode="auto">
          <a:xfrm flipV="1">
            <a:off x="5105400" y="2819401"/>
            <a:ext cx="609600" cy="568325"/>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grpSp>
        <p:nvGrpSpPr>
          <p:cNvPr id="40978" name="Group 23"/>
          <p:cNvGrpSpPr>
            <a:grpSpLocks/>
          </p:cNvGrpSpPr>
          <p:nvPr/>
        </p:nvGrpSpPr>
        <p:grpSpPr bwMode="auto">
          <a:xfrm>
            <a:off x="5720860" y="1679575"/>
            <a:ext cx="1378347" cy="1847850"/>
            <a:chOff x="4164" y="1058"/>
            <a:chExt cx="868" cy="1164"/>
          </a:xfrm>
        </p:grpSpPr>
        <p:sp>
          <p:nvSpPr>
            <p:cNvPr id="40993" name="Rectangle 24"/>
            <p:cNvSpPr>
              <a:spLocks noChangeArrowheads="1"/>
            </p:cNvSpPr>
            <p:nvPr/>
          </p:nvSpPr>
          <p:spPr bwMode="auto">
            <a:xfrm>
              <a:off x="4164" y="1291"/>
              <a:ext cx="868" cy="931"/>
            </a:xfrm>
            <a:prstGeom prst="rect">
              <a:avLst/>
            </a:prstGeom>
            <a:solidFill>
              <a:srgbClr val="FFCC99"/>
            </a:solidFill>
            <a:ln w="9525">
              <a:solidFill>
                <a:schemeClr val="tx1"/>
              </a:solidFill>
              <a:miter lim="800000"/>
              <a:headEnd/>
              <a:tailEnd/>
            </a:ln>
          </p:spPr>
          <p:txBody>
            <a:bodyPr wrap="none" lIns="92075" tIns="46038" rIns="92075" bIns="46038">
              <a:spAutoFit/>
            </a:bodyPr>
            <a:lstStyle/>
            <a:p>
              <a:pPr algn="l">
                <a:lnSpc>
                  <a:spcPct val="100000"/>
                </a:lnSpc>
              </a:pPr>
              <a:r>
                <a:rPr lang="en-US" sz="1800" b="0">
                  <a:solidFill>
                    <a:srgbClr val="000000"/>
                  </a:solidFill>
                  <a:latin typeface="Times New Roman" pitchFamily="18" charset="0"/>
                </a:rPr>
                <a:t>item_key</a:t>
              </a:r>
            </a:p>
            <a:p>
              <a:pPr algn="l">
                <a:lnSpc>
                  <a:spcPct val="100000"/>
                </a:lnSpc>
              </a:pPr>
              <a:r>
                <a:rPr lang="en-US" sz="1800" b="0">
                  <a:solidFill>
                    <a:srgbClr val="000000"/>
                  </a:solidFill>
                  <a:latin typeface="Times New Roman" pitchFamily="18" charset="0"/>
                </a:rPr>
                <a:t>item_name</a:t>
              </a:r>
            </a:p>
            <a:p>
              <a:pPr algn="l">
                <a:lnSpc>
                  <a:spcPct val="100000"/>
                </a:lnSpc>
              </a:pPr>
              <a:r>
                <a:rPr lang="en-US" sz="1800" b="0">
                  <a:solidFill>
                    <a:srgbClr val="000000"/>
                  </a:solidFill>
                  <a:latin typeface="Times New Roman" pitchFamily="18" charset="0"/>
                </a:rPr>
                <a:t>brand</a:t>
              </a:r>
            </a:p>
            <a:p>
              <a:pPr algn="l">
                <a:lnSpc>
                  <a:spcPct val="100000"/>
                </a:lnSpc>
              </a:pPr>
              <a:r>
                <a:rPr lang="en-US" sz="1800" b="0">
                  <a:solidFill>
                    <a:srgbClr val="000000"/>
                  </a:solidFill>
                  <a:latin typeface="Times New Roman" pitchFamily="18" charset="0"/>
                </a:rPr>
                <a:t>type</a:t>
              </a:r>
            </a:p>
            <a:p>
              <a:pPr algn="l">
                <a:lnSpc>
                  <a:spcPct val="100000"/>
                </a:lnSpc>
              </a:pPr>
              <a:r>
                <a:rPr lang="en-US" sz="1800" b="0">
                  <a:solidFill>
                    <a:srgbClr val="000000"/>
                  </a:solidFill>
                  <a:latin typeface="Times New Roman" pitchFamily="18" charset="0"/>
                </a:rPr>
                <a:t>supplier_key</a:t>
              </a:r>
            </a:p>
          </p:txBody>
        </p:sp>
        <p:sp>
          <p:nvSpPr>
            <p:cNvPr id="40994" name="Text Box 25"/>
            <p:cNvSpPr txBox="1">
              <a:spLocks noChangeArrowheads="1"/>
            </p:cNvSpPr>
            <p:nvPr/>
          </p:nvSpPr>
          <p:spPr bwMode="auto">
            <a:xfrm>
              <a:off x="4185" y="1058"/>
              <a:ext cx="375" cy="233"/>
            </a:xfrm>
            <a:prstGeom prst="rect">
              <a:avLst/>
            </a:prstGeom>
            <a:solidFill>
              <a:srgbClr val="FFCC99"/>
            </a:solidFill>
            <a:ln w="9525">
              <a:solidFill>
                <a:schemeClr val="tx1"/>
              </a:solidFill>
              <a:miter lim="800000"/>
              <a:headEnd/>
              <a:tailEnd/>
            </a:ln>
          </p:spPr>
          <p:txBody>
            <a:bodyPr wrap="none" anchor="ctr">
              <a:spAutoFit/>
            </a:bodyPr>
            <a:lstStyle>
              <a:lvl1pPr>
                <a:defRPr sz="1000" b="1">
                  <a:solidFill>
                    <a:schemeClr val="tx1"/>
                  </a:solidFill>
                  <a:latin typeface="Arial Narrow" pitchFamily="34" charset="0"/>
                  <a:ea typeface="MS PGothic" pitchFamily="34" charset="-128"/>
                </a:defRPr>
              </a:lvl1pPr>
              <a:lvl2pPr marL="742950" indent="-285750">
                <a:defRPr sz="1000" b="1">
                  <a:solidFill>
                    <a:schemeClr val="tx1"/>
                  </a:solidFill>
                  <a:latin typeface="Arial Narrow" pitchFamily="34" charset="0"/>
                  <a:ea typeface="MS PGothic" pitchFamily="34" charset="-128"/>
                </a:defRPr>
              </a:lvl2pPr>
              <a:lvl3pPr marL="1143000" indent="-228600">
                <a:defRPr sz="1000" b="1">
                  <a:solidFill>
                    <a:schemeClr val="tx1"/>
                  </a:solidFill>
                  <a:latin typeface="Arial Narrow" pitchFamily="34" charset="0"/>
                  <a:ea typeface="MS PGothic" pitchFamily="34" charset="-128"/>
                </a:defRPr>
              </a:lvl3pPr>
              <a:lvl4pPr marL="1600200" indent="-228600">
                <a:defRPr sz="1000" b="1">
                  <a:solidFill>
                    <a:schemeClr val="tx1"/>
                  </a:solidFill>
                  <a:latin typeface="Arial Narrow" pitchFamily="34" charset="0"/>
                  <a:ea typeface="MS PGothic" pitchFamily="34" charset="-128"/>
                </a:defRPr>
              </a:lvl4pPr>
              <a:lvl5pPr marL="2057400" indent="-228600">
                <a:defRPr sz="1000" b="1">
                  <a:solidFill>
                    <a:schemeClr val="tx1"/>
                  </a:solidFill>
                  <a:latin typeface="Arial Narrow" pitchFamily="34" charset="0"/>
                  <a:ea typeface="MS PGothic" pitchFamily="34" charset="-128"/>
                </a:defRPr>
              </a:lvl5pPr>
              <a:lvl6pPr marL="2514600" indent="-228600" algn="ctr" eaLnBrk="0" fontAlgn="base" hangingPunct="0">
                <a:lnSpc>
                  <a:spcPct val="90000"/>
                </a:lnSpc>
                <a:spcBef>
                  <a:spcPct val="0"/>
                </a:spcBef>
                <a:spcAft>
                  <a:spcPct val="0"/>
                </a:spcAft>
                <a:defRPr sz="1000" b="1">
                  <a:solidFill>
                    <a:schemeClr val="tx1"/>
                  </a:solidFill>
                  <a:latin typeface="Arial Narrow" pitchFamily="34" charset="0"/>
                  <a:ea typeface="MS PGothic" pitchFamily="34" charset="-128"/>
                </a:defRPr>
              </a:lvl6pPr>
              <a:lvl7pPr marL="2971800" indent="-228600" algn="ctr" eaLnBrk="0" fontAlgn="base" hangingPunct="0">
                <a:lnSpc>
                  <a:spcPct val="90000"/>
                </a:lnSpc>
                <a:spcBef>
                  <a:spcPct val="0"/>
                </a:spcBef>
                <a:spcAft>
                  <a:spcPct val="0"/>
                </a:spcAft>
                <a:defRPr sz="1000" b="1">
                  <a:solidFill>
                    <a:schemeClr val="tx1"/>
                  </a:solidFill>
                  <a:latin typeface="Arial Narrow" pitchFamily="34" charset="0"/>
                  <a:ea typeface="MS PGothic" pitchFamily="34" charset="-128"/>
                </a:defRPr>
              </a:lvl7pPr>
              <a:lvl8pPr marL="3429000" indent="-228600" algn="ctr" eaLnBrk="0" fontAlgn="base" hangingPunct="0">
                <a:lnSpc>
                  <a:spcPct val="90000"/>
                </a:lnSpc>
                <a:spcBef>
                  <a:spcPct val="0"/>
                </a:spcBef>
                <a:spcAft>
                  <a:spcPct val="0"/>
                </a:spcAft>
                <a:defRPr sz="1000" b="1">
                  <a:solidFill>
                    <a:schemeClr val="tx1"/>
                  </a:solidFill>
                  <a:latin typeface="Arial Narrow" pitchFamily="34" charset="0"/>
                  <a:ea typeface="MS PGothic" pitchFamily="34" charset="-128"/>
                </a:defRPr>
              </a:lvl8pPr>
              <a:lvl9pPr marL="3886200" indent="-228600" algn="ctr" eaLnBrk="0" fontAlgn="base" hangingPunct="0">
                <a:lnSpc>
                  <a:spcPct val="90000"/>
                </a:lnSpc>
                <a:spcBef>
                  <a:spcPct val="0"/>
                </a:spcBef>
                <a:spcAft>
                  <a:spcPct val="0"/>
                </a:spcAft>
                <a:defRPr sz="1000" b="1">
                  <a:solidFill>
                    <a:schemeClr val="tx1"/>
                  </a:solidFill>
                  <a:latin typeface="Arial Narrow" pitchFamily="34" charset="0"/>
                  <a:ea typeface="MS PGothic" pitchFamily="34" charset="-128"/>
                </a:defRPr>
              </a:lvl9pPr>
            </a:lstStyle>
            <a:p>
              <a:pPr>
                <a:lnSpc>
                  <a:spcPct val="100000"/>
                </a:lnSpc>
              </a:pPr>
              <a:r>
                <a:rPr lang="en-US" sz="1800" b="0">
                  <a:solidFill>
                    <a:srgbClr val="000000"/>
                  </a:solidFill>
                  <a:latin typeface="Times New Roman" pitchFamily="18" charset="0"/>
                </a:rPr>
                <a:t>item</a:t>
              </a:r>
            </a:p>
          </p:txBody>
        </p:sp>
      </p:grpSp>
      <p:grpSp>
        <p:nvGrpSpPr>
          <p:cNvPr id="40979" name="Group 26"/>
          <p:cNvGrpSpPr>
            <a:grpSpLocks/>
          </p:cNvGrpSpPr>
          <p:nvPr/>
        </p:nvGrpSpPr>
        <p:grpSpPr bwMode="auto">
          <a:xfrm>
            <a:off x="685800" y="3971926"/>
            <a:ext cx="1429809" cy="1306513"/>
            <a:chOff x="528" y="2502"/>
            <a:chExt cx="901" cy="823"/>
          </a:xfrm>
        </p:grpSpPr>
        <p:sp>
          <p:nvSpPr>
            <p:cNvPr id="40991" name="Rectangle 27"/>
            <p:cNvSpPr>
              <a:spLocks noChangeArrowheads="1"/>
            </p:cNvSpPr>
            <p:nvPr/>
          </p:nvSpPr>
          <p:spPr bwMode="auto">
            <a:xfrm>
              <a:off x="528" y="2743"/>
              <a:ext cx="901" cy="582"/>
            </a:xfrm>
            <a:prstGeom prst="rect">
              <a:avLst/>
            </a:prstGeom>
            <a:solidFill>
              <a:srgbClr val="CCECFF"/>
            </a:solidFill>
            <a:ln w="9525">
              <a:solidFill>
                <a:schemeClr val="tx1"/>
              </a:solidFill>
              <a:miter lim="800000"/>
              <a:headEnd/>
              <a:tailEnd/>
            </a:ln>
          </p:spPr>
          <p:txBody>
            <a:bodyPr wrap="none" lIns="92075" tIns="46038" rIns="92075" bIns="46038">
              <a:spAutoFit/>
            </a:bodyPr>
            <a:lstStyle/>
            <a:p>
              <a:pPr algn="l">
                <a:lnSpc>
                  <a:spcPct val="100000"/>
                </a:lnSpc>
              </a:pPr>
              <a:r>
                <a:rPr lang="en-US" sz="1800" b="0">
                  <a:solidFill>
                    <a:srgbClr val="000000"/>
                  </a:solidFill>
                  <a:latin typeface="Times New Roman" pitchFamily="18" charset="0"/>
                </a:rPr>
                <a:t>branch_key</a:t>
              </a:r>
            </a:p>
            <a:p>
              <a:pPr algn="l">
                <a:lnSpc>
                  <a:spcPct val="100000"/>
                </a:lnSpc>
              </a:pPr>
              <a:r>
                <a:rPr lang="en-US" sz="1800" b="0">
                  <a:solidFill>
                    <a:srgbClr val="000000"/>
                  </a:solidFill>
                  <a:latin typeface="Times New Roman" pitchFamily="18" charset="0"/>
                </a:rPr>
                <a:t>branch_name</a:t>
              </a:r>
            </a:p>
            <a:p>
              <a:pPr algn="l">
                <a:lnSpc>
                  <a:spcPct val="100000"/>
                </a:lnSpc>
              </a:pPr>
              <a:r>
                <a:rPr lang="en-US" sz="1800" b="0">
                  <a:solidFill>
                    <a:srgbClr val="000000"/>
                  </a:solidFill>
                  <a:latin typeface="Times New Roman" pitchFamily="18" charset="0"/>
                </a:rPr>
                <a:t>branch_type</a:t>
              </a:r>
            </a:p>
          </p:txBody>
        </p:sp>
        <p:sp>
          <p:nvSpPr>
            <p:cNvPr id="40992" name="Text Box 28"/>
            <p:cNvSpPr txBox="1">
              <a:spLocks noChangeArrowheads="1"/>
            </p:cNvSpPr>
            <p:nvPr/>
          </p:nvSpPr>
          <p:spPr bwMode="auto">
            <a:xfrm>
              <a:off x="550" y="2502"/>
              <a:ext cx="512" cy="233"/>
            </a:xfrm>
            <a:prstGeom prst="rect">
              <a:avLst/>
            </a:prstGeom>
            <a:solidFill>
              <a:srgbClr val="CCECFF"/>
            </a:solidFill>
            <a:ln w="9525">
              <a:solidFill>
                <a:schemeClr val="tx1"/>
              </a:solidFill>
              <a:miter lim="800000"/>
              <a:headEnd/>
              <a:tailEnd/>
            </a:ln>
          </p:spPr>
          <p:txBody>
            <a:bodyPr wrap="none">
              <a:spAutoFit/>
            </a:bodyPr>
            <a:lstStyle>
              <a:lvl1pPr>
                <a:defRPr sz="1000" b="1">
                  <a:solidFill>
                    <a:schemeClr val="tx1"/>
                  </a:solidFill>
                  <a:latin typeface="Arial Narrow" pitchFamily="34" charset="0"/>
                  <a:ea typeface="MS PGothic" pitchFamily="34" charset="-128"/>
                </a:defRPr>
              </a:lvl1pPr>
              <a:lvl2pPr marL="742950" indent="-285750">
                <a:defRPr sz="1000" b="1">
                  <a:solidFill>
                    <a:schemeClr val="tx1"/>
                  </a:solidFill>
                  <a:latin typeface="Arial Narrow" pitchFamily="34" charset="0"/>
                  <a:ea typeface="MS PGothic" pitchFamily="34" charset="-128"/>
                </a:defRPr>
              </a:lvl2pPr>
              <a:lvl3pPr marL="1143000" indent="-228600">
                <a:defRPr sz="1000" b="1">
                  <a:solidFill>
                    <a:schemeClr val="tx1"/>
                  </a:solidFill>
                  <a:latin typeface="Arial Narrow" pitchFamily="34" charset="0"/>
                  <a:ea typeface="MS PGothic" pitchFamily="34" charset="-128"/>
                </a:defRPr>
              </a:lvl3pPr>
              <a:lvl4pPr marL="1600200" indent="-228600">
                <a:defRPr sz="1000" b="1">
                  <a:solidFill>
                    <a:schemeClr val="tx1"/>
                  </a:solidFill>
                  <a:latin typeface="Arial Narrow" pitchFamily="34" charset="0"/>
                  <a:ea typeface="MS PGothic" pitchFamily="34" charset="-128"/>
                </a:defRPr>
              </a:lvl4pPr>
              <a:lvl5pPr marL="2057400" indent="-228600">
                <a:defRPr sz="1000" b="1">
                  <a:solidFill>
                    <a:schemeClr val="tx1"/>
                  </a:solidFill>
                  <a:latin typeface="Arial Narrow" pitchFamily="34" charset="0"/>
                  <a:ea typeface="MS PGothic" pitchFamily="34" charset="-128"/>
                </a:defRPr>
              </a:lvl5pPr>
              <a:lvl6pPr marL="2514600" indent="-228600" algn="ctr" eaLnBrk="0" fontAlgn="base" hangingPunct="0">
                <a:lnSpc>
                  <a:spcPct val="90000"/>
                </a:lnSpc>
                <a:spcBef>
                  <a:spcPct val="0"/>
                </a:spcBef>
                <a:spcAft>
                  <a:spcPct val="0"/>
                </a:spcAft>
                <a:defRPr sz="1000" b="1">
                  <a:solidFill>
                    <a:schemeClr val="tx1"/>
                  </a:solidFill>
                  <a:latin typeface="Arial Narrow" pitchFamily="34" charset="0"/>
                  <a:ea typeface="MS PGothic" pitchFamily="34" charset="-128"/>
                </a:defRPr>
              </a:lvl6pPr>
              <a:lvl7pPr marL="2971800" indent="-228600" algn="ctr" eaLnBrk="0" fontAlgn="base" hangingPunct="0">
                <a:lnSpc>
                  <a:spcPct val="90000"/>
                </a:lnSpc>
                <a:spcBef>
                  <a:spcPct val="0"/>
                </a:spcBef>
                <a:spcAft>
                  <a:spcPct val="0"/>
                </a:spcAft>
                <a:defRPr sz="1000" b="1">
                  <a:solidFill>
                    <a:schemeClr val="tx1"/>
                  </a:solidFill>
                  <a:latin typeface="Arial Narrow" pitchFamily="34" charset="0"/>
                  <a:ea typeface="MS PGothic" pitchFamily="34" charset="-128"/>
                </a:defRPr>
              </a:lvl7pPr>
              <a:lvl8pPr marL="3429000" indent="-228600" algn="ctr" eaLnBrk="0" fontAlgn="base" hangingPunct="0">
                <a:lnSpc>
                  <a:spcPct val="90000"/>
                </a:lnSpc>
                <a:spcBef>
                  <a:spcPct val="0"/>
                </a:spcBef>
                <a:spcAft>
                  <a:spcPct val="0"/>
                </a:spcAft>
                <a:defRPr sz="1000" b="1">
                  <a:solidFill>
                    <a:schemeClr val="tx1"/>
                  </a:solidFill>
                  <a:latin typeface="Arial Narrow" pitchFamily="34" charset="0"/>
                  <a:ea typeface="MS PGothic" pitchFamily="34" charset="-128"/>
                </a:defRPr>
              </a:lvl8pPr>
              <a:lvl9pPr marL="3886200" indent="-228600" algn="ctr" eaLnBrk="0" fontAlgn="base" hangingPunct="0">
                <a:lnSpc>
                  <a:spcPct val="90000"/>
                </a:lnSpc>
                <a:spcBef>
                  <a:spcPct val="0"/>
                </a:spcBef>
                <a:spcAft>
                  <a:spcPct val="0"/>
                </a:spcAft>
                <a:defRPr sz="1000" b="1">
                  <a:solidFill>
                    <a:schemeClr val="tx1"/>
                  </a:solidFill>
                  <a:latin typeface="Arial Narrow" pitchFamily="34" charset="0"/>
                  <a:ea typeface="MS PGothic" pitchFamily="34" charset="-128"/>
                </a:defRPr>
              </a:lvl9pPr>
            </a:lstStyle>
            <a:p>
              <a:pPr>
                <a:lnSpc>
                  <a:spcPct val="100000"/>
                </a:lnSpc>
              </a:pPr>
              <a:r>
                <a:rPr lang="en-US" sz="1800" b="0">
                  <a:solidFill>
                    <a:srgbClr val="000000"/>
                  </a:solidFill>
                  <a:latin typeface="Times New Roman" pitchFamily="18" charset="0"/>
                </a:rPr>
                <a:t>branch</a:t>
              </a:r>
            </a:p>
          </p:txBody>
        </p:sp>
      </p:grpSp>
      <p:cxnSp>
        <p:nvCxnSpPr>
          <p:cNvPr id="40980" name="AutoShape 29"/>
          <p:cNvCxnSpPr>
            <a:cxnSpLocks noChangeShapeType="1"/>
            <a:stCxn id="40973" idx="0"/>
            <a:endCxn id="40970" idx="1"/>
          </p:cNvCxnSpPr>
          <p:nvPr/>
        </p:nvCxnSpPr>
        <p:spPr bwMode="auto">
          <a:xfrm flipV="1">
            <a:off x="2133600" y="4694238"/>
            <a:ext cx="955431" cy="1211262"/>
          </a:xfrm>
          <a:prstGeom prst="straightConnector1">
            <a:avLst/>
          </a:prstGeom>
          <a:noFill/>
          <a:ln w="25400">
            <a:solidFill>
              <a:schemeClr val="tx1"/>
            </a:solidFill>
            <a:miter lim="800000"/>
            <a:headEnd/>
            <a:tailEnd/>
          </a:ln>
          <a:extLst>
            <a:ext uri="{909E8E84-426E-40DD-AFC4-6F175D3DCCD1}">
              <a14:hiddenFill xmlns:a14="http://schemas.microsoft.com/office/drawing/2010/main">
                <a:noFill/>
              </a14:hiddenFill>
            </a:ext>
          </a:extLst>
        </p:spPr>
      </p:cxnSp>
      <p:cxnSp>
        <p:nvCxnSpPr>
          <p:cNvPr id="40981" name="AutoShape 30"/>
          <p:cNvCxnSpPr>
            <a:cxnSpLocks noChangeShapeType="1"/>
            <a:stCxn id="40971" idx="1"/>
            <a:endCxn id="40973" idx="0"/>
          </p:cNvCxnSpPr>
          <p:nvPr/>
        </p:nvCxnSpPr>
        <p:spPr bwMode="auto">
          <a:xfrm flipH="1">
            <a:off x="2133600" y="5127626"/>
            <a:ext cx="955431" cy="777875"/>
          </a:xfrm>
          <a:prstGeom prst="straightConnector1">
            <a:avLst/>
          </a:prstGeom>
          <a:noFill/>
          <a:ln w="25400">
            <a:solidFill>
              <a:schemeClr val="tx1"/>
            </a:solidFill>
            <a:miter lim="800000"/>
            <a:headEnd/>
            <a:tailEnd/>
          </a:ln>
          <a:extLst>
            <a:ext uri="{909E8E84-426E-40DD-AFC4-6F175D3DCCD1}">
              <a14:hiddenFill xmlns:a14="http://schemas.microsoft.com/office/drawing/2010/main">
                <a:noFill/>
              </a14:hiddenFill>
            </a:ext>
          </a:extLst>
        </p:spPr>
      </p:cxnSp>
      <p:cxnSp>
        <p:nvCxnSpPr>
          <p:cNvPr id="40982" name="AutoShape 31"/>
          <p:cNvCxnSpPr>
            <a:cxnSpLocks noChangeShapeType="1"/>
            <a:stCxn id="40972" idx="1"/>
            <a:endCxn id="40973" idx="0"/>
          </p:cNvCxnSpPr>
          <p:nvPr/>
        </p:nvCxnSpPr>
        <p:spPr bwMode="auto">
          <a:xfrm flipH="1">
            <a:off x="2133600" y="5549900"/>
            <a:ext cx="955431" cy="355600"/>
          </a:xfrm>
          <a:prstGeom prst="straightConnector1">
            <a:avLst/>
          </a:prstGeom>
          <a:noFill/>
          <a:ln w="25400">
            <a:solidFill>
              <a:schemeClr val="tx1"/>
            </a:solidFill>
            <a:miter lim="800000"/>
            <a:headEnd/>
            <a:tailEnd/>
          </a:ln>
          <a:extLst>
            <a:ext uri="{909E8E84-426E-40DD-AFC4-6F175D3DCCD1}">
              <a14:hiddenFill xmlns:a14="http://schemas.microsoft.com/office/drawing/2010/main">
                <a:noFill/>
              </a14:hiddenFill>
            </a:ext>
          </a:extLst>
        </p:spPr>
      </p:cxnSp>
      <p:grpSp>
        <p:nvGrpSpPr>
          <p:cNvPr id="40983" name="Group 36"/>
          <p:cNvGrpSpPr>
            <a:grpSpLocks/>
          </p:cNvGrpSpPr>
          <p:nvPr/>
        </p:nvGrpSpPr>
        <p:grpSpPr bwMode="auto">
          <a:xfrm>
            <a:off x="7540868" y="2181225"/>
            <a:ext cx="1443170" cy="1023938"/>
            <a:chOff x="5310" y="1374"/>
            <a:chExt cx="909" cy="645"/>
          </a:xfrm>
        </p:grpSpPr>
        <p:sp>
          <p:nvSpPr>
            <p:cNvPr id="40989" name="Rectangle 33"/>
            <p:cNvSpPr>
              <a:spLocks noChangeArrowheads="1"/>
            </p:cNvSpPr>
            <p:nvPr/>
          </p:nvSpPr>
          <p:spPr bwMode="auto">
            <a:xfrm>
              <a:off x="5310" y="1611"/>
              <a:ext cx="909" cy="408"/>
            </a:xfrm>
            <a:prstGeom prst="rect">
              <a:avLst/>
            </a:prstGeom>
            <a:solidFill>
              <a:srgbClr val="FFCC99"/>
            </a:solidFill>
            <a:ln w="9525">
              <a:solidFill>
                <a:schemeClr val="tx1"/>
              </a:solidFill>
              <a:miter lim="800000"/>
              <a:headEnd/>
              <a:tailEnd/>
            </a:ln>
          </p:spPr>
          <p:txBody>
            <a:bodyPr wrap="none" lIns="92075" tIns="46038" rIns="92075" bIns="46038">
              <a:spAutoFit/>
            </a:bodyPr>
            <a:lstStyle/>
            <a:p>
              <a:pPr algn="l">
                <a:lnSpc>
                  <a:spcPct val="100000"/>
                </a:lnSpc>
              </a:pPr>
              <a:r>
                <a:rPr lang="en-US" sz="1800" b="0">
                  <a:solidFill>
                    <a:srgbClr val="000000"/>
                  </a:solidFill>
                  <a:latin typeface="Times New Roman" pitchFamily="18" charset="0"/>
                </a:rPr>
                <a:t>supplier_key</a:t>
              </a:r>
            </a:p>
            <a:p>
              <a:pPr algn="l">
                <a:lnSpc>
                  <a:spcPct val="100000"/>
                </a:lnSpc>
              </a:pPr>
              <a:r>
                <a:rPr lang="en-US" sz="1800" b="0">
                  <a:solidFill>
                    <a:srgbClr val="000000"/>
                  </a:solidFill>
                  <a:latin typeface="Times New Roman" pitchFamily="18" charset="0"/>
                </a:rPr>
                <a:t>supplier_type</a:t>
              </a:r>
            </a:p>
          </p:txBody>
        </p:sp>
        <p:sp>
          <p:nvSpPr>
            <p:cNvPr id="40990" name="Text Box 34"/>
            <p:cNvSpPr txBox="1">
              <a:spLocks noChangeArrowheads="1"/>
            </p:cNvSpPr>
            <p:nvPr/>
          </p:nvSpPr>
          <p:spPr bwMode="auto">
            <a:xfrm>
              <a:off x="5334" y="1374"/>
              <a:ext cx="585" cy="233"/>
            </a:xfrm>
            <a:prstGeom prst="rect">
              <a:avLst/>
            </a:prstGeom>
            <a:solidFill>
              <a:srgbClr val="FFCC99"/>
            </a:solidFill>
            <a:ln w="9525">
              <a:solidFill>
                <a:schemeClr val="tx1"/>
              </a:solidFill>
              <a:miter lim="800000"/>
              <a:headEnd/>
              <a:tailEnd/>
            </a:ln>
          </p:spPr>
          <p:txBody>
            <a:bodyPr wrap="none" anchor="ctr">
              <a:spAutoFit/>
            </a:bodyPr>
            <a:lstStyle>
              <a:lvl1pPr>
                <a:defRPr sz="1000" b="1">
                  <a:solidFill>
                    <a:schemeClr val="tx1"/>
                  </a:solidFill>
                  <a:latin typeface="Arial Narrow" pitchFamily="34" charset="0"/>
                  <a:ea typeface="MS PGothic" pitchFamily="34" charset="-128"/>
                </a:defRPr>
              </a:lvl1pPr>
              <a:lvl2pPr marL="742950" indent="-285750">
                <a:defRPr sz="1000" b="1">
                  <a:solidFill>
                    <a:schemeClr val="tx1"/>
                  </a:solidFill>
                  <a:latin typeface="Arial Narrow" pitchFamily="34" charset="0"/>
                  <a:ea typeface="MS PGothic" pitchFamily="34" charset="-128"/>
                </a:defRPr>
              </a:lvl2pPr>
              <a:lvl3pPr marL="1143000" indent="-228600">
                <a:defRPr sz="1000" b="1">
                  <a:solidFill>
                    <a:schemeClr val="tx1"/>
                  </a:solidFill>
                  <a:latin typeface="Arial Narrow" pitchFamily="34" charset="0"/>
                  <a:ea typeface="MS PGothic" pitchFamily="34" charset="-128"/>
                </a:defRPr>
              </a:lvl3pPr>
              <a:lvl4pPr marL="1600200" indent="-228600">
                <a:defRPr sz="1000" b="1">
                  <a:solidFill>
                    <a:schemeClr val="tx1"/>
                  </a:solidFill>
                  <a:latin typeface="Arial Narrow" pitchFamily="34" charset="0"/>
                  <a:ea typeface="MS PGothic" pitchFamily="34" charset="-128"/>
                </a:defRPr>
              </a:lvl4pPr>
              <a:lvl5pPr marL="2057400" indent="-228600">
                <a:defRPr sz="1000" b="1">
                  <a:solidFill>
                    <a:schemeClr val="tx1"/>
                  </a:solidFill>
                  <a:latin typeface="Arial Narrow" pitchFamily="34" charset="0"/>
                  <a:ea typeface="MS PGothic" pitchFamily="34" charset="-128"/>
                </a:defRPr>
              </a:lvl5pPr>
              <a:lvl6pPr marL="2514600" indent="-228600" algn="ctr" eaLnBrk="0" fontAlgn="base" hangingPunct="0">
                <a:lnSpc>
                  <a:spcPct val="90000"/>
                </a:lnSpc>
                <a:spcBef>
                  <a:spcPct val="0"/>
                </a:spcBef>
                <a:spcAft>
                  <a:spcPct val="0"/>
                </a:spcAft>
                <a:defRPr sz="1000" b="1">
                  <a:solidFill>
                    <a:schemeClr val="tx1"/>
                  </a:solidFill>
                  <a:latin typeface="Arial Narrow" pitchFamily="34" charset="0"/>
                  <a:ea typeface="MS PGothic" pitchFamily="34" charset="-128"/>
                </a:defRPr>
              </a:lvl6pPr>
              <a:lvl7pPr marL="2971800" indent="-228600" algn="ctr" eaLnBrk="0" fontAlgn="base" hangingPunct="0">
                <a:lnSpc>
                  <a:spcPct val="90000"/>
                </a:lnSpc>
                <a:spcBef>
                  <a:spcPct val="0"/>
                </a:spcBef>
                <a:spcAft>
                  <a:spcPct val="0"/>
                </a:spcAft>
                <a:defRPr sz="1000" b="1">
                  <a:solidFill>
                    <a:schemeClr val="tx1"/>
                  </a:solidFill>
                  <a:latin typeface="Arial Narrow" pitchFamily="34" charset="0"/>
                  <a:ea typeface="MS PGothic" pitchFamily="34" charset="-128"/>
                </a:defRPr>
              </a:lvl7pPr>
              <a:lvl8pPr marL="3429000" indent="-228600" algn="ctr" eaLnBrk="0" fontAlgn="base" hangingPunct="0">
                <a:lnSpc>
                  <a:spcPct val="90000"/>
                </a:lnSpc>
                <a:spcBef>
                  <a:spcPct val="0"/>
                </a:spcBef>
                <a:spcAft>
                  <a:spcPct val="0"/>
                </a:spcAft>
                <a:defRPr sz="1000" b="1">
                  <a:solidFill>
                    <a:schemeClr val="tx1"/>
                  </a:solidFill>
                  <a:latin typeface="Arial Narrow" pitchFamily="34" charset="0"/>
                  <a:ea typeface="MS PGothic" pitchFamily="34" charset="-128"/>
                </a:defRPr>
              </a:lvl8pPr>
              <a:lvl9pPr marL="3886200" indent="-228600" algn="ctr" eaLnBrk="0" fontAlgn="base" hangingPunct="0">
                <a:lnSpc>
                  <a:spcPct val="90000"/>
                </a:lnSpc>
                <a:spcBef>
                  <a:spcPct val="0"/>
                </a:spcBef>
                <a:spcAft>
                  <a:spcPct val="0"/>
                </a:spcAft>
                <a:defRPr sz="1000" b="1">
                  <a:solidFill>
                    <a:schemeClr val="tx1"/>
                  </a:solidFill>
                  <a:latin typeface="Arial Narrow" pitchFamily="34" charset="0"/>
                  <a:ea typeface="MS PGothic" pitchFamily="34" charset="-128"/>
                </a:defRPr>
              </a:lvl9pPr>
            </a:lstStyle>
            <a:p>
              <a:pPr>
                <a:lnSpc>
                  <a:spcPct val="100000"/>
                </a:lnSpc>
              </a:pPr>
              <a:r>
                <a:rPr lang="en-US" sz="1800" b="0">
                  <a:solidFill>
                    <a:srgbClr val="000000"/>
                  </a:solidFill>
                  <a:latin typeface="Times New Roman" pitchFamily="18" charset="0"/>
                </a:rPr>
                <a:t>supplier</a:t>
              </a:r>
            </a:p>
          </p:txBody>
        </p:sp>
      </p:grpSp>
      <p:sp>
        <p:nvSpPr>
          <p:cNvPr id="40984" name="Line 35"/>
          <p:cNvSpPr>
            <a:spLocks noChangeShapeType="1"/>
          </p:cNvSpPr>
          <p:nvPr/>
        </p:nvSpPr>
        <p:spPr bwMode="auto">
          <a:xfrm flipV="1">
            <a:off x="7010400" y="2832100"/>
            <a:ext cx="622789" cy="5969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grpSp>
        <p:nvGrpSpPr>
          <p:cNvPr id="40985" name="Group 41"/>
          <p:cNvGrpSpPr>
            <a:grpSpLocks/>
          </p:cNvGrpSpPr>
          <p:nvPr/>
        </p:nvGrpSpPr>
        <p:grpSpPr bwMode="auto">
          <a:xfrm>
            <a:off x="7086600" y="4876801"/>
            <a:ext cx="1905000" cy="1577975"/>
            <a:chOff x="5520" y="3144"/>
            <a:chExt cx="1200" cy="994"/>
          </a:xfrm>
        </p:grpSpPr>
        <p:sp>
          <p:nvSpPr>
            <p:cNvPr id="40987" name="Rectangle 38"/>
            <p:cNvSpPr>
              <a:spLocks noChangeArrowheads="1"/>
            </p:cNvSpPr>
            <p:nvPr/>
          </p:nvSpPr>
          <p:spPr bwMode="auto">
            <a:xfrm>
              <a:off x="5520" y="3382"/>
              <a:ext cx="1200" cy="756"/>
            </a:xfrm>
            <a:prstGeom prst="rect">
              <a:avLst/>
            </a:prstGeom>
            <a:solidFill>
              <a:srgbClr val="FFFF99"/>
            </a:solidFill>
            <a:ln w="9525">
              <a:solidFill>
                <a:schemeClr val="tx1"/>
              </a:solidFill>
              <a:miter lim="800000"/>
              <a:headEnd/>
              <a:tailEnd/>
            </a:ln>
          </p:spPr>
          <p:txBody>
            <a:bodyPr lIns="92075" tIns="46038" rIns="92075" bIns="46038">
              <a:spAutoFit/>
            </a:bodyPr>
            <a:lstStyle/>
            <a:p>
              <a:pPr algn="l">
                <a:lnSpc>
                  <a:spcPct val="100000"/>
                </a:lnSpc>
              </a:pPr>
              <a:r>
                <a:rPr lang="en-US" sz="1800" b="0">
                  <a:solidFill>
                    <a:srgbClr val="000000"/>
                  </a:solidFill>
                  <a:latin typeface="Times New Roman" pitchFamily="18" charset="0"/>
                </a:rPr>
                <a:t>city_key</a:t>
              </a:r>
            </a:p>
            <a:p>
              <a:pPr algn="l">
                <a:lnSpc>
                  <a:spcPct val="100000"/>
                </a:lnSpc>
              </a:pPr>
              <a:r>
                <a:rPr lang="en-US" sz="1800" b="0">
                  <a:solidFill>
                    <a:srgbClr val="000000"/>
                  </a:solidFill>
                  <a:latin typeface="Times New Roman" pitchFamily="18" charset="0"/>
                </a:rPr>
                <a:t>city</a:t>
              </a:r>
            </a:p>
            <a:p>
              <a:pPr algn="l">
                <a:lnSpc>
                  <a:spcPct val="100000"/>
                </a:lnSpc>
              </a:pPr>
              <a:r>
                <a:rPr lang="en-US" sz="1800" b="0">
                  <a:solidFill>
                    <a:srgbClr val="000000"/>
                  </a:solidFill>
                  <a:latin typeface="Times New Roman" pitchFamily="18" charset="0"/>
                </a:rPr>
                <a:t>state_or_province</a:t>
              </a:r>
            </a:p>
            <a:p>
              <a:pPr algn="l">
                <a:lnSpc>
                  <a:spcPct val="100000"/>
                </a:lnSpc>
              </a:pPr>
              <a:r>
                <a:rPr lang="en-US" sz="1800" b="0">
                  <a:solidFill>
                    <a:srgbClr val="000000"/>
                  </a:solidFill>
                  <a:latin typeface="Times New Roman" pitchFamily="18" charset="0"/>
                </a:rPr>
                <a:t>country</a:t>
              </a:r>
            </a:p>
          </p:txBody>
        </p:sp>
        <p:sp>
          <p:nvSpPr>
            <p:cNvPr id="40988" name="Rectangle 39"/>
            <p:cNvSpPr>
              <a:spLocks noChangeArrowheads="1"/>
            </p:cNvSpPr>
            <p:nvPr/>
          </p:nvSpPr>
          <p:spPr bwMode="auto">
            <a:xfrm>
              <a:off x="5520" y="3144"/>
              <a:ext cx="335" cy="233"/>
            </a:xfrm>
            <a:prstGeom prst="rect">
              <a:avLst/>
            </a:prstGeom>
            <a:solidFill>
              <a:srgbClr val="FFFF99"/>
            </a:solidFill>
            <a:ln w="9525">
              <a:solidFill>
                <a:schemeClr val="tx1"/>
              </a:solidFill>
              <a:miter lim="800000"/>
              <a:headEnd/>
              <a:tailEnd/>
            </a:ln>
          </p:spPr>
          <p:txBody>
            <a:bodyPr wrap="none" lIns="92075" tIns="46038" rIns="92075" bIns="46038">
              <a:spAutoFit/>
            </a:bodyPr>
            <a:lstStyle/>
            <a:p>
              <a:pPr algn="l">
                <a:lnSpc>
                  <a:spcPct val="100000"/>
                </a:lnSpc>
              </a:pPr>
              <a:r>
                <a:rPr lang="en-US" sz="1800" b="0">
                  <a:solidFill>
                    <a:srgbClr val="000000"/>
                  </a:solidFill>
                  <a:latin typeface="Times New Roman" pitchFamily="18" charset="0"/>
                </a:rPr>
                <a:t>city</a:t>
              </a:r>
            </a:p>
          </p:txBody>
        </p:sp>
      </p:grpSp>
      <p:sp>
        <p:nvSpPr>
          <p:cNvPr id="40986" name="Line 40"/>
          <p:cNvSpPr>
            <a:spLocks noChangeShapeType="1"/>
          </p:cNvSpPr>
          <p:nvPr/>
        </p:nvSpPr>
        <p:spPr bwMode="auto">
          <a:xfrm>
            <a:off x="6477000" y="5105400"/>
            <a:ext cx="609600" cy="5334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Tree>
    <p:extLst>
      <p:ext uri="{BB962C8B-B14F-4D97-AF65-F5344CB8AC3E}">
        <p14:creationId xmlns:p14="http://schemas.microsoft.com/office/powerpoint/2010/main" val="4267762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3657</Words>
  <Application>Microsoft Office PowerPoint</Application>
  <PresentationFormat>On-screen Show (4:3)</PresentationFormat>
  <Paragraphs>656</Paragraphs>
  <Slides>62</Slides>
  <Notes>60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굴림</vt:lpstr>
      <vt:lpstr>맑은 고딕</vt:lpstr>
      <vt:lpstr>MS PGothic</vt:lpstr>
      <vt:lpstr>Arial</vt:lpstr>
      <vt:lpstr>Calibri</vt:lpstr>
      <vt:lpstr>Times New Roman</vt:lpstr>
      <vt:lpstr>Wingdings</vt:lpstr>
      <vt:lpstr>Office Theme</vt:lpstr>
      <vt:lpstr>Business Systems Intelligence </vt:lpstr>
      <vt:lpstr>PowerPoint Presentation</vt:lpstr>
      <vt:lpstr> </vt:lpstr>
      <vt:lpstr>The Conversion Process (Summary)</vt:lpstr>
      <vt:lpstr>Example ER/DM Conversion</vt:lpstr>
      <vt:lpstr>Final Dimensional Model</vt:lpstr>
      <vt:lpstr>Different Types of Dimensional Model</vt:lpstr>
      <vt:lpstr>Example Star Schema</vt:lpstr>
      <vt:lpstr>Example Snowflake Schema</vt:lpstr>
      <vt:lpstr>Overview</vt:lpstr>
      <vt:lpstr>Dimensions and Measures</vt:lpstr>
      <vt:lpstr>Dicing</vt:lpstr>
      <vt:lpstr>Today’s lecture</vt:lpstr>
      <vt:lpstr>PowerPoint Presentation</vt:lpstr>
      <vt:lpstr>Why do we need a methodology?</vt:lpstr>
      <vt:lpstr>CRISP-DM</vt:lpstr>
      <vt:lpstr>CRISP-DM Evolution</vt:lpstr>
      <vt:lpstr>CRISP-DM Evolution</vt:lpstr>
      <vt:lpstr>CRISP-DM</vt:lpstr>
      <vt:lpstr>Hierarchical Process Model</vt:lpstr>
      <vt:lpstr>Hierarchical Process Model</vt:lpstr>
      <vt:lpstr>Hierarchical Mappings</vt:lpstr>
      <vt:lpstr>Data Mining Contexts</vt:lpstr>
      <vt:lpstr>How To Map?</vt:lpstr>
      <vt:lpstr>CRISP-DM Phases</vt:lpstr>
      <vt:lpstr>Phases &amp; Generic Tasks</vt:lpstr>
      <vt:lpstr>Phases &amp; Generic Tasks (cont.)</vt:lpstr>
      <vt:lpstr>Phases &amp; Generic Tasks (cont.)</vt:lpstr>
      <vt:lpstr>Phases &amp; Generic Tasks (cont.)</vt:lpstr>
      <vt:lpstr>Phases &amp; Generic Tasks (cont.)</vt:lpstr>
      <vt:lpstr>Phases &amp; Generic Tasks (cont.)</vt:lpstr>
      <vt:lpstr>Phase 1: Business Understanding</vt:lpstr>
      <vt:lpstr>Phase 1: Business Understanding (cont.)</vt:lpstr>
      <vt:lpstr>Phase 1: Business Understanding (cont.)</vt:lpstr>
      <vt:lpstr>Phase 1: Business Understanding (cont.)</vt:lpstr>
      <vt:lpstr>Phase 2: Data Understanding</vt:lpstr>
      <vt:lpstr>Phase 2. Data Understanding (cont.)</vt:lpstr>
      <vt:lpstr>Phase 2: Data Understanding (cont.)</vt:lpstr>
      <vt:lpstr>Phase 3: Data Preparation</vt:lpstr>
      <vt:lpstr>Phase 3: Data Preparation (cont.)</vt:lpstr>
      <vt:lpstr>Phase 3: Data Preparation (cont.)</vt:lpstr>
      <vt:lpstr>Phase 4: Modeling</vt:lpstr>
      <vt:lpstr>Phase 4: Modeling (cont.)</vt:lpstr>
      <vt:lpstr>Phase 4: Modeling (cont.)</vt:lpstr>
      <vt:lpstr>Phase 5: Evaluation</vt:lpstr>
      <vt:lpstr>Phase 5: Evaluation (cont.)</vt:lpstr>
      <vt:lpstr>Phase 5: Evaluation (cont.)</vt:lpstr>
      <vt:lpstr>Phase 6: Deployment</vt:lpstr>
      <vt:lpstr>Phase 6: Deployment (cont.)</vt:lpstr>
      <vt:lpstr>Phase 6: Deployment (cont.)</vt:lpstr>
      <vt:lpstr>CRISP-DM Outputs</vt:lpstr>
      <vt:lpstr>Why CRISP-DM?</vt:lpstr>
      <vt:lpstr>SEMMA</vt:lpstr>
      <vt:lpstr>Why Use SEMMA?</vt:lpstr>
      <vt:lpstr>Sample</vt:lpstr>
      <vt:lpstr>Explore</vt:lpstr>
      <vt:lpstr>Modify</vt:lpstr>
      <vt:lpstr>Model</vt:lpstr>
      <vt:lpstr>Assess</vt:lpstr>
      <vt:lpstr>SEMMA Process</vt:lpstr>
      <vt:lpstr>SEMMA Wrap-Up</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Persistent Data Lecture 6</dc:title>
  <dc:creator>qi wang</dc:creator>
  <cp:lastModifiedBy>Diana Ferreira</cp:lastModifiedBy>
  <cp:revision>134</cp:revision>
  <dcterms:created xsi:type="dcterms:W3CDTF">2013-03-04T18:01:26Z</dcterms:created>
  <dcterms:modified xsi:type="dcterms:W3CDTF">2016-03-02T11:57:15Z</dcterms:modified>
</cp:coreProperties>
</file>