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87" r:id="rId2"/>
    <p:sldId id="256" r:id="rId3"/>
    <p:sldId id="288" r:id="rId4"/>
    <p:sldId id="289" r:id="rId5"/>
    <p:sldId id="290" r:id="rId6"/>
    <p:sldId id="260" r:id="rId7"/>
    <p:sldId id="291" r:id="rId8"/>
    <p:sldId id="261" r:id="rId9"/>
    <p:sldId id="292" r:id="rId10"/>
    <p:sldId id="259" r:id="rId11"/>
    <p:sldId id="263" r:id="rId12"/>
    <p:sldId id="293" r:id="rId13"/>
    <p:sldId id="295" r:id="rId14"/>
    <p:sldId id="285" r:id="rId15"/>
    <p:sldId id="273" r:id="rId16"/>
    <p:sldId id="296" r:id="rId17"/>
    <p:sldId id="297" r:id="rId1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89" autoAdjust="0"/>
  </p:normalViewPr>
  <p:slideViewPr>
    <p:cSldViewPr snapToObjects="1">
      <p:cViewPr varScale="1">
        <p:scale>
          <a:sx n="64" d="100"/>
          <a:sy n="64" d="100"/>
        </p:scale>
        <p:origin x="72" y="12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6496715-E9F1-416F-BD64-F547D72D1679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756A2ED-597B-4D8E-8CB6-BF2AB7121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79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29BB0-B371-4FF3-A755-FAA24D8FD6F2}" type="datetime1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BE40-9895-4FCD-BC47-5892E2995F53}" type="datetime1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ABD2-62A9-41EA-9887-6E96EC0B25B8}" type="datetime1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C4D0A-4530-49B3-A46D-67D013AAA756}" type="datetime1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58A6C-63BA-4BD6-B12E-7479A0CD22EB}" type="datetime1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FD6B-BC8D-4A58-A841-669030258C5B}" type="datetime1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E21F8-D245-4307-A2DB-35D67FA05A20}" type="datetime1">
              <a:rPr lang="en-US" smtClean="0"/>
              <a:t>9/16/2020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E5EC-BE46-47F0-870D-F7645F1D4EBA}" type="datetime1">
              <a:rPr lang="en-US" smtClean="0"/>
              <a:t>9/16/2020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3E3E4-C760-4178-ADEF-BEB7BB6205A3}" type="datetime1">
              <a:rPr lang="en-US" smtClean="0"/>
              <a:t>9/16/2020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FC7B-0431-4CB9-BE23-971F7B96DFFD}" type="datetime1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98B1-2A6A-4CC8-ADA5-77B1268887ED}" type="datetime1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6DC00-80E1-418B-87FE-9F7E499ACD4E}" type="datetime1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962400" y="6527884"/>
            <a:ext cx="108234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i="1" dirty="0" smtClean="0"/>
              <a:t>Computer Vision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457200" y="6527884"/>
            <a:ext cx="156485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i="1" dirty="0" smtClean="0"/>
              <a:t>Colorado School of Mines</a:t>
            </a:r>
            <a:endParaRPr lang="en-US" sz="1050" i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23.emf"/><Relationship Id="rId4" Type="http://schemas.openxmlformats.org/officeDocument/2006/relationships/image" Target="../media/image2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8" r="8957"/>
          <a:stretch/>
        </p:blipFill>
        <p:spPr>
          <a:xfrm>
            <a:off x="0" y="0"/>
            <a:ext cx="9103656" cy="6858000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33400" y="304800"/>
            <a:ext cx="77724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Colorado School of Mines</a:t>
            </a:r>
          </a:p>
          <a:p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Computer Vision</a:t>
            </a:r>
            <a:endParaRPr lang="en-US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04800" y="5410200"/>
            <a:ext cx="8610600" cy="1371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 smtClean="0">
                <a:solidFill>
                  <a:schemeClr val="bg1"/>
                </a:solidFill>
              </a:rPr>
              <a:t>Professor William Hoff</a:t>
            </a:r>
          </a:p>
          <a:p>
            <a:pPr marL="0" indent="0" algn="ctr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Dept of Computer Science</a:t>
            </a:r>
          </a:p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http://inside.mines.edu/~whoff/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Problem: derivatives amplify noise</a:t>
            </a:r>
            <a:endParaRPr lang="en-US" sz="3200" dirty="0"/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962400"/>
            <a:ext cx="3581400" cy="1676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Even a small amount of noise greatly affects the output</a:t>
            </a:r>
          </a:p>
          <a:p>
            <a:r>
              <a:rPr lang="en-US" sz="2000" dirty="0" smtClean="0"/>
              <a:t>Need to smooth the image before taking derivatives</a:t>
            </a:r>
            <a:endParaRPr lang="en-US" sz="2000" dirty="0"/>
          </a:p>
        </p:txBody>
      </p:sp>
      <p:pic>
        <p:nvPicPr>
          <p:cNvPr id="3174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957106"/>
            <a:ext cx="3709988" cy="555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7445" name="Text Box 5"/>
          <p:cNvSpPr txBox="1">
            <a:spLocks noChangeArrowheads="1"/>
          </p:cNvSpPr>
          <p:nvPr/>
        </p:nvSpPr>
        <p:spPr bwMode="auto">
          <a:xfrm>
            <a:off x="2057400" y="1295400"/>
            <a:ext cx="224033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/>
              <a:t>First and second derivatives of noisy ramp edge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4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 descr="img_Branch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979" y="599002"/>
            <a:ext cx="2943821" cy="281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Solution: blur the image</a:t>
            </a:r>
            <a:endParaRPr lang="en-US" dirty="0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5410200" cy="49069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Do Gaussian blurring before edge detection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This will reduce noise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 marL="0" indent="0">
              <a:lnSpc>
                <a:spcPct val="90000"/>
              </a:lnSpc>
              <a:buNone/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smtClean="0"/>
              <a:t>But what is noise, and what is just some small detail?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/>
          </a:p>
        </p:txBody>
      </p:sp>
      <p:pic>
        <p:nvPicPr>
          <p:cNvPr id="30208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016250"/>
            <a:ext cx="3276600" cy="224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979" y="3629230"/>
            <a:ext cx="2943821" cy="2816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020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9266739"/>
              </p:ext>
            </p:extLst>
          </p:nvPr>
        </p:nvGraphicFramePr>
        <p:xfrm>
          <a:off x="1531938" y="2406650"/>
          <a:ext cx="27622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3" name="Equation" r:id="rId6" imgW="1803240" imgH="393480" progId="Equation.3">
                  <p:embed/>
                </p:oleObj>
              </mc:Choice>
              <mc:Fallback>
                <p:oleObj name="Equation" r:id="rId6" imgW="18032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1938" y="2406650"/>
                        <a:ext cx="276225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9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3" grpId="0" uiExpand="1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Scale-Space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5486400" cy="49069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Noise vs detail:  It depends what we are interested in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Objects occur </a:t>
            </a:r>
            <a:r>
              <a:rPr lang="en-US" sz="2400" dirty="0"/>
              <a:t>at different scales in an image – we need operators of different sizes to detect them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Scale space:  The </a:t>
            </a:r>
            <a:r>
              <a:rPr lang="en-US" sz="2400" dirty="0"/>
              <a:t>space of images created by applying a series of operators of different </a:t>
            </a:r>
            <a:r>
              <a:rPr lang="en-US" sz="2400" dirty="0" smtClean="0"/>
              <a:t>scales</a:t>
            </a: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Convolving with a Gaussian blurs the image, wiping out all structure much smaller than </a:t>
            </a:r>
            <a:r>
              <a:rPr lang="el-GR" sz="2400" dirty="0">
                <a:cs typeface="Arial" charset="0"/>
              </a:rPr>
              <a:t>σ</a:t>
            </a:r>
            <a:endParaRPr lang="en-US" sz="2400" dirty="0">
              <a:cs typeface="Arial" charset="0"/>
            </a:endParaRP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120" y="4490085"/>
            <a:ext cx="2156161" cy="2063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120" y="2362200"/>
            <a:ext cx="2156161" cy="2063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120" y="266748"/>
            <a:ext cx="2156161" cy="2063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H="1" flipV="1">
            <a:off x="6400800" y="1524000"/>
            <a:ext cx="0" cy="419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251101" y="3547664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Increasing </a:t>
            </a:r>
            <a:r>
              <a:rPr lang="en-US" sz="1400" i="1" dirty="0" smtClean="0">
                <a:latin typeface="Symbol" pitchFamily="18" charset="2"/>
              </a:rPr>
              <a:t>s</a:t>
            </a:r>
            <a:endParaRPr lang="en-US" sz="1400" i="1" dirty="0">
              <a:latin typeface="Symbol" pitchFamily="18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7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3" grpId="0" uiExpand="1" build="p"/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edge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Steps</a:t>
            </a:r>
          </a:p>
          <a:p>
            <a:pPr lvl="1"/>
            <a:r>
              <a:rPr lang="en-US" dirty="0" smtClean="0"/>
              <a:t>Smooth the image with a Gaussian</a:t>
            </a:r>
          </a:p>
          <a:p>
            <a:pPr lvl="1"/>
            <a:r>
              <a:rPr lang="en-US" dirty="0" smtClean="0"/>
              <a:t>Find digital derivatives and compute the gradient magnitude and direction</a:t>
            </a:r>
          </a:p>
          <a:p>
            <a:pPr lvl="1"/>
            <a:r>
              <a:rPr lang="en-US" dirty="0" smtClean="0"/>
              <a:t>Find points with magnitude that exceed a threshold, and are local maxima in the direction of the gradient</a:t>
            </a:r>
          </a:p>
          <a:p>
            <a:endParaRPr lang="en-US" dirty="0"/>
          </a:p>
          <a:p>
            <a:r>
              <a:rPr lang="en-US" dirty="0" smtClean="0"/>
              <a:t>The “Canny” edge detector does this</a:t>
            </a:r>
          </a:p>
          <a:p>
            <a:r>
              <a:rPr lang="en-US" dirty="0" smtClean="0"/>
              <a:t>It has been show to give</a:t>
            </a:r>
          </a:p>
          <a:p>
            <a:pPr lvl="1"/>
            <a:r>
              <a:rPr lang="en-US" dirty="0"/>
              <a:t>Good detection (low probability of detecting false edges and missing real edges)</a:t>
            </a:r>
          </a:p>
          <a:p>
            <a:pPr lvl="1"/>
            <a:r>
              <a:rPr lang="en-US" dirty="0"/>
              <a:t>Good localization (detected edges must be close to the true edges)</a:t>
            </a:r>
          </a:p>
          <a:p>
            <a:pPr lvl="1"/>
            <a:r>
              <a:rPr lang="en-US" dirty="0"/>
              <a:t>Single response (return only one point for each true edge point)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cs typeface="Arial" charset="0"/>
              </a:rPr>
              <a:t>Additional step:  Edge Linking</a:t>
            </a:r>
            <a:endParaRPr lang="en-US" sz="3200" dirty="0">
              <a:cs typeface="Arial" charset="0"/>
            </a:endParaRP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We want to join edge points into connected curves or lines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Problem: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Some edge points along the curve may be weak, causing us to miss them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This would result in a broken curve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Solution: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We </a:t>
            </a:r>
            <a:r>
              <a:rPr lang="en-US" sz="2000" dirty="0"/>
              <a:t>use a high threshold to make sure we capture true edge points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Given these detected points, link additional edge points into contours using a lower </a:t>
            </a:r>
            <a:r>
              <a:rPr lang="en-US" sz="2000" dirty="0" smtClean="0"/>
              <a:t>threshold (“hysteresis”)</a:t>
            </a:r>
            <a:endParaRPr lang="en-US" sz="20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Algorithm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Find all edge points greater than t</a:t>
            </a:r>
            <a:r>
              <a:rPr lang="en-US" sz="2000" baseline="-25000" dirty="0"/>
              <a:t>high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From each strong edge point, follow the chains of connected edge points in both directions perpendicular to the edge normal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Mark all points greater than </a:t>
            </a:r>
            <a:r>
              <a:rPr lang="en-US" sz="2000" dirty="0" err="1"/>
              <a:t>t</a:t>
            </a:r>
            <a:r>
              <a:rPr lang="en-US" sz="2000" baseline="-25000" dirty="0" err="1"/>
              <a:t>low</a:t>
            </a:r>
            <a:endParaRPr lang="en-US" sz="2000" baseline="-25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2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OpenCV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472" y="1983197"/>
            <a:ext cx="3657600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10072" y="4801108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Image “house.jpg”</a:t>
            </a:r>
            <a:endParaRPr lang="en-US" sz="1400" i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09600" y="1190187"/>
            <a:ext cx="7620000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edge_img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= cv2.Canny(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img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low_thresh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high_thresh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Inconsolata"/>
              </a:rPr>
              <a:t>L2gradient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Inconsolata"/>
              </a:rPr>
              <a:t>True</a:t>
            </a:r>
            <a:r>
              <a:rPr lang="en-US" altLang="en-US" sz="1600" dirty="0">
                <a:solidFill>
                  <a:srgbClr val="080808"/>
                </a:solidFill>
                <a:latin typeface="Inconsolata"/>
              </a:rPr>
              <a:t>)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60489" y="1528741"/>
            <a:ext cx="4515980" cy="49398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Inconsolata"/>
              </a:rPr>
              <a:t>import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cv2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Inconsolata"/>
              </a:rPr>
              <a:t>def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Inconsolata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main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():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gray_img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= cv2.imread(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Inconsolata"/>
              </a:rPr>
              <a:t>"house.jpg"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cv2.IMREAD_GRAYSCALE)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  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# Smooth the image with a Gaussian filter.  If sigma is not provided, it</a:t>
            </a:r>
            <a:b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</a:b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    # computes it automatically using</a:t>
            </a:r>
            <a:b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</a:b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    #   sigma = 0.3*((ksize-1)*0.5 - 1) + 0.8</a:t>
            </a:r>
            <a:b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</a:b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sigma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1.0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gray_img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= cv2.GaussianBlur(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Inconsolata"/>
              </a:rPr>
              <a:t>src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=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gray_img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Inconsolata"/>
              </a:rPr>
              <a:t>ksize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=(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0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0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), 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# kernel size (should be odd numbers; if 0, compute it from sigma)</a:t>
            </a:r>
            <a:b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</a:b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Inconsolata"/>
              </a:rPr>
              <a:t>sigmaX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=sigma,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Inconsolata"/>
              </a:rPr>
              <a:t>sigmaY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=sigma)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  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# Vary the threshold, but use same threshold for low and high.</a:t>
            </a:r>
            <a:b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</a:b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Inconsolata"/>
              </a:rPr>
              <a:t>for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t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Inconsolata"/>
              </a:rPr>
              <a:t>in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Inconsolata"/>
              </a:rPr>
              <a:t>range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30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150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20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low_thresh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=t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high_thresh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= t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Inconsolata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Inconsolata"/>
              </a:rPr>
              <a:t>"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Inconsolata"/>
              </a:rPr>
              <a:t>low_thresh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Inconsolata"/>
              </a:rPr>
              <a:t> = %d,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Inconsolata"/>
              </a:rPr>
              <a:t>high_thresh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Inconsolata"/>
              </a:rPr>
              <a:t> = %d"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% 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low_thresh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high_thresh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))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edge_img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= cv2.Canny(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gray_img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low_thresh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high_thresh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Inconsolata"/>
              </a:rPr>
              <a:t>L2gradient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=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Inconsolata"/>
              </a:rPr>
              <a:t>True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       cv2.imshow(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Inconsolata"/>
              </a:rPr>
              <a:t>"Edge image"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edge_img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       cv2.waitKey(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0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  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# Show the benefit of hysteresis; i.e., two thresholds.</a:t>
            </a:r>
            <a:b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</a:b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Inconsolata"/>
              </a:rPr>
              <a:t>for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t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Inconsolata"/>
              </a:rPr>
              <a:t>in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Inconsolata"/>
              </a:rPr>
              <a:t>range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30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150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20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low_thresh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= t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high_thresh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2.5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*t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Inconsolata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Inconsolata"/>
              </a:rPr>
              <a:t>"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Inconsolata"/>
              </a:rPr>
              <a:t>low_thresh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Inconsolata"/>
              </a:rPr>
              <a:t> = %f,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Inconsolata"/>
              </a:rPr>
              <a:t>high_thresh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Inconsolata"/>
              </a:rPr>
              <a:t> = %f"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% 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low_thresh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high_thresh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))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edge_img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= cv2.Canny(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gray_img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low_thresh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high_thresh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Inconsolata"/>
              </a:rPr>
              <a:t>L2gradient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=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Inconsolata"/>
              </a:rPr>
              <a:t>True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       cv2.imshow(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Inconsolata"/>
              </a:rPr>
              <a:t>"Edge image"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edge_img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       cv2.waitKey(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0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Inconsolata"/>
              </a:rPr>
              <a:t>if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__name__ ==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Inconsolata"/>
              </a:rPr>
              <a:t>"__main__"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   main()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9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detection, no linking (hysteresis)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092819"/>
            <a:ext cx="6400800" cy="522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98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detection, with linking (hysteresis)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072482"/>
            <a:ext cx="6400800" cy="522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38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Edge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64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389136" cy="102633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Sobel e</a:t>
            </a:r>
            <a:r>
              <a:rPr lang="en-US" dirty="0" smtClean="0"/>
              <a:t>dge operators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3533473" y="729474"/>
            <a:ext cx="1508125" cy="1143000"/>
            <a:chOff x="762000" y="2916192"/>
            <a:chExt cx="1508125" cy="1143000"/>
          </a:xfrm>
        </p:grpSpPr>
        <p:sp>
          <p:nvSpPr>
            <p:cNvPr id="5" name="Rectangle 11"/>
            <p:cNvSpPr>
              <a:spLocks noChangeArrowheads="1"/>
            </p:cNvSpPr>
            <p:nvPr/>
          </p:nvSpPr>
          <p:spPr bwMode="auto">
            <a:xfrm>
              <a:off x="1219200" y="3297192"/>
              <a:ext cx="365125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-2</a:t>
              </a:r>
            </a:p>
          </p:txBody>
        </p:sp>
        <p:sp>
          <p:nvSpPr>
            <p:cNvPr id="6" name="Rectangle 12"/>
            <p:cNvSpPr>
              <a:spLocks noChangeArrowheads="1"/>
            </p:cNvSpPr>
            <p:nvPr/>
          </p:nvSpPr>
          <p:spPr bwMode="auto">
            <a:xfrm>
              <a:off x="1539875" y="3297192"/>
              <a:ext cx="365125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0</a:t>
              </a:r>
            </a:p>
          </p:txBody>
        </p:sp>
        <p:sp>
          <p:nvSpPr>
            <p:cNvPr id="7" name="Rectangle 13"/>
            <p:cNvSpPr>
              <a:spLocks noChangeArrowheads="1"/>
            </p:cNvSpPr>
            <p:nvPr/>
          </p:nvSpPr>
          <p:spPr bwMode="auto">
            <a:xfrm>
              <a:off x="1905000" y="3297192"/>
              <a:ext cx="365125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+2</a:t>
              </a:r>
            </a:p>
          </p:txBody>
        </p:sp>
        <p:sp>
          <p:nvSpPr>
            <p:cNvPr id="8" name="Rectangle 14"/>
            <p:cNvSpPr>
              <a:spLocks noChangeArrowheads="1"/>
            </p:cNvSpPr>
            <p:nvPr/>
          </p:nvSpPr>
          <p:spPr bwMode="auto">
            <a:xfrm>
              <a:off x="1219200" y="3678192"/>
              <a:ext cx="365125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-1</a:t>
              </a:r>
            </a:p>
          </p:txBody>
        </p:sp>
        <p:sp>
          <p:nvSpPr>
            <p:cNvPr id="9" name="Rectangle 15"/>
            <p:cNvSpPr>
              <a:spLocks noChangeArrowheads="1"/>
            </p:cNvSpPr>
            <p:nvPr/>
          </p:nvSpPr>
          <p:spPr bwMode="auto">
            <a:xfrm>
              <a:off x="1539875" y="3678192"/>
              <a:ext cx="365125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0</a:t>
              </a:r>
            </a:p>
          </p:txBody>
        </p:sp>
        <p:sp>
          <p:nvSpPr>
            <p:cNvPr id="10" name="Rectangle 16"/>
            <p:cNvSpPr>
              <a:spLocks noChangeArrowheads="1"/>
            </p:cNvSpPr>
            <p:nvPr/>
          </p:nvSpPr>
          <p:spPr bwMode="auto">
            <a:xfrm>
              <a:off x="1905000" y="3678192"/>
              <a:ext cx="365125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+1</a:t>
              </a:r>
            </a:p>
          </p:txBody>
        </p:sp>
        <p:sp>
          <p:nvSpPr>
            <p:cNvPr id="11" name="Rectangle 17"/>
            <p:cNvSpPr>
              <a:spLocks noChangeArrowheads="1"/>
            </p:cNvSpPr>
            <p:nvPr/>
          </p:nvSpPr>
          <p:spPr bwMode="auto">
            <a:xfrm>
              <a:off x="1219200" y="2916192"/>
              <a:ext cx="365125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-1</a:t>
              </a:r>
            </a:p>
          </p:txBody>
        </p:sp>
        <p:sp>
          <p:nvSpPr>
            <p:cNvPr id="12" name="Rectangle 18"/>
            <p:cNvSpPr>
              <a:spLocks noChangeArrowheads="1"/>
            </p:cNvSpPr>
            <p:nvPr/>
          </p:nvSpPr>
          <p:spPr bwMode="auto">
            <a:xfrm>
              <a:off x="1539875" y="2916192"/>
              <a:ext cx="365125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0</a:t>
              </a:r>
            </a:p>
          </p:txBody>
        </p:sp>
        <p:sp>
          <p:nvSpPr>
            <p:cNvPr id="13" name="Rectangle 19"/>
            <p:cNvSpPr>
              <a:spLocks noChangeArrowheads="1"/>
            </p:cNvSpPr>
            <p:nvPr/>
          </p:nvSpPr>
          <p:spPr bwMode="auto">
            <a:xfrm>
              <a:off x="1905000" y="2916192"/>
              <a:ext cx="365125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+1</a:t>
              </a:r>
            </a:p>
          </p:txBody>
        </p:sp>
        <p:graphicFrame>
          <p:nvGraphicFramePr>
            <p:cNvPr id="24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7602780"/>
                </p:ext>
              </p:extLst>
            </p:nvPr>
          </p:nvGraphicFramePr>
          <p:xfrm>
            <a:off x="762000" y="3081292"/>
            <a:ext cx="327025" cy="596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78" name="Equation" r:id="rId3" imgW="215640" imgH="393480" progId="Equation.3">
                    <p:embed/>
                  </p:oleObj>
                </mc:Choice>
                <mc:Fallback>
                  <p:oleObj name="Equation" r:id="rId3" imgW="215640" imgH="393480" progId="Equation.3">
                    <p:embed/>
                    <p:pic>
                      <p:nvPicPr>
                        <p:cNvPr id="202783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2000" y="3081292"/>
                          <a:ext cx="327025" cy="596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" name="Group 30"/>
          <p:cNvGrpSpPr/>
          <p:nvPr/>
        </p:nvGrpSpPr>
        <p:grpSpPr>
          <a:xfrm>
            <a:off x="6541661" y="729474"/>
            <a:ext cx="1524000" cy="1143000"/>
            <a:chOff x="2819400" y="2916192"/>
            <a:chExt cx="1524000" cy="1143000"/>
          </a:xfrm>
        </p:grpSpPr>
        <p:sp>
          <p:nvSpPr>
            <p:cNvPr id="14" name="Rectangle 20"/>
            <p:cNvSpPr>
              <a:spLocks noChangeArrowheads="1"/>
            </p:cNvSpPr>
            <p:nvPr/>
          </p:nvSpPr>
          <p:spPr bwMode="auto">
            <a:xfrm>
              <a:off x="3292475" y="3297192"/>
              <a:ext cx="365125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0</a:t>
              </a:r>
            </a:p>
          </p:txBody>
        </p:sp>
        <p:sp>
          <p:nvSpPr>
            <p:cNvPr id="15" name="Rectangle 21"/>
            <p:cNvSpPr>
              <a:spLocks noChangeArrowheads="1"/>
            </p:cNvSpPr>
            <p:nvPr/>
          </p:nvSpPr>
          <p:spPr bwMode="auto">
            <a:xfrm>
              <a:off x="3613150" y="3297192"/>
              <a:ext cx="365125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0</a:t>
              </a:r>
            </a:p>
          </p:txBody>
        </p:sp>
        <p:sp>
          <p:nvSpPr>
            <p:cNvPr id="16" name="Rectangle 22"/>
            <p:cNvSpPr>
              <a:spLocks noChangeArrowheads="1"/>
            </p:cNvSpPr>
            <p:nvPr/>
          </p:nvSpPr>
          <p:spPr bwMode="auto">
            <a:xfrm>
              <a:off x="3978275" y="3297192"/>
              <a:ext cx="365125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0</a:t>
              </a:r>
            </a:p>
          </p:txBody>
        </p:sp>
        <p:sp>
          <p:nvSpPr>
            <p:cNvPr id="17" name="Rectangle 23"/>
            <p:cNvSpPr>
              <a:spLocks noChangeArrowheads="1"/>
            </p:cNvSpPr>
            <p:nvPr/>
          </p:nvSpPr>
          <p:spPr bwMode="auto">
            <a:xfrm>
              <a:off x="3292475" y="3678192"/>
              <a:ext cx="365125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+1</a:t>
              </a:r>
            </a:p>
          </p:txBody>
        </p:sp>
        <p:sp>
          <p:nvSpPr>
            <p:cNvPr id="18" name="Rectangle 24"/>
            <p:cNvSpPr>
              <a:spLocks noChangeArrowheads="1"/>
            </p:cNvSpPr>
            <p:nvPr/>
          </p:nvSpPr>
          <p:spPr bwMode="auto">
            <a:xfrm>
              <a:off x="3613150" y="3678192"/>
              <a:ext cx="365125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+2</a:t>
              </a:r>
            </a:p>
          </p:txBody>
        </p:sp>
        <p:sp>
          <p:nvSpPr>
            <p:cNvPr id="19" name="Rectangle 25"/>
            <p:cNvSpPr>
              <a:spLocks noChangeArrowheads="1"/>
            </p:cNvSpPr>
            <p:nvPr/>
          </p:nvSpPr>
          <p:spPr bwMode="auto">
            <a:xfrm>
              <a:off x="3978275" y="3678192"/>
              <a:ext cx="365125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+1</a:t>
              </a:r>
            </a:p>
          </p:txBody>
        </p:sp>
        <p:sp>
          <p:nvSpPr>
            <p:cNvPr id="20" name="Rectangle 26"/>
            <p:cNvSpPr>
              <a:spLocks noChangeArrowheads="1"/>
            </p:cNvSpPr>
            <p:nvPr/>
          </p:nvSpPr>
          <p:spPr bwMode="auto">
            <a:xfrm>
              <a:off x="3292475" y="2916192"/>
              <a:ext cx="365125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-1</a:t>
              </a:r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auto">
            <a:xfrm>
              <a:off x="3613150" y="2916192"/>
              <a:ext cx="365125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-2</a:t>
              </a:r>
            </a:p>
          </p:txBody>
        </p:sp>
        <p:sp>
          <p:nvSpPr>
            <p:cNvPr id="22" name="Rectangle 28"/>
            <p:cNvSpPr>
              <a:spLocks noChangeArrowheads="1"/>
            </p:cNvSpPr>
            <p:nvPr/>
          </p:nvSpPr>
          <p:spPr bwMode="auto">
            <a:xfrm>
              <a:off x="3978275" y="2916192"/>
              <a:ext cx="365125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/>
                <a:t>-1</a:t>
              </a:r>
            </a:p>
          </p:txBody>
        </p:sp>
        <p:graphicFrame>
          <p:nvGraphicFramePr>
            <p:cNvPr id="25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45085349"/>
                </p:ext>
              </p:extLst>
            </p:nvPr>
          </p:nvGraphicFramePr>
          <p:xfrm>
            <a:off x="2819400" y="3068592"/>
            <a:ext cx="327025" cy="636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79" name="Equation" r:id="rId5" imgW="215640" imgH="419040" progId="Equation.3">
                    <p:embed/>
                  </p:oleObj>
                </mc:Choice>
                <mc:Fallback>
                  <p:oleObj name="Equation" r:id="rId5" imgW="215640" imgH="419040" progId="Equation.3">
                    <p:embed/>
                    <p:pic>
                      <p:nvPicPr>
                        <p:cNvPr id="202784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9400" y="3068592"/>
                          <a:ext cx="327025" cy="636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886" y="2143260"/>
            <a:ext cx="2533624" cy="400045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67688" y="2121671"/>
            <a:ext cx="2533624" cy="400045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00400" y="2141947"/>
            <a:ext cx="2534456" cy="400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69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Gradient</a:t>
            </a:r>
            <a:endParaRPr lang="en-US" dirty="0"/>
          </a:p>
        </p:txBody>
      </p:sp>
      <p:graphicFrame>
        <p:nvGraphicFramePr>
          <p:cNvPr id="200707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5029200" y="1371600"/>
          <a:ext cx="2133600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8" name="Equation" r:id="rId3" imgW="876240" imgH="457200" progId="Equation.3">
                  <p:embed/>
                </p:oleObj>
              </mc:Choice>
              <mc:Fallback>
                <p:oleObj name="Equation" r:id="rId3" imgW="876240" imgH="457200" progId="Equation.3">
                  <p:embed/>
                  <p:pic>
                    <p:nvPicPr>
                      <p:cNvPr id="2007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371600"/>
                        <a:ext cx="2133600" cy="1112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08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42672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Compute gradient components using first derivative operators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Gradient magnitude shows location of edges in the image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Gradient angle shows direction of edge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  <p:graphicFrame>
        <p:nvGraphicFramePr>
          <p:cNvPr id="200709" name="Object 5"/>
          <p:cNvGraphicFramePr>
            <a:graphicFrameLocks noChangeAspect="1"/>
          </p:cNvGraphicFramePr>
          <p:nvPr/>
        </p:nvGraphicFramePr>
        <p:xfrm>
          <a:off x="4572000" y="3005138"/>
          <a:ext cx="3865563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9" name="Equation" r:id="rId5" imgW="1587240" imgH="583920" progId="Equation.3">
                  <p:embed/>
                </p:oleObj>
              </mc:Choice>
              <mc:Fallback>
                <p:oleObj name="Equation" r:id="rId5" imgW="1587240" imgH="583920" progId="Equation.3">
                  <p:embed/>
                  <p:pic>
                    <p:nvPicPr>
                      <p:cNvPr id="2007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005138"/>
                        <a:ext cx="3865563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10" name="Object 6"/>
          <p:cNvGraphicFramePr>
            <a:graphicFrameLocks noChangeAspect="1"/>
          </p:cNvGraphicFramePr>
          <p:nvPr/>
        </p:nvGraphicFramePr>
        <p:xfrm>
          <a:off x="5029200" y="5137150"/>
          <a:ext cx="2638425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0" name="Equation" r:id="rId7" imgW="1218960" imgH="457200" progId="Equation.3">
                  <p:embed/>
                </p:oleObj>
              </mc:Choice>
              <mc:Fallback>
                <p:oleObj name="Equation" r:id="rId7" imgW="1218960" imgH="457200" progId="Equation.3">
                  <p:embed/>
                  <p:pic>
                    <p:nvPicPr>
                      <p:cNvPr id="2007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137150"/>
                        <a:ext cx="2638425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0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Gradient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4239" y="1061621"/>
            <a:ext cx="533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8C8C8C"/>
                </a:solidFill>
                <a:latin typeface="Inconsolata"/>
              </a:rPr>
              <a:t># Scale values to 0..255 (for display purposes).</a:t>
            </a:r>
            <a:endParaRPr lang="en-US" sz="1400" dirty="0"/>
          </a:p>
          <a:p>
            <a:r>
              <a:rPr lang="en-US" sz="1400" dirty="0" err="1">
                <a:solidFill>
                  <a:srgbClr val="0033B3"/>
                </a:solidFill>
                <a:latin typeface="Inconsolata"/>
              </a:rPr>
              <a:t>def</a:t>
            </a:r>
            <a:r>
              <a:rPr lang="en-US" sz="1400" dirty="0">
                <a:solidFill>
                  <a:srgbClr val="0033B3"/>
                </a:solidFill>
                <a:latin typeface="Inconsolata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Inconsolata"/>
              </a:rPr>
              <a:t>scale_values</a:t>
            </a:r>
            <a:r>
              <a:rPr lang="en-US" sz="1400" dirty="0">
                <a:solidFill>
                  <a:srgbClr val="080808"/>
                </a:solidFill>
                <a:latin typeface="Inconsolata"/>
              </a:rPr>
              <a:t>(</a:t>
            </a:r>
            <a:r>
              <a:rPr lang="en-US" sz="1400" dirty="0" err="1">
                <a:solidFill>
                  <a:srgbClr val="080808"/>
                </a:solidFill>
                <a:latin typeface="Inconsolata"/>
              </a:rPr>
              <a:t>img</a:t>
            </a:r>
            <a:r>
              <a:rPr lang="en-US" sz="1400" dirty="0">
                <a:solidFill>
                  <a:srgbClr val="080808"/>
                </a:solidFill>
                <a:latin typeface="Inconsolata"/>
              </a:rPr>
              <a:t>):</a:t>
            </a:r>
            <a:endParaRPr lang="en-US" sz="1400" dirty="0"/>
          </a:p>
          <a:p>
            <a:r>
              <a:rPr lang="en-US" sz="1400" dirty="0">
                <a:solidFill>
                  <a:srgbClr val="080808"/>
                </a:solidFill>
                <a:latin typeface="Inconsolata"/>
              </a:rPr>
              <a:t>   </a:t>
            </a:r>
            <a:r>
              <a:rPr lang="en-US" sz="1400" dirty="0">
                <a:solidFill>
                  <a:srgbClr val="0033B3"/>
                </a:solidFill>
                <a:latin typeface="Inconsolata"/>
              </a:rPr>
              <a:t>return </a:t>
            </a:r>
            <a:r>
              <a:rPr lang="en-US" sz="1400" dirty="0">
                <a:solidFill>
                  <a:srgbClr val="080808"/>
                </a:solidFill>
                <a:latin typeface="Inconsolata"/>
              </a:rPr>
              <a:t>cv2.normalize(  </a:t>
            </a:r>
            <a:r>
              <a:rPr lang="en-US" sz="1400" i="1" dirty="0">
                <a:solidFill>
                  <a:srgbClr val="8C8C8C"/>
                </a:solidFill>
                <a:latin typeface="Inconsolata"/>
              </a:rPr>
              <a:t># Scale so we can see values</a:t>
            </a:r>
            <a:endParaRPr lang="en-US" sz="1400" dirty="0"/>
          </a:p>
          <a:p>
            <a:r>
              <a:rPr lang="en-US" sz="1400" i="1" dirty="0">
                <a:solidFill>
                  <a:srgbClr val="8C8C8C"/>
                </a:solidFill>
                <a:latin typeface="Inconsolata"/>
              </a:rPr>
              <a:t>       </a:t>
            </a:r>
            <a:r>
              <a:rPr lang="en-US" sz="1400" dirty="0" err="1">
                <a:solidFill>
                  <a:srgbClr val="660099"/>
                </a:solidFill>
                <a:latin typeface="Inconsolata"/>
              </a:rPr>
              <a:t>src</a:t>
            </a:r>
            <a:r>
              <a:rPr lang="en-US" sz="1400" dirty="0">
                <a:solidFill>
                  <a:srgbClr val="080808"/>
                </a:solidFill>
                <a:latin typeface="Inconsolata"/>
              </a:rPr>
              <a:t>=</a:t>
            </a:r>
            <a:r>
              <a:rPr lang="en-US" sz="1400" dirty="0" err="1">
                <a:solidFill>
                  <a:srgbClr val="080808"/>
                </a:solidFill>
                <a:latin typeface="Inconsolata"/>
              </a:rPr>
              <a:t>img</a:t>
            </a:r>
            <a:r>
              <a:rPr lang="en-US" sz="1400" dirty="0">
                <a:solidFill>
                  <a:srgbClr val="080808"/>
                </a:solidFill>
                <a:latin typeface="Inconsolata"/>
              </a:rPr>
              <a:t>, </a:t>
            </a:r>
            <a:r>
              <a:rPr lang="en-US" sz="1400" dirty="0" err="1">
                <a:solidFill>
                  <a:srgbClr val="660099"/>
                </a:solidFill>
                <a:latin typeface="Inconsolata"/>
              </a:rPr>
              <a:t>dst</a:t>
            </a:r>
            <a:r>
              <a:rPr lang="en-US" sz="1400" dirty="0">
                <a:solidFill>
                  <a:srgbClr val="080808"/>
                </a:solidFill>
                <a:latin typeface="Inconsolata"/>
              </a:rPr>
              <a:t>=</a:t>
            </a:r>
            <a:r>
              <a:rPr lang="en-US" sz="1400" dirty="0">
                <a:solidFill>
                  <a:srgbClr val="0033B3"/>
                </a:solidFill>
                <a:latin typeface="Inconsolata"/>
              </a:rPr>
              <a:t>None</a:t>
            </a:r>
            <a:r>
              <a:rPr lang="en-US" sz="1400" dirty="0">
                <a:solidFill>
                  <a:srgbClr val="080808"/>
                </a:solidFill>
                <a:latin typeface="Inconsolata"/>
              </a:rPr>
              <a:t>, </a:t>
            </a:r>
            <a:r>
              <a:rPr lang="en-US" sz="1400" dirty="0">
                <a:solidFill>
                  <a:srgbClr val="660099"/>
                </a:solidFill>
                <a:latin typeface="Inconsolata"/>
              </a:rPr>
              <a:t>alpha</a:t>
            </a:r>
            <a:r>
              <a:rPr lang="en-US" sz="1400" dirty="0">
                <a:solidFill>
                  <a:srgbClr val="080808"/>
                </a:solidFill>
                <a:latin typeface="Inconsolata"/>
              </a:rPr>
              <a:t>=</a:t>
            </a:r>
            <a:r>
              <a:rPr lang="en-US" sz="1400" dirty="0">
                <a:solidFill>
                  <a:srgbClr val="1750EB"/>
                </a:solidFill>
                <a:latin typeface="Inconsolata"/>
              </a:rPr>
              <a:t>0</a:t>
            </a:r>
            <a:r>
              <a:rPr lang="en-US" sz="1400" dirty="0">
                <a:solidFill>
                  <a:srgbClr val="080808"/>
                </a:solidFill>
                <a:latin typeface="Inconsolata"/>
              </a:rPr>
              <a:t>, </a:t>
            </a:r>
            <a:r>
              <a:rPr lang="en-US" sz="1400" dirty="0">
                <a:solidFill>
                  <a:srgbClr val="660099"/>
                </a:solidFill>
                <a:latin typeface="Inconsolata"/>
              </a:rPr>
              <a:t>beta</a:t>
            </a:r>
            <a:r>
              <a:rPr lang="en-US" sz="1400" dirty="0">
                <a:solidFill>
                  <a:srgbClr val="080808"/>
                </a:solidFill>
                <a:latin typeface="Inconsolata"/>
              </a:rPr>
              <a:t>=</a:t>
            </a:r>
            <a:r>
              <a:rPr lang="en-US" sz="1400" dirty="0">
                <a:solidFill>
                  <a:srgbClr val="1750EB"/>
                </a:solidFill>
                <a:latin typeface="Inconsolata"/>
              </a:rPr>
              <a:t>255</a:t>
            </a:r>
            <a:r>
              <a:rPr lang="en-US" sz="1400" dirty="0">
                <a:solidFill>
                  <a:srgbClr val="080808"/>
                </a:solidFill>
                <a:latin typeface="Inconsolata"/>
              </a:rPr>
              <a:t>,</a:t>
            </a:r>
            <a:endParaRPr lang="en-US" sz="1400" dirty="0"/>
          </a:p>
          <a:p>
            <a:r>
              <a:rPr lang="en-US" sz="1400" dirty="0">
                <a:solidFill>
                  <a:srgbClr val="080808"/>
                </a:solidFill>
                <a:latin typeface="Inconsolata"/>
              </a:rPr>
              <a:t>       </a:t>
            </a:r>
            <a:r>
              <a:rPr lang="en-US" sz="1400" dirty="0" err="1">
                <a:solidFill>
                  <a:srgbClr val="660099"/>
                </a:solidFill>
                <a:latin typeface="Inconsolata"/>
              </a:rPr>
              <a:t>norm_type</a:t>
            </a:r>
            <a:r>
              <a:rPr lang="en-US" sz="1400" dirty="0">
                <a:solidFill>
                  <a:srgbClr val="080808"/>
                </a:solidFill>
                <a:latin typeface="Inconsolata"/>
              </a:rPr>
              <a:t>=cv2.NORM_MINMAX, </a:t>
            </a:r>
            <a:r>
              <a:rPr lang="en-US" sz="1400" dirty="0" err="1">
                <a:solidFill>
                  <a:srgbClr val="660099"/>
                </a:solidFill>
                <a:latin typeface="Inconsolata"/>
              </a:rPr>
              <a:t>dtype</a:t>
            </a:r>
            <a:r>
              <a:rPr lang="en-US" sz="1400" dirty="0">
                <a:solidFill>
                  <a:srgbClr val="080808"/>
                </a:solidFill>
                <a:latin typeface="Inconsolata"/>
              </a:rPr>
              <a:t>=cv2.CV_8U)</a:t>
            </a:r>
            <a:endParaRPr lang="en-US" sz="1400" dirty="0"/>
          </a:p>
          <a:p>
            <a:endParaRPr lang="en-US" sz="1400" dirty="0" smtClean="0"/>
          </a:p>
          <a:p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i="1" dirty="0">
                <a:solidFill>
                  <a:srgbClr val="8C8C8C"/>
                </a:solidFill>
                <a:latin typeface="Inconsolata"/>
              </a:rPr>
              <a:t># Create simple image of a circle.</a:t>
            </a:r>
            <a:endParaRPr lang="en-US" sz="1400" dirty="0"/>
          </a:p>
          <a:p>
            <a:r>
              <a:rPr lang="en-US" sz="1400" dirty="0" err="1">
                <a:solidFill>
                  <a:srgbClr val="080808"/>
                </a:solidFill>
                <a:latin typeface="Inconsolata"/>
              </a:rPr>
              <a:t>img</a:t>
            </a:r>
            <a:r>
              <a:rPr lang="en-US" sz="1400" dirty="0">
                <a:solidFill>
                  <a:srgbClr val="080808"/>
                </a:solidFill>
                <a:latin typeface="Inconsolata"/>
              </a:rPr>
              <a:t> = </a:t>
            </a:r>
            <a:r>
              <a:rPr lang="en-US" sz="1400" dirty="0" err="1">
                <a:solidFill>
                  <a:srgbClr val="080808"/>
                </a:solidFill>
                <a:latin typeface="Inconsolata"/>
              </a:rPr>
              <a:t>np.zeros</a:t>
            </a:r>
            <a:r>
              <a:rPr lang="en-US" sz="1400" dirty="0">
                <a:solidFill>
                  <a:srgbClr val="080808"/>
                </a:solidFill>
                <a:latin typeface="Inconsolata"/>
              </a:rPr>
              <a:t>((</a:t>
            </a:r>
            <a:r>
              <a:rPr lang="en-US" sz="1400" dirty="0">
                <a:solidFill>
                  <a:srgbClr val="1750EB"/>
                </a:solidFill>
                <a:latin typeface="Inconsolata"/>
              </a:rPr>
              <a:t>500</a:t>
            </a:r>
            <a:r>
              <a:rPr lang="en-US" sz="1400" dirty="0">
                <a:solidFill>
                  <a:srgbClr val="080808"/>
                </a:solidFill>
                <a:latin typeface="Inconsolata"/>
              </a:rPr>
              <a:t>,</a:t>
            </a:r>
            <a:r>
              <a:rPr lang="en-US" sz="1400" dirty="0">
                <a:solidFill>
                  <a:srgbClr val="1750EB"/>
                </a:solidFill>
                <a:latin typeface="Inconsolata"/>
              </a:rPr>
              <a:t>500</a:t>
            </a:r>
            <a:r>
              <a:rPr lang="en-US" sz="1400" dirty="0">
                <a:solidFill>
                  <a:srgbClr val="080808"/>
                </a:solidFill>
                <a:latin typeface="Inconsolata"/>
              </a:rPr>
              <a:t>), </a:t>
            </a:r>
            <a:r>
              <a:rPr lang="en-US" sz="1400" dirty="0" err="1">
                <a:solidFill>
                  <a:srgbClr val="660099"/>
                </a:solidFill>
                <a:latin typeface="Inconsolata"/>
              </a:rPr>
              <a:t>dtype</a:t>
            </a:r>
            <a:r>
              <a:rPr lang="en-US" sz="1400" dirty="0">
                <a:solidFill>
                  <a:srgbClr val="080808"/>
                </a:solidFill>
                <a:latin typeface="Inconsolata"/>
              </a:rPr>
              <a:t>=np.uint8)</a:t>
            </a:r>
            <a:endParaRPr lang="en-US" sz="1400" dirty="0"/>
          </a:p>
          <a:p>
            <a:r>
              <a:rPr lang="en-US" sz="1400" dirty="0">
                <a:solidFill>
                  <a:srgbClr val="080808"/>
                </a:solidFill>
                <a:latin typeface="Inconsolata"/>
              </a:rPr>
              <a:t>cv2.circle(</a:t>
            </a:r>
            <a:r>
              <a:rPr lang="en-US" sz="1400" dirty="0" err="1">
                <a:solidFill>
                  <a:srgbClr val="080808"/>
                </a:solidFill>
                <a:latin typeface="Inconsolata"/>
              </a:rPr>
              <a:t>img</a:t>
            </a:r>
            <a:r>
              <a:rPr lang="en-US" sz="1400" dirty="0">
                <a:solidFill>
                  <a:srgbClr val="080808"/>
                </a:solidFill>
                <a:latin typeface="Inconsolata"/>
              </a:rPr>
              <a:t>, (</a:t>
            </a:r>
            <a:r>
              <a:rPr lang="en-US" sz="1400" dirty="0">
                <a:solidFill>
                  <a:srgbClr val="1750EB"/>
                </a:solidFill>
                <a:latin typeface="Inconsolata"/>
              </a:rPr>
              <a:t>250</a:t>
            </a:r>
            <a:r>
              <a:rPr lang="en-US" sz="1400" dirty="0">
                <a:solidFill>
                  <a:srgbClr val="080808"/>
                </a:solidFill>
                <a:latin typeface="Inconsolata"/>
              </a:rPr>
              <a:t>,</a:t>
            </a:r>
            <a:r>
              <a:rPr lang="en-US" sz="1400" dirty="0">
                <a:solidFill>
                  <a:srgbClr val="1750EB"/>
                </a:solidFill>
                <a:latin typeface="Inconsolata"/>
              </a:rPr>
              <a:t>250</a:t>
            </a:r>
            <a:r>
              <a:rPr lang="en-US" sz="1400" dirty="0">
                <a:solidFill>
                  <a:srgbClr val="080808"/>
                </a:solidFill>
                <a:latin typeface="Inconsolata"/>
              </a:rPr>
              <a:t>), </a:t>
            </a:r>
            <a:r>
              <a:rPr lang="en-US" sz="1400" dirty="0">
                <a:solidFill>
                  <a:srgbClr val="1750EB"/>
                </a:solidFill>
                <a:latin typeface="Inconsolata"/>
              </a:rPr>
              <a:t>100</a:t>
            </a:r>
            <a:r>
              <a:rPr lang="en-US" sz="1400" dirty="0">
                <a:solidFill>
                  <a:srgbClr val="080808"/>
                </a:solidFill>
                <a:latin typeface="Inconsolata"/>
              </a:rPr>
              <a:t>, </a:t>
            </a:r>
            <a:r>
              <a:rPr lang="en-US" sz="1400" dirty="0">
                <a:solidFill>
                  <a:srgbClr val="1750EB"/>
                </a:solidFill>
                <a:latin typeface="Inconsolata"/>
              </a:rPr>
              <a:t>255</a:t>
            </a:r>
            <a:r>
              <a:rPr lang="en-US" sz="1400" dirty="0">
                <a:solidFill>
                  <a:srgbClr val="080808"/>
                </a:solidFill>
                <a:latin typeface="Inconsolata"/>
              </a:rPr>
              <a:t>, -</a:t>
            </a:r>
            <a:r>
              <a:rPr lang="en-US" sz="1400" dirty="0">
                <a:solidFill>
                  <a:srgbClr val="1750EB"/>
                </a:solidFill>
                <a:latin typeface="Inconsolata"/>
              </a:rPr>
              <a:t>1</a:t>
            </a:r>
            <a:r>
              <a:rPr lang="en-US" sz="1400" dirty="0">
                <a:solidFill>
                  <a:srgbClr val="080808"/>
                </a:solidFill>
                <a:latin typeface="Inconsolata"/>
              </a:rPr>
              <a:t>)</a:t>
            </a:r>
            <a:endParaRPr lang="en-US" sz="1400" dirty="0"/>
          </a:p>
          <a:p>
            <a:r>
              <a:rPr lang="en-US" sz="1400" dirty="0">
                <a:solidFill>
                  <a:srgbClr val="080808"/>
                </a:solidFill>
                <a:latin typeface="Inconsolata"/>
              </a:rPr>
              <a:t>cv2.imshow(</a:t>
            </a:r>
            <a:r>
              <a:rPr lang="en-US" sz="1400" b="1" dirty="0">
                <a:solidFill>
                  <a:srgbClr val="008080"/>
                </a:solidFill>
                <a:latin typeface="Inconsolata"/>
              </a:rPr>
              <a:t>"image"</a:t>
            </a:r>
            <a:r>
              <a:rPr lang="en-US" sz="1400" dirty="0">
                <a:solidFill>
                  <a:srgbClr val="080808"/>
                </a:solidFill>
                <a:latin typeface="Inconsolata"/>
              </a:rPr>
              <a:t>, </a:t>
            </a:r>
            <a:r>
              <a:rPr lang="en-US" sz="1400" dirty="0" err="1">
                <a:solidFill>
                  <a:srgbClr val="080808"/>
                </a:solidFill>
                <a:latin typeface="Inconsolata"/>
              </a:rPr>
              <a:t>img</a:t>
            </a:r>
            <a:r>
              <a:rPr lang="en-US" sz="1400" dirty="0">
                <a:solidFill>
                  <a:srgbClr val="080808"/>
                </a:solidFill>
                <a:latin typeface="Inconsolata"/>
              </a:rPr>
              <a:t>)</a:t>
            </a:r>
            <a:endParaRPr lang="en-US" sz="1400" dirty="0"/>
          </a:p>
          <a:p>
            <a:r>
              <a:rPr lang="en-US" sz="1400" dirty="0"/>
              <a:t/>
            </a:r>
            <a:br>
              <a:rPr lang="en-US" sz="1400" dirty="0"/>
            </a:br>
            <a:r>
              <a:rPr lang="en-US" sz="1400" i="1" dirty="0">
                <a:solidFill>
                  <a:srgbClr val="8C8C8C"/>
                </a:solidFill>
                <a:latin typeface="Inconsolata"/>
              </a:rPr>
              <a:t># Compute gradient components using 1st derivative operators.</a:t>
            </a:r>
            <a:endParaRPr lang="en-US" sz="1400" dirty="0"/>
          </a:p>
          <a:p>
            <a:r>
              <a:rPr lang="en-US" sz="1400" dirty="0" err="1">
                <a:solidFill>
                  <a:srgbClr val="080808"/>
                </a:solidFill>
                <a:latin typeface="Inconsolata"/>
              </a:rPr>
              <a:t>Dx</a:t>
            </a:r>
            <a:r>
              <a:rPr lang="en-US" sz="1400" dirty="0">
                <a:solidFill>
                  <a:srgbClr val="080808"/>
                </a:solidFill>
                <a:latin typeface="Inconsolata"/>
              </a:rPr>
              <a:t> = cv2.Sobel(</a:t>
            </a:r>
            <a:r>
              <a:rPr lang="en-US" sz="1400" dirty="0" err="1">
                <a:solidFill>
                  <a:srgbClr val="080808"/>
                </a:solidFill>
                <a:latin typeface="Inconsolata"/>
              </a:rPr>
              <a:t>img</a:t>
            </a:r>
            <a:r>
              <a:rPr lang="en-US" sz="1400" dirty="0">
                <a:solidFill>
                  <a:srgbClr val="080808"/>
                </a:solidFill>
                <a:latin typeface="Inconsolata"/>
              </a:rPr>
              <a:t>, </a:t>
            </a:r>
            <a:r>
              <a:rPr lang="en-US" sz="1400" dirty="0" err="1">
                <a:solidFill>
                  <a:srgbClr val="660099"/>
                </a:solidFill>
                <a:latin typeface="Inconsolata"/>
              </a:rPr>
              <a:t>ddepth</a:t>
            </a:r>
            <a:r>
              <a:rPr lang="en-US" sz="1400" dirty="0">
                <a:solidFill>
                  <a:srgbClr val="080808"/>
                </a:solidFill>
                <a:latin typeface="Inconsolata"/>
              </a:rPr>
              <a:t>=cv2.CV_32F, </a:t>
            </a:r>
            <a:r>
              <a:rPr lang="en-US" sz="1400" dirty="0">
                <a:solidFill>
                  <a:srgbClr val="660099"/>
                </a:solidFill>
                <a:latin typeface="Inconsolata"/>
              </a:rPr>
              <a:t>dx</a:t>
            </a:r>
            <a:r>
              <a:rPr lang="en-US" sz="1400" dirty="0">
                <a:solidFill>
                  <a:srgbClr val="080808"/>
                </a:solidFill>
                <a:latin typeface="Inconsolata"/>
              </a:rPr>
              <a:t>=</a:t>
            </a:r>
            <a:r>
              <a:rPr lang="en-US" sz="1400" dirty="0">
                <a:solidFill>
                  <a:srgbClr val="1750EB"/>
                </a:solidFill>
                <a:latin typeface="Inconsolata"/>
              </a:rPr>
              <a:t>1</a:t>
            </a:r>
            <a:r>
              <a:rPr lang="en-US" sz="1400" dirty="0">
                <a:solidFill>
                  <a:srgbClr val="080808"/>
                </a:solidFill>
                <a:latin typeface="Inconsolata"/>
              </a:rPr>
              <a:t>, </a:t>
            </a:r>
            <a:r>
              <a:rPr lang="en-US" sz="1400" dirty="0" err="1">
                <a:solidFill>
                  <a:srgbClr val="660099"/>
                </a:solidFill>
                <a:latin typeface="Inconsolata"/>
              </a:rPr>
              <a:t>dy</a:t>
            </a:r>
            <a:r>
              <a:rPr lang="en-US" sz="1400" dirty="0">
                <a:solidFill>
                  <a:srgbClr val="080808"/>
                </a:solidFill>
                <a:latin typeface="Inconsolata"/>
              </a:rPr>
              <a:t>=</a:t>
            </a:r>
            <a:r>
              <a:rPr lang="en-US" sz="1400" dirty="0">
                <a:solidFill>
                  <a:srgbClr val="1750EB"/>
                </a:solidFill>
                <a:latin typeface="Inconsolata"/>
              </a:rPr>
              <a:t>0</a:t>
            </a:r>
            <a:r>
              <a:rPr lang="en-US" sz="1400" dirty="0">
                <a:solidFill>
                  <a:srgbClr val="080808"/>
                </a:solidFill>
                <a:latin typeface="Inconsolata"/>
              </a:rPr>
              <a:t>, </a:t>
            </a:r>
            <a:r>
              <a:rPr lang="en-US" sz="1400" dirty="0" err="1">
                <a:solidFill>
                  <a:srgbClr val="660099"/>
                </a:solidFill>
                <a:latin typeface="Inconsolata"/>
              </a:rPr>
              <a:t>ksize</a:t>
            </a:r>
            <a:r>
              <a:rPr lang="en-US" sz="1400" dirty="0">
                <a:solidFill>
                  <a:srgbClr val="080808"/>
                </a:solidFill>
                <a:latin typeface="Inconsolata"/>
              </a:rPr>
              <a:t>=</a:t>
            </a:r>
            <a:r>
              <a:rPr lang="en-US" sz="1400" dirty="0">
                <a:solidFill>
                  <a:srgbClr val="1750EB"/>
                </a:solidFill>
                <a:latin typeface="Inconsolata"/>
              </a:rPr>
              <a:t>3</a:t>
            </a:r>
            <a:r>
              <a:rPr lang="en-US" sz="1400" dirty="0">
                <a:solidFill>
                  <a:srgbClr val="080808"/>
                </a:solidFill>
                <a:latin typeface="Inconsolata"/>
              </a:rPr>
              <a:t>)</a:t>
            </a:r>
            <a:endParaRPr lang="en-US" sz="1400" dirty="0"/>
          </a:p>
          <a:p>
            <a:r>
              <a:rPr lang="en-US" sz="1400" dirty="0" err="1">
                <a:solidFill>
                  <a:srgbClr val="080808"/>
                </a:solidFill>
                <a:latin typeface="Inconsolata"/>
              </a:rPr>
              <a:t>Dy</a:t>
            </a:r>
            <a:r>
              <a:rPr lang="en-US" sz="1400" dirty="0">
                <a:solidFill>
                  <a:srgbClr val="080808"/>
                </a:solidFill>
                <a:latin typeface="Inconsolata"/>
              </a:rPr>
              <a:t> = cv2.Sobel(</a:t>
            </a:r>
            <a:r>
              <a:rPr lang="en-US" sz="1400" dirty="0" err="1">
                <a:solidFill>
                  <a:srgbClr val="080808"/>
                </a:solidFill>
                <a:latin typeface="Inconsolata"/>
              </a:rPr>
              <a:t>img</a:t>
            </a:r>
            <a:r>
              <a:rPr lang="en-US" sz="1400" dirty="0">
                <a:solidFill>
                  <a:srgbClr val="080808"/>
                </a:solidFill>
                <a:latin typeface="Inconsolata"/>
              </a:rPr>
              <a:t>, </a:t>
            </a:r>
            <a:r>
              <a:rPr lang="en-US" sz="1400" dirty="0" err="1">
                <a:solidFill>
                  <a:srgbClr val="660099"/>
                </a:solidFill>
                <a:latin typeface="Inconsolata"/>
              </a:rPr>
              <a:t>ddepth</a:t>
            </a:r>
            <a:r>
              <a:rPr lang="en-US" sz="1400" dirty="0">
                <a:solidFill>
                  <a:srgbClr val="080808"/>
                </a:solidFill>
                <a:latin typeface="Inconsolata"/>
              </a:rPr>
              <a:t>=cv2.CV_32F, </a:t>
            </a:r>
            <a:r>
              <a:rPr lang="en-US" sz="1400" dirty="0">
                <a:solidFill>
                  <a:srgbClr val="660099"/>
                </a:solidFill>
                <a:latin typeface="Inconsolata"/>
              </a:rPr>
              <a:t>dx</a:t>
            </a:r>
            <a:r>
              <a:rPr lang="en-US" sz="1400" dirty="0">
                <a:solidFill>
                  <a:srgbClr val="080808"/>
                </a:solidFill>
                <a:latin typeface="Inconsolata"/>
              </a:rPr>
              <a:t>=</a:t>
            </a:r>
            <a:r>
              <a:rPr lang="en-US" sz="1400" dirty="0">
                <a:solidFill>
                  <a:srgbClr val="1750EB"/>
                </a:solidFill>
                <a:latin typeface="Inconsolata"/>
              </a:rPr>
              <a:t>0</a:t>
            </a:r>
            <a:r>
              <a:rPr lang="en-US" sz="1400" dirty="0">
                <a:solidFill>
                  <a:srgbClr val="080808"/>
                </a:solidFill>
                <a:latin typeface="Inconsolata"/>
              </a:rPr>
              <a:t>, </a:t>
            </a:r>
            <a:r>
              <a:rPr lang="en-US" sz="1400" dirty="0" err="1">
                <a:solidFill>
                  <a:srgbClr val="660099"/>
                </a:solidFill>
                <a:latin typeface="Inconsolata"/>
              </a:rPr>
              <a:t>dy</a:t>
            </a:r>
            <a:r>
              <a:rPr lang="en-US" sz="1400" dirty="0">
                <a:solidFill>
                  <a:srgbClr val="080808"/>
                </a:solidFill>
                <a:latin typeface="Inconsolata"/>
              </a:rPr>
              <a:t>=</a:t>
            </a:r>
            <a:r>
              <a:rPr lang="en-US" sz="1400" dirty="0">
                <a:solidFill>
                  <a:srgbClr val="1750EB"/>
                </a:solidFill>
                <a:latin typeface="Inconsolata"/>
              </a:rPr>
              <a:t>1</a:t>
            </a:r>
            <a:r>
              <a:rPr lang="en-US" sz="1400" dirty="0">
                <a:solidFill>
                  <a:srgbClr val="080808"/>
                </a:solidFill>
                <a:latin typeface="Inconsolata"/>
              </a:rPr>
              <a:t>, </a:t>
            </a:r>
            <a:r>
              <a:rPr lang="en-US" sz="1400" dirty="0" err="1">
                <a:solidFill>
                  <a:srgbClr val="660099"/>
                </a:solidFill>
                <a:latin typeface="Inconsolata"/>
              </a:rPr>
              <a:t>ksize</a:t>
            </a:r>
            <a:r>
              <a:rPr lang="en-US" sz="1400" dirty="0">
                <a:solidFill>
                  <a:srgbClr val="080808"/>
                </a:solidFill>
                <a:latin typeface="Inconsolata"/>
              </a:rPr>
              <a:t>=</a:t>
            </a:r>
            <a:r>
              <a:rPr lang="en-US" sz="1400" dirty="0">
                <a:solidFill>
                  <a:srgbClr val="1750EB"/>
                </a:solidFill>
                <a:latin typeface="Inconsolata"/>
              </a:rPr>
              <a:t>3</a:t>
            </a:r>
            <a:r>
              <a:rPr lang="en-US" sz="1400" dirty="0">
                <a:solidFill>
                  <a:srgbClr val="080808"/>
                </a:solidFill>
                <a:latin typeface="Inconsolata"/>
              </a:rPr>
              <a:t>)</a:t>
            </a:r>
            <a:endParaRPr lang="en-US" sz="1400" dirty="0"/>
          </a:p>
          <a:p>
            <a:r>
              <a:rPr lang="en-US" sz="1400" dirty="0"/>
              <a:t/>
            </a:r>
            <a:br>
              <a:rPr lang="en-US" sz="1400" dirty="0"/>
            </a:br>
            <a:r>
              <a:rPr lang="en-US" sz="1400" i="1" dirty="0">
                <a:solidFill>
                  <a:srgbClr val="8C8C8C"/>
                </a:solidFill>
                <a:latin typeface="Inconsolata"/>
              </a:rPr>
              <a:t># Compute gradient magnitude.</a:t>
            </a:r>
            <a:endParaRPr lang="en-US" sz="1400" dirty="0"/>
          </a:p>
          <a:p>
            <a:r>
              <a:rPr lang="en-US" sz="1400" dirty="0" err="1">
                <a:solidFill>
                  <a:srgbClr val="080808"/>
                </a:solidFill>
                <a:latin typeface="Inconsolata"/>
              </a:rPr>
              <a:t>grad_mag</a:t>
            </a:r>
            <a:r>
              <a:rPr lang="en-US" sz="1400" dirty="0">
                <a:solidFill>
                  <a:srgbClr val="080808"/>
                </a:solidFill>
                <a:latin typeface="Inconsolata"/>
              </a:rPr>
              <a:t> = (</a:t>
            </a:r>
            <a:r>
              <a:rPr lang="en-US" sz="1400" dirty="0" err="1">
                <a:solidFill>
                  <a:srgbClr val="080808"/>
                </a:solidFill>
                <a:latin typeface="Inconsolata"/>
              </a:rPr>
              <a:t>Dx</a:t>
            </a:r>
            <a:r>
              <a:rPr lang="en-US" sz="1400" dirty="0">
                <a:solidFill>
                  <a:srgbClr val="080808"/>
                </a:solidFill>
                <a:latin typeface="Inconsolata"/>
              </a:rPr>
              <a:t> ** </a:t>
            </a:r>
            <a:r>
              <a:rPr lang="en-US" sz="1400" dirty="0">
                <a:solidFill>
                  <a:srgbClr val="1750EB"/>
                </a:solidFill>
                <a:latin typeface="Inconsolata"/>
              </a:rPr>
              <a:t>2 </a:t>
            </a:r>
            <a:r>
              <a:rPr lang="en-US" sz="1400" dirty="0">
                <a:solidFill>
                  <a:srgbClr val="080808"/>
                </a:solidFill>
                <a:latin typeface="Inconsolata"/>
              </a:rPr>
              <a:t>+ </a:t>
            </a:r>
            <a:r>
              <a:rPr lang="en-US" sz="1400" dirty="0" err="1">
                <a:solidFill>
                  <a:srgbClr val="080808"/>
                </a:solidFill>
                <a:latin typeface="Inconsolata"/>
              </a:rPr>
              <a:t>Dy</a:t>
            </a:r>
            <a:r>
              <a:rPr lang="en-US" sz="1400" dirty="0">
                <a:solidFill>
                  <a:srgbClr val="080808"/>
                </a:solidFill>
                <a:latin typeface="Inconsolata"/>
              </a:rPr>
              <a:t> ** </a:t>
            </a:r>
            <a:r>
              <a:rPr lang="en-US" sz="1400" dirty="0">
                <a:solidFill>
                  <a:srgbClr val="1750EB"/>
                </a:solidFill>
                <a:latin typeface="Inconsolata"/>
              </a:rPr>
              <a:t>2</a:t>
            </a:r>
            <a:r>
              <a:rPr lang="en-US" sz="1400" dirty="0">
                <a:solidFill>
                  <a:srgbClr val="080808"/>
                </a:solidFill>
                <a:latin typeface="Inconsolata"/>
              </a:rPr>
              <a:t>) ** </a:t>
            </a:r>
            <a:r>
              <a:rPr lang="en-US" sz="1400" dirty="0">
                <a:solidFill>
                  <a:srgbClr val="1750EB"/>
                </a:solidFill>
                <a:latin typeface="Inconsolata"/>
              </a:rPr>
              <a:t>0.5</a:t>
            </a:r>
            <a:endParaRPr lang="en-US" sz="1400" dirty="0"/>
          </a:p>
          <a:p>
            <a:r>
              <a:rPr lang="en-US" sz="1400" dirty="0">
                <a:solidFill>
                  <a:srgbClr val="080808"/>
                </a:solidFill>
                <a:latin typeface="Inconsolata"/>
              </a:rPr>
              <a:t>cv2.imshow(</a:t>
            </a:r>
            <a:r>
              <a:rPr lang="en-US" sz="1400" b="1" dirty="0">
                <a:solidFill>
                  <a:srgbClr val="008080"/>
                </a:solidFill>
                <a:latin typeface="Inconsolata"/>
              </a:rPr>
              <a:t>"gradient magnitude"</a:t>
            </a:r>
            <a:r>
              <a:rPr lang="en-US" sz="1400" dirty="0">
                <a:solidFill>
                  <a:srgbClr val="080808"/>
                </a:solidFill>
                <a:latin typeface="Inconsolata"/>
              </a:rPr>
              <a:t>, </a:t>
            </a:r>
            <a:r>
              <a:rPr lang="en-US" sz="1400" dirty="0" err="1">
                <a:solidFill>
                  <a:srgbClr val="080808"/>
                </a:solidFill>
                <a:latin typeface="Inconsolata"/>
              </a:rPr>
              <a:t>scale_values</a:t>
            </a:r>
            <a:r>
              <a:rPr lang="en-US" sz="1400" dirty="0">
                <a:solidFill>
                  <a:srgbClr val="080808"/>
                </a:solidFill>
                <a:latin typeface="Inconsolata"/>
              </a:rPr>
              <a:t>(</a:t>
            </a:r>
            <a:r>
              <a:rPr lang="en-US" sz="1400" dirty="0" err="1">
                <a:solidFill>
                  <a:srgbClr val="080808"/>
                </a:solidFill>
                <a:latin typeface="Inconsolata"/>
              </a:rPr>
              <a:t>grad_mag</a:t>
            </a:r>
            <a:r>
              <a:rPr lang="en-US" sz="1400" dirty="0">
                <a:solidFill>
                  <a:srgbClr val="080808"/>
                </a:solidFill>
                <a:latin typeface="Inconsolata"/>
              </a:rPr>
              <a:t>))</a:t>
            </a:r>
            <a:endParaRPr lang="en-US" sz="1400" dirty="0"/>
          </a:p>
          <a:p>
            <a:r>
              <a:rPr lang="en-US" sz="1400" dirty="0"/>
              <a:t/>
            </a:r>
            <a:br>
              <a:rPr lang="en-US" sz="1400" dirty="0"/>
            </a:br>
            <a:r>
              <a:rPr lang="en-US" sz="1400" i="1" dirty="0">
                <a:solidFill>
                  <a:srgbClr val="8C8C8C"/>
                </a:solidFill>
                <a:latin typeface="Inconsolata"/>
              </a:rPr>
              <a:t># Compute gradient angle.</a:t>
            </a:r>
            <a:endParaRPr lang="en-US" sz="1400" dirty="0"/>
          </a:p>
          <a:p>
            <a:r>
              <a:rPr lang="en-US" sz="1400" dirty="0" err="1">
                <a:solidFill>
                  <a:srgbClr val="080808"/>
                </a:solidFill>
                <a:latin typeface="Inconsolata"/>
              </a:rPr>
              <a:t>grad_ang</a:t>
            </a:r>
            <a:r>
              <a:rPr lang="en-US" sz="1400" dirty="0">
                <a:solidFill>
                  <a:srgbClr val="080808"/>
                </a:solidFill>
                <a:latin typeface="Inconsolata"/>
              </a:rPr>
              <a:t> = np.arctan2(</a:t>
            </a:r>
            <a:r>
              <a:rPr lang="en-US" sz="1400" dirty="0" err="1">
                <a:solidFill>
                  <a:srgbClr val="080808"/>
                </a:solidFill>
                <a:latin typeface="Inconsolata"/>
              </a:rPr>
              <a:t>Dy</a:t>
            </a:r>
            <a:r>
              <a:rPr lang="en-US" sz="1400" dirty="0">
                <a:solidFill>
                  <a:srgbClr val="080808"/>
                </a:solidFill>
                <a:latin typeface="Inconsolata"/>
              </a:rPr>
              <a:t>, </a:t>
            </a:r>
            <a:r>
              <a:rPr lang="en-US" sz="1400" dirty="0" err="1">
                <a:solidFill>
                  <a:srgbClr val="080808"/>
                </a:solidFill>
                <a:latin typeface="Inconsolata"/>
              </a:rPr>
              <a:t>Dx</a:t>
            </a:r>
            <a:r>
              <a:rPr lang="en-US" sz="1400" dirty="0">
                <a:solidFill>
                  <a:srgbClr val="080808"/>
                </a:solidFill>
                <a:latin typeface="Inconsolata"/>
              </a:rPr>
              <a:t>)</a:t>
            </a:r>
            <a:endParaRPr lang="en-US" sz="1400" dirty="0"/>
          </a:p>
          <a:p>
            <a:r>
              <a:rPr lang="en-US" sz="1400" dirty="0">
                <a:solidFill>
                  <a:srgbClr val="080808"/>
                </a:solidFill>
                <a:latin typeface="Inconsolata"/>
              </a:rPr>
              <a:t>cv2.imshow(</a:t>
            </a:r>
            <a:r>
              <a:rPr lang="en-US" sz="1400" b="1" dirty="0">
                <a:solidFill>
                  <a:srgbClr val="008080"/>
                </a:solidFill>
                <a:latin typeface="Inconsolata"/>
              </a:rPr>
              <a:t>"gradient angle"</a:t>
            </a:r>
            <a:r>
              <a:rPr lang="en-US" sz="1400" dirty="0">
                <a:solidFill>
                  <a:srgbClr val="080808"/>
                </a:solidFill>
                <a:latin typeface="Inconsolata"/>
              </a:rPr>
              <a:t>, </a:t>
            </a:r>
            <a:r>
              <a:rPr lang="en-US" sz="1400" dirty="0" err="1">
                <a:solidFill>
                  <a:srgbClr val="080808"/>
                </a:solidFill>
                <a:latin typeface="Inconsolata"/>
              </a:rPr>
              <a:t>scale_values</a:t>
            </a:r>
            <a:r>
              <a:rPr lang="en-US" sz="1400" dirty="0">
                <a:solidFill>
                  <a:srgbClr val="080808"/>
                </a:solidFill>
                <a:latin typeface="Inconsolata"/>
              </a:rPr>
              <a:t>(</a:t>
            </a:r>
            <a:r>
              <a:rPr lang="en-US" sz="1400" dirty="0" err="1">
                <a:solidFill>
                  <a:srgbClr val="080808"/>
                </a:solidFill>
                <a:latin typeface="Inconsolata"/>
              </a:rPr>
              <a:t>grad_ang</a:t>
            </a:r>
            <a:r>
              <a:rPr lang="en-US" sz="1400" dirty="0">
                <a:solidFill>
                  <a:srgbClr val="080808"/>
                </a:solidFill>
                <a:latin typeface="Inconsolata"/>
              </a:rPr>
              <a:t>))</a:t>
            </a: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52400"/>
            <a:ext cx="2117019" cy="22432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799" y="2289916"/>
            <a:ext cx="2117019" cy="22432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798" y="4412478"/>
            <a:ext cx="2117019" cy="224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34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magnitude </a:t>
            </a:r>
            <a:r>
              <a:rPr lang="en-US" dirty="0" smtClean="0"/>
              <a:t>– real image</a:t>
            </a:r>
            <a:endParaRPr lang="en-US" dirty="0"/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608637"/>
            <a:ext cx="8229600" cy="715963"/>
          </a:xfrm>
        </p:spPr>
        <p:txBody>
          <a:bodyPr/>
          <a:lstStyle/>
          <a:p>
            <a:r>
              <a:rPr lang="en-US" dirty="0" smtClean="0"/>
              <a:t>Lots of pixels with high gradients!  Not useful …</a:t>
            </a:r>
            <a:endParaRPr lang="en-US" dirty="0"/>
          </a:p>
        </p:txBody>
      </p:sp>
      <p:pic>
        <p:nvPicPr>
          <p:cNvPr id="2979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5" t="4462" r="16455" b="10780"/>
          <a:stretch>
            <a:fillRect/>
          </a:stretch>
        </p:blipFill>
        <p:spPr bwMode="auto">
          <a:xfrm>
            <a:off x="457200" y="1416050"/>
            <a:ext cx="4038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9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49" t="5862" r="17284" b="11453"/>
          <a:stretch>
            <a:fillRect/>
          </a:stretch>
        </p:blipFill>
        <p:spPr bwMode="auto">
          <a:xfrm>
            <a:off x="4267200" y="1416050"/>
            <a:ext cx="41148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7990" name="Text Box 6"/>
          <p:cNvSpPr txBox="1">
            <a:spLocks noChangeArrowheads="1"/>
          </p:cNvSpPr>
          <p:nvPr/>
        </p:nvSpPr>
        <p:spPr bwMode="auto">
          <a:xfrm>
            <a:off x="955675" y="1136650"/>
            <a:ext cx="3209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i="1" dirty="0"/>
              <a:t>Original image “</a:t>
            </a:r>
            <a:r>
              <a:rPr lang="en-US" sz="1400" i="1" dirty="0" err="1"/>
              <a:t>pout.tif</a:t>
            </a:r>
            <a:r>
              <a:rPr lang="en-US" sz="1400" i="1" dirty="0"/>
              <a:t>”</a:t>
            </a:r>
          </a:p>
        </p:txBody>
      </p:sp>
      <p:sp>
        <p:nvSpPr>
          <p:cNvPr id="297991" name="Text Box 7"/>
          <p:cNvSpPr txBox="1">
            <a:spLocks noChangeArrowheads="1"/>
          </p:cNvSpPr>
          <p:nvPr/>
        </p:nvSpPr>
        <p:spPr bwMode="auto">
          <a:xfrm>
            <a:off x="4532313" y="1066800"/>
            <a:ext cx="3575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i="1"/>
              <a:t>Gradient magnitude, using Sobel masks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1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to identify “edge points”:  points along the boundary of an object</a:t>
            </a:r>
          </a:p>
          <a:p>
            <a:pPr lvl="1"/>
            <a:r>
              <a:rPr lang="en-US" dirty="0"/>
              <a:t>Then we can use that to look for shapes,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output should be a binary image, where 1=edge point exists, 0=no edge point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We could threshold the gradient image to get the binary image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5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Threshold Edge Operator Results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We can threshold </a:t>
            </a:r>
            <a:r>
              <a:rPr lang="en-US" sz="2400" dirty="0"/>
              <a:t>edge magnitudes, to produce </a:t>
            </a:r>
            <a:r>
              <a:rPr lang="en-US" sz="2400" dirty="0" smtClean="0"/>
              <a:t>a binary image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Problem – only want one response to an </a:t>
            </a:r>
            <a:r>
              <a:rPr lang="en-US" sz="2400" dirty="0" smtClean="0"/>
              <a:t>edge</a:t>
            </a:r>
          </a:p>
        </p:txBody>
      </p:sp>
      <p:sp>
        <p:nvSpPr>
          <p:cNvPr id="299012" name="Text Box 4"/>
          <p:cNvSpPr txBox="1">
            <a:spLocks noChangeArrowheads="1"/>
          </p:cNvSpPr>
          <p:nvPr/>
        </p:nvSpPr>
        <p:spPr bwMode="auto">
          <a:xfrm>
            <a:off x="2168851" y="5136209"/>
            <a:ext cx="1752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i="1" dirty="0"/>
              <a:t>Low threshold</a:t>
            </a:r>
          </a:p>
        </p:txBody>
      </p:sp>
      <p:sp>
        <p:nvSpPr>
          <p:cNvPr id="299013" name="Text Box 5"/>
          <p:cNvSpPr txBox="1">
            <a:spLocks noChangeArrowheads="1"/>
          </p:cNvSpPr>
          <p:nvPr/>
        </p:nvSpPr>
        <p:spPr bwMode="auto">
          <a:xfrm>
            <a:off x="4733691" y="5130007"/>
            <a:ext cx="167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i="1" dirty="0"/>
              <a:t>High threshold</a:t>
            </a:r>
          </a:p>
        </p:txBody>
      </p:sp>
      <p:pic>
        <p:nvPicPr>
          <p:cNvPr id="299014" name="Picture 6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3" t="7440" r="26895" b="15462"/>
          <a:stretch>
            <a:fillRect/>
          </a:stretch>
        </p:blipFill>
        <p:spPr bwMode="auto">
          <a:xfrm>
            <a:off x="1700806" y="2130421"/>
            <a:ext cx="2480628" cy="303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9015" name="Picture 7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60" t="7257" r="25723" b="15860"/>
          <a:stretch>
            <a:fillRect/>
          </a:stretch>
        </p:blipFill>
        <p:spPr bwMode="auto">
          <a:xfrm>
            <a:off x="4276493" y="2133600"/>
            <a:ext cx="2527643" cy="3029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3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1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Better: Non-maxima suppression</a:t>
            </a:r>
            <a:endParaRPr lang="en-US" sz="3200" dirty="0"/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1"/>
            <a:ext cx="7315200" cy="990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get a one-pixel </a:t>
            </a:r>
            <a:r>
              <a:rPr lang="en-US" sz="2400" dirty="0"/>
              <a:t>wide edge, </a:t>
            </a:r>
            <a:r>
              <a:rPr lang="en-US" sz="2400" dirty="0" smtClean="0"/>
              <a:t>use the point that is </a:t>
            </a:r>
            <a:r>
              <a:rPr lang="en-US" sz="2400" dirty="0"/>
              <a:t>the local maximum in the direction of the gradient</a:t>
            </a:r>
          </a:p>
          <a:p>
            <a:endParaRPr lang="en-US" sz="2400" dirty="0" smtClean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791200" y="5490549"/>
            <a:ext cx="23622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i="1" dirty="0" smtClean="0"/>
              <a:t>Non-maxima suppression</a:t>
            </a:r>
            <a:endParaRPr lang="en-US" sz="160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638300" y="3866733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90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19300" y="3866733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100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400300" y="3866733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90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257300" y="3561933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90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638300" y="3561933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100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019300" y="3561933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90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019300" y="4171533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90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400300" y="4171533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100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781300" y="4171533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90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876300" y="3257133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90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257300" y="3257133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100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638300" y="3257133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90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400300" y="4476333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90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781300" y="4476333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100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162300" y="4476333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90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2019300" y="3257133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80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2400300" y="3257133"/>
            <a:ext cx="381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70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400300" y="3561933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80</a:t>
            </a: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2781300" y="3866733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80</a:t>
            </a:r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3162300" y="4171533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80</a:t>
            </a:r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876300" y="3561933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80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1257300" y="3866733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80</a:t>
            </a:r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1638300" y="4171533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80</a:t>
            </a:r>
          </a:p>
        </p:txBody>
      </p: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2019300" y="4476333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80</a:t>
            </a:r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2781300" y="3561933"/>
            <a:ext cx="381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70</a:t>
            </a: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3162300" y="3866733"/>
            <a:ext cx="381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70</a:t>
            </a: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1257300" y="4171533"/>
            <a:ext cx="381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70</a:t>
            </a:r>
          </a:p>
        </p:txBody>
      </p:sp>
      <p:sp>
        <p:nvSpPr>
          <p:cNvPr id="38" name="Rectangle 38"/>
          <p:cNvSpPr>
            <a:spLocks noChangeArrowheads="1"/>
          </p:cNvSpPr>
          <p:nvPr/>
        </p:nvSpPr>
        <p:spPr bwMode="auto">
          <a:xfrm>
            <a:off x="1638300" y="4476333"/>
            <a:ext cx="381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70</a:t>
            </a:r>
          </a:p>
        </p:txBody>
      </p:sp>
      <p:sp>
        <p:nvSpPr>
          <p:cNvPr id="39" name="Line 39"/>
          <p:cNvSpPr>
            <a:spLocks noChangeShapeType="1"/>
          </p:cNvSpPr>
          <p:nvPr/>
        </p:nvSpPr>
        <p:spPr bwMode="auto">
          <a:xfrm>
            <a:off x="952500" y="3028533"/>
            <a:ext cx="2514600" cy="19812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40"/>
          <p:cNvSpPr>
            <a:spLocks noChangeShapeType="1"/>
          </p:cNvSpPr>
          <p:nvPr/>
        </p:nvSpPr>
        <p:spPr bwMode="auto">
          <a:xfrm flipV="1">
            <a:off x="2324100" y="3180933"/>
            <a:ext cx="990600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Text Box 41"/>
          <p:cNvSpPr txBox="1">
            <a:spLocks noChangeArrowheads="1"/>
          </p:cNvSpPr>
          <p:nvPr/>
        </p:nvSpPr>
        <p:spPr bwMode="auto">
          <a:xfrm>
            <a:off x="3086100" y="2571333"/>
            <a:ext cx="12954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Direction of gradient</a:t>
            </a:r>
          </a:p>
        </p:txBody>
      </p:sp>
      <p:sp>
        <p:nvSpPr>
          <p:cNvPr id="42" name="Text Box 42"/>
          <p:cNvSpPr txBox="1">
            <a:spLocks noChangeArrowheads="1"/>
          </p:cNvSpPr>
          <p:nvPr/>
        </p:nvSpPr>
        <p:spPr bwMode="auto">
          <a:xfrm>
            <a:off x="3505200" y="4690646"/>
            <a:ext cx="1295400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These points are local maxima in the direction of the gradient</a:t>
            </a:r>
          </a:p>
        </p:txBody>
      </p:sp>
      <p:graphicFrame>
        <p:nvGraphicFramePr>
          <p:cNvPr id="43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8237417"/>
              </p:ext>
            </p:extLst>
          </p:nvPr>
        </p:nvGraphicFramePr>
        <p:xfrm>
          <a:off x="927023" y="5238333"/>
          <a:ext cx="1831975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8" name="Equation" r:id="rId3" imgW="1130040" imgH="482400" progId="Equation.DSMT4">
                  <p:embed/>
                </p:oleObj>
              </mc:Choice>
              <mc:Fallback>
                <p:oleObj name="Equation" r:id="rId3" imgW="1130040" imgH="482400" progId="Equation.DSMT4">
                  <p:embed/>
                  <p:pic>
                    <p:nvPicPr>
                      <p:cNvPr id="324652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023" y="5238333"/>
                        <a:ext cx="1831975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75" t="7623" r="25723" b="15279"/>
          <a:stretch>
            <a:fillRect/>
          </a:stretch>
        </p:blipFill>
        <p:spPr bwMode="auto">
          <a:xfrm>
            <a:off x="5556018" y="2228433"/>
            <a:ext cx="273685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Oval 43"/>
          <p:cNvSpPr>
            <a:spLocks noChangeArrowheads="1"/>
          </p:cNvSpPr>
          <p:nvPr/>
        </p:nvSpPr>
        <p:spPr bwMode="auto">
          <a:xfrm rot="18874723">
            <a:off x="7441968" y="3417470"/>
            <a:ext cx="381000" cy="609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8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1" grpId="0" uiExpand="1" build="p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649</Words>
  <Application>Microsoft Office PowerPoint</Application>
  <PresentationFormat>On-screen Show (4:3)</PresentationFormat>
  <Paragraphs>180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Inconsolata</vt:lpstr>
      <vt:lpstr>Symbol</vt:lpstr>
      <vt:lpstr>Office Theme</vt:lpstr>
      <vt:lpstr>Equation</vt:lpstr>
      <vt:lpstr>PowerPoint Presentation</vt:lpstr>
      <vt:lpstr>Edge Detection</vt:lpstr>
      <vt:lpstr>Sobel edge operators</vt:lpstr>
      <vt:lpstr>Image Gradient</vt:lpstr>
      <vt:lpstr>Gradient example</vt:lpstr>
      <vt:lpstr>Gradient magnitude – real image</vt:lpstr>
      <vt:lpstr>What we want</vt:lpstr>
      <vt:lpstr>Threshold Edge Operator Results</vt:lpstr>
      <vt:lpstr>Better: Non-maxima suppression</vt:lpstr>
      <vt:lpstr>Problem: derivatives amplify noise</vt:lpstr>
      <vt:lpstr>Solution: blur the image</vt:lpstr>
      <vt:lpstr>Scale-Space</vt:lpstr>
      <vt:lpstr>Standard edge detection</vt:lpstr>
      <vt:lpstr>Additional step:  Edge Linking</vt:lpstr>
      <vt:lpstr>OpenCV</vt:lpstr>
      <vt:lpstr>Edge detection, no linking (hysteresis)</vt:lpstr>
      <vt:lpstr>Edge detection, with linking (hysteresis)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whoff</dc:creator>
  <cp:lastModifiedBy>William Hoff</cp:lastModifiedBy>
  <cp:revision>135</cp:revision>
  <cp:lastPrinted>2011-02-02T22:57:10Z</cp:lastPrinted>
  <dcterms:created xsi:type="dcterms:W3CDTF">2006-08-16T00:00:00Z</dcterms:created>
  <dcterms:modified xsi:type="dcterms:W3CDTF">2020-09-16T20:23:33Z</dcterms:modified>
</cp:coreProperties>
</file>