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7772400" cy="10058400"/>
  <p:embeddedFontLst>
    <p:embeddedFont>
      <p:font typeface="Ubuntu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Ubuntu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Ubuntu-italic.fntdata"/><Relationship Id="rId14" Type="http://schemas.openxmlformats.org/officeDocument/2006/relationships/slide" Target="slides/slide8.xml"/><Relationship Id="rId36" Type="http://schemas.openxmlformats.org/officeDocument/2006/relationships/font" Target="fonts/Ubuntu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Ubuntu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image" Target="../media/image30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image" Target="../media/image31.png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17:notes"/>
          <p:cNvSpPr txBox="1"/>
          <p:nvPr>
            <p:ph idx="1"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4a562936f8_0_0:notes"/>
          <p:cNvSpPr txBox="1"/>
          <p:nvPr>
            <p:ph idx="1" type="body"/>
          </p:nvPr>
        </p:nvSpPr>
        <p:spPr>
          <a:xfrm>
            <a:off x="777240" y="4777560"/>
            <a:ext cx="62172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14a562936f8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2:notes"/>
          <p:cNvSpPr txBox="1"/>
          <p:nvPr>
            <p:ph idx="1"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5" name="Google Shape;635;p22:notes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7200" y="5486400"/>
            <a:ext cx="1472760" cy="406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22:notes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6164640"/>
            <a:ext cx="4952520" cy="87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22:notes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6200" y="7460280"/>
            <a:ext cx="3200040" cy="87588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2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3:notes"/>
          <p:cNvSpPr txBox="1"/>
          <p:nvPr>
            <p:ph idx="1"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Six degrees of freedom (six numbers)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points: each point contributes two equations (for x and for y).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:notes"/>
          <p:cNvSpPr txBox="1"/>
          <p:nvPr>
            <p:ph idx="1"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0,0 =&gt; 0,0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50,0 =&gt; 50,12.5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0,50 =&gt; 0,75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50,50 =&gt; 50, 87.5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Affine transforms: parallel lines remain parallel, but things may be rotated or skewed.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24:notes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11240" y="4663440"/>
            <a:ext cx="2323440" cy="18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2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5:notes"/>
          <p:cNvSpPr txBox="1"/>
          <p:nvPr>
            <p:ph idx="1"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(Kind of hard to see the transform but that’s okay. The point is an affine transform can rotate and skew it. </a:t>
            </a:r>
            <a:r>
              <a:rPr lang="en-US" sz="2000"/>
              <a:t>Of course you can argue that Jackson was already a pretty skewy person.</a:t>
            </a: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2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6:notes"/>
          <p:cNvSpPr txBox="1"/>
          <p:nvPr>
            <p:ph idx="1"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necessarily preserve parallel lines, but straight lines remain straight.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2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 txBox="1"/>
          <p:nvPr>
            <p:ph idx="1"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2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6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6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9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9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9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9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9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9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3863880" y="6527880"/>
            <a:ext cx="1279440" cy="24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Vision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313920" y="6527880"/>
            <a:ext cx="1851120" cy="24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Colorado School of Mines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3863880" y="6527880"/>
            <a:ext cx="1279440" cy="24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Vision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313920" y="6527880"/>
            <a:ext cx="1851120" cy="24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Colorado School of Mines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/>
          <p:nvPr/>
        </p:nvSpPr>
        <p:spPr>
          <a:xfrm>
            <a:off x="3863880" y="6527880"/>
            <a:ext cx="1279440" cy="24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Vision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/>
          <p:nvPr/>
        </p:nvSpPr>
        <p:spPr>
          <a:xfrm>
            <a:off x="313920" y="6527880"/>
            <a:ext cx="1851120" cy="249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Colorado School of Mines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7"/>
          <p:cNvSpPr txBox="1"/>
          <p:nvPr>
            <p:ph type="title"/>
          </p:nvPr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40"/>
          <p:cNvPicPr preferRelativeResize="0"/>
          <p:nvPr/>
        </p:nvPicPr>
        <p:blipFill rotWithShape="1">
          <a:blip r:embed="rId3">
            <a:alphaModFix/>
          </a:blip>
          <a:srcRect b="0" l="4579" r="8958" t="0"/>
          <a:stretch/>
        </p:blipFill>
        <p:spPr>
          <a:xfrm>
            <a:off x="0" y="0"/>
            <a:ext cx="9102960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0"/>
          <p:cNvSpPr/>
          <p:nvPr/>
        </p:nvSpPr>
        <p:spPr>
          <a:xfrm>
            <a:off x="533520" y="304920"/>
            <a:ext cx="7771680" cy="1828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DCE6F2"/>
                </a:solidFill>
                <a:latin typeface="Calibri"/>
                <a:ea typeface="Calibri"/>
                <a:cs typeface="Calibri"/>
                <a:sym typeface="Calibri"/>
              </a:rPr>
              <a:t>Colorado School of Mines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rgbClr val="DCE6F2"/>
                </a:solidFill>
                <a:latin typeface="Calibri"/>
                <a:ea typeface="Calibri"/>
                <a:cs typeface="Calibri"/>
                <a:sym typeface="Calibri"/>
              </a:rPr>
              <a:t>Computer Vision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0"/>
          <p:cNvSpPr/>
          <p:nvPr/>
        </p:nvSpPr>
        <p:spPr>
          <a:xfrm>
            <a:off x="304920" y="5410080"/>
            <a:ext cx="8609760" cy="137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Professor Tom Williams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Dept of Computer Science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http://inside.mines.edu/~twilliams/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9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49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0" name="Google Shape;340;p49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1" name="Google Shape;341;p49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2" name="Google Shape;342;p49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49"/>
          <p:cNvCxnSpPr/>
          <p:nvPr/>
        </p:nvCxnSpPr>
        <p:spPr>
          <a:xfrm>
            <a:off x="3003480" y="2728800"/>
            <a:ext cx="360" cy="198108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49"/>
          <p:cNvCxnSpPr/>
          <p:nvPr/>
        </p:nvCxnSpPr>
        <p:spPr>
          <a:xfrm>
            <a:off x="3003480" y="2728800"/>
            <a:ext cx="380880" cy="1371600"/>
          </a:xfrm>
          <a:prstGeom prst="straightConnector1">
            <a:avLst/>
          </a:prstGeom>
          <a:noFill/>
          <a:ln cap="flat" cmpd="sng" w="38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5" name="Google Shape;345;p49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6" name="Google Shape;346;p49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9"/>
          <p:cNvSpPr/>
          <p:nvPr/>
        </p:nvSpPr>
        <p:spPr>
          <a:xfrm>
            <a:off x="3340080" y="40528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9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9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9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9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760" y="1231920"/>
            <a:ext cx="242532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800" y="2324160"/>
            <a:ext cx="3593880" cy="711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9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9"/>
          <p:cNvSpPr/>
          <p:nvPr/>
        </p:nvSpPr>
        <p:spPr>
          <a:xfrm>
            <a:off x="2197080" y="39132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9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49"/>
          <p:cNvSpPr/>
          <p:nvPr/>
        </p:nvSpPr>
        <p:spPr>
          <a:xfrm>
            <a:off x="1244520" y="46641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9"/>
          <p:cNvSpPr/>
          <p:nvPr/>
        </p:nvSpPr>
        <p:spPr>
          <a:xfrm flipH="1" rot="9880551">
            <a:off x="1624321" y="4564444"/>
            <a:ext cx="837341" cy="252000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9"/>
          <p:cNvSpPr/>
          <p:nvPr/>
        </p:nvSpPr>
        <p:spPr>
          <a:xfrm flipH="1" rot="6592540">
            <a:off x="1621815" y="4092495"/>
            <a:ext cx="790206" cy="682541"/>
          </a:xfrm>
          <a:custGeom>
            <a:rect b="b" l="l" r="r" t="t"/>
            <a:pathLst>
              <a:path extrusionOk="0" h="17332" w="20465"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lnTo>
                  <a:pt x="0" y="1733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50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7" name="Google Shape;367;p50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8" name="Google Shape;368;p50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9" name="Google Shape;369;p50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0" name="Google Shape;370;p50"/>
          <p:cNvCxnSpPr/>
          <p:nvPr/>
        </p:nvCxnSpPr>
        <p:spPr>
          <a:xfrm>
            <a:off x="3003480" y="2728800"/>
            <a:ext cx="360" cy="198108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50"/>
          <p:cNvCxnSpPr/>
          <p:nvPr/>
        </p:nvCxnSpPr>
        <p:spPr>
          <a:xfrm>
            <a:off x="3003480" y="2728800"/>
            <a:ext cx="380880" cy="1371600"/>
          </a:xfrm>
          <a:prstGeom prst="straightConnector1">
            <a:avLst/>
          </a:prstGeom>
          <a:noFill/>
          <a:ln cap="flat" cmpd="sng" w="38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50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50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0"/>
          <p:cNvSpPr/>
          <p:nvPr/>
        </p:nvSpPr>
        <p:spPr>
          <a:xfrm>
            <a:off x="3340080" y="40528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0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0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0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760" y="1231920"/>
            <a:ext cx="242532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800" y="2324160"/>
            <a:ext cx="3593880" cy="7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0"/>
          <p:cNvPicPr preferRelativeResize="0"/>
          <p:nvPr/>
        </p:nvPicPr>
        <p:blipFill rotWithShape="1">
          <a:blip r:embed="rId5">
            <a:alphaModFix/>
          </a:blip>
          <a:srcRect b="31871" l="0" r="0" t="0"/>
          <a:stretch/>
        </p:blipFill>
        <p:spPr>
          <a:xfrm>
            <a:off x="5270400" y="3327480"/>
            <a:ext cx="3492000" cy="7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0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50"/>
          <p:cNvSpPr/>
          <p:nvPr/>
        </p:nvSpPr>
        <p:spPr>
          <a:xfrm>
            <a:off x="2197080" y="39132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0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0"/>
          <p:cNvSpPr/>
          <p:nvPr/>
        </p:nvSpPr>
        <p:spPr>
          <a:xfrm>
            <a:off x="1244520" y="46641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0"/>
          <p:cNvSpPr/>
          <p:nvPr/>
        </p:nvSpPr>
        <p:spPr>
          <a:xfrm flipH="1" rot="9880551">
            <a:off x="1624321" y="4564444"/>
            <a:ext cx="837341" cy="252000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0"/>
          <p:cNvSpPr/>
          <p:nvPr/>
        </p:nvSpPr>
        <p:spPr>
          <a:xfrm flipH="1" rot="6592540">
            <a:off x="1621815" y="4092495"/>
            <a:ext cx="790206" cy="682541"/>
          </a:xfrm>
          <a:custGeom>
            <a:rect b="b" l="l" r="r" t="t"/>
            <a:pathLst>
              <a:path extrusionOk="0" h="17332" w="20465"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lnTo>
                  <a:pt x="0" y="1733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4" name="Google Shape;394;p51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p51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p51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p51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51"/>
          <p:cNvCxnSpPr/>
          <p:nvPr/>
        </p:nvCxnSpPr>
        <p:spPr>
          <a:xfrm>
            <a:off x="3003480" y="2728800"/>
            <a:ext cx="360" cy="198108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51"/>
          <p:cNvCxnSpPr/>
          <p:nvPr/>
        </p:nvCxnSpPr>
        <p:spPr>
          <a:xfrm>
            <a:off x="3003480" y="2728800"/>
            <a:ext cx="380880" cy="1371600"/>
          </a:xfrm>
          <a:prstGeom prst="straightConnector1">
            <a:avLst/>
          </a:prstGeom>
          <a:noFill/>
          <a:ln cap="flat" cmpd="sng" w="38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51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1" name="Google Shape;401;p51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1"/>
          <p:cNvSpPr/>
          <p:nvPr/>
        </p:nvSpPr>
        <p:spPr>
          <a:xfrm>
            <a:off x="3340080" y="40528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1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1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1"/>
          <p:cNvSpPr/>
          <p:nvPr/>
        </p:nvSpPr>
        <p:spPr>
          <a:xfrm rot="-5400000">
            <a:off x="6052320" y="3309840"/>
            <a:ext cx="124560" cy="8755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51"/>
          <p:cNvSpPr/>
          <p:nvPr/>
        </p:nvSpPr>
        <p:spPr>
          <a:xfrm rot="-5400000">
            <a:off x="7690680" y="3309840"/>
            <a:ext cx="124560" cy="8755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51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1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1"/>
          <p:cNvSpPr/>
          <p:nvPr/>
        </p:nvSpPr>
        <p:spPr>
          <a:xfrm>
            <a:off x="5956920" y="376524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51"/>
          <p:cNvSpPr/>
          <p:nvPr/>
        </p:nvSpPr>
        <p:spPr>
          <a:xfrm>
            <a:off x="7562880" y="373392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760" y="1231920"/>
            <a:ext cx="242532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800" y="2324160"/>
            <a:ext cx="3593880" cy="7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1"/>
          <p:cNvPicPr preferRelativeResize="0"/>
          <p:nvPr/>
        </p:nvPicPr>
        <p:blipFill rotWithShape="1">
          <a:blip r:embed="rId5">
            <a:alphaModFix/>
          </a:blip>
          <a:srcRect b="31871" l="0" r="0" t="0"/>
          <a:stretch/>
        </p:blipFill>
        <p:spPr>
          <a:xfrm>
            <a:off x="5270400" y="3327480"/>
            <a:ext cx="3492000" cy="7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1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51"/>
          <p:cNvSpPr/>
          <p:nvPr/>
        </p:nvSpPr>
        <p:spPr>
          <a:xfrm>
            <a:off x="2197080" y="39132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51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51"/>
          <p:cNvSpPr/>
          <p:nvPr/>
        </p:nvSpPr>
        <p:spPr>
          <a:xfrm>
            <a:off x="1244520" y="46641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51"/>
          <p:cNvSpPr/>
          <p:nvPr/>
        </p:nvSpPr>
        <p:spPr>
          <a:xfrm flipH="1" rot="9880551">
            <a:off x="1624321" y="4564444"/>
            <a:ext cx="837341" cy="252000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1"/>
          <p:cNvSpPr/>
          <p:nvPr/>
        </p:nvSpPr>
        <p:spPr>
          <a:xfrm flipH="1" rot="6592540">
            <a:off x="1621815" y="4092495"/>
            <a:ext cx="790206" cy="682541"/>
          </a:xfrm>
          <a:custGeom>
            <a:rect b="b" l="l" r="r" t="t"/>
            <a:pathLst>
              <a:path extrusionOk="0" h="17332" w="20465"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lnTo>
                  <a:pt x="0" y="1733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p52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8" name="Google Shape;428;p52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9" name="Google Shape;429;p52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0" name="Google Shape;430;p52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1" name="Google Shape;431;p52"/>
          <p:cNvCxnSpPr/>
          <p:nvPr/>
        </p:nvCxnSpPr>
        <p:spPr>
          <a:xfrm>
            <a:off x="3003480" y="2728800"/>
            <a:ext cx="360" cy="198108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52"/>
          <p:cNvCxnSpPr/>
          <p:nvPr/>
        </p:nvCxnSpPr>
        <p:spPr>
          <a:xfrm>
            <a:off x="3003480" y="2728800"/>
            <a:ext cx="380880" cy="1371600"/>
          </a:xfrm>
          <a:prstGeom prst="straightConnector1">
            <a:avLst/>
          </a:prstGeom>
          <a:noFill/>
          <a:ln cap="flat" cmpd="sng" w="38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52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p52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3340080" y="40528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52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2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2"/>
          <p:cNvSpPr/>
          <p:nvPr/>
        </p:nvSpPr>
        <p:spPr>
          <a:xfrm rot="-5400000">
            <a:off x="6052320" y="3309840"/>
            <a:ext cx="124560" cy="8755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2"/>
          <p:cNvSpPr/>
          <p:nvPr/>
        </p:nvSpPr>
        <p:spPr>
          <a:xfrm rot="-5400000">
            <a:off x="7690680" y="3309840"/>
            <a:ext cx="124560" cy="8755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2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2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2"/>
          <p:cNvSpPr/>
          <p:nvPr/>
        </p:nvSpPr>
        <p:spPr>
          <a:xfrm>
            <a:off x="5956920" y="376524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2"/>
          <p:cNvSpPr/>
          <p:nvPr/>
        </p:nvSpPr>
        <p:spPr>
          <a:xfrm>
            <a:off x="7562880" y="373392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4" name="Google Shape;44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760" y="1231920"/>
            <a:ext cx="242532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800" y="2324160"/>
            <a:ext cx="3593880" cy="7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0400" y="3327480"/>
            <a:ext cx="3492000" cy="115524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2"/>
          <p:cNvSpPr/>
          <p:nvPr/>
        </p:nvSpPr>
        <p:spPr>
          <a:xfrm>
            <a:off x="2197080" y="39132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52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2"/>
          <p:cNvSpPr/>
          <p:nvPr/>
        </p:nvSpPr>
        <p:spPr>
          <a:xfrm>
            <a:off x="1243800" y="46616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2"/>
          <p:cNvSpPr/>
          <p:nvPr/>
        </p:nvSpPr>
        <p:spPr>
          <a:xfrm flipH="1" rot="9880551">
            <a:off x="1624321" y="4564444"/>
            <a:ext cx="837341" cy="252000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2"/>
          <p:cNvSpPr/>
          <p:nvPr/>
        </p:nvSpPr>
        <p:spPr>
          <a:xfrm flipH="1" rot="6592540">
            <a:off x="1621815" y="4092495"/>
            <a:ext cx="790206" cy="682541"/>
          </a:xfrm>
          <a:custGeom>
            <a:rect b="b" l="l" r="r" t="t"/>
            <a:pathLst>
              <a:path extrusionOk="0" h="17332" w="20465"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lnTo>
                  <a:pt x="0" y="1733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3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8" name="Google Shape;458;p53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9" name="Google Shape;459;p53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53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1" name="Google Shape;461;p53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2" name="Google Shape;462;p53"/>
          <p:cNvCxnSpPr/>
          <p:nvPr/>
        </p:nvCxnSpPr>
        <p:spPr>
          <a:xfrm>
            <a:off x="3003480" y="2728800"/>
            <a:ext cx="360" cy="198108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3003480" y="2728800"/>
            <a:ext cx="380880" cy="1371600"/>
          </a:xfrm>
          <a:prstGeom prst="straightConnector1">
            <a:avLst/>
          </a:prstGeom>
          <a:noFill/>
          <a:ln cap="flat" cmpd="sng" w="38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53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5" name="Google Shape;465;p53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53"/>
          <p:cNvSpPr/>
          <p:nvPr/>
        </p:nvSpPr>
        <p:spPr>
          <a:xfrm>
            <a:off x="3340080" y="40528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53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3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3"/>
          <p:cNvSpPr/>
          <p:nvPr/>
        </p:nvSpPr>
        <p:spPr>
          <a:xfrm rot="-5400000">
            <a:off x="6052320" y="3309840"/>
            <a:ext cx="124560" cy="8755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3"/>
          <p:cNvSpPr/>
          <p:nvPr/>
        </p:nvSpPr>
        <p:spPr>
          <a:xfrm rot="-5400000">
            <a:off x="7690680" y="3309840"/>
            <a:ext cx="124560" cy="8755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53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3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3"/>
          <p:cNvSpPr/>
          <p:nvPr/>
        </p:nvSpPr>
        <p:spPr>
          <a:xfrm>
            <a:off x="5956920" y="376524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3"/>
          <p:cNvSpPr/>
          <p:nvPr/>
        </p:nvSpPr>
        <p:spPr>
          <a:xfrm>
            <a:off x="7562880" y="373392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760" y="1231920"/>
            <a:ext cx="242532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800" y="2324160"/>
            <a:ext cx="3593880" cy="7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0400" y="3327480"/>
            <a:ext cx="3492000" cy="115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0400" y="4724280"/>
            <a:ext cx="3250800" cy="32976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3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3"/>
          <p:cNvSpPr/>
          <p:nvPr/>
        </p:nvSpPr>
        <p:spPr>
          <a:xfrm>
            <a:off x="2197080" y="39132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3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3"/>
          <p:cNvSpPr/>
          <p:nvPr/>
        </p:nvSpPr>
        <p:spPr>
          <a:xfrm>
            <a:off x="1243800" y="46616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3"/>
          <p:cNvSpPr/>
          <p:nvPr/>
        </p:nvSpPr>
        <p:spPr>
          <a:xfrm flipH="1" rot="9880551">
            <a:off x="1624321" y="4564444"/>
            <a:ext cx="837341" cy="252000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3"/>
          <p:cNvSpPr/>
          <p:nvPr/>
        </p:nvSpPr>
        <p:spPr>
          <a:xfrm flipH="1" rot="6592540">
            <a:off x="1621815" y="4092495"/>
            <a:ext cx="790206" cy="682541"/>
          </a:xfrm>
          <a:custGeom>
            <a:rect b="b" l="l" r="r" t="t"/>
            <a:pathLst>
              <a:path extrusionOk="0" h="17332" w="20465"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lnTo>
                  <a:pt x="0" y="1733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1" name="Google Shape;491;p54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2" name="Google Shape;492;p54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3" name="Google Shape;493;p54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4" name="Google Shape;494;p54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5" name="Google Shape;495;p54"/>
          <p:cNvCxnSpPr/>
          <p:nvPr/>
        </p:nvCxnSpPr>
        <p:spPr>
          <a:xfrm>
            <a:off x="3003480" y="2728800"/>
            <a:ext cx="360" cy="198108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54"/>
          <p:cNvCxnSpPr/>
          <p:nvPr/>
        </p:nvCxnSpPr>
        <p:spPr>
          <a:xfrm>
            <a:off x="3003480" y="2728800"/>
            <a:ext cx="380880" cy="1371600"/>
          </a:xfrm>
          <a:prstGeom prst="straightConnector1">
            <a:avLst/>
          </a:prstGeom>
          <a:noFill/>
          <a:ln cap="flat" cmpd="sng" w="38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7" name="Google Shape;497;p54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8" name="Google Shape;498;p54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4"/>
          <p:cNvSpPr/>
          <p:nvPr/>
        </p:nvSpPr>
        <p:spPr>
          <a:xfrm>
            <a:off x="3340080" y="40528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4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54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4"/>
          <p:cNvSpPr/>
          <p:nvPr/>
        </p:nvSpPr>
        <p:spPr>
          <a:xfrm rot="-5400000">
            <a:off x="6052320" y="3309840"/>
            <a:ext cx="124560" cy="8755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4"/>
          <p:cNvSpPr/>
          <p:nvPr/>
        </p:nvSpPr>
        <p:spPr>
          <a:xfrm rot="-5400000">
            <a:off x="7690680" y="3309840"/>
            <a:ext cx="124560" cy="8755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4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4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4"/>
          <p:cNvSpPr/>
          <p:nvPr/>
        </p:nvSpPr>
        <p:spPr>
          <a:xfrm>
            <a:off x="5956920" y="376524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4"/>
          <p:cNvSpPr/>
          <p:nvPr/>
        </p:nvSpPr>
        <p:spPr>
          <a:xfrm>
            <a:off x="7562880" y="373392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760" y="1231920"/>
            <a:ext cx="242532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800" y="2324160"/>
            <a:ext cx="3593880" cy="7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0400" y="3327480"/>
            <a:ext cx="3492000" cy="115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0400" y="4724280"/>
            <a:ext cx="3250800" cy="32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7280" y="5410080"/>
            <a:ext cx="3301560" cy="7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54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54"/>
          <p:cNvSpPr/>
          <p:nvPr/>
        </p:nvSpPr>
        <p:spPr>
          <a:xfrm>
            <a:off x="2197080" y="39132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4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54"/>
          <p:cNvSpPr/>
          <p:nvPr/>
        </p:nvSpPr>
        <p:spPr>
          <a:xfrm>
            <a:off x="1243800" y="46616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4"/>
          <p:cNvSpPr/>
          <p:nvPr/>
        </p:nvSpPr>
        <p:spPr>
          <a:xfrm flipH="1" rot="9880551">
            <a:off x="1624321" y="4564444"/>
            <a:ext cx="837341" cy="252000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4"/>
          <p:cNvSpPr/>
          <p:nvPr/>
        </p:nvSpPr>
        <p:spPr>
          <a:xfrm flipH="1" rot="6592540">
            <a:off x="1621815" y="4092495"/>
            <a:ext cx="790206" cy="682541"/>
          </a:xfrm>
          <a:custGeom>
            <a:rect b="b" l="l" r="r" t="t"/>
            <a:pathLst>
              <a:path extrusionOk="0" h="17332" w="20465"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lnTo>
                  <a:pt x="0" y="1733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5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5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55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6" name="Google Shape;526;p55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7" name="Google Shape;527;p55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8" name="Google Shape;528;p55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9" name="Google Shape;529;p55"/>
          <p:cNvCxnSpPr/>
          <p:nvPr/>
        </p:nvCxnSpPr>
        <p:spPr>
          <a:xfrm>
            <a:off x="3003480" y="2728800"/>
            <a:ext cx="360" cy="198108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0" name="Google Shape;530;p55"/>
          <p:cNvCxnSpPr/>
          <p:nvPr/>
        </p:nvCxnSpPr>
        <p:spPr>
          <a:xfrm>
            <a:off x="3003480" y="2728800"/>
            <a:ext cx="380880" cy="1371600"/>
          </a:xfrm>
          <a:prstGeom prst="straightConnector1">
            <a:avLst/>
          </a:prstGeom>
          <a:noFill/>
          <a:ln cap="flat" cmpd="sng" w="38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55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2" name="Google Shape;532;p55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5"/>
          <p:cNvSpPr/>
          <p:nvPr/>
        </p:nvSpPr>
        <p:spPr>
          <a:xfrm>
            <a:off x="3340080" y="40528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5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5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5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55"/>
          <p:cNvSpPr/>
          <p:nvPr/>
        </p:nvSpPr>
        <p:spPr>
          <a:xfrm>
            <a:off x="2197080" y="39132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55"/>
          <p:cNvSpPr/>
          <p:nvPr/>
        </p:nvSpPr>
        <p:spPr>
          <a:xfrm rot="-5400000">
            <a:off x="6052320" y="3309840"/>
            <a:ext cx="124560" cy="8755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55"/>
          <p:cNvSpPr/>
          <p:nvPr/>
        </p:nvSpPr>
        <p:spPr>
          <a:xfrm rot="-5400000">
            <a:off x="7690680" y="3309840"/>
            <a:ext cx="124560" cy="87552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5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5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55"/>
          <p:cNvSpPr/>
          <p:nvPr/>
        </p:nvSpPr>
        <p:spPr>
          <a:xfrm>
            <a:off x="5956920" y="376524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55"/>
          <p:cNvSpPr/>
          <p:nvPr/>
        </p:nvSpPr>
        <p:spPr>
          <a:xfrm>
            <a:off x="7562880" y="373392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5"/>
          <p:cNvSpPr/>
          <p:nvPr/>
        </p:nvSpPr>
        <p:spPr>
          <a:xfrm rot="-5400000">
            <a:off x="3625920" y="5442120"/>
            <a:ext cx="138240" cy="159948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5"/>
          <p:cNvSpPr/>
          <p:nvPr/>
        </p:nvSpPr>
        <p:spPr>
          <a:xfrm>
            <a:off x="3581280" y="6248520"/>
            <a:ext cx="38016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5"/>
          <p:cNvSpPr/>
          <p:nvPr/>
        </p:nvSpPr>
        <p:spPr>
          <a:xfrm>
            <a:off x="5638680" y="5562720"/>
            <a:ext cx="2552040" cy="990000"/>
          </a:xfrm>
          <a:prstGeom prst="rect">
            <a:avLst/>
          </a:prstGeom>
          <a:noFill/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760" y="1231920"/>
            <a:ext cx="2425320" cy="837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0800" y="2324160"/>
            <a:ext cx="3593880" cy="7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0400" y="3327480"/>
            <a:ext cx="3492000" cy="115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70400" y="4724280"/>
            <a:ext cx="3250800" cy="32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27280" y="5410080"/>
            <a:ext cx="3301560" cy="76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53160" y="5664240"/>
            <a:ext cx="2171520" cy="7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55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55"/>
          <p:cNvSpPr/>
          <p:nvPr/>
        </p:nvSpPr>
        <p:spPr>
          <a:xfrm>
            <a:off x="1243800" y="46616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5"/>
          <p:cNvSpPr/>
          <p:nvPr/>
        </p:nvSpPr>
        <p:spPr>
          <a:xfrm flipH="1" rot="9880551">
            <a:off x="1624321" y="4564444"/>
            <a:ext cx="837341" cy="252000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5"/>
          <p:cNvSpPr/>
          <p:nvPr/>
        </p:nvSpPr>
        <p:spPr>
          <a:xfrm flipH="1" rot="6592540">
            <a:off x="1621815" y="4092495"/>
            <a:ext cx="790206" cy="682541"/>
          </a:xfrm>
          <a:custGeom>
            <a:rect b="b" l="l" r="r" t="t"/>
            <a:pathLst>
              <a:path extrusionOk="0" h="17332" w="20465"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lnTo>
                  <a:pt x="0" y="1733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6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2" name="Google Shape;562;p56"/>
          <p:cNvCxnSpPr/>
          <p:nvPr/>
        </p:nvCxnSpPr>
        <p:spPr>
          <a:xfrm flipH="1" rot="10800000">
            <a:off x="1854000" y="182880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3" name="Google Shape;563;p56"/>
          <p:cNvCxnSpPr/>
          <p:nvPr/>
        </p:nvCxnSpPr>
        <p:spPr>
          <a:xfrm>
            <a:off x="1854000" y="502920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4" name="Google Shape;564;p56"/>
          <p:cNvCxnSpPr/>
          <p:nvPr/>
        </p:nvCxnSpPr>
        <p:spPr>
          <a:xfrm flipH="1" rot="10800000">
            <a:off x="1854000" y="403848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5" name="Google Shape;565;p56"/>
          <p:cNvCxnSpPr/>
          <p:nvPr/>
        </p:nvCxnSpPr>
        <p:spPr>
          <a:xfrm rot="10800000">
            <a:off x="1015920" y="198108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6" name="Google Shape;566;p56"/>
          <p:cNvSpPr/>
          <p:nvPr/>
        </p:nvSpPr>
        <p:spPr>
          <a:xfrm>
            <a:off x="5016600" y="3854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6"/>
          <p:cNvSpPr/>
          <p:nvPr/>
        </p:nvSpPr>
        <p:spPr>
          <a:xfrm>
            <a:off x="679320" y="18288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6"/>
          <p:cNvSpPr/>
          <p:nvPr/>
        </p:nvSpPr>
        <p:spPr>
          <a:xfrm>
            <a:off x="1854360" y="16146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56"/>
          <p:cNvSpPr/>
          <p:nvPr/>
        </p:nvSpPr>
        <p:spPr>
          <a:xfrm>
            <a:off x="5168880" y="49528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56"/>
          <p:cNvSpPr/>
          <p:nvPr/>
        </p:nvSpPr>
        <p:spPr>
          <a:xfrm>
            <a:off x="5791320" y="2328120"/>
            <a:ext cx="29967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orthonormal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Rows, columns are orthogonal (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∙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0,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∙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0)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 both directions you get cos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θsinθ-cosθsinθ)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Transpose is the inverse;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RR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Determinant is |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= 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56"/>
          <p:cNvSpPr/>
          <p:nvPr/>
        </p:nvSpPr>
        <p:spPr>
          <a:xfrm flipH="1" rot="9877323">
            <a:off x="1803603" y="4921929"/>
            <a:ext cx="837333" cy="251998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6"/>
          <p:cNvSpPr/>
          <p:nvPr/>
        </p:nvSpPr>
        <p:spPr>
          <a:xfrm>
            <a:off x="2626920" y="472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56"/>
          <p:cNvSpPr/>
          <p:nvPr/>
        </p:nvSpPr>
        <p:spPr>
          <a:xfrm>
            <a:off x="3133000" y="1337525"/>
            <a:ext cx="54462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 describes the orientation of the primed frame with respect to the unprimed frame.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825" y="1978925"/>
            <a:ext cx="14287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7"/>
          <p:cNvSpPr/>
          <p:nvPr/>
        </p:nvSpPr>
        <p:spPr>
          <a:xfrm>
            <a:off x="457200" y="274680"/>
            <a:ext cx="82290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1" name="Google Shape;581;p57"/>
          <p:cNvCxnSpPr/>
          <p:nvPr/>
        </p:nvCxnSpPr>
        <p:spPr>
          <a:xfrm flipH="1" rot="10800000">
            <a:off x="1854000" y="1828800"/>
            <a:ext cx="30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2" name="Google Shape;582;p57"/>
          <p:cNvCxnSpPr/>
          <p:nvPr/>
        </p:nvCxnSpPr>
        <p:spPr>
          <a:xfrm>
            <a:off x="1854000" y="5029200"/>
            <a:ext cx="3352800" cy="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3" name="Google Shape;583;p57"/>
          <p:cNvCxnSpPr/>
          <p:nvPr/>
        </p:nvCxnSpPr>
        <p:spPr>
          <a:xfrm flipH="1" rot="10800000">
            <a:off x="1854000" y="4038600"/>
            <a:ext cx="3124200" cy="990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84" name="Google Shape;584;p57"/>
          <p:cNvCxnSpPr/>
          <p:nvPr/>
        </p:nvCxnSpPr>
        <p:spPr>
          <a:xfrm rot="10800000">
            <a:off x="1015800" y="1981200"/>
            <a:ext cx="838200" cy="3048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5" name="Google Shape;585;p57"/>
          <p:cNvSpPr/>
          <p:nvPr/>
        </p:nvSpPr>
        <p:spPr>
          <a:xfrm>
            <a:off x="5016600" y="3854520"/>
            <a:ext cx="672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57"/>
          <p:cNvSpPr/>
          <p:nvPr/>
        </p:nvSpPr>
        <p:spPr>
          <a:xfrm>
            <a:off x="679320" y="1828800"/>
            <a:ext cx="672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57"/>
          <p:cNvSpPr/>
          <p:nvPr/>
        </p:nvSpPr>
        <p:spPr>
          <a:xfrm>
            <a:off x="1854360" y="1614600"/>
            <a:ext cx="672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57"/>
          <p:cNvSpPr/>
          <p:nvPr/>
        </p:nvSpPr>
        <p:spPr>
          <a:xfrm>
            <a:off x="5168880" y="4952880"/>
            <a:ext cx="672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57"/>
          <p:cNvSpPr/>
          <p:nvPr/>
        </p:nvSpPr>
        <p:spPr>
          <a:xfrm>
            <a:off x="5791320" y="2328120"/>
            <a:ext cx="29967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orthonormal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Rows, columns are orthogonal (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∙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0,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∙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baseline="-25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0)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 both directions you get cos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θsinθ-cosθsinθ)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Transpose is the inverse;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RR</a:t>
            </a:r>
            <a:r>
              <a:rPr b="0" baseline="3000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Determinant is |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| = 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57"/>
          <p:cNvSpPr/>
          <p:nvPr/>
        </p:nvSpPr>
        <p:spPr>
          <a:xfrm>
            <a:off x="6553080" y="6356520"/>
            <a:ext cx="2133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7"/>
          <p:cNvSpPr/>
          <p:nvPr/>
        </p:nvSpPr>
        <p:spPr>
          <a:xfrm flipH="1" rot="9877323">
            <a:off x="1803603" y="4921929"/>
            <a:ext cx="837333" cy="251998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7"/>
          <p:cNvSpPr/>
          <p:nvPr/>
        </p:nvSpPr>
        <p:spPr>
          <a:xfrm>
            <a:off x="2626920" y="4728960"/>
            <a:ext cx="6726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57"/>
          <p:cNvSpPr/>
          <p:nvPr/>
        </p:nvSpPr>
        <p:spPr>
          <a:xfrm>
            <a:off x="3133000" y="1337525"/>
            <a:ext cx="54462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R describes the orientation of the primed frame with respect to the unprimed frame.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8825" y="1978925"/>
            <a:ext cx="14287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4700" y="5540700"/>
            <a:ext cx="18097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7"/>
          <p:cNvSpPr txBox="1"/>
          <p:nvPr/>
        </p:nvSpPr>
        <p:spPr>
          <a:xfrm>
            <a:off x="2728300" y="5706825"/>
            <a:ext cx="496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CARE BECAUSE THIS MEANS THAT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8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Homogeneous Coordinates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58"/>
          <p:cNvSpPr/>
          <p:nvPr/>
        </p:nvSpPr>
        <p:spPr>
          <a:xfrm>
            <a:off x="457200" y="1295280"/>
            <a:ext cx="79239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Points can be represented using homogeneous coordinates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simply means to append a 1 as an extra element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3rd element becomes ≠ 1, we divide through by 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440" y="2506320"/>
            <a:ext cx="1320480" cy="99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2D-2D Coordinate Transforms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1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9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Homogeneous Coordinates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59"/>
          <p:cNvSpPr/>
          <p:nvPr/>
        </p:nvSpPr>
        <p:spPr>
          <a:xfrm>
            <a:off x="457200" y="1295280"/>
            <a:ext cx="79239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Points can be represented using homogeneous coordinates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simply means to append a 1 as an extra element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3rd element becomes ≠ 1, we divide through by 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Effectively, vectors that differ only by scale are considered to be equivalent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Google Shape;61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440" y="2506320"/>
            <a:ext cx="1320480" cy="99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0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Homogeneous Coordinates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60"/>
          <p:cNvSpPr/>
          <p:nvPr/>
        </p:nvSpPr>
        <p:spPr>
          <a:xfrm>
            <a:off x="457200" y="1295280"/>
            <a:ext cx="79239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Points can be represented using homogeneous coordinates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simply means to append a 1 as an extra element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3rd element becomes ≠ 1, we divide through by 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Effectively, vectors that differ only by scale are considered to be equivalent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simplifies transform equations; instead of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60"/>
          <p:cNvSpPr/>
          <p:nvPr/>
        </p:nvSpPr>
        <p:spPr>
          <a:xfrm>
            <a:off x="4572000" y="4581720"/>
            <a:ext cx="1246680" cy="368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548" l="0" r="-2881" t="-8241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60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8440" y="2506320"/>
            <a:ext cx="1320480" cy="99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6320" y="4514760"/>
            <a:ext cx="1663200" cy="67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1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Homogeneous Coordinates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61"/>
          <p:cNvSpPr/>
          <p:nvPr/>
        </p:nvSpPr>
        <p:spPr>
          <a:xfrm>
            <a:off x="457200" y="1295280"/>
            <a:ext cx="79239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Points can be represented using homogeneous coordinates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simply means to append a 1 as an extra element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3rd element becomes ≠ 1, we divide through by it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Effectively, vectors that differ only by scale are considered to be equivalent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simplifies transform equations; instead of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61"/>
          <p:cNvSpPr/>
          <p:nvPr/>
        </p:nvSpPr>
        <p:spPr>
          <a:xfrm>
            <a:off x="4572000" y="4581720"/>
            <a:ext cx="1246680" cy="368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548" l="0" r="-2881" t="-8241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61"/>
          <p:cNvSpPr/>
          <p:nvPr/>
        </p:nvSpPr>
        <p:spPr>
          <a:xfrm>
            <a:off x="4572000" y="5475240"/>
            <a:ext cx="1011240" cy="39852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20435" t="-7486"/>
            </a:stretch>
          </a:blip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61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8440" y="2506320"/>
            <a:ext cx="1320480" cy="99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6320" y="4514760"/>
            <a:ext cx="1663200" cy="672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57400" y="5321160"/>
            <a:ext cx="1765080" cy="99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62"/>
          <p:cNvSpPr/>
          <p:nvPr/>
        </p:nvSpPr>
        <p:spPr>
          <a:xfrm>
            <a:off x="457200" y="1219320"/>
            <a:ext cx="8228880" cy="490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Transform the 2D point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(10, 20)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a rotation of 45 degrees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translation of (+40, -30).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Point in Homogeneous Coordinates?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 Matrix R?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Translation Matrix T?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Full Transformation Matrix?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arenR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we apply this transformation to the point?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62"/>
          <p:cNvSpPr/>
          <p:nvPr/>
        </p:nvSpPr>
        <p:spPr>
          <a:xfrm flipH="1" rot="10800000">
            <a:off x="7415640" y="1309320"/>
            <a:ext cx="360" cy="837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643" name="Google Shape;643;p62"/>
          <p:cNvSpPr/>
          <p:nvPr/>
        </p:nvSpPr>
        <p:spPr>
          <a:xfrm>
            <a:off x="7437240" y="2149200"/>
            <a:ext cx="8157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842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sp>
      <p:sp>
        <p:nvSpPr>
          <p:cNvPr id="644" name="Google Shape;644;p62"/>
          <p:cNvSpPr/>
          <p:nvPr/>
        </p:nvSpPr>
        <p:spPr>
          <a:xfrm>
            <a:off x="7189920" y="1748160"/>
            <a:ext cx="1313640" cy="6289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9525">
            <a:solidFill>
              <a:srgbClr val="4A7EBB"/>
            </a:solidFill>
            <a:prstDash val="dashDot"/>
            <a:round/>
            <a:headEnd len="sm" w="sm" type="none"/>
            <a:tailEnd len="med" w="med" type="stealth"/>
          </a:ln>
        </p:spPr>
      </p:sp>
      <p:sp>
        <p:nvSpPr>
          <p:cNvPr id="645" name="Google Shape;645;p62"/>
          <p:cNvSpPr/>
          <p:nvPr/>
        </p:nvSpPr>
        <p:spPr>
          <a:xfrm rot="10800000">
            <a:off x="7180200" y="1746720"/>
            <a:ext cx="211680" cy="3708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9525">
            <a:solidFill>
              <a:srgbClr val="4A7EBB"/>
            </a:solidFill>
            <a:prstDash val="dashDot"/>
            <a:round/>
            <a:headEnd len="sm" w="sm" type="none"/>
            <a:tailEnd len="med" w="med" type="stealth"/>
          </a:ln>
        </p:spPr>
      </p:sp>
      <p:sp>
        <p:nvSpPr>
          <p:cNvPr id="646" name="Google Shape;646;p62"/>
          <p:cNvSpPr/>
          <p:nvPr/>
        </p:nvSpPr>
        <p:spPr>
          <a:xfrm flipH="1" rot="10800000">
            <a:off x="7415640" y="1726200"/>
            <a:ext cx="173520" cy="4136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3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 2D-2D Transforms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63"/>
          <p:cNvSpPr/>
          <p:nvPr/>
        </p:nvSpPr>
        <p:spPr>
          <a:xfrm>
            <a:off x="457200" y="1219320"/>
            <a:ext cx="8228880" cy="490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Scaled (similarity) transform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preserves angles but not distances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Affine transform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Models rotation, translation, scaling, shearing, and reflection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degrees of freedom?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many pairs of corresponding points needed to calculate transformation?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3" name="Google Shape;653;p63"/>
          <p:cNvPicPr preferRelativeResize="0"/>
          <p:nvPr/>
        </p:nvPicPr>
        <p:blipFill rotWithShape="1">
          <a:blip r:embed="rId3">
            <a:alphaModFix/>
          </a:blip>
          <a:srcRect b="0" l="0" r="0" t="2414"/>
          <a:stretch/>
        </p:blipFill>
        <p:spPr>
          <a:xfrm>
            <a:off x="6496200" y="2344680"/>
            <a:ext cx="1963080" cy="115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7960" y="4369680"/>
            <a:ext cx="1993320" cy="7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5" name="Google Shape;655;p6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Google Shape;656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120760"/>
            <a:ext cx="4101840" cy="1053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71600" y="4176000"/>
            <a:ext cx="2590560" cy="10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4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4"/>
          <p:cNvSpPr/>
          <p:nvPr/>
        </p:nvSpPr>
        <p:spPr>
          <a:xfrm>
            <a:off x="457200" y="1219320"/>
            <a:ext cx="8228880" cy="490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“A” is modified by the affine transform below.  Sketch image “B”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4"/>
          <p:cNvSpPr/>
          <p:nvPr/>
        </p:nvSpPr>
        <p:spPr>
          <a:xfrm>
            <a:off x="914400" y="3962520"/>
            <a:ext cx="2133000" cy="213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4"/>
          <p:cNvSpPr/>
          <p:nvPr/>
        </p:nvSpPr>
        <p:spPr>
          <a:xfrm>
            <a:off x="914400" y="3962520"/>
            <a:ext cx="1065960" cy="1065960"/>
          </a:xfrm>
          <a:prstGeom prst="rect">
            <a:avLst/>
          </a:prstGeom>
          <a:solidFill>
            <a:srgbClr val="4F81BD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64"/>
          <p:cNvSpPr/>
          <p:nvPr/>
        </p:nvSpPr>
        <p:spPr>
          <a:xfrm>
            <a:off x="1523880" y="6126120"/>
            <a:ext cx="8326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4"/>
          <p:cNvSpPr/>
          <p:nvPr/>
        </p:nvSpPr>
        <p:spPr>
          <a:xfrm>
            <a:off x="633240" y="3657600"/>
            <a:ext cx="88992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0,0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4"/>
          <p:cNvSpPr/>
          <p:nvPr/>
        </p:nvSpPr>
        <p:spPr>
          <a:xfrm>
            <a:off x="1700280" y="3657600"/>
            <a:ext cx="88992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50,0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4"/>
          <p:cNvSpPr/>
          <p:nvPr/>
        </p:nvSpPr>
        <p:spPr>
          <a:xfrm>
            <a:off x="380880" y="4876920"/>
            <a:ext cx="88992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0,50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4"/>
          <p:cNvSpPr/>
          <p:nvPr/>
        </p:nvSpPr>
        <p:spPr>
          <a:xfrm>
            <a:off x="1700280" y="4952880"/>
            <a:ext cx="889920" cy="303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50,50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4"/>
          <p:cNvSpPr/>
          <p:nvPr/>
        </p:nvSpPr>
        <p:spPr>
          <a:xfrm>
            <a:off x="1219320" y="4267080"/>
            <a:ext cx="428040" cy="38016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25550">
            <a:solidFill>
              <a:srgbClr val="3A5F8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4" name="Google Shape;67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360" y="2133720"/>
            <a:ext cx="2641320" cy="105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5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 Affine Warp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0" name="Google Shape;68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8305200" cy="3069360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65"/>
          <p:cNvSpPr/>
          <p:nvPr/>
        </p:nvSpPr>
        <p:spPr>
          <a:xfrm>
            <a:off x="4213080" y="5410080"/>
            <a:ext cx="458064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http://www.cse.msu.edu/~stockman/CV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6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Projective Transform (Homography)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66"/>
          <p:cNvSpPr/>
          <p:nvPr/>
        </p:nvSpPr>
        <p:spPr>
          <a:xfrm>
            <a:off x="457200" y="1600200"/>
            <a:ext cx="690156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general type of linear 2D-2D transform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 is an arbitrary 3x3 matrix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still need to divide by the 3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element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9" name="Google Shape;689;p66"/>
          <p:cNvPicPr preferRelativeResize="0"/>
          <p:nvPr/>
        </p:nvPicPr>
        <p:blipFill rotWithShape="1">
          <a:blip r:embed="rId3">
            <a:alphaModFix/>
          </a:blip>
          <a:srcRect b="5843" l="0" r="0" t="0"/>
          <a:stretch/>
        </p:blipFill>
        <p:spPr>
          <a:xfrm>
            <a:off x="5867280" y="3276720"/>
            <a:ext cx="2720160" cy="1104120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66"/>
          <p:cNvSpPr/>
          <p:nvPr/>
        </p:nvSpPr>
        <p:spPr>
          <a:xfrm>
            <a:off x="6161040" y="4611240"/>
            <a:ext cx="2133000" cy="203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we will see later, a homography maps points from the projection of one plane to the projection of another plane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2" name="Google Shape;69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920" y="2286000"/>
            <a:ext cx="952200" cy="355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2438280"/>
            <a:ext cx="2539800" cy="1079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4" name="Google Shape;694;p6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76520" y="4267080"/>
            <a:ext cx="1472760" cy="1079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7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67"/>
          <p:cNvSpPr/>
          <p:nvPr/>
        </p:nvSpPr>
        <p:spPr>
          <a:xfrm>
            <a:off x="457200" y="1219320"/>
            <a:ext cx="8228880" cy="4906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1" name="Google Shape;70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6680"/>
            <a:ext cx="8087400" cy="49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67"/>
          <p:cNvSpPr/>
          <p:nvPr/>
        </p:nvSpPr>
        <p:spPr>
          <a:xfrm>
            <a:off x="4204800" y="6158160"/>
            <a:ext cx="4778640" cy="27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From Szeliski, Computer Vision: Algorithms and Applications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2D Rigid Frame Transformations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2"/>
          <p:cNvSpPr/>
          <p:nvPr/>
        </p:nvSpPr>
        <p:spPr>
          <a:xfrm>
            <a:off x="457200" y="1600200"/>
            <a:ext cx="434268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pose of one 2D frame with respect to another is described by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Translation vector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=(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x,</a:t>
            </a:r>
            <a:r>
              <a:rPr b="0" i="0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y)</a:t>
            </a:r>
            <a:r>
              <a:rPr b="0" baseline="3000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120" lvl="1" marL="74304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 angle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879" lvl="2" marL="11430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 can also be represented as a 2x2 matrix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60" lvl="0" marL="34308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 shape and size is preserved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47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2"/>
          <p:cNvSpPr/>
          <p:nvPr/>
        </p:nvSpPr>
        <p:spPr>
          <a:xfrm>
            <a:off x="5867280" y="3136680"/>
            <a:ext cx="360" cy="1333440"/>
          </a:xfrm>
          <a:custGeom>
            <a:rect b="b" l="l" r="r" t="t"/>
            <a:pathLst>
              <a:path extrusionOk="0" h="3705" w="2">
                <a:moveTo>
                  <a:pt x="0" y="3704"/>
                </a:moveTo>
                <a:lnTo>
                  <a:pt x="1" y="0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5" name="Google Shape;185;p42"/>
          <p:cNvSpPr/>
          <p:nvPr/>
        </p:nvSpPr>
        <p:spPr>
          <a:xfrm>
            <a:off x="5867280" y="4470120"/>
            <a:ext cx="1219320" cy="360"/>
          </a:xfrm>
          <a:custGeom>
            <a:rect b="b" l="l" r="r" t="t"/>
            <a:pathLst>
              <a:path extrusionOk="0" h="2" w="3388">
                <a:moveTo>
                  <a:pt x="0" y="0"/>
                </a:moveTo>
                <a:lnTo>
                  <a:pt x="3387" y="1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cxnSp>
        <p:nvCxnSpPr>
          <p:cNvPr id="186" name="Google Shape;186;p42"/>
          <p:cNvCxnSpPr/>
          <p:nvPr/>
        </p:nvCxnSpPr>
        <p:spPr>
          <a:xfrm rot="10800000">
            <a:off x="6773040" y="2872800"/>
            <a:ext cx="609120" cy="1186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42"/>
          <p:cNvCxnSpPr/>
          <p:nvPr/>
        </p:nvCxnSpPr>
        <p:spPr>
          <a:xfrm flipH="1" rot="10800000">
            <a:off x="7382160" y="3502080"/>
            <a:ext cx="1084680" cy="5569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8" name="Google Shape;188;p42"/>
          <p:cNvSpPr/>
          <p:nvPr/>
        </p:nvSpPr>
        <p:spPr>
          <a:xfrm>
            <a:off x="5867280" y="4081320"/>
            <a:ext cx="1522440" cy="388800"/>
          </a:xfrm>
          <a:custGeom>
            <a:rect b="b" l="l" r="r" t="t"/>
            <a:pathLst>
              <a:path extrusionOk="0" h="1081" w="4230">
                <a:moveTo>
                  <a:pt x="0" y="1080"/>
                </a:moveTo>
                <a:lnTo>
                  <a:pt x="422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89" name="Google Shape;189;p42"/>
          <p:cNvSpPr/>
          <p:nvPr/>
        </p:nvSpPr>
        <p:spPr>
          <a:xfrm>
            <a:off x="6433560" y="3854520"/>
            <a:ext cx="289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2"/>
          <p:cNvSpPr/>
          <p:nvPr/>
        </p:nvSpPr>
        <p:spPr>
          <a:xfrm>
            <a:off x="6877800" y="4470480"/>
            <a:ext cx="315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2"/>
          <p:cNvSpPr/>
          <p:nvPr/>
        </p:nvSpPr>
        <p:spPr>
          <a:xfrm>
            <a:off x="5560200" y="2952720"/>
            <a:ext cx="315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2"/>
          <p:cNvSpPr/>
          <p:nvPr/>
        </p:nvSpPr>
        <p:spPr>
          <a:xfrm>
            <a:off x="8214480" y="3595680"/>
            <a:ext cx="388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2"/>
          <p:cNvSpPr/>
          <p:nvPr/>
        </p:nvSpPr>
        <p:spPr>
          <a:xfrm>
            <a:off x="6717600" y="2614680"/>
            <a:ext cx="3880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2"/>
          <p:cNvSpPr/>
          <p:nvPr/>
        </p:nvSpPr>
        <p:spPr>
          <a:xfrm>
            <a:off x="7389720" y="3848040"/>
            <a:ext cx="445320" cy="232560"/>
          </a:xfrm>
          <a:custGeom>
            <a:rect b="b" l="l" r="r" t="t"/>
            <a:pathLst>
              <a:path extrusionOk="0" h="10355" w="21600">
                <a:moveTo>
                  <a:pt x="18956" y="-1"/>
                </a:moveTo>
                <a:cubicBezTo>
                  <a:pt x="20690" y="3175"/>
                  <a:pt x="21600" y="6736"/>
                  <a:pt x="21600" y="10355"/>
                </a:cubicBezTo>
                <a:moveTo>
                  <a:pt x="18956" y="-1"/>
                </a:moveTo>
                <a:cubicBezTo>
                  <a:pt x="20690" y="3175"/>
                  <a:pt x="21600" y="6736"/>
                  <a:pt x="21600" y="10355"/>
                </a:cubicBezTo>
                <a:lnTo>
                  <a:pt x="0" y="10355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42"/>
          <p:cNvSpPr/>
          <p:nvPr/>
        </p:nvSpPr>
        <p:spPr>
          <a:xfrm>
            <a:off x="7389720" y="4081320"/>
            <a:ext cx="1143000" cy="360"/>
          </a:xfrm>
          <a:custGeom>
            <a:rect b="b" l="l" r="r" t="t"/>
            <a:pathLst>
              <a:path extrusionOk="0" h="2" w="3176">
                <a:moveTo>
                  <a:pt x="0" y="0"/>
                </a:moveTo>
                <a:lnTo>
                  <a:pt x="3175" y="1"/>
                </a:lnTo>
              </a:path>
            </a:pathLst>
          </a:custGeom>
          <a:noFill/>
          <a:ln cap="rnd" cmpd="sng" w="9525">
            <a:solidFill>
              <a:srgbClr val="00FF00"/>
            </a:solidFill>
            <a:prstDash val="dashDot"/>
            <a:round/>
            <a:headEnd len="sm" w="sm" type="none"/>
            <a:tailEnd len="sm" w="sm" type="none"/>
          </a:ln>
        </p:spPr>
      </p:sp>
      <p:sp>
        <p:nvSpPr>
          <p:cNvPr id="196" name="Google Shape;196;p42"/>
          <p:cNvSpPr/>
          <p:nvPr/>
        </p:nvSpPr>
        <p:spPr>
          <a:xfrm>
            <a:off x="7882200" y="3743280"/>
            <a:ext cx="324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2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43"/>
          <p:cNvCxnSpPr/>
          <p:nvPr/>
        </p:nvCxnSpPr>
        <p:spPr>
          <a:xfrm flipH="1" rot="10800000">
            <a:off x="1854000" y="214776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43"/>
          <p:cNvCxnSpPr/>
          <p:nvPr/>
        </p:nvCxnSpPr>
        <p:spPr>
          <a:xfrm>
            <a:off x="1854000" y="534816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43"/>
          <p:cNvCxnSpPr/>
          <p:nvPr/>
        </p:nvCxnSpPr>
        <p:spPr>
          <a:xfrm flipH="1" rot="10800000">
            <a:off x="1854000" y="435744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43"/>
          <p:cNvCxnSpPr/>
          <p:nvPr/>
        </p:nvCxnSpPr>
        <p:spPr>
          <a:xfrm rot="10800000">
            <a:off x="1015920" y="230004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7" name="Google Shape;207;p43"/>
          <p:cNvSpPr/>
          <p:nvPr/>
        </p:nvSpPr>
        <p:spPr>
          <a:xfrm>
            <a:off x="679320" y="21477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3"/>
          <p:cNvSpPr/>
          <p:nvPr/>
        </p:nvSpPr>
        <p:spPr>
          <a:xfrm>
            <a:off x="1854360" y="19335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3"/>
          <p:cNvSpPr/>
          <p:nvPr/>
        </p:nvSpPr>
        <p:spPr>
          <a:xfrm>
            <a:off x="457200" y="1219320"/>
            <a:ext cx="8228880" cy="490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236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Let’s derive the formula for a 2D rotation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3"/>
          <p:cNvSpPr/>
          <p:nvPr/>
        </p:nvSpPr>
        <p:spPr>
          <a:xfrm>
            <a:off x="5016600" y="41734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3"/>
          <p:cNvSpPr/>
          <p:nvPr/>
        </p:nvSpPr>
        <p:spPr>
          <a:xfrm>
            <a:off x="5168880" y="52722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3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3"/>
          <p:cNvSpPr/>
          <p:nvPr/>
        </p:nvSpPr>
        <p:spPr>
          <a:xfrm>
            <a:off x="2662920" y="5016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3"/>
          <p:cNvSpPr/>
          <p:nvPr/>
        </p:nvSpPr>
        <p:spPr>
          <a:xfrm flipH="1" rot="9710658">
            <a:off x="1876319" y="5212433"/>
            <a:ext cx="837380" cy="252001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4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44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2" name="Google Shape;222;p44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3" name="Google Shape;223;p44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p44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p44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44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4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44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44"/>
          <p:cNvSpPr/>
          <p:nvPr/>
        </p:nvSpPr>
        <p:spPr>
          <a:xfrm>
            <a:off x="1244520" y="46641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4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4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4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4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4"/>
          <p:cNvSpPr/>
          <p:nvPr/>
        </p:nvSpPr>
        <p:spPr>
          <a:xfrm flipH="1" rot="9758759">
            <a:off x="1624318" y="4564404"/>
            <a:ext cx="837315" cy="252008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5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5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45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2" name="Google Shape;242;p45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3" name="Google Shape;243;p45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p45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5" name="Google Shape;245;p45"/>
          <p:cNvCxnSpPr/>
          <p:nvPr/>
        </p:nvCxnSpPr>
        <p:spPr>
          <a:xfrm>
            <a:off x="3003480" y="2728800"/>
            <a:ext cx="360" cy="198108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45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7" name="Google Shape;247;p45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5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5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5"/>
          <p:cNvSpPr/>
          <p:nvPr/>
        </p:nvSpPr>
        <p:spPr>
          <a:xfrm>
            <a:off x="1244520" y="46641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45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5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45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45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5"/>
          <p:cNvSpPr/>
          <p:nvPr/>
        </p:nvSpPr>
        <p:spPr>
          <a:xfrm flipH="1" rot="9736950">
            <a:off x="1624320" y="4564447"/>
            <a:ext cx="837351" cy="251992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6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46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46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4" name="Google Shape;264;p46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5" name="Google Shape;265;p46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46"/>
          <p:cNvCxnSpPr/>
          <p:nvPr/>
        </p:nvCxnSpPr>
        <p:spPr>
          <a:xfrm>
            <a:off x="3003480" y="2728800"/>
            <a:ext cx="360" cy="198108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46"/>
          <p:cNvCxnSpPr/>
          <p:nvPr/>
        </p:nvCxnSpPr>
        <p:spPr>
          <a:xfrm>
            <a:off x="3003480" y="2728800"/>
            <a:ext cx="380880" cy="1371600"/>
          </a:xfrm>
          <a:prstGeom prst="straightConnector1">
            <a:avLst/>
          </a:prstGeom>
          <a:noFill/>
          <a:ln cap="flat" cmpd="sng" w="38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46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46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6"/>
          <p:cNvSpPr/>
          <p:nvPr/>
        </p:nvSpPr>
        <p:spPr>
          <a:xfrm>
            <a:off x="3340080" y="40528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6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6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6"/>
          <p:cNvSpPr/>
          <p:nvPr/>
        </p:nvSpPr>
        <p:spPr>
          <a:xfrm>
            <a:off x="1244520" y="46641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6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6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6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6"/>
          <p:cNvSpPr/>
          <p:nvPr/>
        </p:nvSpPr>
        <p:spPr>
          <a:xfrm>
            <a:off x="2197080" y="39132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6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6"/>
          <p:cNvSpPr/>
          <p:nvPr/>
        </p:nvSpPr>
        <p:spPr>
          <a:xfrm flipH="1" rot="9880551">
            <a:off x="1624321" y="4564444"/>
            <a:ext cx="837341" cy="252000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6"/>
          <p:cNvSpPr/>
          <p:nvPr/>
        </p:nvSpPr>
        <p:spPr>
          <a:xfrm flipH="1" rot="6592540">
            <a:off x="1621815" y="4092495"/>
            <a:ext cx="790206" cy="682541"/>
          </a:xfrm>
          <a:custGeom>
            <a:rect b="b" l="l" r="r" t="t"/>
            <a:pathLst>
              <a:path extrusionOk="0" h="17332" w="20465"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lnTo>
                  <a:pt x="0" y="1733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7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47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47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p47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p47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p47"/>
          <p:cNvCxnSpPr/>
          <p:nvPr/>
        </p:nvCxnSpPr>
        <p:spPr>
          <a:xfrm>
            <a:off x="3003480" y="2728800"/>
            <a:ext cx="360" cy="198108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47"/>
          <p:cNvCxnSpPr/>
          <p:nvPr/>
        </p:nvCxnSpPr>
        <p:spPr>
          <a:xfrm>
            <a:off x="3003480" y="2728800"/>
            <a:ext cx="380880" cy="1371600"/>
          </a:xfrm>
          <a:prstGeom prst="straightConnector1">
            <a:avLst/>
          </a:prstGeom>
          <a:noFill/>
          <a:ln cap="flat" cmpd="sng" w="38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47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4" name="Google Shape;294;p47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3340080" y="40528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7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7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7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7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7"/>
          <p:cNvPicPr preferRelativeResize="0"/>
          <p:nvPr/>
        </p:nvPicPr>
        <p:blipFill rotWithShape="1">
          <a:blip r:embed="rId3">
            <a:alphaModFix/>
          </a:blip>
          <a:srcRect b="50600" l="0" r="0" t="0"/>
          <a:stretch/>
        </p:blipFill>
        <p:spPr>
          <a:xfrm>
            <a:off x="3695760" y="1231920"/>
            <a:ext cx="2425320" cy="41328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7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7"/>
          <p:cNvSpPr/>
          <p:nvPr/>
        </p:nvSpPr>
        <p:spPr>
          <a:xfrm>
            <a:off x="2197080" y="39132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7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7"/>
          <p:cNvSpPr/>
          <p:nvPr/>
        </p:nvSpPr>
        <p:spPr>
          <a:xfrm>
            <a:off x="1244520" y="46641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7"/>
          <p:cNvSpPr/>
          <p:nvPr/>
        </p:nvSpPr>
        <p:spPr>
          <a:xfrm flipH="1" rot="9880551">
            <a:off x="1624321" y="4564444"/>
            <a:ext cx="837341" cy="252000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7"/>
          <p:cNvSpPr/>
          <p:nvPr/>
        </p:nvSpPr>
        <p:spPr>
          <a:xfrm flipH="1" rot="6592540">
            <a:off x="1621815" y="4092495"/>
            <a:ext cx="790206" cy="682541"/>
          </a:xfrm>
          <a:custGeom>
            <a:rect b="b" l="l" r="r" t="t"/>
            <a:pathLst>
              <a:path extrusionOk="0" h="17332" w="20465"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lnTo>
                  <a:pt x="0" y="1733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/>
          <p:nvPr/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Rotations in 2D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8"/>
          <p:cNvCxnSpPr/>
          <p:nvPr/>
        </p:nvCxnSpPr>
        <p:spPr>
          <a:xfrm flipH="1" rot="10800000">
            <a:off x="1555560" y="1509480"/>
            <a:ext cx="360" cy="3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48"/>
          <p:cNvCxnSpPr/>
          <p:nvPr/>
        </p:nvCxnSpPr>
        <p:spPr>
          <a:xfrm>
            <a:off x="1555560" y="4709880"/>
            <a:ext cx="3352680" cy="3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5" name="Google Shape;315;p48"/>
          <p:cNvCxnSpPr/>
          <p:nvPr/>
        </p:nvCxnSpPr>
        <p:spPr>
          <a:xfrm flipH="1" rot="10800000">
            <a:off x="1555560" y="3719160"/>
            <a:ext cx="3124080" cy="9907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6" name="Google Shape;316;p48"/>
          <p:cNvCxnSpPr/>
          <p:nvPr/>
        </p:nvCxnSpPr>
        <p:spPr>
          <a:xfrm rot="10800000">
            <a:off x="717480" y="1661760"/>
            <a:ext cx="838080" cy="304812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7" name="Google Shape;317;p48"/>
          <p:cNvCxnSpPr/>
          <p:nvPr/>
        </p:nvCxnSpPr>
        <p:spPr>
          <a:xfrm>
            <a:off x="3003480" y="2728800"/>
            <a:ext cx="360" cy="1981080"/>
          </a:xfrm>
          <a:prstGeom prst="straightConnector1">
            <a:avLst/>
          </a:prstGeom>
          <a:noFill/>
          <a:ln cap="flat" cmpd="sng" w="38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48"/>
          <p:cNvCxnSpPr/>
          <p:nvPr/>
        </p:nvCxnSpPr>
        <p:spPr>
          <a:xfrm>
            <a:off x="3003480" y="2728800"/>
            <a:ext cx="380880" cy="1371600"/>
          </a:xfrm>
          <a:prstGeom prst="straightConnector1">
            <a:avLst/>
          </a:prstGeom>
          <a:noFill/>
          <a:ln cap="flat" cmpd="sng" w="381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48"/>
          <p:cNvCxnSpPr/>
          <p:nvPr/>
        </p:nvCxnSpPr>
        <p:spPr>
          <a:xfrm flipH="1" rot="10800000">
            <a:off x="1555560" y="2728800"/>
            <a:ext cx="1447920" cy="1981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0" name="Google Shape;320;p48"/>
          <p:cNvSpPr/>
          <p:nvPr/>
        </p:nvSpPr>
        <p:spPr>
          <a:xfrm>
            <a:off x="2952720" y="2333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48"/>
          <p:cNvSpPr/>
          <p:nvPr/>
        </p:nvSpPr>
        <p:spPr>
          <a:xfrm>
            <a:off x="3340080" y="40528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8"/>
          <p:cNvSpPr/>
          <p:nvPr/>
        </p:nvSpPr>
        <p:spPr>
          <a:xfrm>
            <a:off x="380880" y="150984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y’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8"/>
          <p:cNvSpPr/>
          <p:nvPr/>
        </p:nvSpPr>
        <p:spPr>
          <a:xfrm>
            <a:off x="1555920" y="129528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48"/>
          <p:cNvSpPr/>
          <p:nvPr/>
        </p:nvSpPr>
        <p:spPr>
          <a:xfrm>
            <a:off x="47242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8"/>
          <p:cNvSpPr/>
          <p:nvPr/>
        </p:nvSpPr>
        <p:spPr>
          <a:xfrm>
            <a:off x="2895480" y="46483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760" y="1231920"/>
            <a:ext cx="2425320" cy="83772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8"/>
          <p:cNvSpPr/>
          <p:nvPr/>
        </p:nvSpPr>
        <p:spPr>
          <a:xfrm>
            <a:off x="2374920" y="43689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θ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48"/>
          <p:cNvSpPr/>
          <p:nvPr/>
        </p:nvSpPr>
        <p:spPr>
          <a:xfrm>
            <a:off x="2197080" y="391320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Φ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8"/>
          <p:cNvSpPr/>
          <p:nvPr/>
        </p:nvSpPr>
        <p:spPr>
          <a:xfrm>
            <a:off x="4584600" y="371052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x’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8"/>
          <p:cNvSpPr/>
          <p:nvPr/>
        </p:nvSpPr>
        <p:spPr>
          <a:xfrm>
            <a:off x="1244520" y="4664160"/>
            <a:ext cx="672480" cy="36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8"/>
          <p:cNvSpPr/>
          <p:nvPr/>
        </p:nvSpPr>
        <p:spPr>
          <a:xfrm flipH="1" rot="9880551">
            <a:off x="1624321" y="4564444"/>
            <a:ext cx="837341" cy="252000"/>
          </a:xfrm>
          <a:custGeom>
            <a:rect b="b" l="l" r="r" t="t"/>
            <a:pathLst>
              <a:path extrusionOk="0" h="6488" w="21600"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moveTo>
                  <a:pt x="20602" y="-1"/>
                </a:moveTo>
                <a:cubicBezTo>
                  <a:pt x="21263" y="2099"/>
                  <a:pt x="21600" y="4287"/>
                  <a:pt x="21600" y="6488"/>
                </a:cubicBezTo>
                <a:lnTo>
                  <a:pt x="0" y="6488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8"/>
          <p:cNvSpPr/>
          <p:nvPr/>
        </p:nvSpPr>
        <p:spPr>
          <a:xfrm flipH="1" rot="6592540">
            <a:off x="1621815" y="4092495"/>
            <a:ext cx="790206" cy="682541"/>
          </a:xfrm>
          <a:custGeom>
            <a:rect b="b" l="l" r="r" t="t"/>
            <a:pathLst>
              <a:path extrusionOk="0" h="17332" w="20465"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moveTo>
                  <a:pt x="12890" y="0"/>
                </a:moveTo>
                <a:cubicBezTo>
                  <a:pt x="16416" y="2622"/>
                  <a:pt x="19059" y="6258"/>
                  <a:pt x="20464" y="10422"/>
                </a:cubicBezTo>
                <a:lnTo>
                  <a:pt x="0" y="17332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