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56" r:id="rId3"/>
    <p:sldId id="268" r:id="rId4"/>
    <p:sldId id="271" r:id="rId5"/>
    <p:sldId id="257" r:id="rId6"/>
    <p:sldId id="258" r:id="rId7"/>
    <p:sldId id="259" r:id="rId8"/>
    <p:sldId id="260" r:id="rId9"/>
    <p:sldId id="286" r:id="rId10"/>
    <p:sldId id="285" r:id="rId11"/>
    <p:sldId id="287" r:id="rId12"/>
    <p:sldId id="288" r:id="rId13"/>
    <p:sldId id="289" r:id="rId14"/>
    <p:sldId id="291" r:id="rId15"/>
    <p:sldId id="290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6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6496715-E9F1-416F-BD64-F547D72D167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756A2ED-597B-4D8E-8CB6-BF2AB712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8d22734ed8_1_12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g8d22734ed8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624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78AF-1328-488C-803F-6DF6B2104AF7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4B5C-1734-49D5-A66C-219C173E8B5B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6E3F-6109-4999-ADB0-34664E2F3367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F19F7DD-09A3-4F46-AB08-2DDD8962E1C0}" type="datetime1">
              <a:rPr lang="en-US" smtClean="0"/>
              <a:t>9/13/2020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5DE2FD6-6717-4B09-B2D9-34D57D41A8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7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C5E0-F642-45C1-8B73-6FA04866D8A1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1945-1A1E-4C0F-98A3-2C4843636724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653C-7AAC-4CBC-9164-00A395DAEE70}" type="datetime1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F6CC-9AA4-496D-8080-66D56F75C29A}" type="datetime1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FCE1-D1D8-473E-B537-E28EF9FFC044}" type="datetime1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6B676-66AF-4AFC-8EDA-05197F747D6A}" type="datetime1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8360-36C2-4E43-82DA-35C587B67DB3}" type="datetime1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8AE7-85E5-4FF3-9E1F-3CF17F587E85}" type="datetime1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0D608-5B80-45CE-81F8-A24364F5514B}" type="datetime1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962400" y="6527884"/>
            <a:ext cx="108234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Computer Vision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57200" y="6527884"/>
            <a:ext cx="15648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Colorado School of Mines</a:t>
            </a:r>
            <a:endParaRPr lang="en-US" sz="105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r="8957"/>
          <a:stretch/>
        </p:blipFill>
        <p:spPr>
          <a:xfrm>
            <a:off x="0" y="0"/>
            <a:ext cx="9103656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304800"/>
            <a:ext cx="77724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Colorado School of Mines</a:t>
            </a:r>
          </a:p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Computer Vision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4800" y="5410200"/>
            <a:ext cx="8610600" cy="1371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Professor William Hoff</a:t>
            </a:r>
          </a:p>
          <a:p>
            <a:pPr marL="0" indent="0" algn="ctr">
              <a:buNone/>
            </a:pPr>
            <a:r>
              <a:rPr lang="en-US" sz="2800" dirty="0" err="1" smtClean="0">
                <a:solidFill>
                  <a:schemeClr val="bg1"/>
                </a:solidFill>
              </a:rPr>
              <a:t>Dept</a:t>
            </a:r>
            <a:r>
              <a:rPr lang="en-US" sz="2800" dirty="0" smtClean="0">
                <a:solidFill>
                  <a:schemeClr val="bg1"/>
                </a:solidFill>
              </a:rPr>
              <a:t> of Electrical Engineering &amp;Computer Science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http://inside.mines.edu/~whoff/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4425492" cy="1905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We find the rotation matrices first</a:t>
            </a:r>
          </a:p>
          <a:p>
            <a:r>
              <a:rPr lang="en-US" sz="2400" dirty="0" smtClean="0"/>
              <a:t>The easiest way to do this is to look at what the column vectors should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692" y="609600"/>
            <a:ext cx="3651708" cy="2409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33400" y="3485936"/>
                <a:ext cx="7391400" cy="28704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sPre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Pre>
                                <m:sPre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  <m:e>
                              <m:sPre>
                                <m:sPre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  <m:e>
                              <m:sPre>
                                <m:sPre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</m:mr>
                        </m:m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 </a:t>
                </a:r>
              </a:p>
              <a:p>
                <a:pPr marL="457200" lvl="1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r>
                          <a:rPr lang="en-US" sz="1800" b="1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Pre>
                                    <m:sPre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sPre>
                                </m:e>
                                <m:e>
                                  <m:sPre>
                                    <m:sPre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sPre>
                                </m:e>
                                <m:e>
                                  <m:sPre>
                                    <m:sPre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</m:sPre>
                                </m:e>
                              </m:mr>
                            </m:m>
                          </m:e>
                        </m:d>
                      </m:e>
                    </m:sPre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457200" lvl="1" indent="0">
                  <a:buFont typeface="Arial" pitchFamily="34" charset="0"/>
                  <a:buNone/>
                </a:pPr>
                <a:endParaRPr lang="en-US" sz="1800" dirty="0" smtClean="0"/>
              </a:p>
              <a:p>
                <a:r>
                  <a:rPr lang="en-US" sz="2000" dirty="0" smtClean="0"/>
                  <a:t>You can also do this by doing rotations about the XYZ axes; i.e.,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e>
                              <m:sub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e>
                            </m:d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sPre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485936"/>
                <a:ext cx="7391400" cy="2870414"/>
              </a:xfrm>
              <a:prstGeom prst="rect">
                <a:avLst/>
              </a:prstGeom>
              <a:blipFill>
                <a:blip r:embed="rId3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57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76081"/>
                <a:ext cx="7010400" cy="502919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Form the 4x4 transformation matrices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sPre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p>
                                  <m:e>
                                    <m:r>
                                      <a:rPr lang="en-US" sz="1800" b="1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</m:sPre>
                              </m:e>
                              <m:e>
                                <m:sPre>
                                  <m:sPre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𝑉𝑜𝑟𝑔</m:t>
                                        </m:r>
                                      </m:sub>
                                    </m:sSub>
                                  </m:e>
                                </m:sPre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sPre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p>
                                  <m:e>
                                    <m:r>
                                      <a:rPr lang="en-US" sz="1800" b="1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</m:sPre>
                              </m:e>
                              <m:e>
                                <m:sPre>
                                  <m:sPre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𝐶𝑜𝑟𝑔</m:t>
                                        </m:r>
                                      </m:sub>
                                    </m:sSub>
                                  </m:e>
                                </m:sPre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 smtClean="0"/>
                  <a:t>Combine them: 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Pre>
                          <m:sPre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𝐇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sPre>
                        <m:sPre>
                          <m:sPre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</m:sPre>
                      </m:e>
                    </m:sPre>
                  </m:oMath>
                </a14:m>
                <a:endParaRPr lang="en-US" sz="2400" dirty="0" smtClean="0"/>
              </a:p>
              <a:p>
                <a:pPr marL="457200" lvl="1" indent="0">
                  <a:buNone/>
                </a:pPr>
                <a:endParaRPr lang="en-US" sz="2000" dirty="0" smtClean="0"/>
              </a:p>
              <a:p>
                <a:r>
                  <a:rPr lang="en-US" sz="2400" dirty="0" smtClean="0"/>
                  <a:t>We actually want the inverse:  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Pre>
                          <m:sPre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sPre>
                      </m:e>
                    </m:sPre>
                  </m:oMath>
                </a14:m>
                <a:endParaRPr lang="en-US" sz="2400" dirty="0"/>
              </a:p>
              <a:p>
                <a:pPr marL="457200" lvl="1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76081"/>
                <a:ext cx="7010400" cy="5029199"/>
              </a:xfrm>
              <a:blipFill>
                <a:blip r:embed="rId2"/>
                <a:stretch>
                  <a:fillRect l="-1130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(continued)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76081"/>
                <a:ext cx="7010400" cy="502919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Project the point onto the image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Pre>
                        <m:sPre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</m:sPre>
                    </m:oMath>
                  </m:oMathPara>
                </a14:m>
                <a:endParaRPr lang="en-US" sz="2000" dirty="0" smtClean="0"/>
              </a:p>
              <a:p>
                <a:pPr marL="457200" lvl="1" indent="0">
                  <a:buNone/>
                </a:pPr>
                <a:endParaRPr lang="en-US" sz="2000" dirty="0" smtClean="0"/>
              </a:p>
              <a:p>
                <a:r>
                  <a:rPr lang="en-US" sz="2400" dirty="0" smtClean="0"/>
                  <a:t>where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</m:sPre>
                              </m:e>
                              <m:e>
                                <m:sPre>
                                  <m:sPre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0" smtClean="0"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𝑊𝑜𝑟𝑔</m:t>
                                        </m:r>
                                      </m:sub>
                                    </m:sSub>
                                  </m:e>
                                </m:sPre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457200" lvl="1" indent="0">
                  <a:buNone/>
                </a:pPr>
                <a:endParaRPr lang="en-US" sz="2000" dirty="0" smtClean="0"/>
              </a:p>
              <a:p>
                <a:pPr marL="400050"/>
                <a:r>
                  <a:rPr lang="en-US" sz="2400" dirty="0" smtClean="0"/>
                  <a:t>Don’t forget to divide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sz="2400" dirty="0" smtClean="0"/>
                  <a:t> through by its 3</a:t>
                </a:r>
                <a:r>
                  <a:rPr lang="en-US" sz="2400" baseline="30000" dirty="0" smtClean="0"/>
                  <a:t>rd</a:t>
                </a:r>
                <a:r>
                  <a:rPr lang="en-US" sz="2400" dirty="0" smtClean="0"/>
                  <a:t> element</a:t>
                </a:r>
              </a:p>
              <a:p>
                <a:pPr marL="457200" lvl="1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76081"/>
                <a:ext cx="7010400" cy="5029199"/>
              </a:xfrm>
              <a:blipFill>
                <a:blip r:embed="rId2"/>
                <a:stretch>
                  <a:fillRect l="-1130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Python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1134318"/>
            <a:ext cx="4800600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Pose of vehicle to world.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tv_w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([[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5.0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]]).T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Get as a 3x1 matrix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R_v_w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(((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 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 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-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H_v_w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np.block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([[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R_v_w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tv_w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]])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Get as 4x4 matrix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print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H_v_w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:"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print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H_v_w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Pose of camera to vehicle.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H_c_v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 …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lang="en-US" altLang="en-US" sz="1200" i="1" dirty="0" smtClean="0">
                <a:solidFill>
                  <a:srgbClr val="8C8C8C"/>
                </a:solidFill>
                <a:latin typeface="Inconsolata"/>
              </a:rPr>
              <a:t># Pose of camera to world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H_c_w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H_v_w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@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H_c_v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Inconsolat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lang="en-US" altLang="en-US" sz="1200" i="1" dirty="0" smtClean="0">
                <a:solidFill>
                  <a:srgbClr val="8C8C8C"/>
                </a:solidFill>
                <a:latin typeface="Inconsolata"/>
              </a:rPr>
              <a:t># Pose of world to camera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H_w_c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…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f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500.0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cx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256.0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cy 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256.0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K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(((f,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cx), 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f, cy), 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)))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Mext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H_w_c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3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:]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print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Mext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:"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print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Mext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P_w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np.array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16.0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 = K @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Mext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@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P_w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 = p / p[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print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"p:"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print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(p)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800" y="3639061"/>
            <a:ext cx="220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Mext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[[-0. -1. -0. -0.]</a:t>
            </a:r>
          </a:p>
          <a:p>
            <a:r>
              <a:rPr lang="en-US" dirty="0">
                <a:solidFill>
                  <a:srgbClr val="FF0000"/>
                </a:solidFill>
              </a:rPr>
              <a:t> [-0. -0. -1.  3.]</a:t>
            </a:r>
          </a:p>
          <a:p>
            <a:r>
              <a:rPr lang="en-US" dirty="0">
                <a:solidFill>
                  <a:srgbClr val="FF0000"/>
                </a:solidFill>
              </a:rPr>
              <a:t> [ 1.  0.  0. -6.]]</a:t>
            </a:r>
          </a:p>
          <a:p>
            <a:r>
              <a:rPr lang="en-US" dirty="0">
                <a:solidFill>
                  <a:srgbClr val="FF0000"/>
                </a:solidFill>
              </a:rPr>
              <a:t>p:</a:t>
            </a:r>
          </a:p>
          <a:p>
            <a:r>
              <a:rPr lang="en-US" dirty="0">
                <a:solidFill>
                  <a:srgbClr val="FF0000"/>
                </a:solidFill>
              </a:rPr>
              <a:t>[256. 406.   1.]</a:t>
            </a:r>
          </a:p>
        </p:txBody>
      </p:sp>
    </p:spTree>
    <p:extLst>
      <p:ext uri="{BB962C8B-B14F-4D97-AF65-F5344CB8AC3E}">
        <p14:creationId xmlns:p14="http://schemas.microsoft.com/office/powerpoint/2010/main" val="12371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8"/>
          <p:cNvSpPr txBox="1"/>
          <p:nvPr/>
        </p:nvSpPr>
        <p:spPr>
          <a:xfrm>
            <a:off x="457200" y="274680"/>
            <a:ext cx="8229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6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98"/>
          <p:cNvSpPr txBox="1"/>
          <p:nvPr/>
        </p:nvSpPr>
        <p:spPr>
          <a:xfrm>
            <a:off x="6553080" y="6356520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1" name="Google Shape;771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2480" y="1523880"/>
            <a:ext cx="3395880" cy="245412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98"/>
          <p:cNvSpPr/>
          <p:nvPr/>
        </p:nvSpPr>
        <p:spPr>
          <a:xfrm>
            <a:off x="762125" y="1143000"/>
            <a:ext cx="3297600" cy="28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Walk through the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3D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to 2D transform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Tutorial” (on the course </a:t>
            </a:r>
            <a:r>
              <a:rPr lang="en-US" smtClean="0">
                <a:latin typeface="Calibri"/>
                <a:ea typeface="Calibri"/>
                <a:cs typeface="Calibri"/>
                <a:sym typeface="Calibri"/>
              </a:rPr>
              <a:t>Canvas website)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to gain experience with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performing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3D to 2D transformations!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3" name="Google Shape;773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350" y="3661225"/>
            <a:ext cx="3347127" cy="257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39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put camera intrinsic parameters (e.g., focal length and image center) into a 3x3 matrix K</a:t>
            </a:r>
          </a:p>
          <a:p>
            <a:endParaRPr lang="en-US" dirty="0" smtClean="0"/>
          </a:p>
          <a:p>
            <a:r>
              <a:rPr lang="en-US" dirty="0" smtClean="0"/>
              <a:t>We put camera extrinsic parameters (rotation and translation of the world-to-camera pose) into a 3x4 matrix </a:t>
            </a:r>
            <a:r>
              <a:rPr lang="en-US" dirty="0" err="1" smtClean="0"/>
              <a:t>Mext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project 3D world points onto an image by doing matrix multiplication: p = K </a:t>
            </a:r>
            <a:r>
              <a:rPr lang="en-US" dirty="0" err="1" smtClean="0"/>
              <a:t>Mext</a:t>
            </a:r>
            <a:r>
              <a:rPr lang="en-US" dirty="0" smtClean="0"/>
              <a:t> P</a:t>
            </a:r>
          </a:p>
          <a:p>
            <a:pPr lvl="1"/>
            <a:r>
              <a:rPr lang="en-US" dirty="0" smtClean="0"/>
              <a:t>Remember to divide through by the last element of 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8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3D-2D Coordinate Transforms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to 2D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We have already seen how to project 3D points onto a 2D image</a:t>
            </a:r>
          </a:p>
          <a:p>
            <a:pPr lvl="1"/>
            <a:r>
              <a:rPr lang="en-US" sz="2000" dirty="0" smtClean="0"/>
              <a:t>We used the pinhole camera model</a:t>
            </a:r>
          </a:p>
          <a:p>
            <a:pPr lvl="1"/>
            <a:r>
              <a:rPr lang="en-US" sz="2000" dirty="0" smtClean="0"/>
              <a:t>Also the geometry of similar triangles</a:t>
            </a:r>
          </a:p>
          <a:p>
            <a:r>
              <a:rPr lang="en-US" sz="2400" dirty="0" smtClean="0"/>
              <a:t>Now we will look at how to model this using matrix multiplication</a:t>
            </a:r>
          </a:p>
          <a:p>
            <a:endParaRPr lang="en-US" sz="2400" dirty="0" smtClean="0"/>
          </a:p>
          <a:p>
            <a:r>
              <a:rPr lang="en-US" sz="2400" dirty="0" smtClean="0"/>
              <a:t>This will help us better understand and model:</a:t>
            </a:r>
          </a:p>
          <a:p>
            <a:pPr lvl="1"/>
            <a:r>
              <a:rPr lang="en-US" sz="2000" dirty="0" smtClean="0"/>
              <a:t>Perspective projection</a:t>
            </a:r>
          </a:p>
          <a:p>
            <a:pPr lvl="1"/>
            <a:r>
              <a:rPr lang="en-US" sz="2000" dirty="0" smtClean="0"/>
              <a:t>Other projection types, such as weak perspective projection</a:t>
            </a:r>
          </a:p>
          <a:p>
            <a:pPr lvl="1"/>
            <a:r>
              <a:rPr lang="en-US" sz="2000" dirty="0" smtClean="0"/>
              <a:t>Special cases such as the projection of a planar surface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Camera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219200"/>
            <a:ext cx="4876799" cy="4906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Recall the intrinsic camera parameters, for a pinhole camera model</a:t>
            </a:r>
          </a:p>
          <a:p>
            <a:pPr lvl="1"/>
            <a:r>
              <a:rPr lang="en-US" sz="2000" dirty="0" smtClean="0"/>
              <a:t>Focal length </a:t>
            </a:r>
            <a:r>
              <a:rPr lang="en-US" sz="2000" i="1" dirty="0" smtClean="0"/>
              <a:t>f</a:t>
            </a:r>
            <a:r>
              <a:rPr lang="en-US" sz="2000" dirty="0" smtClean="0"/>
              <a:t> and sensor element sizes </a:t>
            </a:r>
            <a:r>
              <a:rPr lang="en-US" sz="2000" i="1" dirty="0" err="1" smtClean="0"/>
              <a:t>sx,sy</a:t>
            </a:r>
            <a:endParaRPr lang="en-US" sz="2000" i="1" dirty="0" smtClean="0"/>
          </a:p>
          <a:p>
            <a:pPr lvl="2"/>
            <a:r>
              <a:rPr lang="en-US" sz="1600" dirty="0"/>
              <a:t>O</a:t>
            </a:r>
            <a:r>
              <a:rPr lang="en-US" sz="1600" dirty="0" smtClean="0"/>
              <a:t>r, just focal lengths in pixels </a:t>
            </a:r>
            <a:r>
              <a:rPr lang="en-US" sz="1600" i="1" dirty="0" err="1" smtClean="0"/>
              <a:t>fx,fy</a:t>
            </a:r>
            <a:endParaRPr lang="en-US" sz="1600" i="1" dirty="0" smtClean="0"/>
          </a:p>
          <a:p>
            <a:pPr lvl="1"/>
            <a:r>
              <a:rPr lang="en-US" sz="2000" dirty="0" smtClean="0"/>
              <a:t>Optical </a:t>
            </a:r>
            <a:r>
              <a:rPr lang="en-US" sz="2000" dirty="0"/>
              <a:t>center of the image </a:t>
            </a:r>
            <a:r>
              <a:rPr lang="en-US" sz="2000" dirty="0" smtClean="0"/>
              <a:t>at </a:t>
            </a:r>
            <a:r>
              <a:rPr lang="en-US" sz="2000" dirty="0"/>
              <a:t>pixel location </a:t>
            </a:r>
            <a:r>
              <a:rPr lang="en-US" sz="2000" i="1" dirty="0"/>
              <a:t>cx, </a:t>
            </a:r>
            <a:r>
              <a:rPr lang="en-US" sz="2000" i="1" dirty="0" smtClean="0"/>
              <a:t>cy</a:t>
            </a:r>
            <a:endParaRPr lang="en-US" sz="2400" i="1" dirty="0" smtClean="0"/>
          </a:p>
          <a:p>
            <a:endParaRPr lang="en-US" sz="2400" dirty="0"/>
          </a:p>
          <a:p>
            <a:r>
              <a:rPr lang="en-US" sz="2400" dirty="0" smtClean="0"/>
              <a:t>We </a:t>
            </a:r>
            <a:r>
              <a:rPr lang="en-US" sz="2400" dirty="0"/>
              <a:t>can capture all the intrinsic </a:t>
            </a:r>
            <a:r>
              <a:rPr lang="en-US" sz="2400" dirty="0" smtClean="0"/>
              <a:t>camera parameters </a:t>
            </a:r>
            <a:r>
              <a:rPr lang="en-US" sz="2400" dirty="0"/>
              <a:t>in a matrix </a:t>
            </a:r>
            <a:r>
              <a:rPr lang="en-US" sz="2400" b="1" dirty="0" smtClean="0"/>
              <a:t>K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898891"/>
              </p:ext>
            </p:extLst>
          </p:nvPr>
        </p:nvGraphicFramePr>
        <p:xfrm>
          <a:off x="2012746" y="5334000"/>
          <a:ext cx="4591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3" imgW="3060360" imgH="711000" progId="Equation.3">
                  <p:embed/>
                </p:oleObj>
              </mc:Choice>
              <mc:Fallback>
                <p:oleObj name="Equation" r:id="rId3" imgW="306036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746" y="5334000"/>
                        <a:ext cx="45910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087854"/>
            <a:ext cx="4794738" cy="234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76600"/>
            <a:ext cx="3049588" cy="179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57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3D to 2D Perspective Transformation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4648200" cy="2743200"/>
          </a:xfrm>
        </p:spPr>
        <p:txBody>
          <a:bodyPr/>
          <a:lstStyle/>
          <a:p>
            <a:r>
              <a:rPr lang="en-US" sz="2000" dirty="0" smtClean="0"/>
              <a:t>We </a:t>
            </a:r>
            <a:r>
              <a:rPr lang="en-US" sz="2000" dirty="0"/>
              <a:t>can </a:t>
            </a:r>
            <a:r>
              <a:rPr lang="en-US" sz="2000" dirty="0" smtClean="0"/>
              <a:t>project 3D points onto 2D with </a:t>
            </a:r>
            <a:r>
              <a:rPr lang="en-US" sz="2000" dirty="0"/>
              <a:t>a matrix multiplication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We treat the result as a 2D </a:t>
            </a:r>
            <a:r>
              <a:rPr lang="en-US" sz="2000" dirty="0"/>
              <a:t>point </a:t>
            </a:r>
            <a:r>
              <a:rPr lang="en-US" sz="2000" dirty="0" smtClean="0"/>
              <a:t>in </a:t>
            </a:r>
            <a:r>
              <a:rPr lang="en-US" sz="2000" dirty="0"/>
              <a:t>homogeneous </a:t>
            </a:r>
            <a:r>
              <a:rPr lang="en-US" sz="2000" dirty="0" smtClean="0"/>
              <a:t>coordinates.  So we </a:t>
            </a:r>
            <a:r>
              <a:rPr lang="en-US" sz="2000" dirty="0"/>
              <a:t>divide through by the last </a:t>
            </a:r>
            <a:r>
              <a:rPr lang="en-US" sz="2000" dirty="0" smtClean="0"/>
              <a:t>element.</a:t>
            </a:r>
            <a:endParaRPr lang="en-US" sz="2000" dirty="0"/>
          </a:p>
          <a:p>
            <a:pPr lvl="1"/>
            <a:endParaRPr lang="en-US" sz="1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321962"/>
              </p:ext>
            </p:extLst>
          </p:nvPr>
        </p:nvGraphicFramePr>
        <p:xfrm>
          <a:off x="5263896" y="1524000"/>
          <a:ext cx="2527300" cy="143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3" imgW="1612800" imgH="914400" progId="Equation.3">
                  <p:embed/>
                </p:oleObj>
              </mc:Choice>
              <mc:Fallback>
                <p:oleObj name="Equation" r:id="rId3" imgW="161280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3896" y="1524000"/>
                        <a:ext cx="2527300" cy="143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637575"/>
              </p:ext>
            </p:extLst>
          </p:nvPr>
        </p:nvGraphicFramePr>
        <p:xfrm>
          <a:off x="5595938" y="3206750"/>
          <a:ext cx="185102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5" imgW="1180800" imgH="711000" progId="Equation.3">
                  <p:embed/>
                </p:oleObj>
              </mc:Choice>
              <mc:Fallback>
                <p:oleObj name="Equation" r:id="rId5" imgW="1180800" imgH="71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8" y="3206750"/>
                        <a:ext cx="1851025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7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Perspective Projection</a:t>
            </a:r>
            <a:endParaRPr 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project 3D points </a:t>
            </a:r>
            <a:r>
              <a:rPr lang="en-US" sz="2400" i="1" dirty="0" smtClean="0"/>
              <a:t>represented in the coordinate system attached to the camera</a:t>
            </a:r>
            <a:r>
              <a:rPr lang="en-US" sz="2400" dirty="0" smtClean="0"/>
              <a:t>, to the 2D image plane: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To see this:</a:t>
            </a:r>
            <a:endParaRPr lang="en-US" sz="2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007056"/>
              </p:ext>
            </p:extLst>
          </p:nvPr>
        </p:nvGraphicFramePr>
        <p:xfrm>
          <a:off x="6553200" y="2349500"/>
          <a:ext cx="19812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Equation" r:id="rId3" imgW="1218960" imgH="711000" progId="Equation.3">
                  <p:embed/>
                </p:oleObj>
              </mc:Choice>
              <mc:Fallback>
                <p:oleObj name="Equation" r:id="rId3" imgW="121896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3200" y="2349500"/>
                        <a:ext cx="19812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287572"/>
              </p:ext>
            </p:extLst>
          </p:nvPr>
        </p:nvGraphicFramePr>
        <p:xfrm>
          <a:off x="875792" y="2133600"/>
          <a:ext cx="5144008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Equation" r:id="rId5" imgW="3098520" imgH="952200" progId="Equation.3">
                  <p:embed/>
                </p:oleObj>
              </mc:Choice>
              <mc:Fallback>
                <p:oleObj name="Equation" r:id="rId5" imgW="3098520" imgH="952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792" y="2133600"/>
                        <a:ext cx="5144008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156570"/>
              </p:ext>
            </p:extLst>
          </p:nvPr>
        </p:nvGraphicFramePr>
        <p:xfrm>
          <a:off x="595313" y="4453512"/>
          <a:ext cx="7939087" cy="139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Equation" r:id="rId7" imgW="5422680" imgH="952200" progId="Equation.3">
                  <p:embed/>
                </p:oleObj>
              </mc:Choice>
              <mc:Fallback>
                <p:oleObj name="Equation" r:id="rId7" imgW="5422680" imgH="952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4453512"/>
                        <a:ext cx="7939087" cy="139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129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Extrinsic Camera Matrix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If 3D points are in world coordinates, we first need to transform them to camera coordinates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write this as an extrinsic camera matrix, that does the rotation and translation, then a projection from 3D to 2D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663187"/>
              </p:ext>
            </p:extLst>
          </p:nvPr>
        </p:nvGraphicFramePr>
        <p:xfrm>
          <a:off x="1981200" y="1981200"/>
          <a:ext cx="389413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Equation" r:id="rId3" imgW="2108160" imgH="482400" progId="Equation.DSMT4">
                  <p:embed/>
                </p:oleObj>
              </mc:Choice>
              <mc:Fallback>
                <p:oleObj name="Equation" r:id="rId3" imgW="2108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3894137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783268"/>
              </p:ext>
            </p:extLst>
          </p:nvPr>
        </p:nvGraphicFramePr>
        <p:xfrm>
          <a:off x="1981200" y="3886200"/>
          <a:ext cx="4881562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5" imgW="2641320" imgH="711000" progId="Equation.DSMT4">
                  <p:embed/>
                </p:oleObj>
              </mc:Choice>
              <mc:Fallback>
                <p:oleObj name="Equation" r:id="rId5" imgW="26413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4881562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03637" y="5473618"/>
                <a:ext cx="4343400" cy="377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Namely, just take the first 3 rows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sPre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37" y="5473618"/>
                <a:ext cx="4343400" cy="377989"/>
              </a:xfrm>
              <a:prstGeom prst="rect">
                <a:avLst/>
              </a:prstGeom>
              <a:blipFill>
                <a:blip r:embed="rId7"/>
                <a:stretch>
                  <a:fillRect l="-1264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17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uiExpand="1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Perspective Projection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10475" cy="4525963"/>
          </a:xfrm>
        </p:spPr>
        <p:txBody>
          <a:bodyPr>
            <a:normAutofit/>
          </a:bodyPr>
          <a:lstStyle/>
          <a:p>
            <a:r>
              <a:rPr lang="en-US" sz="2400" dirty="0"/>
              <a:t>Projection of a 3D point </a:t>
            </a:r>
            <a:r>
              <a:rPr lang="en-US" sz="2000" i="1" baseline="30000" dirty="0">
                <a:latin typeface="Times New Roman" pitchFamily="18" charset="0"/>
              </a:rPr>
              <a:t>W</a:t>
            </a:r>
            <a:r>
              <a:rPr lang="en-US" sz="2400" b="1" dirty="0">
                <a:latin typeface="Times New Roman" pitchFamily="18" charset="0"/>
              </a:rPr>
              <a:t>P</a:t>
            </a:r>
            <a:r>
              <a:rPr lang="en-US" sz="2400" dirty="0"/>
              <a:t> in the world to a point in the pixel image (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im</a:t>
            </a:r>
            <a:r>
              <a:rPr lang="en-US" sz="2400" i="1" dirty="0" err="1"/>
              <a:t>,y</a:t>
            </a:r>
            <a:r>
              <a:rPr lang="en-US" sz="2400" i="1" baseline="-25000" dirty="0" err="1"/>
              <a:t>im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lvl="1"/>
            <a:r>
              <a:rPr lang="en-US" sz="2000" dirty="0" smtClean="0"/>
              <a:t>where </a:t>
            </a:r>
            <a:r>
              <a:rPr lang="en-US" sz="2000" b="1" dirty="0" smtClean="0"/>
              <a:t>K</a:t>
            </a:r>
            <a:r>
              <a:rPr lang="en-US" sz="2000" dirty="0" smtClean="0"/>
              <a:t> is the intrinsic camera parameter matrix</a:t>
            </a:r>
          </a:p>
          <a:p>
            <a:pPr lvl="1"/>
            <a:r>
              <a:rPr lang="en-US" sz="2000" dirty="0" smtClean="0"/>
              <a:t> and </a:t>
            </a:r>
            <a:r>
              <a:rPr lang="en-US" sz="2000" b="1" dirty="0" err="1" smtClean="0"/>
              <a:t>M</a:t>
            </a:r>
            <a:r>
              <a:rPr lang="en-US" sz="2000" i="1" baseline="-25000" dirty="0" err="1" smtClean="0"/>
              <a:t>ext</a:t>
            </a:r>
            <a:r>
              <a:rPr lang="en-US" sz="2000" dirty="0" smtClean="0"/>
              <a:t> is the 3x4 matrix given by</a:t>
            </a:r>
            <a:endParaRPr lang="en-U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313608"/>
              </p:ext>
            </p:extLst>
          </p:nvPr>
        </p:nvGraphicFramePr>
        <p:xfrm>
          <a:off x="1676400" y="2514600"/>
          <a:ext cx="61214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3" imgW="3060360" imgH="952200" progId="Equation.3">
                  <p:embed/>
                </p:oleObj>
              </mc:Choice>
              <mc:Fallback>
                <p:oleObj name="Equation" r:id="rId3" imgW="3060360" imgH="952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14600"/>
                        <a:ext cx="61214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2FD6-6717-4B09-B2D9-34D57D41A8C3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008539"/>
              </p:ext>
            </p:extLst>
          </p:nvPr>
        </p:nvGraphicFramePr>
        <p:xfrm>
          <a:off x="1524000" y="5334000"/>
          <a:ext cx="3657600" cy="983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5" imgW="2641600" imgH="711200" progId="Equation.DSMT4">
                  <p:embed/>
                </p:oleObj>
              </mc:Choice>
              <mc:Fallback>
                <p:oleObj name="Equation" r:id="rId5" imgW="2641600" imgH="7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4000"/>
                        <a:ext cx="3657600" cy="983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25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5334000" cy="104550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 camera is mounted on a vehicle.  It </a:t>
            </a:r>
            <a:r>
              <a:rPr lang="en-US" sz="2200" dirty="0" smtClean="0"/>
              <a:t>observes</a:t>
            </a:r>
            <a:r>
              <a:rPr lang="en-US" sz="2400" dirty="0" smtClean="0"/>
              <a:t> a point </a:t>
            </a:r>
            <a:r>
              <a:rPr lang="en-US" sz="2400" b="1" dirty="0" smtClean="0"/>
              <a:t>P</a:t>
            </a:r>
            <a:r>
              <a:rPr lang="en-US" sz="2400" dirty="0" smtClean="0"/>
              <a:t> in the world at (</a:t>
            </a:r>
            <a:r>
              <a:rPr lang="en-US" sz="2400" i="1" dirty="0" smtClean="0"/>
              <a:t>X,Y,Z</a:t>
            </a:r>
            <a:r>
              <a:rPr lang="en-US" sz="2400" dirty="0" smtClean="0"/>
              <a:t>) = (16,0,0)</a:t>
            </a:r>
            <a:r>
              <a:rPr lang="en-US" sz="2400" baseline="30000" dirty="0" smtClean="0"/>
              <a:t>T</a:t>
            </a:r>
            <a:r>
              <a:rPr lang="en-US" sz="2400" dirty="0" smtClean="0"/>
              <a:t>.  What pixel </a:t>
            </a:r>
            <a:r>
              <a:rPr lang="en-US" sz="2400" dirty="0"/>
              <a:t>would </a:t>
            </a:r>
            <a:r>
              <a:rPr lang="en-US" sz="2400" b="1" dirty="0"/>
              <a:t>P</a:t>
            </a:r>
            <a:r>
              <a:rPr lang="en-US" sz="2400" dirty="0"/>
              <a:t> project to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311277" y="2924412"/>
            <a:ext cx="1219200" cy="838200"/>
            <a:chOff x="1981200" y="3886200"/>
            <a:chExt cx="1219200" cy="838200"/>
          </a:xfrm>
        </p:grpSpPr>
        <p:sp>
          <p:nvSpPr>
            <p:cNvPr id="7" name="Rectangle 6"/>
            <p:cNvSpPr/>
            <p:nvPr/>
          </p:nvSpPr>
          <p:spPr>
            <a:xfrm>
              <a:off x="1981200" y="3886200"/>
              <a:ext cx="7620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4038600"/>
              <a:ext cx="152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362200" y="4114800"/>
              <a:ext cx="8382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362200" y="4114800"/>
              <a:ext cx="0" cy="609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2243138" y="3995738"/>
              <a:ext cx="271462" cy="2714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319338" y="4071938"/>
              <a:ext cx="119062" cy="11906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818975" y="5439159"/>
            <a:ext cx="685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18975" y="4753359"/>
            <a:ext cx="0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1102" y="5562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{W}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0838" y="54133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5800" y="30135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z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87415" y="311344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{C}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8975" y="46521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z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33800" y="346301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1283707">
            <a:off x="683242" y="5297106"/>
            <a:ext cx="271462" cy="2714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23775" y="5345893"/>
            <a:ext cx="180727" cy="1738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31579" y="5337409"/>
            <a:ext cx="180727" cy="17388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38338" y="4191000"/>
            <a:ext cx="2827585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433916" y="4501097"/>
            <a:ext cx="5284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33916" y="4501097"/>
            <a:ext cx="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314854" y="4382035"/>
            <a:ext cx="271462" cy="2714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391054" y="4458235"/>
            <a:ext cx="119062" cy="1190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965809" y="44746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{V}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5439" y="48110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z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36929" y="41317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286000" y="4893182"/>
            <a:ext cx="545977" cy="5459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93739" y="4876800"/>
            <a:ext cx="545977" cy="5459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1085675" y="5439159"/>
            <a:ext cx="7143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>
            <a:spLocks/>
          </p:cNvSpPr>
          <p:nvPr/>
        </p:nvSpPr>
        <p:spPr>
          <a:xfrm>
            <a:off x="8131139" y="533400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4043787" y="3381612"/>
            <a:ext cx="3881013" cy="18753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98781" y="51198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66239" y="1078709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Camera focal length is 512 pixels, image center (</a:t>
            </a:r>
            <a:r>
              <a:rPr lang="en-US" dirty="0" err="1" smtClean="0"/>
              <a:t>cx,cy</a:t>
            </a:r>
            <a:r>
              <a:rPr lang="en-US" dirty="0"/>
              <a:t>)=(256,256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Rotations are as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 of </a:t>
            </a:r>
            <a:r>
              <a:rPr lang="en-US" dirty="0" smtClean="0"/>
              <a:t>vehicle with respect to world: (5,0,1)</a:t>
            </a:r>
            <a:r>
              <a:rPr lang="en-US" baseline="30000" dirty="0" smtClean="0"/>
              <a:t>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Position of camera w.r.t. vehicle:  (1,0,-2)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788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606</Words>
  <Application>Microsoft Office PowerPoint</Application>
  <PresentationFormat>On-screen Show (4:3)</PresentationFormat>
  <Paragraphs>137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Inconsolata</vt:lpstr>
      <vt:lpstr>Times New Roman</vt:lpstr>
      <vt:lpstr>Office Theme</vt:lpstr>
      <vt:lpstr>Equation</vt:lpstr>
      <vt:lpstr>PowerPoint Presentation</vt:lpstr>
      <vt:lpstr>3D-2D Coordinate Transforms</vt:lpstr>
      <vt:lpstr>3D to 2D Projections</vt:lpstr>
      <vt:lpstr>Intrinsic Camera Parameters</vt:lpstr>
      <vt:lpstr>3D to 2D Perspective Transformation</vt:lpstr>
      <vt:lpstr>Complete Perspective Projection</vt:lpstr>
      <vt:lpstr>Extrinsic Camera Matrix</vt:lpstr>
      <vt:lpstr>Complete Perspective Projection</vt:lpstr>
      <vt:lpstr>Example</vt:lpstr>
      <vt:lpstr>Example (continued)</vt:lpstr>
      <vt:lpstr>Example (continued)</vt:lpstr>
      <vt:lpstr>Example (continued)</vt:lpstr>
      <vt:lpstr>Partial Python Code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whoff</dc:creator>
  <cp:lastModifiedBy>William Hoff</cp:lastModifiedBy>
  <cp:revision>104</cp:revision>
  <cp:lastPrinted>2014-01-20T21:55:49Z</cp:lastPrinted>
  <dcterms:created xsi:type="dcterms:W3CDTF">2006-08-16T00:00:00Z</dcterms:created>
  <dcterms:modified xsi:type="dcterms:W3CDTF">2020-09-13T22:32:10Z</dcterms:modified>
</cp:coreProperties>
</file>