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56" r:id="rId3"/>
    <p:sldId id="280" r:id="rId4"/>
    <p:sldId id="279" r:id="rId5"/>
    <p:sldId id="275" r:id="rId6"/>
    <p:sldId id="282" r:id="rId7"/>
    <p:sldId id="283" r:id="rId8"/>
    <p:sldId id="284" r:id="rId9"/>
    <p:sldId id="290" r:id="rId10"/>
    <p:sldId id="289" r:id="rId11"/>
    <p:sldId id="285" r:id="rId12"/>
    <p:sldId id="286" r:id="rId13"/>
    <p:sldId id="276" r:id="rId14"/>
    <p:sldId id="273" r:id="rId15"/>
    <p:sldId id="277" r:id="rId16"/>
    <p:sldId id="278" r:id="rId17"/>
    <p:sldId id="292" r:id="rId18"/>
    <p:sldId id="293" r:id="rId19"/>
    <p:sldId id="29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 autoAdjust="0"/>
    <p:restoredTop sz="94697" autoAdjust="0"/>
  </p:normalViewPr>
  <p:slideViewPr>
    <p:cSldViewPr snapToObjects="1">
      <p:cViewPr varScale="1">
        <p:scale>
          <a:sx n="86" d="100"/>
          <a:sy n="86" d="100"/>
        </p:scale>
        <p:origin x="90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496715-E9F1-416F-BD64-F547D72D16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756A2ED-597B-4D8E-8CB6-BF2AB712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6d49624_0_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ce6d4962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33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e6d49624_0_5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ce6d496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33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e6d49624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e6d4962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13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e6d49624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e6d4962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67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e6d49624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e6d4962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44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e6d49624_0_7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ce6d4962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0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e6d49624_0_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5ce6d4962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49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We want larger curvature indicating smaller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8CECD-452D-4EE2-85FA-7A7861C79631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45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48E-6466-4C0C-AAFB-7853B71D7FFF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C9D6-FF68-4621-9690-77370A2EF6EE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B30-9174-4F2F-BA89-36D1BC9CEEED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627-A3B5-4C8B-9208-8BDD6748D58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7F25-7CB6-432F-9218-C41052C932A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B52-8817-4D13-80CE-8F8558971F39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7304-DA68-4678-8DF7-576C08AE316A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646-90DD-4B56-960D-0DE8B3CFBB6F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05A6-780E-4CEB-8766-081A4BE4C25E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E850-D9A5-4882-8A4D-66260D57DCA0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C6E0-5E55-438D-8009-D04411ABD6AA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E4C6-52CD-4E0F-8E63-48AD055753D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Dept of 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Integral 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1813450" y="2056912"/>
            <a:ext cx="3566575" cy="235788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5090808" y="4414800"/>
            <a:ext cx="69677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19400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is the sum of all values above and to the left of the lower left point</a:t>
            </a:r>
          </a:p>
        </p:txBody>
      </p:sp>
    </p:spTree>
    <p:extLst>
      <p:ext uri="{BB962C8B-B14F-4D97-AF65-F5344CB8AC3E}">
        <p14:creationId xmlns:p14="http://schemas.microsoft.com/office/powerpoint/2010/main" val="24255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Integral 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5329900" y="3590100"/>
            <a:ext cx="745800" cy="819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6146625" y="4422675"/>
            <a:ext cx="331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6146625" y="3584475"/>
            <a:ext cx="637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</a:t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4927425" y="4422675"/>
            <a:ext cx="637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-C</a:t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1813450" y="2043600"/>
            <a:ext cx="3516600" cy="154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09813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A-B-C is the sum of the orange block, minus the green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Integral 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4"/>
          <p:cNvSpPr/>
          <p:nvPr/>
        </p:nvSpPr>
        <p:spPr>
          <a:xfrm>
            <a:off x="5329900" y="3590100"/>
            <a:ext cx="745800" cy="819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6146625" y="4422675"/>
            <a:ext cx="331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6146625" y="3584475"/>
            <a:ext cx="637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</a:t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4927425" y="4422675"/>
            <a:ext cx="637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-C</a:t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4842025" y="3584475"/>
            <a:ext cx="493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+D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685800" y="109813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 </a:t>
            </a:r>
            <a:r>
              <a:rPr lang="en-US" dirty="0"/>
              <a:t>is the sum of all values above and to the left of the </a:t>
            </a:r>
            <a:r>
              <a:rPr lang="en-US" dirty="0" smtClean="0"/>
              <a:t>upper left </a:t>
            </a:r>
            <a:r>
              <a:rPr lang="en-US" dirty="0"/>
              <a:t>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D back in, to restore the values that we subtracted twice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1398" y="381508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A-B-C+D is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20297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SURF  approximates Gaussian 2</a:t>
            </a:r>
            <a:r>
              <a:rPr lang="en-US" baseline="30000" dirty="0" smtClean="0"/>
              <a:t>nd</a:t>
            </a:r>
            <a:r>
              <a:rPr lang="en-US" dirty="0" smtClean="0"/>
              <a:t> Derivatives using box filters</a:t>
            </a:r>
          </a:p>
          <a:p>
            <a:pPr lvl="1"/>
            <a:r>
              <a:rPr lang="en-US" dirty="0" smtClean="0"/>
              <a:t>Box filters provide speed improvements far outweighing small performance decrease</a:t>
            </a:r>
          </a:p>
          <a:p>
            <a:pPr lvl="1"/>
            <a:r>
              <a:rPr lang="en-US" dirty="0" smtClean="0"/>
              <a:t>Filter size does not affect computational cost</a:t>
            </a:r>
          </a:p>
          <a:p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344" y="4115328"/>
            <a:ext cx="8410340" cy="15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638800" y="3725406"/>
            <a:ext cx="223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Equivalent Box Filters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3669394"/>
            <a:ext cx="2729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2</a:t>
            </a:r>
            <a:r>
              <a:rPr lang="en-US" b="1" baseline="30000" dirty="0" smtClean="0">
                <a:latin typeface="Calibri" pitchFamily="34" charset="0"/>
              </a:rPr>
              <a:t>nd</a:t>
            </a:r>
            <a:r>
              <a:rPr lang="en-US" b="1" dirty="0" smtClean="0">
                <a:latin typeface="Calibri" pitchFamily="34" charset="0"/>
              </a:rPr>
              <a:t> derivatives of Gaussian</a:t>
            </a:r>
            <a:endParaRPr lang="en-US" b="1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5636068"/>
                <a:ext cx="987001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36068"/>
                <a:ext cx="987001" cy="603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1800" y="5636068"/>
                <a:ext cx="1110497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636068"/>
                <a:ext cx="1110497" cy="603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7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SURF </a:t>
            </a:r>
            <a:r>
              <a:rPr lang="en-US" dirty="0" err="1" smtClean="0">
                <a:latin typeface="Arial" charset="0"/>
              </a:rPr>
              <a:t>Keypoints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3581400" cy="50160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SURF computes the Hessian matrix at each point</a:t>
            </a:r>
          </a:p>
          <a:p>
            <a:r>
              <a:rPr lang="en-US" dirty="0" smtClean="0"/>
              <a:t>The Hessian is a matrix of second order partial derivatives</a:t>
            </a:r>
          </a:p>
          <a:p>
            <a:endParaRPr lang="en-US" dirty="0"/>
          </a:p>
          <a:p>
            <a:r>
              <a:rPr lang="en-US" dirty="0" err="1" smtClean="0"/>
              <a:t>Keypoints</a:t>
            </a:r>
            <a:r>
              <a:rPr lang="en-US" dirty="0" smtClean="0"/>
              <a:t> are points where the Hessian determinant is large</a:t>
            </a:r>
          </a:p>
          <a:p>
            <a:r>
              <a:rPr lang="en-US" dirty="0" smtClean="0"/>
              <a:t>Corresponds to regions that are distinctive in two orthogonal directions (blobs!)</a:t>
            </a: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224102"/>
              </p:ext>
            </p:extLst>
          </p:nvPr>
        </p:nvGraphicFramePr>
        <p:xfrm>
          <a:off x="4170362" y="3292593"/>
          <a:ext cx="23066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1155600" imgH="482400" progId="Equation.3">
                  <p:embed/>
                </p:oleObj>
              </mc:Choice>
              <mc:Fallback>
                <p:oleObj name="Equation" r:id="rId4" imgW="1155600" imgH="482400" progId="Equation.3">
                  <p:embed/>
                  <p:pic>
                    <p:nvPicPr>
                      <p:cNvPr id="133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2" y="3292593"/>
                        <a:ext cx="230663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oogle Shape;335;p41"/>
          <p:cNvPicPr preferRelativeResize="0"/>
          <p:nvPr/>
        </p:nvPicPr>
        <p:blipFill rotWithShape="1">
          <a:blip r:embed="rId6">
            <a:alphaModFix/>
          </a:blip>
          <a:srcRect l="81910"/>
          <a:stretch/>
        </p:blipFill>
        <p:spPr>
          <a:xfrm>
            <a:off x="6857700" y="2743200"/>
            <a:ext cx="1521375" cy="15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336;p41"/>
          <p:cNvCxnSpPr/>
          <p:nvPr/>
        </p:nvCxnSpPr>
        <p:spPr>
          <a:xfrm>
            <a:off x="5474360" y="2761157"/>
            <a:ext cx="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338;p41"/>
          <p:cNvCxnSpPr>
            <a:stCxn id="12" idx="1"/>
          </p:cNvCxnSpPr>
          <p:nvPr/>
        </p:nvCxnSpPr>
        <p:spPr>
          <a:xfrm flipH="1">
            <a:off x="6324600" y="3517225"/>
            <a:ext cx="5331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" name="Google Shape;339;p41"/>
          <p:cNvPicPr preferRelativeResize="0"/>
          <p:nvPr/>
        </p:nvPicPr>
        <p:blipFill rotWithShape="1">
          <a:blip r:embed="rId6">
            <a:alphaModFix/>
          </a:blip>
          <a:srcRect l="54922" r="27564"/>
          <a:stretch/>
        </p:blipFill>
        <p:spPr>
          <a:xfrm rot="5400000">
            <a:off x="4737937" y="1168643"/>
            <a:ext cx="1472876" cy="15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40;p41"/>
          <p:cNvCxnSpPr/>
          <p:nvPr/>
        </p:nvCxnSpPr>
        <p:spPr>
          <a:xfrm rot="10800000">
            <a:off x="6163399" y="4254618"/>
            <a:ext cx="93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" name="Google Shape;341;p41"/>
          <p:cNvPicPr preferRelativeResize="0"/>
          <p:nvPr/>
        </p:nvPicPr>
        <p:blipFill rotWithShape="1">
          <a:blip r:embed="rId6">
            <a:alphaModFix/>
          </a:blip>
          <a:srcRect l="54922" r="27564"/>
          <a:stretch/>
        </p:blipFill>
        <p:spPr>
          <a:xfrm>
            <a:off x="5461324" y="4687218"/>
            <a:ext cx="1472876" cy="154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0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Invariance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53816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a pyramid of images, SURF uses a series of filter sizes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 r="51380" b="1206"/>
          <a:stretch>
            <a:fillRect/>
          </a:stretch>
        </p:blipFill>
        <p:spPr bwMode="auto">
          <a:xfrm>
            <a:off x="1619672" y="2667000"/>
            <a:ext cx="5508611" cy="2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 Descriptor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6553200" cy="213360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 smtClean="0"/>
                  <a:t>Define a patch around a </a:t>
                </a:r>
                <a:r>
                  <a:rPr lang="en-US" sz="2200" dirty="0" err="1" smtClean="0"/>
                  <a:t>keypoint</a:t>
                </a:r>
                <a:endParaRPr lang="en-US" sz="2200" dirty="0" smtClean="0"/>
              </a:p>
              <a:p>
                <a:r>
                  <a:rPr lang="en-US" sz="2200" dirty="0" smtClean="0"/>
                  <a:t>Divide the patch into 4x4 regions</a:t>
                </a:r>
              </a:p>
              <a:p>
                <a:r>
                  <a:rPr lang="en-US" sz="2200" dirty="0" smtClean="0"/>
                  <a:t>Apply </a:t>
                </a:r>
                <a:r>
                  <a:rPr lang="en-US" sz="2200" i="1" dirty="0" smtClean="0"/>
                  <a:t>dx</a:t>
                </a:r>
                <a:r>
                  <a:rPr lang="en-US" sz="2200" dirty="0" smtClean="0"/>
                  <a:t> and </a:t>
                </a:r>
                <a:r>
                  <a:rPr lang="en-US" sz="2200" i="1" dirty="0" err="1" smtClean="0"/>
                  <a:t>dy</a:t>
                </a:r>
                <a:r>
                  <a:rPr lang="en-US" sz="2200" dirty="0" smtClean="0"/>
                  <a:t> box filters to each region</a:t>
                </a:r>
              </a:p>
              <a:p>
                <a:r>
                  <a:rPr lang="en-US" sz="2200" dirty="0" smtClean="0"/>
                  <a:t>For each, 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Results in a 64 element feature vector</a:t>
                </a:r>
                <a:endParaRPr lang="en-US" sz="22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6553200" cy="2133600"/>
              </a:xfrm>
              <a:blipFill>
                <a:blip r:embed="rId2"/>
                <a:stretch>
                  <a:fillRect l="-1023" t="-2000" b="-1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760" y="3758580"/>
            <a:ext cx="6808240" cy="26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oogle Shape;4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400" y="1073472"/>
            <a:ext cx="8953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607726" y="130116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7726" y="2132922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dy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0080" y="3429000"/>
            <a:ext cx="17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SURF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detector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Detect </a:t>
            </a:r>
            <a:r>
              <a:rPr lang="en-US" dirty="0" err="1" smtClean="0"/>
              <a:t>keypoints</a:t>
            </a:r>
            <a:r>
              <a:rPr lang="en-US" dirty="0" smtClean="0"/>
              <a:t> and compute descriptors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Draw detected </a:t>
            </a:r>
            <a:r>
              <a:rPr lang="en-US" dirty="0" err="1" smtClean="0"/>
              <a:t>keypoints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6800" y="3770040"/>
            <a:ext cx="6553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kp1, desc1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detector.detectAndCompute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gray_image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None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4749442"/>
            <a:ext cx="68580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Possible flags: DRAW_MATCHES_FLAGS_DRAW_RICH_KEYPOINTS, DRAW_MATCHES_FLAGS_DEFAULT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bgr_display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bgr_img1.copy()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cv2.drawKeypoints(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bgr_display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keypoints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=kp1,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outImage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bgr_display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flags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=cv2.DRAW_MATCHES_FLAGS_DRAW_RICH_KEYPOINTS)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66800" y="1694401"/>
            <a:ext cx="53340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detector = cv2.xfeatures2d.SURF_create(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hessianThreshold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default = 100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nOctaves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    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default = 4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nOctaveLayers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default = 3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extended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default = False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upright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False   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default = False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12954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Unfortunately SURF is patented like SIFT, so you need to use an older version of </a:t>
            </a:r>
            <a:r>
              <a:rPr lang="en-US" sz="1400" i="1" dirty="0" err="1" smtClean="0"/>
              <a:t>OpenCV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660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8" y="1882301"/>
            <a:ext cx="4278561" cy="3223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2302"/>
            <a:ext cx="4271886" cy="3217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8331" y="1434326"/>
            <a:ext cx="278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keypoints</a:t>
            </a:r>
            <a:r>
              <a:rPr lang="en-US" dirty="0"/>
              <a:t>:  1838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6250" y="5358626"/>
            <a:ext cx="5662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cv2.DRAW_MATCHES_FLAGS_DRAW_RICH_KEYPOINTS</a:t>
            </a:r>
          </a:p>
        </p:txBody>
      </p:sp>
    </p:spTree>
    <p:extLst>
      <p:ext uri="{BB962C8B-B14F-4D97-AF65-F5344CB8AC3E}">
        <p14:creationId xmlns:p14="http://schemas.microsoft.com/office/powerpoint/2010/main" val="5293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19590"/>
            <a:ext cx="4271886" cy="3205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show simplified </a:t>
            </a:r>
            <a:r>
              <a:rPr lang="en-US" dirty="0" err="1" smtClean="0"/>
              <a:t>keypoints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8" y="1882301"/>
            <a:ext cx="4278561" cy="32239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8331" y="1434326"/>
            <a:ext cx="278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keypoints</a:t>
            </a:r>
            <a:r>
              <a:rPr lang="en-US" dirty="0"/>
              <a:t>:  1838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7220" y="5191471"/>
            <a:ext cx="3812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cv2.DRAW_MATCHES_FLAGS_DEFAULT</a:t>
            </a:r>
          </a:p>
        </p:txBody>
      </p:sp>
    </p:spTree>
    <p:extLst>
      <p:ext uri="{BB962C8B-B14F-4D97-AF65-F5344CB8AC3E}">
        <p14:creationId xmlns:p14="http://schemas.microsoft.com/office/powerpoint/2010/main" val="6917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SURF - Speeded-Up Robust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Bay, Herbert, </a:t>
            </a:r>
            <a:r>
              <a:rPr lang="en-US" dirty="0" err="1"/>
              <a:t>Tinne</a:t>
            </a:r>
            <a:r>
              <a:rPr lang="en-US" dirty="0"/>
              <a:t> </a:t>
            </a:r>
            <a:r>
              <a:rPr lang="en-US" dirty="0" err="1"/>
              <a:t>Tuytelaars</a:t>
            </a:r>
            <a:r>
              <a:rPr lang="en-US" dirty="0"/>
              <a:t>, and Luc Van </a:t>
            </a:r>
            <a:r>
              <a:rPr lang="en-US" dirty="0" err="1"/>
              <a:t>Gool</a:t>
            </a:r>
            <a:r>
              <a:rPr lang="en-US" dirty="0"/>
              <a:t>. "Surf: Speeded up robust features." European conference on computer vision. Springer Berlin Heidelberg, 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 is very similar to SIFT: </a:t>
            </a:r>
          </a:p>
          <a:p>
            <a:pPr lvl="1"/>
            <a:r>
              <a:rPr lang="en-US" dirty="0" smtClean="0"/>
              <a:t>It has a detector that tries to detect blob-like features at different scales (these are called “</a:t>
            </a:r>
            <a:r>
              <a:rPr lang="en-US" dirty="0" err="1" smtClean="0"/>
              <a:t>keypoints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It computes a feature descriptor at the detected </a:t>
            </a:r>
            <a:r>
              <a:rPr lang="en-US" dirty="0" err="1" smtClean="0"/>
              <a:t>keypoints</a:t>
            </a:r>
            <a:r>
              <a:rPr lang="en-US" dirty="0" smtClean="0"/>
              <a:t> (these are called “descriptors”)</a:t>
            </a:r>
          </a:p>
          <a:p>
            <a:r>
              <a:rPr lang="en-US" dirty="0" smtClean="0"/>
              <a:t>SURF and SIFT are pretty interchangeable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has both implementations</a:t>
            </a:r>
          </a:p>
          <a:p>
            <a:r>
              <a:rPr lang="en-US" dirty="0" smtClean="0"/>
              <a:t>However, SURF is </a:t>
            </a:r>
            <a:r>
              <a:rPr lang="en-US" dirty="0"/>
              <a:t>faster than SIFT by </a:t>
            </a:r>
            <a:r>
              <a:rPr lang="en-US" dirty="0" smtClean="0"/>
              <a:t>a factor of 3, </a:t>
            </a:r>
            <a:r>
              <a:rPr lang="en-US" dirty="0"/>
              <a:t>and has recall precision </a:t>
            </a:r>
            <a:r>
              <a:rPr lang="en-US" dirty="0" smtClean="0"/>
              <a:t>as good as </a:t>
            </a:r>
            <a:r>
              <a:rPr lang="en-US" dirty="0" smtClean="0"/>
              <a:t>SIFT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 speedup is mainly due to the use of block summing operations, rather than convolutions</a:t>
            </a:r>
          </a:p>
          <a:p>
            <a:r>
              <a:rPr lang="en-US" dirty="0" smtClean="0"/>
              <a:t>Recall what a convolution is:</a:t>
            </a:r>
          </a:p>
          <a:p>
            <a:pPr lvl="1"/>
            <a:r>
              <a:rPr lang="en-US" dirty="0" smtClean="0"/>
              <a:t>A sum of products with the filter mask and the image, at each pixel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large filter masks, this is pretty expensive</a:t>
            </a:r>
          </a:p>
          <a:p>
            <a:r>
              <a:rPr lang="en-US" dirty="0" smtClean="0"/>
              <a:t>SURF uses block summations instead of convolutions</a:t>
            </a:r>
          </a:p>
          <a:p>
            <a:pPr lvl="1"/>
            <a:r>
              <a:rPr lang="en-US" dirty="0" smtClean="0"/>
              <a:t>Is implemented very efficiently using “integral images”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924251"/>
              </p:ext>
            </p:extLst>
          </p:nvPr>
        </p:nvGraphicFramePr>
        <p:xfrm>
          <a:off x="1801813" y="3429000"/>
          <a:ext cx="47513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2438280" imgH="431640" progId="Equation.3">
                  <p:embed/>
                </p:oleObj>
              </mc:Choice>
              <mc:Fallback>
                <p:oleObj name="Equation" r:id="rId3" imgW="2438280" imgH="431640" progId="Equation.3">
                  <p:embed/>
                  <p:pic>
                    <p:nvPicPr>
                      <p:cNvPr id="180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429000"/>
                        <a:ext cx="47513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3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220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an integral image, do one pass over the image</a:t>
            </a:r>
          </a:p>
          <a:p>
            <a:r>
              <a:rPr lang="en-US" sz="2400" dirty="0" smtClean="0"/>
              <a:t>Each pixel stores the sum of the values above and to the left</a:t>
            </a:r>
          </a:p>
          <a:p>
            <a:r>
              <a:rPr lang="en-US" sz="2400" dirty="0" smtClean="0"/>
              <a:t>Once you have an integral image, you can calculate a block sum of any size using only 3 additions: Sum = A-B-C+D</a:t>
            </a:r>
          </a:p>
          <a:p>
            <a:r>
              <a:rPr lang="en-US" sz="2400" dirty="0" smtClean="0"/>
              <a:t>Calculation time independent of size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81028"/>
            <a:ext cx="3960440" cy="297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4329100"/>
            <a:ext cx="3023868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112060" y="3465004"/>
            <a:ext cx="1638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Integral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images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9576" y="47115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section 3.2.3 in the </a:t>
            </a:r>
            <a:r>
              <a:rPr lang="en-US" i="1" dirty="0" err="1" smtClean="0"/>
              <a:t>Szeliski</a:t>
            </a:r>
            <a:r>
              <a:rPr lang="en-US" i="1" dirty="0" smtClean="0"/>
              <a:t> book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28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Integral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85800" y="1194003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that you need to calculate the sum of values in the block, bounded by these four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Integral 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1804250" y="2034375"/>
            <a:ext cx="4271400" cy="2375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6122103" y="4346079"/>
            <a:ext cx="331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19400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is the sum of all values above and to the left of the lower right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Integral 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1813450" y="2042809"/>
            <a:ext cx="4207971" cy="153859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6109220" y="3429000"/>
            <a:ext cx="69677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19400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 is the sum of all values above and to the left of the upper right point</a:t>
            </a:r>
          </a:p>
        </p:txBody>
      </p:sp>
    </p:spTree>
    <p:extLst>
      <p:ext uri="{BB962C8B-B14F-4D97-AF65-F5344CB8AC3E}">
        <p14:creationId xmlns:p14="http://schemas.microsoft.com/office/powerpoint/2010/main" val="39986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Integral Image - Example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813450" y="2043600"/>
            <a:ext cx="5882100" cy="3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1793484" y="3590100"/>
            <a:ext cx="4271400" cy="819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9742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59742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288475" y="3553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5288475" y="4315275"/>
            <a:ext cx="138000" cy="138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3202575" y="3744370"/>
            <a:ext cx="69677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A-B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19400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A-B is the sum of values in the shaded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636</Words>
  <Application>Microsoft Office PowerPoint</Application>
  <PresentationFormat>On-screen Show (4:3)</PresentationFormat>
  <Paragraphs>110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Inconsolata</vt:lpstr>
      <vt:lpstr>Office Theme</vt:lpstr>
      <vt:lpstr>Equation</vt:lpstr>
      <vt:lpstr>PowerPoint Presentation</vt:lpstr>
      <vt:lpstr>SURF - Speeded-Up Robust Features</vt:lpstr>
      <vt:lpstr>SURF</vt:lpstr>
      <vt:lpstr>SURF</vt:lpstr>
      <vt:lpstr>Integral Images</vt:lpstr>
      <vt:lpstr>Integral Image - Example</vt:lpstr>
      <vt:lpstr>Integral Image - Example</vt:lpstr>
      <vt:lpstr>Integral Image - Example</vt:lpstr>
      <vt:lpstr>Integral Image - Example</vt:lpstr>
      <vt:lpstr>Integral Image - Example</vt:lpstr>
      <vt:lpstr>Integral Image - Example</vt:lpstr>
      <vt:lpstr>Integral Image - Example</vt:lpstr>
      <vt:lpstr>SURF</vt:lpstr>
      <vt:lpstr>SURF Keypoints</vt:lpstr>
      <vt:lpstr>Scale Invariance</vt:lpstr>
      <vt:lpstr>SURF Descriptor</vt:lpstr>
      <vt:lpstr>OpenCV SURF functions</vt:lpstr>
      <vt:lpstr>Example</vt:lpstr>
      <vt:lpstr>Example – show simplified keypoints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177</cp:revision>
  <cp:lastPrinted>2011-02-13T07:02:42Z</cp:lastPrinted>
  <dcterms:created xsi:type="dcterms:W3CDTF">2006-08-16T00:00:00Z</dcterms:created>
  <dcterms:modified xsi:type="dcterms:W3CDTF">2020-10-21T17:10:59Z</dcterms:modified>
</cp:coreProperties>
</file>