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99" r:id="rId2"/>
    <p:sldId id="304" r:id="rId3"/>
    <p:sldId id="303" r:id="rId4"/>
    <p:sldId id="316" r:id="rId5"/>
    <p:sldId id="317" r:id="rId6"/>
    <p:sldId id="305" r:id="rId7"/>
    <p:sldId id="314" r:id="rId8"/>
    <p:sldId id="315" r:id="rId9"/>
    <p:sldId id="318" r:id="rId10"/>
    <p:sldId id="319" r:id="rId11"/>
    <p:sldId id="320" r:id="rId12"/>
    <p:sldId id="324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7" autoAdjust="0"/>
    <p:restoredTop sz="93214" autoAdjust="0"/>
  </p:normalViewPr>
  <p:slideViewPr>
    <p:cSldViewPr>
      <p:cViewPr varScale="1">
        <p:scale>
          <a:sx n="81" d="100"/>
          <a:sy n="81" d="100"/>
        </p:scale>
        <p:origin x="102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998AC2D-7A20-4700-B190-7147F470B41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183733C-D8CF-4647-84E7-57F60EB4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7457-301B-4A12-99AF-EEAF1143EC02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D5B9-1BD0-48FA-818C-038823273E17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16AB-FA62-44AB-AEC5-0426EA31E066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1596-19A6-4777-8EFD-6A723A0C358B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4A5-D6DF-4A72-B9D6-854CC31DBFDE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BCAA-8535-48F9-9442-443ED5CF507A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308A-B5A0-41F3-BD5A-5DCE99E46ED0}" type="datetime1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00B5-F435-4425-B5DF-224A292A0E40}" type="datetime1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9881-9A9D-4DF7-A842-FB69C48301AB}" type="datetime1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83-27B2-4E55-BC1C-2D8689AB1C34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FCFD-5D52-4001-84B8-79133EDCE258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AAB7-93BE-48FA-BC21-4FD528D7D1CD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962400" y="6527884"/>
            <a:ext cx="10823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Computer Vision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" y="6527884"/>
            <a:ext cx="15648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Colorado School of Mines</a:t>
            </a:r>
            <a:endParaRPr lang="en-US" sz="105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v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iteseerx.ist.psu.edu/viewdoc/download?doi=10.1.1.370.4395&amp;rep=rep1&amp;type=pdf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ORB Features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600451"/>
            <a:ext cx="8229600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 Feature Timing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00200" y="1071190"/>
            <a:ext cx="5943600" cy="5285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6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90600"/>
            <a:ext cx="8229600" cy="31760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9852"/>
          <a:stretch/>
        </p:blipFill>
        <p:spPr>
          <a:xfrm>
            <a:off x="457200" y="4385198"/>
            <a:ext cx="7966229" cy="175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05600" y="495585"/>
            <a:ext cx="208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https://opencv.org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and match ORB features from a reference image to a query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7" y="2514600"/>
            <a:ext cx="857823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 Features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19201"/>
            <a:ext cx="8229600" cy="2819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ORB is another feature detector, also implemented in </a:t>
            </a:r>
            <a:r>
              <a:rPr lang="en-US" sz="2400" dirty="0" err="1" smtClean="0"/>
              <a:t>OpenCV</a:t>
            </a:r>
            <a:endParaRPr lang="en-US" sz="2400" dirty="0" smtClean="0"/>
          </a:p>
          <a:p>
            <a:r>
              <a:rPr lang="en-US" sz="2400" dirty="0" smtClean="0"/>
              <a:t>It’s not patented!  So it is in the latest version of </a:t>
            </a:r>
            <a:r>
              <a:rPr lang="en-US" sz="2400" dirty="0" err="1" smtClean="0"/>
              <a:t>OpenCV</a:t>
            </a:r>
            <a:endParaRPr lang="en-US" sz="2400" dirty="0" smtClean="0"/>
          </a:p>
          <a:p>
            <a:r>
              <a:rPr lang="en-US" sz="2400" dirty="0" smtClean="0"/>
              <a:t>Another benefit – ORB is really fast, and works almost as well as SIFT/SURF</a:t>
            </a:r>
          </a:p>
          <a:p>
            <a:r>
              <a:rPr lang="en-US" sz="2400" dirty="0" smtClean="0"/>
              <a:t>ORB stands for “Oriented FAST and Rotated Brief”</a:t>
            </a:r>
          </a:p>
          <a:p>
            <a:pPr lvl="1"/>
            <a:r>
              <a:rPr lang="en-US" sz="2000" dirty="0" smtClean="0"/>
              <a:t>It combines the FAST </a:t>
            </a:r>
            <a:r>
              <a:rPr lang="en-US" sz="2000" dirty="0" err="1" smtClean="0"/>
              <a:t>keypoint</a:t>
            </a:r>
            <a:r>
              <a:rPr lang="en-US" sz="2000" dirty="0" smtClean="0"/>
              <a:t> detector and the BRIEF descriptor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2334" y="4992469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Rublee</a:t>
            </a:r>
            <a:r>
              <a:rPr lang="en-US" sz="1200" dirty="0"/>
              <a:t>, Ethan, et al. "ORB: An efficient alternative to SIFT or SURF." ICCV. Vol. 11. No. 1. 2011.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5908727"/>
            <a:ext cx="784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citeseerx.ist.psu.edu/viewdoc/download?doi=10.1.1.370.4395&amp;rep=rep1&amp;type=pdf</a:t>
            </a:r>
            <a:r>
              <a:rPr lang="en-US" sz="1600" dirty="0" smtClean="0"/>
              <a:t>  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7267"/>
          <a:stretch/>
        </p:blipFill>
        <p:spPr>
          <a:xfrm>
            <a:off x="1143000" y="3950832"/>
            <a:ext cx="4851240" cy="18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>
          <a:xfrm>
            <a:off x="457200" y="1676401"/>
            <a:ext cx="3927127" cy="2895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interest point detector</a:t>
            </a:r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4EE-16A6-4148-A1DB-FDC58A7677D9}" type="slidenum">
              <a:rPr lang="en-US" smtClean="0"/>
              <a:t>3</a:t>
            </a:fld>
            <a:endParaRPr lang="en-US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533400" y="1371600"/>
            <a:ext cx="8077200" cy="4800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For each pixel </a:t>
            </a:r>
            <a:r>
              <a:rPr lang="en-US" sz="2400" b="1" dirty="0"/>
              <a:t>p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Consider circle </a:t>
            </a:r>
            <a:r>
              <a:rPr lang="en-US" sz="2000" dirty="0" smtClean="0"/>
              <a:t>of </a:t>
            </a:r>
            <a:r>
              <a:rPr lang="en-US" sz="2000" dirty="0"/>
              <a:t>pixels around </a:t>
            </a:r>
            <a:r>
              <a:rPr lang="en-US" sz="2000" b="1" dirty="0" smtClean="0"/>
              <a:t>p</a:t>
            </a:r>
            <a:endParaRPr lang="en-US" sz="2000" b="1" dirty="0"/>
          </a:p>
          <a:p>
            <a:pPr lvl="1"/>
            <a:r>
              <a:rPr lang="en-US" sz="2000" b="1" dirty="0" smtClean="0"/>
              <a:t>p</a:t>
            </a:r>
            <a:r>
              <a:rPr lang="en-US" sz="2000" dirty="0" smtClean="0"/>
              <a:t> is a </a:t>
            </a:r>
            <a:r>
              <a:rPr lang="en-US" sz="2000" dirty="0" err="1" smtClean="0"/>
              <a:t>keypoint</a:t>
            </a:r>
            <a:r>
              <a:rPr lang="en-US" sz="2000" dirty="0" smtClean="0"/>
              <a:t> if </a:t>
            </a:r>
            <a:r>
              <a:rPr lang="en-US" sz="2000" dirty="0"/>
              <a:t>there are at least </a:t>
            </a:r>
            <a:r>
              <a:rPr lang="en-US" sz="2000" i="1" dirty="0"/>
              <a:t>n</a:t>
            </a:r>
            <a:r>
              <a:rPr lang="en-US" sz="2000" dirty="0"/>
              <a:t> contiguous pixels in this circle that are all brighter or all darker than </a:t>
            </a:r>
            <a:r>
              <a:rPr lang="en-US" sz="2000" b="1" dirty="0"/>
              <a:t>p</a:t>
            </a:r>
            <a:r>
              <a:rPr lang="en-US" sz="2000" dirty="0"/>
              <a:t> by some pre-set threshold </a:t>
            </a:r>
            <a:r>
              <a:rPr lang="en-US" sz="2000" i="1" dirty="0" smtClean="0"/>
              <a:t>t</a:t>
            </a:r>
            <a:endParaRPr lang="en-US" sz="2000" i="1" dirty="0"/>
          </a:p>
          <a:p>
            <a:pPr lvl="1"/>
            <a:r>
              <a:rPr lang="en-US" sz="2000" dirty="0"/>
              <a:t>Before checking all 16 pixels in the circle, just consider the 4 cardinal pixels: if at least 3 of them aren’t all lighter or all darker, just move on</a:t>
            </a:r>
            <a:r>
              <a:rPr lang="en-US" sz="2000" dirty="0" smtClean="0"/>
              <a:t>.</a:t>
            </a:r>
          </a:p>
          <a:p>
            <a:endParaRPr lang="en-US" dirty="0" smtClean="0"/>
          </a:p>
        </p:txBody>
      </p:sp>
      <p:pic>
        <p:nvPicPr>
          <p:cNvPr id="50" name="Google Shape;42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0589" y="3974427"/>
            <a:ext cx="4507475" cy="2197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1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interest point detector</a:t>
            </a:r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4EE-16A6-4148-A1DB-FDC58A7677D9}" type="slidenum">
              <a:rPr lang="en-US" smtClean="0"/>
              <a:t>4</a:t>
            </a:fld>
            <a:endParaRPr lang="en-US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85801" y="1447800"/>
            <a:ext cx="3810000" cy="4648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 pyramid of images is used to find scale</a:t>
            </a:r>
          </a:p>
          <a:p>
            <a:r>
              <a:rPr lang="en-US" sz="2400" dirty="0" err="1" smtClean="0"/>
              <a:t>Keypoints</a:t>
            </a:r>
            <a:r>
              <a:rPr lang="en-US" sz="2400" dirty="0" smtClean="0"/>
              <a:t> are local maxima in the image, and across scales</a:t>
            </a:r>
          </a:p>
          <a:p>
            <a:r>
              <a:rPr lang="en-US" sz="2400" dirty="0" smtClean="0"/>
              <a:t>Additional processing:</a:t>
            </a:r>
          </a:p>
          <a:p>
            <a:pPr lvl="1"/>
            <a:r>
              <a:rPr lang="en-US" sz="2000" dirty="0" smtClean="0"/>
              <a:t>Reject points in </a:t>
            </a:r>
            <a:r>
              <a:rPr lang="en-US" sz="2000" dirty="0"/>
              <a:t>texture-less regions, or points along </a:t>
            </a:r>
            <a:r>
              <a:rPr lang="en-US" sz="2000" dirty="0" smtClean="0"/>
              <a:t>edges</a:t>
            </a:r>
            <a:r>
              <a:rPr lang="en-US" sz="2000" dirty="0"/>
              <a:t> </a:t>
            </a:r>
            <a:r>
              <a:rPr lang="en-US" sz="2000" dirty="0" smtClean="0"/>
              <a:t>(they </a:t>
            </a:r>
            <a:r>
              <a:rPr lang="en-US" sz="2000" dirty="0"/>
              <a:t>can’t be localized well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Estimate orientation from intensity centroid</a:t>
            </a:r>
          </a:p>
          <a:p>
            <a:endParaRPr lang="en-US" sz="2400" dirty="0" smtClean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76800" y="1357530"/>
            <a:ext cx="3615479" cy="5362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50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Keypoint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22347"/>
          </a:xfrm>
        </p:spPr>
        <p:txBody>
          <a:bodyPr/>
          <a:lstStyle/>
          <a:p>
            <a:r>
              <a:rPr lang="en-US" dirty="0" smtClean="0"/>
              <a:t>Similar to SIFT and SURF, </a:t>
            </a:r>
            <a:r>
              <a:rPr lang="en-US" dirty="0" err="1" smtClean="0"/>
              <a:t>keypoints</a:t>
            </a:r>
            <a:r>
              <a:rPr lang="en-US" dirty="0" smtClean="0"/>
              <a:t> have location, scale and orientation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8600" y="2362200"/>
            <a:ext cx="8604720" cy="347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1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28799"/>
            <a:ext cx="2280539" cy="22574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47800"/>
            <a:ext cx="4419600" cy="21526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“Binary Robust </a:t>
            </a:r>
            <a:r>
              <a:rPr lang="en-US" sz="2400" dirty="0" smtClean="0"/>
              <a:t>Independent Elementary </a:t>
            </a:r>
            <a:r>
              <a:rPr lang="en-US" sz="2400" dirty="0"/>
              <a:t>Features”</a:t>
            </a:r>
            <a:endParaRPr lang="en-US" sz="2400" dirty="0" smtClean="0"/>
          </a:p>
          <a:p>
            <a:r>
              <a:rPr lang="en-US" sz="2400" dirty="0" smtClean="0"/>
              <a:t>A set of binary tests in a patch surrounding the interest point</a:t>
            </a:r>
            <a:endParaRPr lang="en-US" sz="2400" dirty="0"/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71802"/>
            <a:ext cx="3762375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87" y="5048127"/>
            <a:ext cx="3429000" cy="7905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505293"/>
            <a:ext cx="6934200" cy="11271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descriptor is a vector of n binary tests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5277142"/>
            <a:ext cx="228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 = 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Patch size:  31x31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371601"/>
            <a:ext cx="80772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To compare SIFT and SURF descriptor vectors, we used the Euclidean distance between them</a:t>
            </a:r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This is also called the “L2 norm”</a:t>
            </a:r>
          </a:p>
          <a:p>
            <a:r>
              <a:rPr lang="en-US" sz="2400" dirty="0" smtClean="0"/>
              <a:t>For ORB descriptors we can’t do that</a:t>
            </a:r>
          </a:p>
          <a:p>
            <a:pPr lvl="1"/>
            <a:r>
              <a:rPr lang="en-US" sz="2000" dirty="0" smtClean="0"/>
              <a:t>The order of bits is arbitrary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24582"/>
            <a:ext cx="4114800" cy="20476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Instead we use the </a:t>
            </a:r>
            <a:r>
              <a:rPr lang="en-US" sz="2400" dirty="0" smtClean="0"/>
              <a:t>“Hamming distance” </a:t>
            </a:r>
            <a:endParaRPr lang="en-US" sz="2400" dirty="0" smtClean="0"/>
          </a:p>
          <a:p>
            <a:pPr lvl="1"/>
            <a:r>
              <a:rPr lang="en-US" sz="2000" dirty="0" smtClean="0"/>
              <a:t>Just count the number of bits that are different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3600"/>
            <a:ext cx="6705600" cy="572121"/>
          </a:xfrm>
          <a:prstGeom prst="rect">
            <a:avLst/>
          </a:prstGeom>
        </p:spPr>
      </p:pic>
      <p:pic>
        <p:nvPicPr>
          <p:cNvPr id="1032" name="Picture 8" descr="Example of Hamming Distance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24582"/>
            <a:ext cx="3413125" cy="184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2999"/>
          </a:xfrm>
        </p:spPr>
        <p:txBody>
          <a:bodyPr>
            <a:normAutofit/>
          </a:bodyPr>
          <a:lstStyle/>
          <a:p>
            <a:r>
              <a:rPr lang="en-US" sz="2400" dirty="0"/>
              <a:t>Efficient computation because this is simply an XOR operation between two 256 bit </a:t>
            </a:r>
            <a:r>
              <a:rPr lang="en-US" sz="2400" dirty="0" smtClean="0"/>
              <a:t>strings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Threshold </a:t>
            </a:r>
            <a:r>
              <a:rPr lang="en-US" sz="2400" dirty="0"/>
              <a:t>for matching is the number of bits able to be </a:t>
            </a:r>
            <a:r>
              <a:rPr lang="en-US" sz="2400" dirty="0" smtClean="0"/>
              <a:t>matched</a:t>
            </a:r>
          </a:p>
          <a:p>
            <a:r>
              <a:rPr lang="en-US" sz="2400" dirty="0" smtClean="0"/>
              <a:t>When using </a:t>
            </a:r>
            <a:r>
              <a:rPr lang="en-US" sz="2400" dirty="0" err="1" smtClean="0"/>
              <a:t>OpenCV’s</a:t>
            </a:r>
            <a:r>
              <a:rPr lang="en-US" sz="2400" dirty="0" smtClean="0"/>
              <a:t> </a:t>
            </a:r>
            <a:r>
              <a:rPr lang="en-US" sz="2400" dirty="0" err="1" smtClean="0"/>
              <a:t>BFMatcher</a:t>
            </a:r>
            <a:r>
              <a:rPr lang="en-US" sz="2400" dirty="0" smtClean="0"/>
              <a:t>, select “Hamming” as the distance type: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 descr="Hamming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191000" cy="173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85900" y="5486400"/>
            <a:ext cx="57912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matcher = cv2.BFMatcher.create(cv2.NORM_HAMMING)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 Feature Repeatability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28194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Compares </a:t>
            </a:r>
            <a:r>
              <a:rPr lang="en-US" sz="2400" dirty="0"/>
              <a:t>well to SURF </a:t>
            </a:r>
            <a:r>
              <a:rPr lang="en-US" sz="2400" dirty="0" smtClean="0"/>
              <a:t>when </a:t>
            </a:r>
            <a:r>
              <a:rPr lang="en-US" sz="2400" dirty="0"/>
              <a:t>transform is not too </a:t>
            </a:r>
            <a:r>
              <a:rPr lang="en-US" sz="2400" dirty="0" smtClean="0"/>
              <a:t>large</a:t>
            </a:r>
          </a:p>
          <a:p>
            <a:endParaRPr lang="en-US" sz="2400" dirty="0" smtClean="0"/>
          </a:p>
          <a:p>
            <a:r>
              <a:rPr lang="en-US" sz="2400" dirty="0" smtClean="0"/>
              <a:t>(BRISK is a variant of BRIEF, just differs in the sampling pattern)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05200" y="1112888"/>
            <a:ext cx="5029200" cy="50051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81000" y="5479832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From “Binary </a:t>
            </a:r>
            <a:r>
              <a:rPr lang="en-US" sz="1200" dirty="0"/>
              <a:t>Robust Invariant Scalable </a:t>
            </a:r>
            <a:r>
              <a:rPr lang="en-US" sz="1200" dirty="0" err="1" smtClean="0"/>
              <a:t>Keypoints</a:t>
            </a:r>
            <a:r>
              <a:rPr lang="en-US" sz="1200" dirty="0" smtClean="0"/>
              <a:t>”, Stefan </a:t>
            </a:r>
            <a:r>
              <a:rPr lang="en-US" sz="1200" dirty="0" err="1"/>
              <a:t>Leutenegger</a:t>
            </a:r>
            <a:r>
              <a:rPr lang="en-US" sz="1200" dirty="0"/>
              <a:t>, Margarita </a:t>
            </a:r>
            <a:r>
              <a:rPr lang="en-US" sz="1200" dirty="0" err="1"/>
              <a:t>Chli</a:t>
            </a:r>
            <a:r>
              <a:rPr lang="en-US" sz="1200" dirty="0"/>
              <a:t> and Roland Y. </a:t>
            </a:r>
            <a:r>
              <a:rPr lang="en-US" sz="1200" dirty="0" err="1" smtClean="0"/>
              <a:t>Siegwart</a:t>
            </a:r>
            <a:r>
              <a:rPr lang="en-US" sz="1200" dirty="0" smtClean="0"/>
              <a:t>, ICCV11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79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459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Inconsolata</vt:lpstr>
      <vt:lpstr>Office Theme</vt:lpstr>
      <vt:lpstr>ORB Features</vt:lpstr>
      <vt:lpstr>ORB Features </vt:lpstr>
      <vt:lpstr>FAST interest point detector</vt:lpstr>
      <vt:lpstr>FAST interest point detector</vt:lpstr>
      <vt:lpstr>Keypoint attributes</vt:lpstr>
      <vt:lpstr>BRIEF descriptors</vt:lpstr>
      <vt:lpstr>Descriptor Matching</vt:lpstr>
      <vt:lpstr>Descriptor Matching</vt:lpstr>
      <vt:lpstr>ORB Feature Repeatability</vt:lpstr>
      <vt:lpstr>ORB Feature Timing</vt:lpstr>
      <vt:lpstr>OpenCV</vt:lpstr>
      <vt:lpstr>Demo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whoff</dc:creator>
  <cp:lastModifiedBy>William Hoff</cp:lastModifiedBy>
  <cp:revision>190</cp:revision>
  <cp:lastPrinted>2019-08-30T18:05:15Z</cp:lastPrinted>
  <dcterms:created xsi:type="dcterms:W3CDTF">2006-08-16T00:00:00Z</dcterms:created>
  <dcterms:modified xsi:type="dcterms:W3CDTF">2020-10-25T22:35:42Z</dcterms:modified>
</cp:coreProperties>
</file>