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6" r:id="rId2"/>
    <p:sldId id="256" r:id="rId3"/>
    <p:sldId id="259" r:id="rId4"/>
    <p:sldId id="264" r:id="rId5"/>
    <p:sldId id="283" r:id="rId6"/>
    <p:sldId id="282" r:id="rId7"/>
    <p:sldId id="263" r:id="rId8"/>
    <p:sldId id="265" r:id="rId9"/>
    <p:sldId id="284" r:id="rId10"/>
    <p:sldId id="266" r:id="rId11"/>
    <p:sldId id="267" r:id="rId12"/>
    <p:sldId id="314" r:id="rId13"/>
    <p:sldId id="287" r:id="rId14"/>
    <p:sldId id="288" r:id="rId15"/>
    <p:sldId id="289" r:id="rId16"/>
    <p:sldId id="268" r:id="rId17"/>
    <p:sldId id="275" r:id="rId18"/>
    <p:sldId id="290" r:id="rId19"/>
    <p:sldId id="292" r:id="rId20"/>
    <p:sldId id="293" r:id="rId21"/>
    <p:sldId id="297" r:id="rId22"/>
    <p:sldId id="299" r:id="rId23"/>
    <p:sldId id="306" r:id="rId24"/>
    <p:sldId id="301" r:id="rId25"/>
    <p:sldId id="307" r:id="rId26"/>
    <p:sldId id="311" r:id="rId27"/>
    <p:sldId id="304" r:id="rId28"/>
    <p:sldId id="305" r:id="rId29"/>
    <p:sldId id="309" r:id="rId30"/>
    <p:sldId id="308" r:id="rId31"/>
    <p:sldId id="312" r:id="rId32"/>
    <p:sldId id="310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9" autoAdjust="0"/>
    <p:restoredTop sz="94697" autoAdjust="0"/>
  </p:normalViewPr>
  <p:slideViewPr>
    <p:cSldViewPr snapToObjects="1">
      <p:cViewPr varScale="1">
        <p:scale>
          <a:sx n="112" d="100"/>
          <a:sy n="112" d="100"/>
        </p:scale>
        <p:origin x="155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36496715-E9F1-416F-BD64-F547D72D167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D756A2ED-597B-4D8E-8CB6-BF2AB712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6A2ED-597B-4D8E-8CB6-BF2AB7121D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4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66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2903-F84D-415E-9E1A-C8996F84BFD3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ACE4-DEEC-4AB1-A570-916927FADE7B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824E-1E66-4762-BAB3-AC5F60683EC3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55FF76-89EB-4006-BEA7-B78A3929F47D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DBB9D65-F2BD-48A1-A74B-B80194BD52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11CB-195F-4099-B172-5D9977CA3F87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C201-6306-4327-BD07-A35DE92A24BD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3394-B338-4608-B43C-28C09C869E4C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DB00-F65A-4ADC-9217-5677B60ADCD4}" type="datetime1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CCF0-11CD-4F34-AF17-C6BE6304CC12}" type="datetime1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0987-C671-49BD-9944-6346F63D4AE0}" type="datetime1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7730-2607-469F-AB22-C26FC41085E3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D040-2172-4209-8038-E56E3F317516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562D-DB3A-45E4-BC83-DF9FCFDE3805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962400" y="6527884"/>
            <a:ext cx="10823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Computer Vision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" y="6527884"/>
            <a:ext cx="15648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Colorado School of Mines</a:t>
            </a:r>
            <a:endParaRPr lang="en-US" sz="105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png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r="8957"/>
          <a:stretch/>
        </p:blipFill>
        <p:spPr>
          <a:xfrm>
            <a:off x="0" y="0"/>
            <a:ext cx="9103656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Colorado School of Mines</a:t>
            </a:r>
          </a:p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Computer Vision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5410200"/>
            <a:ext cx="86106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Professor William Hoff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Dept of Computer Science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http://inside.mines.edu/~whoff/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2D rigid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Recall</a:t>
            </a:r>
          </a:p>
          <a:p>
            <a:endParaRPr lang="en-US" sz="2400" dirty="0"/>
          </a:p>
          <a:p>
            <a:r>
              <a:rPr lang="en-US" sz="2400" dirty="0" smtClean="0"/>
              <a:t>We have N corresponding points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Let </a:t>
            </a:r>
            <a:r>
              <a:rPr lang="en-US" sz="2400" b="1" dirty="0"/>
              <a:t>y</a:t>
            </a:r>
            <a:r>
              <a:rPr lang="en-US" sz="2400" dirty="0"/>
              <a:t> = </a:t>
            </a:r>
            <a:r>
              <a:rPr lang="en-US" sz="2400" b="1" dirty="0"/>
              <a:t>f(x</a:t>
            </a:r>
            <a:r>
              <a:rPr lang="en-US" sz="2400" b="1" dirty="0" smtClean="0"/>
              <a:t>)</a:t>
            </a:r>
            <a:r>
              <a:rPr lang="en-US" sz="2400" dirty="0" smtClean="0"/>
              <a:t>, where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21981099"/>
              </p:ext>
            </p:extLst>
          </p:nvPr>
        </p:nvGraphicFramePr>
        <p:xfrm>
          <a:off x="2057400" y="1295400"/>
          <a:ext cx="2552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3" imgW="1701720" imgH="457200" progId="Equation.3">
                  <p:embed/>
                </p:oleObj>
              </mc:Choice>
              <mc:Fallback>
                <p:oleObj name="Equation" r:id="rId3" imgW="1701720" imgH="4572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95400"/>
                        <a:ext cx="2552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38" y="3824272"/>
            <a:ext cx="6212362" cy="2493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57" y="2662969"/>
            <a:ext cx="3084843" cy="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Jacobian?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1" y="1772589"/>
            <a:ext cx="3920068" cy="1219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85" y="1272111"/>
            <a:ext cx="4041998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Jacobian?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1" y="1772589"/>
            <a:ext cx="3920068" cy="1219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85" y="1272111"/>
            <a:ext cx="4041998" cy="2133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3634027"/>
                <a:ext cx="5845253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6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34027"/>
                <a:ext cx="5845253" cy="508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8004" y="4383694"/>
                <a:ext cx="8255530" cy="537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04" y="4383694"/>
                <a:ext cx="8255530" cy="537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90600" y="5246346"/>
                <a:ext cx="4329002" cy="86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246346"/>
                <a:ext cx="4329002" cy="860044"/>
              </a:xfrm>
              <a:prstGeom prst="rect">
                <a:avLst/>
              </a:prstGeom>
              <a:blipFill>
                <a:blip r:embed="rId6"/>
                <a:stretch>
                  <a:fillRect l="-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99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to create Jacobian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# Create the </a:t>
            </a: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Jacobian.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((2 * N, 3))       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N is the number of points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theta = x[0]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     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Fill in values of J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:] =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(-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 *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 *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J[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:] =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(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 *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 *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219201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that </a:t>
            </a:r>
            <a:r>
              <a:rPr lang="en-US" sz="2400" dirty="0" err="1" smtClean="0"/>
              <a:t>pA</a:t>
            </a:r>
            <a:r>
              <a:rPr lang="en-US" sz="2400" dirty="0" smtClean="0"/>
              <a:t> contains points from image A</a:t>
            </a:r>
          </a:p>
          <a:p>
            <a:pPr lvl="1"/>
            <a:r>
              <a:rPr lang="en-US" sz="2000" dirty="0" smtClean="0"/>
              <a:t>Each column is the coordinates of a point, in the form (x,y,1)</a:t>
            </a:r>
          </a:p>
          <a:p>
            <a:pPr lvl="1"/>
            <a:r>
              <a:rPr lang="en-US" sz="2000" dirty="0" smtClean="0"/>
              <a:t>There are N points, so </a:t>
            </a:r>
            <a:r>
              <a:rPr lang="en-US" sz="2000" dirty="0" err="1" smtClean="0"/>
              <a:t>pA</a:t>
            </a:r>
            <a:r>
              <a:rPr lang="en-US" sz="2000" dirty="0" smtClean="0"/>
              <a:t> has N columns </a:t>
            </a:r>
          </a:p>
          <a:p>
            <a:r>
              <a:rPr lang="en-US" sz="2400" dirty="0" smtClean="0"/>
              <a:t>Let (theta, </a:t>
            </a:r>
            <a:r>
              <a:rPr lang="en-US" sz="2400" dirty="0" err="1" smtClean="0"/>
              <a:t>tx</a:t>
            </a:r>
            <a:r>
              <a:rPr lang="en-US" sz="2400" dirty="0" smtClean="0"/>
              <a:t>, ty) be the current estimates for the unknown parameters</a:t>
            </a:r>
          </a:p>
        </p:txBody>
      </p:sp>
    </p:spTree>
    <p:extLst>
      <p:ext uri="{BB962C8B-B14F-4D97-AF65-F5344CB8AC3E}">
        <p14:creationId xmlns:p14="http://schemas.microsoft.com/office/powerpoint/2010/main" val="19387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for the function f(x)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function does a 2D rigid transform on a set of points </a:t>
            </a:r>
          </a:p>
          <a:p>
            <a:pPr marL="457200" lvl="1" indent="0">
              <a:buNone/>
            </a:pPr>
            <a:r>
              <a:rPr lang="en-US" sz="1800" dirty="0" smtClean="0"/>
              <a:t>x = [theta, </a:t>
            </a:r>
            <a:r>
              <a:rPr lang="en-US" sz="1800" dirty="0" err="1" smtClean="0"/>
              <a:t>tx</a:t>
            </a:r>
            <a:r>
              <a:rPr lang="en-US" sz="1800" dirty="0" smtClean="0"/>
              <a:t>, ty] is the vector of parameters</a:t>
            </a:r>
          </a:p>
          <a:p>
            <a:pPr marL="457200" lvl="1" indent="0">
              <a:buNone/>
            </a:pPr>
            <a:r>
              <a:rPr lang="en-US" sz="1800" dirty="0" err="1" smtClean="0"/>
              <a:t>pIn</a:t>
            </a:r>
            <a:r>
              <a:rPr lang="en-US" sz="1800" dirty="0" smtClean="0"/>
              <a:t> is the set of input points</a:t>
            </a:r>
          </a:p>
          <a:p>
            <a:pPr marL="457200" lvl="1" indent="0">
              <a:buNone/>
            </a:pPr>
            <a:r>
              <a:rPr lang="en-US" sz="1800" dirty="0"/>
              <a:t>y</a:t>
            </a:r>
            <a:r>
              <a:rPr lang="en-US" sz="1800" dirty="0" smtClean="0"/>
              <a:t> is the vector of output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3379674"/>
            <a:ext cx="731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 a 2D rigid transform on a set of points.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fRigid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pIn.shape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3        </a:t>
            </a: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column is (x,y,1)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pIn.shape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            </a:t>
            </a: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points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theta,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 = x    </a:t>
            </a: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parameters from parameter list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=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(theta), -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(theta),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[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(theta),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(theta), ty],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pOut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H @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3xN matrix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# Return </a:t>
            </a:r>
            <a:r>
              <a:rPr lang="en-US" sz="12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pOut</a:t>
            </a: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 vector with values [x1,y1,x2,y2,x3,y3 ...]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np.reshape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pOut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,:], 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*N, </a:t>
            </a:r>
            <a:r>
              <a:rPr lang="en-US" sz="12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60497"/>
            <a:ext cx="2505673" cy="1121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35" y="1330266"/>
            <a:ext cx="938865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to solve for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Iterate until the solution converges.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"Parameters (theta; </a:t>
            </a:r>
            <a:r>
              <a:rPr lang="en-US" sz="1200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2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ty): (%f, %f, %f)" 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(x[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x[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x[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y =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fRigid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 </a:t>
            </a: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function to compute expected measurements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- y0   </a:t>
            </a: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new residual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# Create the Jacobian for this iteration.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N, 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        </a:t>
            </a: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 is the number of points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 = x[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2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(N):      </a:t>
            </a: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Fill in values of J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:] =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(-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 *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 *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J[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:] =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(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 *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 *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 =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np.linalg.pinv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(J) @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Stop if parameters are no longer changing.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np.linalg.norm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(dx)  &lt; </a:t>
            </a:r>
            <a:r>
              <a:rPr lang="en-US" sz="12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1e-6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sz="1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- dx  </a:t>
            </a:r>
            <a:r>
              <a:rPr lang="en-US" sz="12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</a:t>
            </a:r>
            <a:r>
              <a:rPr lang="en-US" sz="1200" i="1" dirty="0" smtClean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final transform to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21920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transform to image A.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 = x[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 = x[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(theta), -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(theta),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[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(theta), 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(theta), ty]])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img_transformed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cv2.warpAffine(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imgA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A, (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imgA.shape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imgA.shape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cv2.imshow(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"Transformed image A"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img_transformed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02" y="3591971"/>
            <a:ext cx="3170195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Jacobian</a:t>
            </a:r>
            <a:r>
              <a:rPr lang="en-US" dirty="0" smtClean="0"/>
              <a:t> Numerically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038600" cy="4906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alternative way to compute the </a:t>
            </a:r>
            <a:r>
              <a:rPr lang="en-US" sz="2000" dirty="0" err="1" smtClean="0"/>
              <a:t>Jacobian</a:t>
            </a:r>
            <a:r>
              <a:rPr lang="en-US" sz="2000" dirty="0" smtClean="0"/>
              <a:t> matrix</a:t>
            </a:r>
          </a:p>
          <a:p>
            <a:r>
              <a:rPr lang="en-US" sz="2000" dirty="0" smtClean="0"/>
              <a:t>It’s easier, but more computation</a:t>
            </a:r>
          </a:p>
          <a:p>
            <a:r>
              <a:rPr lang="en-US" sz="2000" dirty="0" smtClean="0"/>
              <a:t>Recall</a:t>
            </a:r>
            <a:r>
              <a:rPr lang="en-US" sz="2000" dirty="0"/>
              <a:t> </a:t>
            </a:r>
            <a:r>
              <a:rPr lang="en-US" sz="2000" dirty="0" smtClean="0"/>
              <a:t>definition of derivative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Python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66002338"/>
              </p:ext>
            </p:extLst>
          </p:nvPr>
        </p:nvGraphicFramePr>
        <p:xfrm>
          <a:off x="1338277" y="3581407"/>
          <a:ext cx="232362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3" imgW="1549080" imgH="431640" progId="Equation.3">
                  <p:embed/>
                </p:oleObj>
              </mc:Choice>
              <mc:Fallback>
                <p:oleObj name="Equation" r:id="rId3" imgW="1549080" imgH="43164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77" y="3581407"/>
                        <a:ext cx="2323620" cy="64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2700" y="4572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Column vectors</a:t>
            </a:r>
            <a:endParaRPr lang="en-US" sz="1200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172200" y="4228867"/>
            <a:ext cx="304800" cy="34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34200" y="4228867"/>
            <a:ext cx="266700" cy="34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95710" y="4209700"/>
            <a:ext cx="71790" cy="34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38270" y="4920017"/>
            <a:ext cx="71236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Estimate J numerically.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1e-6        </a:t>
            </a:r>
            <a:r>
              <a:rPr 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tiny number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J[:,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fRigid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+ [e,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y) / 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J[:,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fRigid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+ 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y) / 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J[:,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fRigid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+ 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,e],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y) / 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39" y="1048074"/>
            <a:ext cx="4176122" cy="1310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03" y="2771487"/>
            <a:ext cx="5255207" cy="652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77" y="3525768"/>
            <a:ext cx="2200847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0" y="70953"/>
            <a:ext cx="4648200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def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main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():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Specify corresponding points. Each point is (x,y,1).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212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28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397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19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400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292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222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296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]])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pB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206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6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390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33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338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301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163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269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]])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N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pA.shape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Number of points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# Get each point set as a 3xN matrix (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ie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, each column is x,y,1).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pA.T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pB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pB.T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Get 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pB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as a vector with values [x1,y1,x2,y2,x3,y3 ...]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y0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np.reshape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pB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,:],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*N,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order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'F'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y0 is a vector of size (2N,)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# Create an initial guess for parameters to be solved for.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theta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tx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ty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x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([theta,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tx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ty])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Put parameters into a vector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# Iterate until the solution converges.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while True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"Parameters (theta;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tx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; ty): (%f, %f, %f)"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% (x[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x[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x[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]))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y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fRigid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(x,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Call function to compute expected measurements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dy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y - y0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new residual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    # Create the Jacobian for this iteration.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J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np.zeros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* N,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))   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N is the number of points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theta = x[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for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in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range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(N): 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Fill in values of J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J[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*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:]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        (-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np.sin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(theta) *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 -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np.cos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(theta) *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    J[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*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+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:]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        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np.cos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(theta) *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 -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np.sin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(theta) *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Estimate J numerically.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e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1e-6   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A tiny number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J[:,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 = 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fRigid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(x + [e,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 - y) / e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J[:,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 = 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fRigid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(x + 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,e,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 - y) / e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J[:,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 = 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fRigid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(x + [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,e],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 - y) / e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dx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np.linalg.pinv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(J) @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dy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Stop if parameters are no longer changing.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if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np.linalg.norm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(dx)  &lt;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1e-6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break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x = x - dx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add correction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2900" y="3581400"/>
            <a:ext cx="4800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Output: </a:t>
            </a:r>
          </a:p>
          <a:p>
            <a:endParaRPr lang="en-US" sz="1400" dirty="0"/>
          </a:p>
          <a:p>
            <a:r>
              <a:rPr lang="en-US" sz="1400" dirty="0" smtClean="0"/>
              <a:t>Parameters </a:t>
            </a:r>
            <a:r>
              <a:rPr lang="en-US" sz="1400" dirty="0"/>
              <a:t>(theta; </a:t>
            </a:r>
            <a:r>
              <a:rPr lang="en-US" sz="1400" dirty="0" err="1"/>
              <a:t>tx</a:t>
            </a:r>
            <a:r>
              <a:rPr lang="en-US" sz="1400" dirty="0"/>
              <a:t>; ty): (0.000000, 0.000000, 0.000000)</a:t>
            </a:r>
          </a:p>
          <a:p>
            <a:r>
              <a:rPr lang="en-US" sz="1400" dirty="0"/>
              <a:t>Parameters (theta; </a:t>
            </a:r>
            <a:r>
              <a:rPr lang="en-US" sz="1400" dirty="0" err="1"/>
              <a:t>tx</a:t>
            </a:r>
            <a:r>
              <a:rPr lang="en-US" sz="1400" dirty="0"/>
              <a:t>; ty): (0.198634, -1.966835, -67.629573)</a:t>
            </a:r>
          </a:p>
          <a:p>
            <a:r>
              <a:rPr lang="en-US" sz="1400" dirty="0"/>
              <a:t>Parameters (theta; </a:t>
            </a:r>
            <a:r>
              <a:rPr lang="en-US" sz="1400" dirty="0" err="1"/>
              <a:t>tx</a:t>
            </a:r>
            <a:r>
              <a:rPr lang="en-US" sz="1400" dirty="0"/>
              <a:t>; ty): (0.200299, 4.237758, -64.557164)</a:t>
            </a:r>
          </a:p>
          <a:p>
            <a:r>
              <a:rPr lang="en-US" sz="1400" dirty="0"/>
              <a:t>Parameters (theta; </a:t>
            </a:r>
            <a:r>
              <a:rPr lang="en-US" sz="1400" dirty="0" err="1"/>
              <a:t>tx</a:t>
            </a:r>
            <a:r>
              <a:rPr lang="en-US" sz="1400" dirty="0"/>
              <a:t>; ty): (0.200302, 4.238734, -64.557614)</a:t>
            </a:r>
          </a:p>
          <a:p>
            <a:r>
              <a:rPr lang="en-US" sz="1400" dirty="0"/>
              <a:t>Parameters (theta; </a:t>
            </a:r>
            <a:r>
              <a:rPr lang="en-US" sz="1400" dirty="0" err="1"/>
              <a:t>tx</a:t>
            </a:r>
            <a:r>
              <a:rPr lang="en-US" sz="1400" dirty="0"/>
              <a:t>; ty): (0.200302, 4.238735, -64.557615)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95800" y="914400"/>
            <a:ext cx="4267200" cy="19050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Complete Python code to solve for 2D rigid transform (uses numerically estimated Jacobian)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2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Pose Estimation</a:t>
            </a:r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649" y="1143000"/>
            <a:ext cx="5578151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Problem Statement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Given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We have an image of an </a:t>
            </a:r>
            <a:r>
              <a:rPr lang="en-US" sz="1600" dirty="0" smtClean="0"/>
              <a:t>object (or </a:t>
            </a:r>
            <a:r>
              <a:rPr lang="en-US" sz="1600" i="1" dirty="0" smtClean="0"/>
              <a:t>model</a:t>
            </a:r>
            <a:r>
              <a:rPr lang="en-US" sz="1600" dirty="0" smtClean="0"/>
              <a:t>)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We know the </a:t>
            </a:r>
            <a:r>
              <a:rPr lang="en-US" sz="1600" dirty="0" smtClean="0"/>
              <a:t>location </a:t>
            </a:r>
            <a:r>
              <a:rPr lang="en-US" sz="1600" dirty="0"/>
              <a:t>of features on the </a:t>
            </a:r>
            <a:r>
              <a:rPr lang="en-US" sz="1600" dirty="0" smtClean="0"/>
              <a:t>model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We have </a:t>
            </a:r>
            <a:r>
              <a:rPr lang="en-US" sz="1600" dirty="0" smtClean="0"/>
              <a:t>the </a:t>
            </a:r>
            <a:r>
              <a:rPr lang="en-US" sz="1600" dirty="0"/>
              <a:t>corresponding features in the image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Find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The position and orientation (pose) of the object with respect to the camera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/>
              <a:t>Assumptions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Object is rigid (so </a:t>
            </a:r>
            <a:r>
              <a:rPr lang="en-US" sz="1800" dirty="0" smtClean="0"/>
              <a:t>only 6 degrees </a:t>
            </a:r>
            <a:r>
              <a:rPr lang="en-US" sz="1800" dirty="0"/>
              <a:t>of freedom)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Camera intrinsic parameters are known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We will find the pose that minimizes the squared error of the predicted locations of the image features, to the measured locations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4" name="Picture 4" descr="img1_r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2550584" cy="191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8580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248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43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72400" y="5059363"/>
            <a:ext cx="304800" cy="1222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772400" y="4800600"/>
            <a:ext cx="0" cy="38100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467600" y="5029200"/>
            <a:ext cx="304800" cy="15240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96200" y="51955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{M}</a:t>
            </a:r>
            <a:endParaRPr lang="en-US" sz="1200" dirty="0"/>
          </a:p>
        </p:txBody>
      </p:sp>
      <p:graphicFrame>
        <p:nvGraphicFramePr>
          <p:cNvPr id="17" name="Object 16"/>
          <p:cNvGraphicFramePr>
            <a:graphicFrameLocks noGrp="1" noChangeAspect="1"/>
          </p:cNvGraphicFramePr>
          <p:nvPr>
            <p:extLst/>
          </p:nvPr>
        </p:nvGraphicFramePr>
        <p:xfrm>
          <a:off x="7112794" y="5764213"/>
          <a:ext cx="11985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4" imgW="825480" imgH="228600" progId="Equation.3">
                  <p:embed/>
                </p:oleObj>
              </mc:Choice>
              <mc:Fallback>
                <p:oleObj name="Equation" r:id="rId4" imgW="825480" imgH="228600" progId="Equation.3">
                  <p:embed/>
                  <p:pic>
                    <p:nvPicPr>
                      <p:cNvPr id="17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794" y="5764213"/>
                        <a:ext cx="119856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6762389" y="1143000"/>
            <a:ext cx="162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# </a:t>
            </a:r>
            <a:r>
              <a:rPr lang="en-US" sz="1600" i="1" dirty="0"/>
              <a:t>points needed?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Alignment using Nonlinear Least Squares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4075769"/>
            <a:ext cx="7772400" cy="2248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function f is just perspective projection</a:t>
            </a:r>
          </a:p>
          <a:p>
            <a:pPr lvl="1"/>
            <a:r>
              <a:rPr lang="en-US" sz="1800" dirty="0" smtClean="0"/>
              <a:t>For one point, this is 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We need to do this for all points</a:t>
            </a:r>
            <a:endParaRPr lang="en-US" sz="1800" dirty="0" smtClean="0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Pose Estimation</a:t>
            </a:r>
            <a:endParaRPr lang="en-US" dirty="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638800" cy="2307597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 </a:t>
            </a:r>
            <a:r>
              <a:rPr lang="en-US" sz="2400" b="1" dirty="0"/>
              <a:t>y</a:t>
            </a:r>
            <a:r>
              <a:rPr lang="en-US" sz="2400" dirty="0"/>
              <a:t> = </a:t>
            </a:r>
            <a:r>
              <a:rPr lang="en-US" sz="2400" b="1" dirty="0"/>
              <a:t>f</a:t>
            </a:r>
            <a:r>
              <a:rPr lang="en-US" sz="2400" dirty="0"/>
              <a:t>(</a:t>
            </a:r>
            <a:r>
              <a:rPr lang="en-US" sz="2400" b="1" dirty="0"/>
              <a:t>x</a:t>
            </a:r>
            <a:r>
              <a:rPr lang="en-US" sz="2400" dirty="0"/>
              <a:t>)</a:t>
            </a:r>
          </a:p>
          <a:p>
            <a:pPr lvl="1"/>
            <a:r>
              <a:rPr lang="en-US" sz="2000" b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is a vector of </a:t>
            </a:r>
            <a:r>
              <a:rPr lang="en-US" sz="2000" dirty="0" smtClean="0"/>
              <a:t>the unknown pose parameters</a:t>
            </a:r>
          </a:p>
          <a:p>
            <a:pPr lvl="1"/>
            <a:r>
              <a:rPr lang="en-US" sz="2000" b="1" dirty="0" smtClean="0"/>
              <a:t>f</a:t>
            </a:r>
            <a:r>
              <a:rPr lang="en-US" sz="2000" dirty="0" smtClean="0"/>
              <a:t> is a function that returns the predicted image points </a:t>
            </a:r>
            <a:r>
              <a:rPr lang="en-US" sz="2000" b="1" dirty="0" smtClean="0"/>
              <a:t>y</a:t>
            </a:r>
            <a:r>
              <a:rPr lang="en-US" sz="2000" dirty="0" smtClean="0"/>
              <a:t>, given the pose </a:t>
            </a:r>
            <a:r>
              <a:rPr lang="en-US" sz="2000" b="1" dirty="0" smtClean="0"/>
              <a:t>x</a:t>
            </a:r>
          </a:p>
          <a:p>
            <a:pPr lvl="1"/>
            <a:r>
              <a:rPr lang="en-US" sz="2000" b="1" dirty="0" smtClean="0"/>
              <a:t>y0</a:t>
            </a:r>
            <a:r>
              <a:rPr lang="en-US" sz="2000" dirty="0" smtClean="0"/>
              <a:t> is a vector of the actual observed </a:t>
            </a:r>
            <a:r>
              <a:rPr lang="en-US" sz="2000" dirty="0" smtClean="0"/>
              <a:t>image points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038600"/>
            <a:ext cx="80772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BB6-52DB-40BC-8B3B-E806F45E997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548441"/>
            <a:ext cx="1877731" cy="2359356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18680"/>
              </p:ext>
            </p:extLst>
          </p:nvPr>
        </p:nvGraphicFramePr>
        <p:xfrm>
          <a:off x="1905000" y="4953000"/>
          <a:ext cx="346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5" imgW="2311200" imgH="253800" progId="Equation.3">
                  <p:embed/>
                </p:oleObj>
              </mc:Choice>
              <mc:Fallback>
                <p:oleObj name="Equation" r:id="rId5" imgW="2311200" imgH="2538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346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code for the function f(x)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5105400" cy="2209800"/>
          </a:xfrm>
        </p:spPr>
        <p:txBody>
          <a:bodyPr>
            <a:noAutofit/>
          </a:bodyPr>
          <a:lstStyle/>
          <a:p>
            <a:r>
              <a:rPr lang="en-US" sz="2000" dirty="0"/>
              <a:t>This function does a 2D rigid transform on a set of points </a:t>
            </a:r>
            <a:endParaRPr lang="en-US" sz="2000" dirty="0" smtClean="0"/>
          </a:p>
          <a:p>
            <a:pPr lvl="1"/>
            <a:r>
              <a:rPr lang="en-US" sz="1800" dirty="0"/>
              <a:t>P_M = </a:t>
            </a:r>
            <a:r>
              <a:rPr lang="en-US" sz="1800" dirty="0" smtClean="0"/>
              <a:t>is a set of input points</a:t>
            </a:r>
            <a:endParaRPr lang="en-US" sz="1800" dirty="0"/>
          </a:p>
          <a:p>
            <a:pPr lvl="1"/>
            <a:r>
              <a:rPr lang="en-US" sz="1800" b="1" dirty="0"/>
              <a:t>x</a:t>
            </a:r>
            <a:r>
              <a:rPr lang="en-US" sz="1800" dirty="0"/>
              <a:t> = </a:t>
            </a:r>
            <a:r>
              <a:rPr lang="en-US" sz="1800" dirty="0" smtClean="0"/>
              <a:t>[</a:t>
            </a:r>
            <a:r>
              <a:rPr lang="en-US" sz="1800" dirty="0" err="1" smtClean="0"/>
              <a:t>ax,ay,az,tx,ty,tz</a:t>
            </a:r>
            <a:r>
              <a:rPr lang="en-US" sz="1800" dirty="0" smtClean="0"/>
              <a:t>] </a:t>
            </a:r>
            <a:r>
              <a:rPr lang="en-US" sz="1800" dirty="0"/>
              <a:t>is the </a:t>
            </a:r>
            <a:r>
              <a:rPr lang="en-US" sz="1800" dirty="0" smtClean="0"/>
              <a:t>pose</a:t>
            </a:r>
            <a:endParaRPr lang="en-US" sz="1800" dirty="0"/>
          </a:p>
          <a:p>
            <a:pPr lvl="1"/>
            <a:r>
              <a:rPr lang="en-US" sz="1800" dirty="0"/>
              <a:t>K = intrinsic camera matrix</a:t>
            </a:r>
          </a:p>
          <a:p>
            <a:pPr lvl="1"/>
            <a:r>
              <a:rPr lang="en-US" sz="1800" dirty="0"/>
              <a:t>p = [</a:t>
            </a:r>
            <a:r>
              <a:rPr lang="en-US" sz="1800" dirty="0" smtClean="0"/>
              <a:t>x1,y1,x2,y2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en-US" sz="1800" dirty="0" smtClean="0"/>
              <a:t>…] are the </a:t>
            </a:r>
            <a:r>
              <a:rPr lang="en-US" sz="1800" dirty="0"/>
              <a:t>output </a:t>
            </a:r>
            <a:r>
              <a:rPr lang="en-US" sz="1800" dirty="0" smtClean="0"/>
              <a:t>points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421062"/>
            <a:ext cx="7315200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Project a set of 3D points onto image.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P_M, K):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ax, ay,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ty,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  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Extract parameters from parameter list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Rotation matrix, model to camera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xyz_angles_to_rot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ax,ay,az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(you do this!)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Extrinsic camera matrix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ty,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]]).T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Mext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np.block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([R, trans])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 = K @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Mext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@ P_M 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Project points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Divide by 3rd element of each column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= p / p[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 image points as a vector: (x1,y1,x2,y2,x3,y3, ...)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np.reshape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(p[: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,], -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07" y="1553572"/>
            <a:ext cx="2645893" cy="14387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38" y="1033330"/>
            <a:ext cx="944962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83334" name="Text Box 6"/>
          <p:cNvSpPr txBox="1">
            <a:spLocks noChangeArrowheads="1"/>
          </p:cNvSpPr>
          <p:nvPr/>
        </p:nvSpPr>
        <p:spPr bwMode="auto">
          <a:xfrm>
            <a:off x="6934200" y="3200400"/>
            <a:ext cx="1752600" cy="16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Focal length in pixels:  715</a:t>
            </a:r>
          </a:p>
          <a:p>
            <a:endParaRPr lang="en-US" sz="1600"/>
          </a:p>
          <a:p>
            <a:r>
              <a:rPr lang="en-US" sz="1600"/>
              <a:t>Image center (x,y):  (354, 245)</a:t>
            </a:r>
          </a:p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6176606" cy="46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715962"/>
          </a:xfrm>
        </p:spPr>
        <p:txBody>
          <a:bodyPr/>
          <a:lstStyle/>
          <a:p>
            <a:pPr algn="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08595"/>
            <a:ext cx="60198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These are the points in the model's coordinate system (inches)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P_M = </a:t>
            </a:r>
            <a:r>
              <a:rPr lang="en-US" sz="11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[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    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column is (x,y,z,1)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[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[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1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P_M.shape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  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points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camera parameters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715      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focal length in pixels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cx =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354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 =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245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 do this: create camera parameter matrix 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Manually choose corresponding image points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 = </a:t>
            </a:r>
            <a:r>
              <a:rPr lang="en-US" sz="11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[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183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147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    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133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      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454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144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      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176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258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      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339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275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      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5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444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286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]])    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6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</a:t>
            </a:r>
            <a:r>
              <a:rPr lang="en-US" sz="1100" i="1" dirty="0" smtClean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ptionally 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points on the image, to verify locations.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pts as a vector with values [x1,y1,x2,y2,x3,y3 ...]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y0 = </a:t>
            </a:r>
            <a:r>
              <a:rPr lang="en-US" sz="11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np.reshape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(pts,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*N)     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y0 is a vector of size (2N,)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an initial guess of the pose [ax ay </a:t>
            </a:r>
            <a:r>
              <a:rPr lang="en-US" sz="11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 </a:t>
            </a:r>
            <a:r>
              <a:rPr lang="en-US" sz="11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Angles </a:t>
            </a:r>
            <a:r>
              <a:rPr lang="en-US" sz="11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ax,ay,az</a:t>
            </a: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 in radians.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1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 Project current pose estimate to image points using </a:t>
            </a:r>
            <a:r>
              <a:rPr lang="en-US" sz="11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 </a:t>
            </a:r>
            <a:r>
              <a:rPr lang="en-US" sz="1100" dirty="0" err="1" smtClean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lang="en-US" sz="1100" dirty="0" smtClean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P_M, K)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Jacobian</a:t>
            </a:r>
            <a:r>
              <a:rPr lang="en-US" dirty="0" smtClean="0"/>
              <a:t> Numerically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4267200" cy="2133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approximate the derivatives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Python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/>
          </p:nvPr>
        </p:nvGraphicFramePr>
        <p:xfrm>
          <a:off x="1447800" y="1752600"/>
          <a:ext cx="232362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3" imgW="1549080" imgH="431640" progId="Equation.3">
                  <p:embed/>
                </p:oleObj>
              </mc:Choice>
              <mc:Fallback>
                <p:oleObj name="Equation" r:id="rId3" imgW="1549080" imgH="431640" progId="Equation.3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2323620" cy="64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88" y="1377557"/>
            <a:ext cx="4170025" cy="1316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43000" y="3205993"/>
            <a:ext cx="6934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P_M, K)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the Jacobian for this iteration.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N, 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        </a:t>
            </a:r>
            <a:r>
              <a:rPr 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 is the number of points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Estimate Jacobian numerically.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1e-6    </a:t>
            </a:r>
            <a:r>
              <a:rPr lang="en-US" sz="14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tiny number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J[:,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(x+[e,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],P_M,K) - y )/e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J[:,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],P_M,K) - y )/e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J[:,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],P_M,K) - y )/e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J[:,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],P_M,K) - y )/e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J[:,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],P_M,K) - y )/e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J[:,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(x+[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,e],P_M,K) - y )/e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457200"/>
            <a:ext cx="6356227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05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%d'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 Current pose:'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Project current pose estimate to image points using 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P_M, K)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Optionally</a:t>
            </a:r>
            <a:r>
              <a:rPr kumimoji="0" lang="en-US" altLang="en-US" sz="1050" b="0" i="1" u="none" strike="noStrike" cap="none" normalizeH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vi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sualize new estimated image points on image (if you want).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the Jacobian for this iteration.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N,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 is the number of points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Estimate Jacobian numerically.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1e-6   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 tiny number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J[:,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(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(x+[e,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],P_M,K) - y )/e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J[:,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(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(x+[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,e,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],P_M,K) - y )/e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J[:,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(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(x+[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,e,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],P_M,K) - y )/e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J[:,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(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(x+[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,e,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],P_M,K) - y )/e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J[:,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(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(x+[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,e,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],P_M,K) - y )/e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J[:,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(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(x+[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,e],P_M,K) - y )/e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Error is observed image points - predicted image points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y - y0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 Residual error: '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np.linalg.norm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Ok, now we have a system of linear equations   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J dx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Solve for dx using the pseudo inverse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dx =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np.linalg.pinv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(J) @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Stop if parameters are no longer changing</a:t>
            </a:r>
            <a:b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np.linalg.norm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(dx) &lt;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1e-6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x - dx   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Update pose estimate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24600" y="2297772"/>
            <a:ext cx="2514600" cy="19050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Python code to solve for pose (uses </a:t>
            </a:r>
            <a:r>
              <a:rPr lang="en-US" sz="2400" dirty="0" smtClean="0"/>
              <a:t>the numerically </a:t>
            </a:r>
            <a:r>
              <a:rPr lang="en-US" sz="2400" dirty="0" smtClean="0"/>
              <a:t>estimated Jacobian)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6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3304789" cy="2636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810813"/>
            <a:ext cx="3304789" cy="2636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465951"/>
            <a:ext cx="3298693" cy="26317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29100" y="4204897"/>
            <a:ext cx="46482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Iteration 0</a:t>
            </a:r>
          </a:p>
          <a:p>
            <a:r>
              <a:rPr lang="en-US" sz="900" dirty="0"/>
              <a:t>  Current pose: [ 1.5 -1.   0.   0.   0.  30. ]</a:t>
            </a:r>
          </a:p>
          <a:p>
            <a:r>
              <a:rPr lang="en-US" sz="900" dirty="0"/>
              <a:t>  Residual error:  173.2920150660433</a:t>
            </a:r>
          </a:p>
          <a:p>
            <a:endParaRPr lang="en-US" sz="900" dirty="0"/>
          </a:p>
          <a:p>
            <a:r>
              <a:rPr lang="en-US" sz="900" dirty="0"/>
              <a:t>Iteration 1</a:t>
            </a:r>
          </a:p>
          <a:p>
            <a:r>
              <a:rPr lang="en-US" sz="900" dirty="0"/>
              <a:t>  Current pose: [ 1.59092035 -0.72018267  0.1393846   1.45827025  4.7399085  12.29978598]</a:t>
            </a:r>
          </a:p>
          <a:p>
            <a:r>
              <a:rPr lang="en-US" sz="900" dirty="0"/>
              <a:t>  Residual error:  </a:t>
            </a:r>
            <a:r>
              <a:rPr lang="en-US" sz="900" dirty="0" smtClean="0"/>
              <a:t>230.07343482554063</a:t>
            </a:r>
          </a:p>
          <a:p>
            <a:endParaRPr lang="en-US" sz="900" dirty="0"/>
          </a:p>
          <a:p>
            <a:r>
              <a:rPr lang="en-US" sz="900" dirty="0" smtClean="0"/>
              <a:t>:</a:t>
            </a:r>
          </a:p>
          <a:p>
            <a:endParaRPr lang="en-US" sz="900" dirty="0"/>
          </a:p>
          <a:p>
            <a:r>
              <a:rPr lang="en-US" sz="900" dirty="0"/>
              <a:t>Iteration 7</a:t>
            </a:r>
          </a:p>
          <a:p>
            <a:r>
              <a:rPr lang="en-US" sz="900" dirty="0"/>
              <a:t>  Current pose: [ 1.54806303 -0.83227637  0.09711501  0.93423646  2.98373111 18.32860692]</a:t>
            </a:r>
          </a:p>
          <a:p>
            <a:r>
              <a:rPr lang="en-US" sz="900" dirty="0"/>
              <a:t>  Residual error:  5.166249390202682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346" y="300440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Iteration 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47994" y="3489392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Iteration 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6102308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Iteration 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7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Overlaying Graphical Model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19201"/>
            <a:ext cx="4762893" cy="1676400"/>
          </a:xfrm>
        </p:spPr>
        <p:txBody>
          <a:bodyPr>
            <a:normAutofit/>
          </a:bodyPr>
          <a:lstStyle/>
          <a:p>
            <a:r>
              <a:rPr lang="en-US" sz="2000" dirty="0"/>
              <a:t>As a check, overlay a graphical model onto the </a:t>
            </a:r>
            <a:r>
              <a:rPr lang="en-US" sz="2000" dirty="0" smtClean="0"/>
              <a:t>image</a:t>
            </a:r>
            <a:endParaRPr lang="en-US" sz="2000" dirty="0"/>
          </a:p>
          <a:p>
            <a:r>
              <a:rPr lang="en-US" sz="2000" dirty="0"/>
              <a:t>If you don’t have a model, </a:t>
            </a:r>
            <a:r>
              <a:rPr lang="en-US" sz="2000" dirty="0" smtClean="0"/>
              <a:t>you can display the </a:t>
            </a:r>
            <a:r>
              <a:rPr lang="en-US" sz="2000" dirty="0"/>
              <a:t>model’s coordinate axes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93" y="762000"/>
            <a:ext cx="3762914" cy="264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2900" y="3529466"/>
            <a:ext cx="8458200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coordinate axes onto the image.  Scale the length of the axes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according to the size of the model, so that the axes are visible.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np.amax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P_M,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np.amin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P_M,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Size of model in X,Y,Z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np.linalg.norm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(W)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Length of the diagonal of the bounding box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L/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        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This will be the length of the coordinate axes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u0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]), K)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Project the origin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([d,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]), K)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Project a point one unit from the origin along the X axis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]), K)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Project a point one unit from the origin along the Y axis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uZ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fProject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]), K)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000" i="1" dirty="0" smtClean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roject a point one unit from the origin along the Z axis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line from the origin to each of these three points, in red, green, and blue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cv2.line(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bgr_img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(np.int32(u0)),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(np.int32(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thickness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cv2.line(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bgr_img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(np.int32(u0)),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(np.int32(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thickness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cv2.line(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bgr_img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(np.int32(u0)),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(np.int32(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uZ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thickness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print the pose onto the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 using “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putText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2000"/>
          </a:xfrm>
        </p:spPr>
        <p:txBody>
          <a:bodyPr/>
          <a:lstStyle/>
          <a:p>
            <a:r>
              <a:rPr lang="en-US" dirty="0" smtClean="0"/>
              <a:t>Find the pose of the box in the other two </a:t>
            </a:r>
            <a:r>
              <a:rPr lang="en-US" dirty="0" smtClean="0"/>
              <a:t>images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90800"/>
            <a:ext cx="26416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800"/>
            <a:ext cx="2641600" cy="1981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53311" y="4615934"/>
            <a:ext cx="138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img3_rect.tif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54510" y="4620883"/>
            <a:ext cx="138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img2_rect.tif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Helpful </a:t>
            </a:r>
            <a:r>
              <a:rPr lang="en-US" dirty="0" err="1"/>
              <a:t>OpenCV</a:t>
            </a:r>
            <a:r>
              <a:rPr lang="en-US" dirty="0"/>
              <a:t> function: “</a:t>
            </a:r>
            <a:r>
              <a:rPr lang="en-US" dirty="0" err="1"/>
              <a:t>solvePnP</a:t>
            </a:r>
            <a:r>
              <a:rPr lang="en-US" dirty="0" smtClean="0"/>
              <a:t>”*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3421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Does what our iterative </a:t>
            </a:r>
            <a:r>
              <a:rPr lang="en-US" dirty="0"/>
              <a:t>least </a:t>
            </a:r>
            <a:r>
              <a:rPr lang="en-US" dirty="0" smtClean="0"/>
              <a:t>squares code does</a:t>
            </a:r>
            <a:endParaRPr lang="en-US" dirty="0"/>
          </a:p>
          <a:p>
            <a:r>
              <a:rPr lang="en-US" dirty="0" smtClean="0"/>
              <a:t>Inputs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 array containing 3D object points, size (N,3)</a:t>
            </a:r>
          </a:p>
          <a:p>
            <a:pPr lvl="1"/>
            <a:r>
              <a:rPr lang="en-US" dirty="0"/>
              <a:t>An array containing corresponding 2D image points, size (N,2)</a:t>
            </a:r>
          </a:p>
          <a:p>
            <a:pPr lvl="1"/>
            <a:r>
              <a:rPr lang="en-US" dirty="0"/>
              <a:t>Intrinsic camera parameter matrix K, and distortion coefficients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rvec</a:t>
            </a:r>
            <a:r>
              <a:rPr lang="en-US" dirty="0"/>
              <a:t>: Rotation vector (axis of rotation, multiplied by angle)</a:t>
            </a:r>
          </a:p>
          <a:p>
            <a:pPr lvl="1"/>
            <a:r>
              <a:rPr lang="en-US" dirty="0" err="1"/>
              <a:t>tvec</a:t>
            </a:r>
            <a:r>
              <a:rPr lang="en-US" dirty="0"/>
              <a:t>: Translation vector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flag indicating if pose was </a:t>
            </a:r>
            <a:r>
              <a:rPr lang="en-US" dirty="0" smtClean="0"/>
              <a:t>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4800600"/>
            <a:ext cx="6629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isPoseFound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rvec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tvec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cv2.solvePnP(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objectPoints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=P_M,  </a:t>
            </a:r>
            <a:r>
              <a:rPr lang="en-US" sz="16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array, size (N,3)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imagePoints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=pts,  </a:t>
            </a:r>
            <a:r>
              <a:rPr lang="en-US" sz="16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array, size (N,2)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cameraMatrix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=K, </a:t>
            </a:r>
            <a:r>
              <a:rPr lang="en-US" sz="16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distCoeffs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9989" y="4512414"/>
            <a:ext cx="167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*“</a:t>
            </a:r>
            <a:r>
              <a:rPr lang="en-US" i="1" dirty="0"/>
              <a:t>PnP” stands for “Perspective n-Point</a:t>
            </a:r>
            <a:r>
              <a:rPr lang="en-US" i="1" dirty="0" smtClean="0"/>
              <a:t>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27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2D Rigid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1084864"/>
            <a:ext cx="8305800" cy="55445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2D rigid transform (rotation + translation) is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Since we treated c = cos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 and s = sin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 as independent variables, we got a system of linear </a:t>
            </a:r>
            <a:r>
              <a:rPr lang="en-US" sz="2000" dirty="0" smtClean="0"/>
              <a:t>equations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But </a:t>
            </a:r>
            <a:r>
              <a:rPr lang="en-US" sz="2000" dirty="0" err="1"/>
              <a:t>c,s</a:t>
            </a:r>
            <a:r>
              <a:rPr lang="en-US" sz="2000" dirty="0"/>
              <a:t> are not independent – we should really just solve for 3 variables (</a:t>
            </a:r>
            <a:r>
              <a:rPr lang="en-US" sz="2000" dirty="0" err="1"/>
              <a:t>tx,ty</a:t>
            </a:r>
            <a:r>
              <a:rPr lang="en-US" sz="2000" dirty="0"/>
              <a:t>,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), not 4 </a:t>
            </a:r>
            <a:r>
              <a:rPr lang="en-US" sz="2000" dirty="0" smtClean="0"/>
              <a:t>variables … this gives </a:t>
            </a:r>
            <a:r>
              <a:rPr lang="en-US" sz="2000" dirty="0"/>
              <a:t>us a system of non linear </a:t>
            </a:r>
            <a:r>
              <a:rPr lang="en-US" sz="2000" dirty="0" smtClean="0"/>
              <a:t>equations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We can still solve for the unknowns using least squares, but it requires an iterative </a:t>
            </a:r>
            <a:r>
              <a:rPr lang="en-US" sz="2000" dirty="0" smtClean="0"/>
              <a:t>algorithm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84421"/>
              </p:ext>
            </p:extLst>
          </p:nvPr>
        </p:nvGraphicFramePr>
        <p:xfrm>
          <a:off x="1524000" y="1545710"/>
          <a:ext cx="4914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3" imgW="3288960" imgH="711000" progId="Equation.3">
                  <p:embed/>
                </p:oleObj>
              </mc:Choice>
              <mc:Fallback>
                <p:oleObj name="Equation" r:id="rId3" imgW="32889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545710"/>
                        <a:ext cx="4914900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11649250"/>
              </p:ext>
            </p:extLst>
          </p:nvPr>
        </p:nvGraphicFramePr>
        <p:xfrm>
          <a:off x="1555072" y="3281993"/>
          <a:ext cx="171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5" imgW="1143000" imgH="457200" progId="Equation.3">
                  <p:embed/>
                </p:oleObj>
              </mc:Choice>
              <mc:Fallback>
                <p:oleObj name="Equation" r:id="rId5" imgW="1143000" imgH="457200" progId="Equation.3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072" y="3281993"/>
                        <a:ext cx="1714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95768930"/>
              </p:ext>
            </p:extLst>
          </p:nvPr>
        </p:nvGraphicFramePr>
        <p:xfrm>
          <a:off x="1516602" y="4724400"/>
          <a:ext cx="2552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7" imgW="1701720" imgH="457200" progId="Equation.3">
                  <p:embed/>
                </p:oleObj>
              </mc:Choice>
              <mc:Fallback>
                <p:oleObj name="Equation" r:id="rId7" imgW="1701720" imgH="457200" progId="Equation.3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602" y="4724400"/>
                        <a:ext cx="2552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3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Helpful </a:t>
            </a:r>
            <a:r>
              <a:rPr lang="en-US" dirty="0" err="1"/>
              <a:t>OpenCV</a:t>
            </a:r>
            <a:r>
              <a:rPr lang="en-US" dirty="0"/>
              <a:t> function: “</a:t>
            </a:r>
            <a:r>
              <a:rPr lang="en-US" dirty="0" err="1"/>
              <a:t>projectPoints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3783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Does </a:t>
            </a:r>
            <a:r>
              <a:rPr lang="en-US" dirty="0"/>
              <a:t>what our “</a:t>
            </a:r>
            <a:r>
              <a:rPr lang="en-US" dirty="0" err="1" smtClean="0"/>
              <a:t>fProject</a:t>
            </a:r>
            <a:r>
              <a:rPr lang="en-US" dirty="0" smtClean="0"/>
              <a:t>()” </a:t>
            </a:r>
            <a:r>
              <a:rPr lang="en-US" dirty="0"/>
              <a:t>function does </a:t>
            </a:r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An array containing 3D object points, size (N,3)</a:t>
            </a:r>
          </a:p>
          <a:p>
            <a:pPr lvl="1"/>
            <a:r>
              <a:rPr lang="en-US" dirty="0"/>
              <a:t>Rotation vector (axis of rotation, multiplied by angle)</a:t>
            </a:r>
          </a:p>
          <a:p>
            <a:pPr lvl="1"/>
            <a:r>
              <a:rPr lang="en-US" dirty="0"/>
              <a:t>Translation vector</a:t>
            </a:r>
          </a:p>
          <a:p>
            <a:pPr lvl="1"/>
            <a:r>
              <a:rPr lang="en-US" dirty="0"/>
              <a:t>Intrinsic camera parameters and distortion coefficients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An array of 2D image points, size (N,2)</a:t>
            </a:r>
          </a:p>
          <a:p>
            <a:pPr lvl="1"/>
            <a:r>
              <a:rPr lang="en-US" dirty="0"/>
              <a:t>The Jacobian matrix (if you want 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366" y="4951325"/>
            <a:ext cx="746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pImg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 = cv2.projectPoints(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objectPoints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=P,     </a:t>
            </a:r>
            <a:r>
              <a:rPr lang="en-US" sz="16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array, size (N,3)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rvec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rvec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tvec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tvec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6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cameraMatrix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=K, </a:t>
            </a:r>
            <a:r>
              <a:rPr lang="en-US" sz="16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distCoeffs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"/>
          <p:cNvSpPr/>
          <p:nvPr/>
        </p:nvSpPr>
        <p:spPr>
          <a:xfrm>
            <a:off x="457200" y="15240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 vector representation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82"/>
          <p:cNvSpPr/>
          <p:nvPr/>
        </p:nvSpPr>
        <p:spPr>
          <a:xfrm>
            <a:off x="396720" y="1295400"/>
            <a:ext cx="478404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general rotation can be expressed as a rotation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about an axis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36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product of the unit vector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angle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00" b="0" i="1" u="none" strike="noStrike" cap="none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00" b="0" i="1" u="none" strike="noStrike" cap="none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000" b="0" i="1" u="none" strike="noStrike" cap="none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is a minimal representation for a 3D rotation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5" name="Google Shape;605;p82"/>
          <p:cNvCxnSpPr/>
          <p:nvPr/>
        </p:nvCxnSpPr>
        <p:spPr>
          <a:xfrm>
            <a:off x="6518160" y="3230400"/>
            <a:ext cx="2286000" cy="36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6" name="Google Shape;606;p82"/>
          <p:cNvCxnSpPr/>
          <p:nvPr/>
        </p:nvCxnSpPr>
        <p:spPr>
          <a:xfrm rot="10800000" flipH="1">
            <a:off x="6518160" y="1096680"/>
            <a:ext cx="360" cy="213372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7" name="Google Shape;607;p82"/>
          <p:cNvCxnSpPr/>
          <p:nvPr/>
        </p:nvCxnSpPr>
        <p:spPr>
          <a:xfrm rot="10800000" flipH="1">
            <a:off x="6518160" y="2849160"/>
            <a:ext cx="1143000" cy="38124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8" name="Google Shape;608;p82"/>
          <p:cNvSpPr/>
          <p:nvPr/>
        </p:nvSpPr>
        <p:spPr>
          <a:xfrm>
            <a:off x="6518160" y="3321120"/>
            <a:ext cx="532800" cy="6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9" name="Google Shape;609;p82"/>
          <p:cNvCxnSpPr/>
          <p:nvPr/>
        </p:nvCxnSpPr>
        <p:spPr>
          <a:xfrm rot="10800000" flipH="1">
            <a:off x="6496920" y="2235000"/>
            <a:ext cx="2051280" cy="1009440"/>
          </a:xfrm>
          <a:prstGeom prst="straightConnector1">
            <a:avLst/>
          </a:prstGeom>
          <a:noFill/>
          <a:ln w="38150" cap="flat" cmpd="sng">
            <a:solidFill>
              <a:srgbClr val="3399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0" name="Google Shape;610;p82"/>
          <p:cNvCxnSpPr/>
          <p:nvPr/>
        </p:nvCxnSpPr>
        <p:spPr>
          <a:xfrm rot="10800000">
            <a:off x="5554800" y="1329960"/>
            <a:ext cx="942120" cy="1914480"/>
          </a:xfrm>
          <a:prstGeom prst="straightConnector1">
            <a:avLst/>
          </a:prstGeom>
          <a:noFill/>
          <a:ln w="38150" cap="flat" cmpd="sng">
            <a:solidFill>
              <a:srgbClr val="3399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1" name="Google Shape;611;p82"/>
          <p:cNvCxnSpPr/>
          <p:nvPr/>
        </p:nvCxnSpPr>
        <p:spPr>
          <a:xfrm rot="10800000" flipH="1">
            <a:off x="6496920" y="2397720"/>
            <a:ext cx="857520" cy="846720"/>
          </a:xfrm>
          <a:prstGeom prst="straightConnector1">
            <a:avLst/>
          </a:prstGeom>
          <a:noFill/>
          <a:ln w="38150" cap="flat" cmpd="sng">
            <a:solidFill>
              <a:srgbClr val="3399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2" name="Google Shape;612;p82"/>
          <p:cNvCxnSpPr/>
          <p:nvPr/>
        </p:nvCxnSpPr>
        <p:spPr>
          <a:xfrm rot="10800000" flipH="1">
            <a:off x="6518160" y="1279200"/>
            <a:ext cx="1143000" cy="1951200"/>
          </a:xfrm>
          <a:prstGeom prst="straightConnector1">
            <a:avLst/>
          </a:prstGeom>
          <a:noFill/>
          <a:ln w="38150" cap="flat" cmpd="sng">
            <a:solidFill>
              <a:srgbClr val="00FF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13" name="Google Shape;613;p82"/>
          <p:cNvSpPr/>
          <p:nvPr/>
        </p:nvSpPr>
        <p:spPr>
          <a:xfrm>
            <a:off x="5985000" y="3046440"/>
            <a:ext cx="532800" cy="6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99FF"/>
                </a:solidFill>
                <a:latin typeface="Calibri"/>
                <a:ea typeface="Calibri"/>
                <a:cs typeface="Calibri"/>
                <a:sym typeface="Calibri"/>
              </a:rPr>
              <a:t>{B}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82"/>
          <p:cNvSpPr/>
          <p:nvPr/>
        </p:nvSpPr>
        <p:spPr>
          <a:xfrm>
            <a:off x="7508880" y="1095240"/>
            <a:ext cx="5328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82"/>
          <p:cNvSpPr/>
          <p:nvPr/>
        </p:nvSpPr>
        <p:spPr>
          <a:xfrm>
            <a:off x="7078680" y="1692120"/>
            <a:ext cx="492840" cy="331200"/>
          </a:xfrm>
          <a:custGeom>
            <a:avLst/>
            <a:gdLst/>
            <a:ahLst/>
            <a:cxnLst/>
            <a:rect l="l" t="t" r="r" b="b"/>
            <a:pathLst>
              <a:path w="311" h="209" extrusionOk="0">
                <a:moveTo>
                  <a:pt x="127" y="9"/>
                </a:moveTo>
                <a:cubicBezTo>
                  <a:pt x="114" y="10"/>
                  <a:pt x="70" y="0"/>
                  <a:pt x="49" y="15"/>
                </a:cubicBezTo>
                <a:cubicBezTo>
                  <a:pt x="28" y="30"/>
                  <a:pt x="0" y="74"/>
                  <a:pt x="1" y="99"/>
                </a:cubicBezTo>
                <a:cubicBezTo>
                  <a:pt x="2" y="124"/>
                  <a:pt x="26" y="147"/>
                  <a:pt x="55" y="165"/>
                </a:cubicBezTo>
                <a:cubicBezTo>
                  <a:pt x="84" y="183"/>
                  <a:pt x="135" y="205"/>
                  <a:pt x="175" y="207"/>
                </a:cubicBezTo>
                <a:cubicBezTo>
                  <a:pt x="215" y="209"/>
                  <a:pt x="279" y="202"/>
                  <a:pt x="295" y="177"/>
                </a:cubicBezTo>
                <a:cubicBezTo>
                  <a:pt x="311" y="152"/>
                  <a:pt x="276" y="82"/>
                  <a:pt x="271" y="57"/>
                </a:cubicBezTo>
              </a:path>
            </a:pathLst>
          </a:custGeom>
          <a:noFill/>
          <a:ln w="38150" cap="flat" cmpd="sng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82"/>
          <p:cNvSpPr/>
          <p:nvPr/>
        </p:nvSpPr>
        <p:spPr>
          <a:xfrm>
            <a:off x="7432560" y="1706520"/>
            <a:ext cx="53280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3CC3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82"/>
          <p:cNvSpPr/>
          <p:nvPr/>
        </p:nvSpPr>
        <p:spPr>
          <a:xfrm>
            <a:off x="7415640" y="5943600"/>
            <a:ext cx="1496880" cy="72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that (-</a:t>
            </a:r>
            <a:r>
              <a:rPr lang="en-US" sz="14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,-</a:t>
            </a:r>
            <a:r>
              <a:rPr lang="en-US" sz="1400" b="0" i="1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1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is also a 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8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935120"/>
            <a:ext cx="4647960" cy="195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7120" y="4173923"/>
            <a:ext cx="2374560" cy="163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4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example – using </a:t>
            </a:r>
            <a:r>
              <a:rPr lang="en-US" dirty="0" err="1" smtClean="0"/>
              <a:t>OpenCV’s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297213"/>
            <a:ext cx="640080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isPoseFound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cv2.solvePnP(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objectPoints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=P_M,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array, size (N,3)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imagePoints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=pts,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array, size (N,2)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cameraMatrix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=K,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distCoeffs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Draw coordinate axes onto the image.  Scale the length of the axes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# according to the size of the model, so that the axes are visible.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np.amax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P_M,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np.amin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P_M,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Size of model in X,Y,Z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np.linalg.norm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(W)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Length of the diagonal of the bounding box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L/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        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This will be the length of the coordinate axes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pAxes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np.float32([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origin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[d,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x axis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y axis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d]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z axis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 = cv2.projectPoints(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objectPoints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pAxes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array, size (N,3)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rvec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cameraMatrix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=K,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distCoeffs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pImg.reshape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reshape from size (N,1,2) to (N,2)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cv2.line(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bgr_img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(np.int32(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(np.int32(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])),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x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cv2.line(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bgr_img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(np.int32(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(np.int32(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])),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y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cv2.line(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bgr_img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(np.int32(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])),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(np.int32(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])),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z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cv2.imshow(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"Image"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bgr_img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32" y="3200400"/>
            <a:ext cx="2990144" cy="23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838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for a scalar function</a:t>
            </a:r>
          </a:p>
          <a:p>
            <a:pPr lvl="1"/>
            <a:r>
              <a:rPr lang="en-US" sz="2000" dirty="0" smtClean="0"/>
              <a:t>Given</a:t>
            </a:r>
          </a:p>
          <a:p>
            <a:pPr lvl="2"/>
            <a:r>
              <a:rPr lang="en-US" sz="1600" dirty="0" smtClean="0"/>
              <a:t>A known function </a:t>
            </a:r>
            <a:r>
              <a:rPr lang="en-US" sz="1600" i="1" dirty="0" smtClean="0"/>
              <a:t>y</a:t>
            </a:r>
            <a:r>
              <a:rPr lang="en-US" sz="1600" dirty="0" smtClean="0"/>
              <a:t> = </a:t>
            </a:r>
            <a:r>
              <a:rPr lang="en-US" sz="1600" i="1" dirty="0" smtClean="0"/>
              <a:t>f</a:t>
            </a:r>
            <a:r>
              <a:rPr lang="en-US" sz="1600" dirty="0" smtClean="0"/>
              <a:t>(</a:t>
            </a:r>
            <a:r>
              <a:rPr lang="en-US" sz="1600" i="1" dirty="0" smtClean="0"/>
              <a:t>x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A value of </a:t>
            </a:r>
            <a:r>
              <a:rPr lang="en-US" sz="1600" i="1" dirty="0" smtClean="0"/>
              <a:t>y</a:t>
            </a:r>
            <a:r>
              <a:rPr lang="en-US" sz="1600" dirty="0" smtClean="0"/>
              <a:t>, call it </a:t>
            </a:r>
            <a:r>
              <a:rPr lang="en-US" sz="1600" i="1" dirty="0" smtClean="0"/>
              <a:t>y</a:t>
            </a:r>
            <a:r>
              <a:rPr lang="en-US" sz="1600" baseline="-25000" dirty="0" smtClean="0"/>
              <a:t>1</a:t>
            </a:r>
          </a:p>
          <a:p>
            <a:pPr lvl="1"/>
            <a:r>
              <a:rPr lang="en-US" sz="2000" dirty="0" smtClean="0"/>
              <a:t>Find </a:t>
            </a:r>
            <a:r>
              <a:rPr lang="en-US" sz="2000" i="1" dirty="0" smtClean="0"/>
              <a:t>x</a:t>
            </a:r>
            <a:r>
              <a:rPr lang="en-US" sz="2000" baseline="-25000" dirty="0"/>
              <a:t>1</a:t>
            </a:r>
            <a:r>
              <a:rPr lang="en-US" sz="2000" dirty="0" smtClean="0"/>
              <a:t> such that </a:t>
            </a:r>
            <a:r>
              <a:rPr lang="en-US" sz="2000" i="1" dirty="0" smtClean="0"/>
              <a:t>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</a:t>
            </a:r>
            <a:r>
              <a:rPr lang="en-US" sz="2000" i="1" dirty="0" smtClean="0"/>
              <a:t>f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 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638800" y="3048000"/>
            <a:ext cx="3048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43600" y="1295400"/>
            <a:ext cx="0" cy="2057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585552" y="991518"/>
            <a:ext cx="2500829" cy="2093205"/>
          </a:xfrm>
          <a:custGeom>
            <a:avLst/>
            <a:gdLst>
              <a:gd name="connsiteX0" fmla="*/ 0 w 2500829"/>
              <a:gd name="connsiteY0" fmla="*/ 2093205 h 2093205"/>
              <a:gd name="connsiteX1" fmla="*/ 264405 w 2500829"/>
              <a:gd name="connsiteY1" fmla="*/ 1652530 h 2093205"/>
              <a:gd name="connsiteX2" fmla="*/ 738130 w 2500829"/>
              <a:gd name="connsiteY2" fmla="*/ 1299990 h 2093205"/>
              <a:gd name="connsiteX3" fmla="*/ 1311007 w 2500829"/>
              <a:gd name="connsiteY3" fmla="*/ 1101687 h 2093205"/>
              <a:gd name="connsiteX4" fmla="*/ 1894901 w 2500829"/>
              <a:gd name="connsiteY4" fmla="*/ 826265 h 2093205"/>
              <a:gd name="connsiteX5" fmla="*/ 2291508 w 2500829"/>
              <a:gd name="connsiteY5" fmla="*/ 429658 h 2093205"/>
              <a:gd name="connsiteX6" fmla="*/ 2500829 w 2500829"/>
              <a:gd name="connsiteY6" fmla="*/ 0 h 209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0829" h="2093205">
                <a:moveTo>
                  <a:pt x="0" y="2093205"/>
                </a:moveTo>
                <a:cubicBezTo>
                  <a:pt x="70691" y="1938968"/>
                  <a:pt x="141383" y="1784732"/>
                  <a:pt x="264405" y="1652530"/>
                </a:cubicBezTo>
                <a:cubicBezTo>
                  <a:pt x="387427" y="1520328"/>
                  <a:pt x="563696" y="1391797"/>
                  <a:pt x="738130" y="1299990"/>
                </a:cubicBezTo>
                <a:cubicBezTo>
                  <a:pt x="912564" y="1208183"/>
                  <a:pt x="1118212" y="1180641"/>
                  <a:pt x="1311007" y="1101687"/>
                </a:cubicBezTo>
                <a:cubicBezTo>
                  <a:pt x="1503802" y="1022733"/>
                  <a:pt x="1731484" y="938270"/>
                  <a:pt x="1894901" y="826265"/>
                </a:cubicBezTo>
                <a:cubicBezTo>
                  <a:pt x="2058318" y="714260"/>
                  <a:pt x="2190520" y="567369"/>
                  <a:pt x="2291508" y="429658"/>
                </a:cubicBezTo>
                <a:cubicBezTo>
                  <a:pt x="2392496" y="291947"/>
                  <a:pt x="2446662" y="145973"/>
                  <a:pt x="25008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34400" y="30157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11107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48599" y="639629"/>
            <a:ext cx="53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5580" y="1602170"/>
            <a:ext cx="52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90412" y="3034096"/>
            <a:ext cx="52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i="1" dirty="0" smtClean="0"/>
              <a:t>?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867400" y="1791190"/>
            <a:ext cx="1536853" cy="26593"/>
          </a:xfrm>
          <a:prstGeom prst="line">
            <a:avLst/>
          </a:prstGeom>
          <a:ln w="9525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410644" y="1848213"/>
            <a:ext cx="20203" cy="1167521"/>
          </a:xfrm>
          <a:prstGeom prst="line">
            <a:avLst/>
          </a:prstGeom>
          <a:ln w="9525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Example for a scalar function</a:t>
            </a:r>
          </a:p>
          <a:p>
            <a:pPr lvl="1"/>
            <a:r>
              <a:rPr lang="en-US" sz="2000" dirty="0" smtClean="0"/>
              <a:t>Given</a:t>
            </a:r>
          </a:p>
          <a:p>
            <a:pPr lvl="2"/>
            <a:r>
              <a:rPr lang="en-US" sz="1600" dirty="0" smtClean="0"/>
              <a:t>A known function </a:t>
            </a:r>
            <a:r>
              <a:rPr lang="en-US" sz="1600" i="1" dirty="0" smtClean="0"/>
              <a:t>y</a:t>
            </a:r>
            <a:r>
              <a:rPr lang="en-US" sz="1600" dirty="0" smtClean="0"/>
              <a:t> = </a:t>
            </a:r>
            <a:r>
              <a:rPr lang="en-US" sz="1600" i="1" dirty="0" smtClean="0"/>
              <a:t>f</a:t>
            </a:r>
            <a:r>
              <a:rPr lang="en-US" sz="1600" dirty="0" smtClean="0"/>
              <a:t>(</a:t>
            </a:r>
            <a:r>
              <a:rPr lang="en-US" sz="1600" i="1" dirty="0" smtClean="0"/>
              <a:t>x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A value of </a:t>
            </a:r>
            <a:r>
              <a:rPr lang="en-US" sz="1600" i="1" dirty="0" smtClean="0"/>
              <a:t>y</a:t>
            </a:r>
            <a:r>
              <a:rPr lang="en-US" sz="1600" dirty="0" smtClean="0"/>
              <a:t>, call it </a:t>
            </a:r>
            <a:r>
              <a:rPr lang="en-US" sz="1600" i="1" dirty="0" smtClean="0"/>
              <a:t>y</a:t>
            </a:r>
            <a:r>
              <a:rPr lang="en-US" sz="1600" baseline="-25000" dirty="0" smtClean="0"/>
              <a:t>1</a:t>
            </a:r>
          </a:p>
          <a:p>
            <a:pPr lvl="1"/>
            <a:r>
              <a:rPr lang="en-US" sz="2000" dirty="0" smtClean="0"/>
              <a:t>Find </a:t>
            </a:r>
            <a:r>
              <a:rPr lang="en-US" sz="2000" i="1" dirty="0" smtClean="0"/>
              <a:t>x</a:t>
            </a:r>
            <a:r>
              <a:rPr lang="en-US" sz="2000" baseline="-25000" dirty="0"/>
              <a:t>1</a:t>
            </a:r>
            <a:r>
              <a:rPr lang="en-US" sz="2000" dirty="0" smtClean="0"/>
              <a:t> such that </a:t>
            </a:r>
            <a:r>
              <a:rPr lang="en-US" sz="2000" i="1" dirty="0" smtClean="0"/>
              <a:t>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</a:t>
            </a:r>
            <a:r>
              <a:rPr lang="en-US" sz="2000" i="1" dirty="0" smtClean="0"/>
              <a:t>f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 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Strategy</a:t>
            </a:r>
          </a:p>
          <a:p>
            <a:pPr lvl="1"/>
            <a:r>
              <a:rPr lang="en-US" sz="2000" dirty="0" smtClean="0"/>
              <a:t>Make a starting guess for </a:t>
            </a:r>
            <a:r>
              <a:rPr lang="en-US" sz="2000" i="1" dirty="0" smtClean="0"/>
              <a:t>x</a:t>
            </a:r>
            <a:r>
              <a:rPr lang="en-US" sz="2000" dirty="0" smtClean="0"/>
              <a:t>, call it 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0</a:t>
            </a:r>
          </a:p>
          <a:p>
            <a:pPr lvl="1"/>
            <a:r>
              <a:rPr lang="en-US" sz="2000" dirty="0" smtClean="0"/>
              <a:t>If this were correct, y would be </a:t>
            </a:r>
            <a:r>
              <a:rPr lang="en-US" sz="2000" i="1" dirty="0" smtClean="0"/>
              <a:t>y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i="1" dirty="0" smtClean="0"/>
              <a:t>f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So the error is  </a:t>
            </a:r>
            <a:r>
              <a:rPr lang="en-US" sz="2000" dirty="0" err="1" smtClean="0">
                <a:latin typeface="Symbol" panose="05050102010706020507" pitchFamily="18" charset="2"/>
              </a:rPr>
              <a:t>D</a:t>
            </a:r>
            <a:r>
              <a:rPr lang="en-US" sz="2000" i="1" dirty="0" err="1" smtClean="0"/>
              <a:t>y</a:t>
            </a:r>
            <a:r>
              <a:rPr lang="en-US" sz="2000" dirty="0" smtClean="0"/>
              <a:t> = </a:t>
            </a:r>
            <a:r>
              <a:rPr lang="en-US" sz="2000" i="1" dirty="0"/>
              <a:t>y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i="1" dirty="0" smtClean="0"/>
              <a:t>y</a:t>
            </a:r>
            <a:r>
              <a:rPr lang="en-US" sz="2000" baseline="-25000" dirty="0" smtClean="0"/>
              <a:t>0  </a:t>
            </a:r>
            <a:endParaRPr lang="en-US" sz="2000" dirty="0" smtClean="0"/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hat does this say about </a:t>
            </a:r>
            <a:r>
              <a:rPr lang="en-US" sz="2000" i="1" dirty="0" smtClean="0"/>
              <a:t>x</a:t>
            </a:r>
            <a:r>
              <a:rPr lang="en-US" sz="2000" dirty="0" smtClean="0"/>
              <a:t>?</a:t>
            </a:r>
          </a:p>
          <a:p>
            <a:pPr lvl="2"/>
            <a:r>
              <a:rPr lang="en-US" sz="1600" dirty="0"/>
              <a:t>It depends on the relationship between </a:t>
            </a:r>
            <a:r>
              <a:rPr lang="en-US" sz="1600" i="1" dirty="0"/>
              <a:t>y</a:t>
            </a:r>
            <a:r>
              <a:rPr lang="en-US" sz="1600" dirty="0"/>
              <a:t> and </a:t>
            </a:r>
            <a:r>
              <a:rPr lang="en-US" sz="1600" i="1" dirty="0"/>
              <a:t>x</a:t>
            </a:r>
            <a:r>
              <a:rPr lang="en-US" sz="1600" dirty="0"/>
              <a:t>. Because this is non-linear we can’t get at it directly, but we can estimate it if we assume </a:t>
            </a:r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x</a:t>
            </a:r>
            <a:r>
              <a:rPr lang="en-US" sz="1600" dirty="0"/>
              <a:t>) is </a:t>
            </a:r>
            <a:r>
              <a:rPr lang="en-US" sz="1600" i="1" dirty="0"/>
              <a:t>locally linear</a:t>
            </a:r>
          </a:p>
          <a:p>
            <a:pPr lvl="1"/>
            <a:r>
              <a:rPr lang="en-US" sz="2000" dirty="0" smtClean="0"/>
              <a:t>We know </a:t>
            </a:r>
            <a:r>
              <a:rPr lang="en-US" sz="2000" dirty="0" err="1" smtClean="0"/>
              <a:t>Δ</a:t>
            </a:r>
            <a:r>
              <a:rPr lang="en-US" sz="2000" i="1" dirty="0" err="1" smtClean="0"/>
              <a:t>y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</a:t>
            </a:r>
            <a:r>
              <a:rPr lang="en-US" sz="2000" i="1" dirty="0" err="1"/>
              <a:t>f</a:t>
            </a:r>
            <a:r>
              <a:rPr lang="en-US" sz="2000" dirty="0"/>
              <a:t>/d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Δ</a:t>
            </a:r>
            <a:r>
              <a:rPr lang="en-US" sz="2000" i="1" dirty="0" err="1"/>
              <a:t>x</a:t>
            </a:r>
            <a:r>
              <a:rPr lang="en-US" sz="2000" dirty="0"/>
              <a:t> </a:t>
            </a:r>
            <a:r>
              <a:rPr lang="en-US" sz="2000" dirty="0" smtClean="0"/>
              <a:t>  …   so </a:t>
            </a:r>
            <a:r>
              <a:rPr lang="en-US" sz="2000" dirty="0" err="1"/>
              <a:t>Δ</a:t>
            </a:r>
            <a:r>
              <a:rPr lang="en-US" sz="2000" i="1" dirty="0" err="1"/>
              <a:t>x</a:t>
            </a:r>
            <a:r>
              <a:rPr lang="en-US" sz="2000" dirty="0"/>
              <a:t> = </a:t>
            </a:r>
            <a:r>
              <a:rPr lang="en-US" sz="2000" dirty="0" err="1"/>
              <a:t>Δ</a:t>
            </a:r>
            <a:r>
              <a:rPr lang="en-US" sz="2000" i="1" dirty="0" err="1"/>
              <a:t>y</a:t>
            </a:r>
            <a:r>
              <a:rPr lang="en-US" sz="2000" dirty="0"/>
              <a:t> / (</a:t>
            </a:r>
            <a:r>
              <a:rPr lang="en-US" sz="2000" dirty="0" err="1"/>
              <a:t>d</a:t>
            </a:r>
            <a:r>
              <a:rPr lang="en-US" sz="2000" i="1" dirty="0" err="1"/>
              <a:t>f</a:t>
            </a:r>
            <a:r>
              <a:rPr lang="en-US" sz="2000" dirty="0"/>
              <a:t>/d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smtClean="0"/>
              <a:t>Set 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i="1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 - </a:t>
            </a:r>
            <a:r>
              <a:rPr lang="en-US" sz="2000" dirty="0" err="1"/>
              <a:t>Δ</a:t>
            </a:r>
            <a:r>
              <a:rPr lang="en-US" sz="2000" i="1" dirty="0" err="1"/>
              <a:t>x</a:t>
            </a:r>
            <a:endParaRPr lang="en-US" sz="2000" i="1" dirty="0"/>
          </a:p>
          <a:p>
            <a:pPr lvl="1"/>
            <a:r>
              <a:rPr lang="en-US" sz="2000" dirty="0" smtClean="0"/>
              <a:t>And repeat </a:t>
            </a:r>
            <a:r>
              <a:rPr lang="en-US" sz="2000" dirty="0"/>
              <a:t>until convergence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638800" y="3048000"/>
            <a:ext cx="3048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43600" y="1295400"/>
            <a:ext cx="0" cy="2057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585552" y="991518"/>
            <a:ext cx="2500829" cy="2093205"/>
          </a:xfrm>
          <a:custGeom>
            <a:avLst/>
            <a:gdLst>
              <a:gd name="connsiteX0" fmla="*/ 0 w 2500829"/>
              <a:gd name="connsiteY0" fmla="*/ 2093205 h 2093205"/>
              <a:gd name="connsiteX1" fmla="*/ 264405 w 2500829"/>
              <a:gd name="connsiteY1" fmla="*/ 1652530 h 2093205"/>
              <a:gd name="connsiteX2" fmla="*/ 738130 w 2500829"/>
              <a:gd name="connsiteY2" fmla="*/ 1299990 h 2093205"/>
              <a:gd name="connsiteX3" fmla="*/ 1311007 w 2500829"/>
              <a:gd name="connsiteY3" fmla="*/ 1101687 h 2093205"/>
              <a:gd name="connsiteX4" fmla="*/ 1894901 w 2500829"/>
              <a:gd name="connsiteY4" fmla="*/ 826265 h 2093205"/>
              <a:gd name="connsiteX5" fmla="*/ 2291508 w 2500829"/>
              <a:gd name="connsiteY5" fmla="*/ 429658 h 2093205"/>
              <a:gd name="connsiteX6" fmla="*/ 2500829 w 2500829"/>
              <a:gd name="connsiteY6" fmla="*/ 0 h 209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0829" h="2093205">
                <a:moveTo>
                  <a:pt x="0" y="2093205"/>
                </a:moveTo>
                <a:cubicBezTo>
                  <a:pt x="70691" y="1938968"/>
                  <a:pt x="141383" y="1784732"/>
                  <a:pt x="264405" y="1652530"/>
                </a:cubicBezTo>
                <a:cubicBezTo>
                  <a:pt x="387427" y="1520328"/>
                  <a:pt x="563696" y="1391797"/>
                  <a:pt x="738130" y="1299990"/>
                </a:cubicBezTo>
                <a:cubicBezTo>
                  <a:pt x="912564" y="1208183"/>
                  <a:pt x="1118212" y="1180641"/>
                  <a:pt x="1311007" y="1101687"/>
                </a:cubicBezTo>
                <a:cubicBezTo>
                  <a:pt x="1503802" y="1022733"/>
                  <a:pt x="1731484" y="938270"/>
                  <a:pt x="1894901" y="826265"/>
                </a:cubicBezTo>
                <a:cubicBezTo>
                  <a:pt x="2058318" y="714260"/>
                  <a:pt x="2190520" y="567369"/>
                  <a:pt x="2291508" y="429658"/>
                </a:cubicBezTo>
                <a:cubicBezTo>
                  <a:pt x="2392496" y="291947"/>
                  <a:pt x="2446662" y="145973"/>
                  <a:pt x="25008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34400" y="30157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11107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48599" y="639629"/>
            <a:ext cx="53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5580" y="1602170"/>
            <a:ext cx="52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90412" y="3034096"/>
            <a:ext cx="52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i="1" dirty="0" smtClean="0"/>
              <a:t>?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867400" y="1791190"/>
            <a:ext cx="1536853" cy="26593"/>
          </a:xfrm>
          <a:prstGeom prst="line">
            <a:avLst/>
          </a:prstGeom>
          <a:ln w="9525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410644" y="1848213"/>
            <a:ext cx="20203" cy="1167521"/>
          </a:xfrm>
          <a:prstGeom prst="line">
            <a:avLst/>
          </a:prstGeom>
          <a:ln w="9525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63370" y="3029601"/>
            <a:ext cx="4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29090" y="1920875"/>
            <a:ext cx="52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baseline="-25000" dirty="0" smtClean="0"/>
              <a:t>0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796333" y="2149309"/>
            <a:ext cx="1" cy="898691"/>
          </a:xfrm>
          <a:prstGeom prst="line">
            <a:avLst/>
          </a:prstGeom>
          <a:ln w="95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 flipV="1">
            <a:off x="6364535" y="1744123"/>
            <a:ext cx="9159" cy="805037"/>
          </a:xfrm>
          <a:prstGeom prst="line">
            <a:avLst/>
          </a:prstGeom>
          <a:ln w="95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33573" y="1875658"/>
            <a:ext cx="1475102" cy="52845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62186" y="5530590"/>
            <a:ext cx="2982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d</a:t>
            </a:r>
            <a:r>
              <a:rPr lang="en-US" sz="1600" i="1" dirty="0" err="1" smtClean="0">
                <a:solidFill>
                  <a:srgbClr val="FF0000"/>
                </a:solidFill>
              </a:rPr>
              <a:t>f</a:t>
            </a:r>
            <a:r>
              <a:rPr lang="en-US" sz="1600" dirty="0" smtClean="0">
                <a:solidFill>
                  <a:srgbClr val="FF0000"/>
                </a:solidFill>
              </a:rPr>
              <a:t>/d</a:t>
            </a:r>
            <a:r>
              <a:rPr lang="en-US" sz="1600" i="1" dirty="0" smtClean="0">
                <a:solidFill>
                  <a:srgbClr val="FF0000"/>
                </a:solidFill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is the slope of </a:t>
            </a:r>
            <a:r>
              <a:rPr lang="en-US" sz="1600" i="1" dirty="0" smtClean="0">
                <a:solidFill>
                  <a:srgbClr val="FF0000"/>
                </a:solidFill>
              </a:rPr>
              <a:t>f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i="1" dirty="0" smtClean="0">
                <a:solidFill>
                  <a:srgbClr val="FF0000"/>
                </a:solidFill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), evaluated at </a:t>
            </a:r>
            <a:r>
              <a:rPr lang="en-US" sz="1600" i="1" dirty="0" smtClean="0">
                <a:solidFill>
                  <a:srgbClr val="FF0000"/>
                </a:solidFill>
              </a:rPr>
              <a:t>x</a:t>
            </a:r>
            <a:r>
              <a:rPr lang="en-US" sz="1600" baseline="-25000" dirty="0" smtClean="0">
                <a:solidFill>
                  <a:srgbClr val="FF0000"/>
                </a:solidFill>
              </a:rPr>
              <a:t>0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3521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1862" y="3636826"/>
            <a:ext cx="1087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ector function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7839" y="36368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81400" y="3124200"/>
            <a:ext cx="304800" cy="39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44438" y="3048000"/>
            <a:ext cx="76200" cy="62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12177" y="3023664"/>
            <a:ext cx="266699" cy="68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r>
                  <a:rPr lang="en-US" dirty="0" smtClean="0"/>
                  <a:t>This was for a scalar function</a:t>
                </a:r>
              </a:p>
              <a:p>
                <a:r>
                  <a:rPr lang="en-US" dirty="0" smtClean="0"/>
                  <a:t>How </a:t>
                </a:r>
                <a:r>
                  <a:rPr lang="en-US" dirty="0"/>
                  <a:t>will we accomplish this when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are vectors?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1333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9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Least Squares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sz="2000" dirty="0"/>
              <a:t>We have a nonlinear function </a:t>
            </a:r>
            <a:r>
              <a:rPr lang="en-US" sz="2000" b="1" dirty="0"/>
              <a:t>y</a:t>
            </a:r>
            <a:r>
              <a:rPr lang="en-US" sz="2000" dirty="0"/>
              <a:t> = </a:t>
            </a:r>
            <a:r>
              <a:rPr lang="en-US" sz="2000" b="1" dirty="0"/>
              <a:t>f</a:t>
            </a:r>
            <a:r>
              <a:rPr lang="en-US" sz="2000" dirty="0"/>
              <a:t>(</a:t>
            </a:r>
            <a:r>
              <a:rPr lang="en-US" sz="2000" b="1" dirty="0"/>
              <a:t>x</a:t>
            </a:r>
            <a:r>
              <a:rPr lang="en-US" sz="2000" dirty="0"/>
              <a:t>)</a:t>
            </a:r>
          </a:p>
          <a:p>
            <a:pPr lvl="1"/>
            <a:r>
              <a:rPr lang="en-US" sz="1800" b="1" dirty="0"/>
              <a:t>x</a:t>
            </a:r>
            <a:r>
              <a:rPr lang="en-US" sz="1800" dirty="0"/>
              <a:t> is a vector of our unknowns</a:t>
            </a:r>
          </a:p>
          <a:p>
            <a:pPr lvl="1"/>
            <a:r>
              <a:rPr lang="en-US" sz="1800" b="1" dirty="0"/>
              <a:t>y</a:t>
            </a:r>
            <a:r>
              <a:rPr lang="en-US" sz="1800" dirty="0"/>
              <a:t> is a vector of our observations</a:t>
            </a:r>
          </a:p>
          <a:p>
            <a:r>
              <a:rPr lang="en-US" sz="2000" dirty="0"/>
              <a:t>We start with a guess for </a:t>
            </a:r>
            <a:r>
              <a:rPr lang="en-US" sz="2000" b="1" dirty="0"/>
              <a:t>x</a:t>
            </a:r>
            <a:r>
              <a:rPr lang="en-US" sz="2000" dirty="0"/>
              <a:t>, call it </a:t>
            </a:r>
            <a:r>
              <a:rPr lang="en-US" sz="2000" b="1" dirty="0"/>
              <a:t>x0</a:t>
            </a:r>
          </a:p>
          <a:p>
            <a:r>
              <a:rPr lang="en-US" sz="2000" dirty="0"/>
              <a:t>We linearize (take the Taylor series expansion) about that point</a:t>
            </a:r>
          </a:p>
          <a:p>
            <a:pPr lvl="1">
              <a:buFontTx/>
              <a:buNone/>
            </a:pPr>
            <a:r>
              <a:rPr lang="en-US" sz="1800" dirty="0"/>
              <a:t>	</a:t>
            </a:r>
            <a:r>
              <a:rPr lang="en-US" sz="1800" b="1" dirty="0" err="1"/>
              <a:t>dy</a:t>
            </a:r>
            <a:r>
              <a:rPr lang="en-US" sz="1800" dirty="0"/>
              <a:t> = [</a:t>
            </a:r>
            <a:r>
              <a:rPr lang="en-US" sz="1800" dirty="0">
                <a:cs typeface="Arial" charset="0"/>
              </a:rPr>
              <a:t>∂</a:t>
            </a:r>
            <a:r>
              <a:rPr lang="en-US" sz="1800" b="1" dirty="0">
                <a:cs typeface="Arial" charset="0"/>
              </a:rPr>
              <a:t>f</a:t>
            </a:r>
            <a:r>
              <a:rPr lang="en-US" sz="1800" dirty="0">
                <a:cs typeface="Arial" charset="0"/>
              </a:rPr>
              <a:t>/ ∂</a:t>
            </a:r>
            <a:r>
              <a:rPr lang="en-US" sz="1800" b="1" dirty="0">
                <a:cs typeface="Arial" charset="0"/>
              </a:rPr>
              <a:t>x</a:t>
            </a:r>
            <a:r>
              <a:rPr lang="en-US" sz="1800" dirty="0">
                <a:cs typeface="Arial" charset="0"/>
              </a:rPr>
              <a:t>]</a:t>
            </a:r>
            <a:r>
              <a:rPr lang="en-US" sz="1800" b="1" baseline="-25000" dirty="0">
                <a:cs typeface="Arial" charset="0"/>
              </a:rPr>
              <a:t>x0</a:t>
            </a:r>
            <a:r>
              <a:rPr lang="en-US" sz="1800" dirty="0">
                <a:cs typeface="Arial" charset="0"/>
              </a:rPr>
              <a:t> </a:t>
            </a:r>
            <a:r>
              <a:rPr lang="en-US" sz="1800" b="1" dirty="0" smtClean="0">
                <a:cs typeface="Arial" charset="0"/>
              </a:rPr>
              <a:t>dx        </a:t>
            </a:r>
            <a:r>
              <a:rPr lang="en-US" sz="1800" dirty="0" smtClean="0">
                <a:cs typeface="Arial" charset="0"/>
              </a:rPr>
              <a:t>(ignoring all higher order terms)</a:t>
            </a:r>
            <a:endParaRPr lang="en-US" sz="1800" dirty="0">
              <a:cs typeface="Arial" charset="0"/>
            </a:endParaRPr>
          </a:p>
          <a:p>
            <a:r>
              <a:rPr lang="en-US" sz="2000" dirty="0">
                <a:cs typeface="Arial" charset="0"/>
              </a:rPr>
              <a:t>The matrix of partial derivatives of </a:t>
            </a:r>
            <a:r>
              <a:rPr lang="en-US" sz="2000" b="1" dirty="0">
                <a:cs typeface="Arial" charset="0"/>
              </a:rPr>
              <a:t>f</a:t>
            </a:r>
            <a:r>
              <a:rPr lang="en-US" sz="2000" dirty="0">
                <a:cs typeface="Arial" charset="0"/>
              </a:rPr>
              <a:t> with respect to </a:t>
            </a:r>
            <a:r>
              <a:rPr lang="en-US" sz="2000" b="1" dirty="0">
                <a:cs typeface="Arial" charset="0"/>
              </a:rPr>
              <a:t>x</a:t>
            </a:r>
            <a:r>
              <a:rPr lang="en-US" sz="2000" dirty="0">
                <a:cs typeface="Arial" charset="0"/>
              </a:rPr>
              <a:t> is called the </a:t>
            </a:r>
            <a:r>
              <a:rPr lang="en-US" sz="2000" dirty="0" err="1" smtClean="0">
                <a:cs typeface="Arial" charset="0"/>
              </a:rPr>
              <a:t>Jacobian</a:t>
            </a:r>
            <a:r>
              <a:rPr lang="en-US" sz="2000" dirty="0" smtClean="0">
                <a:cs typeface="Arial" charset="0"/>
              </a:rPr>
              <a:t> matrix</a:t>
            </a:r>
            <a:endParaRPr lang="en-US" sz="2000" dirty="0"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9D65-F2BD-48A1-A74B-B80194BD523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75" y="1222970"/>
            <a:ext cx="2371550" cy="1670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343400"/>
            <a:ext cx="5310076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1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Nonlinear Iterative Least Squares Algorithm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543800" cy="4906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We have 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sz="2000" b="1" dirty="0"/>
              <a:t>y0</a:t>
            </a:r>
            <a:r>
              <a:rPr lang="en-US" sz="2000" dirty="0"/>
              <a:t> = </a:t>
            </a:r>
            <a:r>
              <a:rPr lang="en-US" sz="2000" dirty="0" smtClean="0"/>
              <a:t>observations or measurements</a:t>
            </a:r>
            <a:endParaRPr lang="en-US" sz="2000" dirty="0"/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sz="2000" b="1" dirty="0"/>
              <a:t>x0</a:t>
            </a:r>
            <a:r>
              <a:rPr lang="en-US" sz="2000" dirty="0"/>
              <a:t> = a guess for </a:t>
            </a:r>
            <a:r>
              <a:rPr lang="en-US" sz="2000" b="1" dirty="0"/>
              <a:t>x</a:t>
            </a:r>
          </a:p>
          <a:p>
            <a:pPr marL="990600" lvl="1" indent="-533400">
              <a:lnSpc>
                <a:spcPct val="90000"/>
              </a:lnSpc>
              <a:buFontTx/>
              <a:buChar char="•"/>
            </a:pPr>
            <a:r>
              <a:rPr lang="en-US" sz="2000" b="1" dirty="0"/>
              <a:t>y</a:t>
            </a:r>
            <a:r>
              <a:rPr lang="en-US" sz="2000" dirty="0"/>
              <a:t> = </a:t>
            </a:r>
            <a:r>
              <a:rPr lang="en-US" sz="2000" b="1" dirty="0"/>
              <a:t>f(x)</a:t>
            </a:r>
            <a:r>
              <a:rPr lang="en-US" sz="2000" dirty="0"/>
              <a:t> is a non linear function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Initialize </a:t>
            </a:r>
            <a:r>
              <a:rPr lang="en-US" sz="2400" b="1" dirty="0" smtClean="0"/>
              <a:t>x</a:t>
            </a:r>
            <a:r>
              <a:rPr lang="en-US" sz="2400" dirty="0" smtClean="0"/>
              <a:t> to </a:t>
            </a:r>
            <a:r>
              <a:rPr lang="en-US" sz="2400" b="1" dirty="0" smtClean="0"/>
              <a:t>x0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Compute </a:t>
            </a:r>
            <a:r>
              <a:rPr lang="en-US" sz="2400" b="1" dirty="0"/>
              <a:t>y</a:t>
            </a:r>
            <a:r>
              <a:rPr lang="en-US" sz="2400" dirty="0"/>
              <a:t> = </a:t>
            </a:r>
            <a:r>
              <a:rPr lang="en-US" sz="2400" b="1" dirty="0"/>
              <a:t>f(x)</a:t>
            </a:r>
            <a:r>
              <a:rPr lang="en-US" sz="2400" dirty="0"/>
              <a:t>.  Residual error is </a:t>
            </a:r>
            <a:r>
              <a:rPr lang="en-US" sz="2400" b="1" dirty="0" err="1"/>
              <a:t>dy</a:t>
            </a:r>
            <a:r>
              <a:rPr lang="en-US" sz="2400" b="1" dirty="0"/>
              <a:t> </a:t>
            </a:r>
            <a:r>
              <a:rPr lang="en-US" sz="2400" dirty="0"/>
              <a:t>= </a:t>
            </a:r>
            <a:r>
              <a:rPr lang="en-US" sz="2400" b="1" dirty="0"/>
              <a:t>y</a:t>
            </a:r>
            <a:r>
              <a:rPr lang="en-US" sz="2400" dirty="0"/>
              <a:t>-</a:t>
            </a:r>
            <a:r>
              <a:rPr lang="en-US" sz="2400" b="1" dirty="0"/>
              <a:t>y0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Calculate </a:t>
            </a:r>
            <a:r>
              <a:rPr lang="en-US" sz="2400" dirty="0" err="1"/>
              <a:t>Jacobian</a:t>
            </a:r>
            <a:r>
              <a:rPr lang="en-US" sz="2400" dirty="0"/>
              <a:t> of </a:t>
            </a:r>
            <a:r>
              <a:rPr lang="en-US" sz="2400" b="1" dirty="0"/>
              <a:t>f</a:t>
            </a:r>
            <a:r>
              <a:rPr lang="en-US" sz="2400" dirty="0"/>
              <a:t>, evaluate it at </a:t>
            </a:r>
            <a:r>
              <a:rPr lang="en-US" sz="2400" b="1" dirty="0"/>
              <a:t>x</a:t>
            </a:r>
            <a:r>
              <a:rPr lang="en-US" sz="2400" dirty="0"/>
              <a:t>.  </a:t>
            </a:r>
            <a:r>
              <a:rPr lang="en-US" sz="2400" dirty="0" smtClean="0"/>
              <a:t>We </a:t>
            </a:r>
            <a:r>
              <a:rPr lang="en-US" sz="2400" dirty="0"/>
              <a:t>now have </a:t>
            </a:r>
            <a:r>
              <a:rPr lang="en-US" sz="2400" b="1" dirty="0" err="1"/>
              <a:t>dy</a:t>
            </a:r>
            <a:r>
              <a:rPr lang="en-US" sz="2400" dirty="0"/>
              <a:t> = </a:t>
            </a:r>
            <a:r>
              <a:rPr lang="en-US" sz="2400" b="1" dirty="0"/>
              <a:t>J</a:t>
            </a:r>
            <a:r>
              <a:rPr lang="en-US" sz="2400" dirty="0"/>
              <a:t> </a:t>
            </a:r>
            <a:r>
              <a:rPr lang="en-US" sz="2400" b="1" dirty="0"/>
              <a:t>dx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Solve for </a:t>
            </a:r>
            <a:r>
              <a:rPr lang="en-US" sz="2400" b="1" dirty="0"/>
              <a:t>dx</a:t>
            </a:r>
            <a:r>
              <a:rPr lang="en-US" sz="2400" dirty="0"/>
              <a:t> using pseudo inverse </a:t>
            </a:r>
            <a:r>
              <a:rPr lang="en-US" sz="2400" b="1" dirty="0"/>
              <a:t>dx </a:t>
            </a:r>
            <a:r>
              <a:rPr lang="en-US" sz="2400" dirty="0"/>
              <a:t>=</a:t>
            </a:r>
            <a:r>
              <a:rPr lang="en-US" sz="2400" b="1" dirty="0"/>
              <a:t> (J</a:t>
            </a:r>
            <a:r>
              <a:rPr lang="en-US" sz="2400" baseline="30000" dirty="0"/>
              <a:t>T</a:t>
            </a:r>
            <a:r>
              <a:rPr lang="en-US" sz="2400" b="1" dirty="0"/>
              <a:t>J)</a:t>
            </a:r>
            <a:r>
              <a:rPr lang="en-US" sz="2400" b="1" baseline="30000" dirty="0"/>
              <a:t>-</a:t>
            </a:r>
            <a:r>
              <a:rPr lang="en-US" sz="2400" baseline="30000" dirty="0"/>
              <a:t>1</a:t>
            </a:r>
            <a:r>
              <a:rPr lang="en-US" sz="2400" b="1" dirty="0"/>
              <a:t>J</a:t>
            </a:r>
            <a:r>
              <a:rPr lang="en-US" sz="2400" baseline="30000" dirty="0"/>
              <a:t>T </a:t>
            </a:r>
            <a:r>
              <a:rPr lang="en-US" sz="2400" b="1" dirty="0" err="1"/>
              <a:t>dy</a:t>
            </a:r>
            <a:endParaRPr lang="en-US" sz="2400" b="1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Set </a:t>
            </a:r>
            <a:r>
              <a:rPr lang="en-US" sz="2400" b="1" dirty="0"/>
              <a:t>x</a:t>
            </a:r>
            <a:r>
              <a:rPr lang="en-US" sz="2400" dirty="0"/>
              <a:t> &lt;=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400" b="1" dirty="0"/>
              <a:t>dx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Repeat steps </a:t>
            </a:r>
            <a:r>
              <a:rPr lang="en-US" sz="2400" dirty="0" smtClean="0"/>
              <a:t>2-5 </a:t>
            </a:r>
            <a:r>
              <a:rPr lang="en-US" sz="2400" dirty="0"/>
              <a:t>until convergence (no more change in </a:t>
            </a:r>
            <a:r>
              <a:rPr lang="en-US" sz="2400" b="1" dirty="0"/>
              <a:t>x</a:t>
            </a:r>
            <a:r>
              <a:rPr lang="en-US" sz="240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3" y="593962"/>
            <a:ext cx="6415087" cy="2856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713978"/>
            <a:ext cx="541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you </a:t>
            </a:r>
            <a:r>
              <a:rPr lang="en-US" sz="2400" dirty="0">
                <a:solidFill>
                  <a:srgbClr val="FF0000"/>
                </a:solidFill>
              </a:rPr>
              <a:t>calculate the Jacobian?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4672365"/>
            <a:ext cx="7115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Let’s see how it works with 2D rigid transformations!</a:t>
            </a:r>
          </a:p>
        </p:txBody>
      </p:sp>
      <p:sp>
        <p:nvSpPr>
          <p:cNvPr id="8" name="Oval 7"/>
          <p:cNvSpPr/>
          <p:nvPr/>
        </p:nvSpPr>
        <p:spPr>
          <a:xfrm>
            <a:off x="1804987" y="1319560"/>
            <a:ext cx="3048000" cy="695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H="1" flipV="1">
            <a:off x="3505200" y="2070609"/>
            <a:ext cx="495300" cy="16433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3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1516</Words>
  <Application>Microsoft Office PowerPoint</Application>
  <PresentationFormat>On-screen Show (4:3)</PresentationFormat>
  <Paragraphs>369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Inconsolata</vt:lpstr>
      <vt:lpstr>Noto Sans Symbols</vt:lpstr>
      <vt:lpstr>Symbol</vt:lpstr>
      <vt:lpstr>Times New Roman</vt:lpstr>
      <vt:lpstr>Ubuntu</vt:lpstr>
      <vt:lpstr>Office Theme</vt:lpstr>
      <vt:lpstr>Equation</vt:lpstr>
      <vt:lpstr>PowerPoint Presentation</vt:lpstr>
      <vt:lpstr>Alignment using Nonlinear Least Squares</vt:lpstr>
      <vt:lpstr>Recall 2D Rigid Transformation</vt:lpstr>
      <vt:lpstr>Newton’s Method</vt:lpstr>
      <vt:lpstr>Newton’s Method</vt:lpstr>
      <vt:lpstr>Vector Functions</vt:lpstr>
      <vt:lpstr>Nonlinear Least Squares</vt:lpstr>
      <vt:lpstr>Nonlinear Iterative Least Squares Algorithm</vt:lpstr>
      <vt:lpstr>PowerPoint Presentation</vt:lpstr>
      <vt:lpstr>Example – 2D rigid transformation</vt:lpstr>
      <vt:lpstr>Example</vt:lpstr>
      <vt:lpstr>Example</vt:lpstr>
      <vt:lpstr>Python code to create Jacobian</vt:lpstr>
      <vt:lpstr>Python code for the function f(x)</vt:lpstr>
      <vt:lpstr>Python code to solve for parameters</vt:lpstr>
      <vt:lpstr>Apply final transform to image</vt:lpstr>
      <vt:lpstr>Computing Jacobian Numerically</vt:lpstr>
      <vt:lpstr>Complete Python code to solve for 2D rigid transform (uses numerically estimated Jacobian)</vt:lpstr>
      <vt:lpstr>Model-based Pose Estimation</vt:lpstr>
      <vt:lpstr>Least Squares Pose Estimation</vt:lpstr>
      <vt:lpstr>Python code for the function f(x)</vt:lpstr>
      <vt:lpstr>Example</vt:lpstr>
      <vt:lpstr>Example</vt:lpstr>
      <vt:lpstr>Computing Jacobian Numerically</vt:lpstr>
      <vt:lpstr>Python code to solve for pose (uses the numerically estimated Jacobian)</vt:lpstr>
      <vt:lpstr>Demo</vt:lpstr>
      <vt:lpstr>Overlaying Graphical Model</vt:lpstr>
      <vt:lpstr>More images</vt:lpstr>
      <vt:lpstr>Helpful OpenCV function: “solvePnP”*</vt:lpstr>
      <vt:lpstr>Helpful OpenCV function: “projectPoints”</vt:lpstr>
      <vt:lpstr>PowerPoint Presentation</vt:lpstr>
      <vt:lpstr>Same example – using OpenCV’s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whoff</dc:creator>
  <cp:lastModifiedBy>William Hoff</cp:lastModifiedBy>
  <cp:revision>252</cp:revision>
  <cp:lastPrinted>2016-10-03T19:55:40Z</cp:lastPrinted>
  <dcterms:created xsi:type="dcterms:W3CDTF">2006-08-16T00:00:00Z</dcterms:created>
  <dcterms:modified xsi:type="dcterms:W3CDTF">2020-10-04T17:24:44Z</dcterms:modified>
</cp:coreProperties>
</file>