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322" r:id="rId2"/>
    <p:sldId id="299" r:id="rId3"/>
    <p:sldId id="323" r:id="rId4"/>
    <p:sldId id="300" r:id="rId5"/>
    <p:sldId id="324" r:id="rId6"/>
    <p:sldId id="310" r:id="rId7"/>
    <p:sldId id="311" r:id="rId8"/>
    <p:sldId id="325" r:id="rId9"/>
    <p:sldId id="326" r:id="rId10"/>
    <p:sldId id="327" r:id="rId11"/>
    <p:sldId id="312" r:id="rId12"/>
    <p:sldId id="313" r:id="rId13"/>
    <p:sldId id="314" r:id="rId14"/>
    <p:sldId id="316" r:id="rId15"/>
    <p:sldId id="317" r:id="rId16"/>
    <p:sldId id="318" r:id="rId17"/>
    <p:sldId id="319" r:id="rId18"/>
    <p:sldId id="320" r:id="rId19"/>
    <p:sldId id="321" r:id="rId20"/>
    <p:sldId id="302" r:id="rId21"/>
    <p:sldId id="306" r:id="rId22"/>
    <p:sldId id="304" r:id="rId23"/>
    <p:sldId id="303" r:id="rId24"/>
    <p:sldId id="305" r:id="rId25"/>
    <p:sldId id="329" r:id="rId26"/>
    <p:sldId id="330" r:id="rId27"/>
    <p:sldId id="328" r:id="rId28"/>
    <p:sldId id="298" r:id="rId2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46" autoAdjust="0"/>
    <p:restoredTop sz="91071" autoAdjust="0"/>
  </p:normalViewPr>
  <p:slideViewPr>
    <p:cSldViewPr>
      <p:cViewPr varScale="1">
        <p:scale>
          <a:sx n="107" d="100"/>
          <a:sy n="107" d="100"/>
        </p:scale>
        <p:origin x="1653" y="7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998AC2D-7A20-4700-B190-7147F470B413}" type="datetimeFigureOut">
              <a:rPr lang="en-US" smtClean="0"/>
              <a:t>10/4/2020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183733C-D8CF-4647-84E7-57F60EB4E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80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B7457-301B-4A12-99AF-EEAF1143EC02}" type="datetime1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7D5B9-1BD0-48FA-818C-038823273E17}" type="datetime1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D16AB-FA62-44AB-AEC5-0426EA31E066}" type="datetime1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24D7BCC-9FB2-43FB-A18A-0440E5BAC029}" type="datetime1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F2E45B2-8AE2-458D-A679-CCD0C774C4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97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1AC3514-D1F2-4854-A79E-26030CA6575F}" type="datetime1">
              <a:rPr lang="en-US" smtClean="0"/>
              <a:t>10/4/2020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E83DA87-07BE-4F01-8374-98566462E8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69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1596-19A6-4777-8EFD-6A723A0C358B}" type="datetime1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E4A5-D6DF-4A72-B9D6-854CC31DBFDE}" type="datetime1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DBCAA-8535-48F9-9442-443ED5CF507A}" type="datetime1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1308A-B5A0-41F3-BD5A-5DCE99E46ED0}" type="datetime1">
              <a:rPr lang="en-US" smtClean="0"/>
              <a:t>10/4/2020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00B5-F435-4425-B5DF-224A292A0E40}" type="datetime1">
              <a:rPr lang="en-US" smtClean="0"/>
              <a:t>10/4/2020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9881-9A9D-4DF7-A842-FB69C48301AB}" type="datetime1">
              <a:rPr lang="en-US" smtClean="0"/>
              <a:t>10/4/2020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F7C83-27B2-4E55-BC1C-2D8689AB1C34}" type="datetime1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9FCFD-5D52-4001-84B8-79133EDCE258}" type="datetime1">
              <a:rPr lang="en-US" smtClean="0"/>
              <a:t>10/4/2020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2AAB7-93BE-48FA-BC21-4FD528D7D1CD}" type="datetime1">
              <a:rPr lang="en-US" smtClean="0"/>
              <a:t>10/4/2020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962400" y="6527884"/>
            <a:ext cx="108234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i="1" dirty="0" smtClean="0"/>
              <a:t>Computer Vision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457200" y="6527884"/>
            <a:ext cx="156485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i="1" dirty="0" smtClean="0"/>
              <a:t>Colorado School of Mines</a:t>
            </a:r>
            <a:endParaRPr lang="en-US" sz="1050" i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staff.fh-hagenberg.at/burger/publications/reports/2016Calibration/Burger-CameraCalibration-20160516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8.png"/><Relationship Id="rId4" Type="http://schemas.openxmlformats.org/officeDocument/2006/relationships/image" Target="../media/image1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5.png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opencv.org/master/dc/dbb/tutorial_py_calibration.html" TargetMode="Externa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8" r="8957"/>
          <a:stretch/>
        </p:blipFill>
        <p:spPr>
          <a:xfrm>
            <a:off x="0" y="0"/>
            <a:ext cx="9103656" cy="6858000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33400" y="304800"/>
            <a:ext cx="77724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Colorado School of Mines</a:t>
            </a:r>
          </a:p>
          <a:p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Computer Vision</a:t>
            </a:r>
            <a:endParaRPr lang="en-US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04800" y="5410200"/>
            <a:ext cx="8610600" cy="1371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 smtClean="0">
                <a:solidFill>
                  <a:schemeClr val="bg1"/>
                </a:solidFill>
              </a:rPr>
              <a:t>Professor William Hoff</a:t>
            </a:r>
          </a:p>
          <a:p>
            <a:pPr marL="0" indent="0" algn="ctr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Dept of Computer Science</a:t>
            </a:r>
          </a:p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http://inside.mines.edu/~whoff/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8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Solving a System of Homogeneous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37150"/>
          </a:xfrm>
        </p:spPr>
        <p:txBody>
          <a:bodyPr>
            <a:normAutofit/>
          </a:bodyPr>
          <a:lstStyle/>
          <a:p>
            <a:r>
              <a:rPr lang="en-US" dirty="0" smtClean="0"/>
              <a:t>We want to solve a system of </a:t>
            </a:r>
            <a:r>
              <a:rPr lang="en-US" i="1" dirty="0" smtClean="0"/>
              <a:t>m</a:t>
            </a:r>
            <a:r>
              <a:rPr lang="en-US" dirty="0" smtClean="0"/>
              <a:t> linear equations in </a:t>
            </a:r>
            <a:r>
              <a:rPr lang="en-US" i="1" dirty="0" smtClean="0"/>
              <a:t>n</a:t>
            </a:r>
            <a:r>
              <a:rPr lang="en-US" dirty="0" smtClean="0"/>
              <a:t> unknowns, of the form </a:t>
            </a:r>
            <a:r>
              <a:rPr lang="en-US" b="1" dirty="0"/>
              <a:t>Ax</a:t>
            </a:r>
            <a:r>
              <a:rPr lang="en-US" dirty="0"/>
              <a:t> = </a:t>
            </a:r>
            <a:r>
              <a:rPr lang="en-US" dirty="0" smtClean="0"/>
              <a:t>0</a:t>
            </a:r>
          </a:p>
          <a:p>
            <a:r>
              <a:rPr lang="en-US" dirty="0"/>
              <a:t>Since the right hand sides are all zero, </a:t>
            </a:r>
            <a:r>
              <a:rPr lang="en-US" dirty="0" smtClean="0"/>
              <a:t>these are called “</a:t>
            </a:r>
            <a:r>
              <a:rPr lang="en-US" dirty="0"/>
              <a:t>homogeneous equations</a:t>
            </a:r>
            <a:r>
              <a:rPr lang="en-US" dirty="0" smtClean="0"/>
              <a:t>”</a:t>
            </a:r>
            <a:endParaRPr lang="en-US" dirty="0" smtClean="0"/>
          </a:p>
          <a:p>
            <a:endParaRPr lang="en-US" sz="2400" dirty="0"/>
          </a:p>
          <a:p>
            <a:r>
              <a:rPr lang="en-US" dirty="0" smtClean="0"/>
              <a:t>The </a:t>
            </a:r>
            <a:r>
              <a:rPr lang="en-US" dirty="0"/>
              <a:t>solution </a:t>
            </a:r>
            <a:r>
              <a:rPr lang="en-US" b="1" dirty="0"/>
              <a:t>x</a:t>
            </a:r>
            <a:r>
              <a:rPr lang="en-US" dirty="0"/>
              <a:t> is the eigenvector corresponding to the only zero eigenvalue of </a:t>
            </a:r>
            <a:r>
              <a:rPr lang="en-US" b="1" dirty="0" smtClean="0"/>
              <a:t>A</a:t>
            </a:r>
            <a:r>
              <a:rPr lang="en-US" i="1" baseline="30000" dirty="0" smtClean="0"/>
              <a:t>T</a:t>
            </a:r>
            <a:r>
              <a:rPr lang="en-US" b="1" dirty="0" smtClean="0"/>
              <a:t>A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(Proof is beyond the scope of this course)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Of course, </a:t>
            </a:r>
            <a:r>
              <a:rPr lang="en-US" b="1" dirty="0"/>
              <a:t>x</a:t>
            </a:r>
            <a:r>
              <a:rPr lang="en-US" dirty="0"/>
              <a:t>=0 is also a solution (but not interesting)</a:t>
            </a:r>
            <a:endParaRPr lang="en-US" sz="2800" dirty="0"/>
          </a:p>
          <a:p>
            <a:pPr lvl="1"/>
            <a:r>
              <a:rPr lang="en-US" dirty="0"/>
              <a:t>Note that any scaled version of </a:t>
            </a:r>
            <a:r>
              <a:rPr lang="en-US" b="1" dirty="0"/>
              <a:t>x</a:t>
            </a:r>
            <a:r>
              <a:rPr lang="en-US" dirty="0"/>
              <a:t> is also a </a:t>
            </a:r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</a:t>
            </a:r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dirty="0" smtClean="0"/>
              <a:t>Now </a:t>
            </a:r>
            <a:r>
              <a:rPr lang="en-US" sz="2400" dirty="0"/>
              <a:t>we have a vector x containing </a:t>
            </a:r>
            <a:r>
              <a:rPr lang="en-US" sz="2400" dirty="0" smtClean="0"/>
              <a:t>the </a:t>
            </a:r>
            <a:r>
              <a:rPr lang="en-US" sz="2400" dirty="0"/>
              <a:t>nine </a:t>
            </a:r>
            <a:r>
              <a:rPr lang="en-US" sz="2400" dirty="0" smtClean="0"/>
              <a:t>values from the 3x3 matrix </a:t>
            </a:r>
            <a:r>
              <a:rPr lang="en-US" sz="2400" b="1" dirty="0" smtClean="0"/>
              <a:t>M</a:t>
            </a:r>
            <a:r>
              <a:rPr lang="en-US" sz="2400" dirty="0" smtClean="0"/>
              <a:t> for that image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We do this for each input image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From these</a:t>
            </a:r>
            <a:r>
              <a:rPr lang="en-US" sz="2400" dirty="0"/>
              <a:t>, Zhang (2000) shows how to </a:t>
            </a:r>
            <a:r>
              <a:rPr lang="en-US" sz="2400" dirty="0" smtClean="0"/>
              <a:t>recover </a:t>
            </a:r>
            <a:r>
              <a:rPr lang="en-US" sz="2400" dirty="0"/>
              <a:t>the calibration matrix </a:t>
            </a:r>
            <a:r>
              <a:rPr lang="en-US" sz="2400" b="1" dirty="0" smtClean="0"/>
              <a:t>K</a:t>
            </a:r>
            <a:endParaRPr lang="en-US" sz="2400" dirty="0" smtClean="0"/>
          </a:p>
          <a:p>
            <a:pPr lvl="1">
              <a:lnSpc>
                <a:spcPct val="80000"/>
              </a:lnSpc>
            </a:pPr>
            <a:r>
              <a:rPr lang="en-US" sz="1600" dirty="0" smtClean="0"/>
              <a:t>Zhang</a:t>
            </a:r>
            <a:r>
              <a:rPr lang="en-US" sz="1600" dirty="0"/>
              <a:t>, Z. (2000). A flexible new technique for camera calibration. IEEE </a:t>
            </a:r>
            <a:r>
              <a:rPr lang="en-US" sz="1600" dirty="0" smtClean="0"/>
              <a:t>Trans on Pattern Analysis &amp;Machine Intel, 22(11):1330–1334.</a:t>
            </a:r>
          </a:p>
          <a:p>
            <a:pPr lvl="1">
              <a:lnSpc>
                <a:spcPct val="80000"/>
              </a:lnSpc>
            </a:pPr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staff.fh-hagenberg.at/burger/publications/reports/2016Calibration/Burger-CameraCalibration-20160516.pdf</a:t>
            </a:r>
            <a:r>
              <a:rPr lang="en-US" sz="1600" dirty="0" smtClean="0"/>
              <a:t> </a:t>
            </a:r>
          </a:p>
          <a:p>
            <a:pPr marL="914400" lvl="2" indent="0">
              <a:lnSpc>
                <a:spcPct val="80000"/>
              </a:lnSpc>
              <a:buNone/>
            </a:pPr>
            <a:endParaRPr lang="en-US" sz="1800" dirty="0" smtClean="0"/>
          </a:p>
          <a:p>
            <a:pPr>
              <a:lnSpc>
                <a:spcPct val="80000"/>
              </a:lnSpc>
            </a:pPr>
            <a:r>
              <a:rPr lang="en-US" sz="2400" dirty="0"/>
              <a:t>The </a:t>
            </a:r>
            <a:r>
              <a:rPr lang="en-US" sz="2400" dirty="0" smtClean="0"/>
              <a:t>result from that is that we all intrinsic and extrinsic parameters except lens distortion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000" dirty="0" smtClean="0"/>
              <a:t>The </a:t>
            </a:r>
            <a:r>
              <a:rPr lang="en-US" sz="2000" dirty="0"/>
              <a:t>intrinsic parameters (in </a:t>
            </a:r>
            <a:r>
              <a:rPr lang="en-US" sz="2000" b="1" dirty="0"/>
              <a:t>K</a:t>
            </a:r>
            <a:r>
              <a:rPr lang="en-US" sz="2000" dirty="0"/>
              <a:t>) are </a:t>
            </a:r>
            <a:r>
              <a:rPr lang="en-US" sz="2000" i="1" dirty="0" err="1"/>
              <a:t>fx</a:t>
            </a:r>
            <a:r>
              <a:rPr lang="en-US" sz="2000" i="1" dirty="0"/>
              <a:t>, </a:t>
            </a:r>
            <a:r>
              <a:rPr lang="en-US" sz="2000" i="1" dirty="0" err="1"/>
              <a:t>fy</a:t>
            </a:r>
            <a:r>
              <a:rPr lang="en-US" sz="2000" i="1" dirty="0"/>
              <a:t>, cx, cy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The extrinsic parameters (</a:t>
            </a:r>
            <a:r>
              <a:rPr lang="en-US" sz="2000" dirty="0" smtClean="0"/>
              <a:t>in each </a:t>
            </a:r>
            <a:r>
              <a:rPr lang="en-US" sz="2000" b="1" dirty="0" err="1"/>
              <a:t>M</a:t>
            </a:r>
            <a:r>
              <a:rPr lang="en-US" sz="2000" i="1" baseline="-25000" dirty="0" err="1"/>
              <a:t>ext</a:t>
            </a:r>
            <a:r>
              <a:rPr lang="en-US" sz="2000" dirty="0"/>
              <a:t>) are </a:t>
            </a:r>
            <a:r>
              <a:rPr lang="en-US" sz="2000" i="1" dirty="0"/>
              <a:t>r11, r12, …, r33, </a:t>
            </a:r>
            <a:r>
              <a:rPr lang="en-US" sz="2000" i="1" dirty="0" err="1"/>
              <a:t>tx</a:t>
            </a:r>
            <a:r>
              <a:rPr lang="en-US" sz="2000" i="1" dirty="0"/>
              <a:t>, ty, </a:t>
            </a:r>
            <a:r>
              <a:rPr lang="en-US" sz="2000" i="1" dirty="0" err="1"/>
              <a:t>tz</a:t>
            </a:r>
            <a:endParaRPr lang="en-US" sz="2000" i="1" dirty="0"/>
          </a:p>
          <a:p>
            <a:pPr marL="914400" lvl="2" indent="0">
              <a:lnSpc>
                <a:spcPct val="80000"/>
              </a:lnSpc>
              <a:buNone/>
            </a:pPr>
            <a:endParaRPr lang="en-US" sz="18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4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1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Lens Distortion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Lens </a:t>
            </a:r>
            <a:r>
              <a:rPr lang="en-US" dirty="0" smtClean="0"/>
              <a:t>distortion: </a:t>
            </a:r>
            <a:r>
              <a:rPr lang="en-US" dirty="0"/>
              <a:t>projected points do not follow the simple pinhole camera </a:t>
            </a:r>
            <a:r>
              <a:rPr lang="en-US" dirty="0" smtClean="0"/>
              <a:t>formula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Most common is barrel distortion and pin-cushion distortion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Points are displaced radially inward (barrel) or outward (pincushion) from correct position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Tangential distortions are also </a:t>
            </a:r>
            <a:r>
              <a:rPr lang="en-US" dirty="0" smtClean="0"/>
              <a:t>possible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There are other types of lens aberrations that we won’t consider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Spherical, coma, astigmatism (these blur the point)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Chromatic aberrations (color affects focal length)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1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1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06400" y="228600"/>
            <a:ext cx="8335963" cy="1000125"/>
          </a:xfrm>
        </p:spPr>
        <p:txBody>
          <a:bodyPr/>
          <a:lstStyle/>
          <a:p>
            <a:r>
              <a:rPr lang="en-US"/>
              <a:t>Radial Distortion Examples</a:t>
            </a:r>
          </a:p>
        </p:txBody>
      </p:sp>
      <p:pic>
        <p:nvPicPr>
          <p:cNvPr id="50995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098" y="1639888"/>
            <a:ext cx="2817812" cy="376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9956" name="Rectangle 4"/>
          <p:cNvSpPr>
            <a:spLocks noChangeArrowheads="1"/>
          </p:cNvSpPr>
          <p:nvPr/>
        </p:nvSpPr>
        <p:spPr bwMode="auto">
          <a:xfrm>
            <a:off x="5847098" y="5481637"/>
            <a:ext cx="318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sz="2400" dirty="0">
                <a:sym typeface="Symbol" pitchFamily="18" charset="2"/>
              </a:rPr>
              <a:t>telephoto (pincushion)</a:t>
            </a:r>
          </a:p>
        </p:txBody>
      </p:sp>
      <p:sp>
        <p:nvSpPr>
          <p:cNvPr id="509957" name="Rectangle 5"/>
          <p:cNvSpPr>
            <a:spLocks noChangeArrowheads="1"/>
          </p:cNvSpPr>
          <p:nvPr/>
        </p:nvSpPr>
        <p:spPr bwMode="auto">
          <a:xfrm>
            <a:off x="1480343" y="4800600"/>
            <a:ext cx="2628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en-US" sz="2400" dirty="0" err="1">
                <a:sym typeface="Symbol" pitchFamily="18" charset="2"/>
              </a:rPr>
              <a:t>wideangle</a:t>
            </a:r>
            <a:r>
              <a:rPr kumimoji="1" lang="en-US" sz="2400" dirty="0">
                <a:sym typeface="Symbol" pitchFamily="18" charset="2"/>
              </a:rPr>
              <a:t> (barrel)</a:t>
            </a:r>
          </a:p>
        </p:txBody>
      </p:sp>
      <p:sp>
        <p:nvSpPr>
          <p:cNvPr id="509958" name="Text Box 6"/>
          <p:cNvSpPr txBox="1">
            <a:spLocks noChangeArrowheads="1"/>
          </p:cNvSpPr>
          <p:nvPr/>
        </p:nvSpPr>
        <p:spPr bwMode="auto">
          <a:xfrm>
            <a:off x="6421437" y="5872955"/>
            <a:ext cx="22653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i="1"/>
              <a:t>Image from Sebastian Thrun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8194" name="Picture 2" descr="WIN_20200925_10_30_14_Pr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05000"/>
            <a:ext cx="4979987" cy="279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44921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02" name="Object 2"/>
          <p:cNvGraphicFramePr>
            <a:graphicFrameLocks noChangeAspect="1"/>
          </p:cNvGraphicFramePr>
          <p:nvPr/>
        </p:nvGraphicFramePr>
        <p:xfrm>
          <a:off x="1066800" y="588963"/>
          <a:ext cx="5638800" cy="195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3" imgW="2717640" imgH="939600" progId="Equation.3">
                  <p:embed/>
                </p:oleObj>
              </mc:Choice>
              <mc:Fallback>
                <p:oleObj name="Equation" r:id="rId3" imgW="2717640" imgH="939600" progId="Equation.3">
                  <p:embed/>
                  <p:pic>
                    <p:nvPicPr>
                      <p:cNvPr id="5120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88963"/>
                        <a:ext cx="5638800" cy="195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00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03"/>
          <a:stretch>
            <a:fillRect/>
          </a:stretch>
        </p:blipFill>
        <p:spPr bwMode="auto">
          <a:xfrm>
            <a:off x="2667000" y="2286000"/>
            <a:ext cx="6153150" cy="421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004" name="Rectangle 4"/>
          <p:cNvSpPr>
            <a:spLocks noChangeArrowheads="1"/>
          </p:cNvSpPr>
          <p:nvPr/>
        </p:nvSpPr>
        <p:spPr bwMode="auto">
          <a:xfrm>
            <a:off x="552450" y="3232150"/>
            <a:ext cx="211455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3200">
                <a:solidFill>
                  <a:schemeClr val="tx2"/>
                </a:solidFill>
              </a:rPr>
              <a:t>Model of Radial Distortion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035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83"/>
          <a:stretch>
            <a:fillRect/>
          </a:stretch>
        </p:blipFill>
        <p:spPr bwMode="auto">
          <a:xfrm>
            <a:off x="2362200" y="2209800"/>
            <a:ext cx="6324600" cy="422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1302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698500" y="762000"/>
          <a:ext cx="3733800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4" imgW="1701720" imgH="482400" progId="Equation.3">
                  <p:embed/>
                </p:oleObj>
              </mc:Choice>
              <mc:Fallback>
                <p:oleObj name="Equation" r:id="rId4" imgW="1701720" imgH="482400" progId="Equation.3">
                  <p:embed/>
                  <p:pic>
                    <p:nvPicPr>
                      <p:cNvPr id="5130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762000"/>
                        <a:ext cx="3733800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29" name="Rectangle 5"/>
          <p:cNvSpPr>
            <a:spLocks noChangeArrowheads="1"/>
          </p:cNvSpPr>
          <p:nvPr/>
        </p:nvSpPr>
        <p:spPr bwMode="auto">
          <a:xfrm>
            <a:off x="304800" y="2351088"/>
            <a:ext cx="2260600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3200">
                <a:solidFill>
                  <a:schemeClr val="tx2"/>
                </a:solidFill>
              </a:rPr>
              <a:t>Model of Tangential Distortion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2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21220" name="Object 4"/>
          <p:cNvGraphicFramePr>
            <a:graphicFrameLocks noChangeAspect="1"/>
          </p:cNvGraphicFramePr>
          <p:nvPr/>
        </p:nvGraphicFramePr>
        <p:xfrm>
          <a:off x="457200" y="984250"/>
          <a:ext cx="8229600" cy="497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Image" r:id="rId3" imgW="7250794" imgH="4380952" progId="Photoshop.Image.7">
                  <p:embed/>
                </p:oleObj>
              </mc:Choice>
              <mc:Fallback>
                <p:oleObj name="Image" r:id="rId3" imgW="7250794" imgH="4380952" progId="Photoshop.Image.7">
                  <p:embed/>
                  <p:pic>
                    <p:nvPicPr>
                      <p:cNvPr id="5212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984250"/>
                        <a:ext cx="8229600" cy="4973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1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3000"/>
            <a:ext cx="4876800" cy="521335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dirty="0" smtClean="0"/>
              <a:t>A 3D point is projected onto the image plane (</a:t>
            </a:r>
            <a:r>
              <a:rPr lang="en-US" sz="2000" dirty="0" err="1" smtClean="0"/>
              <a:t>x,y</a:t>
            </a:r>
            <a:r>
              <a:rPr lang="en-US" sz="2000" dirty="0" smtClean="0"/>
              <a:t>) using the pinhole model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Then the point is distorted using</a:t>
            </a: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Then compute pixel location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1800" dirty="0"/>
              <a:t>Note:  </a:t>
            </a:r>
            <a:r>
              <a:rPr lang="en-US" sz="1800" dirty="0" smtClean="0"/>
              <a:t>f1 </a:t>
            </a:r>
            <a:r>
              <a:rPr lang="en-US" sz="1800" dirty="0"/>
              <a:t>and </a:t>
            </a:r>
            <a:r>
              <a:rPr lang="en-US" sz="1800" dirty="0" smtClean="0"/>
              <a:t>f2 </a:t>
            </a:r>
            <a:r>
              <a:rPr lang="en-US" sz="1800" dirty="0"/>
              <a:t>are focal lengths expressed in units of horizontal and vertical pixels. Both components are usually very similar. 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The ratio </a:t>
            </a:r>
            <a:r>
              <a:rPr lang="en-US" sz="1800" dirty="0" smtClean="0"/>
              <a:t>f2/f1, </a:t>
            </a:r>
            <a:r>
              <a:rPr lang="en-US" sz="1800" dirty="0"/>
              <a:t>often called "aspect ratio", is different from 1 if the pixels in the CCD array are not square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000" dirty="0"/>
              <a:t>There are a total of 9 parameters to be calibrated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f1,f2,  cc1, cc2,  k1..k5</a:t>
            </a:r>
          </a:p>
        </p:txBody>
      </p:sp>
      <p:sp>
        <p:nvSpPr>
          <p:cNvPr id="5140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Complete Projection Model</a:t>
            </a:r>
          </a:p>
        </p:txBody>
      </p:sp>
      <p:graphicFrame>
        <p:nvGraphicFramePr>
          <p:cNvPr id="514052" name="Object 4"/>
          <p:cNvGraphicFramePr>
            <a:graphicFrameLocks noGrp="1" noChangeAspect="1"/>
          </p:cNvGraphicFramePr>
          <p:nvPr>
            <p:ph sz="half" idx="1"/>
            <p:extLst/>
          </p:nvPr>
        </p:nvGraphicFramePr>
        <p:xfrm>
          <a:off x="3505200" y="1981200"/>
          <a:ext cx="45339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Equation" r:id="rId3" imgW="2349360" imgH="482400" progId="Equation.3">
                  <p:embed/>
                </p:oleObj>
              </mc:Choice>
              <mc:Fallback>
                <p:oleObj name="Equation" r:id="rId3" imgW="2349360" imgH="482400" progId="Equation.3">
                  <p:embed/>
                  <p:pic>
                    <p:nvPicPr>
                      <p:cNvPr id="5140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981200"/>
                        <a:ext cx="453390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053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5562600" y="3282950"/>
          <a:ext cx="25908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Equation" r:id="rId5" imgW="1269720" imgH="482400" progId="Equation.3">
                  <p:embed/>
                </p:oleObj>
              </mc:Choice>
              <mc:Fallback>
                <p:oleObj name="Equation" r:id="rId5" imgW="1269720" imgH="482400" progId="Equation.3">
                  <p:embed/>
                  <p:pic>
                    <p:nvPicPr>
                      <p:cNvPr id="5140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282950"/>
                        <a:ext cx="259080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4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Solving for Parameters</a:t>
            </a:r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 dirty="0"/>
              <a:t>Typically an initial guess for pose and focal length is found, ignoring lens </a:t>
            </a:r>
            <a:r>
              <a:rPr lang="en-US" sz="2400" dirty="0" smtClean="0"/>
              <a:t>distortions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Then non-linear optimization to find all parameters (such as iterative least squares) … this minimizes image residual errors </a:t>
            </a:r>
          </a:p>
        </p:txBody>
      </p:sp>
      <p:graphicFrame>
        <p:nvGraphicFramePr>
          <p:cNvPr id="51507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964113" y="1600200"/>
          <a:ext cx="3341687" cy="247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Image" r:id="rId3" imgW="3631746" imgH="2692063" progId="Photoshop.Image.9">
                  <p:embed/>
                </p:oleObj>
              </mc:Choice>
              <mc:Fallback>
                <p:oleObj name="Image" r:id="rId3" imgW="3631746" imgH="2692063" progId="Photoshop.Image.9">
                  <p:embed/>
                  <p:pic>
                    <p:nvPicPr>
                      <p:cNvPr id="5150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4113" y="1600200"/>
                        <a:ext cx="3341687" cy="247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077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800600" y="3938588"/>
          <a:ext cx="3467100" cy="236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Image" r:id="rId5" imgW="6171429" imgH="4215873" progId="Photoshop.Image.9">
                  <p:embed/>
                </p:oleObj>
              </mc:Choice>
              <mc:Fallback>
                <p:oleObj name="Image" r:id="rId5" imgW="6171429" imgH="4215873" progId="Photoshop.Image.9">
                  <p:embed/>
                  <p:pic>
                    <p:nvPicPr>
                      <p:cNvPr id="5150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938588"/>
                        <a:ext cx="3467100" cy="236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078" name="Rectangle 6"/>
          <p:cNvSpPr>
            <a:spLocks noChangeArrowheads="1"/>
          </p:cNvSpPr>
          <p:nvPr/>
        </p:nvSpPr>
        <p:spPr bwMode="auto">
          <a:xfrm>
            <a:off x="6218238" y="6427788"/>
            <a:ext cx="20875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i="1"/>
              <a:t>from Heikkilä and Silvén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DA87-07BE-4F01-8374-98566462E87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0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Many Images are Needed?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Unknowns: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There are 9 intrinsic parameters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6 additional parameters for pose of each viewpoint</a:t>
            </a:r>
          </a:p>
          <a:p>
            <a:pPr>
              <a:lnSpc>
                <a:spcPct val="80000"/>
              </a:lnSpc>
            </a:pPr>
            <a:r>
              <a:rPr lang="en-US" dirty="0"/>
              <a:t>Given:</a:t>
            </a:r>
          </a:p>
          <a:p>
            <a:pPr lvl="1">
              <a:lnSpc>
                <a:spcPct val="80000"/>
              </a:lnSpc>
            </a:pPr>
            <a:r>
              <a:rPr lang="en-US" i="1" dirty="0"/>
              <a:t>K</a:t>
            </a:r>
            <a:r>
              <a:rPr lang="en-US" dirty="0"/>
              <a:t> images with </a:t>
            </a:r>
            <a:r>
              <a:rPr lang="en-US" i="1" dirty="0"/>
              <a:t>M</a:t>
            </a:r>
            <a:r>
              <a:rPr lang="en-US" dirty="0"/>
              <a:t> points each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Each point yields two </a:t>
            </a:r>
            <a:r>
              <a:rPr lang="en-US" dirty="0" smtClean="0"/>
              <a:t>equations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So 9+6</a:t>
            </a:r>
            <a:r>
              <a:rPr lang="en-US" i="1" dirty="0"/>
              <a:t>K</a:t>
            </a:r>
            <a:r>
              <a:rPr lang="en-US" dirty="0"/>
              <a:t> unknowns and 2</a:t>
            </a:r>
            <a:r>
              <a:rPr lang="en-US" i="1" dirty="0"/>
              <a:t>KM</a:t>
            </a:r>
            <a:r>
              <a:rPr lang="en-US" dirty="0"/>
              <a:t> equations</a:t>
            </a:r>
          </a:p>
          <a:p>
            <a:pPr>
              <a:lnSpc>
                <a:spcPct val="80000"/>
              </a:lnSpc>
            </a:pPr>
            <a:r>
              <a:rPr lang="en-US" dirty="0"/>
              <a:t>Need 2</a:t>
            </a:r>
            <a:r>
              <a:rPr lang="en-US" i="1" dirty="0"/>
              <a:t>KM</a:t>
            </a:r>
            <a:r>
              <a:rPr lang="en-US" dirty="0"/>
              <a:t> &gt; 9+6</a:t>
            </a:r>
            <a:r>
              <a:rPr lang="en-US" i="1" dirty="0"/>
              <a:t>K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Example:  3 viewpoints =&gt; 27 unknowns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Need at least 5 corners per image 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Of course, more are better</a:t>
            </a:r>
          </a:p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0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09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Camera Calibration</a:t>
            </a:r>
            <a:endParaRPr lang="en-US" sz="28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600451"/>
            <a:ext cx="8229600" cy="590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2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OpenCV</a:t>
            </a:r>
            <a:r>
              <a:rPr lang="en-US" dirty="0" smtClean="0"/>
              <a:t> Camera Calibration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247553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Find corners</a:t>
            </a:r>
          </a:p>
          <a:p>
            <a:endParaRPr lang="en-US" sz="2400" dirty="0" smtClean="0"/>
          </a:p>
          <a:p>
            <a:r>
              <a:rPr lang="en-US" sz="2400" dirty="0" smtClean="0"/>
              <a:t>Draw corners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900" dirty="0" smtClean="0"/>
          </a:p>
          <a:p>
            <a:r>
              <a:rPr lang="en-US" sz="2400" dirty="0" smtClean="0"/>
              <a:t>Do calibration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6800" y="1676400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253555"/>
                </a:solidFill>
                <a:latin typeface="Helvetica" panose="020B0604020202020204" pitchFamily="34" charset="0"/>
              </a:rPr>
              <a:t>retval</a:t>
            </a:r>
            <a:r>
              <a:rPr lang="en-US" dirty="0">
                <a:solidFill>
                  <a:srgbClr val="253555"/>
                </a:solidFill>
                <a:latin typeface="Helvetica" panose="020B0604020202020204" pitchFamily="34" charset="0"/>
              </a:rPr>
              <a:t>, </a:t>
            </a:r>
            <a:r>
              <a:rPr lang="en-US" dirty="0" smtClean="0">
                <a:solidFill>
                  <a:srgbClr val="253555"/>
                </a:solidFill>
                <a:latin typeface="Helvetica" panose="020B0604020202020204" pitchFamily="34" charset="0"/>
              </a:rPr>
              <a:t>corners=cv2.findChessboardCorners(</a:t>
            </a:r>
            <a:r>
              <a:rPr lang="en-US" dirty="0" smtClean="0">
                <a:solidFill>
                  <a:srgbClr val="602020"/>
                </a:solidFill>
                <a:latin typeface="Helvetica" panose="020B0604020202020204" pitchFamily="34" charset="0"/>
              </a:rPr>
              <a:t>image</a:t>
            </a:r>
            <a:r>
              <a:rPr lang="en-US" dirty="0">
                <a:solidFill>
                  <a:srgbClr val="602020"/>
                </a:solidFill>
                <a:latin typeface="Helvetica" panose="020B0604020202020204" pitchFamily="34" charset="0"/>
              </a:rPr>
              <a:t>, </a:t>
            </a:r>
            <a:r>
              <a:rPr lang="en-US" dirty="0" err="1" smtClean="0">
                <a:solidFill>
                  <a:srgbClr val="602020"/>
                </a:solidFill>
                <a:latin typeface="Helvetica" panose="020B0604020202020204" pitchFamily="34" charset="0"/>
              </a:rPr>
              <a:t>patternSize</a:t>
            </a:r>
            <a:r>
              <a:rPr lang="en-US" dirty="0" smtClean="0">
                <a:solidFill>
                  <a:srgbClr val="253555"/>
                </a:solidFill>
                <a:latin typeface="Helvetica" panose="020B0604020202020204" pitchFamily="34" charset="0"/>
              </a:rPr>
              <a:t>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66800" y="2524466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53555"/>
                </a:solidFill>
                <a:latin typeface="Helvetica" panose="020B0604020202020204" pitchFamily="34" charset="0"/>
              </a:rPr>
              <a:t>image=cv2.drawChessboardCorners(</a:t>
            </a:r>
            <a:r>
              <a:rPr lang="en-US" dirty="0" smtClean="0">
                <a:solidFill>
                  <a:srgbClr val="602020"/>
                </a:solidFill>
                <a:latin typeface="Helvetica" panose="020B0604020202020204" pitchFamily="34" charset="0"/>
              </a:rPr>
              <a:t>image</a:t>
            </a:r>
            <a:r>
              <a:rPr lang="en-US" dirty="0">
                <a:solidFill>
                  <a:srgbClr val="602020"/>
                </a:solidFill>
                <a:latin typeface="Helvetica" panose="020B0604020202020204" pitchFamily="34" charset="0"/>
              </a:rPr>
              <a:t>, </a:t>
            </a:r>
            <a:r>
              <a:rPr lang="en-US" dirty="0" err="1">
                <a:solidFill>
                  <a:srgbClr val="602020"/>
                </a:solidFill>
                <a:latin typeface="Helvetica" panose="020B0604020202020204" pitchFamily="34" charset="0"/>
              </a:rPr>
              <a:t>patternSize</a:t>
            </a:r>
            <a:r>
              <a:rPr lang="en-US" dirty="0">
                <a:solidFill>
                  <a:srgbClr val="602020"/>
                </a:solidFill>
                <a:latin typeface="Helvetica" panose="020B0604020202020204" pitchFamily="34" charset="0"/>
              </a:rPr>
              <a:t>, </a:t>
            </a:r>
            <a:endParaRPr lang="en-US" dirty="0" smtClean="0">
              <a:solidFill>
                <a:srgbClr val="602020"/>
              </a:solidFill>
              <a:latin typeface="Helvetica" panose="020B0604020202020204" pitchFamily="34" charset="0"/>
            </a:endParaRPr>
          </a:p>
          <a:p>
            <a:r>
              <a:rPr lang="en-US" dirty="0">
                <a:solidFill>
                  <a:srgbClr val="602020"/>
                </a:solidFill>
                <a:latin typeface="Helvetica" panose="020B0604020202020204" pitchFamily="34" charset="0"/>
              </a:rPr>
              <a:t> </a:t>
            </a:r>
            <a:r>
              <a:rPr lang="en-US" dirty="0" smtClean="0">
                <a:solidFill>
                  <a:srgbClr val="602020"/>
                </a:solidFill>
                <a:latin typeface="Helvetica" panose="020B0604020202020204" pitchFamily="34" charset="0"/>
              </a:rPr>
              <a:t>                                                           corners</a:t>
            </a:r>
            <a:r>
              <a:rPr lang="en-US" dirty="0">
                <a:solidFill>
                  <a:srgbClr val="602020"/>
                </a:solidFill>
                <a:latin typeface="Helvetica" panose="020B0604020202020204" pitchFamily="34" charset="0"/>
              </a:rPr>
              <a:t>, </a:t>
            </a:r>
            <a:r>
              <a:rPr lang="en-US" dirty="0" err="1">
                <a:solidFill>
                  <a:srgbClr val="602020"/>
                </a:solidFill>
                <a:latin typeface="Helvetica" panose="020B0604020202020204" pitchFamily="34" charset="0"/>
              </a:rPr>
              <a:t>patternWasFound</a:t>
            </a:r>
            <a:r>
              <a:rPr lang="en-US" dirty="0">
                <a:solidFill>
                  <a:srgbClr val="253555"/>
                </a:solidFill>
                <a:latin typeface="Helvetica" panose="020B0604020202020204" pitchFamily="34" charset="0"/>
              </a:rPr>
              <a:t>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66800" y="3581400"/>
            <a:ext cx="7747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53555"/>
                </a:solidFill>
                <a:latin typeface="Helvetica" panose="020B0604020202020204" pitchFamily="34" charset="0"/>
              </a:rPr>
              <a:t>retval</a:t>
            </a:r>
            <a:r>
              <a:rPr lang="en-US" dirty="0">
                <a:solidFill>
                  <a:srgbClr val="253555"/>
                </a:solidFill>
                <a:latin typeface="Helvetica" panose="020B0604020202020204" pitchFamily="34" charset="0"/>
              </a:rPr>
              <a:t>, K, </a:t>
            </a:r>
            <a:r>
              <a:rPr lang="en-US" dirty="0" err="1">
                <a:solidFill>
                  <a:srgbClr val="253555"/>
                </a:solidFill>
                <a:latin typeface="Helvetica" panose="020B0604020202020204" pitchFamily="34" charset="0"/>
              </a:rPr>
              <a:t>dist</a:t>
            </a:r>
            <a:r>
              <a:rPr lang="en-US" dirty="0">
                <a:solidFill>
                  <a:srgbClr val="253555"/>
                </a:solidFill>
                <a:latin typeface="Helvetica" panose="020B0604020202020204" pitchFamily="34" charset="0"/>
              </a:rPr>
              <a:t>, </a:t>
            </a:r>
            <a:r>
              <a:rPr lang="en-US" dirty="0" err="1">
                <a:solidFill>
                  <a:srgbClr val="253555"/>
                </a:solidFill>
                <a:latin typeface="Helvetica" panose="020B0604020202020204" pitchFamily="34" charset="0"/>
              </a:rPr>
              <a:t>rvecs</a:t>
            </a:r>
            <a:r>
              <a:rPr lang="en-US" dirty="0">
                <a:solidFill>
                  <a:srgbClr val="253555"/>
                </a:solidFill>
                <a:latin typeface="Helvetica" panose="020B0604020202020204" pitchFamily="34" charset="0"/>
              </a:rPr>
              <a:t>, </a:t>
            </a:r>
            <a:r>
              <a:rPr lang="en-US" dirty="0" err="1">
                <a:solidFill>
                  <a:srgbClr val="253555"/>
                </a:solidFill>
                <a:latin typeface="Helvetica" panose="020B0604020202020204" pitchFamily="34" charset="0"/>
              </a:rPr>
              <a:t>tvecs</a:t>
            </a:r>
            <a:r>
              <a:rPr lang="en-US" dirty="0">
                <a:solidFill>
                  <a:srgbClr val="253555"/>
                </a:solidFill>
                <a:latin typeface="Helvetica" panose="020B0604020202020204" pitchFamily="34" charset="0"/>
              </a:rPr>
              <a:t> = cv2.calibrateCamera</a:t>
            </a:r>
            <a:r>
              <a:rPr lang="en-US" dirty="0" smtClean="0"/>
              <a:t>(</a:t>
            </a:r>
          </a:p>
          <a:p>
            <a:r>
              <a:rPr lang="en-US" dirty="0">
                <a:solidFill>
                  <a:srgbClr val="602020"/>
                </a:solidFill>
                <a:latin typeface="Helvetica" panose="020B0604020202020204" pitchFamily="34" charset="0"/>
              </a:rPr>
              <a:t> </a:t>
            </a:r>
            <a:r>
              <a:rPr lang="en-US" dirty="0" smtClean="0">
                <a:solidFill>
                  <a:srgbClr val="602020"/>
                </a:solidFill>
                <a:latin typeface="Helvetica" panose="020B0604020202020204" pitchFamily="34" charset="0"/>
              </a:rPr>
              <a:t>       </a:t>
            </a:r>
            <a:r>
              <a:rPr lang="en-US" dirty="0" err="1" smtClean="0">
                <a:solidFill>
                  <a:srgbClr val="602020"/>
                </a:solidFill>
                <a:latin typeface="Helvetica" panose="020B0604020202020204" pitchFamily="34" charset="0"/>
              </a:rPr>
              <a:t>objectPoints</a:t>
            </a:r>
            <a:r>
              <a:rPr lang="en-US" dirty="0">
                <a:solidFill>
                  <a:srgbClr val="602020"/>
                </a:solidFill>
                <a:latin typeface="Helvetica" panose="020B0604020202020204" pitchFamily="34" charset="0"/>
              </a:rPr>
              <a:t>, </a:t>
            </a:r>
            <a:r>
              <a:rPr lang="en-US" dirty="0" err="1">
                <a:solidFill>
                  <a:srgbClr val="602020"/>
                </a:solidFill>
                <a:latin typeface="Helvetica" panose="020B0604020202020204" pitchFamily="34" charset="0"/>
              </a:rPr>
              <a:t>imagePoints</a:t>
            </a:r>
            <a:r>
              <a:rPr lang="en-US" dirty="0">
                <a:solidFill>
                  <a:srgbClr val="602020"/>
                </a:solidFill>
                <a:latin typeface="Helvetica" panose="020B0604020202020204" pitchFamily="34" charset="0"/>
              </a:rPr>
              <a:t>, </a:t>
            </a:r>
            <a:r>
              <a:rPr lang="en-US" dirty="0" err="1" smtClean="0">
                <a:solidFill>
                  <a:srgbClr val="602020"/>
                </a:solidFill>
                <a:latin typeface="Helvetica" panose="020B0604020202020204" pitchFamily="34" charset="0"/>
              </a:rPr>
              <a:t>imageSize</a:t>
            </a:r>
            <a:r>
              <a:rPr lang="en-US" dirty="0">
                <a:solidFill>
                  <a:srgbClr val="602020"/>
                </a:solidFill>
                <a:latin typeface="Helvetica" panose="020B0604020202020204" pitchFamily="34" charset="0"/>
              </a:rPr>
              <a:t>, </a:t>
            </a:r>
            <a:r>
              <a:rPr lang="en-US" dirty="0" err="1">
                <a:solidFill>
                  <a:srgbClr val="602020"/>
                </a:solidFill>
                <a:latin typeface="Helvetica" panose="020B0604020202020204" pitchFamily="34" charset="0"/>
              </a:rPr>
              <a:t>cameraMatrix</a:t>
            </a:r>
            <a:r>
              <a:rPr lang="en-US" dirty="0">
                <a:solidFill>
                  <a:srgbClr val="602020"/>
                </a:solidFill>
                <a:latin typeface="Helvetica" panose="020B0604020202020204" pitchFamily="34" charset="0"/>
              </a:rPr>
              <a:t>, </a:t>
            </a:r>
            <a:r>
              <a:rPr lang="en-US" dirty="0" err="1">
                <a:solidFill>
                  <a:srgbClr val="602020"/>
                </a:solidFill>
                <a:latin typeface="Helvetica" panose="020B0604020202020204" pitchFamily="34" charset="0"/>
              </a:rPr>
              <a:t>distCoeffs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34" y="4267200"/>
            <a:ext cx="2343035" cy="1872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183" y="4283633"/>
            <a:ext cx="2343036" cy="1872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1933" y="4267200"/>
            <a:ext cx="2343037" cy="1872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17072" y="6097187"/>
            <a:ext cx="51810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5"/>
              </a:rPr>
              <a:t>https://</a:t>
            </a:r>
            <a:r>
              <a:rPr lang="en-US" sz="1400" dirty="0" smtClean="0">
                <a:hlinkClick r:id="rId5"/>
              </a:rPr>
              <a:t>docs.opencv.org/master/dc/dbb/tutorial_py_calibration.html</a:t>
            </a:r>
            <a:r>
              <a:rPr 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8704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the chessboard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19049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Algorithm looks for inner corners (not the corners on the outer border)</a:t>
            </a:r>
          </a:p>
          <a:p>
            <a:r>
              <a:rPr lang="en-US" sz="2400" dirty="0" smtClean="0"/>
              <a:t>Need to specify #rows, #columns</a:t>
            </a:r>
          </a:p>
          <a:p>
            <a:r>
              <a:rPr lang="en-US" sz="2400" dirty="0" smtClean="0"/>
              <a:t>Algorithm wants #rows different from #columns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4" descr="image description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5" r="10863"/>
          <a:stretch/>
        </p:blipFill>
        <p:spPr bwMode="auto">
          <a:xfrm>
            <a:off x="2884083" y="3124200"/>
            <a:ext cx="3375833" cy="30811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tangle 5"/>
          <p:cNvSpPr/>
          <p:nvPr/>
        </p:nvSpPr>
        <p:spPr>
          <a:xfrm>
            <a:off x="3124200" y="3429000"/>
            <a:ext cx="2895600" cy="2438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8000" y="4038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7x6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94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Python program – capture chessboard images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3049587"/>
            <a:ext cx="4138815" cy="33067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219201"/>
            <a:ext cx="8229600" cy="2475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Program reads images from camera</a:t>
            </a:r>
          </a:p>
          <a:p>
            <a:r>
              <a:rPr lang="en-US" sz="2400" dirty="0" smtClean="0"/>
              <a:t>Finds chessboard corners and draws them</a:t>
            </a:r>
          </a:p>
          <a:p>
            <a:r>
              <a:rPr lang="en-US" sz="2400" dirty="0" smtClean="0"/>
              <a:t>Hit “ESC” to quit, any other key to capture (images saved as “img00.png”, “img01.png”, …)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77215" y="3554007"/>
            <a:ext cx="2133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ain_chessboard.py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59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57200" y="208608"/>
            <a:ext cx="7239000" cy="61247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cv2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sys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# This program captures images of a chessboard, finds corners, and saves the images.</a:t>
            </a:r>
            <a:b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# Note that the chessboard must have an unequal number of rows and columns.</a:t>
            </a:r>
            <a:b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CAMERA_NUMBER =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       </a:t>
            </a:r>
            <a: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# 0 is the default camera</a:t>
            </a:r>
            <a:b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# Initialize image capture from camera.</a:t>
            </a:r>
            <a:b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video_capture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= cv2.VideoCapture(CAMERA_NUMBER)  </a:t>
            </a:r>
            <a: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# Open video capture object</a:t>
            </a:r>
            <a:b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is_ok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bgr_image_input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video_capture.read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  </a:t>
            </a:r>
            <a: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# Make sure we can read video</a:t>
            </a:r>
            <a:b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is_ok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"Cannot read video source"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sys.exit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"Hit ESC to quit; any other key to capture an image ..."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imageNum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while True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is_ok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bgr_image_input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video_capture.read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is_ok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break  </a:t>
            </a:r>
            <a: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# no camera, or reached end of video file</a:t>
            </a:r>
            <a:b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gray_image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= cv2.cvtColor(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bgr_image_input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=cv2.COLOR_BGR2GRAY)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# Find the chess board corners.</a:t>
            </a:r>
            <a:b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ret_val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corners = cv2.findChessboardCorners(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gray_image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patternSize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# Draw corners on a copy of the image.</a:t>
            </a:r>
            <a:b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bgr_display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bgr_image_input.copy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cv2.drawChessboardCorners(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bgr_display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patternSize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corners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=corners,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patternWasFound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ret_val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# Wait for xx </a:t>
            </a:r>
            <a:r>
              <a:rPr kumimoji="0" lang="en-US" altLang="en-US" sz="8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msec</a:t>
            </a:r>
            <a: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(0 = wait till keypress).</a:t>
            </a:r>
            <a:b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cv2.imshow(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8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bgr_display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key_pressed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= cv2.waitKey(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key_pressed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== -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continue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key_pressed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27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break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       else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"img%02d.png"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imageNum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cv2.imwrite(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bgr_image_input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"Saving image %s"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imageNum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video_capture.release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cv2.destroyAllWindows()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__name__ == </a:t>
            </a: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main()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48400" y="1143000"/>
            <a:ext cx="2133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ain_chessboard.py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52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program – calibrate camera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2133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Program reads images from files</a:t>
            </a:r>
          </a:p>
          <a:p>
            <a:r>
              <a:rPr lang="en-US" dirty="0" smtClean="0"/>
              <a:t>Finds chessboard corners and draws them</a:t>
            </a:r>
          </a:p>
          <a:p>
            <a:r>
              <a:rPr lang="en-US" dirty="0" smtClean="0"/>
              <a:t>Calibrates camera from all measured corners</a:t>
            </a:r>
          </a:p>
          <a:p>
            <a:r>
              <a:rPr lang="en-US" dirty="0" smtClean="0"/>
              <a:t>Writes out undistorted images</a:t>
            </a:r>
          </a:p>
          <a:p>
            <a:r>
              <a:rPr lang="en-US" dirty="0" smtClean="0"/>
              <a:t>Sample output: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800" y="3581402"/>
            <a:ext cx="8001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Camera matrix: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[[817.86372716   0.         330.25465771]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[  0.         816.36702808 240.59539848]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[  0.           0.           1.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Distortion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coeffs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[[ 0.02727529 -0.30111803  0.0013029  -0.00256046  1.11874804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total error: 0.04641248456699355</a:t>
            </a:r>
          </a:p>
        </p:txBody>
      </p:sp>
    </p:spTree>
    <p:extLst>
      <p:ext uri="{BB962C8B-B14F-4D97-AF65-F5344CB8AC3E}">
        <p14:creationId xmlns:p14="http://schemas.microsoft.com/office/powerpoint/2010/main" val="54251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09600" y="308541"/>
            <a:ext cx="6853158" cy="60478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np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cv2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glob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# This program reads images of a chessboard, finds corners, and calibrates the camera.</a:t>
            </a:r>
            <a:b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# The chessboard is assumed to be 7 rows and 8 columns of squares.</a:t>
            </a:r>
            <a:b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# Create points in target coordinates; i.e., (0,0,0), (1,0,0), (2,0,0) ....,(6,5,0).</a:t>
            </a:r>
            <a:b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# These are the inner corners of the squares. Note that it doesn't find the outer corners, so the actual</a:t>
            </a:r>
            <a:b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# grid is 6 x 7 corners. Units don't matter because we are not interested in the absolute camera poses.</a:t>
            </a:r>
            <a:b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target_pts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np.zeros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), np.float32)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target_pts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[:, :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np.mgrid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T.reshape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# Arrays to store object points and image points from all the images.</a:t>
            </a:r>
            <a:b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objpoints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= [] 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# Collect all 3d points in target coordinates</a:t>
            </a:r>
            <a:b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imgpoints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= [] 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# Collect all 2d points in image plane</a:t>
            </a:r>
            <a:b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images =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glob.glob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'*.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png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   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# Get list of filenames in this folder</a:t>
            </a:r>
            <a:b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images: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= cv2.imread(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gray_image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= cv2.cvtColor(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cv2.COLOR_BGR2GRAY)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h, w =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gray_image.shape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# Find the chess board corners</a:t>
            </a:r>
            <a:b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ret_val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corners = cv2.findChessboardCorners(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gray_image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# If found, add object and image points.</a:t>
            </a:r>
            <a:b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ret_val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# Optionally refine corner locations.</a:t>
            </a:r>
            <a:b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criteria = (cv2.TERM_CRITERIA_EPS + cv2.TERM_CRITERIA_MAX_ITER,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0.001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corners2 = cv2.cornerSubPix(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gray_image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corners, 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), (-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), criteria)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# Collect the object and image points.</a:t>
            </a:r>
            <a:b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objpoints.append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target_pts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imgpoints.append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(corners2)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# Draw and display the corners</a:t>
            </a:r>
            <a:b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cv2.drawChessboardCorners(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), corners2,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ret_val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cv2.imshow(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cv2.waitKey(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cv2.destroyAllWindows()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77000" y="2133600"/>
            <a:ext cx="2133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main_calib.py </a:t>
            </a:r>
          </a:p>
          <a:p>
            <a:r>
              <a:rPr lang="en-US" dirty="0" smtClean="0"/>
              <a:t>(1 of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90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62000" y="1371600"/>
            <a:ext cx="5314275" cy="38318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# Do the calibration.</a:t>
            </a:r>
            <a:b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ret_val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K,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rvecs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tvecs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= cv2.calibrateCamera(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objectPoints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objpoints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imagePoints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imgpoints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imageSize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=(w, h),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cameraMatrix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distCoeffs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"Camera matrix:"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repr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(K))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"Distortion 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coeffs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repr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# Calculate re-projection error - should be close to zero.</a:t>
            </a:r>
            <a:b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mean_error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objpoints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)):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imgpoints2, _ = cv2.projectPoints(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objpoints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rvecs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tvecs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], K,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error = cv2.norm(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imgpoints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], imgpoints2, cv2.NORM_L2)/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(imgpoints2)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mean_error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+= error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"total error: {}"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mean_error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objpoints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)) 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# Optionally undistort and display the images.</a:t>
            </a:r>
            <a:b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images: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= cv2.imread(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cv2.imshow(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"distorted"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undistorted_img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= cv2.undistort(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cameraMatrix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=K,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Consolas" panose="020B0609020204030204" pitchFamily="49" charset="0"/>
              </a:rPr>
              <a:t>distCoeffs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cv2.imshow(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"undistorted"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undistorted_img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cv2.imwrite(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"undistorted_"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undistorted_img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cv2.waitKey(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27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:  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# ESC is </a:t>
            </a:r>
            <a:r>
              <a:rPr kumimoji="0" lang="en-US" altLang="en-US" sz="9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ascii</a:t>
            </a: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code 27</a:t>
            </a:r>
            <a:b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break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0800" y="1905000"/>
            <a:ext cx="2133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main_calib.py </a:t>
            </a:r>
          </a:p>
          <a:p>
            <a:r>
              <a:rPr lang="en-US" dirty="0" smtClean="0"/>
              <a:t>(2 of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58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</a:t>
            </a:r>
            <a:r>
              <a:rPr lang="en-US" dirty="0" err="1" smtClean="0"/>
              <a:t>Undistortion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2671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Draw a line </a:t>
            </a:r>
            <a:r>
              <a:rPr lang="en-US" sz="2400" smtClean="0"/>
              <a:t>on original image</a:t>
            </a:r>
            <a:r>
              <a:rPr lang="en-US" sz="2400" dirty="0" smtClean="0"/>
              <a:t>, using “Paint” in Windows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/>
              <a:t>Draw a line on </a:t>
            </a:r>
            <a:r>
              <a:rPr lang="en-US" sz="2400" dirty="0" smtClean="0"/>
              <a:t>undistorted </a:t>
            </a:r>
            <a:r>
              <a:rPr lang="en-US" sz="2400" dirty="0"/>
              <a:t>image, using “Paint” in Windows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42" y="1752600"/>
            <a:ext cx="8338111" cy="17814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42" y="4299077"/>
            <a:ext cx="8338111" cy="205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1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Camera calibration is done to find the intrinsic parameters of the camera</a:t>
            </a:r>
          </a:p>
          <a:p>
            <a:endParaRPr lang="en-US" dirty="0" smtClean="0"/>
          </a:p>
          <a:p>
            <a:r>
              <a:rPr lang="en-US" dirty="0" smtClean="0"/>
              <a:t>Typical procedure:  take multiple images of a calibration target (chessboard or grid of circles)</a:t>
            </a:r>
          </a:p>
          <a:p>
            <a:endParaRPr lang="en-US" dirty="0" smtClean="0"/>
          </a:p>
          <a:p>
            <a:r>
              <a:rPr lang="en-US" dirty="0" smtClean="0"/>
              <a:t>Algorithm finds corners, derives intrinsic parameters from corner locations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1905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Given a </a:t>
            </a:r>
            <a:r>
              <a:rPr lang="en-US" sz="2400" dirty="0"/>
              <a:t>3D point in the scene, what pixel does it project to</a:t>
            </a:r>
            <a:r>
              <a:rPr lang="en-US" sz="2400" dirty="0" smtClean="0"/>
              <a:t>?</a:t>
            </a:r>
          </a:p>
          <a:p>
            <a:pPr lvl="1"/>
            <a:r>
              <a:rPr lang="en-US" sz="2000" dirty="0" smtClean="0"/>
              <a:t>Using </a:t>
            </a:r>
            <a:r>
              <a:rPr lang="en-US" sz="2000" dirty="0"/>
              <a:t>a pinhole </a:t>
            </a:r>
            <a:r>
              <a:rPr lang="en-US" sz="2000" dirty="0" smtClean="0"/>
              <a:t>camera:  </a:t>
            </a:r>
            <a:r>
              <a:rPr lang="en-US" sz="2000" i="1" dirty="0" smtClean="0"/>
              <a:t>x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i="1" dirty="0"/>
              <a:t>f X</a:t>
            </a:r>
            <a:r>
              <a:rPr lang="en-US" sz="2000" dirty="0"/>
              <a:t>/</a:t>
            </a:r>
            <a:r>
              <a:rPr lang="en-US" sz="2000" i="1" dirty="0"/>
              <a:t>Z</a:t>
            </a:r>
            <a:r>
              <a:rPr lang="en-US" sz="2000" dirty="0"/>
              <a:t>, </a:t>
            </a:r>
            <a:r>
              <a:rPr lang="en-US" sz="2000" i="1" dirty="0"/>
              <a:t>y</a:t>
            </a:r>
            <a:r>
              <a:rPr lang="en-US" sz="2000" dirty="0"/>
              <a:t> = </a:t>
            </a:r>
            <a:r>
              <a:rPr lang="en-US" sz="2000" i="1" dirty="0"/>
              <a:t>f </a:t>
            </a:r>
            <a:r>
              <a:rPr lang="en-US" sz="2000" i="1" dirty="0" smtClean="0"/>
              <a:t>Y</a:t>
            </a:r>
            <a:r>
              <a:rPr lang="en-US" sz="2000" dirty="0" smtClean="0"/>
              <a:t>/</a:t>
            </a:r>
            <a:r>
              <a:rPr lang="en-US" sz="2000" i="1" dirty="0" smtClean="0"/>
              <a:t>Z</a:t>
            </a:r>
          </a:p>
          <a:p>
            <a:r>
              <a:rPr lang="en-US" sz="2400" dirty="0" smtClean="0"/>
              <a:t>We need to know camera parameters</a:t>
            </a:r>
          </a:p>
          <a:p>
            <a:pPr lvl="1"/>
            <a:r>
              <a:rPr lang="en-US" sz="2000" dirty="0" smtClean="0"/>
              <a:t>Namely, focal length </a:t>
            </a:r>
            <a:r>
              <a:rPr lang="en-US" sz="2000" i="1" dirty="0" smtClean="0"/>
              <a:t>f</a:t>
            </a:r>
            <a:r>
              <a:rPr lang="en-US" sz="2000" dirty="0" smtClean="0"/>
              <a:t> in the case of the pinhole camera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04836" name="Rectangle 4"/>
          <p:cNvSpPr>
            <a:spLocks noChangeArrowheads="1"/>
          </p:cNvSpPr>
          <p:nvPr/>
        </p:nvSpPr>
        <p:spPr bwMode="auto">
          <a:xfrm>
            <a:off x="2133600" y="4800600"/>
            <a:ext cx="1600200" cy="762000"/>
          </a:xfrm>
          <a:prstGeom prst="rect">
            <a:avLst/>
          </a:prstGeom>
          <a:solidFill>
            <a:schemeClr val="accent1"/>
          </a:solidFill>
          <a:ln w="9525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04837" name="Oval 5"/>
          <p:cNvSpPr>
            <a:spLocks noChangeArrowheads="1"/>
          </p:cNvSpPr>
          <p:nvPr/>
        </p:nvSpPr>
        <p:spPr bwMode="auto">
          <a:xfrm>
            <a:off x="2209800" y="5410200"/>
            <a:ext cx="457200" cy="457200"/>
          </a:xfrm>
          <a:prstGeom prst="ellipse">
            <a:avLst/>
          </a:prstGeom>
          <a:solidFill>
            <a:schemeClr val="folHlink"/>
          </a:solidFill>
          <a:ln w="9525" algn="ctr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folHlink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04838" name="Oval 6"/>
          <p:cNvSpPr>
            <a:spLocks noChangeArrowheads="1"/>
          </p:cNvSpPr>
          <p:nvPr/>
        </p:nvSpPr>
        <p:spPr bwMode="auto">
          <a:xfrm>
            <a:off x="3048000" y="5410200"/>
            <a:ext cx="457200" cy="457200"/>
          </a:xfrm>
          <a:prstGeom prst="ellipse">
            <a:avLst/>
          </a:prstGeom>
          <a:solidFill>
            <a:schemeClr val="folHlink"/>
          </a:solidFill>
          <a:ln w="9525" algn="ctr"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folHlink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04839" name="Line 7"/>
          <p:cNvSpPr>
            <a:spLocks noChangeShapeType="1"/>
          </p:cNvSpPr>
          <p:nvPr/>
        </p:nvSpPr>
        <p:spPr bwMode="auto">
          <a:xfrm flipV="1">
            <a:off x="3733800" y="4267200"/>
            <a:ext cx="0" cy="45720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4840" name="Rectangle 8"/>
          <p:cNvSpPr>
            <a:spLocks noChangeArrowheads="1"/>
          </p:cNvSpPr>
          <p:nvPr/>
        </p:nvSpPr>
        <p:spPr bwMode="auto">
          <a:xfrm>
            <a:off x="3505200" y="4114800"/>
            <a:ext cx="533400" cy="228600"/>
          </a:xfrm>
          <a:prstGeom prst="rect">
            <a:avLst/>
          </a:prstGeom>
          <a:solidFill>
            <a:schemeClr val="accent1"/>
          </a:solidFill>
          <a:ln w="9525" algn="ctr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chemeClr val="accent1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504841" name="Line 9"/>
          <p:cNvSpPr>
            <a:spLocks noChangeShapeType="1"/>
          </p:cNvSpPr>
          <p:nvPr/>
        </p:nvSpPr>
        <p:spPr bwMode="auto">
          <a:xfrm>
            <a:off x="4038600" y="4191000"/>
            <a:ext cx="39624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4842" name="Rectangle 10"/>
          <p:cNvSpPr>
            <a:spLocks noChangeArrowheads="1"/>
          </p:cNvSpPr>
          <p:nvPr/>
        </p:nvSpPr>
        <p:spPr bwMode="auto">
          <a:xfrm>
            <a:off x="1676400" y="3352800"/>
            <a:ext cx="990600" cy="914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4843" name="Line 11"/>
          <p:cNvSpPr>
            <a:spLocks noChangeShapeType="1"/>
          </p:cNvSpPr>
          <p:nvPr/>
        </p:nvSpPr>
        <p:spPr bwMode="auto">
          <a:xfrm flipH="1" flipV="1">
            <a:off x="2667000" y="3352800"/>
            <a:ext cx="83820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4844" name="Line 12"/>
          <p:cNvSpPr>
            <a:spLocks noChangeShapeType="1"/>
          </p:cNvSpPr>
          <p:nvPr/>
        </p:nvSpPr>
        <p:spPr bwMode="auto">
          <a:xfrm flipH="1">
            <a:off x="2667000" y="4191000"/>
            <a:ext cx="838200" cy="76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4845" name="Oval 13"/>
          <p:cNvSpPr>
            <a:spLocks noChangeArrowheads="1"/>
          </p:cNvSpPr>
          <p:nvPr/>
        </p:nvSpPr>
        <p:spPr bwMode="auto">
          <a:xfrm>
            <a:off x="2362200" y="3508375"/>
            <a:ext cx="73025" cy="7302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4846" name="Oval 14"/>
          <p:cNvSpPr>
            <a:spLocks noChangeArrowheads="1"/>
          </p:cNvSpPr>
          <p:nvPr/>
        </p:nvSpPr>
        <p:spPr bwMode="auto">
          <a:xfrm>
            <a:off x="8004175" y="5870575"/>
            <a:ext cx="73025" cy="7302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4847" name="Text Box 15"/>
          <p:cNvSpPr txBox="1">
            <a:spLocks noChangeArrowheads="1"/>
          </p:cNvSpPr>
          <p:nvPr/>
        </p:nvSpPr>
        <p:spPr bwMode="auto">
          <a:xfrm>
            <a:off x="4953000" y="434340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ray</a:t>
            </a:r>
          </a:p>
        </p:txBody>
      </p:sp>
      <p:sp>
        <p:nvSpPr>
          <p:cNvPr id="504848" name="Text Box 16"/>
          <p:cNvSpPr txBox="1">
            <a:spLocks noChangeArrowheads="1"/>
          </p:cNvSpPr>
          <p:nvPr/>
        </p:nvSpPr>
        <p:spPr bwMode="auto">
          <a:xfrm>
            <a:off x="7772400" y="5622925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dirty="0"/>
              <a:t>P</a:t>
            </a:r>
          </a:p>
        </p:txBody>
      </p:sp>
      <p:sp>
        <p:nvSpPr>
          <p:cNvPr id="504849" name="Text Box 17"/>
          <p:cNvSpPr txBox="1">
            <a:spLocks noChangeArrowheads="1"/>
          </p:cNvSpPr>
          <p:nvPr/>
        </p:nvSpPr>
        <p:spPr bwMode="auto">
          <a:xfrm>
            <a:off x="1905000" y="3508375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/>
              <a:t>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30103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0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Cameras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2895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general, cameras have additional intrinsic parameters</a:t>
            </a:r>
          </a:p>
          <a:p>
            <a:pPr lvl="1"/>
            <a:r>
              <a:rPr lang="en-US" sz="2000" i="1" dirty="0" err="1"/>
              <a:t>f</a:t>
            </a:r>
            <a:r>
              <a:rPr lang="en-US" sz="2000" i="1" baseline="-25000" dirty="0" err="1" smtClean="0"/>
              <a:t>x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f</a:t>
            </a:r>
            <a:r>
              <a:rPr lang="en-US" sz="2000" i="1" baseline="-25000" dirty="0" err="1" smtClean="0"/>
              <a:t>y</a:t>
            </a:r>
            <a:r>
              <a:rPr lang="en-US" sz="2000" dirty="0" smtClean="0"/>
              <a:t>: focal length in x and y directions</a:t>
            </a:r>
          </a:p>
          <a:p>
            <a:pPr lvl="1"/>
            <a:r>
              <a:rPr lang="en-US" sz="2000" i="1" dirty="0"/>
              <a:t>c</a:t>
            </a:r>
            <a:r>
              <a:rPr lang="en-US" sz="2000" i="1" baseline="-25000" dirty="0" smtClean="0"/>
              <a:t>x</a:t>
            </a:r>
            <a:r>
              <a:rPr lang="en-US" sz="2000" i="1" dirty="0" smtClean="0"/>
              <a:t>, c</a:t>
            </a:r>
            <a:r>
              <a:rPr lang="en-US" sz="2000" i="1" baseline="-25000" dirty="0" smtClean="0"/>
              <a:t>y</a:t>
            </a:r>
            <a:r>
              <a:rPr lang="en-US" sz="2000" dirty="0" smtClean="0"/>
              <a:t>: principal point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r>
              <a:rPr lang="en-US" sz="2400" dirty="0" smtClean="0"/>
              <a:t>We also need lens distortion parameters (</a:t>
            </a:r>
            <a:r>
              <a:rPr lang="en-US" sz="2400" i="1" dirty="0" smtClean="0">
                <a:latin typeface="Symbol" panose="05050102010706020507" pitchFamily="18" charset="2"/>
              </a:rPr>
              <a:t>k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</a:t>
            </a:r>
            <a:r>
              <a:rPr lang="en-US" sz="2400" i="1" dirty="0">
                <a:latin typeface="Symbol" panose="05050102010706020507" pitchFamily="18" charset="2"/>
              </a:rPr>
              <a:t> </a:t>
            </a:r>
            <a:r>
              <a:rPr lang="en-US" sz="2400" i="1" dirty="0" smtClean="0">
                <a:latin typeface="Symbol" panose="05050102010706020507" pitchFamily="18" charset="2"/>
              </a:rPr>
              <a:t>k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</a:t>
            </a:r>
            <a:r>
              <a:rPr lang="en-US" sz="2400" i="1" dirty="0" smtClean="0">
                <a:latin typeface="Symbol" panose="05050102010706020507" pitchFamily="18" charset="2"/>
              </a:rPr>
              <a:t> k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, … ):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676400" y="2438400"/>
                <a:ext cx="2103012" cy="984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𝐊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438400"/>
                <a:ext cx="2103012" cy="9840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962400" y="2745760"/>
            <a:ext cx="2447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Camera </a:t>
            </a:r>
            <a:r>
              <a:rPr lang="en-US" dirty="0" smtClean="0"/>
              <a:t>intrinsic </a:t>
            </a:r>
            <a:r>
              <a:rPr lang="en-US" dirty="0"/>
              <a:t>matrix</a:t>
            </a:r>
          </a:p>
        </p:txBody>
      </p:sp>
      <p:pic>
        <p:nvPicPr>
          <p:cNvPr id="7" name="Picture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00"/>
          <a:stretch/>
        </p:blipFill>
        <p:spPr bwMode="auto">
          <a:xfrm>
            <a:off x="914400" y="4086450"/>
            <a:ext cx="1981200" cy="191513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hteck 6"/>
          <p:cNvSpPr/>
          <p:nvPr/>
        </p:nvSpPr>
        <p:spPr>
          <a:xfrm>
            <a:off x="1196312" y="6016823"/>
            <a:ext cx="14173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barrel </a:t>
            </a:r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distortion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12114" y="4953000"/>
                <a:ext cx="2256965" cy="5956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114" y="4953000"/>
                <a:ext cx="2256965" cy="595676"/>
              </a:xfrm>
              <a:prstGeom prst="rect">
                <a:avLst/>
              </a:prstGeom>
              <a:blipFill>
                <a:blip r:embed="rId4"/>
                <a:stretch>
                  <a:fillRect l="-2162" t="-12371" b="-9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6553200" y="4243010"/>
            <a:ext cx="1644038" cy="1601106"/>
            <a:chOff x="6553200" y="4243010"/>
            <a:chExt cx="1644038" cy="1601106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7375220" y="4243916"/>
              <a:ext cx="0" cy="1600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964210" y="4243010"/>
              <a:ext cx="0" cy="1600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786230" y="4243916"/>
              <a:ext cx="0" cy="1600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758705" y="4243010"/>
              <a:ext cx="0" cy="1600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169715" y="4243010"/>
              <a:ext cx="0" cy="1600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580725" y="4243010"/>
              <a:ext cx="0" cy="1600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991735" y="4243010"/>
              <a:ext cx="0" cy="1600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553200" y="4243010"/>
              <a:ext cx="0" cy="1600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8197238" y="4243010"/>
              <a:ext cx="0" cy="1600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 rot="16200000">
            <a:off x="6575121" y="4221091"/>
            <a:ext cx="1600200" cy="1644037"/>
            <a:chOff x="6553200" y="4243010"/>
            <a:chExt cx="1644038" cy="1601106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7375220" y="4243916"/>
              <a:ext cx="0" cy="1600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964210" y="4243010"/>
              <a:ext cx="0" cy="1600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7786230" y="4243916"/>
              <a:ext cx="0" cy="1600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758705" y="4243010"/>
              <a:ext cx="0" cy="1600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169715" y="4243010"/>
              <a:ext cx="0" cy="1600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7580725" y="4243010"/>
              <a:ext cx="0" cy="1600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7991735" y="4243010"/>
              <a:ext cx="0" cy="1600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553200" y="4243010"/>
              <a:ext cx="0" cy="1600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197238" y="4243010"/>
              <a:ext cx="0" cy="1600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hteck 6"/>
          <p:cNvSpPr/>
          <p:nvPr/>
        </p:nvSpPr>
        <p:spPr>
          <a:xfrm>
            <a:off x="6571491" y="5895101"/>
            <a:ext cx="16065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</a:t>
            </a:r>
            <a:r>
              <a:rPr lang="en-US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ndistorted image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3176562" y="4793560"/>
            <a:ext cx="285586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6"/>
          <p:cNvSpPr/>
          <p:nvPr/>
        </p:nvSpPr>
        <p:spPr>
          <a:xfrm>
            <a:off x="4012516" y="4419600"/>
            <a:ext cx="970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correction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hteck 6"/>
              <p:cNvSpPr/>
              <p:nvPr/>
            </p:nvSpPr>
            <p:spPr>
              <a:xfrm>
                <a:off x="3512114" y="5867400"/>
                <a:ext cx="2520308" cy="7570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 smtClean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Radial distortion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𝐿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=1+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1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14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…</m:t>
                      </m:r>
                    </m:oMath>
                  </m:oMathPara>
                </a14:m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Rechteck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114" y="5867400"/>
                <a:ext cx="2520308" cy="757067"/>
              </a:xfrm>
              <a:prstGeom prst="rect">
                <a:avLst/>
              </a:prstGeom>
              <a:blipFill>
                <a:blip r:embed="rId5"/>
                <a:stretch>
                  <a:fillRect l="-725" t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V="1">
            <a:off x="4648200" y="5562602"/>
            <a:ext cx="0" cy="28060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34" grpId="0"/>
      <p:bldP spid="37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Calibration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3715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Take pictures of a calibration target</a:t>
            </a:r>
          </a:p>
          <a:p>
            <a:pPr lvl="1"/>
            <a:r>
              <a:rPr lang="en-US" sz="2000" dirty="0" smtClean="0"/>
              <a:t>A </a:t>
            </a:r>
            <a:r>
              <a:rPr lang="en-US" sz="2000" dirty="0"/>
              <a:t>planar target is often </a:t>
            </a:r>
            <a:r>
              <a:rPr lang="en-US" sz="2000" dirty="0" smtClean="0"/>
              <a:t>used (it is easy to make)</a:t>
            </a:r>
          </a:p>
          <a:p>
            <a:pPr lvl="1"/>
            <a:r>
              <a:rPr lang="en-US" sz="2000" dirty="0" smtClean="0"/>
              <a:t>Take multiple images at different (unknown) poses</a:t>
            </a:r>
          </a:p>
          <a:p>
            <a:r>
              <a:rPr lang="en-US" sz="2400" dirty="0"/>
              <a:t>Processing</a:t>
            </a:r>
          </a:p>
          <a:p>
            <a:pPr lvl="1"/>
            <a:r>
              <a:rPr lang="en-US" sz="2000" dirty="0"/>
              <a:t>Find corners (or centers of circles)</a:t>
            </a:r>
          </a:p>
          <a:p>
            <a:pPr lvl="1"/>
            <a:r>
              <a:rPr lang="en-US" sz="2000" dirty="0"/>
              <a:t>Find projection matrices for each image</a:t>
            </a:r>
          </a:p>
          <a:p>
            <a:pPr lvl="1"/>
            <a:r>
              <a:rPr lang="en-US" sz="2000" dirty="0"/>
              <a:t>Decompose to find poses and </a:t>
            </a:r>
            <a:r>
              <a:rPr lang="en-US" sz="2000" b="1" dirty="0"/>
              <a:t>K</a:t>
            </a:r>
          </a:p>
          <a:p>
            <a:pPr lvl="1"/>
            <a:r>
              <a:rPr lang="en-US" sz="2000" dirty="0"/>
              <a:t>Iterative optimization to find lens distortion</a:t>
            </a:r>
          </a:p>
          <a:p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428067"/>
            <a:ext cx="2400000" cy="180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000" y="4419600"/>
            <a:ext cx="2400000" cy="180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19600"/>
            <a:ext cx="2400000" cy="1800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0" y="2835578"/>
            <a:ext cx="27432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Tips: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Take at least 10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Different viewpoints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Try to fill field of view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98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Perspective Projection</a:t>
            </a:r>
          </a:p>
        </p:txBody>
      </p:sp>
      <p:sp>
        <p:nvSpPr>
          <p:cNvPr id="50585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A </a:t>
            </a:r>
            <a:r>
              <a:rPr lang="en-US" sz="2000" dirty="0"/>
              <a:t>3x4 camera projection matrix </a:t>
            </a:r>
            <a:r>
              <a:rPr lang="en-US" sz="2000" b="1" dirty="0" smtClean="0"/>
              <a:t>M</a:t>
            </a:r>
            <a:r>
              <a:rPr lang="en-US" sz="2000" dirty="0" smtClean="0"/>
              <a:t> projects </a:t>
            </a:r>
            <a:r>
              <a:rPr lang="en-US" sz="2000" dirty="0"/>
              <a:t>3D points onto 2D image points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This matrix models: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rotation and translation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focal length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ratio of pixel height and width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image center</a:t>
            </a:r>
          </a:p>
          <a:p>
            <a:pPr lvl="1"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000" dirty="0"/>
              <a:t>It doesn’t model lens </a:t>
            </a:r>
            <a:r>
              <a:rPr lang="en-US" sz="2000" dirty="0" smtClean="0"/>
              <a:t>distortion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But first, let’s ignore lens distortion</a:t>
            </a:r>
            <a:endParaRPr lang="en-US" sz="2000" dirty="0"/>
          </a:p>
        </p:txBody>
      </p:sp>
      <p:graphicFrame>
        <p:nvGraphicFramePr>
          <p:cNvPr id="50586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6111875" y="1270000"/>
          <a:ext cx="1533525" cy="151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3" imgW="927000" imgH="914400" progId="Equation.DSMT4">
                  <p:embed/>
                </p:oleObj>
              </mc:Choice>
              <mc:Fallback>
                <p:oleObj name="Equation" r:id="rId3" imgW="927000" imgH="914400" progId="Equation.DSMT4">
                  <p:embed/>
                  <p:pic>
                    <p:nvPicPr>
                      <p:cNvPr id="5058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75" y="1270000"/>
                        <a:ext cx="1533525" cy="151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5861" name="Text Box 5"/>
          <p:cNvSpPr txBox="1">
            <a:spLocks noChangeArrowheads="1"/>
          </p:cNvSpPr>
          <p:nvPr/>
        </p:nvSpPr>
        <p:spPr bwMode="auto">
          <a:xfrm>
            <a:off x="7620000" y="2865438"/>
            <a:ext cx="1219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3D point in world coords</a:t>
            </a:r>
          </a:p>
        </p:txBody>
      </p:sp>
      <p:sp>
        <p:nvSpPr>
          <p:cNvPr id="505862" name="Text Box 6"/>
          <p:cNvSpPr txBox="1">
            <a:spLocks noChangeArrowheads="1"/>
          </p:cNvSpPr>
          <p:nvPr/>
        </p:nvSpPr>
        <p:spPr bwMode="auto">
          <a:xfrm>
            <a:off x="6883400" y="5384800"/>
            <a:ext cx="19050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3x4 extrinsic parameter matrix, contains world to camera pose</a:t>
            </a:r>
          </a:p>
        </p:txBody>
      </p:sp>
      <p:sp>
        <p:nvSpPr>
          <p:cNvPr id="505864" name="Text Box 8"/>
          <p:cNvSpPr txBox="1">
            <a:spLocks noChangeArrowheads="1"/>
          </p:cNvSpPr>
          <p:nvPr/>
        </p:nvSpPr>
        <p:spPr bwMode="auto">
          <a:xfrm>
            <a:off x="4867275" y="2747963"/>
            <a:ext cx="11430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2D image point (</a:t>
            </a:r>
            <a:r>
              <a:rPr lang="en-US" sz="1400" dirty="0" err="1"/>
              <a:t>x,y</a:t>
            </a:r>
            <a:r>
              <a:rPr lang="en-US" sz="1400" dirty="0"/>
              <a:t>)</a:t>
            </a:r>
          </a:p>
        </p:txBody>
      </p:sp>
      <p:sp>
        <p:nvSpPr>
          <p:cNvPr id="505865" name="Text Box 9"/>
          <p:cNvSpPr txBox="1">
            <a:spLocks noChangeArrowheads="1"/>
          </p:cNvSpPr>
          <p:nvPr/>
        </p:nvSpPr>
        <p:spPr bwMode="auto">
          <a:xfrm>
            <a:off x="5245100" y="5495925"/>
            <a:ext cx="11430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3x3 intrinsic parameter matrix</a:t>
            </a:r>
          </a:p>
        </p:txBody>
      </p:sp>
      <p:sp>
        <p:nvSpPr>
          <p:cNvPr id="505866" name="Line 10"/>
          <p:cNvSpPr>
            <a:spLocks noChangeShapeType="1"/>
          </p:cNvSpPr>
          <p:nvPr/>
        </p:nvSpPr>
        <p:spPr bwMode="auto">
          <a:xfrm flipH="1" flipV="1">
            <a:off x="7645400" y="2425700"/>
            <a:ext cx="317500" cy="322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5867" name="Line 11"/>
          <p:cNvSpPr>
            <a:spLocks noChangeShapeType="1"/>
          </p:cNvSpPr>
          <p:nvPr/>
        </p:nvSpPr>
        <p:spPr bwMode="auto">
          <a:xfrm flipH="1" flipV="1">
            <a:off x="7061200" y="4965700"/>
            <a:ext cx="31750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5869" name="Line 13"/>
          <p:cNvSpPr>
            <a:spLocks noChangeShapeType="1"/>
          </p:cNvSpPr>
          <p:nvPr/>
        </p:nvSpPr>
        <p:spPr bwMode="auto">
          <a:xfrm flipV="1">
            <a:off x="5959475" y="4965700"/>
            <a:ext cx="377825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5870" name="Line 14"/>
          <p:cNvSpPr>
            <a:spLocks noChangeShapeType="1"/>
          </p:cNvSpPr>
          <p:nvPr/>
        </p:nvSpPr>
        <p:spPr bwMode="auto">
          <a:xfrm>
            <a:off x="5453063" y="3265488"/>
            <a:ext cx="371475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505872" name="Object 16"/>
          <p:cNvGraphicFramePr>
            <a:graphicFrameLocks noChangeAspect="1"/>
          </p:cNvGraphicFramePr>
          <p:nvPr/>
        </p:nvGraphicFramePr>
        <p:xfrm>
          <a:off x="5854700" y="3578225"/>
          <a:ext cx="1790700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5" imgW="1244520" imgH="203040" progId="Equation.DSMT4">
                  <p:embed/>
                </p:oleObj>
              </mc:Choice>
              <mc:Fallback>
                <p:oleObj name="Equation" r:id="rId5" imgW="1244520" imgH="203040" progId="Equation.DSMT4">
                  <p:embed/>
                  <p:pic>
                    <p:nvPicPr>
                      <p:cNvPr id="50587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700" y="3578225"/>
                        <a:ext cx="1790700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5715000" y="4495800"/>
          <a:ext cx="156633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Equation" r:id="rId7" imgW="761760" imgH="228600" progId="Equation.3">
                  <p:embed/>
                </p:oleObj>
              </mc:Choice>
              <mc:Fallback>
                <p:oleObj name="Equation" r:id="rId7" imgW="761760" imgH="2286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15000" y="4495800"/>
                        <a:ext cx="1566333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45B2-8AE2-458D-A679-CCD0C774C41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9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861" grpId="0"/>
      <p:bldP spid="505862" grpId="0"/>
      <p:bldP spid="505864" grpId="0"/>
      <p:bldP spid="505865" grpId="0"/>
      <p:bldP spid="505866" grpId="0" animBg="1"/>
      <p:bldP spid="505867" grpId="0" animBg="1"/>
      <p:bldP spid="505869" grpId="0" animBg="1"/>
      <p:bldP spid="50587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Perspective projection</a:t>
            </a:r>
            <a:endParaRPr lang="en-US" dirty="0"/>
          </a:p>
        </p:txBody>
      </p:sp>
      <p:sp>
        <p:nvSpPr>
          <p:cNvPr id="505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3048000"/>
            <a:ext cx="7696200" cy="3352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 smtClean="0"/>
              <a:t>If the target is planar, we can use </a:t>
            </a:r>
            <a:r>
              <a:rPr lang="en-US" sz="2000" i="1" dirty="0" smtClean="0"/>
              <a:t>Z</a:t>
            </a:r>
            <a:r>
              <a:rPr lang="en-US" sz="2000" dirty="0" smtClean="0"/>
              <a:t>=0 for all points on the target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So equation simplifies to 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 marL="0" indent="0">
              <a:lnSpc>
                <a:spcPct val="90000"/>
              </a:lnSpc>
              <a:buNone/>
            </a:pPr>
            <a:endParaRPr lang="en-US" sz="2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2209800" y="1417638"/>
          <a:ext cx="3390900" cy="1452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Equation" r:id="rId3" imgW="2133360" imgH="914400" progId="Equation.3">
                  <p:embed/>
                </p:oleObj>
              </mc:Choice>
              <mc:Fallback>
                <p:oleObj name="Equation" r:id="rId3" imgW="2133360" imgH="9144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417638"/>
                        <a:ext cx="3390900" cy="14525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2362200" y="3900487"/>
          <a:ext cx="2846387" cy="112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Equation" r:id="rId5" imgW="1790640" imgH="711000" progId="Equation.3">
                  <p:embed/>
                </p:oleObj>
              </mc:Choice>
              <mc:Fallback>
                <p:oleObj name="Equation" r:id="rId5" imgW="1790640" imgH="7110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900487"/>
                        <a:ext cx="2846387" cy="1128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E45B2-8AE2-458D-A679-CCD0C774C41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Perspective projection of a </a:t>
            </a:r>
            <a:r>
              <a:rPr lang="en-US" dirty="0" smtClean="0"/>
              <a:t>plane </a:t>
            </a:r>
            <a:r>
              <a:rPr lang="en-US" sz="3600" dirty="0" smtClean="0"/>
              <a:t>(continued</a:t>
            </a:r>
            <a:r>
              <a:rPr lang="en-US" sz="3600" dirty="0"/>
              <a:t>)</a:t>
            </a:r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137150"/>
          </a:xfrm>
        </p:spPr>
        <p:txBody>
          <a:bodyPr>
            <a:normAutofit/>
          </a:bodyPr>
          <a:lstStyle/>
          <a:p>
            <a:r>
              <a:rPr lang="en-US" dirty="0"/>
              <a:t>We can solve for the </a:t>
            </a:r>
            <a:r>
              <a:rPr lang="en-US" dirty="0" smtClean="0"/>
              <a:t>9 unknowns </a:t>
            </a:r>
            <a:r>
              <a:rPr lang="en-US" dirty="0"/>
              <a:t>(</a:t>
            </a:r>
            <a:r>
              <a:rPr lang="en-US" i="1" dirty="0"/>
              <a:t>m</a:t>
            </a:r>
            <a:r>
              <a:rPr lang="en-US" baseline="-25000" dirty="0"/>
              <a:t>11</a:t>
            </a:r>
            <a:r>
              <a:rPr lang="en-US" dirty="0"/>
              <a:t>..</a:t>
            </a:r>
            <a:r>
              <a:rPr lang="en-US" i="1" dirty="0"/>
              <a:t>m</a:t>
            </a:r>
            <a:r>
              <a:rPr lang="en-US" baseline="-25000" dirty="0"/>
              <a:t>34</a:t>
            </a:r>
            <a:r>
              <a:rPr lang="en-US" dirty="0"/>
              <a:t>) by observing a set of known points on a calibration </a:t>
            </a:r>
            <a:r>
              <a:rPr lang="en-US" dirty="0" smtClean="0"/>
              <a:t>planar target, </a:t>
            </a:r>
            <a:r>
              <a:rPr lang="en-US" dirty="0"/>
              <a:t>then do least squares fitting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is </a:t>
            </a:r>
            <a:r>
              <a:rPr lang="en-US" dirty="0" smtClean="0"/>
              <a:t>called </a:t>
            </a:r>
            <a:r>
              <a:rPr lang="en-US" dirty="0"/>
              <a:t>the “direct linear transformation” (DLT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To do this, write: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Then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/>
          </p:nvPr>
        </p:nvGraphicFramePr>
        <p:xfrm>
          <a:off x="1371600" y="4027489"/>
          <a:ext cx="6695656" cy="810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Equation" r:id="rId3" imgW="3581280" imgH="431640" progId="Equation.3">
                  <p:embed/>
                </p:oleObj>
              </mc:Choice>
              <mc:Fallback>
                <p:oleObj name="Equation" r:id="rId3" imgW="3581280" imgH="43164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027489"/>
                        <a:ext cx="6695656" cy="8104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1924844" y="5410200"/>
          <a:ext cx="5294312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Equation" r:id="rId5" imgW="2831760" imgH="457200" progId="Equation.3">
                  <p:embed/>
                </p:oleObj>
              </mc:Choice>
              <mc:Fallback>
                <p:oleObj name="Equation" r:id="rId5" imgW="2831760" imgH="4572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844" y="5410200"/>
                        <a:ext cx="5294312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 using l</a:t>
            </a:r>
            <a:r>
              <a:rPr lang="en-US" dirty="0" smtClean="0"/>
              <a:t>east squares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13715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We have the system of equations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/>
                  <a:t>We collect all the unknowns (</a:t>
                </a:r>
                <a:r>
                  <a:rPr lang="en-US" i="1" dirty="0" err="1"/>
                  <a:t>m</a:t>
                </a:r>
                <a:r>
                  <a:rPr lang="en-US" i="1" baseline="-25000" dirty="0" err="1"/>
                  <a:t>ij</a:t>
                </a:r>
                <a:r>
                  <a:rPr lang="en-US" dirty="0"/>
                  <a:t>) into a vector (</a:t>
                </a:r>
                <a:r>
                  <a:rPr lang="en-US" dirty="0" smtClean="0"/>
                  <a:t>9x1</a:t>
                </a:r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</a:t>
                </a:r>
                <a:endParaRPr lang="en-US" dirty="0" smtClean="0"/>
              </a:p>
              <a:p>
                <a:r>
                  <a:rPr lang="en-US" dirty="0" smtClean="0"/>
                  <a:t>We write the system of equations as a matrix equation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𝐀𝐱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r>
                  <a:rPr lang="en-US" dirty="0" smtClean="0"/>
                  <a:t>Note - t</a:t>
                </a:r>
                <a:r>
                  <a:rPr lang="en-US" dirty="0" smtClean="0"/>
                  <a:t>his is different than the usual least squares matrix equation, which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>
                          <a:latin typeface="Cambria Math" panose="02040503050406030204" pitchFamily="18" charset="0"/>
                        </a:rPr>
                        <m:t>𝐀𝐱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𝐛</m:t>
                      </m:r>
                    </m:oMath>
                  </m:oMathPara>
                </a14:m>
                <a:endParaRPr lang="en-US" sz="2400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137150"/>
              </a:xfrm>
              <a:blipFill>
                <a:blip r:embed="rId3"/>
                <a:stretch>
                  <a:fillRect l="-1111" t="-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676400" y="1752600"/>
          <a:ext cx="5294312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Equation" r:id="rId4" imgW="2831760" imgH="457200" progId="Equation.3">
                  <p:embed/>
                </p:oleObj>
              </mc:Choice>
              <mc:Fallback>
                <p:oleObj name="Equation" r:id="rId4" imgW="2831760" imgH="4572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752600"/>
                        <a:ext cx="5294312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440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2718</TotalTime>
  <Words>1236</Words>
  <Application>Microsoft Office PowerPoint</Application>
  <PresentationFormat>On-screen Show (4:3)</PresentationFormat>
  <Paragraphs>237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Calibri</vt:lpstr>
      <vt:lpstr>Cambria Math</vt:lpstr>
      <vt:lpstr>Consolas</vt:lpstr>
      <vt:lpstr>Courier New</vt:lpstr>
      <vt:lpstr>Helvetica</vt:lpstr>
      <vt:lpstr>Symbol</vt:lpstr>
      <vt:lpstr>Times New Roman</vt:lpstr>
      <vt:lpstr>Office Theme</vt:lpstr>
      <vt:lpstr>Equation</vt:lpstr>
      <vt:lpstr>Image</vt:lpstr>
      <vt:lpstr>PowerPoint Presentation</vt:lpstr>
      <vt:lpstr>Camera Calibration</vt:lpstr>
      <vt:lpstr>Example Motivation</vt:lpstr>
      <vt:lpstr>General Cameras</vt:lpstr>
      <vt:lpstr>Calibration Method</vt:lpstr>
      <vt:lpstr>Simple Perspective Projection</vt:lpstr>
      <vt:lpstr>Perspective projection</vt:lpstr>
      <vt:lpstr>Perspective projection of a plane (continued)</vt:lpstr>
      <vt:lpstr>Solve using least squares</vt:lpstr>
      <vt:lpstr>Solving a System of Homogeneous Equations</vt:lpstr>
      <vt:lpstr>Extracting parameters</vt:lpstr>
      <vt:lpstr>Lens Distortion</vt:lpstr>
      <vt:lpstr>Radial Distortion Examples</vt:lpstr>
      <vt:lpstr>PowerPoint Presentation</vt:lpstr>
      <vt:lpstr>PowerPoint Presentation</vt:lpstr>
      <vt:lpstr>PowerPoint Presentation</vt:lpstr>
      <vt:lpstr>Complete Projection Model</vt:lpstr>
      <vt:lpstr>Solving for Parameters</vt:lpstr>
      <vt:lpstr>How Many Images are Needed?</vt:lpstr>
      <vt:lpstr>OpenCV Camera Calibration</vt:lpstr>
      <vt:lpstr>Notes on the chessboard pattern</vt:lpstr>
      <vt:lpstr>Python program – capture chessboard images</vt:lpstr>
      <vt:lpstr>PowerPoint Presentation</vt:lpstr>
      <vt:lpstr>Python program – calibrate camera</vt:lpstr>
      <vt:lpstr>PowerPoint Presentation</vt:lpstr>
      <vt:lpstr>PowerPoint Presentation</vt:lpstr>
      <vt:lpstr>Effect of Undistortion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whoff</dc:creator>
  <cp:lastModifiedBy>William Hoff</cp:lastModifiedBy>
  <cp:revision>215</cp:revision>
  <cp:lastPrinted>2019-08-30T18:05:15Z</cp:lastPrinted>
  <dcterms:created xsi:type="dcterms:W3CDTF">2006-08-16T00:00:00Z</dcterms:created>
  <dcterms:modified xsi:type="dcterms:W3CDTF">2020-10-04T21:02:50Z</dcterms:modified>
</cp:coreProperties>
</file>