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84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90" r:id="rId11"/>
    <p:sldId id="291" r:id="rId12"/>
    <p:sldId id="292" r:id="rId13"/>
    <p:sldId id="297" r:id="rId14"/>
    <p:sldId id="301" r:id="rId15"/>
    <p:sldId id="300" r:id="rId16"/>
    <p:sldId id="299" r:id="rId17"/>
    <p:sldId id="298" r:id="rId1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DC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43" autoAdjust="0"/>
    <p:restoredTop sz="94689" autoAdjust="0"/>
  </p:normalViewPr>
  <p:slideViewPr>
    <p:cSldViewPr snapToObjects="1">
      <p:cViewPr varScale="1">
        <p:scale>
          <a:sx n="116" d="100"/>
          <a:sy n="116" d="100"/>
        </p:scale>
        <p:origin x="108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9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0" d="100"/>
        <a:sy n="13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5" Type="http://schemas.openxmlformats.org/officeDocument/2006/relationships/image" Target="../media/image10.wmf"/><Relationship Id="rId4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6496715-E9F1-416F-BD64-F547D72D167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D756A2ED-597B-4D8E-8CB6-BF2AB7121D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2792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63795-15C4-4AFF-B07B-E55BC49B2876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ABD57C-A711-49FA-9577-F4CEE7F72CF1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74BF8E-B9E5-4919-B8C9-AAD5A068758D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B1EF87-A5B4-4AE7-916F-FEDD8D0F4CBD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73E0B-3AEF-435C-AAC9-6BBF0686126C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8293E-A63D-4B95-99B5-2841FB05E465}" type="datetime1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852E5-4ED4-4C50-9F30-6BB3F38ED69E}" type="datetime1">
              <a:rPr lang="en-US" smtClean="0"/>
              <a:t>9/28/2020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C99C0D-FAB6-45A8-B7F9-043E86CAB89D}" type="datetime1">
              <a:rPr lang="en-US" smtClean="0"/>
              <a:t>9/28/2020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E7F4-CD1A-49DD-AEBC-6B44499F815F}" type="datetime1">
              <a:rPr lang="en-US" smtClean="0"/>
              <a:t>9/28/2020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99DDA-A4FA-4FEB-BE0F-D0288985C6EA}" type="datetime1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4A5F1-B93F-4E77-ADBB-B19E89B7072C}" type="datetime1">
              <a:rPr lang="en-US" smtClean="0"/>
              <a:t>9/28/2020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06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1C9B9-A4A9-40B0-AC02-FFF814904B31}" type="datetime1">
              <a:rPr lang="en-US" smtClean="0"/>
              <a:t>9/28/2020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3962400" y="6527884"/>
            <a:ext cx="1082348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i="1" dirty="0" smtClean="0"/>
              <a:t>Computer Vision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457200" y="6527884"/>
            <a:ext cx="1564852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i="1" dirty="0" smtClean="0"/>
              <a:t>Colorado School of Mines</a:t>
            </a:r>
            <a:endParaRPr lang="en-US" sz="1050" i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2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image" Target="../media/image2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0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3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9.wmf"/><Relationship Id="rId4" Type="http://schemas.openxmlformats.org/officeDocument/2006/relationships/image" Target="../media/image6.wmf"/><Relationship Id="rId9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oleObject" Target="../embeddings/oleObject10.bin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1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7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7.wmf"/><Relationship Id="rId5" Type="http://schemas.openxmlformats.org/officeDocument/2006/relationships/oleObject" Target="../embeddings/oleObject14.bin"/><Relationship Id="rId4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" r="8957"/>
          <a:stretch/>
        </p:blipFill>
        <p:spPr>
          <a:xfrm>
            <a:off x="0" y="0"/>
            <a:ext cx="9103656" cy="6858000"/>
          </a:xfr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533400" y="304800"/>
            <a:ext cx="7772400" cy="182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Colorado School of Mines</a:t>
            </a:r>
          </a:p>
          <a:p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/>
            </a:r>
            <a:b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</a:br>
            <a:r>
              <a:rPr lang="en-US" b="1" dirty="0" smtClean="0">
                <a:solidFill>
                  <a:schemeClr val="accent1">
                    <a:lumMod val="20000"/>
                    <a:lumOff val="80000"/>
                  </a:schemeClr>
                </a:solidFill>
              </a:rPr>
              <a:t>Computer Vision</a:t>
            </a:r>
            <a:endParaRPr lang="en-US" b="1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304800" y="5410200"/>
            <a:ext cx="8610600" cy="1371600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800" b="1" dirty="0" smtClean="0">
                <a:solidFill>
                  <a:schemeClr val="bg1"/>
                </a:solidFill>
              </a:rPr>
              <a:t>Professor William Hoff</a:t>
            </a:r>
          </a:p>
          <a:p>
            <a:pPr marL="0" indent="0" algn="ctr">
              <a:buNone/>
            </a:pPr>
            <a:r>
              <a:rPr lang="en-US" sz="2800" dirty="0" smtClean="0">
                <a:solidFill>
                  <a:schemeClr val="bg1"/>
                </a:solidFill>
              </a:rPr>
              <a:t>Dept of Computer Science</a:t>
            </a:r>
          </a:p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http://inside.mines.edu/~whoff/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749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- affine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3933419" cy="4906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An “affine” transform is more general than a 2D rigid transform</a:t>
            </a:r>
          </a:p>
          <a:p>
            <a:endParaRPr lang="en-US" sz="2400" dirty="0" smtClean="0"/>
          </a:p>
          <a:p>
            <a:endParaRPr lang="en-US" sz="2400" dirty="0"/>
          </a:p>
          <a:p>
            <a:endParaRPr lang="en-US" sz="2400" dirty="0" smtClean="0"/>
          </a:p>
          <a:p>
            <a:endParaRPr lang="en-US" sz="2400" dirty="0" smtClean="0"/>
          </a:p>
          <a:p>
            <a:r>
              <a:rPr lang="en-US" sz="2400" dirty="0" smtClean="0"/>
              <a:t>It is a good approximation for small out-of-plane rotations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205" y="250433"/>
            <a:ext cx="4651990" cy="321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7205" y="3276600"/>
            <a:ext cx="4651990" cy="321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5995996" y="3055193"/>
            <a:ext cx="9092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book1.jpg</a:t>
            </a:r>
          </a:p>
        </p:txBody>
      </p:sp>
      <p:sp>
        <p:nvSpPr>
          <p:cNvPr id="6" name="Rectangle 5"/>
          <p:cNvSpPr/>
          <p:nvPr/>
        </p:nvSpPr>
        <p:spPr>
          <a:xfrm>
            <a:off x="6172200" y="6048573"/>
            <a:ext cx="90922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/>
              <a:t>book2.jpg</a:t>
            </a:r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57573514"/>
              </p:ext>
            </p:extLst>
          </p:nvPr>
        </p:nvGraphicFramePr>
        <p:xfrm>
          <a:off x="1138331" y="2588232"/>
          <a:ext cx="2738398" cy="1113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5" name="Equation" r:id="rId5" imgW="1765300" imgH="711200" progId="Equation.3">
                  <p:embed/>
                </p:oleObj>
              </mc:Choice>
              <mc:Fallback>
                <p:oleObj name="Equation" r:id="rId5" imgW="1765300" imgH="7112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38331" y="2588232"/>
                        <a:ext cx="2738398" cy="111363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65138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</a:t>
            </a:r>
            <a:r>
              <a:rPr lang="en-US" dirty="0" smtClean="0"/>
              <a:t>– affine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7848600" cy="35052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We write </a:t>
            </a:r>
            <a:r>
              <a:rPr lang="en-US" sz="2000" dirty="0"/>
              <a:t>the system of linear equations </a:t>
            </a:r>
            <a:r>
              <a:rPr lang="en-US" sz="2000" b="1" dirty="0"/>
              <a:t>Ax</a:t>
            </a:r>
            <a:r>
              <a:rPr lang="en-US" sz="2000" dirty="0"/>
              <a:t>=</a:t>
            </a:r>
            <a:r>
              <a:rPr lang="en-US" sz="2000" b="1" dirty="0"/>
              <a:t>b</a:t>
            </a:r>
            <a:r>
              <a:rPr lang="en-US" sz="2000" dirty="0"/>
              <a:t> for least squares fitting of an affine </a:t>
            </a:r>
            <a:r>
              <a:rPr lang="en-US" sz="2000" dirty="0" smtClean="0"/>
              <a:t>transformation</a:t>
            </a:r>
            <a:endParaRPr lang="en-US" sz="1800" dirty="0"/>
          </a:p>
          <a:p>
            <a:r>
              <a:rPr lang="en-US" sz="2000" dirty="0" smtClean="0"/>
              <a:t>An </a:t>
            </a:r>
            <a:r>
              <a:rPr lang="en-US" sz="2000" dirty="0"/>
              <a:t>affine transformation has the form </a:t>
            </a:r>
            <a:endParaRPr lang="en-US" sz="2000" dirty="0" smtClean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There are 6 unknowns so we need at least 3 corresponding points</a:t>
            </a:r>
            <a:r>
              <a:rPr lang="en-US" sz="2000" dirty="0" smtClean="0"/>
              <a:t>.</a:t>
            </a:r>
            <a:endParaRPr lang="en-US" sz="2000" dirty="0"/>
          </a:p>
          <a:p>
            <a:r>
              <a:rPr lang="en-US" sz="2000" dirty="0"/>
              <a:t>The system of linear equations is Ax=b where</a:t>
            </a:r>
          </a:p>
          <a:p>
            <a:endParaRPr lang="en-US" sz="1800" dirty="0"/>
          </a:p>
          <a:p>
            <a:endParaRPr lang="en-US" sz="1800" dirty="0" smtClean="0"/>
          </a:p>
          <a:p>
            <a:endParaRPr lang="en-US" sz="1800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24925942"/>
              </p:ext>
            </p:extLst>
          </p:nvPr>
        </p:nvGraphicFramePr>
        <p:xfrm>
          <a:off x="1498631" y="2393710"/>
          <a:ext cx="2319216" cy="943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19" name="Equation" r:id="rId3" imgW="1765300" imgH="711200" progId="Equation.3">
                  <p:embed/>
                </p:oleObj>
              </mc:Choice>
              <mc:Fallback>
                <p:oleObj name="Equation" r:id="rId3" imgW="1765300" imgH="711200" progId="Equation.3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8631" y="2393710"/>
                        <a:ext cx="2319216" cy="94316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/>
          <p:cNvSpPr/>
          <p:nvPr/>
        </p:nvSpPr>
        <p:spPr>
          <a:xfrm>
            <a:off x="4464407" y="2553966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406153"/>
              </p:ext>
            </p:extLst>
          </p:nvPr>
        </p:nvGraphicFramePr>
        <p:xfrm>
          <a:off x="5000877" y="2535824"/>
          <a:ext cx="1917693" cy="602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20" name="Equation" r:id="rId5" imgW="1460500" imgH="457200" progId="Equation.3">
                  <p:embed/>
                </p:oleObj>
              </mc:Choice>
              <mc:Fallback>
                <p:oleObj name="Equation" r:id="rId5" imgW="1460500" imgH="45720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0877" y="2535824"/>
                        <a:ext cx="1917693" cy="602285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1049816" y="4690516"/>
                <a:ext cx="5872249" cy="135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  <m:sup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/>
                            <m:e/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1600" b="1" i="0" smtClean="0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  <m:sup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6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sz="16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1600" dirty="0" smtClean="0"/>
                  <a:t>  </a:t>
                </a:r>
                <a:endParaRPr lang="en-US" sz="16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816" y="4690516"/>
                <a:ext cx="5872249" cy="13526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9392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Example </a:t>
            </a:r>
            <a:r>
              <a:rPr lang="en-US" dirty="0" smtClean="0"/>
              <a:t>– affine (continued)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7848600" cy="4906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As before, we find corresponding points between the two images</a:t>
            </a:r>
            <a:endParaRPr lang="en-US" sz="2400" dirty="0"/>
          </a:p>
          <a:p>
            <a:r>
              <a:rPr lang="en-US" sz="2400" dirty="0" smtClean="0"/>
              <a:t>Again, we will use the four corners of the book</a:t>
            </a:r>
            <a:endParaRPr lang="en-US" sz="1800" dirty="0" smtClean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54" t="5405" r="10949" b="10940"/>
          <a:stretch/>
        </p:blipFill>
        <p:spPr bwMode="auto">
          <a:xfrm>
            <a:off x="609600" y="2827176"/>
            <a:ext cx="3769567" cy="27920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93" t="5628" r="11497" b="9943"/>
          <a:stretch/>
        </p:blipFill>
        <p:spPr bwMode="auto">
          <a:xfrm>
            <a:off x="4677747" y="2819400"/>
            <a:ext cx="3750906" cy="2817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218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295400" y="173882"/>
            <a:ext cx="2133600" cy="7159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Code</a:t>
            </a:r>
            <a:endParaRPr lang="en-US" sz="28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638800" y="2154476"/>
            <a:ext cx="2133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Output</a:t>
            </a:r>
            <a:endParaRPr lang="en-US" sz="2800" dirty="0"/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418288" y="762000"/>
            <a:ext cx="4991911" cy="56784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Inconsolata"/>
              </a:rPr>
              <a:t>import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numpy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Inconsolata"/>
              </a:rPr>
              <a:t>as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np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Inconsolata"/>
              </a:rPr>
              <a:t>def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Inconsolata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main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():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# Define corresponding points.</a:t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ptsA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=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np.array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([(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120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28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), 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422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6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), 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106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472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), 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557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400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)])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ptsB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=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np.array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([(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201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6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), 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501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28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), 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81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420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), 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536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462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)])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num_pts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=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Inconsolata"/>
              </a:rPr>
              <a:t>len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ptsA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     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# </a:t>
            </a:r>
            <a:r>
              <a:rPr kumimoji="0" lang="en-US" altLang="en-US" sz="11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len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() returns size of the first dimension</a:t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/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    # Form the "A" matrix, row by row.</a:t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A =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np.zeros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2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*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num_pts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6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Inconsolata"/>
              </a:rPr>
              <a:t>for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Inconsolata"/>
              </a:rPr>
              <a:t>in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Inconsolata"/>
              </a:rPr>
              <a:t>range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num_pts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):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    A[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2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*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:] = [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ptsA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[i,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],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ptsA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[i,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1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],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1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]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    A[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2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*i+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1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:] = [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ptsA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[i,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],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ptsA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[i,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1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],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1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]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Inconsolata"/>
              </a:rPr>
              <a:t>print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(A)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# Reshape points into a column vector: [ x0,y0,x1,y1,x2,y2,x3,y3 ].</a:t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b =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np.reshape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ptsB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2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*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num_pts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Inconsolata"/>
              </a:rPr>
              <a:t>print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(b)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Ap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=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np.linalg.pinv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(A)  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# Pseudo inverse</a:t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x =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Ap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@ b              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# Solve for the least squares solution</a:t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/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    # Get parameters from the solution vector; put into a transformation matrix.</a:t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T =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np.array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([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    (x[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], x[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1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], x[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4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]),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    (x[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2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], x[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3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], x[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5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]),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    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1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),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])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Inconsolata"/>
              </a:rPr>
              <a:t>print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Inconsolata"/>
              </a:rPr>
              <a:t>"Affine transformation matrix:"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T)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Inconsolata"/>
              </a:rPr>
              <a:t>if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__name__ ==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Inconsolata"/>
              </a:rPr>
              <a:t>"__main__"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: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main()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410200" y="2924413"/>
            <a:ext cx="342900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[[120.  28.   0.   0.   1.   0.]</a:t>
            </a:r>
          </a:p>
          <a:p>
            <a:r>
              <a:rPr lang="en-US" sz="1400" dirty="0"/>
              <a:t> [  0.   0. 120.  28.   0.   1.]</a:t>
            </a:r>
          </a:p>
          <a:p>
            <a:r>
              <a:rPr lang="en-US" sz="1400" dirty="0"/>
              <a:t> [422.   6.   0.   0.   1.   0.]</a:t>
            </a:r>
          </a:p>
          <a:p>
            <a:r>
              <a:rPr lang="en-US" sz="1400" dirty="0"/>
              <a:t> [  0.   0. 422.   6.   0.   1.]</a:t>
            </a:r>
          </a:p>
          <a:p>
            <a:r>
              <a:rPr lang="en-US" sz="1400" dirty="0"/>
              <a:t> [106. 472.   0.   0.   1.   0.]</a:t>
            </a:r>
          </a:p>
          <a:p>
            <a:r>
              <a:rPr lang="en-US" sz="1400" dirty="0"/>
              <a:t> [  0.   0. 106. 472.   0.   1.]</a:t>
            </a:r>
          </a:p>
          <a:p>
            <a:r>
              <a:rPr lang="en-US" sz="1400" dirty="0"/>
              <a:t> [557. 400.   0.   0.   1.   0.]</a:t>
            </a:r>
          </a:p>
          <a:p>
            <a:r>
              <a:rPr lang="en-US" sz="1400" dirty="0"/>
              <a:t> [  0.   0. 557. 400.   0.   1</a:t>
            </a:r>
            <a:r>
              <a:rPr lang="en-US" sz="1400" dirty="0" smtClean="0"/>
              <a:t>.]]</a:t>
            </a:r>
          </a:p>
          <a:p>
            <a:endParaRPr lang="en-US" sz="1400" dirty="0"/>
          </a:p>
          <a:p>
            <a:r>
              <a:rPr lang="en-US" sz="1400" dirty="0"/>
              <a:t>[201   6 501  28  81 420 536 462</a:t>
            </a:r>
            <a:r>
              <a:rPr lang="en-US" sz="1400" dirty="0" smtClean="0"/>
              <a:t>]</a:t>
            </a:r>
          </a:p>
          <a:p>
            <a:endParaRPr lang="en-US" sz="1400" dirty="0"/>
          </a:p>
          <a:p>
            <a:r>
              <a:rPr lang="en-US" sz="1400" dirty="0"/>
              <a:t>Affine transformation matrix:</a:t>
            </a:r>
          </a:p>
          <a:p>
            <a:r>
              <a:rPr lang="en-US" sz="1400" dirty="0"/>
              <a:t>[[  0.97196831  -0.24169206  91.68779639]</a:t>
            </a:r>
          </a:p>
          <a:p>
            <a:r>
              <a:rPr lang="en-US" sz="1400" dirty="0"/>
              <a:t> [  0.21710822   0.97897709 -58.14216236]</a:t>
            </a:r>
          </a:p>
          <a:p>
            <a:r>
              <a:rPr lang="en-US" sz="1400" dirty="0"/>
              <a:t> [  0.           0.           1.        ]]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4184782" y="338558"/>
                <a:ext cx="4436151" cy="10145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200" b="1" i="0" smtClean="0">
                        <a:latin typeface="Cambria Math" panose="02040503050406030204" pitchFamily="18" charset="0"/>
                      </a:rPr>
                      <m:t>𝐀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  <m:sup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  <m:sup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  <m:sup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  <m:sup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/>
                            <m:e/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  <m:sup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  <m:e>
                                    <m:sSubSup>
                                      <m:sSubSup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sub>
                                      <m:sup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1200" b="1" i="0" smtClean="0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11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𝑎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22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sz="1200" b="1" i="0" smtClean="0">
                        <a:latin typeface="Cambria Math" panose="02040503050406030204" pitchFamily="18" charset="0"/>
                      </a:rPr>
                      <m:t>𝐛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  <m:sup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  <m:sup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(1)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sSubSup>
                                      <m:sSubSupPr>
                                        <m:ctrlP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sub>
                                      <m:sup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  <m:r>
                                          <a:rPr lang="en-US" sz="1200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bSup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en-US" sz="1200" dirty="0" smtClean="0"/>
                  <a:t>  </a:t>
                </a:r>
                <a:endParaRPr lang="en-US" sz="12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4782" y="338558"/>
                <a:ext cx="4436151" cy="101457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9338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Transform the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3581400"/>
          </a:xfrm>
        </p:spPr>
        <p:txBody>
          <a:bodyPr>
            <a:normAutofit/>
          </a:bodyPr>
          <a:lstStyle/>
          <a:p>
            <a:r>
              <a:rPr lang="en-US" sz="2400" dirty="0" smtClean="0"/>
              <a:t>Using our estimated transformation matrix T, let’s transform image A to align it with image B</a:t>
            </a:r>
          </a:p>
          <a:p>
            <a:r>
              <a:rPr lang="en-US" sz="2400" dirty="0" smtClean="0"/>
              <a:t>We can do this because we know that T maps points from A to B; i.e., </a:t>
            </a:r>
            <a:r>
              <a:rPr lang="en-US" sz="2400" dirty="0" err="1" smtClean="0"/>
              <a:t>pB</a:t>
            </a:r>
            <a:r>
              <a:rPr lang="en-US" sz="2400" dirty="0" smtClean="0"/>
              <a:t> = </a:t>
            </a:r>
            <a:r>
              <a:rPr lang="en-US" sz="2400" dirty="0" smtClean="0"/>
              <a:t>T * </a:t>
            </a:r>
            <a:r>
              <a:rPr lang="en-US" sz="2400" dirty="0" err="1" smtClean="0"/>
              <a:t>pA</a:t>
            </a:r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32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03" t="3902" r="10910" b="6909"/>
          <a:stretch/>
        </p:blipFill>
        <p:spPr bwMode="auto">
          <a:xfrm>
            <a:off x="5144105" y="3131384"/>
            <a:ext cx="3545938" cy="2761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3009900"/>
            <a:ext cx="4424030" cy="30556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7" name="Right Arrow 16"/>
          <p:cNvSpPr/>
          <p:nvPr/>
        </p:nvSpPr>
        <p:spPr>
          <a:xfrm>
            <a:off x="4337669" y="4156724"/>
            <a:ext cx="609600" cy="7620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054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Generating another image using a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5105400" cy="4906963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We can transform every point in image A to the corresponding location in image B; </a:t>
            </a:r>
            <a:r>
              <a:rPr lang="en-US" dirty="0" err="1" smtClean="0"/>
              <a:t>ie</a:t>
            </a:r>
            <a:r>
              <a:rPr lang="en-US" dirty="0" smtClean="0"/>
              <a:t>, </a:t>
            </a:r>
            <a:r>
              <a:rPr lang="en-US" b="1" dirty="0" err="1" smtClean="0"/>
              <a:t>pB</a:t>
            </a:r>
            <a:r>
              <a:rPr lang="en-US" b="1" dirty="0" smtClean="0"/>
              <a:t> = T </a:t>
            </a:r>
            <a:r>
              <a:rPr lang="en-US" b="1" dirty="0" err="1" smtClean="0"/>
              <a:t>pA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But instead we use the inverse, </a:t>
            </a:r>
            <a:r>
              <a:rPr lang="en-US" b="1" dirty="0" err="1" smtClean="0"/>
              <a:t>pA</a:t>
            </a:r>
            <a:r>
              <a:rPr lang="en-US" b="1" dirty="0" smtClean="0"/>
              <a:t> = T</a:t>
            </a:r>
            <a:r>
              <a:rPr lang="en-US" b="1" baseline="30000" dirty="0" smtClean="0"/>
              <a:t>-1</a:t>
            </a:r>
            <a:r>
              <a:rPr lang="en-US" b="1" dirty="0" smtClean="0"/>
              <a:t> </a:t>
            </a:r>
            <a:r>
              <a:rPr lang="en-US" b="1" dirty="0" err="1" smtClean="0"/>
              <a:t>pB</a:t>
            </a:r>
            <a:endParaRPr lang="en-US" b="1" dirty="0" smtClean="0"/>
          </a:p>
          <a:p>
            <a:endParaRPr lang="en-US" dirty="0" smtClean="0"/>
          </a:p>
          <a:p>
            <a:r>
              <a:rPr lang="en-US" dirty="0" smtClean="0"/>
              <a:t>Then we scan through every point </a:t>
            </a:r>
            <a:r>
              <a:rPr lang="en-US" b="1" dirty="0" err="1" smtClean="0"/>
              <a:t>pB</a:t>
            </a:r>
            <a:r>
              <a:rPr lang="en-US" dirty="0" smtClean="0"/>
              <a:t> in the output image, and calculate the point </a:t>
            </a:r>
            <a:r>
              <a:rPr lang="en-US" b="1" dirty="0" err="1" smtClean="0"/>
              <a:t>pA</a:t>
            </a:r>
            <a:r>
              <a:rPr lang="en-US" dirty="0" smtClean="0"/>
              <a:t> in the input image where we should get the intensity value to use</a:t>
            </a:r>
          </a:p>
          <a:p>
            <a:endParaRPr lang="en-US" dirty="0" smtClean="0"/>
          </a:p>
          <a:p>
            <a:pPr lvl="1"/>
            <a:r>
              <a:rPr lang="en-US" dirty="0" smtClean="0"/>
              <a:t>This makes sure that we don’t miss assigning any pixels in the output image</a:t>
            </a:r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If </a:t>
            </a:r>
            <a:r>
              <a:rPr lang="en-US" dirty="0" err="1" smtClean="0"/>
              <a:t>pA</a:t>
            </a:r>
            <a:r>
              <a:rPr lang="en-US" dirty="0" smtClean="0"/>
              <a:t> falls at a non-integer location, we just take the value at the nearest integer point (a better way to do it is to interpolate among the neighbors)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5867400" y="1676400"/>
            <a:ext cx="1219200" cy="1219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467600" y="1676400"/>
            <a:ext cx="1219200" cy="1219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867400" y="3810000"/>
            <a:ext cx="1219200" cy="1219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467600" y="3810000"/>
            <a:ext cx="1219200" cy="12192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172200" y="1292423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input</a:t>
            </a:r>
            <a:endParaRPr lang="en-US" sz="1400" dirty="0"/>
          </a:p>
        </p:txBody>
      </p:sp>
      <p:sp>
        <p:nvSpPr>
          <p:cNvPr id="10" name="TextBox 9"/>
          <p:cNvSpPr txBox="1"/>
          <p:nvPr/>
        </p:nvSpPr>
        <p:spPr>
          <a:xfrm>
            <a:off x="7696200" y="1295400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output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6172200" y="3429000"/>
            <a:ext cx="60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input</a:t>
            </a:r>
            <a:endParaRPr lang="en-US" sz="1400" dirty="0"/>
          </a:p>
        </p:txBody>
      </p:sp>
      <p:sp>
        <p:nvSpPr>
          <p:cNvPr id="12" name="TextBox 11"/>
          <p:cNvSpPr txBox="1"/>
          <p:nvPr/>
        </p:nvSpPr>
        <p:spPr>
          <a:xfrm>
            <a:off x="7696200" y="3431977"/>
            <a:ext cx="762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output</a:t>
            </a:r>
            <a:endParaRPr lang="en-US" sz="1400" dirty="0"/>
          </a:p>
        </p:txBody>
      </p:sp>
      <p:sp>
        <p:nvSpPr>
          <p:cNvPr id="13" name="Oval 12"/>
          <p:cNvSpPr/>
          <p:nvPr/>
        </p:nvSpPr>
        <p:spPr>
          <a:xfrm>
            <a:off x="6248400" y="190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8153400" y="2590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urved Connector 15"/>
          <p:cNvCxnSpPr>
            <a:stCxn id="13" idx="6"/>
            <a:endCxn id="14" idx="2"/>
          </p:cNvCxnSpPr>
          <p:nvPr/>
        </p:nvCxnSpPr>
        <p:spPr>
          <a:xfrm>
            <a:off x="6324600" y="1943100"/>
            <a:ext cx="1828800" cy="685800"/>
          </a:xfrm>
          <a:prstGeom prst="curved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8191500" y="2416201"/>
            <a:ext cx="3545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 smtClean="0"/>
              <a:t>pB</a:t>
            </a:r>
            <a:endParaRPr lang="en-US" sz="1200" dirty="0"/>
          </a:p>
        </p:txBody>
      </p:sp>
      <p:sp>
        <p:nvSpPr>
          <p:cNvPr id="21" name="Rectangle 20"/>
          <p:cNvSpPr/>
          <p:nvPr/>
        </p:nvSpPr>
        <p:spPr>
          <a:xfrm>
            <a:off x="6019800" y="1905000"/>
            <a:ext cx="360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 smtClean="0"/>
              <a:t>pA</a:t>
            </a:r>
            <a:endParaRPr lang="en-US" sz="1200" dirty="0"/>
          </a:p>
        </p:txBody>
      </p:sp>
      <p:sp>
        <p:nvSpPr>
          <p:cNvPr id="22" name="Rectangle 21"/>
          <p:cNvSpPr/>
          <p:nvPr/>
        </p:nvSpPr>
        <p:spPr>
          <a:xfrm>
            <a:off x="7117425" y="1892532"/>
            <a:ext cx="88517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 smtClean="0"/>
              <a:t>pB</a:t>
            </a:r>
            <a:r>
              <a:rPr lang="en-US" sz="1400" b="1" dirty="0" smtClean="0"/>
              <a:t> </a:t>
            </a:r>
            <a:r>
              <a:rPr lang="en-US" sz="1400" b="1" dirty="0"/>
              <a:t>= </a:t>
            </a:r>
            <a:r>
              <a:rPr lang="en-US" sz="1400" b="1" dirty="0" smtClean="0"/>
              <a:t>T </a:t>
            </a:r>
            <a:r>
              <a:rPr lang="en-US" sz="1400" b="1" dirty="0" err="1" smtClean="0"/>
              <a:t>pA</a:t>
            </a:r>
            <a:endParaRPr lang="en-US" sz="1400" dirty="0"/>
          </a:p>
        </p:txBody>
      </p:sp>
      <p:sp>
        <p:nvSpPr>
          <p:cNvPr id="23" name="Oval 22"/>
          <p:cNvSpPr/>
          <p:nvPr/>
        </p:nvSpPr>
        <p:spPr>
          <a:xfrm>
            <a:off x="6248400" y="405106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8153400" y="4736868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Curved Connector 24"/>
          <p:cNvCxnSpPr>
            <a:stCxn id="23" idx="6"/>
            <a:endCxn id="24" idx="2"/>
          </p:cNvCxnSpPr>
          <p:nvPr/>
        </p:nvCxnSpPr>
        <p:spPr>
          <a:xfrm>
            <a:off x="6324600" y="4089168"/>
            <a:ext cx="1828800" cy="685800"/>
          </a:xfrm>
          <a:prstGeom prst="curvedConnector3">
            <a:avLst/>
          </a:prstGeom>
          <a:ln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8191500" y="4562269"/>
            <a:ext cx="35458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 smtClean="0"/>
              <a:t>pB</a:t>
            </a:r>
            <a:endParaRPr lang="en-US" sz="1200" dirty="0"/>
          </a:p>
        </p:txBody>
      </p:sp>
      <p:sp>
        <p:nvSpPr>
          <p:cNvPr id="27" name="Rectangle 26"/>
          <p:cNvSpPr/>
          <p:nvPr/>
        </p:nvSpPr>
        <p:spPr>
          <a:xfrm>
            <a:off x="6019800" y="4051068"/>
            <a:ext cx="3609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err="1" smtClean="0"/>
              <a:t>pA</a:t>
            </a:r>
            <a:endParaRPr lang="en-US" sz="1200" dirty="0"/>
          </a:p>
        </p:txBody>
      </p:sp>
      <p:sp>
        <p:nvSpPr>
          <p:cNvPr id="28" name="Rectangle 27"/>
          <p:cNvSpPr/>
          <p:nvPr/>
        </p:nvSpPr>
        <p:spPr>
          <a:xfrm>
            <a:off x="7117425" y="4038600"/>
            <a:ext cx="99899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 err="1" smtClean="0"/>
              <a:t>pA</a:t>
            </a:r>
            <a:r>
              <a:rPr lang="en-US" sz="1400" b="1" dirty="0" smtClean="0"/>
              <a:t> </a:t>
            </a:r>
            <a:r>
              <a:rPr lang="en-US" sz="1400" b="1" dirty="0"/>
              <a:t>= </a:t>
            </a:r>
            <a:r>
              <a:rPr lang="en-US" sz="1400" b="1" dirty="0" smtClean="0"/>
              <a:t>T</a:t>
            </a:r>
            <a:r>
              <a:rPr lang="en-US" sz="1400" b="1" baseline="30000" dirty="0" smtClean="0"/>
              <a:t>-1</a:t>
            </a:r>
            <a:r>
              <a:rPr lang="en-US" sz="1400" b="1" dirty="0" smtClean="0"/>
              <a:t> </a:t>
            </a:r>
            <a:r>
              <a:rPr lang="en-US" sz="1400" b="1" dirty="0" err="1" smtClean="0"/>
              <a:t>pB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6169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/>
      <p:bldP spid="10" grpId="0"/>
      <p:bldP spid="11" grpId="0"/>
      <p:bldP spid="12" grpId="0"/>
      <p:bldP spid="13" grpId="0" animBg="1"/>
      <p:bldP spid="14" grpId="0" animBg="1"/>
      <p:bldP spid="20" grpId="0"/>
      <p:bldP spid="21" grpId="0"/>
      <p:bldP spid="22" grpId="0"/>
      <p:bldP spid="23" grpId="0" animBg="1"/>
      <p:bldP spid="24" grpId="0" animBg="1"/>
      <p:bldP spid="26" grpId="0"/>
      <p:bldP spid="27" grpId="0"/>
      <p:bldP spid="2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6956" y="3457468"/>
            <a:ext cx="3076216" cy="245427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76294" y="457200"/>
            <a:ext cx="3076216" cy="2454275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57200" y="1207548"/>
            <a:ext cx="4876800" cy="398570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# Read images.</a:t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img_A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= cv2.imread(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Inconsolata"/>
              </a:rPr>
              <a:t>"bookA.jpg"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cv2.COLOR_BGR2GRAY)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img_B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= cv2.imread(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Inconsolata"/>
              </a:rPr>
              <a:t>"bookB.jpg"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cv2.COLOR_BGR2GRAY)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# Warp image A to image B.</a:t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Tinv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=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np.linalg.inv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(T)     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# Get inverse of T; such that </a:t>
            </a:r>
            <a:r>
              <a:rPr kumimoji="0" lang="en-US" altLang="en-US" sz="11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pA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 = </a:t>
            </a:r>
            <a:r>
              <a:rPr kumimoji="0" lang="en-US" altLang="en-US" sz="11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Tinv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 * </a:t>
            </a:r>
            <a:r>
              <a:rPr kumimoji="0" lang="en-US" altLang="en-US" sz="11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pB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/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/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img_warped_A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=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np.zeros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img_B.shape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660099"/>
                </a:solidFill>
                <a:effectLst/>
                <a:latin typeface="Inconsolata"/>
              </a:rPr>
              <a:t>dtype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=np.uint8)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Inconsolata"/>
              </a:rPr>
              <a:t>for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xB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Inconsolata"/>
              </a:rPr>
              <a:t>in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Inconsolata"/>
              </a:rPr>
              <a:t>range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img_B.shape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[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1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]):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Inconsolata"/>
              </a:rPr>
              <a:t>for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yB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Inconsolata"/>
              </a:rPr>
              <a:t>in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Inconsolata"/>
              </a:rPr>
              <a:t>range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img_B.shape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[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]):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pB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=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np.array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([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xB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yB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1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])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pA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=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Tinv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@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pB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pA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=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pA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/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pA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[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2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]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    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# Pick the nearest point to </a:t>
            </a:r>
            <a:r>
              <a:rPr kumimoji="0" lang="en-US" altLang="en-US" sz="11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pA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 (better way is to interpolate).</a:t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    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xA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=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Inconsolata"/>
              </a:rPr>
              <a:t>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Inconsolata"/>
              </a:rPr>
              <a:t>round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pA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[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]))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yA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=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Inconsolata"/>
              </a:rPr>
              <a:t>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Inconsolata"/>
              </a:rPr>
              <a:t>round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pA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[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1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]))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Inconsolata"/>
              </a:rPr>
              <a:t>if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xA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&gt;=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Inconsolata"/>
              </a:rPr>
              <a:t>and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xA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&lt;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img_A.shape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[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1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]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Inconsolata"/>
              </a:rPr>
              <a:t>and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yA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&gt;=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Inconsolata"/>
              </a:rPr>
              <a:t>and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yA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&lt;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img_A.shape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[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]: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    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img_warped_A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[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yB,xB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] =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img_A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[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yA,xA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]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cv2.imshow(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Inconsolata"/>
              </a:rPr>
              <a:t>"Warped image A"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img_warped_A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cv2.imshow(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Inconsolata"/>
              </a:rPr>
              <a:t>"Difference"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cv2.absdiff(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img_B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img_warped_A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4799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OpenCV</a:t>
            </a:r>
            <a:r>
              <a:rPr lang="en-US" dirty="0" smtClean="0"/>
              <a:t> functions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estimateAffine2D()</a:t>
            </a:r>
          </a:p>
          <a:p>
            <a:pPr lvl="1"/>
            <a:r>
              <a:rPr lang="en-US" sz="2000" dirty="0"/>
              <a:t>Computes an optimal affine transformation between two 2D point </a:t>
            </a:r>
            <a:r>
              <a:rPr lang="en-US" sz="2000" dirty="0" smtClean="0"/>
              <a:t>sets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r>
              <a:rPr lang="en-US" sz="2400" dirty="0" err="1" smtClean="0"/>
              <a:t>warpAffine</a:t>
            </a:r>
            <a:r>
              <a:rPr lang="en-US" sz="2400" dirty="0" smtClean="0"/>
              <a:t>()</a:t>
            </a:r>
          </a:p>
          <a:p>
            <a:pPr lvl="1"/>
            <a:r>
              <a:rPr lang="en-US" sz="2000" dirty="0"/>
              <a:t>The function </a:t>
            </a:r>
            <a:r>
              <a:rPr lang="en-US" sz="2000" dirty="0" err="1"/>
              <a:t>warpAffine</a:t>
            </a:r>
            <a:r>
              <a:rPr lang="en-US" sz="2000" dirty="0"/>
              <a:t> transforms the source image using the specified matrix</a:t>
            </a:r>
            <a:r>
              <a:rPr lang="en-US" sz="2000" dirty="0" smtClean="0"/>
              <a:t>:</a:t>
            </a:r>
          </a:p>
          <a:p>
            <a:pPr lvl="1"/>
            <a:endParaRPr lang="en-US" sz="2000" dirty="0" smtClean="0"/>
          </a:p>
          <a:p>
            <a:pPr lvl="1"/>
            <a:endParaRPr lang="en-US" sz="2000" dirty="0"/>
          </a:p>
          <a:p>
            <a:r>
              <a:rPr lang="en-US" sz="2400" dirty="0" err="1" smtClean="0"/>
              <a:t>Modifed</a:t>
            </a:r>
            <a:r>
              <a:rPr lang="en-US" sz="2400" dirty="0" smtClean="0"/>
              <a:t> code: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447800" y="5491673"/>
            <a:ext cx="6705600" cy="58477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T,_ = cv2.estimateAffine2D(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ptsA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ptsB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img_warped_A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= cv2.warpAffine(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img_A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T,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img_B.shape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</a:t>
            </a:r>
            <a:endParaRPr kumimoji="0" lang="en-US" altLang="en-US" sz="4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209800"/>
            <a:ext cx="3259663" cy="79104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9800" y="4270760"/>
            <a:ext cx="5482781" cy="450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169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Alignment Using Linear Least Squares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With Applications </a:t>
            </a:r>
            <a:r>
              <a:rPr lang="en-US" dirty="0"/>
              <a:t>to 2D Image Transforms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4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Least Squares Fitting to a 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We have some measurement data (</a:t>
            </a:r>
            <a:r>
              <a:rPr lang="en-US" sz="2400" i="1" dirty="0" err="1" smtClean="0"/>
              <a:t>xi,yi</a:t>
            </a:r>
            <a:r>
              <a:rPr lang="en-US" sz="2400" dirty="0" smtClean="0"/>
              <a:t>)</a:t>
            </a:r>
          </a:p>
          <a:p>
            <a:r>
              <a:rPr lang="en-US" sz="2400" dirty="0" smtClean="0"/>
              <a:t>We want to fit the data to </a:t>
            </a:r>
            <a:r>
              <a:rPr lang="en-US" sz="2400" i="1" dirty="0" smtClean="0"/>
              <a:t>y = f(x) = mx + b</a:t>
            </a:r>
          </a:p>
          <a:p>
            <a:r>
              <a:rPr lang="en-US" sz="2400" dirty="0" smtClean="0"/>
              <a:t>We will find the parameters (</a:t>
            </a:r>
            <a:r>
              <a:rPr lang="en-US" sz="2400" i="1" dirty="0" err="1" smtClean="0"/>
              <a:t>m,b</a:t>
            </a:r>
            <a:r>
              <a:rPr lang="en-US" sz="2400" dirty="0" smtClean="0"/>
              <a:t>) that minimize the objective function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64163957"/>
              </p:ext>
            </p:extLst>
          </p:nvPr>
        </p:nvGraphicFramePr>
        <p:xfrm>
          <a:off x="2286000" y="2679700"/>
          <a:ext cx="1914197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2" name="Equation" r:id="rId3" imgW="1180800" imgH="368280" progId="Equation.3">
                  <p:embed/>
                </p:oleObj>
              </mc:Choice>
              <mc:Fallback>
                <p:oleObj name="Equation" r:id="rId3" imgW="1180800" imgH="3682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86000" y="2679700"/>
                        <a:ext cx="1914197" cy="596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2819400" y="5791200"/>
            <a:ext cx="3352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819400" y="3733800"/>
            <a:ext cx="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3276600" y="525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3733800" y="4343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191000" y="3886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172200" y="571500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2514600" y="3733687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y</a:t>
            </a:r>
            <a:endParaRPr 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7086600" y="4037111"/>
            <a:ext cx="152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Example</a:t>
            </a:r>
          </a:p>
          <a:p>
            <a:r>
              <a:rPr lang="en-US" sz="1400" dirty="0" smtClean="0"/>
              <a:t>(x1,y1) = (1,1)</a:t>
            </a:r>
          </a:p>
          <a:p>
            <a:r>
              <a:rPr lang="en-US" sz="1400" dirty="0"/>
              <a:t>(</a:t>
            </a:r>
            <a:r>
              <a:rPr lang="en-US" sz="1400" dirty="0" smtClean="0"/>
              <a:t>x2,y2) </a:t>
            </a:r>
            <a:r>
              <a:rPr lang="en-US" sz="1400" dirty="0"/>
              <a:t>= </a:t>
            </a:r>
            <a:r>
              <a:rPr lang="en-US" sz="1400" dirty="0" smtClean="0"/>
              <a:t>(2,3)</a:t>
            </a:r>
            <a:endParaRPr lang="en-US" sz="1400" dirty="0"/>
          </a:p>
          <a:p>
            <a:r>
              <a:rPr lang="en-US" sz="1400" dirty="0"/>
              <a:t>(</a:t>
            </a:r>
            <a:r>
              <a:rPr lang="en-US" sz="1400" dirty="0" smtClean="0"/>
              <a:t>x3,y3) </a:t>
            </a:r>
            <a:r>
              <a:rPr lang="en-US" sz="1400" dirty="0"/>
              <a:t>= </a:t>
            </a:r>
            <a:r>
              <a:rPr lang="en-US" sz="1400" dirty="0" smtClean="0"/>
              <a:t>(3,4)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58186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12" grpId="0" animBg="1"/>
      <p:bldP spid="13" grpId="0" animBg="1"/>
      <p:bldP spid="14" grpId="0"/>
      <p:bldP spid="15" grpId="0"/>
      <p:bldP spid="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Linear Least 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6477000" cy="4906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In general</a:t>
            </a:r>
          </a:p>
          <a:p>
            <a:pPr lvl="1"/>
            <a:r>
              <a:rPr lang="en-US" sz="1800" dirty="0"/>
              <a:t>T</a:t>
            </a:r>
            <a:r>
              <a:rPr lang="en-US" sz="1800" dirty="0" smtClean="0"/>
              <a:t>he input data can be vectors</a:t>
            </a:r>
          </a:p>
          <a:p>
            <a:pPr lvl="1"/>
            <a:r>
              <a:rPr lang="en-US" sz="1800" dirty="0" smtClean="0"/>
              <a:t>The function can be a linear combination of the input data</a:t>
            </a:r>
          </a:p>
          <a:p>
            <a:r>
              <a:rPr lang="en-US" sz="2000" dirty="0" smtClean="0"/>
              <a:t>We write </a:t>
            </a:r>
            <a:r>
              <a:rPr lang="en-US" sz="2000" b="1" dirty="0" smtClean="0"/>
              <a:t>A x</a:t>
            </a:r>
            <a:r>
              <a:rPr lang="en-US" sz="2000" dirty="0" smtClean="0"/>
              <a:t> = </a:t>
            </a:r>
            <a:r>
              <a:rPr lang="en-US" sz="2000" b="1" dirty="0" smtClean="0"/>
              <a:t>b</a:t>
            </a:r>
          </a:p>
          <a:p>
            <a:pPr lvl="1"/>
            <a:r>
              <a:rPr lang="en-US" sz="1800" dirty="0" smtClean="0"/>
              <a:t>The parameters to be fit are in the vector </a:t>
            </a:r>
            <a:r>
              <a:rPr lang="en-US" sz="1800" b="1" dirty="0" smtClean="0"/>
              <a:t>x</a:t>
            </a:r>
          </a:p>
          <a:p>
            <a:pPr lvl="1"/>
            <a:r>
              <a:rPr lang="en-US" sz="1800" dirty="0" smtClean="0"/>
              <a:t>The input data is in </a:t>
            </a:r>
            <a:r>
              <a:rPr lang="en-US" sz="1800" b="1" dirty="0" err="1" smtClean="0"/>
              <a:t>A,b</a:t>
            </a:r>
            <a:endParaRPr lang="en-US" sz="1800" b="1" dirty="0" smtClean="0"/>
          </a:p>
          <a:p>
            <a:r>
              <a:rPr lang="en-US" sz="2000" dirty="0" smtClean="0"/>
              <a:t>Example of a line</a:t>
            </a:r>
          </a:p>
          <a:p>
            <a:pPr lvl="1"/>
            <a:r>
              <a:rPr lang="en-US" sz="1800" dirty="0" smtClean="0"/>
              <a:t>Parameter vector</a:t>
            </a:r>
          </a:p>
          <a:p>
            <a:pPr lvl="1"/>
            <a:endParaRPr lang="en-US" sz="1800" dirty="0" smtClean="0"/>
          </a:p>
          <a:p>
            <a:pPr lvl="1"/>
            <a:endParaRPr lang="en-US" sz="1800" dirty="0"/>
          </a:p>
          <a:p>
            <a:pPr lvl="1"/>
            <a:r>
              <a:rPr lang="en-US" sz="1800" dirty="0" smtClean="0"/>
              <a:t>Linear equations 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0386760"/>
              </p:ext>
            </p:extLst>
          </p:nvPr>
        </p:nvGraphicFramePr>
        <p:xfrm>
          <a:off x="1676400" y="3906838"/>
          <a:ext cx="863600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2" name="Equation" r:id="rId3" imgW="533160" imgH="457200" progId="Equation.3">
                  <p:embed/>
                </p:oleObj>
              </mc:Choice>
              <mc:Fallback>
                <p:oleObj name="Equation" r:id="rId3" imgW="533160" imgH="457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906838"/>
                        <a:ext cx="863600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2008085"/>
              </p:ext>
            </p:extLst>
          </p:nvPr>
        </p:nvGraphicFramePr>
        <p:xfrm>
          <a:off x="1600200" y="4953000"/>
          <a:ext cx="1974850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3" name="Equation" r:id="rId5" imgW="1218960" imgH="711000" progId="Equation.3">
                  <p:embed/>
                </p:oleObj>
              </mc:Choice>
              <mc:Fallback>
                <p:oleObj name="Equation" r:id="rId5" imgW="1218960" imgH="711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953000"/>
                        <a:ext cx="1974850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5638800" y="3810000"/>
            <a:ext cx="25146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 smtClean="0"/>
              <a:t>So for a line</a:t>
            </a:r>
            <a:endParaRPr lang="en-US" sz="1800" dirty="0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19158493"/>
              </p:ext>
            </p:extLst>
          </p:nvPr>
        </p:nvGraphicFramePr>
        <p:xfrm>
          <a:off x="5732463" y="4362450"/>
          <a:ext cx="2551112" cy="152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724" name="Equation" r:id="rId7" imgW="1574640" imgH="939600" progId="Equation.3">
                  <p:embed/>
                </p:oleObj>
              </mc:Choice>
              <mc:Fallback>
                <p:oleObj name="Equation" r:id="rId7" imgW="1574640" imgH="939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2463" y="4362450"/>
                        <a:ext cx="2551112" cy="1524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1011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Solving Linear Least Squares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Want to minimize</a:t>
            </a:r>
          </a:p>
          <a:p>
            <a:endParaRPr lang="en-US" sz="2400" dirty="0"/>
          </a:p>
          <a:p>
            <a:r>
              <a:rPr lang="en-US" sz="2400" dirty="0" smtClean="0"/>
              <a:t>Expanding we get</a:t>
            </a:r>
          </a:p>
          <a:p>
            <a:endParaRPr lang="en-US" sz="2400" dirty="0"/>
          </a:p>
          <a:p>
            <a:r>
              <a:rPr lang="en-US" sz="2400" dirty="0" smtClean="0"/>
              <a:t>To find the minimum, take derivative </a:t>
            </a:r>
            <a:r>
              <a:rPr lang="en-US" sz="2400" dirty="0" err="1" smtClean="0"/>
              <a:t>wrt</a:t>
            </a:r>
            <a:r>
              <a:rPr lang="en-US" sz="2400" dirty="0" smtClean="0"/>
              <a:t> x and set to zero, getting</a:t>
            </a:r>
          </a:p>
          <a:p>
            <a:endParaRPr lang="en-US" sz="2400" dirty="0"/>
          </a:p>
          <a:p>
            <a:r>
              <a:rPr lang="en-US" sz="2400" dirty="0" smtClean="0"/>
              <a:t>To solve, can do</a:t>
            </a:r>
          </a:p>
          <a:p>
            <a:pPr marL="0" indent="0">
              <a:buNone/>
            </a:pPr>
            <a:r>
              <a:rPr lang="en-US" sz="2400" dirty="0" smtClean="0"/>
              <a:t>           </a:t>
            </a:r>
            <a:endParaRPr lang="en-US" sz="2400" dirty="0"/>
          </a:p>
          <a:p>
            <a:endParaRPr lang="en-US" sz="2400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976961"/>
              </p:ext>
            </p:extLst>
          </p:nvPr>
        </p:nvGraphicFramePr>
        <p:xfrm>
          <a:off x="1828800" y="1600200"/>
          <a:ext cx="1316038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7" name="Equation" r:id="rId3" imgW="812520" imgH="279360" progId="Equation.3">
                  <p:embed/>
                </p:oleObj>
              </mc:Choice>
              <mc:Fallback>
                <p:oleObj name="Equation" r:id="rId3" imgW="812520" imgH="279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600200"/>
                        <a:ext cx="1316038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26360041"/>
              </p:ext>
            </p:extLst>
          </p:nvPr>
        </p:nvGraphicFramePr>
        <p:xfrm>
          <a:off x="1828800" y="2590800"/>
          <a:ext cx="316865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8" name="Equation" r:id="rId5" imgW="1955520" imgH="279360" progId="Equation.3">
                  <p:embed/>
                </p:oleObj>
              </mc:Choice>
              <mc:Fallback>
                <p:oleObj name="Equation" r:id="rId5" imgW="1955520" imgH="2793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590800"/>
                        <a:ext cx="316865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979970"/>
              </p:ext>
            </p:extLst>
          </p:nvPr>
        </p:nvGraphicFramePr>
        <p:xfrm>
          <a:off x="1905000" y="3744912"/>
          <a:ext cx="1501775" cy="3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69" name="Equation" r:id="rId7" imgW="927000" imgH="228600" progId="Equation.3">
                  <p:embed/>
                </p:oleObj>
              </mc:Choice>
              <mc:Fallback>
                <p:oleObj name="Equation" r:id="rId7" imgW="927000" imgH="2286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5000" y="3744912"/>
                        <a:ext cx="1501775" cy="3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/>
          <p:cNvSpPr/>
          <p:nvPr/>
        </p:nvSpPr>
        <p:spPr>
          <a:xfrm>
            <a:off x="4441322" y="3733800"/>
            <a:ext cx="30262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/>
              <a:t>Called the “normal equations”</a:t>
            </a:r>
            <a:endParaRPr lang="en-US" i="1" dirty="0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3119992"/>
              </p:ext>
            </p:extLst>
          </p:nvPr>
        </p:nvGraphicFramePr>
        <p:xfrm>
          <a:off x="1981200" y="4673600"/>
          <a:ext cx="16859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0" name="Equation" r:id="rId9" imgW="1041120" imgH="266400" progId="Equation.3">
                  <p:embed/>
                </p:oleObj>
              </mc:Choice>
              <mc:Fallback>
                <p:oleObj name="Equation" r:id="rId9" imgW="1041120" imgH="2664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673600"/>
                        <a:ext cx="1685925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2648963"/>
              </p:ext>
            </p:extLst>
          </p:nvPr>
        </p:nvGraphicFramePr>
        <p:xfrm>
          <a:off x="3530600" y="5664200"/>
          <a:ext cx="1725613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871" name="Equation" r:id="rId11" imgW="1066680" imgH="266400" progId="Equation.3">
                  <p:embed/>
                </p:oleObj>
              </mc:Choice>
              <mc:Fallback>
                <p:oleObj name="Equation" r:id="rId11" imgW="1066680" imgH="2664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30600" y="5664200"/>
                        <a:ext cx="1725613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"/>
          <p:cNvSpPr/>
          <p:nvPr/>
        </p:nvSpPr>
        <p:spPr>
          <a:xfrm>
            <a:off x="3429000" y="5359955"/>
            <a:ext cx="42784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This quantity is called the “pseudo </a:t>
            </a:r>
            <a:r>
              <a:rPr lang="en-US" dirty="0"/>
              <a:t>inverse</a:t>
            </a:r>
            <a:r>
              <a:rPr lang="en-US" dirty="0" smtClean="0"/>
              <a:t>”: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901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1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4343400" cy="490696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The linear system for the line example earlier is </a:t>
            </a:r>
            <a:r>
              <a:rPr lang="en-US" sz="2000" b="1" dirty="0" smtClean="0"/>
              <a:t>Ax=b</a:t>
            </a:r>
            <a:r>
              <a:rPr lang="en-US" sz="2000" dirty="0" smtClean="0"/>
              <a:t>, where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Normal equations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So the best fit line is </a:t>
            </a:r>
            <a:r>
              <a:rPr lang="en-US" sz="2000" i="1" dirty="0" smtClean="0"/>
              <a:t>y</a:t>
            </a:r>
            <a:r>
              <a:rPr lang="en-US" sz="2000" dirty="0" smtClean="0"/>
              <a:t> = 1.5</a:t>
            </a:r>
            <a:r>
              <a:rPr lang="en-US" sz="2000" i="1" dirty="0" smtClean="0"/>
              <a:t>x</a:t>
            </a:r>
            <a:r>
              <a:rPr lang="en-US" sz="2000" dirty="0" smtClean="0"/>
              <a:t> – 0.333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5105400" y="3352913"/>
            <a:ext cx="3352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V="1">
            <a:off x="5105400" y="1295513"/>
            <a:ext cx="0" cy="2057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5562600" y="281951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019800" y="190511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6477000" y="1447913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458200" y="3276713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x</a:t>
            </a:r>
            <a:endParaRPr lang="en-US" sz="1600" dirty="0"/>
          </a:p>
        </p:txBody>
      </p:sp>
      <p:sp>
        <p:nvSpPr>
          <p:cNvPr id="11" name="TextBox 10"/>
          <p:cNvSpPr txBox="1"/>
          <p:nvPr/>
        </p:nvSpPr>
        <p:spPr>
          <a:xfrm>
            <a:off x="4800600" y="1295400"/>
            <a:ext cx="304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y</a:t>
            </a:r>
            <a:endParaRPr lang="en-US" sz="1600" dirty="0"/>
          </a:p>
        </p:txBody>
      </p:sp>
      <p:sp>
        <p:nvSpPr>
          <p:cNvPr id="12" name="TextBox 11"/>
          <p:cNvSpPr txBox="1"/>
          <p:nvPr/>
        </p:nvSpPr>
        <p:spPr>
          <a:xfrm>
            <a:off x="6781800" y="1981313"/>
            <a:ext cx="1524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Example</a:t>
            </a:r>
          </a:p>
          <a:p>
            <a:r>
              <a:rPr lang="en-US" sz="1400" dirty="0" smtClean="0"/>
              <a:t>(x1,y1) = (1,1)</a:t>
            </a:r>
          </a:p>
          <a:p>
            <a:r>
              <a:rPr lang="en-US" sz="1400" dirty="0"/>
              <a:t>(</a:t>
            </a:r>
            <a:r>
              <a:rPr lang="en-US" sz="1400" dirty="0" smtClean="0"/>
              <a:t>x2,y2) </a:t>
            </a:r>
            <a:r>
              <a:rPr lang="en-US" sz="1400" dirty="0"/>
              <a:t>= </a:t>
            </a:r>
            <a:r>
              <a:rPr lang="en-US" sz="1400" dirty="0" smtClean="0"/>
              <a:t>(2,3)</a:t>
            </a:r>
            <a:endParaRPr lang="en-US" sz="1400" dirty="0"/>
          </a:p>
          <a:p>
            <a:r>
              <a:rPr lang="en-US" sz="1400" dirty="0"/>
              <a:t>(</a:t>
            </a:r>
            <a:r>
              <a:rPr lang="en-US" sz="1400" dirty="0" smtClean="0"/>
              <a:t>x3,y3) </a:t>
            </a:r>
            <a:r>
              <a:rPr lang="en-US" sz="1400" dirty="0"/>
              <a:t>= </a:t>
            </a:r>
            <a:r>
              <a:rPr lang="en-US" sz="1400" dirty="0" smtClean="0"/>
              <a:t>(3,4)</a:t>
            </a:r>
            <a:endParaRPr lang="en-US" sz="14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9302254"/>
              </p:ext>
            </p:extLst>
          </p:nvPr>
        </p:nvGraphicFramePr>
        <p:xfrm>
          <a:off x="895351" y="1905000"/>
          <a:ext cx="3395952" cy="9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2" name="Equation" r:id="rId3" imgW="2425680" imgH="711000" progId="Equation.3">
                  <p:embed/>
                </p:oleObj>
              </mc:Choice>
              <mc:Fallback>
                <p:oleObj name="Equation" r:id="rId3" imgW="2425680" imgH="7110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5351" y="1905000"/>
                        <a:ext cx="3395952" cy="99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4966519"/>
              </p:ext>
            </p:extLst>
          </p:nvPr>
        </p:nvGraphicFramePr>
        <p:xfrm>
          <a:off x="2895600" y="3430323"/>
          <a:ext cx="1501775" cy="369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3" name="Equation" r:id="rId5" imgW="927000" imgH="228600" progId="Equation.3">
                  <p:embed/>
                </p:oleObj>
              </mc:Choice>
              <mc:Fallback>
                <p:oleObj name="Equation" r:id="rId5" imgW="927000" imgH="2286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430323"/>
                        <a:ext cx="1501775" cy="3698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85981172"/>
              </p:ext>
            </p:extLst>
          </p:nvPr>
        </p:nvGraphicFramePr>
        <p:xfrm>
          <a:off x="1219200" y="3886200"/>
          <a:ext cx="5726112" cy="995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764" name="Equation" r:id="rId7" imgW="4089240" imgH="711000" progId="Equation.3">
                  <p:embed/>
                </p:oleObj>
              </mc:Choice>
              <mc:Fallback>
                <p:oleObj name="Equation" r:id="rId7" imgW="4089240" imgH="7110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886200"/>
                        <a:ext cx="5726112" cy="995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7" name="Straight Connector 16"/>
          <p:cNvCxnSpPr/>
          <p:nvPr/>
        </p:nvCxnSpPr>
        <p:spPr>
          <a:xfrm flipV="1">
            <a:off x="5105400" y="685800"/>
            <a:ext cx="1905000" cy="2819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5313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  <p:bldP spid="9" grpId="0" animBg="1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Finding an image transform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1"/>
            <a:ext cx="8229600" cy="1828800"/>
          </a:xfrm>
        </p:spPr>
        <p:txBody>
          <a:bodyPr>
            <a:noAutofit/>
          </a:bodyPr>
          <a:lstStyle/>
          <a:p>
            <a:r>
              <a:rPr lang="en-US" sz="2400" dirty="0" smtClean="0"/>
              <a:t>If you know a set of point correspondences, you can estimate the parameters of the transform</a:t>
            </a:r>
          </a:p>
          <a:p>
            <a:r>
              <a:rPr lang="en-US" sz="2400" dirty="0" smtClean="0"/>
              <a:t>Example – find the rotation and translation of the book in the images below</a:t>
            </a:r>
          </a:p>
          <a:p>
            <a:pPr lvl="1"/>
            <a:r>
              <a:rPr lang="en-US" sz="1800" dirty="0" smtClean="0"/>
              <a:t>We can use the four corners of the book, for point correspondences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352800"/>
            <a:ext cx="3759200" cy="2819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3344333"/>
            <a:ext cx="3759200" cy="28194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33800" y="5562600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“A”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772400" y="5579533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“B”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2057400" y="3352800"/>
            <a:ext cx="5181600" cy="1828800"/>
            <a:chOff x="2057400" y="3352800"/>
            <a:chExt cx="5181600" cy="1828800"/>
          </a:xfrm>
        </p:grpSpPr>
        <p:sp>
          <p:nvSpPr>
            <p:cNvPr id="12" name="Rectangle 11"/>
            <p:cNvSpPr/>
            <p:nvPr/>
          </p:nvSpPr>
          <p:spPr>
            <a:xfrm>
              <a:off x="2057400" y="3505200"/>
              <a:ext cx="76200" cy="76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33600" y="5105400"/>
              <a:ext cx="76200" cy="76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200400" y="3429000"/>
              <a:ext cx="76200" cy="76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276600" y="5105400"/>
              <a:ext cx="76200" cy="76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6858000" y="5105400"/>
              <a:ext cx="76200" cy="76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5791200" y="4953000"/>
              <a:ext cx="76200" cy="76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019800" y="3352800"/>
              <a:ext cx="76200" cy="76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7162800" y="3505200"/>
              <a:ext cx="76200" cy="762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36197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(continued)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7952519"/>
              </p:ext>
            </p:extLst>
          </p:nvPr>
        </p:nvGraphicFramePr>
        <p:xfrm>
          <a:off x="1524000" y="1600200"/>
          <a:ext cx="4914540" cy="106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7" name="Equation" r:id="rId3" imgW="3276360" imgH="711000" progId="Equation.3">
                  <p:embed/>
                </p:oleObj>
              </mc:Choice>
              <mc:Fallback>
                <p:oleObj name="Equation" r:id="rId3" imgW="3276360" imgH="7110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24000" y="1600200"/>
                        <a:ext cx="4914540" cy="106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Placeholder 5"/>
          <p:cNvSpPr>
            <a:spLocks noGrp="1"/>
          </p:cNvSpPr>
          <p:nvPr>
            <p:ph type="body" idx="4294967295"/>
          </p:nvPr>
        </p:nvSpPr>
        <p:spPr>
          <a:xfrm>
            <a:off x="457200" y="1219200"/>
            <a:ext cx="4419600" cy="4953000"/>
          </a:xfrm>
        </p:spPr>
        <p:txBody>
          <a:bodyPr>
            <a:normAutofit/>
          </a:bodyPr>
          <a:lstStyle/>
          <a:p>
            <a:r>
              <a:rPr lang="en-US" sz="2000" dirty="0" smtClean="0"/>
              <a:t>A 2D rigid transform is </a:t>
            </a:r>
          </a:p>
          <a:p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dirty="0" smtClean="0"/>
              <a:t>Or</a:t>
            </a:r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r>
              <a:rPr lang="en-US" sz="2000" dirty="0" smtClean="0"/>
              <a:t>We put into the form </a:t>
            </a:r>
            <a:r>
              <a:rPr lang="en-US" sz="2000" b="1" dirty="0" smtClean="0"/>
              <a:t>Ax = b</a:t>
            </a:r>
            <a:r>
              <a:rPr lang="en-US" sz="2000" dirty="0" smtClean="0"/>
              <a:t>, where</a:t>
            </a:r>
            <a:endParaRPr lang="en-US" sz="2000" dirty="0"/>
          </a:p>
        </p:txBody>
      </p:sp>
      <p:graphicFrame>
        <p:nvGraphicFramePr>
          <p:cNvPr id="7" name="Object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646244849"/>
              </p:ext>
            </p:extLst>
          </p:nvPr>
        </p:nvGraphicFramePr>
        <p:xfrm>
          <a:off x="1600200" y="3048000"/>
          <a:ext cx="17145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68" name="Equation" r:id="rId5" imgW="1143000" imgH="457200" progId="Equation.3">
                  <p:embed/>
                </p:oleObj>
              </mc:Choice>
              <mc:Fallback>
                <p:oleObj name="Equation" r:id="rId5" imgW="1143000" imgH="457200" progId="Equation.3">
                  <p:embed/>
                  <p:pic>
                    <p:nvPicPr>
                      <p:cNvPr id="0" name="Content Placeholder 4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3048000"/>
                        <a:ext cx="1714500" cy="68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858000" y="4495800"/>
            <a:ext cx="17526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Note:  c and s are not really independent variables; however we treat them as independent so that we get a system of linear equations</a:t>
            </a:r>
            <a:endParaRPr lang="en-US" sz="1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1034382" y="4724400"/>
                <a:ext cx="5518818" cy="12228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  <m:sup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/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600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6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  <m:sup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en-US" sz="16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382" y="4724400"/>
                <a:ext cx="5518818" cy="122289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5364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9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457200" y="614187"/>
            <a:ext cx="5029200" cy="56784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Inconsolata"/>
              </a:rPr>
              <a:t>import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math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Inconsolata"/>
              </a:rPr>
              <a:t>import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numpy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Inconsolata"/>
              </a:rPr>
              <a:t>as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np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33B3"/>
                </a:solidFill>
                <a:effectLst/>
                <a:latin typeface="Inconsolata"/>
              </a:rPr>
              <a:t>def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Inconsolata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Inconsolata"/>
              </a:rPr>
              <a:t>main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():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# Define corresponding points.</a:t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ptsA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=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np.array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([(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221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31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), 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413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20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), 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416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304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), 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228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308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)])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ptsB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=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np.array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([(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214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7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), 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404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34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), 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352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314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), 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169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280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)])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num_pts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=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00080"/>
                </a:solidFill>
                <a:effectLst/>
                <a:latin typeface="Inconsolata"/>
              </a:rPr>
              <a:t>len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ptsA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     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# </a:t>
            </a:r>
            <a:r>
              <a:rPr kumimoji="0" lang="en-US" altLang="en-US" sz="1100" b="0" i="1" u="none" strike="noStrike" cap="none" normalizeH="0" baseline="0" dirty="0" err="1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len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() returns size of the first dimension</a:t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/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    # Form the "A" matrix, row by row.</a:t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A =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np.zeros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((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2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*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num_pts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4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Inconsolata"/>
              </a:rPr>
              <a:t>for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Inconsolata"/>
              </a:rPr>
              <a:t>in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Inconsolata"/>
              </a:rPr>
              <a:t>range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num_pts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):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    A[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2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*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i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:] = [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ptsA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[i,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], -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ptsA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[i,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1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],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1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]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    A[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2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*i+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1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:] = [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ptsA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[i,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1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],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ptsA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[i,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],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,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1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]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Inconsolata"/>
              </a:rPr>
              <a:t>print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(A)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# Reshape points into a column vector: [ x0,y0,x1,y1,x2,y2,x3,y3 ].</a:t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1100" b="0" i="1" u="none" strike="noStrike" cap="none" normalizeH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    </a:t>
            </a:r>
            <a:r>
              <a:rPr lang="en-US" altLang="en-US" sz="1100" dirty="0" smtClean="0">
                <a:solidFill>
                  <a:srgbClr val="080808"/>
                </a:solidFill>
                <a:latin typeface="Inconsolata"/>
              </a:rPr>
              <a:t>b </a:t>
            </a:r>
            <a:r>
              <a:rPr lang="en-US" altLang="en-US" sz="1100" dirty="0">
                <a:solidFill>
                  <a:srgbClr val="080808"/>
                </a:solidFill>
                <a:latin typeface="Inconsolata"/>
              </a:rPr>
              <a:t>= </a:t>
            </a:r>
            <a:r>
              <a:rPr lang="en-US" altLang="en-US" sz="1100" dirty="0" err="1">
                <a:solidFill>
                  <a:srgbClr val="080808"/>
                </a:solidFill>
                <a:latin typeface="Inconsolata"/>
              </a:rPr>
              <a:t>np.reshape</a:t>
            </a:r>
            <a:r>
              <a:rPr lang="en-US" altLang="en-US" sz="1100" dirty="0">
                <a:solidFill>
                  <a:srgbClr val="080808"/>
                </a:solidFill>
                <a:latin typeface="Inconsolata"/>
              </a:rPr>
              <a:t>(</a:t>
            </a:r>
            <a:r>
              <a:rPr lang="en-US" altLang="en-US" sz="1100" dirty="0" err="1">
                <a:solidFill>
                  <a:srgbClr val="080808"/>
                </a:solidFill>
                <a:latin typeface="Inconsolata"/>
              </a:rPr>
              <a:t>ptsB</a:t>
            </a:r>
            <a:r>
              <a:rPr lang="en-US" altLang="en-US" sz="1100" dirty="0">
                <a:solidFill>
                  <a:srgbClr val="080808"/>
                </a:solidFill>
                <a:latin typeface="Inconsolata"/>
              </a:rPr>
              <a:t>, </a:t>
            </a:r>
            <a:r>
              <a:rPr lang="en-US" altLang="en-US" sz="1100" dirty="0">
                <a:solidFill>
                  <a:srgbClr val="1750EB"/>
                </a:solidFill>
                <a:latin typeface="Inconsolata"/>
              </a:rPr>
              <a:t>2</a:t>
            </a:r>
            <a:r>
              <a:rPr lang="en-US" altLang="en-US" sz="1100" dirty="0">
                <a:solidFill>
                  <a:srgbClr val="080808"/>
                </a:solidFill>
                <a:latin typeface="Inconsolata"/>
              </a:rPr>
              <a:t>*</a:t>
            </a:r>
            <a:r>
              <a:rPr lang="en-US" altLang="en-US" sz="1100" dirty="0" err="1">
                <a:solidFill>
                  <a:srgbClr val="080808"/>
                </a:solidFill>
                <a:latin typeface="Inconsolata"/>
              </a:rPr>
              <a:t>num_pts</a:t>
            </a:r>
            <a:r>
              <a:rPr lang="en-US" altLang="en-US" sz="1100" dirty="0">
                <a:solidFill>
                  <a:srgbClr val="080808"/>
                </a:solidFill>
                <a:latin typeface="Inconsolata"/>
              </a:rPr>
              <a:t>)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Inconsolata"/>
              </a:rPr>
              <a:t>print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(b)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Ap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=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np.linalg.pinv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(A)  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# Pseudo inverse</a:t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x =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Ap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@ b              </a:t>
            </a: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# Solve for the least squares solution</a:t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/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    # Extract the parameters from the solution vector.</a:t>
            </a:r>
            <a:b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</a:br>
            <a:r>
              <a:rPr kumimoji="0" lang="en-US" altLang="en-US" sz="1100" b="0" i="1" u="none" strike="noStrike" cap="none" normalizeH="0" baseline="0" dirty="0" smtClean="0">
                <a:ln>
                  <a:noFill/>
                </a:ln>
                <a:solidFill>
                  <a:srgbClr val="8C8C8C"/>
                </a:solidFill>
                <a:effectLst/>
                <a:latin typeface="Inconsolata"/>
              </a:rPr>
              <a:t>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theta =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math.acos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(x[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0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])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tx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= x[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2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]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ty = x[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1750EB"/>
                </a:solidFill>
                <a:effectLst/>
                <a:latin typeface="Inconsolata"/>
              </a:rPr>
              <a:t>3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]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Inconsolata"/>
              </a:rPr>
              <a:t>print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Inconsolata"/>
              </a:rPr>
              <a:t>"Theta: %f degrees"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% 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math.degrees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(theta))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0080"/>
                </a:solidFill>
                <a:effectLst/>
                <a:latin typeface="Inconsolata"/>
              </a:rPr>
              <a:t>print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(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Inconsolata"/>
              </a:rPr>
              <a:t>"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Inconsolata"/>
              </a:rPr>
              <a:t>tx,ty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Inconsolata"/>
              </a:rPr>
              <a:t>: %</a:t>
            </a:r>
            <a:r>
              <a:rPr kumimoji="0" lang="en-US" altLang="en-US" sz="1100" b="1" i="0" u="none" strike="noStrike" cap="none" normalizeH="0" baseline="0" dirty="0" err="1" smtClean="0">
                <a:ln>
                  <a:noFill/>
                </a:ln>
                <a:solidFill>
                  <a:srgbClr val="008080"/>
                </a:solidFill>
                <a:effectLst/>
                <a:latin typeface="Inconsolata"/>
              </a:rPr>
              <a:t>f,%f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Inconsolata"/>
              </a:rPr>
              <a:t>"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% (</a:t>
            </a:r>
            <a:r>
              <a:rPr kumimoji="0" lang="en-US" altLang="en-US" sz="1100" b="0" i="0" u="none" strike="noStrike" cap="none" normalizeH="0" baseline="0" dirty="0" err="1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tx,ty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))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/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033B3"/>
                </a:solidFill>
                <a:effectLst/>
                <a:latin typeface="Inconsolata"/>
              </a:rPr>
              <a:t>if 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__name__ == </a:t>
            </a:r>
            <a:r>
              <a:rPr kumimoji="0" lang="en-US" altLang="en-US" sz="1100" b="1" i="0" u="none" strike="noStrike" cap="none" normalizeH="0" baseline="0" dirty="0" smtClean="0">
                <a:ln>
                  <a:noFill/>
                </a:ln>
                <a:solidFill>
                  <a:srgbClr val="008080"/>
                </a:solidFill>
                <a:effectLst/>
                <a:latin typeface="Inconsolata"/>
              </a:rPr>
              <a:t>"__main__"</a:t>
            </a: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:</a:t>
            </a:r>
            <a:b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</a:br>
            <a:r>
              <a:rPr kumimoji="0" lang="en-US" altLang="en-US" sz="1100" b="0" i="0" u="none" strike="noStrike" cap="none" normalizeH="0" baseline="0" dirty="0" smtClean="0">
                <a:ln>
                  <a:noFill/>
                </a:ln>
                <a:solidFill>
                  <a:srgbClr val="080808"/>
                </a:solidFill>
                <a:effectLst/>
                <a:latin typeface="Inconsolata"/>
              </a:rPr>
              <a:t>    main()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00600" y="5617686"/>
            <a:ext cx="3886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Note:  you might get slightly different values of theta, from c and s.  You could average them to get a better estimate.</a:t>
            </a:r>
            <a:endParaRPr lang="en-US" sz="1400" i="1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295400" y="173882"/>
            <a:ext cx="2133600" cy="7159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Code</a:t>
            </a:r>
            <a:endParaRPr lang="en-US" sz="2800" dirty="0"/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5506995" y="1599393"/>
            <a:ext cx="2133600" cy="7159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Output</a:t>
            </a:r>
            <a:endParaRPr lang="en-US" sz="2800" dirty="0"/>
          </a:p>
        </p:txBody>
      </p:sp>
      <p:sp>
        <p:nvSpPr>
          <p:cNvPr id="13" name="Rectangle 12"/>
          <p:cNvSpPr/>
          <p:nvPr/>
        </p:nvSpPr>
        <p:spPr>
          <a:xfrm>
            <a:off x="5359130" y="2253258"/>
            <a:ext cx="3429000" cy="33855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[[ 221.  -31.    1.    0.]</a:t>
            </a:r>
          </a:p>
          <a:p>
            <a:r>
              <a:rPr lang="en-US" sz="1600" dirty="0"/>
              <a:t> [  31.  221.    0.    1.]</a:t>
            </a:r>
          </a:p>
          <a:p>
            <a:r>
              <a:rPr lang="en-US" sz="1600" dirty="0"/>
              <a:t> [ 413.  -20.    1.    0.]</a:t>
            </a:r>
          </a:p>
          <a:p>
            <a:r>
              <a:rPr lang="en-US" sz="1600" dirty="0"/>
              <a:t> [  20.  413.    0.    1.]</a:t>
            </a:r>
          </a:p>
          <a:p>
            <a:r>
              <a:rPr lang="en-US" sz="1600" dirty="0"/>
              <a:t> [ 416. -304.    1.    0.]</a:t>
            </a:r>
          </a:p>
          <a:p>
            <a:r>
              <a:rPr lang="en-US" sz="1600" dirty="0"/>
              <a:t> [ 304.  416.    0.    1.]</a:t>
            </a:r>
          </a:p>
          <a:p>
            <a:r>
              <a:rPr lang="en-US" sz="1600" dirty="0"/>
              <a:t> [ 228. -308.    1.    0.]</a:t>
            </a:r>
          </a:p>
          <a:p>
            <a:r>
              <a:rPr lang="en-US" sz="1600" dirty="0"/>
              <a:t> [ 308.  228.    0.    1</a:t>
            </a:r>
            <a:r>
              <a:rPr lang="en-US" sz="1600" dirty="0" smtClean="0"/>
              <a:t>.]]</a:t>
            </a:r>
          </a:p>
          <a:p>
            <a:endParaRPr lang="en-US" sz="1600" dirty="0"/>
          </a:p>
          <a:p>
            <a:r>
              <a:rPr lang="en-US" sz="1600" dirty="0"/>
              <a:t>[214   7 404  34 352 314 169 280</a:t>
            </a:r>
            <a:r>
              <a:rPr lang="en-US" sz="1600" dirty="0" smtClean="0"/>
              <a:t>]</a:t>
            </a:r>
          </a:p>
          <a:p>
            <a:endParaRPr lang="en-US" sz="1600" dirty="0"/>
          </a:p>
          <a:p>
            <a:r>
              <a:rPr lang="en-US" sz="1600" dirty="0"/>
              <a:t>Theta: 11.575544 degrees</a:t>
            </a:r>
          </a:p>
          <a:p>
            <a:r>
              <a:rPr lang="en-US" sz="1600" dirty="0"/>
              <a:t>Translation </a:t>
            </a:r>
            <a:r>
              <a:rPr lang="en-US" sz="1600" dirty="0" err="1"/>
              <a:t>tx,ty</a:t>
            </a:r>
            <a:r>
              <a:rPr lang="en-US" sz="1600" dirty="0"/>
              <a:t>: 3.758761,-65.332203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/>
              <p:cNvSpPr txBox="1"/>
              <p:nvPr/>
            </p:nvSpPr>
            <p:spPr>
              <a:xfrm>
                <a:off x="4343400" y="366821"/>
                <a:ext cx="4135876" cy="9171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  <m:sup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  <m:sup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  <m:sup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  <m:sup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  <m:e/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  <m:sup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  <m:e>
                                      <m:sSubSup>
                                        <m:sSub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𝐴</m:t>
                                          </m:r>
                                        </m:sub>
                                        <m:sup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  <m:e/>
                                  </m:mr>
                                  <m:m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sz="1200" b="0" i="1" smtClean="0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mr>
                                  <m:mr>
                                    <m:e>
                                      <m:sSub>
                                        <m:sSubPr>
                                          <m:ctrl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sub>
                                      </m:sSub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sz="1200" b="1" i="0" smtClean="0">
                          <a:latin typeface="Cambria Math" panose="02040503050406030204" pitchFamily="18" charset="0"/>
                        </a:rPr>
                        <m:t>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  <m:sup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  <m:sup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(1)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12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120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sSubSup>
                                        <m:sSubSupPr>
                                          <m:ctrlP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𝐵</m:t>
                                          </m:r>
                                        </m:sub>
                                        <m:sup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  <m:r>
                                            <a:rPr lang="en-US" sz="12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sup>
                                      </m:sSub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200" dirty="0"/>
              </a:p>
            </p:txBody>
          </p:sp>
        </mc:Choice>
        <mc:Fallback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400" y="366821"/>
                <a:ext cx="4135876" cy="9171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62353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/>
      <p:bldP spid="13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3838</TotalTime>
  <Words>984</Words>
  <Application>Microsoft Office PowerPoint</Application>
  <PresentationFormat>On-screen Show (4:3)</PresentationFormat>
  <Paragraphs>191</Paragraphs>
  <Slides>17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Cambria Math</vt:lpstr>
      <vt:lpstr>Inconsolata</vt:lpstr>
      <vt:lpstr>Office Theme</vt:lpstr>
      <vt:lpstr>Equation</vt:lpstr>
      <vt:lpstr>PowerPoint Presentation</vt:lpstr>
      <vt:lpstr>Alignment Using Linear Least Squares</vt:lpstr>
      <vt:lpstr>Review: Least Squares Fitting to a Line</vt:lpstr>
      <vt:lpstr>Linear Least Squares</vt:lpstr>
      <vt:lpstr>Solving Linear Least Squares</vt:lpstr>
      <vt:lpstr>Example</vt:lpstr>
      <vt:lpstr>Finding an image transform </vt:lpstr>
      <vt:lpstr>Example (continued)</vt:lpstr>
      <vt:lpstr>Code</vt:lpstr>
      <vt:lpstr>Example - affine</vt:lpstr>
      <vt:lpstr>Example – affine (continued)</vt:lpstr>
      <vt:lpstr>Example – affine (continued)</vt:lpstr>
      <vt:lpstr>Code</vt:lpstr>
      <vt:lpstr>Transform the image</vt:lpstr>
      <vt:lpstr>Generating another image using a transform</vt:lpstr>
      <vt:lpstr>PowerPoint Presentation</vt:lpstr>
      <vt:lpstr>OpenCV functions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whoff</dc:creator>
  <cp:lastModifiedBy>William Hoff</cp:lastModifiedBy>
  <cp:revision>146</cp:revision>
  <cp:lastPrinted>2011-02-02T22:57:10Z</cp:lastPrinted>
  <dcterms:created xsi:type="dcterms:W3CDTF">2006-08-16T00:00:00Z</dcterms:created>
  <dcterms:modified xsi:type="dcterms:W3CDTF">2020-09-28T15:43:12Z</dcterms:modified>
</cp:coreProperties>
</file>