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4" r:id="rId2"/>
    <p:sldId id="256" r:id="rId3"/>
    <p:sldId id="290" r:id="rId4"/>
    <p:sldId id="291" r:id="rId5"/>
    <p:sldId id="289" r:id="rId6"/>
    <p:sldId id="265" r:id="rId7"/>
    <p:sldId id="266" r:id="rId8"/>
    <p:sldId id="292" r:id="rId9"/>
    <p:sldId id="269" r:id="rId10"/>
    <p:sldId id="300" r:id="rId11"/>
    <p:sldId id="270" r:id="rId12"/>
    <p:sldId id="271" r:id="rId13"/>
    <p:sldId id="285" r:id="rId14"/>
    <p:sldId id="286" r:id="rId15"/>
    <p:sldId id="287" r:id="rId16"/>
    <p:sldId id="288" r:id="rId17"/>
    <p:sldId id="301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3" autoAdjust="0"/>
    <p:restoredTop sz="94689" autoAdjust="0"/>
  </p:normalViewPr>
  <p:slideViewPr>
    <p:cSldViewPr snapToObjects="1">
      <p:cViewPr varScale="1">
        <p:scale>
          <a:sx n="116" d="100"/>
          <a:sy n="116" d="100"/>
        </p:scale>
        <p:origin x="1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496715-E9F1-416F-BD64-F547D72D167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756A2ED-597B-4D8E-8CB6-BF2AB712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795-15C4-4AFF-B07B-E55BC49B2876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57C-A711-49FA-9577-F4CEE7F72CF1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BF8E-B9E5-4919-B8C9-AAD5A068758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EF87-A5B4-4AE7-916F-FEDD8D0F4CB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E0B-3AEF-435C-AAC9-6BBF0686126C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93E-A63D-4B95-99B5-2841FB05E465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52E5-4ED4-4C50-9F30-6BB3F38ED69E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C0D-FAB6-45A8-B7F9-043E86CAB89D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E7F4-CD1A-49DD-AEBC-6B44499F815F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9DDA-A4FA-4FEB-BE0F-D0288985C6EA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A5F1-B93F-4E77-ADBB-B19E89B7072C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C9B9-A4A9-40B0-AC02-FFF814904B31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gotobogo.com/Matlab/images/MATLAB_DEMO_IMAG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8957"/>
          <a:stretch/>
        </p:blipFill>
        <p:spPr>
          <a:xfrm>
            <a:off x="0" y="0"/>
            <a:ext cx="9103656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Colorado School of Mines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Vision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410200"/>
            <a:ext cx="8610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Professor William Hoff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Dept of Computer Science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http://inside.mines.edu/~whoff/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pick some </a:t>
            </a:r>
            <a:r>
              <a:rPr lang="en-US" sz="2400" dirty="0"/>
              <a:t>known “control points” in the input image, and specify where those points should appear in the output image</a:t>
            </a:r>
          </a:p>
          <a:p>
            <a:pPr lvl="1"/>
            <a:r>
              <a:rPr lang="en-US" sz="2000" dirty="0" smtClean="0"/>
              <a:t>For example we could measure their actual positions in the world, and then set our output image scale (e.g., one pixel = one inch)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871913"/>
            <a:ext cx="5819775" cy="33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Transform the image as if it were taken from a camera perpendicular to the wall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For control points, we use four brick corners that define a rectangle of known size</a:t>
            </a:r>
          </a:p>
          <a:p>
            <a:pPr lvl="1"/>
            <a:r>
              <a:rPr lang="en-US" sz="1400" dirty="0" smtClean="0"/>
              <a:t>The rectangle is 8 bricks high and 13 bricks wide</a:t>
            </a:r>
          </a:p>
          <a:p>
            <a:pPr lvl="1"/>
            <a:r>
              <a:rPr lang="en-US" sz="1400" dirty="0" smtClean="0"/>
              <a:t>Each brick is about 23 cm, so rectangle is 8*23=184 cm high and 13*23=299 cm wide</a:t>
            </a:r>
          </a:p>
          <a:p>
            <a:r>
              <a:rPr lang="en-US" sz="1800" dirty="0" smtClean="0"/>
              <a:t>We’ll specify the corresponding rectangle in the output image</a:t>
            </a:r>
          </a:p>
          <a:p>
            <a:pPr lvl="1"/>
            <a:r>
              <a:rPr lang="en-US" sz="1400" dirty="0" smtClean="0"/>
              <a:t>Use scale of 1 cm = 1 pixel</a:t>
            </a:r>
          </a:p>
          <a:p>
            <a:pPr lvl="1"/>
            <a:r>
              <a:rPr lang="en-US" sz="1400" dirty="0" smtClean="0"/>
              <a:t>Put upper left corner at 0,0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DSCN3677_r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4717"/>
            <a:ext cx="3629372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1771650"/>
            <a:ext cx="3629372" cy="2716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2960" y="1918337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7238" y="4359546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67223" y="2262410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3763" y="3817310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62600" y="2262410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262410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68444" y="3856817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86700" y="3893510"/>
            <a:ext cx="76200" cy="76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1524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Input image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97205" y="1536557"/>
            <a:ext cx="1998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Output image (</a:t>
            </a:r>
            <a:r>
              <a:rPr lang="en-US" sz="1200" i="1" dirty="0" err="1" smtClean="0"/>
              <a:t>orthophoto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18" name="Rectangle 17"/>
          <p:cNvSpPr/>
          <p:nvPr/>
        </p:nvSpPr>
        <p:spPr>
          <a:xfrm>
            <a:off x="710133" y="2440517"/>
            <a:ext cx="1795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Pixel location (</a:t>
            </a:r>
            <a:r>
              <a:rPr lang="en-US" sz="1200" dirty="0" err="1" smtClean="0"/>
              <a:t>x,y</a:t>
            </a:r>
            <a:r>
              <a:rPr lang="en-US" sz="1200" dirty="0" smtClean="0"/>
              <a:t>):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389</a:t>
            </a:r>
            <a:r>
              <a:rPr lang="en-US" sz="1200" dirty="0"/>
              <a:t>, 127;</a:t>
            </a:r>
          </a:p>
          <a:p>
            <a:r>
              <a:rPr lang="en-US" sz="1200" dirty="0"/>
              <a:t>    1964, 347;</a:t>
            </a:r>
          </a:p>
          <a:p>
            <a:r>
              <a:rPr lang="en-US" sz="1200" dirty="0"/>
              <a:t>    419, 1674;</a:t>
            </a:r>
          </a:p>
          <a:p>
            <a:r>
              <a:rPr lang="en-US" sz="1200" dirty="0"/>
              <a:t>    1983, 1325;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97205" y="2440516"/>
            <a:ext cx="17181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Pixel location (</a:t>
            </a:r>
            <a:r>
              <a:rPr lang="en-US" sz="1200" dirty="0" err="1" smtClean="0"/>
              <a:t>x,y</a:t>
            </a:r>
            <a:r>
              <a:rPr lang="en-US" sz="1200" dirty="0" smtClean="0"/>
              <a:t>):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0         0;</a:t>
            </a:r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smtClean="0"/>
              <a:t>299     0;</a:t>
            </a:r>
            <a:endParaRPr lang="en-US" sz="1200" dirty="0"/>
          </a:p>
          <a:p>
            <a:r>
              <a:rPr lang="en-US" sz="1200" dirty="0"/>
              <a:t>     0  </a:t>
            </a:r>
            <a:r>
              <a:rPr lang="en-US" sz="1200" dirty="0" smtClean="0"/>
              <a:t>    184;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299   184;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24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OpenCV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findHomography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Given two sets of control points, estimate the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homography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transform using least squares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fitting</a:t>
            </a:r>
          </a:p>
          <a:p>
            <a:pPr lvl="1" fontAlgn="base">
              <a:spcBef>
                <a:spcPts val="400"/>
              </a:spcBef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00050" lvl="1" indent="0">
              <a:spcBef>
                <a:spcPts val="36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  H,_ = cv2.findHomography(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src_pts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dst_pts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360"/>
              </a:spcBef>
              <a:buNone/>
            </a:pPr>
            <a:endParaRPr lang="en-US" dirty="0" smtClean="0"/>
          </a:p>
          <a:p>
            <a:pPr marL="400050" lvl="1" indent="0">
              <a:spcBef>
                <a:spcPts val="360"/>
              </a:spcBef>
              <a:buNone/>
            </a:pPr>
            <a:endParaRPr lang="en-US" dirty="0"/>
          </a:p>
          <a:p>
            <a:pPr fontAlgn="base">
              <a:spcBef>
                <a:spcPts val="479"/>
              </a:spcBef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warpPerspective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Warp an image using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homography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matrix created by 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findHomography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width,height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is the desired output image size</a:t>
            </a:r>
            <a:endParaRPr lang="en-US" sz="2800" dirty="0"/>
          </a:p>
          <a:p>
            <a:pPr lvl="1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warped = cv2.warpPerspective(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H, 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width,height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1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Find </a:t>
            </a:r>
            <a:r>
              <a:rPr lang="en-US" sz="2400" dirty="0" err="1"/>
              <a:t>homography</a:t>
            </a:r>
            <a:r>
              <a:rPr lang="en-US" sz="2400" dirty="0"/>
              <a:t> that transforms points from the input image to an “</a:t>
            </a:r>
            <a:r>
              <a:rPr lang="en-US" sz="2400" dirty="0" err="1"/>
              <a:t>orthophoto</a:t>
            </a:r>
            <a:r>
              <a:rPr lang="en-US" sz="2400" dirty="0"/>
              <a:t>”</a:t>
            </a:r>
          </a:p>
          <a:p>
            <a:r>
              <a:rPr lang="en-US" sz="2400" dirty="0"/>
              <a:t>Use four pairs of corresponding points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362201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bgr_image1 = cv2.imread(</a:t>
            </a:r>
            <a:r>
              <a:rPr lang="en-US" sz="1200" b="1" dirty="0">
                <a:solidFill>
                  <a:srgbClr val="008080"/>
                </a:solidFill>
                <a:latin typeface="Inconsolata"/>
              </a:rPr>
              <a:t>"wall1.jpg"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200" dirty="0"/>
          </a:p>
          <a:p>
            <a:r>
              <a:rPr lang="en-US" sz="1200" i="1" dirty="0">
                <a:solidFill>
                  <a:srgbClr val="8C8C8C"/>
                </a:solidFill>
                <a:latin typeface="Inconsolata"/>
              </a:rPr>
              <a:t># Manually pick four (</a:t>
            </a:r>
            <a:r>
              <a:rPr lang="en-US" sz="1200" i="1" dirty="0" err="1">
                <a:solidFill>
                  <a:srgbClr val="8C8C8C"/>
                </a:solidFill>
                <a:latin typeface="Inconsolata"/>
              </a:rPr>
              <a:t>x,y</a:t>
            </a:r>
            <a:r>
              <a:rPr lang="en-US" sz="1200" i="1" dirty="0">
                <a:solidFill>
                  <a:srgbClr val="8C8C8C"/>
                </a:solidFill>
                <a:latin typeface="Inconsolata"/>
              </a:rPr>
              <a:t>) points on this image and enter below.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pts1 = </a:t>
            </a:r>
            <a:r>
              <a:rPr lang="en-US" sz="1200" dirty="0" err="1">
                <a:solidFill>
                  <a:srgbClr val="080808"/>
                </a:solidFill>
                <a:latin typeface="Inconsolata"/>
              </a:rPr>
              <a:t>np.array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([[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389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127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], 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1964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347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], 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419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1674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], 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1983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1325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]])</a:t>
            </a:r>
            <a:endParaRPr lang="en-US" sz="1200" dirty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>
                <a:solidFill>
                  <a:srgbClr val="8C8C8C"/>
                </a:solidFill>
                <a:latin typeface="Inconsolata"/>
              </a:rPr>
              <a:t># Display points on image to verify correct location.</a:t>
            </a:r>
            <a:endParaRPr lang="en-US" sz="1200" dirty="0"/>
          </a:p>
          <a:p>
            <a:r>
              <a:rPr lang="en-US" sz="1200" dirty="0" err="1">
                <a:solidFill>
                  <a:srgbClr val="080808"/>
                </a:solidFill>
                <a:latin typeface="Inconsolata"/>
              </a:rPr>
              <a:t>bgr_display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 = bgr_image1.copy()</a:t>
            </a:r>
            <a:endParaRPr lang="en-US" sz="1200" dirty="0"/>
          </a:p>
          <a:p>
            <a:r>
              <a:rPr lang="en-US" sz="1200" dirty="0">
                <a:solidFill>
                  <a:srgbClr val="0033B3"/>
                </a:solidFill>
                <a:latin typeface="Inconsolata"/>
              </a:rPr>
              <a:t>for </a:t>
            </a:r>
            <a:r>
              <a:rPr lang="en-US" sz="1200" dirty="0" err="1">
                <a:solidFill>
                  <a:srgbClr val="080808"/>
                </a:solidFill>
                <a:latin typeface="Inconsolata"/>
              </a:rPr>
              <a:t>x,y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 </a:t>
            </a:r>
            <a:r>
              <a:rPr lang="en-US" sz="1200" dirty="0">
                <a:solidFill>
                  <a:srgbClr val="0033B3"/>
                </a:solidFill>
                <a:latin typeface="Inconsolata"/>
              </a:rPr>
              <a:t>in 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pts1: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   cv2.drawMarker(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       </a:t>
            </a:r>
            <a:r>
              <a:rPr lang="en-US" sz="1200" dirty="0" err="1">
                <a:solidFill>
                  <a:srgbClr val="660099"/>
                </a:solidFill>
                <a:latin typeface="Inconsolata"/>
              </a:rPr>
              <a:t>img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200" dirty="0" err="1">
                <a:solidFill>
                  <a:srgbClr val="080808"/>
                </a:solidFill>
                <a:latin typeface="Inconsolata"/>
              </a:rPr>
              <a:t>bgr_display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200" dirty="0">
                <a:solidFill>
                  <a:srgbClr val="660099"/>
                </a:solidFill>
                <a:latin typeface="Inconsolata"/>
              </a:rPr>
              <a:t>position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=(</a:t>
            </a:r>
            <a:r>
              <a:rPr lang="en-US" sz="1200" dirty="0" err="1">
                <a:solidFill>
                  <a:srgbClr val="080808"/>
                </a:solidFill>
                <a:latin typeface="Inconsolata"/>
              </a:rPr>
              <a:t>x,y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),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       </a:t>
            </a:r>
            <a:r>
              <a:rPr lang="en-US" sz="1200" dirty="0">
                <a:solidFill>
                  <a:srgbClr val="660099"/>
                </a:solidFill>
                <a:latin typeface="Inconsolata"/>
              </a:rPr>
              <a:t>color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=(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255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), </a:t>
            </a:r>
            <a:r>
              <a:rPr lang="en-US" sz="1200" dirty="0" err="1">
                <a:solidFill>
                  <a:srgbClr val="660099"/>
                </a:solidFill>
                <a:latin typeface="Inconsolata"/>
              </a:rPr>
              <a:t>markerType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=cv2.MARKER_DIAMOND,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       </a:t>
            </a:r>
            <a:r>
              <a:rPr lang="en-US" sz="1200" dirty="0">
                <a:solidFill>
                  <a:srgbClr val="660099"/>
                </a:solidFill>
                <a:latin typeface="Inconsolata"/>
              </a:rPr>
              <a:t>thickness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3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cv2.namedWindow(</a:t>
            </a:r>
            <a:r>
              <a:rPr lang="en-US" sz="1200" b="1" dirty="0">
                <a:solidFill>
                  <a:srgbClr val="008080"/>
                </a:solidFill>
                <a:latin typeface="Inconsolata"/>
              </a:rPr>
              <a:t>"Image1"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 cv2.WINDOW_NORMAL)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cv2.imshow(</a:t>
            </a:r>
            <a:r>
              <a:rPr lang="en-US" sz="1200" b="1" dirty="0">
                <a:solidFill>
                  <a:srgbClr val="008080"/>
                </a:solidFill>
                <a:latin typeface="Inconsolata"/>
              </a:rPr>
              <a:t>"Image1"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200" dirty="0" err="1">
                <a:solidFill>
                  <a:srgbClr val="080808"/>
                </a:solidFill>
                <a:latin typeface="Inconsolata"/>
              </a:rPr>
              <a:t>bgr_display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cv2.waitKey(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200" dirty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>
                <a:solidFill>
                  <a:srgbClr val="8C8C8C"/>
                </a:solidFill>
                <a:latin typeface="Inconsolata"/>
              </a:rPr>
              <a:t># Specify the corresponding points in the output </a:t>
            </a:r>
            <a:r>
              <a:rPr lang="en-US" sz="1200" i="1" dirty="0" err="1">
                <a:solidFill>
                  <a:srgbClr val="8C8C8C"/>
                </a:solidFill>
                <a:latin typeface="Inconsolata"/>
              </a:rPr>
              <a:t>orthophoto</a:t>
            </a:r>
            <a:r>
              <a:rPr lang="en-US" sz="1200" i="1" dirty="0">
                <a:solidFill>
                  <a:srgbClr val="8C8C8C"/>
                </a:solidFill>
                <a:latin typeface="Inconsolata"/>
              </a:rPr>
              <a:t> image.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pts1_ortho = </a:t>
            </a:r>
            <a:r>
              <a:rPr lang="en-US" sz="1200" dirty="0" err="1">
                <a:solidFill>
                  <a:srgbClr val="080808"/>
                </a:solidFill>
                <a:latin typeface="Inconsolata"/>
              </a:rPr>
              <a:t>np.array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([[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], 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299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], 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184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], [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299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200" dirty="0">
                <a:solidFill>
                  <a:srgbClr val="1750EB"/>
                </a:solidFill>
                <a:latin typeface="Inconsolata"/>
              </a:rPr>
              <a:t>184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]])</a:t>
            </a:r>
            <a:endParaRPr lang="en-US" sz="1200" dirty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>
                <a:solidFill>
                  <a:srgbClr val="8C8C8C"/>
                </a:solidFill>
                <a:latin typeface="Inconsolata"/>
              </a:rPr>
              <a:t># Find the </a:t>
            </a:r>
            <a:r>
              <a:rPr lang="en-US" sz="1200" i="1" dirty="0" err="1">
                <a:solidFill>
                  <a:srgbClr val="8C8C8C"/>
                </a:solidFill>
                <a:latin typeface="Inconsolata"/>
              </a:rPr>
              <a:t>homography</a:t>
            </a:r>
            <a:r>
              <a:rPr lang="en-US" sz="1200" i="1" dirty="0">
                <a:solidFill>
                  <a:srgbClr val="8C8C8C"/>
                </a:solidFill>
                <a:latin typeface="Inconsolata"/>
              </a:rPr>
              <a:t> to map the input image to the </a:t>
            </a:r>
            <a:r>
              <a:rPr lang="en-US" sz="1200" i="1" dirty="0" err="1">
                <a:solidFill>
                  <a:srgbClr val="8C8C8C"/>
                </a:solidFill>
                <a:latin typeface="Inconsolata"/>
              </a:rPr>
              <a:t>orthophoto</a:t>
            </a:r>
            <a:r>
              <a:rPr lang="en-US" sz="1200" i="1" dirty="0">
                <a:solidFill>
                  <a:srgbClr val="8C8C8C"/>
                </a:solidFill>
                <a:latin typeface="Inconsolata"/>
              </a:rPr>
              <a:t> image.</a:t>
            </a:r>
            <a:endParaRPr lang="en-US" sz="1200" dirty="0"/>
          </a:p>
          <a:p>
            <a:r>
              <a:rPr lang="en-US" sz="1200" dirty="0">
                <a:solidFill>
                  <a:srgbClr val="080808"/>
                </a:solidFill>
                <a:latin typeface="Inconsolata"/>
              </a:rPr>
              <a:t>H1, _ = cv2.findHomography(</a:t>
            </a:r>
            <a:r>
              <a:rPr lang="en-US" sz="1200" dirty="0" err="1">
                <a:solidFill>
                  <a:srgbClr val="660099"/>
                </a:solidFill>
                <a:latin typeface="Inconsolata"/>
              </a:rPr>
              <a:t>srcPoints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=pts1, </a:t>
            </a:r>
            <a:r>
              <a:rPr lang="en-US" sz="1200" dirty="0" err="1">
                <a:solidFill>
                  <a:srgbClr val="660099"/>
                </a:solidFill>
                <a:latin typeface="Inconsolata"/>
              </a:rPr>
              <a:t>dstPoints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=pts1_ortho)</a:t>
            </a:r>
            <a:endParaRPr lang="en-US" sz="1200" dirty="0"/>
          </a:p>
          <a:p>
            <a:r>
              <a:rPr lang="en-US" sz="1200" dirty="0">
                <a:solidFill>
                  <a:srgbClr val="000080"/>
                </a:solidFill>
                <a:latin typeface="Inconsolata"/>
              </a:rPr>
              <a:t>print</a:t>
            </a:r>
            <a:r>
              <a:rPr lang="en-US" sz="1200" dirty="0">
                <a:solidFill>
                  <a:srgbClr val="080808"/>
                </a:solidFill>
                <a:latin typeface="Inconsolata"/>
              </a:rPr>
              <a:t>(H</a:t>
            </a:r>
            <a:r>
              <a:rPr lang="en-US" sz="1200" dirty="0" smtClean="0">
                <a:solidFill>
                  <a:srgbClr val="080808"/>
                </a:solidFill>
                <a:latin typeface="Inconsolata"/>
              </a:rPr>
              <a:t>)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93" y="3581400"/>
            <a:ext cx="2129107" cy="1729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93" y="1778446"/>
            <a:ext cx="2151386" cy="17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Warp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Warp the image using the estimated </a:t>
            </a:r>
            <a:r>
              <a:rPr lang="en-US" dirty="0" err="1"/>
              <a:t>homography</a:t>
            </a:r>
            <a:endParaRPr lang="en-US" dirty="0"/>
          </a:p>
          <a:p>
            <a:r>
              <a:rPr lang="en-US" dirty="0"/>
              <a:t>We need to provide the desired size of the output image.  We have two choices:</a:t>
            </a:r>
          </a:p>
          <a:p>
            <a:pPr lvl="1"/>
            <a:r>
              <a:rPr lang="en-US" dirty="0"/>
              <a:t>Manual method: just guess a large size, and check if the warped image fits into that size</a:t>
            </a:r>
          </a:p>
          <a:p>
            <a:pPr lvl="1"/>
            <a:r>
              <a:rPr lang="en-US" dirty="0"/>
              <a:t>Automatic method: calculate a size that will contain the entire transformed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3129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Manual method: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60120" y="480060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80808"/>
                </a:solidFill>
                <a:latin typeface="Inconsolata"/>
              </a:rPr>
              <a:t>output_width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 = </a:t>
            </a:r>
            <a:r>
              <a:rPr lang="en-US" sz="1600" dirty="0">
                <a:solidFill>
                  <a:srgbClr val="1750EB"/>
                </a:solidFill>
                <a:latin typeface="Inconsolata"/>
              </a:rPr>
              <a:t>500</a:t>
            </a:r>
            <a:endParaRPr lang="en-US" sz="1600" dirty="0"/>
          </a:p>
          <a:p>
            <a:r>
              <a:rPr lang="en-US" sz="1600" dirty="0" err="1">
                <a:solidFill>
                  <a:srgbClr val="080808"/>
                </a:solidFill>
                <a:latin typeface="Inconsolata"/>
              </a:rPr>
              <a:t>output_height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 = </a:t>
            </a:r>
            <a:r>
              <a:rPr lang="en-US" sz="1600" dirty="0">
                <a:solidFill>
                  <a:srgbClr val="1750EB"/>
                </a:solidFill>
                <a:latin typeface="Inconsolata"/>
              </a:rPr>
              <a:t>500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C8C8C"/>
                </a:solidFill>
                <a:latin typeface="Inconsolata"/>
              </a:rPr>
              <a:t># Warp the image to the </a:t>
            </a:r>
            <a:r>
              <a:rPr lang="en-US" sz="1600" i="1" dirty="0" err="1">
                <a:solidFill>
                  <a:srgbClr val="8C8C8C"/>
                </a:solidFill>
                <a:latin typeface="Inconsolata"/>
              </a:rPr>
              <a:t>orthophoto</a:t>
            </a:r>
            <a:r>
              <a:rPr lang="en-US" sz="1600" i="1" dirty="0">
                <a:solidFill>
                  <a:srgbClr val="8C8C8C"/>
                </a:solidFill>
                <a:latin typeface="Inconsolata"/>
              </a:rPr>
              <a:t>.</a:t>
            </a:r>
            <a:endParaRPr lang="en-US" sz="1600" dirty="0"/>
          </a:p>
          <a:p>
            <a:r>
              <a:rPr lang="en-US" sz="1600" dirty="0" err="1">
                <a:solidFill>
                  <a:srgbClr val="080808"/>
                </a:solidFill>
                <a:latin typeface="Inconsolata"/>
              </a:rPr>
              <a:t>bgr_ortho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 = cv2.warpPerspective(bgr_image1, H1, (</a:t>
            </a:r>
            <a:r>
              <a:rPr lang="en-US" sz="1600" dirty="0" err="1">
                <a:solidFill>
                  <a:srgbClr val="080808"/>
                </a:solidFill>
                <a:latin typeface="Inconsolata"/>
              </a:rPr>
              <a:t>output_width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600" dirty="0" err="1">
                <a:solidFill>
                  <a:srgbClr val="080808"/>
                </a:solidFill>
                <a:latin typeface="Inconsolata"/>
              </a:rPr>
              <a:t>output_height</a:t>
            </a:r>
            <a:r>
              <a:rPr lang="en-US" sz="1600" dirty="0" smtClean="0">
                <a:solidFill>
                  <a:srgbClr val="080808"/>
                </a:solidFill>
                <a:latin typeface="Inconsolata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35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Output warped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7650" name="Picture 2" descr="https://lh6.googleusercontent.com/XXo80GBgnJQo90Qc0ychYic0htREHgrlSJg_wx4lknC1_3L0HcvfpYcXFsCilhuSQKCg3N8--TmCFbplxLHlWMRVpGTGBgGHDTNl8fAMSKVSgf81v2oPY1WNA2vzWsL5GhUhUoguW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524000"/>
            <a:ext cx="3800475" cy="40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s://lh5.googleusercontent.com/ZgU7M4usGUh3RA9W4whorJlEiw1NeMzg-PTkJMKZZQtKgpUK_TU7xqbkYU8bEvewLFhWXdiNP64vzT9G4nTyjIXiWGKi8fueqPLRocP89eBTFf_iixqGcxTo40dCVC0D5xycmDEpQ3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337122" cy="167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5400" y="3886200"/>
            <a:ext cx="327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Notes: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Output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mage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too big … you could try a smaller size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Some pixels are cut off on top and left … you could offset the destination points down and right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3961" y="3049946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Original image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85962" y="555362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Orthophoto</a:t>
            </a:r>
            <a:r>
              <a:rPr lang="en-US" sz="1200" i="1" dirty="0" smtClean="0"/>
              <a:t> image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66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Adjust output size and point 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274564"/>
            <a:ext cx="784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Offset destination points down and right</a:t>
            </a:r>
          </a:p>
          <a:p>
            <a:pPr marL="457200"/>
            <a:r>
              <a:rPr lang="en-US" sz="1600" dirty="0">
                <a:solidFill>
                  <a:srgbClr val="080808"/>
                </a:solidFill>
                <a:latin typeface="Inconsolata"/>
              </a:rPr>
              <a:t>pts1_ortho[:,</a:t>
            </a:r>
            <a:r>
              <a:rPr lang="en-US" sz="16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] += </a:t>
            </a:r>
            <a:r>
              <a:rPr lang="en-US" sz="1600" dirty="0">
                <a:solidFill>
                  <a:srgbClr val="1750EB"/>
                </a:solidFill>
                <a:latin typeface="Inconsolata"/>
              </a:rPr>
              <a:t>50       </a:t>
            </a:r>
            <a:r>
              <a:rPr lang="en-US" sz="1600" i="1" dirty="0">
                <a:solidFill>
                  <a:srgbClr val="8C8C8C"/>
                </a:solidFill>
                <a:latin typeface="Inconsolata"/>
              </a:rPr>
              <a:t># Add x offset</a:t>
            </a:r>
            <a:endParaRPr lang="en-US" sz="1600" dirty="0"/>
          </a:p>
          <a:p>
            <a:pPr marL="457200"/>
            <a:r>
              <a:rPr lang="en-US" sz="1600" dirty="0">
                <a:solidFill>
                  <a:srgbClr val="080808"/>
                </a:solidFill>
                <a:latin typeface="Inconsolata"/>
              </a:rPr>
              <a:t>pts1_ortho[:,</a:t>
            </a:r>
            <a:r>
              <a:rPr lang="en-US" sz="1600" dirty="0">
                <a:solidFill>
                  <a:srgbClr val="1750EB"/>
                </a:solidFill>
                <a:latin typeface="Inconsolata"/>
              </a:rPr>
              <a:t>1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] += </a:t>
            </a:r>
            <a:r>
              <a:rPr lang="en-US" sz="1600" dirty="0">
                <a:solidFill>
                  <a:srgbClr val="1750EB"/>
                </a:solidFill>
                <a:latin typeface="Inconsolata"/>
              </a:rPr>
              <a:t>100      </a:t>
            </a:r>
            <a:r>
              <a:rPr lang="en-US" sz="1600" i="1" dirty="0">
                <a:solidFill>
                  <a:srgbClr val="8C8C8C"/>
                </a:solidFill>
                <a:latin typeface="Inconsolata"/>
              </a:rPr>
              <a:t># Add y </a:t>
            </a:r>
            <a:r>
              <a:rPr lang="en-US" sz="1600" i="1" dirty="0" smtClean="0">
                <a:solidFill>
                  <a:srgbClr val="8C8C8C"/>
                </a:solidFill>
                <a:latin typeface="Inconsolata"/>
              </a:rPr>
              <a:t>offset</a:t>
            </a:r>
          </a:p>
          <a:p>
            <a:pPr marL="457200"/>
            <a:endParaRPr lang="en-US" sz="16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smaller size for the output image</a:t>
            </a:r>
          </a:p>
          <a:p>
            <a:pPr marL="457200"/>
            <a:r>
              <a:rPr lang="en-US" sz="1600" dirty="0" err="1">
                <a:solidFill>
                  <a:srgbClr val="080808"/>
                </a:solidFill>
                <a:latin typeface="Inconsolata"/>
              </a:rPr>
              <a:t>output_width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 = </a:t>
            </a:r>
            <a:r>
              <a:rPr lang="en-US" sz="1600" dirty="0">
                <a:solidFill>
                  <a:srgbClr val="1750EB"/>
                </a:solidFill>
                <a:latin typeface="Inconsolata"/>
              </a:rPr>
              <a:t>500</a:t>
            </a:r>
            <a:endParaRPr lang="en-US" sz="1600" dirty="0"/>
          </a:p>
          <a:p>
            <a:pPr marL="457200"/>
            <a:r>
              <a:rPr lang="en-US" sz="1600" dirty="0" err="1">
                <a:solidFill>
                  <a:srgbClr val="080808"/>
                </a:solidFill>
                <a:latin typeface="Inconsolata"/>
              </a:rPr>
              <a:t>output_height</a:t>
            </a:r>
            <a:r>
              <a:rPr lang="en-US" sz="1600" dirty="0">
                <a:solidFill>
                  <a:srgbClr val="080808"/>
                </a:solidFill>
                <a:latin typeface="Inconsolata"/>
              </a:rPr>
              <a:t> = </a:t>
            </a:r>
            <a:r>
              <a:rPr lang="en-US" sz="1600" dirty="0" smtClean="0">
                <a:solidFill>
                  <a:srgbClr val="1750EB"/>
                </a:solidFill>
                <a:latin typeface="Inconsolata"/>
              </a:rPr>
              <a:t>400</a:t>
            </a:r>
            <a:endParaRPr lang="en-US" sz="1600" dirty="0"/>
          </a:p>
        </p:txBody>
      </p:sp>
      <p:pic>
        <p:nvPicPr>
          <p:cNvPr id="28676" name="Picture 4" descr="https://lh4.googleusercontent.com/SFGFDKLJ3-yMFtGwsPS5LLXCXWZ0BM7DHH9PdUZnUFrrxXGYOneqCnhjHnn9ZtkIW8SZwV9lp0iZ0pHdhz2lbJyI6fKLnceH1fkQ4KKAj-cZ7cNz8bTCJpMc3Sb1LFkz7DU29WS6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3642137" cy="31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18137" y="454287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Now all the pixels from the source image fit into the output warped 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</a:t>
            </a:r>
            <a:r>
              <a:rPr lang="en-US" dirty="0" smtClean="0"/>
              <a:t>method to </a:t>
            </a:r>
            <a:r>
              <a:rPr lang="en-US" dirty="0"/>
              <a:t>calculate output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Transform the four corners of the input image to the output, and see where they go</a:t>
            </a:r>
          </a:p>
          <a:p>
            <a:pPr fontAlgn="base"/>
            <a:r>
              <a:rPr lang="en-US" dirty="0"/>
              <a:t>Find the minimum and maximum (</a:t>
            </a:r>
            <a:r>
              <a:rPr lang="en-US" dirty="0" err="1"/>
              <a:t>x,y</a:t>
            </a:r>
            <a:r>
              <a:rPr lang="en-US" dirty="0"/>
              <a:t>) values</a:t>
            </a:r>
          </a:p>
          <a:p>
            <a:pPr fontAlgn="base"/>
            <a:r>
              <a:rPr lang="en-US" dirty="0"/>
              <a:t>Set the output size accordingly:</a:t>
            </a:r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output_width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xmax</a:t>
            </a:r>
            <a:r>
              <a:rPr lang="en-US" i="1" dirty="0"/>
              <a:t> - </a:t>
            </a:r>
            <a:r>
              <a:rPr lang="en-US" i="1" dirty="0" err="1"/>
              <a:t>xmin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output_height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ymax</a:t>
            </a:r>
            <a:r>
              <a:rPr lang="en-US" i="1" dirty="0"/>
              <a:t> - </a:t>
            </a:r>
            <a:r>
              <a:rPr lang="en-US" i="1" dirty="0" err="1"/>
              <a:t>ymin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Apply </a:t>
            </a:r>
            <a:r>
              <a:rPr lang="en-US" dirty="0"/>
              <a:t>an offset to the </a:t>
            </a:r>
            <a:r>
              <a:rPr lang="en-US" dirty="0" err="1"/>
              <a:t>homography</a:t>
            </a:r>
            <a:r>
              <a:rPr lang="en-US" dirty="0"/>
              <a:t> so that the left top corner is mapped to (0,0) in the output </a:t>
            </a:r>
          </a:p>
          <a:p>
            <a:pPr marL="457200" lvl="1" indent="0">
              <a:buNone/>
            </a:pPr>
            <a:r>
              <a:rPr lang="en-US" i="1" dirty="0" smtClean="0"/>
              <a:t>	H</a:t>
            </a:r>
            <a:r>
              <a:rPr lang="en-US" i="1" dirty="0"/>
              <a:t>  ←  H * </a:t>
            </a:r>
            <a:r>
              <a:rPr lang="en-US" i="1" dirty="0" err="1"/>
              <a:t>H</a:t>
            </a:r>
            <a:r>
              <a:rPr lang="en-US" i="1" baseline="-25000" dirty="0" err="1"/>
              <a:t>offset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H_{offset} = \left[&#10;\begin{matrix}&#10;1 &amp; 0 &amp; -x_{min}\\&#10;0 &amp; 1 &amp; -y_{min} \\&#10;0 &amp; 0 &amp; 1&#10;\end{matrix}&#10;\right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00590"/>
            <a:ext cx="2587625" cy="92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r>
              <a:rPr lang="en-US" dirty="0" smtClean="0"/>
              <a:t> Transforms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Homography</a:t>
            </a:r>
            <a:r>
              <a:rPr lang="en-US" dirty="0" smtClean="0"/>
              <a:t> (Projective Transform)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793"/>
            <a:ext cx="8229600" cy="4906963"/>
          </a:xfrm>
        </p:spPr>
        <p:txBody>
          <a:bodyPr/>
          <a:lstStyle/>
          <a:p>
            <a:r>
              <a:rPr lang="en-US" dirty="0"/>
              <a:t>Most general type of linear 2D-2D </a:t>
            </a:r>
            <a:r>
              <a:rPr lang="en-US" dirty="0" smtClean="0"/>
              <a:t>transform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particularly useful in computer vision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homography</a:t>
            </a:r>
            <a:r>
              <a:rPr lang="en-US" dirty="0"/>
              <a:t> maps points from the projection of one plane to the projection of another plane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3794" name="Picture 2" descr="https://lh6.googleusercontent.com/EQykejKmCTcLNcrCMLYiRM22u6I7mY_4DOF_blX4RtNtq7QPyKhBDlmJSax9v4dFeDcr3-AslszPF633foU1Onc05SrWBYx2Rn63B74POGFQJqPhuCCe7w4CEcaCWjzgNydDlfVcfw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8224"/>
            <a:ext cx="3386137" cy="143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s://lh5.googleusercontent.com/KXlpN09Gosi1t3V9-V57UHXqcR84VuLjLj2pM_jIf2ugeCsGmu_fr_GGhITjDBQSC6ADHPL7AFxh5dgC1ZMfN1HNjiQ18hkK26XTqMw1BATRHlpWZ7rDHioF4lyY17SoBccVFIOoV3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99697"/>
            <a:ext cx="1066800" cy="3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19799" y="2588142"/>
            <a:ext cx="2209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Homogeneous points: you </a:t>
            </a:r>
            <a:r>
              <a:rPr lang="en-US" sz="1600" i="1" dirty="0"/>
              <a:t>need to divide by the 3rd element</a:t>
            </a:r>
          </a:p>
        </p:txBody>
      </p:sp>
    </p:spTree>
    <p:extLst>
      <p:ext uri="{BB962C8B-B14F-4D97-AF65-F5344CB8AC3E}">
        <p14:creationId xmlns:p14="http://schemas.microsoft.com/office/powerpoint/2010/main" val="12341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562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Rotating camera</a:t>
            </a:r>
          </a:p>
          <a:p>
            <a:pPr lvl="1"/>
            <a:r>
              <a:rPr lang="en-US" dirty="0" smtClean="0"/>
              <a:t>You can generate an image as </a:t>
            </a:r>
            <a:r>
              <a:rPr lang="en-US" dirty="0" smtClean="0"/>
              <a:t>it </a:t>
            </a:r>
            <a:r>
              <a:rPr lang="en-US" dirty="0" smtClean="0"/>
              <a:t>would be seen if the camera had rotated in place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Viewing a plane from another viewpoint</a:t>
            </a:r>
          </a:p>
          <a:p>
            <a:pPr lvl="1"/>
            <a:r>
              <a:rPr lang="en-US" dirty="0" smtClean="0"/>
              <a:t>You can generate an image of a planar surface, as if it would be seen from another viewpoint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6477000" y="5334000"/>
            <a:ext cx="2286000" cy="323022"/>
          </a:xfrm>
          <a:prstGeom prst="trapezoid">
            <a:avLst>
              <a:gd name="adj" fmla="val 11218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 rot="19933647">
            <a:off x="6947110" y="4542892"/>
            <a:ext cx="213360" cy="213359"/>
            <a:chOff x="1828800" y="3962400"/>
            <a:chExt cx="304800" cy="30479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8800" y="3962400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1905000" y="4190999"/>
              <a:ext cx="152400" cy="76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 rot="22800000">
            <a:off x="7898054" y="4527993"/>
            <a:ext cx="213360" cy="213359"/>
            <a:chOff x="1828800" y="3962400"/>
            <a:chExt cx="304800" cy="30479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28800" y="3962400"/>
              <a:ext cx="304800" cy="228600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1905000" y="4190999"/>
              <a:ext cx="152400" cy="76200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 rot="17699987">
            <a:off x="6937473" y="2012847"/>
            <a:ext cx="518695" cy="518692"/>
            <a:chOff x="1828800" y="3962400"/>
            <a:chExt cx="304800" cy="30479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828800" y="3962400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905000" y="4190999"/>
              <a:ext cx="152400" cy="76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 rot="14364591">
            <a:off x="6813475" y="1832665"/>
            <a:ext cx="518695" cy="518692"/>
            <a:chOff x="1828800" y="3962400"/>
            <a:chExt cx="304800" cy="30479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28800" y="3962400"/>
              <a:ext cx="304800" cy="228600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1905000" y="4190999"/>
              <a:ext cx="152400" cy="76200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 flipV="1">
            <a:off x="7072317" y="1802518"/>
            <a:ext cx="739460" cy="739460"/>
          </a:xfrm>
          <a:prstGeom prst="arc">
            <a:avLst>
              <a:gd name="adj1" fmla="val 18813095"/>
              <a:gd name="adj2" fmla="val 3225163"/>
            </a:avLst>
          </a:prstGeom>
          <a:ln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6200000">
            <a:off x="7116941" y="4193124"/>
            <a:ext cx="739460" cy="739460"/>
          </a:xfrm>
          <a:prstGeom prst="arc">
            <a:avLst>
              <a:gd name="adj1" fmla="val 18813095"/>
              <a:gd name="adj2" fmla="val 3225163"/>
            </a:avLst>
          </a:prstGeom>
          <a:ln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246"/>
          <a:stretch/>
        </p:blipFill>
        <p:spPr>
          <a:xfrm>
            <a:off x="5194935" y="2973216"/>
            <a:ext cx="2466975" cy="2443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 Rotating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image of a scene, create another image as if it were taken with the camera at the same position, but </a:t>
            </a:r>
            <a:r>
              <a:rPr lang="en-US" dirty="0" smtClean="0"/>
              <a:t>rotated in place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495800" y="38862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580" y="5764202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Image is from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www.bogotobogo.com/Matlab/images/MATLAB_DEMO_IMAGES</a:t>
            </a:r>
            <a:r>
              <a:rPr lang="en-US" sz="1600" dirty="0" smtClean="0"/>
              <a:t>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85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rotating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019800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 point P be defined in camera #1’s coordinate system.  Then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Also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If there is only rotation from camera #1 to camera #2, then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and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75018"/>
              </p:ext>
            </p:extLst>
          </p:nvPr>
        </p:nvGraphicFramePr>
        <p:xfrm>
          <a:off x="1676400" y="1600200"/>
          <a:ext cx="3086928" cy="122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3" imgW="2374560" imgH="939600" progId="Equation.3">
                  <p:embed/>
                </p:oleObj>
              </mc:Choice>
              <mc:Fallback>
                <p:oleObj name="Equation" r:id="rId3" imgW="237456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600200"/>
                        <a:ext cx="3086928" cy="122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34902"/>
              </p:ext>
            </p:extLst>
          </p:nvPr>
        </p:nvGraphicFramePr>
        <p:xfrm>
          <a:off x="1676400" y="2700072"/>
          <a:ext cx="1205100" cy="95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5" imgW="927000" imgH="736560" progId="Equation.3">
                  <p:embed/>
                </p:oleObj>
              </mc:Choice>
              <mc:Fallback>
                <p:oleObj name="Equation" r:id="rId5" imgW="92700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00072"/>
                        <a:ext cx="1205100" cy="957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623376"/>
              </p:ext>
            </p:extLst>
          </p:nvPr>
        </p:nvGraphicFramePr>
        <p:xfrm>
          <a:off x="1752600" y="4188720"/>
          <a:ext cx="4061304" cy="122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7" imgW="3124080" imgH="939600" progId="Equation.3">
                  <p:embed/>
                </p:oleObj>
              </mc:Choice>
              <mc:Fallback>
                <p:oleObj name="Equation" r:id="rId7" imgW="31240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88720"/>
                        <a:ext cx="4061304" cy="122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34991"/>
              </p:ext>
            </p:extLst>
          </p:nvPr>
        </p:nvGraphicFramePr>
        <p:xfrm>
          <a:off x="1857000" y="5519472"/>
          <a:ext cx="2410200" cy="95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9" imgW="1854000" imgH="736560" progId="Equation.3">
                  <p:embed/>
                </p:oleObj>
              </mc:Choice>
              <mc:Fallback>
                <p:oleObj name="Equation" r:id="rId9" imgW="185400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000" y="5519472"/>
                        <a:ext cx="2410200" cy="957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00800" y="52578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3x3 matrix </a:t>
            </a:r>
            <a:r>
              <a:rPr lang="en-US" sz="1600" b="1" dirty="0" smtClean="0"/>
              <a:t>KRK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 is a projective transform (</a:t>
            </a:r>
            <a:r>
              <a:rPr lang="en-US" sz="1600" dirty="0" err="1" smtClean="0"/>
              <a:t>homography</a:t>
            </a:r>
            <a:r>
              <a:rPr lang="en-US" sz="1600" dirty="0" smtClean="0"/>
              <a:t>) from image 1 to image 2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467600" y="1752600"/>
            <a:ext cx="685800" cy="16002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781800" y="1735667"/>
            <a:ext cx="685800" cy="1600200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91400" y="2743200"/>
            <a:ext cx="68580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58000" y="2743200"/>
            <a:ext cx="762000" cy="3429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467600" y="1249681"/>
            <a:ext cx="342900" cy="208618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02881" y="121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72400" y="9568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552267" y="3075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04474" y="30897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</a:t>
            </a:r>
            <a:r>
              <a:rPr lang="en-US" sz="1200" baseline="-25000" dirty="0" smtClean="0">
                <a:solidFill>
                  <a:srgbClr val="00B050"/>
                </a:solidFill>
              </a:rPr>
              <a:t>2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3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23" grpId="0" animBg="1"/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the image as if the camera had rotated 30 degrees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ssume we know the camera calibration matrix K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40" y="2453481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158314"/>
            <a:ext cx="51054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Read image.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cv2.imread(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cameraman.tif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cv2.COLOR_BGR2GRAY)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cv2.imshow(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"Input image"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Define the camera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instrinsic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matrix K.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K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128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128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128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128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Say we have a rotation about the camera's y axis.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ay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math.radians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cy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math.cos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(ay)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sy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math.sin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(ay)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R_1_2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([[cy,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sy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sy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cy]])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This is the projective transform (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homography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) from image 1 to image 2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Kinv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np.linalg.inv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(K)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H_1_2 = K @ R_1_2 @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Kinv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Now, warp the image using the computed </a:t>
            </a:r>
            <a:r>
              <a:rPr lang="en-US" sz="2400" dirty="0" err="1" smtClean="0"/>
              <a:t>homography</a:t>
            </a:r>
            <a:endParaRPr lang="en-US" sz="2400" dirty="0" smtClean="0"/>
          </a:p>
          <a:p>
            <a:pPr lvl="1"/>
            <a:r>
              <a:rPr lang="en-US" sz="2000" dirty="0" smtClean="0"/>
              <a:t>We can do it using “for loops”, or use </a:t>
            </a:r>
            <a:r>
              <a:rPr lang="en-US" sz="2000" dirty="0" err="1" smtClean="0"/>
              <a:t>OpenCV’s</a:t>
            </a:r>
            <a:r>
              <a:rPr lang="en-US" sz="2000" dirty="0"/>
              <a:t> </a:t>
            </a:r>
            <a:r>
              <a:rPr lang="en-US" sz="2000" dirty="0" smtClean="0"/>
              <a:t>function “</a:t>
            </a:r>
            <a:r>
              <a:rPr lang="en-US" sz="2000" dirty="0" err="1" smtClean="0"/>
              <a:t>warpPerspective</a:t>
            </a:r>
            <a:r>
              <a:rPr lang="en-US" sz="2000" dirty="0" smtClean="0"/>
              <a:t>()”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2609782"/>
            <a:ext cx="64770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img_warped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cv2.warpPerspective(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H_1_2,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dsize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img.shape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cv2.imshow(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"Warped image"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img_warped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3602038"/>
            <a:ext cx="24669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application: Creating an “</a:t>
            </a:r>
            <a:r>
              <a:rPr lang="en-US" dirty="0" err="1"/>
              <a:t>orthophoto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93955"/>
          </a:xfrm>
        </p:spPr>
        <p:txBody>
          <a:bodyPr>
            <a:noAutofit/>
          </a:bodyPr>
          <a:lstStyle/>
          <a:p>
            <a:r>
              <a:rPr lang="en-US" sz="2000" dirty="0" smtClean="0"/>
              <a:t>An “</a:t>
            </a:r>
            <a:r>
              <a:rPr lang="en-US" sz="2000" dirty="0" err="1" smtClean="0"/>
              <a:t>orthophoto</a:t>
            </a:r>
            <a:r>
              <a:rPr lang="en-US" sz="2000" dirty="0"/>
              <a:t>” </a:t>
            </a:r>
            <a:r>
              <a:rPr lang="en-US" sz="2000" dirty="0" smtClean="0"/>
              <a:t>is an aerial </a:t>
            </a:r>
            <a:r>
              <a:rPr lang="en-US" sz="2000" dirty="0"/>
              <a:t>photograph geometrically corrected </a:t>
            </a:r>
            <a:r>
              <a:rPr lang="en-US" sz="2000" dirty="0" smtClean="0"/>
              <a:t>such </a:t>
            </a:r>
            <a:r>
              <a:rPr lang="en-US" sz="2000" dirty="0"/>
              <a:t>that the scale is </a:t>
            </a:r>
            <a:r>
              <a:rPr lang="en-US" sz="2000" dirty="0" smtClean="0"/>
              <a:t>uniform</a:t>
            </a:r>
          </a:p>
          <a:p>
            <a:pPr lvl="1"/>
            <a:r>
              <a:rPr lang="en-US" sz="1800" dirty="0" smtClean="0"/>
              <a:t>Like a map, </a:t>
            </a:r>
            <a:r>
              <a:rPr lang="en-US" sz="1800" dirty="0"/>
              <a:t>an </a:t>
            </a:r>
            <a:r>
              <a:rPr lang="en-US" sz="1800" dirty="0" err="1"/>
              <a:t>orthophotograph</a:t>
            </a:r>
            <a:r>
              <a:rPr lang="en-US" sz="1800" dirty="0"/>
              <a:t> can be used to measure true </a:t>
            </a:r>
            <a:r>
              <a:rPr lang="en-US" sz="1800" dirty="0" smtClean="0"/>
              <a:t>distances</a:t>
            </a:r>
          </a:p>
          <a:p>
            <a:r>
              <a:rPr lang="en-US" sz="2000" dirty="0" smtClean="0"/>
              <a:t>Essentially, we </a:t>
            </a:r>
            <a:r>
              <a:rPr lang="en-US" sz="2000" dirty="0" smtClean="0"/>
              <a:t>have an </a:t>
            </a:r>
            <a:r>
              <a:rPr lang="en-US" sz="2000" dirty="0" smtClean="0"/>
              <a:t>image </a:t>
            </a:r>
            <a:r>
              <a:rPr lang="en-US" sz="2000" dirty="0" smtClean="0"/>
              <a:t>taken by a camera at some off-axis angle, and </a:t>
            </a:r>
            <a:r>
              <a:rPr lang="en-US" sz="2000" dirty="0" smtClean="0"/>
              <a:t>want to transform </a:t>
            </a:r>
            <a:r>
              <a:rPr lang="en-US" sz="2000" dirty="0" smtClean="0"/>
              <a:t>it as if it were taken looking straight down </a:t>
            </a:r>
          </a:p>
          <a:p>
            <a:pPr lvl="1"/>
            <a:r>
              <a:rPr lang="en-US" sz="1800" dirty="0" smtClean="0"/>
              <a:t>We assume that the scene is planar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685800" y="5448300"/>
            <a:ext cx="3505200" cy="495300"/>
          </a:xfrm>
          <a:prstGeom prst="trapezoid">
            <a:avLst>
              <a:gd name="adj" fmla="val 11218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9933647">
            <a:off x="1866239" y="4038654"/>
            <a:ext cx="213360" cy="213359"/>
            <a:chOff x="1828800" y="3962400"/>
            <a:chExt cx="304800" cy="30479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8800" y="3962400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flipV="1">
              <a:off x="1905000" y="4190999"/>
              <a:ext cx="152400" cy="76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1371624" y="4266287"/>
            <a:ext cx="572694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2057395" y="4191272"/>
            <a:ext cx="1752629" cy="83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apezoid 19"/>
          <p:cNvSpPr/>
          <p:nvPr/>
        </p:nvSpPr>
        <p:spPr>
          <a:xfrm>
            <a:off x="4876800" y="5448300"/>
            <a:ext cx="3505200" cy="495300"/>
          </a:xfrm>
          <a:prstGeom prst="trapezoid">
            <a:avLst>
              <a:gd name="adj" fmla="val 11218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6362015" y="4077667"/>
            <a:ext cx="213360" cy="213359"/>
            <a:chOff x="1828800" y="3962400"/>
            <a:chExt cx="304800" cy="30479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1828800" y="3962400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1905000" y="4190999"/>
              <a:ext cx="152400" cy="76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5537200" y="4305300"/>
            <a:ext cx="877494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22035" y="4302456"/>
            <a:ext cx="1174165" cy="1393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8735" y="457076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The image we have</a:t>
            </a:r>
            <a:endParaRPr lang="en-US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02935" y="476026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The image we want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956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813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Inconsolata</vt:lpstr>
      <vt:lpstr>Office Theme</vt:lpstr>
      <vt:lpstr>Equation</vt:lpstr>
      <vt:lpstr>PowerPoint Presentation</vt:lpstr>
      <vt:lpstr>Homography Transforms</vt:lpstr>
      <vt:lpstr>Homography (Projective Transform)</vt:lpstr>
      <vt:lpstr>Applications</vt:lpstr>
      <vt:lpstr>Application:  Rotating camera</vt:lpstr>
      <vt:lpstr>A rotating camera</vt:lpstr>
      <vt:lpstr>Example</vt:lpstr>
      <vt:lpstr>Example (continued)</vt:lpstr>
      <vt:lpstr>Good application: Creating an “orthophoto”</vt:lpstr>
      <vt:lpstr>Control points</vt:lpstr>
      <vt:lpstr>Example</vt:lpstr>
      <vt:lpstr>Useful OpenCV functions</vt:lpstr>
      <vt:lpstr>Step 1: Find homography</vt:lpstr>
      <vt:lpstr>Step 2: Warp image</vt:lpstr>
      <vt:lpstr>Result: Output warped image</vt:lpstr>
      <vt:lpstr>Adjust output size and point positions</vt:lpstr>
      <vt:lpstr>Automatic method to calculate output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152</cp:revision>
  <cp:lastPrinted>2011-02-02T22:57:10Z</cp:lastPrinted>
  <dcterms:created xsi:type="dcterms:W3CDTF">2006-08-16T00:00:00Z</dcterms:created>
  <dcterms:modified xsi:type="dcterms:W3CDTF">2020-09-28T16:03:00Z</dcterms:modified>
</cp:coreProperties>
</file>