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35786" removePersonalInfoOnSave="1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73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5EB76-F5BB-4C5F-8216-55E7A61E637E}" type="datetimeFigureOut">
              <a:rPr kumimoji="1" lang="ja-JP" altLang="en-US" smtClean="0"/>
              <a:t>2015/12/26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A0FFA-2572-4DC0-8863-4A72E4E0BB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7070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5EB76-F5BB-4C5F-8216-55E7A61E637E}" type="datetimeFigureOut">
              <a:rPr kumimoji="1" lang="ja-JP" altLang="en-US" smtClean="0"/>
              <a:t>2015/12/26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A0FFA-2572-4DC0-8863-4A72E4E0BB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3424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5EB76-F5BB-4C5F-8216-55E7A61E637E}" type="datetimeFigureOut">
              <a:rPr kumimoji="1" lang="ja-JP" altLang="en-US" smtClean="0"/>
              <a:t>2015/12/26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A0FFA-2572-4DC0-8863-4A72E4E0BB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5456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5EB76-F5BB-4C5F-8216-55E7A61E637E}" type="datetimeFigureOut">
              <a:rPr kumimoji="1" lang="ja-JP" altLang="en-US" smtClean="0"/>
              <a:t>2015/12/26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A0FFA-2572-4DC0-8863-4A72E4E0BB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5863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5EB76-F5BB-4C5F-8216-55E7A61E637E}" type="datetimeFigureOut">
              <a:rPr kumimoji="1" lang="ja-JP" altLang="en-US" smtClean="0"/>
              <a:t>2015/12/26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A0FFA-2572-4DC0-8863-4A72E4E0BB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6107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5EB76-F5BB-4C5F-8216-55E7A61E637E}" type="datetimeFigureOut">
              <a:rPr kumimoji="1" lang="ja-JP" altLang="en-US" smtClean="0"/>
              <a:t>2015/12/26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A0FFA-2572-4DC0-8863-4A72E4E0BB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8290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5EB76-F5BB-4C5F-8216-55E7A61E637E}" type="datetimeFigureOut">
              <a:rPr kumimoji="1" lang="ja-JP" altLang="en-US" smtClean="0"/>
              <a:t>2015/12/26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A0FFA-2572-4DC0-8863-4A72E4E0BB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4230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5EB76-F5BB-4C5F-8216-55E7A61E637E}" type="datetimeFigureOut">
              <a:rPr kumimoji="1" lang="ja-JP" altLang="en-US" smtClean="0"/>
              <a:t>2015/12/26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A0FFA-2572-4DC0-8863-4A72E4E0BB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1841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5EB76-F5BB-4C5F-8216-55E7A61E637E}" type="datetimeFigureOut">
              <a:rPr kumimoji="1" lang="ja-JP" altLang="en-US" smtClean="0"/>
              <a:t>2015/12/26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A0FFA-2572-4DC0-8863-4A72E4E0BB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0504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5EB76-F5BB-4C5F-8216-55E7A61E637E}" type="datetimeFigureOut">
              <a:rPr kumimoji="1" lang="ja-JP" altLang="en-US" smtClean="0"/>
              <a:t>2015/12/26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A0FFA-2572-4DC0-8863-4A72E4E0BB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9951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5EB76-F5BB-4C5F-8216-55E7A61E637E}" type="datetimeFigureOut">
              <a:rPr kumimoji="1" lang="ja-JP" altLang="en-US" smtClean="0"/>
              <a:t>2015/12/26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A0FFA-2572-4DC0-8863-4A72E4E0BB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0158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35EB76-F5BB-4C5F-8216-55E7A61E637E}" type="datetimeFigureOut">
              <a:rPr kumimoji="1" lang="ja-JP" altLang="en-US" smtClean="0"/>
              <a:t>2015/12/26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7A0FFA-2572-4DC0-8863-4A72E4E0BB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8790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84913" y="148670"/>
            <a:ext cx="8266976" cy="467832"/>
          </a:xfrm>
        </p:spPr>
        <p:txBody>
          <a:bodyPr>
            <a:normAutofit/>
          </a:bodyPr>
          <a:lstStyle/>
          <a:p>
            <a:r>
              <a:rPr kumimoji="1" lang="ja-JP" altLang="en-US" sz="2000" u="sng" dirty="0" smtClean="0"/>
              <a:t>ユーザモード</a:t>
            </a:r>
            <a:r>
              <a:rPr kumimoji="1" lang="en-US" altLang="ja-JP" sz="2000" u="sng" dirty="0" smtClean="0"/>
              <a:t>/</a:t>
            </a:r>
            <a:r>
              <a:rPr kumimoji="1" lang="ja-JP" altLang="en-US" sz="2000" u="sng" dirty="0" smtClean="0"/>
              <a:t>特権モードの扱いについて</a:t>
            </a:r>
            <a:endParaRPr kumimoji="1" lang="ja-JP" altLang="en-US" sz="2000" u="sng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505823" y="582100"/>
            <a:ext cx="788933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ARMv8-A</a:t>
            </a:r>
            <a:r>
              <a:rPr kumimoji="1" lang="ja-JP" altLang="en-US" dirty="0" smtClean="0"/>
              <a:t>では、</a:t>
            </a:r>
            <a:r>
              <a:rPr kumimoji="1" lang="en-US" altLang="ja-JP" dirty="0" smtClean="0"/>
              <a:t>ARMv7-A</a:t>
            </a:r>
            <a:r>
              <a:rPr kumimoji="1" lang="ja-JP" altLang="en-US" dirty="0" err="1" smtClean="0"/>
              <a:t>で存</a:t>
            </a:r>
            <a:r>
              <a:rPr kumimoji="1" lang="ja-JP" altLang="en-US" dirty="0" smtClean="0"/>
              <a:t>在していた</a:t>
            </a:r>
            <a:r>
              <a:rPr kumimoji="1" lang="en-US" altLang="ja-JP" dirty="0" smtClean="0"/>
              <a:t>SYSTEM</a:t>
            </a:r>
            <a:r>
              <a:rPr kumimoji="1" lang="ja-JP" altLang="en-US" dirty="0" smtClean="0"/>
              <a:t>モードに相当するモードが無い。</a:t>
            </a:r>
            <a:endParaRPr kumimoji="1" lang="en-US" altLang="ja-JP" dirty="0" smtClean="0"/>
          </a:p>
          <a:p>
            <a:r>
              <a:rPr lang="ja-JP" altLang="en-US" dirty="0" smtClean="0"/>
              <a:t>このため、</a:t>
            </a:r>
            <a:r>
              <a:rPr lang="en-US" altLang="ja-JP" dirty="0" smtClean="0"/>
              <a:t>SYS</a:t>
            </a:r>
            <a:r>
              <a:rPr lang="ja-JP" altLang="en-US" dirty="0" smtClean="0"/>
              <a:t>モードタスクをどのように定義するかを決定する必要がある。</a:t>
            </a:r>
            <a:endParaRPr lang="en-US" altLang="ja-JP" dirty="0" smtClean="0"/>
          </a:p>
          <a:p>
            <a:r>
              <a:rPr lang="ja-JP" altLang="en-US" dirty="0" smtClean="0"/>
              <a:t>実装</a:t>
            </a:r>
            <a:r>
              <a:rPr lang="ja-JP" altLang="en-US" dirty="0"/>
              <a:t>面</a:t>
            </a:r>
            <a:r>
              <a:rPr lang="ja-JP" altLang="en-US" dirty="0" smtClean="0"/>
              <a:t>の簡易さから、</a:t>
            </a:r>
            <a:r>
              <a:rPr lang="en-US" altLang="ja-JP" dirty="0" smtClean="0"/>
              <a:t>SYS</a:t>
            </a:r>
            <a:r>
              <a:rPr lang="ja-JP" altLang="en-US" dirty="0" smtClean="0"/>
              <a:t>モードタスクはカーネルモードで動作するタスクとする。</a:t>
            </a:r>
            <a:endParaRPr lang="en-US" altLang="ja-JP" dirty="0" smtClean="0"/>
          </a:p>
          <a:p>
            <a:r>
              <a:rPr kumimoji="1" lang="ja-JP" altLang="en-US" dirty="0"/>
              <a:t>具体的</a:t>
            </a:r>
            <a:r>
              <a:rPr kumimoji="1" lang="ja-JP" altLang="en-US" dirty="0" smtClean="0"/>
              <a:t>には、</a:t>
            </a:r>
            <a:endParaRPr kumimoji="1" lang="en-US" altLang="ja-JP" dirty="0" smtClean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88095" y="1697486"/>
            <a:ext cx="868122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・</a:t>
            </a:r>
            <a:r>
              <a:rPr kumimoji="1" lang="en-US" altLang="ja-JP" dirty="0" smtClean="0"/>
              <a:t>SYS</a:t>
            </a:r>
            <a:r>
              <a:rPr kumimoji="1" lang="ja-JP" altLang="en-US" dirty="0" smtClean="0"/>
              <a:t>モードタスクは</a:t>
            </a:r>
            <a:r>
              <a:rPr kumimoji="1" lang="en-US" altLang="ja-JP" dirty="0" smtClean="0"/>
              <a:t>EL1</a:t>
            </a:r>
            <a:r>
              <a:rPr kumimoji="1" lang="ja-JP" altLang="en-US" dirty="0" smtClean="0"/>
              <a:t>状態で動作する。</a:t>
            </a:r>
            <a:endParaRPr kumimoji="1" lang="en-US" altLang="ja-JP" dirty="0" smtClean="0"/>
          </a:p>
          <a:p>
            <a:r>
              <a:rPr lang="ja-JP" altLang="en-US" dirty="0" smtClean="0"/>
              <a:t>・スタックはカーネルモードと兼用とし、</a:t>
            </a:r>
            <a:r>
              <a:rPr lang="en-US" altLang="ja-JP" dirty="0" smtClean="0"/>
              <a:t>SYS</a:t>
            </a:r>
            <a:r>
              <a:rPr lang="ja-JP" altLang="en-US" dirty="0" smtClean="0"/>
              <a:t>モードからカーネル呼び出し</a:t>
            </a:r>
            <a:r>
              <a:rPr lang="en-US" altLang="ja-JP" dirty="0" smtClean="0"/>
              <a:t>(SVC)</a:t>
            </a:r>
            <a:r>
              <a:rPr lang="ja-JP" altLang="en-US" dirty="0" smtClean="0"/>
              <a:t>時に</a:t>
            </a:r>
            <a:endParaRPr lang="en-US" altLang="ja-JP" dirty="0" smtClean="0"/>
          </a:p>
          <a:p>
            <a:r>
              <a:rPr kumimoji="1" lang="ja-JP" altLang="en-US" dirty="0"/>
              <a:t>　</a:t>
            </a:r>
            <a:r>
              <a:rPr lang="ja-JP" altLang="en-US" dirty="0" smtClean="0"/>
              <a:t>スタックの切り替えは発生しない。</a:t>
            </a:r>
            <a:endParaRPr lang="en-US" altLang="ja-JP" dirty="0" smtClean="0"/>
          </a:p>
          <a:p>
            <a:r>
              <a:rPr lang="en-US" altLang="ja-JP" dirty="0" smtClean="0"/>
              <a:t>   ※IRQ</a:t>
            </a:r>
            <a:r>
              <a:rPr lang="ja-JP" altLang="en-US" dirty="0" smtClean="0"/>
              <a:t>発生時は</a:t>
            </a:r>
            <a:r>
              <a:rPr lang="en-US" altLang="ja-JP" dirty="0" smtClean="0"/>
              <a:t>IRQ</a:t>
            </a:r>
            <a:r>
              <a:rPr lang="ja-JP" altLang="en-US" dirty="0" smtClean="0"/>
              <a:t>専用スタックに切り替える。</a:t>
            </a:r>
            <a:endParaRPr lang="en-US" altLang="ja-JP" dirty="0" smtClean="0"/>
          </a:p>
          <a:p>
            <a:r>
              <a:rPr lang="ja-JP" altLang="en-US" dirty="0" smtClean="0"/>
              <a:t>・</a:t>
            </a:r>
            <a:r>
              <a:rPr lang="en-US" altLang="ja-JP" dirty="0" smtClean="0"/>
              <a:t>SYS</a:t>
            </a:r>
            <a:r>
              <a:rPr lang="ja-JP" altLang="en-US" dirty="0" smtClean="0"/>
              <a:t>モードタスク生成時のスタックサイズ＋規定サイズが最終的なスタックサイズとなる。</a:t>
            </a:r>
            <a:endParaRPr lang="en-US" altLang="ja-JP" dirty="0" smtClean="0"/>
          </a:p>
          <a:p>
            <a:r>
              <a:rPr kumimoji="1" lang="ja-JP" altLang="en-US" dirty="0" smtClean="0"/>
              <a:t>・ユーザーモードタスクでは、ユーザースタックとカーネルスタックを別々に用意する。</a:t>
            </a:r>
            <a:endParaRPr kumimoji="1" lang="en-US" altLang="ja-JP" dirty="0" smtClean="0"/>
          </a:p>
        </p:txBody>
      </p:sp>
      <p:sp>
        <p:nvSpPr>
          <p:cNvPr id="6" name="正方形/長方形 5"/>
          <p:cNvSpPr/>
          <p:nvPr/>
        </p:nvSpPr>
        <p:spPr>
          <a:xfrm>
            <a:off x="416465" y="3758100"/>
            <a:ext cx="3674688" cy="20987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376511" y="3430554"/>
            <a:ext cx="1687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SYS</a:t>
            </a:r>
            <a:r>
              <a:rPr kumimoji="1" lang="ja-JP" altLang="en-US" dirty="0" smtClean="0"/>
              <a:t>モードタスク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638507" y="3949262"/>
            <a:ext cx="3208281" cy="1710558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2003814" y="3773865"/>
            <a:ext cx="51167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EL1</a:t>
            </a:r>
            <a:endParaRPr kumimoji="1" lang="ja-JP" altLang="en-US" dirty="0"/>
          </a:p>
        </p:txBody>
      </p:sp>
      <p:sp>
        <p:nvSpPr>
          <p:cNvPr id="12" name="角丸四角形 11"/>
          <p:cNvSpPr/>
          <p:nvPr/>
        </p:nvSpPr>
        <p:spPr>
          <a:xfrm>
            <a:off x="773309" y="4080133"/>
            <a:ext cx="1000107" cy="62107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>
                <a:solidFill>
                  <a:schemeClr val="tx1"/>
                </a:solidFill>
              </a:rPr>
              <a:t>タスク</a:t>
            </a:r>
            <a:endParaRPr lang="en-US" altLang="ja-JP" sz="14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400" dirty="0" smtClean="0">
                <a:solidFill>
                  <a:schemeClr val="tx1"/>
                </a:solidFill>
              </a:rPr>
              <a:t>コード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2681026" y="4081673"/>
            <a:ext cx="1000107" cy="62107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>
                <a:solidFill>
                  <a:schemeClr val="tx1"/>
                </a:solidFill>
              </a:rPr>
              <a:t>カーネル</a:t>
            </a:r>
            <a:endParaRPr lang="en-US" altLang="ja-JP" sz="14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400" dirty="0" smtClean="0">
                <a:solidFill>
                  <a:schemeClr val="tx1"/>
                </a:solidFill>
              </a:rPr>
              <a:t>コード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右矢印 13"/>
          <p:cNvSpPr/>
          <p:nvPr/>
        </p:nvSpPr>
        <p:spPr>
          <a:xfrm>
            <a:off x="1963045" y="4318593"/>
            <a:ext cx="528351" cy="307428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823269" y="4127431"/>
            <a:ext cx="7938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/>
              <a:t>SVC</a:t>
            </a:r>
            <a:r>
              <a:rPr kumimoji="1" lang="ja-JP" altLang="en-US" sz="1100" dirty="0" smtClean="0"/>
              <a:t>コール</a:t>
            </a:r>
            <a:endParaRPr kumimoji="1" lang="ja-JP" altLang="en-US" sz="1100" dirty="0"/>
          </a:p>
        </p:txBody>
      </p:sp>
      <p:sp>
        <p:nvSpPr>
          <p:cNvPr id="16" name="角丸四角形 15"/>
          <p:cNvSpPr/>
          <p:nvPr/>
        </p:nvSpPr>
        <p:spPr>
          <a:xfrm>
            <a:off x="1588097" y="5066306"/>
            <a:ext cx="1174530" cy="3964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スタック</a:t>
            </a:r>
            <a:endParaRPr kumimoji="1" lang="ja-JP" altLang="en-US" dirty="0"/>
          </a:p>
        </p:txBody>
      </p:sp>
      <p:cxnSp>
        <p:nvCxnSpPr>
          <p:cNvPr id="18" name="直線矢印コネクタ 17"/>
          <p:cNvCxnSpPr>
            <a:endCxn id="16" idx="0"/>
          </p:cNvCxnSpPr>
          <p:nvPr/>
        </p:nvCxnSpPr>
        <p:spPr>
          <a:xfrm>
            <a:off x="1694795" y="4737750"/>
            <a:ext cx="480567" cy="32855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>
            <a:endCxn id="16" idx="0"/>
          </p:cNvCxnSpPr>
          <p:nvPr/>
        </p:nvCxnSpPr>
        <p:spPr>
          <a:xfrm flipH="1">
            <a:off x="2175362" y="4737750"/>
            <a:ext cx="546058" cy="32855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正方形/長方形 27"/>
          <p:cNvSpPr/>
          <p:nvPr/>
        </p:nvSpPr>
        <p:spPr>
          <a:xfrm>
            <a:off x="4439314" y="3760725"/>
            <a:ext cx="3674688" cy="20987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5091933" y="3433179"/>
            <a:ext cx="2241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ユーザーモードタスク</a:t>
            </a:r>
            <a:endParaRPr kumimoji="1" lang="ja-JP" altLang="en-US" dirty="0"/>
          </a:p>
        </p:txBody>
      </p:sp>
      <p:sp>
        <p:nvSpPr>
          <p:cNvPr id="30" name="正方形/長方形 29"/>
          <p:cNvSpPr/>
          <p:nvPr/>
        </p:nvSpPr>
        <p:spPr>
          <a:xfrm>
            <a:off x="6639925" y="3894080"/>
            <a:ext cx="1229712" cy="1768366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6983083" y="3770217"/>
            <a:ext cx="51167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EL1</a:t>
            </a:r>
            <a:endParaRPr kumimoji="1" lang="ja-JP" altLang="en-US" dirty="0"/>
          </a:p>
        </p:txBody>
      </p:sp>
      <p:sp>
        <p:nvSpPr>
          <p:cNvPr id="32" name="角丸四角形 31"/>
          <p:cNvSpPr/>
          <p:nvPr/>
        </p:nvSpPr>
        <p:spPr>
          <a:xfrm>
            <a:off x="4796158" y="4082758"/>
            <a:ext cx="1000107" cy="62107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>
                <a:solidFill>
                  <a:schemeClr val="tx1"/>
                </a:solidFill>
              </a:rPr>
              <a:t>タスク</a:t>
            </a:r>
            <a:endParaRPr lang="en-US" altLang="ja-JP" sz="14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400" dirty="0" smtClean="0">
                <a:solidFill>
                  <a:schemeClr val="tx1"/>
                </a:solidFill>
              </a:rPr>
              <a:t>コード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6703875" y="4084298"/>
            <a:ext cx="1000107" cy="62107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>
                <a:solidFill>
                  <a:schemeClr val="tx1"/>
                </a:solidFill>
              </a:rPr>
              <a:t>カーネル</a:t>
            </a:r>
            <a:endParaRPr lang="en-US" altLang="ja-JP" sz="14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400" dirty="0" smtClean="0">
                <a:solidFill>
                  <a:schemeClr val="tx1"/>
                </a:solidFill>
              </a:rPr>
              <a:t>コード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34" name="右矢印 33"/>
          <p:cNvSpPr/>
          <p:nvPr/>
        </p:nvSpPr>
        <p:spPr>
          <a:xfrm>
            <a:off x="5985894" y="4321218"/>
            <a:ext cx="528351" cy="307428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5846118" y="4130056"/>
            <a:ext cx="7938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/>
              <a:t>SVC</a:t>
            </a:r>
            <a:r>
              <a:rPr kumimoji="1" lang="ja-JP" altLang="en-US" sz="1100" dirty="0" smtClean="0"/>
              <a:t>コール</a:t>
            </a:r>
            <a:endParaRPr kumimoji="1" lang="ja-JP" altLang="en-US" sz="1100" dirty="0"/>
          </a:p>
        </p:txBody>
      </p:sp>
      <p:sp>
        <p:nvSpPr>
          <p:cNvPr id="36" name="角丸四角形 35"/>
          <p:cNvSpPr/>
          <p:nvPr/>
        </p:nvSpPr>
        <p:spPr>
          <a:xfrm>
            <a:off x="4749462" y="5066306"/>
            <a:ext cx="1082818" cy="3964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スタック</a:t>
            </a:r>
            <a:endParaRPr kumimoji="1" lang="ja-JP" altLang="en-US" dirty="0"/>
          </a:p>
        </p:txBody>
      </p:sp>
      <p:cxnSp>
        <p:nvCxnSpPr>
          <p:cNvPr id="37" name="直線矢印コネクタ 36"/>
          <p:cNvCxnSpPr>
            <a:stCxn id="32" idx="2"/>
            <a:endCxn id="36" idx="0"/>
          </p:cNvCxnSpPr>
          <p:nvPr/>
        </p:nvCxnSpPr>
        <p:spPr>
          <a:xfrm flipH="1">
            <a:off x="5290871" y="4703830"/>
            <a:ext cx="5341" cy="36247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/>
          <p:cNvCxnSpPr>
            <a:stCxn id="33" idx="2"/>
            <a:endCxn id="39" idx="0"/>
          </p:cNvCxnSpPr>
          <p:nvPr/>
        </p:nvCxnSpPr>
        <p:spPr>
          <a:xfrm>
            <a:off x="7203929" y="4705370"/>
            <a:ext cx="13633" cy="36093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角丸四角形 38"/>
          <p:cNvSpPr/>
          <p:nvPr/>
        </p:nvSpPr>
        <p:spPr>
          <a:xfrm>
            <a:off x="6704001" y="5066306"/>
            <a:ext cx="1027122" cy="3964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スタック</a:t>
            </a:r>
            <a:endParaRPr kumimoji="1" lang="ja-JP" altLang="en-US" dirty="0"/>
          </a:p>
        </p:txBody>
      </p:sp>
      <p:sp>
        <p:nvSpPr>
          <p:cNvPr id="44" name="正方形/長方形 43"/>
          <p:cNvSpPr/>
          <p:nvPr/>
        </p:nvSpPr>
        <p:spPr>
          <a:xfrm>
            <a:off x="4671852" y="3896705"/>
            <a:ext cx="1229712" cy="1768366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5015010" y="3772842"/>
            <a:ext cx="51167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EL0</a:t>
            </a:r>
            <a:endParaRPr kumimoji="1" lang="ja-JP" altLang="en-US" dirty="0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288095" y="5953424"/>
            <a:ext cx="85080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※</a:t>
            </a:r>
            <a:r>
              <a:rPr kumimoji="1" lang="ja-JP" altLang="en-US" dirty="0" smtClean="0"/>
              <a:t>残念ながら、現在の実装では「</a:t>
            </a:r>
            <a:r>
              <a:rPr kumimoji="1" lang="en-US" altLang="ja-JP" dirty="0" smtClean="0"/>
              <a:t>SYS</a:t>
            </a:r>
            <a:r>
              <a:rPr kumimoji="1" lang="ja-JP" altLang="en-US" dirty="0" smtClean="0"/>
              <a:t>モードタスク」を実装することが考慮されていない</a:t>
            </a:r>
            <a:endParaRPr kumimoji="1" lang="en-US" altLang="ja-JP" dirty="0" smtClean="0"/>
          </a:p>
          <a:p>
            <a:r>
              <a:rPr lang="ja-JP" altLang="en-US" dirty="0"/>
              <a:t>　 </a:t>
            </a:r>
            <a:r>
              <a:rPr lang="ja-JP" altLang="en-US" dirty="0" smtClean="0"/>
              <a:t>ので、カーネルコードの修正が必要となる。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00686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 txBox="1">
            <a:spLocks/>
          </p:cNvSpPr>
          <p:nvPr/>
        </p:nvSpPr>
        <p:spPr>
          <a:xfrm>
            <a:off x="184913" y="148670"/>
            <a:ext cx="8266976" cy="4678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ja-JP" sz="2000" u="sng" dirty="0" smtClean="0"/>
              <a:t>FPU</a:t>
            </a:r>
            <a:r>
              <a:rPr lang="ja-JP" altLang="en-US" sz="2000" u="sng" dirty="0" smtClean="0"/>
              <a:t>の取り扱いについて</a:t>
            </a:r>
            <a:endParaRPr lang="ja-JP" altLang="en-US" sz="2000" u="sng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73194" y="521262"/>
            <a:ext cx="8441670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/>
              <a:t>基本的には、</a:t>
            </a:r>
            <a:r>
              <a:rPr kumimoji="1" lang="en-US" altLang="ja-JP" sz="1400" dirty="0" smtClean="0"/>
              <a:t>ARMv7-A</a:t>
            </a:r>
            <a:r>
              <a:rPr kumimoji="1" lang="ja-JP" altLang="en-US" sz="1400" dirty="0" smtClean="0"/>
              <a:t>で実装したように、</a:t>
            </a:r>
            <a:r>
              <a:rPr kumimoji="1" lang="en-US" altLang="ja-JP" sz="1400" dirty="0" smtClean="0"/>
              <a:t>FPU</a:t>
            </a:r>
            <a:r>
              <a:rPr kumimoji="1" lang="ja-JP" altLang="en-US" sz="1400" dirty="0" smtClean="0"/>
              <a:t>を使うタスクと使わないタスクをタスク生成時</a:t>
            </a:r>
            <a:r>
              <a:rPr lang="ja-JP" altLang="en-US" sz="1400" dirty="0" smtClean="0"/>
              <a:t>に指定する方法で</a:t>
            </a:r>
            <a:endParaRPr lang="en-US" altLang="ja-JP" sz="1400" dirty="0" smtClean="0"/>
          </a:p>
          <a:p>
            <a:r>
              <a:rPr lang="ja-JP" altLang="en-US" sz="1400" dirty="0" smtClean="0"/>
              <a:t>進めたい。</a:t>
            </a:r>
            <a:r>
              <a:rPr kumimoji="1" lang="ja-JP" altLang="en-US" sz="1400" dirty="0" smtClean="0"/>
              <a:t>ただし、１つ問題がある。</a:t>
            </a:r>
            <a:endParaRPr kumimoji="1" lang="en-US" altLang="ja-JP" sz="1400" dirty="0" smtClean="0"/>
          </a:p>
          <a:p>
            <a:r>
              <a:rPr lang="ja-JP" altLang="en-US" sz="1400" dirty="0" smtClean="0"/>
              <a:t>現在の</a:t>
            </a:r>
            <a:r>
              <a:rPr lang="en-US" altLang="ja-JP" sz="1400" dirty="0" smtClean="0"/>
              <a:t>aarch64-GCC</a:t>
            </a:r>
            <a:r>
              <a:rPr lang="ja-JP" altLang="en-US" sz="1400" dirty="0" smtClean="0"/>
              <a:t>では、可変長引数の関数を実装すると</a:t>
            </a:r>
            <a:r>
              <a:rPr lang="en-US" altLang="ja-JP" sz="1400" dirty="0" smtClean="0"/>
              <a:t>FPU</a:t>
            </a:r>
            <a:r>
              <a:rPr lang="ja-JP" altLang="en-US" sz="1400" dirty="0" smtClean="0"/>
              <a:t>レジスタをスタックに退避する</a:t>
            </a:r>
            <a:r>
              <a:rPr kumimoji="1" lang="ja-JP" altLang="en-US" sz="1400" dirty="0" smtClean="0"/>
              <a:t>といったコードが</a:t>
            </a:r>
            <a:endParaRPr kumimoji="1" lang="en-US" altLang="ja-JP" sz="1400" dirty="0" smtClean="0"/>
          </a:p>
          <a:p>
            <a:r>
              <a:rPr kumimoji="1" lang="ja-JP" altLang="en-US" sz="1400" dirty="0" smtClean="0"/>
              <a:t>出力される。原因は不明だが、</a:t>
            </a:r>
            <a:r>
              <a:rPr lang="ja-JP" altLang="en-US" sz="1400" dirty="0" smtClean="0"/>
              <a:t>可変長引数探索時に整数と浮動小数点数</a:t>
            </a:r>
            <a:r>
              <a:rPr kumimoji="1" lang="ja-JP" altLang="en-US" sz="1400" dirty="0" smtClean="0"/>
              <a:t>の両方にアクセスできるように考慮</a:t>
            </a:r>
            <a:endParaRPr kumimoji="1" lang="en-US" altLang="ja-JP" sz="1400" dirty="0" smtClean="0"/>
          </a:p>
          <a:p>
            <a:r>
              <a:rPr kumimoji="1" lang="ja-JP" altLang="en-US" sz="1400" dirty="0" smtClean="0"/>
              <a:t>した結果のように見える。</a:t>
            </a:r>
            <a:r>
              <a:rPr kumimoji="1" lang="en-US" altLang="ja-JP" sz="1400" dirty="0" smtClean="0"/>
              <a:t>※</a:t>
            </a:r>
            <a:r>
              <a:rPr kumimoji="1" lang="ja-JP" altLang="en-US" sz="1400" dirty="0" smtClean="0"/>
              <a:t>おそらくは仕様。</a:t>
            </a:r>
            <a:endParaRPr kumimoji="1" lang="en-US" altLang="ja-JP" sz="1400" dirty="0" smtClean="0"/>
          </a:p>
          <a:p>
            <a:r>
              <a:rPr lang="ja-JP" altLang="en-US" sz="1400" dirty="0"/>
              <a:t>可変</a:t>
            </a:r>
            <a:r>
              <a:rPr lang="ja-JP" altLang="en-US" sz="1400" dirty="0" smtClean="0"/>
              <a:t>長</a:t>
            </a:r>
            <a:r>
              <a:rPr lang="ja-JP" altLang="en-US" sz="1400" dirty="0"/>
              <a:t>引数</a:t>
            </a:r>
            <a:r>
              <a:rPr lang="ja-JP" altLang="en-US" sz="1400" dirty="0" smtClean="0"/>
              <a:t>は</a:t>
            </a:r>
            <a:r>
              <a:rPr lang="en-US" altLang="ja-JP" sz="1400" dirty="0" err="1" smtClean="0"/>
              <a:t>printf</a:t>
            </a:r>
            <a:r>
              <a:rPr lang="en-US" altLang="ja-JP" sz="1400" dirty="0" smtClean="0"/>
              <a:t>()</a:t>
            </a:r>
            <a:r>
              <a:rPr lang="ja-JP" altLang="en-US" sz="1400" dirty="0" smtClean="0"/>
              <a:t>系で使用されるため、結果としてほとんどのタスクで</a:t>
            </a:r>
            <a:r>
              <a:rPr lang="en-US" altLang="ja-JP" sz="1400" dirty="0" smtClean="0"/>
              <a:t>FPU</a:t>
            </a:r>
            <a:r>
              <a:rPr lang="ja-JP" altLang="en-US" sz="1400" dirty="0" smtClean="0"/>
              <a:t>を使用する設定とする必要があり</a:t>
            </a:r>
            <a:endParaRPr lang="en-US" altLang="ja-JP" sz="1400" dirty="0" smtClean="0"/>
          </a:p>
          <a:p>
            <a:r>
              <a:rPr lang="ja-JP" altLang="en-US" sz="1400" dirty="0" smtClean="0"/>
              <a:t>問題が残る。対策方法としては以下が考えられる。</a:t>
            </a:r>
            <a:endParaRPr lang="en-US" altLang="ja-JP" sz="1400" dirty="0" smtClean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73194" y="2341542"/>
            <a:ext cx="841608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/>
              <a:t>案１ 全タスクを</a:t>
            </a:r>
            <a:r>
              <a:rPr kumimoji="1" lang="en-US" altLang="ja-JP" sz="1400" dirty="0" smtClean="0"/>
              <a:t>FPU</a:t>
            </a:r>
            <a:r>
              <a:rPr kumimoji="1" lang="ja-JP" altLang="en-US" sz="1400" dirty="0" smtClean="0"/>
              <a:t>使用するモードのみとする。</a:t>
            </a:r>
            <a:endParaRPr kumimoji="1" lang="en-US" altLang="ja-JP" sz="1400" dirty="0" smtClean="0"/>
          </a:p>
          <a:p>
            <a:r>
              <a:rPr lang="en-US" altLang="ja-JP" sz="1400" dirty="0"/>
              <a:t> </a:t>
            </a:r>
            <a:r>
              <a:rPr lang="en-US" altLang="ja-JP" sz="1400" dirty="0" smtClean="0"/>
              <a:t> - </a:t>
            </a:r>
            <a:r>
              <a:rPr lang="ja-JP" altLang="en-US" sz="1400" dirty="0" smtClean="0"/>
              <a:t>実装は単純になる。</a:t>
            </a:r>
            <a:endParaRPr lang="en-US" altLang="ja-JP" sz="1400" dirty="0" smtClean="0"/>
          </a:p>
          <a:p>
            <a:r>
              <a:rPr kumimoji="1" lang="en-US" altLang="ja-JP" sz="1400" dirty="0"/>
              <a:t> </a:t>
            </a:r>
            <a:r>
              <a:rPr kumimoji="1" lang="en-US" altLang="ja-JP" sz="1400" dirty="0" smtClean="0"/>
              <a:t> - </a:t>
            </a:r>
            <a:r>
              <a:rPr lang="ja-JP" altLang="en-US" sz="1400" dirty="0" smtClean="0"/>
              <a:t>ディスパッチ時に全</a:t>
            </a:r>
            <a:r>
              <a:rPr lang="en-US" altLang="ja-JP" sz="1400" dirty="0" smtClean="0"/>
              <a:t>FPU</a:t>
            </a:r>
            <a:r>
              <a:rPr lang="ja-JP" altLang="en-US" sz="1400" dirty="0" smtClean="0"/>
              <a:t>レジスタも退避するためスタックサイズと処理速度に難がある。</a:t>
            </a:r>
            <a:endParaRPr lang="en-US" altLang="ja-JP" sz="1400" dirty="0" smtClean="0"/>
          </a:p>
          <a:p>
            <a:r>
              <a:rPr lang="ja-JP" altLang="en-US" sz="1400" dirty="0" smtClean="0"/>
              <a:t>案２ </a:t>
            </a:r>
            <a:r>
              <a:rPr lang="en-US" altLang="ja-JP" sz="1400" dirty="0" err="1" smtClean="0"/>
              <a:t>printf</a:t>
            </a:r>
            <a:r>
              <a:rPr lang="en-US" altLang="ja-JP" sz="1400" dirty="0" smtClean="0"/>
              <a:t>()</a:t>
            </a:r>
            <a:r>
              <a:rPr lang="ja-JP" altLang="en-US" sz="1400" dirty="0" smtClean="0"/>
              <a:t>のみ、</a:t>
            </a:r>
            <a:r>
              <a:rPr lang="en-US" altLang="ja-JP" sz="1400" dirty="0" smtClean="0"/>
              <a:t>no-</a:t>
            </a:r>
            <a:r>
              <a:rPr lang="en-US" altLang="ja-JP" sz="1400" dirty="0" err="1" smtClean="0"/>
              <a:t>fpu</a:t>
            </a:r>
            <a:r>
              <a:rPr lang="ja-JP" altLang="en-US" sz="1400" dirty="0" smtClean="0"/>
              <a:t>オプションでコンパイルする。</a:t>
            </a:r>
            <a:r>
              <a:rPr lang="en-US" altLang="ja-JP" sz="1400" dirty="0" smtClean="0"/>
              <a:t>FPU</a:t>
            </a:r>
            <a:r>
              <a:rPr lang="ja-JP" altLang="en-US" sz="1400" dirty="0" smtClean="0"/>
              <a:t>指定はタスクごと。</a:t>
            </a:r>
            <a:endParaRPr lang="en-US" altLang="ja-JP" sz="1400" dirty="0" smtClean="0"/>
          </a:p>
          <a:p>
            <a:r>
              <a:rPr kumimoji="1" lang="en-US" altLang="ja-JP" sz="1400" dirty="0"/>
              <a:t> </a:t>
            </a:r>
            <a:r>
              <a:rPr kumimoji="1" lang="en-US" altLang="ja-JP" sz="1400" dirty="0" smtClean="0"/>
              <a:t> - </a:t>
            </a:r>
            <a:r>
              <a:rPr kumimoji="1" lang="ja-JP" altLang="en-US" sz="1400" dirty="0" smtClean="0"/>
              <a:t>ビルド環境を修正する必要がある。</a:t>
            </a:r>
            <a:endParaRPr kumimoji="1" lang="en-US" altLang="ja-JP" sz="1400" dirty="0" smtClean="0"/>
          </a:p>
          <a:p>
            <a:r>
              <a:rPr lang="en-US" altLang="ja-JP" sz="1400" dirty="0"/>
              <a:t> </a:t>
            </a:r>
            <a:r>
              <a:rPr lang="en-US" altLang="ja-JP" sz="1400" dirty="0" smtClean="0"/>
              <a:t> - ARMv7-A</a:t>
            </a:r>
            <a:r>
              <a:rPr lang="ja-JP" altLang="en-US" sz="1400" dirty="0" err="1" smtClean="0"/>
              <a:t>での</a:t>
            </a:r>
            <a:r>
              <a:rPr lang="ja-JP" altLang="en-US" sz="1400" dirty="0" smtClean="0"/>
              <a:t>実装と同じような実装でできるはずなので、設計自体は簡単。</a:t>
            </a:r>
            <a:endParaRPr kumimoji="1" lang="en-US" altLang="ja-JP" sz="1400" dirty="0" smtClean="0"/>
          </a:p>
          <a:p>
            <a:r>
              <a:rPr lang="ja-JP" altLang="en-US" sz="1400" dirty="0" smtClean="0"/>
              <a:t>案３ タスクで</a:t>
            </a:r>
            <a:r>
              <a:rPr lang="en-US" altLang="ja-JP" sz="1400" dirty="0" smtClean="0"/>
              <a:t>FPU</a:t>
            </a:r>
            <a:r>
              <a:rPr lang="ja-JP" altLang="en-US" sz="1400" dirty="0" smtClean="0"/>
              <a:t>使用を要求したら</a:t>
            </a:r>
            <a:r>
              <a:rPr lang="en-US" altLang="ja-JP" sz="1400" dirty="0" smtClean="0"/>
              <a:t>FPU</a:t>
            </a:r>
            <a:r>
              <a:rPr lang="ja-JP" altLang="en-US" sz="1400" dirty="0" smtClean="0"/>
              <a:t>レジスタを入れ替える。ダイナミック方式。</a:t>
            </a:r>
            <a:endParaRPr lang="en-US" altLang="ja-JP" sz="1400" dirty="0" smtClean="0"/>
          </a:p>
          <a:p>
            <a:r>
              <a:rPr lang="en-US" altLang="ja-JP" sz="1400" dirty="0"/>
              <a:t> </a:t>
            </a:r>
            <a:r>
              <a:rPr lang="en-US" altLang="ja-JP" sz="1400" dirty="0" smtClean="0"/>
              <a:t> - </a:t>
            </a:r>
            <a:r>
              <a:rPr lang="ja-JP" altLang="en-US" sz="1400" dirty="0" smtClean="0"/>
              <a:t>実装が困難。</a:t>
            </a:r>
            <a:endParaRPr lang="en-US" altLang="ja-JP" sz="1400" dirty="0" smtClean="0"/>
          </a:p>
          <a:p>
            <a:r>
              <a:rPr lang="en-US" altLang="ja-JP" sz="1400" dirty="0"/>
              <a:t> </a:t>
            </a:r>
            <a:r>
              <a:rPr lang="en-US" altLang="ja-JP" sz="1400" dirty="0" smtClean="0"/>
              <a:t> - FPU</a:t>
            </a:r>
            <a:r>
              <a:rPr lang="ja-JP" altLang="en-US" sz="1400" dirty="0" smtClean="0"/>
              <a:t>例外ハンドラを実装しなければならない。割り込みハンドラ内で</a:t>
            </a:r>
            <a:r>
              <a:rPr lang="en-US" altLang="ja-JP" sz="1400" dirty="0" smtClean="0"/>
              <a:t>FPU</a:t>
            </a:r>
            <a:r>
              <a:rPr lang="ja-JP" altLang="en-US" sz="1400" dirty="0" smtClean="0"/>
              <a:t>が使われたときの判断が可能か？</a:t>
            </a:r>
            <a:endParaRPr lang="en-US" altLang="ja-JP" sz="1400" dirty="0" smtClean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485837" y="4808153"/>
            <a:ext cx="15648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 smtClean="0"/>
              <a:t>案２が現実的か？</a:t>
            </a:r>
            <a:endParaRPr lang="en-US" altLang="ja-JP" sz="1400" dirty="0" smtClean="0"/>
          </a:p>
        </p:txBody>
      </p:sp>
    </p:spTree>
    <p:extLst>
      <p:ext uri="{BB962C8B-B14F-4D97-AF65-F5344CB8AC3E}">
        <p14:creationId xmlns:p14="http://schemas.microsoft.com/office/powerpoint/2010/main" val="3980369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421</Words>
  <Application>Microsoft Office PowerPoint</Application>
  <PresentationFormat>画面に合わせる (4:3)</PresentationFormat>
  <Paragraphs>49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ＭＳ Ｐゴシック</vt:lpstr>
      <vt:lpstr>Arial</vt:lpstr>
      <vt:lpstr>Calibri</vt:lpstr>
      <vt:lpstr>Calibri Light</vt:lpstr>
      <vt:lpstr>Office テーマ</vt:lpstr>
      <vt:lpstr>ユーザモード/特権モードの扱いについて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2015-12-17T16:47:14Z</dcterms:created>
  <dcterms:modified xsi:type="dcterms:W3CDTF">2015-12-26T09:16:13Z</dcterms:modified>
</cp:coreProperties>
</file>