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3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6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35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57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8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2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91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49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7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2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F2A2-5256-4ADE-886D-75CC93881B5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7281-E8E5-46DA-8759-40059856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6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カギ線コネクタ 143"/>
          <p:cNvCxnSpPr>
            <a:endCxn id="143" idx="0"/>
          </p:cNvCxnSpPr>
          <p:nvPr/>
        </p:nvCxnSpPr>
        <p:spPr>
          <a:xfrm rot="5400000">
            <a:off x="8130717" y="4361316"/>
            <a:ext cx="3375372" cy="12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118" idx="2"/>
          </p:cNvCxnSpPr>
          <p:nvPr/>
        </p:nvCxnSpPr>
        <p:spPr>
          <a:xfrm rot="5400000">
            <a:off x="4782691" y="4728690"/>
            <a:ext cx="3815819" cy="36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257502" y="2020811"/>
            <a:ext cx="5284800" cy="912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59200" y="806724"/>
            <a:ext cx="5284800" cy="1218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4173878" y="2614781"/>
            <a:ext cx="976315" cy="297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Timer_entry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5493" y="12921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マルチコア化の検討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3213" y="2166751"/>
            <a:ext cx="697310" cy="275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_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ctask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63212" y="2508281"/>
            <a:ext cx="697311" cy="23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_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ntask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31054" y="1151145"/>
            <a:ext cx="1693489" cy="481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Run_queue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角丸四角形吹き出し 32"/>
          <p:cNvSpPr/>
          <p:nvPr/>
        </p:nvSpPr>
        <p:spPr>
          <a:xfrm>
            <a:off x="2586495" y="890592"/>
            <a:ext cx="1243061" cy="289962"/>
          </a:xfrm>
          <a:prstGeom prst="wedgeRoundRectCallout">
            <a:avLst>
              <a:gd name="adj1" fmla="val -90595"/>
              <a:gd name="adj2" fmla="val 693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Runq</a:t>
            </a:r>
            <a:r>
              <a:rPr lang="ja-JP" altLang="en-US" sz="1200" dirty="0" smtClean="0">
                <a:solidFill>
                  <a:schemeClr val="tx1"/>
                </a:solidFill>
              </a:rPr>
              <a:t>はコア毎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角丸四角形吹き出し 33"/>
          <p:cNvSpPr/>
          <p:nvPr/>
        </p:nvSpPr>
        <p:spPr>
          <a:xfrm>
            <a:off x="4063152" y="980694"/>
            <a:ext cx="1247252" cy="413172"/>
          </a:xfrm>
          <a:prstGeom prst="wedgeRoundRectCallout">
            <a:avLst>
              <a:gd name="adj1" fmla="val -122795"/>
              <a:gd name="adj2" fmla="val 3197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Task</a:t>
            </a:r>
            <a:r>
              <a:rPr lang="ja-JP" altLang="en-US" sz="1200" dirty="0" smtClean="0">
                <a:solidFill>
                  <a:schemeClr val="tx1"/>
                </a:solidFill>
              </a:rPr>
              <a:t>はコア毎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コア移動しない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422437" y="2866882"/>
            <a:ext cx="1497237" cy="722770"/>
          </a:xfrm>
          <a:prstGeom prst="wedgeRoundRectCallout">
            <a:avLst>
              <a:gd name="adj1" fmla="val 8181"/>
              <a:gd name="adj2" fmla="val -7453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_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ctask</a:t>
            </a:r>
            <a:r>
              <a:rPr lang="en-US" altLang="ja-JP" sz="900" dirty="0" smtClean="0">
                <a:solidFill>
                  <a:schemeClr val="tx1"/>
                </a:solidFill>
              </a:rPr>
              <a:t>/_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ntask</a:t>
            </a:r>
            <a:r>
              <a:rPr lang="ja-JP" altLang="en-US" sz="900" dirty="0" smtClean="0">
                <a:solidFill>
                  <a:schemeClr val="tx1"/>
                </a:solidFill>
              </a:rPr>
              <a:t>は対象コアのみがアクセス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dirty="0" smtClean="0">
                <a:solidFill>
                  <a:schemeClr val="tx1"/>
                </a:solidFill>
              </a:rPr>
              <a:t>スケジューラ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900" dirty="0" smtClean="0">
                <a:solidFill>
                  <a:schemeClr val="tx1"/>
                </a:solidFill>
              </a:rPr>
              <a:t>ディスパッチャは対象コアで動作させる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993193" y="145291"/>
            <a:ext cx="1084208" cy="7107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リソース例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mutex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412238" y="1664035"/>
            <a:ext cx="994443" cy="389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Task_struct6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コア０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endCxn id="87" idx="1"/>
          </p:cNvCxnSpPr>
          <p:nvPr/>
        </p:nvCxnSpPr>
        <p:spPr>
          <a:xfrm>
            <a:off x="7927655" y="455849"/>
            <a:ext cx="470154" cy="9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87" idx="2"/>
            <a:endCxn id="86" idx="0"/>
          </p:cNvCxnSpPr>
          <p:nvPr/>
        </p:nvCxnSpPr>
        <p:spPr>
          <a:xfrm>
            <a:off x="8895031" y="735064"/>
            <a:ext cx="14428" cy="26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53" idx="2"/>
            <a:endCxn id="96" idx="0"/>
          </p:cNvCxnSpPr>
          <p:nvPr/>
        </p:nvCxnSpPr>
        <p:spPr>
          <a:xfrm flipV="1">
            <a:off x="4536225" y="366243"/>
            <a:ext cx="1799228" cy="1561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3" idx="2"/>
            <a:endCxn id="86" idx="3"/>
          </p:cNvCxnSpPr>
          <p:nvPr/>
        </p:nvCxnSpPr>
        <p:spPr>
          <a:xfrm flipV="1">
            <a:off x="4536225" y="1199549"/>
            <a:ext cx="4870455" cy="728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吹き出し 59"/>
          <p:cNvSpPr/>
          <p:nvPr/>
        </p:nvSpPr>
        <p:spPr>
          <a:xfrm>
            <a:off x="5944637" y="946045"/>
            <a:ext cx="1125973" cy="406922"/>
          </a:xfrm>
          <a:prstGeom prst="wedgeRoundRectCallout">
            <a:avLst>
              <a:gd name="adj1" fmla="val -20777"/>
              <a:gd name="adj2" fmla="val -1174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タイムアウトのみに接続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2456173" y="1532838"/>
            <a:ext cx="976315" cy="2974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Task_struct1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2311312" y="1419638"/>
            <a:ext cx="976315" cy="2974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Task_struct1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39529" y="1305846"/>
            <a:ext cx="976315" cy="2974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Task_struct1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>
            <a:endCxn id="67" idx="1"/>
          </p:cNvCxnSpPr>
          <p:nvPr/>
        </p:nvCxnSpPr>
        <p:spPr>
          <a:xfrm>
            <a:off x="1756800" y="1431175"/>
            <a:ext cx="482729" cy="2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1756800" y="1439118"/>
            <a:ext cx="635129" cy="16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1756800" y="1474065"/>
            <a:ext cx="787529" cy="28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483466" y="2125492"/>
            <a:ext cx="848534" cy="7123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8412237" y="1004650"/>
            <a:ext cx="994443" cy="389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Task_struct5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コア１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8397809" y="364566"/>
            <a:ext cx="994443" cy="370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Task_struct4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コア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直線矢印コネクタ 90"/>
          <p:cNvCxnSpPr>
            <a:stCxn id="86" idx="2"/>
            <a:endCxn id="39" idx="0"/>
          </p:cNvCxnSpPr>
          <p:nvPr/>
        </p:nvCxnSpPr>
        <p:spPr>
          <a:xfrm>
            <a:off x="8909459" y="1394448"/>
            <a:ext cx="1" cy="269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5838231" y="366243"/>
            <a:ext cx="994443" cy="3406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Task_struct7</a:t>
            </a: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休止中</a:t>
            </a:r>
          </a:p>
        </p:txBody>
      </p:sp>
      <p:sp>
        <p:nvSpPr>
          <p:cNvPr id="100" name="角丸四角形 99"/>
          <p:cNvSpPr/>
          <p:nvPr/>
        </p:nvSpPr>
        <p:spPr>
          <a:xfrm>
            <a:off x="8282521" y="252021"/>
            <a:ext cx="1218209" cy="1923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867099" y="2080123"/>
            <a:ext cx="1168433" cy="310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Timer_handler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107878" y="2555981"/>
            <a:ext cx="976315" cy="297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Timer_entry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7" idx="2"/>
            <a:endCxn id="41" idx="0"/>
          </p:cNvCxnSpPr>
          <p:nvPr/>
        </p:nvCxnSpPr>
        <p:spPr>
          <a:xfrm>
            <a:off x="4451316" y="2391021"/>
            <a:ext cx="144720" cy="164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833318" y="1616776"/>
            <a:ext cx="1405814" cy="310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Timeout_queue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角丸四角形吹き出し 60"/>
          <p:cNvSpPr/>
          <p:nvPr/>
        </p:nvSpPr>
        <p:spPr>
          <a:xfrm>
            <a:off x="9428159" y="90156"/>
            <a:ext cx="1263091" cy="430825"/>
          </a:xfrm>
          <a:prstGeom prst="wedgeRoundRectCallout">
            <a:avLst>
              <a:gd name="adj1" fmla="val -50942"/>
              <a:gd name="adj2" fmla="val 1457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タイムアウトと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リソースに接続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角丸四角形吹き出し 93"/>
          <p:cNvSpPr/>
          <p:nvPr/>
        </p:nvSpPr>
        <p:spPr>
          <a:xfrm>
            <a:off x="5485328" y="1372875"/>
            <a:ext cx="2098723" cy="685226"/>
          </a:xfrm>
          <a:prstGeom prst="wedgeRoundRectCallout">
            <a:avLst>
              <a:gd name="adj1" fmla="val -66818"/>
              <a:gd name="adj2" fmla="val 3953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Timeout</a:t>
            </a:r>
            <a:r>
              <a:rPr lang="ja-JP" altLang="en-US" sz="1200" dirty="0" smtClean="0">
                <a:solidFill>
                  <a:schemeClr val="tx1"/>
                </a:solidFill>
              </a:rPr>
              <a:t>キューはコア毎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登録されているタスクは自身の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cpu_struct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内タスク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257502" y="529889"/>
            <a:ext cx="3082300" cy="254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この中</a:t>
            </a:r>
            <a:r>
              <a:rPr lang="ja-JP" altLang="en-US" sz="1000" dirty="0" smtClean="0">
                <a:solidFill>
                  <a:schemeClr val="tx1"/>
                </a:solidFill>
              </a:rPr>
              <a:t>へのアクセスは割り込み禁止</a:t>
            </a:r>
            <a:r>
              <a:rPr lang="en-US" altLang="ja-JP" sz="1000" dirty="0" smtClean="0">
                <a:solidFill>
                  <a:schemeClr val="tx1"/>
                </a:solidFill>
              </a:rPr>
              <a:t>+spinlock</a:t>
            </a:r>
            <a:r>
              <a:rPr kumimoji="1" lang="ja-JP" altLang="en-US" sz="1000" dirty="0" err="1" smtClean="0">
                <a:solidFill>
                  <a:schemeClr val="tx1"/>
                </a:solidFill>
              </a:rPr>
              <a:t>で排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他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角丸四角形 96"/>
          <p:cNvSpPr/>
          <p:nvPr/>
        </p:nvSpPr>
        <p:spPr>
          <a:xfrm>
            <a:off x="1426410" y="2035854"/>
            <a:ext cx="2336479" cy="254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コア内のみの排他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割り込み禁止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72231" y="799717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Cpu_struct</a:t>
            </a:r>
            <a:endParaRPr kumimoji="1" lang="ja-JP" altLang="en-US" sz="10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989582" y="3388414"/>
            <a:ext cx="1992853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マルチコア化での管理情報</a:t>
            </a:r>
            <a:endParaRPr lang="en-US" altLang="ja-JP" sz="1100" dirty="0" smtClean="0"/>
          </a:p>
          <a:p>
            <a:r>
              <a:rPr lang="en-US" altLang="ja-JP" sz="1100" dirty="0" smtClean="0"/>
              <a:t>/* </a:t>
            </a:r>
            <a:r>
              <a:rPr lang="ja-JP" altLang="en-US" sz="1100" dirty="0" smtClean="0"/>
              <a:t>タスク管理用 </a:t>
            </a:r>
            <a:r>
              <a:rPr lang="en-US" altLang="ja-JP" sz="1100" dirty="0" smtClean="0"/>
              <a:t>*/</a:t>
            </a:r>
          </a:p>
          <a:p>
            <a:r>
              <a:rPr lang="en-US" altLang="ja-JP" sz="1100" dirty="0" err="1" smtClean="0"/>
              <a:t>Struct</a:t>
            </a:r>
            <a:r>
              <a:rPr lang="en-US" altLang="ja-JP" sz="1100" dirty="0" smtClean="0"/>
              <a:t> _</a:t>
            </a:r>
            <a:r>
              <a:rPr lang="en-US" altLang="ja-JP" sz="1100" dirty="0" err="1" smtClean="0"/>
              <a:t>cpu_struct</a:t>
            </a:r>
            <a:r>
              <a:rPr lang="en-US" altLang="ja-JP" sz="1100" dirty="0" smtClean="0"/>
              <a:t> {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smtClean="0"/>
              <a:t>  </a:t>
            </a:r>
            <a:r>
              <a:rPr lang="en-US" altLang="ja-JP" sz="1100" dirty="0" err="1" smtClean="0"/>
              <a:t>SpinLock</a:t>
            </a:r>
            <a:r>
              <a:rPr lang="en-US" altLang="ja-JP" sz="1100" dirty="0" smtClean="0"/>
              <a:t>   </a:t>
            </a:r>
            <a:r>
              <a:rPr lang="en-US" altLang="ja-JP" sz="1100" dirty="0" err="1" smtClean="0"/>
              <a:t>spin_lock</a:t>
            </a:r>
            <a:r>
              <a:rPr lang="en-US" altLang="ja-JP" sz="1100" dirty="0" smtClean="0"/>
              <a:t>;</a:t>
            </a:r>
          </a:p>
          <a:p>
            <a:r>
              <a:rPr kumimoji="1" lang="en-US" altLang="ja-JP" sz="1100" dirty="0"/>
              <a:t> 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 err="1" smtClean="0"/>
              <a:t>RunQueue</a:t>
            </a:r>
            <a:r>
              <a:rPr lang="en-US" altLang="ja-JP" sz="1100" dirty="0" smtClean="0"/>
              <a:t>    </a:t>
            </a:r>
            <a:r>
              <a:rPr lang="en-US" altLang="ja-JP" sz="1100" dirty="0" err="1" smtClean="0"/>
              <a:t>run_queue</a:t>
            </a:r>
            <a:r>
              <a:rPr lang="en-US" altLang="ja-JP" sz="1100" dirty="0" smtClean="0"/>
              <a:t>;</a:t>
            </a:r>
          </a:p>
          <a:p>
            <a:r>
              <a:rPr kumimoji="1" lang="en-US" altLang="ja-JP" sz="1100" dirty="0"/>
              <a:t> </a:t>
            </a:r>
            <a:r>
              <a:rPr kumimoji="1" lang="en-US" altLang="ja-JP" sz="1100" dirty="0" smtClean="0"/>
              <a:t> Link   </a:t>
            </a:r>
            <a:r>
              <a:rPr kumimoji="1" lang="en-US" altLang="ja-JP" sz="1100" dirty="0" err="1" smtClean="0"/>
              <a:t>task_time_out_list</a:t>
            </a:r>
            <a:r>
              <a:rPr kumimoji="1" lang="en-US" altLang="ja-JP" sz="1100" dirty="0" smtClean="0"/>
              <a:t>;</a:t>
            </a:r>
          </a:p>
          <a:p>
            <a:r>
              <a:rPr lang="en-US" altLang="ja-JP" sz="1100" dirty="0" smtClean="0"/>
              <a:t>} </a:t>
            </a:r>
            <a:r>
              <a:rPr lang="en-US" altLang="ja-JP" sz="1100" dirty="0" err="1" smtClean="0"/>
              <a:t>cpu_struct</a:t>
            </a:r>
            <a:r>
              <a:rPr lang="en-US" altLang="ja-JP" sz="1100" dirty="0" smtClean="0"/>
              <a:t>[CPU_NUM];</a:t>
            </a:r>
          </a:p>
          <a:p>
            <a:endParaRPr kumimoji="1" lang="en-US" altLang="ja-JP" sz="1100" dirty="0"/>
          </a:p>
          <a:p>
            <a:r>
              <a:rPr lang="en-US" altLang="ja-JP" sz="1100" dirty="0" err="1" smtClean="0"/>
              <a:t>TaskStruct</a:t>
            </a:r>
            <a:r>
              <a:rPr lang="en-US" altLang="ja-JP" sz="1100" dirty="0" smtClean="0"/>
              <a:t>* _</a:t>
            </a:r>
            <a:r>
              <a:rPr lang="en-US" altLang="ja-JP" sz="1100" dirty="0" err="1" smtClean="0"/>
              <a:t>ctask</a:t>
            </a:r>
            <a:r>
              <a:rPr lang="en-US" altLang="ja-JP" sz="1100" dirty="0" smtClean="0"/>
              <a:t>[CPU_NUM];</a:t>
            </a:r>
          </a:p>
          <a:p>
            <a:r>
              <a:rPr lang="en-US" altLang="ja-JP" sz="1100" dirty="0" err="1"/>
              <a:t>TaskStruct</a:t>
            </a:r>
            <a:r>
              <a:rPr lang="en-US" altLang="ja-JP" sz="1100" dirty="0"/>
              <a:t>* </a:t>
            </a:r>
            <a:r>
              <a:rPr lang="en-US" altLang="ja-JP" sz="1100" dirty="0" smtClean="0"/>
              <a:t>_</a:t>
            </a:r>
            <a:r>
              <a:rPr lang="en-US" altLang="ja-JP" sz="1100" dirty="0" err="1" smtClean="0"/>
              <a:t>ntask</a:t>
            </a:r>
            <a:r>
              <a:rPr lang="en-US" altLang="ja-JP" sz="1100" dirty="0" smtClean="0"/>
              <a:t>[CPU_NUM];</a:t>
            </a:r>
          </a:p>
          <a:p>
            <a:endParaRPr lang="en-US" altLang="ja-JP" sz="1100" dirty="0"/>
          </a:p>
          <a:p>
            <a:r>
              <a:rPr lang="en-US" altLang="ja-JP" sz="1100" dirty="0" smtClean="0"/>
              <a:t>/* </a:t>
            </a:r>
            <a:r>
              <a:rPr lang="ja-JP" altLang="en-US" sz="1100" dirty="0" smtClean="0"/>
              <a:t>タイマハンドラ用 </a:t>
            </a:r>
            <a:r>
              <a:rPr lang="en-US" altLang="ja-JP" sz="1100" dirty="0" smtClean="0"/>
              <a:t>*/</a:t>
            </a:r>
          </a:p>
          <a:p>
            <a:r>
              <a:rPr lang="en-US" altLang="ja-JP" sz="1100" dirty="0" smtClean="0"/>
              <a:t>Link  </a:t>
            </a:r>
            <a:r>
              <a:rPr lang="en-US" altLang="ja-JP" sz="1100" dirty="0" err="1" smtClean="0"/>
              <a:t>timer_list</a:t>
            </a:r>
            <a:r>
              <a:rPr lang="en-US" altLang="ja-JP" sz="1100" dirty="0" smtClean="0"/>
              <a:t>[CPU_NUM];</a:t>
            </a:r>
            <a:endParaRPr lang="en-US" altLang="ja-JP" sz="11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646512" y="2203820"/>
            <a:ext cx="21932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リソース獲得時</a:t>
            </a:r>
            <a:r>
              <a:rPr lang="en-US" altLang="ja-JP" sz="1100" dirty="0" smtClean="0"/>
              <a:t>(</a:t>
            </a:r>
            <a:r>
              <a:rPr lang="en-US" altLang="ja-JP" sz="1100" dirty="0" err="1" smtClean="0"/>
              <a:t>mutex</a:t>
            </a:r>
            <a:r>
              <a:rPr lang="ja-JP" altLang="en-US" sz="1100" dirty="0" smtClean="0"/>
              <a:t>を例にする</a:t>
            </a:r>
            <a:r>
              <a:rPr lang="en-US" altLang="ja-JP" sz="1100" dirty="0" smtClean="0"/>
              <a:t>)</a:t>
            </a:r>
          </a:p>
        </p:txBody>
      </p:sp>
      <p:sp>
        <p:nvSpPr>
          <p:cNvPr id="101" name="フローチャート: 処理 100"/>
          <p:cNvSpPr/>
          <p:nvPr/>
        </p:nvSpPr>
        <p:spPr>
          <a:xfrm>
            <a:off x="5731200" y="2895467"/>
            <a:ext cx="1922400" cy="17398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solidFill>
                  <a:schemeClr val="tx1"/>
                </a:solidFill>
              </a:rPr>
              <a:t>Mutex.spinlock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フローチャート: 判断 102"/>
          <p:cNvSpPr/>
          <p:nvPr/>
        </p:nvSpPr>
        <p:spPr>
          <a:xfrm>
            <a:off x="6020172" y="3155719"/>
            <a:ext cx="1271248" cy="374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err="1" smtClean="0">
                <a:solidFill>
                  <a:schemeClr val="tx1"/>
                </a:solidFill>
              </a:rPr>
              <a:t>Mutex</a:t>
            </a:r>
            <a:r>
              <a:rPr lang="ja-JP" altLang="en-US" sz="1100" dirty="0" smtClean="0">
                <a:solidFill>
                  <a:schemeClr val="tx1"/>
                </a:solidFill>
              </a:rPr>
              <a:t>獲得？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08" name="フローチャート: 処理 107"/>
          <p:cNvSpPr/>
          <p:nvPr/>
        </p:nvSpPr>
        <p:spPr>
          <a:xfrm>
            <a:off x="5731200" y="3638558"/>
            <a:ext cx="1922400" cy="3731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自タスク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cpu_struct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 err="1" smtClean="0">
                <a:solidFill>
                  <a:schemeClr val="tx1"/>
                </a:solidFill>
              </a:rPr>
              <a:t>Try_spinlock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フローチャート: 判断 108"/>
          <p:cNvSpPr/>
          <p:nvPr/>
        </p:nvSpPr>
        <p:spPr>
          <a:xfrm>
            <a:off x="6020172" y="4127297"/>
            <a:ext cx="1271248" cy="374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獲得？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11" name="フローチャート: 処理 110"/>
          <p:cNvSpPr/>
          <p:nvPr/>
        </p:nvSpPr>
        <p:spPr>
          <a:xfrm>
            <a:off x="4203362" y="4191910"/>
            <a:ext cx="1338940" cy="2451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solidFill>
                  <a:schemeClr val="tx1"/>
                </a:solidFill>
              </a:rPr>
              <a:t>Mutex.spinunlock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フローチャート: 処理 111"/>
          <p:cNvSpPr/>
          <p:nvPr/>
        </p:nvSpPr>
        <p:spPr>
          <a:xfrm>
            <a:off x="5731200" y="4559166"/>
            <a:ext cx="1922400" cy="3731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自タスクを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runq</a:t>
            </a:r>
            <a:r>
              <a:rPr lang="ja-JP" altLang="en-US" sz="1100" dirty="0" smtClean="0">
                <a:solidFill>
                  <a:schemeClr val="tx1"/>
                </a:solidFill>
              </a:rPr>
              <a:t>から取り外し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 err="1" smtClean="0">
                <a:solidFill>
                  <a:schemeClr val="tx1"/>
                </a:solidFill>
              </a:rPr>
              <a:t>Mutex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に登録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3" name="フローチャート: 処理 112"/>
          <p:cNvSpPr/>
          <p:nvPr/>
        </p:nvSpPr>
        <p:spPr>
          <a:xfrm>
            <a:off x="5731200" y="5006910"/>
            <a:ext cx="1922400" cy="3226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solidFill>
                  <a:schemeClr val="tx1"/>
                </a:solidFill>
              </a:rPr>
              <a:t>Cpu_struct</a:t>
            </a:r>
            <a:r>
              <a:rPr lang="ja-JP" altLang="en-US" sz="1100" dirty="0" smtClean="0">
                <a:solidFill>
                  <a:schemeClr val="tx1"/>
                </a:solidFill>
              </a:rPr>
              <a:t>で</a:t>
            </a:r>
            <a:r>
              <a:rPr lang="en-US" altLang="ja-JP" sz="1100" dirty="0" smtClean="0">
                <a:solidFill>
                  <a:schemeClr val="tx1"/>
                </a:solidFill>
              </a:rPr>
              <a:t>schedule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4" name="フローチャート: 処理 113"/>
          <p:cNvSpPr/>
          <p:nvPr/>
        </p:nvSpPr>
        <p:spPr>
          <a:xfrm>
            <a:off x="5731200" y="5401911"/>
            <a:ext cx="1922400" cy="19779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solidFill>
                  <a:schemeClr val="tx1"/>
                </a:solidFill>
              </a:rPr>
              <a:t>Cpu_struct.spinunlock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フローチャート: 処理 114"/>
          <p:cNvSpPr/>
          <p:nvPr/>
        </p:nvSpPr>
        <p:spPr>
          <a:xfrm>
            <a:off x="5731200" y="5681349"/>
            <a:ext cx="1922400" cy="21476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solidFill>
                  <a:schemeClr val="tx1"/>
                </a:solidFill>
              </a:rPr>
              <a:t>Mutex.spinunlock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6" name="フローチャート: 処理 115"/>
          <p:cNvSpPr/>
          <p:nvPr/>
        </p:nvSpPr>
        <p:spPr>
          <a:xfrm>
            <a:off x="5731200" y="5958748"/>
            <a:ext cx="1922400" cy="19056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dispatcher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7" name="フローチャート: 処理 116"/>
          <p:cNvSpPr/>
          <p:nvPr/>
        </p:nvSpPr>
        <p:spPr>
          <a:xfrm>
            <a:off x="4211762" y="4567510"/>
            <a:ext cx="1338940" cy="2451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割り込み許可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フローチャート: 処理 117"/>
          <p:cNvSpPr/>
          <p:nvPr/>
        </p:nvSpPr>
        <p:spPr>
          <a:xfrm>
            <a:off x="5731200" y="2614781"/>
            <a:ext cx="1922400" cy="207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割り込み禁止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21" name="カギ線コネクタ 120"/>
          <p:cNvCxnSpPr>
            <a:stCxn id="103" idx="1"/>
            <a:endCxn id="111" idx="0"/>
          </p:cNvCxnSpPr>
          <p:nvPr/>
        </p:nvCxnSpPr>
        <p:spPr>
          <a:xfrm rot="10800000" flipV="1">
            <a:off x="4872832" y="3342918"/>
            <a:ext cx="1147340" cy="8489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09" idx="1"/>
            <a:endCxn id="111" idx="3"/>
          </p:cNvCxnSpPr>
          <p:nvPr/>
        </p:nvCxnSpPr>
        <p:spPr>
          <a:xfrm rot="10800000">
            <a:off x="5542302" y="4314497"/>
            <a:ext cx="47787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フリーフォーム 125"/>
          <p:cNvSpPr/>
          <p:nvPr/>
        </p:nvSpPr>
        <p:spPr>
          <a:xfrm>
            <a:off x="5234400" y="2469600"/>
            <a:ext cx="1461600" cy="2548800"/>
          </a:xfrm>
          <a:custGeom>
            <a:avLst/>
            <a:gdLst>
              <a:gd name="connsiteX0" fmla="*/ 309600 w 1461600"/>
              <a:gd name="connsiteY0" fmla="*/ 1828800 h 2548800"/>
              <a:gd name="connsiteX1" fmla="*/ 144000 w 1461600"/>
              <a:gd name="connsiteY1" fmla="*/ 1843200 h 2548800"/>
              <a:gd name="connsiteX2" fmla="*/ 151200 w 1461600"/>
              <a:gd name="connsiteY2" fmla="*/ 2548800 h 2548800"/>
              <a:gd name="connsiteX3" fmla="*/ 0 w 1461600"/>
              <a:gd name="connsiteY3" fmla="*/ 2527200 h 2548800"/>
              <a:gd name="connsiteX4" fmla="*/ 64800 w 1461600"/>
              <a:gd name="connsiteY4" fmla="*/ 676800 h 2548800"/>
              <a:gd name="connsiteX5" fmla="*/ 453600 w 1461600"/>
              <a:gd name="connsiteY5" fmla="*/ 7200 h 2548800"/>
              <a:gd name="connsiteX6" fmla="*/ 1461600 w 1461600"/>
              <a:gd name="connsiteY6" fmla="*/ 0 h 2548800"/>
              <a:gd name="connsiteX7" fmla="*/ 1447200 w 1461600"/>
              <a:gd name="connsiteY7" fmla="*/ 115200 h 25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1600" h="2548800">
                <a:moveTo>
                  <a:pt x="309600" y="1828800"/>
                </a:moveTo>
                <a:lnTo>
                  <a:pt x="144000" y="1843200"/>
                </a:lnTo>
                <a:lnTo>
                  <a:pt x="151200" y="2548800"/>
                </a:lnTo>
                <a:lnTo>
                  <a:pt x="0" y="2527200"/>
                </a:lnTo>
                <a:lnTo>
                  <a:pt x="64800" y="676800"/>
                </a:lnTo>
                <a:lnTo>
                  <a:pt x="453600" y="7200"/>
                </a:lnTo>
                <a:lnTo>
                  <a:pt x="1461600" y="0"/>
                </a:lnTo>
                <a:lnTo>
                  <a:pt x="1447200" y="115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フリーフォーム 126"/>
          <p:cNvSpPr/>
          <p:nvPr/>
        </p:nvSpPr>
        <p:spPr>
          <a:xfrm>
            <a:off x="4874400" y="4183200"/>
            <a:ext cx="1821600" cy="2520000"/>
          </a:xfrm>
          <a:custGeom>
            <a:avLst/>
            <a:gdLst>
              <a:gd name="connsiteX0" fmla="*/ 0 w 1821600"/>
              <a:gd name="connsiteY0" fmla="*/ 0 h 2520000"/>
              <a:gd name="connsiteX1" fmla="*/ 21600 w 1821600"/>
              <a:gd name="connsiteY1" fmla="*/ 2484000 h 2520000"/>
              <a:gd name="connsiteX2" fmla="*/ 1821600 w 1821600"/>
              <a:gd name="connsiteY2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1600" h="2520000">
                <a:moveTo>
                  <a:pt x="0" y="0"/>
                </a:moveTo>
                <a:lnTo>
                  <a:pt x="21600" y="2484000"/>
                </a:lnTo>
                <a:lnTo>
                  <a:pt x="1821600" y="25200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フローチャート: 処理 127"/>
          <p:cNvSpPr/>
          <p:nvPr/>
        </p:nvSpPr>
        <p:spPr>
          <a:xfrm>
            <a:off x="6001014" y="6205211"/>
            <a:ext cx="1338940" cy="2451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割り込み許可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フローチャート: 結合子 128"/>
          <p:cNvSpPr/>
          <p:nvPr/>
        </p:nvSpPr>
        <p:spPr>
          <a:xfrm>
            <a:off x="6526930" y="6611933"/>
            <a:ext cx="327344" cy="2132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5550702" y="3175627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668025" y="413379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8772512" y="2470159"/>
            <a:ext cx="2061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Timeout_queue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タイマ割り込み</a:t>
            </a:r>
            <a:r>
              <a:rPr lang="en-US" altLang="ja-JP" sz="1100" dirty="0" smtClean="0"/>
              <a:t>)</a:t>
            </a:r>
          </a:p>
        </p:txBody>
      </p:sp>
      <p:sp>
        <p:nvSpPr>
          <p:cNvPr id="133" name="フローチャート: 処理 132"/>
          <p:cNvSpPr/>
          <p:nvPr/>
        </p:nvSpPr>
        <p:spPr>
          <a:xfrm>
            <a:off x="8842203" y="2817326"/>
            <a:ext cx="1922400" cy="1979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自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CPUcpu_struct</a:t>
            </a:r>
            <a:r>
              <a:rPr lang="en-US" altLang="ja-JP" sz="1100" dirty="0" err="1">
                <a:solidFill>
                  <a:schemeClr val="tx1"/>
                </a:solidFill>
              </a:rPr>
              <a:t>.</a:t>
            </a:r>
            <a:r>
              <a:rPr kumimoji="1" lang="en-US" altLang="ja-JP" sz="1100" dirty="0" err="1" smtClean="0">
                <a:solidFill>
                  <a:schemeClr val="tx1"/>
                </a:solidFill>
              </a:rPr>
              <a:t>spinlock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フローチャート: 処理 133"/>
          <p:cNvSpPr/>
          <p:nvPr/>
        </p:nvSpPr>
        <p:spPr>
          <a:xfrm>
            <a:off x="8842203" y="3141434"/>
            <a:ext cx="1922400" cy="17398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タスク取り出し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フローチャート: 判断 135"/>
          <p:cNvSpPr/>
          <p:nvPr/>
        </p:nvSpPr>
        <p:spPr>
          <a:xfrm>
            <a:off x="9167779" y="3412789"/>
            <a:ext cx="1271248" cy="374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err="1" smtClean="0">
                <a:solidFill>
                  <a:schemeClr val="tx1"/>
                </a:solidFill>
              </a:rPr>
              <a:t>Mutex</a:t>
            </a:r>
            <a:r>
              <a:rPr lang="ja-JP" altLang="en-US" sz="1100" dirty="0" smtClean="0">
                <a:solidFill>
                  <a:schemeClr val="tx1"/>
                </a:solidFill>
              </a:rPr>
              <a:t>待ち</a:t>
            </a:r>
            <a:r>
              <a:rPr lang="en-US" altLang="ja-JP" sz="1100" dirty="0" smtClean="0">
                <a:solidFill>
                  <a:schemeClr val="tx1"/>
                </a:solidFill>
              </a:rPr>
              <a:t>?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37" name="フローチャート: 処理 136"/>
          <p:cNvSpPr/>
          <p:nvPr/>
        </p:nvSpPr>
        <p:spPr>
          <a:xfrm>
            <a:off x="8856603" y="3940261"/>
            <a:ext cx="1922400" cy="17398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solidFill>
                  <a:schemeClr val="tx1"/>
                </a:solidFill>
              </a:rPr>
              <a:t>Mutex.spinlock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フローチャート: 処理 137"/>
          <p:cNvSpPr/>
          <p:nvPr/>
        </p:nvSpPr>
        <p:spPr>
          <a:xfrm>
            <a:off x="8842203" y="4235157"/>
            <a:ext cx="1922400" cy="23774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タスクを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mutex</a:t>
            </a:r>
            <a:r>
              <a:rPr lang="ja-JP" altLang="en-US" sz="1100" dirty="0" smtClean="0">
                <a:solidFill>
                  <a:schemeClr val="tx1"/>
                </a:solidFill>
              </a:rPr>
              <a:t>から取り外し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139" name="フローチャート: 処理 138"/>
          <p:cNvSpPr/>
          <p:nvPr/>
        </p:nvSpPr>
        <p:spPr>
          <a:xfrm>
            <a:off x="8842203" y="4616174"/>
            <a:ext cx="1922400" cy="21502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solidFill>
                  <a:schemeClr val="tx1"/>
                </a:solidFill>
              </a:rPr>
              <a:t>Mutex.unlock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フローチャート: 処理 139"/>
          <p:cNvSpPr/>
          <p:nvPr/>
        </p:nvSpPr>
        <p:spPr>
          <a:xfrm>
            <a:off x="8857803" y="4955774"/>
            <a:ext cx="1922400" cy="21502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タスクの起床処理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1" name="フローチャート: 処理 140"/>
          <p:cNvSpPr/>
          <p:nvPr/>
        </p:nvSpPr>
        <p:spPr>
          <a:xfrm>
            <a:off x="8856603" y="5285124"/>
            <a:ext cx="1922400" cy="21502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schedule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2" name="フローチャート: 処理 141"/>
          <p:cNvSpPr/>
          <p:nvPr/>
        </p:nvSpPr>
        <p:spPr>
          <a:xfrm>
            <a:off x="8884425" y="5651259"/>
            <a:ext cx="1922400" cy="1979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自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CPUcpu_struct.</a:t>
            </a:r>
            <a:r>
              <a:rPr kumimoji="1" lang="en-US" altLang="ja-JP" sz="1100" dirty="0" err="1" smtClean="0">
                <a:solidFill>
                  <a:schemeClr val="tx1"/>
                </a:solidFill>
              </a:rPr>
              <a:t>spinunlock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3" name="フローチャート: 結合子 142"/>
          <p:cNvSpPr/>
          <p:nvPr/>
        </p:nvSpPr>
        <p:spPr>
          <a:xfrm>
            <a:off x="9654131" y="6049602"/>
            <a:ext cx="327344" cy="28005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9277052" y="6358108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この後、</a:t>
            </a:r>
            <a:r>
              <a:rPr kumimoji="1" lang="en-US" altLang="ja-JP" sz="1100" dirty="0" smtClean="0"/>
              <a:t>dispatcher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134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 sz="1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ワイド画面</PresentationFormat>
  <Paragraphs>76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2015-12-17T16:47:58Z</dcterms:created>
  <dcterms:modified xsi:type="dcterms:W3CDTF">2015-12-17T16:48:03Z</dcterms:modified>
</cp:coreProperties>
</file>