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59" r:id="rId5"/>
    <p:sldId id="260" r:id="rId6"/>
    <p:sldId id="275" r:id="rId7"/>
    <p:sldId id="276" r:id="rId8"/>
    <p:sldId id="278" r:id="rId9"/>
    <p:sldId id="280" r:id="rId10"/>
    <p:sldId id="281" r:id="rId11"/>
    <p:sldId id="282" r:id="rId12"/>
    <p:sldId id="283" r:id="rId13"/>
    <p:sldId id="277" r:id="rId14"/>
    <p:sldId id="289" r:id="rId15"/>
    <p:sldId id="284" r:id="rId16"/>
    <p:sldId id="285" r:id="rId17"/>
    <p:sldId id="286" r:id="rId18"/>
    <p:sldId id="288" r:id="rId19"/>
    <p:sldId id="287" r:id="rId20"/>
    <p:sldId id="273" r:id="rId21"/>
    <p:sldId id="267" r:id="rId22"/>
    <p:sldId id="26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2A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view3D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전세계</c:v>
                </c:pt>
              </c:strCache>
            </c:strRef>
          </c:tx>
          <c:spPr>
            <a:solidFill>
              <a:srgbClr val="13D32A"/>
            </a:solidFill>
            <a:ln>
              <a:solidFill>
                <a:schemeClr val="tx1"/>
              </a:solidFill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315</c:v>
                </c:pt>
                <c:pt idx="1">
                  <c:v>338</c:v>
                </c:pt>
                <c:pt idx="2">
                  <c:v>385</c:v>
                </c:pt>
                <c:pt idx="3">
                  <c:v>402</c:v>
                </c:pt>
              </c:numCache>
            </c:numRef>
          </c:val>
        </c:ser>
        <c:shape val="box"/>
        <c:axId val="90645632"/>
        <c:axId val="90647168"/>
        <c:axId val="0"/>
      </c:bar3DChart>
      <c:catAx>
        <c:axId val="906456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500"/>
            </a:pPr>
            <a:endParaRPr lang="ko-KR"/>
          </a:p>
        </c:txPr>
        <c:crossAx val="90647168"/>
        <c:crosses val="autoZero"/>
        <c:auto val="1"/>
        <c:lblAlgn val="ctr"/>
        <c:lblOffset val="100"/>
      </c:catAx>
      <c:valAx>
        <c:axId val="906471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500"/>
            </a:pPr>
            <a:endParaRPr lang="ko-KR"/>
          </a:p>
        </c:txPr>
        <c:crossAx val="906456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7.987784183181304E-2"/>
          <c:y val="6.7466008050387674E-2"/>
          <c:w val="0.7378541666666667"/>
          <c:h val="0.77563306458012882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3D32A"/>
            </a:solidFill>
          </c:spPr>
          <c:dPt>
            <c:idx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spPr>
              <a:solidFill>
                <a:srgbClr val="13D32A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spPr>
              <a:solidFill>
                <a:srgbClr val="13D32A"/>
              </a:solidFill>
              <a:ln>
                <a:solidFill>
                  <a:schemeClr val="tx1"/>
                </a:solidFill>
              </a:ln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</c:v>
                </c:pt>
                <c:pt idx="1">
                  <c:v>6.9</c:v>
                </c:pt>
                <c:pt idx="2">
                  <c:v>10.200000000000001</c:v>
                </c:pt>
                <c:pt idx="3">
                  <c:v>15.4</c:v>
                </c:pt>
                <c:pt idx="4">
                  <c:v>23</c:v>
                </c:pt>
              </c:numCache>
            </c:numRef>
          </c:val>
        </c:ser>
        <c:shape val="box"/>
        <c:axId val="89739648"/>
        <c:axId val="89741184"/>
        <c:axId val="0"/>
      </c:bar3DChart>
      <c:catAx>
        <c:axId val="897396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500"/>
            </a:pPr>
            <a:endParaRPr lang="ko-KR"/>
          </a:p>
        </c:txPr>
        <c:crossAx val="89741184"/>
        <c:crosses val="autoZero"/>
        <c:auto val="1"/>
        <c:lblAlgn val="ctr"/>
        <c:lblOffset val="100"/>
      </c:catAx>
      <c:valAx>
        <c:axId val="89741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500"/>
            </a:pPr>
            <a:endParaRPr lang="ko-KR"/>
          </a:p>
        </c:txPr>
        <c:crossAx val="89739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22E2-3263-4DDB-9F1E-8B01DB55A2B1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C502-B3D1-43AB-BE2E-6C0336947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A721-F932-4AD1-A5F6-52B458D51E8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inoland.blog.me/220282357965" TargetMode="External"/><Relationship Id="rId2" Type="http://schemas.openxmlformats.org/officeDocument/2006/relationships/hyperlink" Target="http://www.wbdaily.co.kr/news/articleView.html?idxno=127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aturbo28/220292843884" TargetMode="External"/><Relationship Id="rId4" Type="http://schemas.openxmlformats.org/officeDocument/2006/relationships/hyperlink" Target="http://blog.naver.com/7littlegiant/22030294919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988840"/>
            <a:ext cx="649087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 smtClean="0"/>
              <a:t>개인 맞춤형 피트니스 프로그램</a:t>
            </a:r>
            <a:endParaRPr lang="en-US" altLang="ko-KR" sz="3500" b="1" dirty="0" smtClean="0"/>
          </a:p>
          <a:p>
            <a:pPr algn="ctr"/>
            <a:endParaRPr lang="en-US" altLang="ko-KR" sz="3500" b="1" dirty="0" smtClean="0"/>
          </a:p>
          <a:p>
            <a:pPr algn="ctr"/>
            <a:r>
              <a:rPr lang="ko-KR" altLang="en-US" sz="3500" b="1" dirty="0" smtClean="0"/>
              <a:t>중간 발표</a:t>
            </a:r>
            <a:endParaRPr lang="ko-KR" altLang="en-US" sz="3500" dirty="0"/>
          </a:p>
        </p:txBody>
      </p:sp>
      <p:sp>
        <p:nvSpPr>
          <p:cNvPr id="11" name="TextBox 10"/>
          <p:cNvSpPr txBox="1"/>
          <p:nvPr/>
        </p:nvSpPr>
        <p:spPr>
          <a:xfrm>
            <a:off x="6653145" y="558924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20074255 </a:t>
            </a:r>
            <a:r>
              <a:rPr lang="ko-KR" altLang="en-US" b="1" dirty="0" smtClean="0"/>
              <a:t>변석진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3145" y="594928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20094248 </a:t>
            </a:r>
            <a:r>
              <a:rPr lang="ko-KR" altLang="en-US" b="1" dirty="0" smtClean="0"/>
              <a:t>주지훈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순천향대학교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479715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컴퓨터 소프트웨어 공학과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07704" y="3789040"/>
            <a:ext cx="64807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136" y="515719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지도교수님 </a:t>
            </a:r>
            <a:r>
              <a:rPr lang="ko-KR" altLang="en-US" b="1" dirty="0" err="1" smtClean="0"/>
              <a:t>이임영</a:t>
            </a:r>
            <a:r>
              <a:rPr lang="ko-KR" altLang="en-US" b="1" dirty="0" smtClean="0"/>
              <a:t> 교수님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95936" y="90872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성공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99948176" descr="EMB0000052c5e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7392256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95936" y="83671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회원 추가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99948016" descr="EMB0000052c5e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7560840" cy="323096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9" name="_x199948656" descr="EMB0000052c5e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81128"/>
            <a:ext cx="7585118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95936" y="90872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 삭제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99948976" descr="EMB0000052c5e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3619137" cy="1728192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199949936" descr="EMB0000052c5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17032"/>
            <a:ext cx="7180664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7784" y="5301208"/>
            <a:ext cx="5184576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5445224"/>
            <a:ext cx="5080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블루투스</a:t>
            </a:r>
            <a:r>
              <a:rPr lang="ko-KR" altLang="en-US" sz="1500" dirty="0" smtClean="0"/>
              <a:t> 연결 버튼을 누르면 연결 가능한 </a:t>
            </a:r>
            <a:r>
              <a:rPr lang="ko-KR" altLang="en-US" sz="1500" dirty="0" err="1" smtClean="0"/>
              <a:t>블루투스</a:t>
            </a:r>
            <a:r>
              <a:rPr lang="ko-KR" altLang="en-US" sz="1500" dirty="0" smtClean="0"/>
              <a:t> 기기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목록이 떠서 선택을 하면 연결 시도를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1026" name="Picture 2" descr="C:\Users\Seokjin\Desktop\QMemo+_2015-04-27-01-12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980728"/>
            <a:ext cx="2520280" cy="4144461"/>
          </a:xfrm>
          <a:prstGeom prst="rect">
            <a:avLst/>
          </a:prstGeom>
          <a:noFill/>
        </p:spPr>
      </p:pic>
      <p:pic>
        <p:nvPicPr>
          <p:cNvPr id="11" name="그림 10" descr="QMemo+_2015-04-27-01-12-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980727"/>
            <a:ext cx="2517515" cy="4139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7784" y="5301208"/>
            <a:ext cx="5184576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pic>
        <p:nvPicPr>
          <p:cNvPr id="6145" name="Picture 1" descr="C:\Users\user7\Desktop\KakaoTalk_20150425_2359062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2448272" cy="4024556"/>
          </a:xfrm>
          <a:prstGeom prst="rect">
            <a:avLst/>
          </a:prstGeom>
          <a:noFill/>
        </p:spPr>
      </p:pic>
      <p:pic>
        <p:nvPicPr>
          <p:cNvPr id="6146" name="Picture 2" descr="C:\Users\user7\Desktop\KakaoTalk_20150425_2358136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980728"/>
            <a:ext cx="2448272" cy="40245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99792" y="5445224"/>
            <a:ext cx="49968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몸무게와 운동시간</a:t>
            </a:r>
            <a:r>
              <a:rPr lang="en-US" altLang="ko-KR" sz="1500" dirty="0" smtClean="0"/>
              <a:t>,  </a:t>
            </a:r>
            <a:r>
              <a:rPr lang="ko-KR" altLang="en-US" sz="1500" dirty="0" smtClean="0"/>
              <a:t>속도 값을 넣고 계산 버튼을 누르면</a:t>
            </a:r>
            <a:endParaRPr lang="en-US" altLang="ko-KR" sz="1500" dirty="0" smtClean="0"/>
          </a:p>
          <a:p>
            <a:r>
              <a:rPr lang="ko-KR" altLang="en-US" sz="1500" dirty="0" smtClean="0"/>
              <a:t>칼로리 계산이벤트를 진행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98072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요구사항</a:t>
            </a:r>
            <a:r>
              <a:rPr lang="en-US" altLang="ko-KR" b="1" dirty="0" smtClean="0"/>
              <a:t>__</a:t>
            </a:r>
            <a:r>
              <a:rPr lang="ko-KR" altLang="en-US" b="1" dirty="0" smtClean="0"/>
              <a:t>회원정보 테이블</a:t>
            </a:r>
            <a:endParaRPr lang="en-US" altLang="ko-KR" b="1" dirty="0" smtClean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03648" y="184482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1484784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Colum name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1484784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/>
              <a:t>Datatype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1484784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PK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1484784"/>
            <a:ext cx="450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NN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484784"/>
            <a:ext cx="436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UQ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1484784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BIN</a:t>
            </a:r>
            <a:endParaRPr lang="ko-KR" altLang="en-US" sz="1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1484784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ZF</a:t>
            </a:r>
            <a:endParaRPr lang="ko-KR" alt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1484784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2320" y="1484784"/>
            <a:ext cx="7649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Default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148478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UN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1988840"/>
            <a:ext cx="1486754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Name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Age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Phone_num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Email_addr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Phone_unique_id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Is_addr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isPT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cont_term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Lockerroom_num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Is_infoAllow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Password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isAdmin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1988840"/>
            <a:ext cx="121930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CARCHAR(15)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VARCHAR(11)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VARCHAR(45)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VARCHAR(30)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VARCHAR(16)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CHAR(1)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CHAR(1)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VARCHAR(20)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CHAR(1)</a:t>
            </a:r>
          </a:p>
          <a:p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4788024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270892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4788024" y="234888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4788024" y="270892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3140968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365104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0" name="TextBox 49"/>
          <p:cNvSpPr txBox="1"/>
          <p:nvPr/>
        </p:nvSpPr>
        <p:spPr>
          <a:xfrm>
            <a:off x="4788024" y="4725144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5085184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4788024" y="5445224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8024" y="630932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7740352" y="3501008"/>
            <a:ext cx="460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null</a:t>
            </a:r>
            <a:endParaRPr lang="ko-KR" altLang="en-US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7740352" y="3933056"/>
            <a:ext cx="460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null</a:t>
            </a:r>
            <a:endParaRPr lang="ko-KR" alt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7740352" y="5949280"/>
            <a:ext cx="460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null</a:t>
            </a:r>
            <a:endParaRPr lang="ko-KR" altLang="en-US" sz="13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403648" y="234888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403648" y="270892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403648" y="306896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403648" y="3501008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03648" y="3933056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03648" y="4293096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03648" y="4653136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03648" y="508518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03648" y="551723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03648" y="587727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03648" y="623731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98072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요구사항</a:t>
            </a:r>
            <a:r>
              <a:rPr lang="en-US" altLang="ko-KR" b="1" dirty="0" smtClean="0"/>
              <a:t>__</a:t>
            </a:r>
            <a:r>
              <a:rPr lang="ko-KR" altLang="en-US" b="1" dirty="0" smtClean="0"/>
              <a:t>기구 사용횟수 테이블</a:t>
            </a:r>
            <a:endParaRPr lang="en-US" altLang="ko-KR" b="1" dirty="0" smtClean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03648" y="227687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1916832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Colum name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1916832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/>
              <a:t>Datatype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1916832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PK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1916832"/>
            <a:ext cx="450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NN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916832"/>
            <a:ext cx="436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UQ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1916832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BIN</a:t>
            </a:r>
            <a:endParaRPr lang="ko-KR" altLang="en-US" sz="1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1916832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ZF</a:t>
            </a:r>
            <a:endParaRPr lang="ko-KR" alt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1916832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2320" y="1916832"/>
            <a:ext cx="7649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Default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1916832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UN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2420888"/>
            <a:ext cx="71705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idWho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Minute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date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2420888"/>
            <a:ext cx="120904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VARCHAR(11)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DATE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4788024" y="2420888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2420888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4788024" y="2780928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4788024" y="3140968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7668344" y="2708920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‘0’</a:t>
            </a:r>
            <a:endParaRPr lang="ko-KR" altLang="en-US" sz="13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403648" y="270892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3648" y="3140968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403648" y="3501008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98072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앱</a:t>
            </a:r>
            <a:r>
              <a:rPr lang="ko-KR" altLang="en-US" b="1" dirty="0" smtClean="0"/>
              <a:t> 사용자 요구사항테이블</a:t>
            </a:r>
            <a:r>
              <a:rPr lang="en-US" altLang="ko-KR" b="1" dirty="0" smtClean="0"/>
              <a:t>__</a:t>
            </a:r>
            <a:r>
              <a:rPr lang="ko-KR" altLang="en-US" b="1" dirty="0" err="1" smtClean="0"/>
              <a:t>총칼로리테이블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03648" y="184482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1484784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Colum name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1484784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/>
              <a:t>Datatype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1484784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PK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1484784"/>
            <a:ext cx="450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NN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484784"/>
            <a:ext cx="436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UQ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1484784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BIN</a:t>
            </a:r>
            <a:endParaRPr lang="ko-KR" altLang="en-US" sz="1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1484784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ZF</a:t>
            </a:r>
            <a:endParaRPr lang="ko-KR" alt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1484784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2320" y="1484784"/>
            <a:ext cx="7649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Default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148478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UN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1988840"/>
            <a:ext cx="77136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Date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foodCal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exerCal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1988840"/>
            <a:ext cx="73289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DATE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4788024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7740352" y="2348880"/>
            <a:ext cx="460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null</a:t>
            </a:r>
            <a:endParaRPr lang="ko-KR" altLang="en-US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7740352" y="2708920"/>
            <a:ext cx="460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null</a:t>
            </a:r>
            <a:endParaRPr lang="ko-KR" altLang="en-US" sz="13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403648" y="227687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3648" y="270892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403648" y="306896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98072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앱</a:t>
            </a:r>
            <a:r>
              <a:rPr lang="ko-KR" altLang="en-US" b="1" dirty="0" smtClean="0"/>
              <a:t> 사용자 요구사항테이블</a:t>
            </a:r>
            <a:r>
              <a:rPr lang="en-US" altLang="ko-KR" b="1" dirty="0" smtClean="0"/>
              <a:t>__</a:t>
            </a:r>
            <a:r>
              <a:rPr lang="ko-KR" altLang="en-US" b="1" dirty="0" smtClean="0"/>
              <a:t>음식정보테이블 </a:t>
            </a:r>
            <a:endParaRPr lang="en-US" altLang="ko-KR" b="1" dirty="0" smtClean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03648" y="184482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1484784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Colum name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1484784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/>
              <a:t>Datatype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1484784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PK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1484784"/>
            <a:ext cx="450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NN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484784"/>
            <a:ext cx="436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UQ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1484784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BIN</a:t>
            </a:r>
            <a:endParaRPr lang="ko-KR" altLang="en-US" sz="1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1484784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ZF</a:t>
            </a:r>
            <a:endParaRPr lang="ko-KR" alt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1484784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2320" y="1484784"/>
            <a:ext cx="7649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Default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148478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UN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1988840"/>
            <a:ext cx="68159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name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calorie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808" y="1988840"/>
            <a:ext cx="120904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VARCHAR(20)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88024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403648" y="227687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3648" y="270892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88024" y="234888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980728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앱</a:t>
            </a:r>
            <a:r>
              <a:rPr lang="ko-KR" altLang="en-US" b="1" dirty="0" smtClean="0"/>
              <a:t> 사용자 요구사항테이블</a:t>
            </a:r>
            <a:r>
              <a:rPr lang="en-US" altLang="ko-KR" b="1" dirty="0" smtClean="0"/>
              <a:t>__</a:t>
            </a:r>
            <a:r>
              <a:rPr lang="ko-KR" altLang="en-US" b="1" dirty="0" err="1" smtClean="0"/>
              <a:t>인바디</a:t>
            </a:r>
            <a:r>
              <a:rPr lang="ko-KR" altLang="en-US" b="1" dirty="0" smtClean="0"/>
              <a:t> 측정값 테이블 </a:t>
            </a:r>
            <a:endParaRPr lang="en-US" altLang="ko-KR" b="1" dirty="0" smtClean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03648" y="184482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1484784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Colum name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1484784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/>
              <a:t>Datatype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1484784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PK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1484784"/>
            <a:ext cx="450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NN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484784"/>
            <a:ext cx="436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UQ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1484784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BIN</a:t>
            </a:r>
            <a:endParaRPr lang="ko-KR" altLang="en-US" sz="1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1484784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ZF</a:t>
            </a:r>
            <a:endParaRPr lang="ko-KR" alt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1484784"/>
            <a:ext cx="3529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2320" y="1484784"/>
            <a:ext cx="7649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Default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148478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UN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1988840"/>
            <a:ext cx="164622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Date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Weight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Totalbodywater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Protein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Minerals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bodyFatMass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SkeletaMuseleMass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bmi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3059832" y="1988840"/>
            <a:ext cx="732893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DATE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INT(11)</a:t>
            </a:r>
            <a:endParaRPr lang="ko-KR" altLang="en-US" sz="1300" dirty="0" smtClean="0"/>
          </a:p>
          <a:p>
            <a:endParaRPr lang="en-US" altLang="ko-KR" sz="1300" dirty="0" smtClean="0"/>
          </a:p>
          <a:p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4788024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198884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788024" y="234888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8024" y="270892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4788024" y="3136612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4788024" y="3496652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3928700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293096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sp>
        <p:nvSpPr>
          <p:cNvPr id="50" name="TextBox 49"/>
          <p:cNvSpPr txBox="1"/>
          <p:nvPr/>
        </p:nvSpPr>
        <p:spPr>
          <a:xfrm>
            <a:off x="4788024" y="4725144"/>
            <a:ext cx="266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</a:t>
            </a:r>
            <a:endParaRPr lang="ko-KR" altLang="en-US" sz="13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403648" y="227687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403648" y="263691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403648" y="3068960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403648" y="3501008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403648" y="3861048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403648" y="4293096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403648" y="4725144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403648" y="5157192"/>
            <a:ext cx="6912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16632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목차</a:t>
            </a:r>
            <a:endParaRPr lang="en-US" altLang="ko-KR" sz="3500" b="1" dirty="0" smtClean="0"/>
          </a:p>
        </p:txBody>
      </p:sp>
      <p:pic>
        <p:nvPicPr>
          <p:cNvPr id="16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839" y="4265712"/>
            <a:ext cx="3781161" cy="259228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547664" y="1412776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 </a:t>
            </a:r>
            <a:r>
              <a:rPr lang="ko-KR" altLang="en-US" sz="2500" b="1" dirty="0" smtClean="0"/>
              <a:t>스마트 </a:t>
            </a:r>
            <a:r>
              <a:rPr lang="ko-KR" altLang="en-US" sz="2500" b="1" dirty="0" err="1" smtClean="0"/>
              <a:t>헬스케어</a:t>
            </a:r>
            <a:r>
              <a:rPr lang="ko-KR" altLang="en-US" sz="2500" b="1" dirty="0" smtClean="0"/>
              <a:t> 시장</a:t>
            </a:r>
            <a:endParaRPr lang="ko-KR" altLang="en-US" sz="2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3284984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3. </a:t>
            </a:r>
            <a:r>
              <a:rPr lang="ko-KR" altLang="en-US" sz="2500" b="1" dirty="0" smtClean="0"/>
              <a:t>진행상황 보고</a:t>
            </a:r>
            <a:endParaRPr lang="en-US" altLang="ko-KR" sz="2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47664" y="4293096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4. </a:t>
            </a:r>
            <a:r>
              <a:rPr lang="ko-KR" altLang="en-US" sz="2500" b="1" dirty="0" smtClean="0"/>
              <a:t>향후 일정</a:t>
            </a:r>
            <a:endParaRPr lang="ko-KR" altLang="en-US" sz="25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19672" y="1916832"/>
            <a:ext cx="410445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19672" y="3789040"/>
            <a:ext cx="29523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19672" y="4797152"/>
            <a:ext cx="244827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7664" y="234888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2. </a:t>
            </a:r>
            <a:r>
              <a:rPr lang="ko-KR" altLang="en-US" sz="2500" b="1" dirty="0" err="1" smtClean="0"/>
              <a:t>앱</a:t>
            </a:r>
            <a:r>
              <a:rPr lang="ko-KR" altLang="en-US" sz="2500" b="1" dirty="0" smtClean="0"/>
              <a:t> 소개</a:t>
            </a:r>
            <a:endParaRPr lang="en-US" altLang="ko-KR" sz="2500" b="1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19672" y="2852936"/>
            <a:ext cx="34563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향후 일정</a:t>
            </a:r>
            <a:endParaRPr lang="en-US" altLang="ko-KR" sz="35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672" y="1196752"/>
          <a:ext cx="6916302" cy="473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119"/>
                <a:gridCol w="716554"/>
                <a:gridCol w="716554"/>
                <a:gridCol w="358277"/>
                <a:gridCol w="358277"/>
                <a:gridCol w="358277"/>
                <a:gridCol w="358277"/>
                <a:gridCol w="358277"/>
                <a:gridCol w="358277"/>
                <a:gridCol w="358277"/>
                <a:gridCol w="358277"/>
                <a:gridCol w="508859"/>
              </a:tblGrid>
              <a:tr h="5256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추진내용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월별 추진 계획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256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아두이노</a:t>
                      </a:r>
                      <a:r>
                        <a:rPr lang="ko-KR" altLang="en-US" sz="1200" b="1" dirty="0" smtClean="0"/>
                        <a:t> 속도계 구현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서버 구축 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음식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운동정보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회원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en-US" altLang="ko-KR" sz="1200" b="1" dirty="0" smtClean="0"/>
                        <a:t>DB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구축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아두이노</a:t>
                      </a:r>
                      <a:r>
                        <a:rPr lang="ko-KR" altLang="en-US" sz="1200" b="1" dirty="0" smtClean="0"/>
                        <a:t> 속도계와 프로그램 연결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관리자 페이지 만들기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구현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전체적인 </a:t>
                      </a:r>
                      <a:r>
                        <a:rPr lang="en-US" altLang="ko-KR" sz="1200" b="1" dirty="0" smtClean="0"/>
                        <a:t>TEST</a:t>
                      </a:r>
                      <a:r>
                        <a:rPr lang="ko-KR" altLang="en-US" sz="1200" b="1" baseline="0" dirty="0" smtClean="0"/>
                        <a:t> 및 수정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출처</a:t>
            </a:r>
            <a:endParaRPr lang="en-US" altLang="ko-KR" sz="3500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1340768"/>
            <a:ext cx="50482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한국보건산업진흥원</a:t>
            </a:r>
            <a:endParaRPr lang="en-US" altLang="ko-KR" sz="1400" dirty="0" smtClean="0"/>
          </a:p>
          <a:p>
            <a:endParaRPr lang="en-US" altLang="ko-KR" sz="1400" dirty="0" smtClean="0">
              <a:hlinkClick r:id="rId2"/>
            </a:endParaRPr>
          </a:p>
          <a:p>
            <a:r>
              <a:rPr lang="en-US" altLang="ko-KR" sz="1400" dirty="0" smtClean="0">
                <a:hlinkClick r:id="rId2"/>
              </a:rPr>
              <a:t>http://www.wbdaily.co.kr/news/articleView.html?idxno=1277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KT </a:t>
            </a:r>
            <a:r>
              <a:rPr lang="ko-KR" altLang="en-US" sz="1400" dirty="0" smtClean="0"/>
              <a:t>융합기술원           </a:t>
            </a:r>
            <a:endParaRPr lang="en-US" altLang="ko-KR" sz="1400" dirty="0" smtClean="0"/>
          </a:p>
          <a:p>
            <a:endParaRPr lang="en-US" altLang="ko-KR" sz="1400" dirty="0" smtClean="0">
              <a:hlinkClick r:id="rId3"/>
            </a:endParaRPr>
          </a:p>
          <a:p>
            <a:r>
              <a:rPr lang="en-US" altLang="ko-KR" sz="1400" dirty="0" smtClean="0">
                <a:hlinkClick r:id="rId3"/>
              </a:rPr>
              <a:t>http://jinoland.blog.me/220282357965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http://blog.naver.com/7littlegiant/220302949198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5"/>
              </a:rPr>
              <a:t>http://blog.naver.com/aturbo28/220292843884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3"/>
              </a:rPr>
              <a:t>https://thenounproject.com/</a:t>
            </a:r>
          </a:p>
          <a:p>
            <a:r>
              <a:rPr lang="en-US" altLang="ko-KR" sz="1400" dirty="0" smtClean="0"/>
              <a:t>                       </a:t>
            </a:r>
            <a:endParaRPr lang="ko-KR" altLang="en-US" sz="1400" dirty="0" smtClean="0"/>
          </a:p>
          <a:p>
            <a:endParaRPr lang="en-US" altLang="ko-KR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                                              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4077072"/>
            <a:ext cx="2758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이외 그림 다수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Naver</a:t>
            </a:r>
            <a:r>
              <a:rPr lang="en-US" altLang="ko-KR" sz="1400" dirty="0" smtClean="0"/>
              <a:t>, Google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2420888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감사합니다</a:t>
            </a:r>
            <a:r>
              <a:rPr lang="en-US" altLang="ko-KR" sz="5000" b="1" dirty="0" smtClean="0"/>
              <a:t>.</a:t>
            </a:r>
            <a:endParaRPr lang="ko-KR" altLang="en-US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07704" y="4005064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16632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en-US" altLang="ko-KR" sz="3500" b="1" dirty="0" smtClean="0"/>
          </a:p>
        </p:txBody>
      </p:sp>
      <p:graphicFrame>
        <p:nvGraphicFramePr>
          <p:cNvPr id="17" name="차트 16"/>
          <p:cNvGraphicFramePr/>
          <p:nvPr/>
        </p:nvGraphicFramePr>
        <p:xfrm>
          <a:off x="1331640" y="1988840"/>
          <a:ext cx="352839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75656" y="134076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전세계 스마트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시장규모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75656" y="1772816"/>
            <a:ext cx="1399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단위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백억 달러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3573016"/>
            <a:ext cx="100811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고령화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5517232"/>
            <a:ext cx="1467068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중산층증가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5517232"/>
            <a:ext cx="1210588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기술혁신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227687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스마트 </a:t>
            </a:r>
            <a:r>
              <a:rPr lang="ko-KR" altLang="en-US" b="1" dirty="0" err="1" smtClean="0"/>
              <a:t>헬스케어시장의</a:t>
            </a:r>
            <a:r>
              <a:rPr lang="ko-KR" altLang="en-US" b="1" dirty="0" smtClean="0"/>
              <a:t> 성장 이유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6516216" y="3140968"/>
            <a:ext cx="1296144" cy="122413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92080" y="5085184"/>
            <a:ext cx="1368152" cy="1296144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68344" y="5085184"/>
            <a:ext cx="1368152" cy="1296144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18179351">
            <a:off x="6178666" y="4564101"/>
            <a:ext cx="825556" cy="330269"/>
          </a:xfrm>
          <a:prstGeom prst="leftRightArrow">
            <a:avLst>
              <a:gd name="adj1" fmla="val 50000"/>
              <a:gd name="adj2" fmla="val 5285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/오른쪽 화살표 25"/>
          <p:cNvSpPr/>
          <p:nvPr/>
        </p:nvSpPr>
        <p:spPr>
          <a:xfrm rot="3292724">
            <a:off x="7402802" y="4553367"/>
            <a:ext cx="825556" cy="330269"/>
          </a:xfrm>
          <a:prstGeom prst="leftRightArrow">
            <a:avLst>
              <a:gd name="adj1" fmla="val 50000"/>
              <a:gd name="adj2" fmla="val 5285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/오른쪽 화살표 26"/>
          <p:cNvSpPr/>
          <p:nvPr/>
        </p:nvSpPr>
        <p:spPr>
          <a:xfrm>
            <a:off x="6732240" y="5517232"/>
            <a:ext cx="825556" cy="330269"/>
          </a:xfrm>
          <a:prstGeom prst="leftRightArrow">
            <a:avLst>
              <a:gd name="adj1" fmla="val 50000"/>
              <a:gd name="adj2" fmla="val 5285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graphicFrame>
        <p:nvGraphicFramePr>
          <p:cNvPr id="7" name="차트 6"/>
          <p:cNvGraphicFramePr/>
          <p:nvPr/>
        </p:nvGraphicFramePr>
        <p:xfrm>
          <a:off x="1524000" y="1772816"/>
          <a:ext cx="657639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5696" y="1700808"/>
            <a:ext cx="1173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단위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억 달러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1967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전세계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 규모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41490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400506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364502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306896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220486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624" y="980728"/>
            <a:ext cx="7848872" cy="34563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16882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/>
              <a:t>앱</a:t>
            </a:r>
            <a:r>
              <a:rPr lang="ko-KR" altLang="en-US" sz="3500" b="1" dirty="0" smtClean="0"/>
              <a:t> 소개</a:t>
            </a:r>
            <a:endParaRPr lang="ko-KR" altLang="en-US" sz="35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331640" y="2132856"/>
            <a:ext cx="7678837" cy="1850818"/>
            <a:chOff x="1350631" y="1340768"/>
            <a:chExt cx="7678837" cy="1850818"/>
          </a:xfrm>
        </p:grpSpPr>
        <p:sp>
          <p:nvSpPr>
            <p:cNvPr id="19" name="TextBox 18"/>
            <p:cNvSpPr txBox="1"/>
            <p:nvPr/>
          </p:nvSpPr>
          <p:spPr>
            <a:xfrm rot="21259676">
              <a:off x="1350631" y="2745310"/>
              <a:ext cx="512993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 smtClean="0">
                  <a:solidFill>
                    <a:schemeClr val="bg1"/>
                  </a:solidFill>
                </a:rPr>
                <a:t>내가 얼만큼 운동을 해야 살이 빠질까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346923">
              <a:off x="1893899" y="2203873"/>
              <a:ext cx="6891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올 여름 비키니를 입고 싶은데 그 동안 얼마나 살이 빠질까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1355703">
              <a:off x="2442891" y="1340768"/>
              <a:ext cx="524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오늘 치킨을 먹으면 내일 얼마나 운동 해야 하지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691359">
              <a:off x="5302166" y="1852251"/>
              <a:ext cx="37273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smtClean="0">
                  <a:solidFill>
                    <a:schemeClr val="bg1"/>
                  </a:solidFill>
                </a:rPr>
                <a:t>지금 살이 빠지고 있겠지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59632" y="1268760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다이어트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771800" y="1196752"/>
            <a:ext cx="0" cy="64807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35896" y="1196752"/>
            <a:ext cx="3461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다이어트 성공의 지름길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??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5696" y="4869160"/>
            <a:ext cx="6506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문제집의 답안지처럼 다이어트에 답안지가 있다면</a:t>
            </a:r>
            <a:endParaRPr lang="ko-KR" alt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75656" y="5589240"/>
            <a:ext cx="7186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얼만큼 운동을 하면 얼만큼 살이 빠지는지 알 수 있다면</a:t>
            </a:r>
            <a:endParaRPr lang="ko-KR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16882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/>
              <a:t>앱</a:t>
            </a:r>
            <a:r>
              <a:rPr lang="ko-KR" altLang="en-US" sz="3500" b="1" dirty="0" smtClean="0"/>
              <a:t> 소개</a:t>
            </a:r>
            <a:endParaRPr lang="ko-KR" altLang="en-US" sz="35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084168" y="476672"/>
            <a:ext cx="2880320" cy="4608512"/>
            <a:chOff x="3203848" y="1052736"/>
            <a:chExt cx="3200400" cy="4914900"/>
          </a:xfrm>
        </p:grpSpPr>
        <p:pic>
          <p:nvPicPr>
            <p:cNvPr id="1027" name="Picture 3" descr="C:\Users\user7\Desktop\스마트폰 베이스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1052736"/>
              <a:ext cx="3200400" cy="4914900"/>
            </a:xfrm>
            <a:prstGeom prst="rect">
              <a:avLst/>
            </a:prstGeom>
            <a:noFill/>
          </p:spPr>
        </p:pic>
        <p:pic>
          <p:nvPicPr>
            <p:cNvPr id="14" name="Picture 4" descr="C:\Users\user7\Desktop\로고 모음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3212976"/>
              <a:ext cx="1800200" cy="1234181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23938" y="2665438"/>
              <a:ext cx="173316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smtClean="0"/>
                <a:t>보이는   다이어트</a:t>
              </a:r>
              <a:endParaRPr lang="ko-KR" altLang="en-US" sz="1500" b="1" dirty="0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292080" y="4797152"/>
          <a:ext cx="3600400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119"/>
                <a:gridCol w="2243281"/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>
                          <a:solidFill>
                            <a:schemeClr val="bg1"/>
                          </a:solidFill>
                        </a:rPr>
                        <a:t>기본적인 </a:t>
                      </a:r>
                      <a:r>
                        <a:rPr lang="ko-KR" altLang="en-US" sz="1700" b="1" dirty="0" err="1" smtClean="0">
                          <a:solidFill>
                            <a:schemeClr val="bg1"/>
                          </a:solidFill>
                        </a:rPr>
                        <a:t>스펙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운영체제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Android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Lollipop</a:t>
                      </a:r>
                      <a:r>
                        <a:rPr lang="en-US" altLang="ko-KR" baseline="0" dirty="0" smtClean="0"/>
                        <a:t> 5.0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Android Studio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192422656" descr="EMB00000e08476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908720"/>
            <a:ext cx="2532063" cy="2014538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403648" y="4077072"/>
            <a:ext cx="2044199" cy="1812032"/>
            <a:chOff x="1331640" y="2852936"/>
            <a:chExt cx="2044199" cy="1812032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1640" y="2852936"/>
              <a:ext cx="2044199" cy="181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타원 33"/>
            <p:cNvSpPr/>
            <p:nvPr/>
          </p:nvSpPr>
          <p:spPr>
            <a:xfrm>
              <a:off x="2483768" y="2996952"/>
              <a:ext cx="792088" cy="7200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475656" y="3068960"/>
          <a:ext cx="194421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324036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우노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68.6 mm</a:t>
                      </a:r>
                      <a:endParaRPr lang="ko-KR" altLang="en-US" sz="14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53.4 mm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771800" y="5229200"/>
          <a:ext cx="2232248" cy="104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/>
                <a:gridCol w="111612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Hall Effect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센서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4.8 mm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 mm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995936" y="1340768"/>
            <a:ext cx="2048398" cy="2448272"/>
            <a:chOff x="3851920" y="692696"/>
            <a:chExt cx="2048398" cy="2448272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67944" y="692696"/>
              <a:ext cx="1752599" cy="1490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1920" y="2132856"/>
              <a:ext cx="204839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923928" y="3717032"/>
          <a:ext cx="2088232" cy="92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1116124"/>
              </a:tblGrid>
              <a:tr h="26745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</a:rPr>
                        <a:t>블루투스모듈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HC-06 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222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35.7 mm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15.2 mm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16882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/>
              <a:t>앱</a:t>
            </a:r>
            <a:r>
              <a:rPr lang="ko-KR" altLang="en-US" sz="3500" b="1" dirty="0" smtClean="0"/>
              <a:t> 소개</a:t>
            </a:r>
            <a:endParaRPr lang="ko-KR" altLang="en-US" sz="35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720080" cy="96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1835696" y="2564904"/>
            <a:ext cx="720080" cy="807821"/>
            <a:chOff x="2555776" y="1772816"/>
            <a:chExt cx="1224136" cy="1456526"/>
          </a:xfrm>
        </p:grpSpPr>
        <p:pic>
          <p:nvPicPr>
            <p:cNvPr id="1028" name="Picture 4" descr="C:\Users\user7\Desktop\noun_118696_cc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772816"/>
              <a:ext cx="1224136" cy="1428159"/>
            </a:xfrm>
            <a:prstGeom prst="rect">
              <a:avLst/>
            </a:prstGeom>
            <a:noFill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2555776" y="2941310"/>
              <a:ext cx="100811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19872" y="2492896"/>
            <a:ext cx="864096" cy="936104"/>
            <a:chOff x="4067944" y="1484784"/>
            <a:chExt cx="1224136" cy="1428158"/>
          </a:xfrm>
        </p:grpSpPr>
        <p:pic>
          <p:nvPicPr>
            <p:cNvPr id="1029" name="Picture 5" descr="C:\Users\user7\Desktop\noun_10623_cc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1484784"/>
              <a:ext cx="1224136" cy="1428158"/>
            </a:xfrm>
            <a:prstGeom prst="rect">
              <a:avLst/>
            </a:prstGeom>
            <a:noFill/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139952" y="2636912"/>
              <a:ext cx="1008112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48064" y="2492896"/>
            <a:ext cx="936104" cy="1008112"/>
            <a:chOff x="6156176" y="1268760"/>
            <a:chExt cx="1296144" cy="1512168"/>
          </a:xfrm>
        </p:grpSpPr>
        <p:pic>
          <p:nvPicPr>
            <p:cNvPr id="1030" name="Picture 6" descr="C:\Users\user7\Desktop\noun_111448_cc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6" y="1268760"/>
              <a:ext cx="1296144" cy="1512168"/>
            </a:xfrm>
            <a:prstGeom prst="rect">
              <a:avLst/>
            </a:prstGeom>
            <a:noFill/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6228184" y="2492896"/>
              <a:ext cx="1008112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12360" y="2420888"/>
            <a:ext cx="1026265" cy="1152128"/>
            <a:chOff x="5364088" y="3645024"/>
            <a:chExt cx="1493809" cy="1742777"/>
          </a:xfrm>
        </p:grpSpPr>
        <p:pic>
          <p:nvPicPr>
            <p:cNvPr id="1032" name="Picture 8" descr="C:\Users\user7\Desktop\noun_50924_cc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64088" y="3645024"/>
              <a:ext cx="1493809" cy="1742777"/>
            </a:xfrm>
            <a:prstGeom prst="rect">
              <a:avLst/>
            </a:prstGeom>
            <a:noFill/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5436096" y="5157192"/>
              <a:ext cx="914768" cy="208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660232" y="2492896"/>
            <a:ext cx="792088" cy="864096"/>
            <a:chOff x="6300192" y="3140968"/>
            <a:chExt cx="1172702" cy="1368152"/>
          </a:xfrm>
        </p:grpSpPr>
        <p:pic>
          <p:nvPicPr>
            <p:cNvPr id="1033" name="Picture 9" descr="C:\Users\user7\Desktop\noun_1908_c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0192" y="3140968"/>
              <a:ext cx="1172702" cy="1368152"/>
            </a:xfrm>
            <a:prstGeom prst="rect">
              <a:avLst/>
            </a:prstGeom>
            <a:noFill/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6372200" y="4293096"/>
              <a:ext cx="914768" cy="208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763688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헬스장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19872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모바일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76056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런닝머신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모바일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0232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속도값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889 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9 4.44444E-6 L 0.38577 0.0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76 0.00324 L 0.67708 0.0034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16882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/>
              <a:t>앱</a:t>
            </a:r>
            <a:r>
              <a:rPr lang="ko-KR" altLang="en-US" sz="3500" b="1" dirty="0" smtClean="0"/>
              <a:t> 소개</a:t>
            </a:r>
            <a:endParaRPr lang="ko-KR" altLang="en-US" sz="3500" b="1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7956376" y="1916832"/>
            <a:ext cx="1080120" cy="1296145"/>
            <a:chOff x="7092280" y="1340768"/>
            <a:chExt cx="1584176" cy="1944217"/>
          </a:xfrm>
        </p:grpSpPr>
        <p:grpSp>
          <p:nvGrpSpPr>
            <p:cNvPr id="66" name="그룹 65"/>
            <p:cNvGrpSpPr/>
            <p:nvPr/>
          </p:nvGrpSpPr>
          <p:grpSpPr>
            <a:xfrm>
              <a:off x="7092280" y="1340768"/>
              <a:ext cx="1584176" cy="1656184"/>
              <a:chOff x="6156176" y="1268760"/>
              <a:chExt cx="1296144" cy="1512168"/>
            </a:xfrm>
          </p:grpSpPr>
          <p:pic>
            <p:nvPicPr>
              <p:cNvPr id="67" name="Picture 6" descr="C:\Users\user7\Desktop\noun_111448_cc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56176" y="1268760"/>
                <a:ext cx="1296144" cy="1512168"/>
              </a:xfrm>
              <a:prstGeom prst="rect">
                <a:avLst/>
              </a:prstGeom>
              <a:noFill/>
            </p:spPr>
          </p:pic>
          <p:sp>
            <p:nvSpPr>
              <p:cNvPr id="68" name="모서리가 둥근 직사각형 67"/>
              <p:cNvSpPr/>
              <p:nvPr/>
            </p:nvSpPr>
            <p:spPr>
              <a:xfrm>
                <a:off x="6228184" y="2492896"/>
                <a:ext cx="1008112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63" name="_x189109664" descr="EMB0000127c4be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8304" y="2564905"/>
              <a:ext cx="1211102" cy="720080"/>
            </a:xfrm>
            <a:prstGeom prst="rect">
              <a:avLst/>
            </a:prstGeom>
            <a:noFill/>
          </p:spPr>
        </p:pic>
      </p:grpSp>
      <p:pic>
        <p:nvPicPr>
          <p:cNvPr id="2062" name="_x189109264" descr="EMB0000127c4be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132856"/>
            <a:ext cx="360040" cy="335868"/>
          </a:xfrm>
          <a:prstGeom prst="rect">
            <a:avLst/>
          </a:prstGeom>
          <a:noFill/>
        </p:spPr>
      </p:pic>
      <p:pic>
        <p:nvPicPr>
          <p:cNvPr id="2061" name="_x189108864" descr="EMB0000127c4b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412776"/>
            <a:ext cx="925380" cy="1553317"/>
          </a:xfrm>
          <a:prstGeom prst="rect">
            <a:avLst/>
          </a:prstGeom>
          <a:noFill/>
        </p:spPr>
      </p:pic>
      <p:pic>
        <p:nvPicPr>
          <p:cNvPr id="2060" name="_x189107504" descr="EMB0000127c4be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1700808"/>
            <a:ext cx="568325" cy="838200"/>
          </a:xfrm>
          <a:prstGeom prst="rect">
            <a:avLst/>
          </a:prstGeom>
          <a:noFill/>
        </p:spPr>
      </p:pic>
      <p:pic>
        <p:nvPicPr>
          <p:cNvPr id="2059" name="_x188908232" descr="EMB0000127c4be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564904"/>
            <a:ext cx="608012" cy="650875"/>
          </a:xfrm>
          <a:prstGeom prst="rect">
            <a:avLst/>
          </a:prstGeom>
          <a:noFill/>
        </p:spPr>
      </p:pic>
      <p:pic>
        <p:nvPicPr>
          <p:cNvPr id="2058" name="_x188909672" descr="DRW0000127c4c0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5621" y="2256731"/>
            <a:ext cx="561975" cy="1587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188910392" descr="DRW0000127c4c0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27996" y="2545656"/>
            <a:ext cx="581025" cy="1587"/>
          </a:xfrm>
          <a:prstGeom prst="rect">
            <a:avLst/>
          </a:prstGeom>
          <a:noFill/>
        </p:spPr>
      </p:pic>
      <p:pic>
        <p:nvPicPr>
          <p:cNvPr id="2053" name="_x188985456" descr="EMB0000127c4be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4725144"/>
            <a:ext cx="585883" cy="864096"/>
          </a:xfrm>
          <a:prstGeom prst="rect">
            <a:avLst/>
          </a:prstGeom>
          <a:noFill/>
        </p:spPr>
      </p:pic>
      <p:cxnSp>
        <p:nvCxnSpPr>
          <p:cNvPr id="70" name="직선 화살표 연결선 69"/>
          <p:cNvCxnSpPr/>
          <p:nvPr/>
        </p:nvCxnSpPr>
        <p:spPr>
          <a:xfrm flipH="1">
            <a:off x="2339752" y="2564904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788024" y="3212976"/>
            <a:ext cx="0" cy="14401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508104" y="2564904"/>
            <a:ext cx="230425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076056" y="3212976"/>
            <a:ext cx="0" cy="14401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99792" y="2132856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회원가입</a:t>
            </a:r>
            <a:endParaRPr lang="ko-KR" altLang="en-US" sz="13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35896" y="4221088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/>
              <a:t>칼로리 저장</a:t>
            </a:r>
            <a:endParaRPr lang="ko-KR" altLang="en-US" sz="13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220072" y="4221088"/>
            <a:ext cx="12137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목표량 제시</a:t>
            </a:r>
            <a:endParaRPr lang="ko-KR" altLang="en-US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44208" y="2132856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mtClean="0"/>
              <a:t>속도값</a:t>
            </a:r>
            <a:endParaRPr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진행상황 보고</a:t>
            </a:r>
            <a:endParaRPr lang="ko-KR" altLang="en-US" sz="35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99948256" descr="EMB0000052c5e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7079491" cy="489654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211960" y="9087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관리자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520</Words>
  <Application>Microsoft Office PowerPoint</Application>
  <PresentationFormat>화면 슬라이드 쇼(4:3)</PresentationFormat>
  <Paragraphs>323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user7</dc:creator>
  <cp:lastModifiedBy>Seokjin</cp:lastModifiedBy>
  <cp:revision>134</cp:revision>
  <dcterms:created xsi:type="dcterms:W3CDTF">2015-03-20T02:15:30Z</dcterms:created>
  <dcterms:modified xsi:type="dcterms:W3CDTF">2015-04-26T16:22:12Z</dcterms:modified>
</cp:coreProperties>
</file>