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T Sans Narrow"/>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ansNarrow-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16.png"/><Relationship Id="rId11" Type="http://schemas.openxmlformats.org/officeDocument/2006/relationships/image" Target="../media/image19.png"/><Relationship Id="rId10" Type="http://schemas.openxmlformats.org/officeDocument/2006/relationships/image" Target="../media/image17.png"/><Relationship Id="rId12" Type="http://schemas.openxmlformats.org/officeDocument/2006/relationships/image" Target="../media/image20.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jp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jp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300800" y="1751775"/>
            <a:ext cx="8181600" cy="1022400"/>
          </a:xfrm>
          <a:prstGeom prst="rect">
            <a:avLst/>
          </a:prstGeom>
        </p:spPr>
        <p:txBody>
          <a:bodyPr anchorCtr="0" anchor="b" bIns="91425" lIns="91425" rIns="91425" wrap="square" tIns="91425">
            <a:noAutofit/>
          </a:bodyPr>
          <a:lstStyle/>
          <a:p>
            <a:pPr lvl="0" rtl="0" algn="l">
              <a:lnSpc>
                <a:spcPct val="130000"/>
              </a:lnSpc>
              <a:spcBef>
                <a:spcPts val="0"/>
              </a:spcBef>
              <a:spcAft>
                <a:spcPts val="600"/>
              </a:spcAft>
              <a:buNone/>
            </a:pPr>
            <a:r>
              <a:t/>
            </a:r>
            <a:endParaRPr b="0" sz="4150">
              <a:solidFill>
                <a:srgbClr val="000000"/>
              </a:solidFill>
              <a:latin typeface="Georgia"/>
              <a:ea typeface="Georgia"/>
              <a:cs typeface="Georgia"/>
              <a:sym typeface="Georgia"/>
            </a:endParaRPr>
          </a:p>
          <a:p>
            <a:pPr lvl="0" rtl="0" algn="l">
              <a:lnSpc>
                <a:spcPct val="115000"/>
              </a:lnSpc>
              <a:spcBef>
                <a:spcPts val="0"/>
              </a:spcBef>
              <a:buNone/>
            </a:pPr>
            <a:r>
              <a:t/>
            </a:r>
            <a:endParaRPr b="0" sz="4150">
              <a:solidFill>
                <a:srgbClr val="000000"/>
              </a:solidFill>
              <a:latin typeface="Georgia"/>
              <a:ea typeface="Georgia"/>
              <a:cs typeface="Georgia"/>
              <a:sym typeface="Georgia"/>
            </a:endParaRPr>
          </a:p>
          <a:p>
            <a:pPr lvl="0">
              <a:spcBef>
                <a:spcPts val="0"/>
              </a:spcBef>
              <a:buNone/>
            </a:pPr>
            <a:r>
              <a:rPr lang="en"/>
              <a:t>Optical Character Recognition</a:t>
            </a:r>
          </a:p>
          <a:p>
            <a:pPr lvl="0">
              <a:spcBef>
                <a:spcPts val="0"/>
              </a:spcBef>
              <a:buNone/>
            </a:pPr>
            <a:r>
              <a:rPr lang="en" sz="1400"/>
              <a:t>                                  </a:t>
            </a:r>
            <a:r>
              <a:rPr lang="en" sz="2400"/>
              <a:t>                                                                Based on Python </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rPr lang="en"/>
              <a:t>By Jiecheng Song &amp; Ruijun Wu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1304850"/>
            <a:ext cx="8520600" cy="1538400"/>
          </a:xfrm>
          <a:prstGeom prst="rect">
            <a:avLst/>
          </a:prstGeom>
        </p:spPr>
        <p:txBody>
          <a:bodyPr anchorCtr="0" anchor="ctr" bIns="91425" lIns="91425" rIns="91425" wrap="square" tIns="91425">
            <a:noAutofit/>
          </a:bodyPr>
          <a:lstStyle/>
          <a:p>
            <a:pPr lvl="0">
              <a:spcBef>
                <a:spcPts val="0"/>
              </a:spcBef>
              <a:buNone/>
            </a:pPr>
            <a:r>
              <a:rPr lang="en"/>
              <a:t>90%</a:t>
            </a:r>
          </a:p>
        </p:txBody>
      </p:sp>
      <p:sp>
        <p:nvSpPr>
          <p:cNvPr id="146" name="Shape 146"/>
          <p:cNvSpPr txBox="1"/>
          <p:nvPr>
            <p:ph idx="1" type="body"/>
          </p:nvPr>
        </p:nvSpPr>
        <p:spPr>
          <a:xfrm>
            <a:off x="311700" y="2995650"/>
            <a:ext cx="8520600" cy="1071600"/>
          </a:xfrm>
          <a:prstGeom prst="rect">
            <a:avLst/>
          </a:prstGeom>
        </p:spPr>
        <p:txBody>
          <a:bodyPr anchorCtr="0" anchor="t" bIns="91425" lIns="91425" rIns="91425" wrap="square" tIns="91425">
            <a:noAutofit/>
          </a:bodyPr>
          <a:lstStyle/>
          <a:p>
            <a:pPr lvl="0">
              <a:spcBef>
                <a:spcPts val="0"/>
              </a:spcBef>
              <a:buNone/>
            </a:pPr>
            <a:r>
              <a:rPr lang="en"/>
              <a:t>The accuracy rate so far.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814800"/>
            <a:ext cx="8571300" cy="942000"/>
          </a:xfrm>
          <a:prstGeom prst="rect">
            <a:avLst/>
          </a:prstGeom>
        </p:spPr>
        <p:txBody>
          <a:bodyPr anchorCtr="0" anchor="ctr" bIns="91425" lIns="91425" rIns="91425" wrap="square" tIns="91425">
            <a:noAutofit/>
          </a:bodyPr>
          <a:lstStyle/>
          <a:p>
            <a:pPr lvl="0">
              <a:spcBef>
                <a:spcPts val="0"/>
              </a:spcBef>
              <a:buNone/>
            </a:pPr>
            <a:r>
              <a:rPr lang="en" sz="4800"/>
              <a:t>The performance of our code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As we put this image in </a:t>
            </a:r>
          </a:p>
        </p:txBody>
      </p:sp>
      <p:pic>
        <p:nvPicPr>
          <p:cNvPr id="157" name="Shape 157"/>
          <p:cNvPicPr preferRelativeResize="0"/>
          <p:nvPr/>
        </p:nvPicPr>
        <p:blipFill rotWithShape="1">
          <a:blip r:embed="rId3">
            <a:alphaModFix/>
          </a:blip>
          <a:srcRect b="6340" l="11534" r="8311" t="0"/>
          <a:stretch/>
        </p:blipFill>
        <p:spPr>
          <a:xfrm>
            <a:off x="0" y="0"/>
            <a:ext cx="4953750" cy="4502675"/>
          </a:xfrm>
          <a:prstGeom prst="rect">
            <a:avLst/>
          </a:prstGeom>
          <a:noFill/>
          <a:ln>
            <a:noFill/>
          </a:ln>
        </p:spPr>
      </p:pic>
      <p:sp>
        <p:nvSpPr>
          <p:cNvPr id="158" name="Shape 15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59" name="Shape 159"/>
          <p:cNvPicPr preferRelativeResize="0"/>
          <p:nvPr/>
        </p:nvPicPr>
        <p:blipFill rotWithShape="1">
          <a:blip r:embed="rId4">
            <a:alphaModFix/>
          </a:blip>
          <a:srcRect b="42942" l="12353" r="5726" t="47008"/>
          <a:stretch/>
        </p:blipFill>
        <p:spPr>
          <a:xfrm>
            <a:off x="2471900" y="1266325"/>
            <a:ext cx="6022400" cy="459425"/>
          </a:xfrm>
          <a:prstGeom prst="rect">
            <a:avLst/>
          </a:prstGeom>
          <a:noFill/>
          <a:ln>
            <a:noFill/>
          </a:ln>
        </p:spPr>
      </p:pic>
      <p:pic>
        <p:nvPicPr>
          <p:cNvPr id="160" name="Shape 160"/>
          <p:cNvPicPr preferRelativeResize="0"/>
          <p:nvPr/>
        </p:nvPicPr>
        <p:blipFill rotWithShape="1">
          <a:blip r:embed="rId5">
            <a:alphaModFix/>
          </a:blip>
          <a:srcRect b="44286" l="6183" r="-3564" t="47086"/>
          <a:stretch/>
        </p:blipFill>
        <p:spPr>
          <a:xfrm>
            <a:off x="2037425" y="1542025"/>
            <a:ext cx="7001150" cy="369526"/>
          </a:xfrm>
          <a:prstGeom prst="rect">
            <a:avLst/>
          </a:prstGeom>
          <a:noFill/>
          <a:ln>
            <a:noFill/>
          </a:ln>
        </p:spPr>
      </p:pic>
      <p:pic>
        <p:nvPicPr>
          <p:cNvPr id="161" name="Shape 161"/>
          <p:cNvPicPr preferRelativeResize="0"/>
          <p:nvPr/>
        </p:nvPicPr>
        <p:blipFill rotWithShape="1">
          <a:blip r:embed="rId6">
            <a:alphaModFix/>
          </a:blip>
          <a:srcRect b="43086" l="7821" r="9581" t="47114"/>
          <a:stretch/>
        </p:blipFill>
        <p:spPr>
          <a:xfrm>
            <a:off x="2238677" y="2215025"/>
            <a:ext cx="5980950" cy="532160"/>
          </a:xfrm>
          <a:prstGeom prst="rect">
            <a:avLst/>
          </a:prstGeom>
          <a:noFill/>
          <a:ln>
            <a:noFill/>
          </a:ln>
        </p:spPr>
      </p:pic>
      <p:pic>
        <p:nvPicPr>
          <p:cNvPr id="162" name="Shape 162"/>
          <p:cNvPicPr preferRelativeResize="0"/>
          <p:nvPr/>
        </p:nvPicPr>
        <p:blipFill rotWithShape="1">
          <a:blip r:embed="rId7">
            <a:alphaModFix/>
          </a:blip>
          <a:srcRect b="43380" l="9236" r="8512" t="47663"/>
          <a:stretch/>
        </p:blipFill>
        <p:spPr>
          <a:xfrm>
            <a:off x="2162838" y="2747175"/>
            <a:ext cx="6132626" cy="409500"/>
          </a:xfrm>
          <a:prstGeom prst="rect">
            <a:avLst/>
          </a:prstGeom>
          <a:noFill/>
          <a:ln>
            <a:noFill/>
          </a:ln>
        </p:spPr>
      </p:pic>
      <p:pic>
        <p:nvPicPr>
          <p:cNvPr id="163" name="Shape 163"/>
          <p:cNvPicPr preferRelativeResize="0"/>
          <p:nvPr/>
        </p:nvPicPr>
        <p:blipFill rotWithShape="1">
          <a:blip r:embed="rId8">
            <a:alphaModFix/>
          </a:blip>
          <a:srcRect b="0" l="31788" r="31672" t="0"/>
          <a:stretch/>
        </p:blipFill>
        <p:spPr>
          <a:xfrm>
            <a:off x="169775" y="66350"/>
            <a:ext cx="1198475" cy="2459926"/>
          </a:xfrm>
          <a:prstGeom prst="rect">
            <a:avLst/>
          </a:prstGeom>
          <a:noFill/>
          <a:ln>
            <a:noFill/>
          </a:ln>
        </p:spPr>
      </p:pic>
      <p:pic>
        <p:nvPicPr>
          <p:cNvPr id="164" name="Shape 164"/>
          <p:cNvPicPr preferRelativeResize="0"/>
          <p:nvPr/>
        </p:nvPicPr>
        <p:blipFill rotWithShape="1">
          <a:blip r:embed="rId9">
            <a:alphaModFix/>
          </a:blip>
          <a:srcRect b="6312" l="33650" r="34237" t="10961"/>
          <a:stretch/>
        </p:blipFill>
        <p:spPr>
          <a:xfrm>
            <a:off x="2909124" y="1456000"/>
            <a:ext cx="1670075" cy="3226700"/>
          </a:xfrm>
          <a:prstGeom prst="rect">
            <a:avLst/>
          </a:prstGeom>
          <a:noFill/>
          <a:ln>
            <a:noFill/>
          </a:ln>
        </p:spPr>
      </p:pic>
      <p:pic>
        <p:nvPicPr>
          <p:cNvPr id="165" name="Shape 165"/>
          <p:cNvPicPr preferRelativeResize="0"/>
          <p:nvPr/>
        </p:nvPicPr>
        <p:blipFill rotWithShape="1">
          <a:blip r:embed="rId10">
            <a:alphaModFix/>
          </a:blip>
          <a:srcRect b="6311" l="31521" r="32433" t="11404"/>
          <a:stretch/>
        </p:blipFill>
        <p:spPr>
          <a:xfrm>
            <a:off x="5832625" y="1206500"/>
            <a:ext cx="1928947" cy="3302700"/>
          </a:xfrm>
          <a:prstGeom prst="rect">
            <a:avLst/>
          </a:prstGeom>
          <a:noFill/>
          <a:ln>
            <a:noFill/>
          </a:ln>
        </p:spPr>
      </p:pic>
      <p:pic>
        <p:nvPicPr>
          <p:cNvPr id="166" name="Shape 166"/>
          <p:cNvPicPr preferRelativeResize="0"/>
          <p:nvPr/>
        </p:nvPicPr>
        <p:blipFill rotWithShape="1">
          <a:blip r:embed="rId11">
            <a:alphaModFix/>
          </a:blip>
          <a:srcRect b="42420" l="7505" r="6228" t="43946"/>
          <a:stretch/>
        </p:blipFill>
        <p:spPr>
          <a:xfrm>
            <a:off x="2127325" y="313500"/>
            <a:ext cx="6354426" cy="753175"/>
          </a:xfrm>
          <a:prstGeom prst="rect">
            <a:avLst/>
          </a:prstGeom>
          <a:noFill/>
          <a:ln>
            <a:noFill/>
          </a:ln>
        </p:spPr>
      </p:pic>
      <p:cxnSp>
        <p:nvCxnSpPr>
          <p:cNvPr id="167" name="Shape 167"/>
          <p:cNvCxnSpPr/>
          <p:nvPr/>
        </p:nvCxnSpPr>
        <p:spPr>
          <a:xfrm rot="10800000">
            <a:off x="1448250" y="677025"/>
            <a:ext cx="1757700" cy="20100"/>
          </a:xfrm>
          <a:prstGeom prst="straightConnector1">
            <a:avLst/>
          </a:prstGeom>
          <a:noFill/>
          <a:ln cap="flat" cmpd="sng" w="38100">
            <a:solidFill>
              <a:srgbClr val="FF9900"/>
            </a:solidFill>
            <a:prstDash val="solid"/>
            <a:round/>
            <a:headEnd len="lg" w="lg" type="none"/>
            <a:tailEnd len="lg" w="lg" type="triangle"/>
          </a:ln>
        </p:spPr>
      </p:cxnSp>
      <p:pic>
        <p:nvPicPr>
          <p:cNvPr id="168" name="Shape 168"/>
          <p:cNvPicPr preferRelativeResize="0"/>
          <p:nvPr/>
        </p:nvPicPr>
        <p:blipFill rotWithShape="1">
          <a:blip r:embed="rId12">
            <a:alphaModFix/>
          </a:blip>
          <a:srcRect b="43726" l="7925" r="9340" t="47226"/>
          <a:stretch/>
        </p:blipFill>
        <p:spPr>
          <a:xfrm>
            <a:off x="2197225" y="846850"/>
            <a:ext cx="6022400" cy="459425"/>
          </a:xfrm>
          <a:prstGeom prst="rect">
            <a:avLst/>
          </a:prstGeom>
          <a:noFill/>
          <a:ln>
            <a:noFill/>
          </a:ln>
        </p:spPr>
      </p:pic>
      <p:cxnSp>
        <p:nvCxnSpPr>
          <p:cNvPr id="169" name="Shape 169"/>
          <p:cNvCxnSpPr/>
          <p:nvPr/>
        </p:nvCxnSpPr>
        <p:spPr>
          <a:xfrm>
            <a:off x="3445600" y="806900"/>
            <a:ext cx="79800" cy="629100"/>
          </a:xfrm>
          <a:prstGeom prst="straightConnector1">
            <a:avLst/>
          </a:prstGeom>
          <a:noFill/>
          <a:ln cap="flat" cmpd="sng" w="28575">
            <a:solidFill>
              <a:schemeClr val="accent1"/>
            </a:solidFill>
            <a:prstDash val="solid"/>
            <a:round/>
            <a:headEnd len="lg" w="lg" type="none"/>
            <a:tailEnd len="lg" w="lg" type="triangle"/>
          </a:ln>
        </p:spPr>
      </p:cxnSp>
      <p:cxnSp>
        <p:nvCxnSpPr>
          <p:cNvPr id="170" name="Shape 170"/>
          <p:cNvCxnSpPr/>
          <p:nvPr/>
        </p:nvCxnSpPr>
        <p:spPr>
          <a:xfrm>
            <a:off x="3525550" y="737075"/>
            <a:ext cx="2197200" cy="569400"/>
          </a:xfrm>
          <a:prstGeom prst="straightConnector1">
            <a:avLst/>
          </a:prstGeom>
          <a:noFill/>
          <a:ln cap="flat" cmpd="sng" w="28575">
            <a:solidFill>
              <a:schemeClr val="accent1"/>
            </a:solidFill>
            <a:prstDash val="solid"/>
            <a:round/>
            <a:headEnd len="lg" w="lg" type="none"/>
            <a:tailEnd len="lg" w="lg" type="triangle"/>
          </a:ln>
        </p:spPr>
      </p:cxnSp>
      <p:cxnSp>
        <p:nvCxnSpPr>
          <p:cNvPr id="171" name="Shape 171"/>
          <p:cNvCxnSpPr/>
          <p:nvPr/>
        </p:nvCxnSpPr>
        <p:spPr>
          <a:xfrm flipH="1" rot="10800000">
            <a:off x="30481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And then we need to cut the background in a specific character’s matrix again. Then we want to </a:t>
            </a:r>
            <a:r>
              <a:rPr lang="en"/>
              <a:t>zoom</a:t>
            </a:r>
            <a:r>
              <a:rPr lang="en"/>
              <a:t> them</a:t>
            </a:r>
            <a:r>
              <a:rPr lang="en"/>
              <a:t> in </a:t>
            </a:r>
            <a:r>
              <a:rPr lang="en"/>
              <a:t>or </a:t>
            </a:r>
            <a:r>
              <a:rPr lang="en"/>
              <a:t>out</a:t>
            </a:r>
            <a:r>
              <a:rPr lang="en"/>
              <a:t> to the same size of matrix.</a:t>
            </a:r>
          </a:p>
        </p:txBody>
      </p:sp>
      <p:sp>
        <p:nvSpPr>
          <p:cNvPr id="177" name="Shape 17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78" name="Shape 178"/>
          <p:cNvPicPr preferRelativeResize="0"/>
          <p:nvPr/>
        </p:nvPicPr>
        <p:blipFill rotWithShape="1">
          <a:blip r:embed="rId3">
            <a:alphaModFix/>
          </a:blip>
          <a:srcRect b="3820" l="20596" r="20590" t="12581"/>
          <a:stretch/>
        </p:blipFill>
        <p:spPr>
          <a:xfrm>
            <a:off x="2455625" y="0"/>
            <a:ext cx="2887626" cy="3078100"/>
          </a:xfrm>
          <a:prstGeom prst="rect">
            <a:avLst/>
          </a:prstGeom>
          <a:noFill/>
          <a:ln>
            <a:noFill/>
          </a:ln>
        </p:spPr>
      </p:pic>
      <p:pic>
        <p:nvPicPr>
          <p:cNvPr id="179" name="Shape 179"/>
          <p:cNvPicPr preferRelativeResize="0"/>
          <p:nvPr/>
        </p:nvPicPr>
        <p:blipFill rotWithShape="1">
          <a:blip r:embed="rId4">
            <a:alphaModFix/>
          </a:blip>
          <a:srcRect b="6312" l="33487" r="35057" t="10961"/>
          <a:stretch/>
        </p:blipFill>
        <p:spPr>
          <a:xfrm>
            <a:off x="59706" y="0"/>
            <a:ext cx="1528269" cy="3014200"/>
          </a:xfrm>
          <a:prstGeom prst="rect">
            <a:avLst/>
          </a:prstGeom>
          <a:noFill/>
          <a:ln>
            <a:noFill/>
          </a:ln>
        </p:spPr>
      </p:pic>
      <p:pic>
        <p:nvPicPr>
          <p:cNvPr id="180" name="Shape 180"/>
          <p:cNvPicPr preferRelativeResize="0"/>
          <p:nvPr/>
        </p:nvPicPr>
        <p:blipFill rotWithShape="1">
          <a:blip r:embed="rId5">
            <a:alphaModFix/>
          </a:blip>
          <a:srcRect b="6318" l="19728" r="19325" t="11619"/>
          <a:stretch/>
        </p:blipFill>
        <p:spPr>
          <a:xfrm>
            <a:off x="6061099" y="0"/>
            <a:ext cx="2984675" cy="3014200"/>
          </a:xfrm>
          <a:prstGeom prst="rect">
            <a:avLst/>
          </a:prstGeom>
          <a:noFill/>
          <a:ln>
            <a:noFill/>
          </a:ln>
        </p:spPr>
      </p:pic>
      <p:sp>
        <p:nvSpPr>
          <p:cNvPr id="181" name="Shape 181"/>
          <p:cNvSpPr txBox="1"/>
          <p:nvPr/>
        </p:nvSpPr>
        <p:spPr>
          <a:xfrm>
            <a:off x="199525" y="3030100"/>
            <a:ext cx="1997400" cy="289500"/>
          </a:xfrm>
          <a:prstGeom prst="rect">
            <a:avLst/>
          </a:prstGeom>
          <a:noFill/>
          <a:ln>
            <a:noFill/>
          </a:ln>
        </p:spPr>
        <p:txBody>
          <a:bodyPr anchorCtr="0" anchor="t" bIns="91425" lIns="91425" rIns="91425" wrap="square" tIns="91425">
            <a:noAutofit/>
          </a:bodyPr>
          <a:lstStyle/>
          <a:p>
            <a:pPr lvl="0">
              <a:spcBef>
                <a:spcPts val="0"/>
              </a:spcBef>
              <a:buNone/>
            </a:pPr>
            <a:r>
              <a:rPr lang="en"/>
              <a:t>The matrix after columns cut</a:t>
            </a:r>
            <a:r>
              <a:rPr lang="en"/>
              <a:t>ting</a:t>
            </a:r>
            <a:r>
              <a:rPr lang="en"/>
              <a:t> </a:t>
            </a:r>
          </a:p>
        </p:txBody>
      </p:sp>
      <p:sp>
        <p:nvSpPr>
          <p:cNvPr id="182" name="Shape 182"/>
          <p:cNvSpPr txBox="1"/>
          <p:nvPr/>
        </p:nvSpPr>
        <p:spPr>
          <a:xfrm>
            <a:off x="2556775" y="2945175"/>
            <a:ext cx="5752800" cy="671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83" name="Shape 183"/>
          <p:cNvSpPr txBox="1"/>
          <p:nvPr/>
        </p:nvSpPr>
        <p:spPr>
          <a:xfrm>
            <a:off x="2776450" y="3078100"/>
            <a:ext cx="2566800" cy="193500"/>
          </a:xfrm>
          <a:prstGeom prst="rect">
            <a:avLst/>
          </a:prstGeom>
          <a:noFill/>
          <a:ln>
            <a:noFill/>
          </a:ln>
        </p:spPr>
        <p:txBody>
          <a:bodyPr anchorCtr="0" anchor="t" bIns="91425" lIns="91425" rIns="91425" wrap="square" tIns="91425">
            <a:noAutofit/>
          </a:bodyPr>
          <a:lstStyle/>
          <a:p>
            <a:pPr lvl="0">
              <a:spcBef>
                <a:spcPts val="0"/>
              </a:spcBef>
              <a:buNone/>
            </a:pPr>
            <a:r>
              <a:rPr lang="en"/>
              <a:t>The matrix after rows cut</a:t>
            </a:r>
            <a:r>
              <a:rPr lang="en"/>
              <a:t>ting</a:t>
            </a:r>
          </a:p>
        </p:txBody>
      </p:sp>
      <p:sp>
        <p:nvSpPr>
          <p:cNvPr id="184" name="Shape 184"/>
          <p:cNvSpPr txBox="1"/>
          <p:nvPr/>
        </p:nvSpPr>
        <p:spPr>
          <a:xfrm>
            <a:off x="6401900" y="3183975"/>
            <a:ext cx="2357100" cy="193500"/>
          </a:xfrm>
          <a:prstGeom prst="rect">
            <a:avLst/>
          </a:prstGeom>
          <a:noFill/>
          <a:ln>
            <a:noFill/>
          </a:ln>
        </p:spPr>
        <p:txBody>
          <a:bodyPr anchorCtr="0" anchor="t" bIns="91425" lIns="91425" rIns="91425" wrap="square" tIns="91425">
            <a:noAutofit/>
          </a:bodyPr>
          <a:lstStyle/>
          <a:p>
            <a:pPr lvl="0">
              <a:spcBef>
                <a:spcPts val="0"/>
              </a:spcBef>
              <a:buNone/>
            </a:pPr>
            <a:r>
              <a:rPr lang="en"/>
              <a:t>The matrix after </a:t>
            </a:r>
            <a:r>
              <a:rPr lang="en"/>
              <a:t>scaling</a:t>
            </a:r>
          </a:p>
        </p:txBody>
      </p:sp>
      <p:cxnSp>
        <p:nvCxnSpPr>
          <p:cNvPr id="185" name="Shape 185"/>
          <p:cNvCxnSpPr/>
          <p:nvPr/>
        </p:nvCxnSpPr>
        <p:spPr>
          <a:xfrm flipH="1" rot="10800000">
            <a:off x="36577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6"/>
                                        </p:tgtEl>
                                      </p:cBhvr>
                                    </p:animEffect>
                                    <p:set>
                                      <p:cBhvr>
                                        <p:cTn dur="1" fill="hold">
                                          <p:stCondLst>
                                            <p:cond delay="1000"/>
                                          </p:stCondLst>
                                        </p:cTn>
                                        <p:tgtEl>
                                          <p:spTgt spid="1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a:t>
            </a:r>
            <a:r>
              <a:rPr lang="en"/>
              <a:t>raining set for SVM to classify</a:t>
            </a:r>
          </a:p>
        </p:txBody>
      </p:sp>
      <p:sp>
        <p:nvSpPr>
          <p:cNvPr id="191" name="Shape 191"/>
          <p:cNvSpPr txBox="1"/>
          <p:nvPr>
            <p:ph idx="1" type="body"/>
          </p:nvPr>
        </p:nvSpPr>
        <p:spPr>
          <a:xfrm>
            <a:off x="5752625" y="1266325"/>
            <a:ext cx="3206100" cy="3302700"/>
          </a:xfrm>
          <a:prstGeom prst="rect">
            <a:avLst/>
          </a:prstGeom>
        </p:spPr>
        <p:txBody>
          <a:bodyPr anchorCtr="0" anchor="t" bIns="91425" lIns="91425" rIns="91425" wrap="square" tIns="91425">
            <a:noAutofit/>
          </a:bodyPr>
          <a:lstStyle/>
          <a:p>
            <a:pPr lvl="0">
              <a:spcBef>
                <a:spcPts val="0"/>
              </a:spcBef>
              <a:buNone/>
            </a:pPr>
            <a:r>
              <a:rPr lang="en"/>
              <a:t>Their corresponding s</a:t>
            </a:r>
            <a:r>
              <a:rPr lang="en"/>
              <a:t>igns：</a:t>
            </a:r>
          </a:p>
          <a:p>
            <a:pPr lvl="0">
              <a:spcBef>
                <a:spcPts val="0"/>
              </a:spcBef>
              <a:buNone/>
            </a:pPr>
            <a:r>
              <a:rPr lang="en"/>
              <a:t>1，2，3，4，5，6，7，8，9，10，11，12，......</a:t>
            </a:r>
          </a:p>
          <a:p>
            <a:pPr lvl="0">
              <a:spcBef>
                <a:spcPts val="0"/>
              </a:spcBef>
              <a:buNone/>
            </a:pPr>
            <a:r>
              <a:rPr lang="en"/>
              <a:t>47,48,49,50,51,52,53,54,55,56</a:t>
            </a:r>
          </a:p>
        </p:txBody>
      </p:sp>
      <p:pic>
        <p:nvPicPr>
          <p:cNvPr id="192" name="Shape 192"/>
          <p:cNvPicPr preferRelativeResize="0"/>
          <p:nvPr/>
        </p:nvPicPr>
        <p:blipFill>
          <a:blip r:embed="rId3">
            <a:alphaModFix/>
          </a:blip>
          <a:stretch>
            <a:fillRect/>
          </a:stretch>
        </p:blipFill>
        <p:spPr>
          <a:xfrm>
            <a:off x="111950" y="1266325"/>
            <a:ext cx="5440925" cy="3240150"/>
          </a:xfrm>
          <a:prstGeom prst="rect">
            <a:avLst/>
          </a:prstGeom>
          <a:noFill/>
          <a:ln>
            <a:noFill/>
          </a:ln>
        </p:spPr>
      </p:pic>
      <p:cxnSp>
        <p:nvCxnSpPr>
          <p:cNvPr id="193" name="Shape 193"/>
          <p:cNvCxnSpPr/>
          <p:nvPr/>
        </p:nvCxnSpPr>
        <p:spPr>
          <a:xfrm flipH="1" rot="10800000">
            <a:off x="44197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271750" y="362925"/>
            <a:ext cx="8520600" cy="707400"/>
          </a:xfrm>
          <a:prstGeom prst="rect">
            <a:avLst/>
          </a:prstGeom>
        </p:spPr>
        <p:txBody>
          <a:bodyPr anchorCtr="0" anchor="t" bIns="91425" lIns="91425" rIns="91425" wrap="square" tIns="91425">
            <a:noAutofit/>
          </a:bodyPr>
          <a:lstStyle/>
          <a:p>
            <a:pPr lvl="0">
              <a:spcBef>
                <a:spcPts val="0"/>
              </a:spcBef>
              <a:buNone/>
            </a:pPr>
            <a:r>
              <a:rPr lang="en"/>
              <a:t>Classify</a:t>
            </a:r>
          </a:p>
        </p:txBody>
      </p:sp>
      <p:sp>
        <p:nvSpPr>
          <p:cNvPr id="199" name="Shape 199"/>
          <p:cNvSpPr txBox="1"/>
          <p:nvPr>
            <p:ph idx="1" type="body"/>
          </p:nvPr>
        </p:nvSpPr>
        <p:spPr>
          <a:xfrm>
            <a:off x="6435900" y="1266325"/>
            <a:ext cx="2396400" cy="3302700"/>
          </a:xfrm>
          <a:prstGeom prst="rect">
            <a:avLst/>
          </a:prstGeom>
        </p:spPr>
        <p:txBody>
          <a:bodyPr anchorCtr="0" anchor="t" bIns="91425" lIns="91425" rIns="91425" wrap="square" tIns="91425">
            <a:noAutofit/>
          </a:bodyPr>
          <a:lstStyle/>
          <a:p>
            <a:pPr lvl="0">
              <a:spcBef>
                <a:spcPts val="0"/>
              </a:spcBef>
              <a:buNone/>
            </a:pPr>
            <a:r>
              <a:rPr b="1" lang="en" sz="2400">
                <a:solidFill>
                  <a:schemeClr val="accent1"/>
                </a:solidFill>
              </a:rPr>
              <a:t>8</a:t>
            </a:r>
          </a:p>
          <a:p>
            <a:pPr lvl="0">
              <a:spcBef>
                <a:spcPts val="0"/>
              </a:spcBef>
              <a:buNone/>
            </a:pPr>
            <a:r>
              <a:t/>
            </a:r>
            <a:endParaRPr b="1" sz="2400">
              <a:solidFill>
                <a:schemeClr val="accent1"/>
              </a:solidFill>
            </a:endParaRPr>
          </a:p>
          <a:p>
            <a:pPr lvl="0">
              <a:spcBef>
                <a:spcPts val="0"/>
              </a:spcBef>
              <a:buNone/>
            </a:pPr>
            <a:r>
              <a:rPr b="1" lang="en" sz="2400">
                <a:solidFill>
                  <a:schemeClr val="accent1"/>
                </a:solidFill>
              </a:rPr>
              <a:t>41</a:t>
            </a:r>
          </a:p>
          <a:p>
            <a:pPr lvl="0" rtl="0">
              <a:spcBef>
                <a:spcPts val="0"/>
              </a:spcBef>
              <a:buNone/>
            </a:pPr>
            <a:r>
              <a:t/>
            </a:r>
            <a:endParaRPr b="1" sz="2400">
              <a:solidFill>
                <a:schemeClr val="accent1"/>
              </a:solidFill>
            </a:endParaRPr>
          </a:p>
          <a:p>
            <a:pPr lvl="0">
              <a:spcBef>
                <a:spcPts val="0"/>
              </a:spcBef>
              <a:buNone/>
            </a:pPr>
            <a:r>
              <a:rPr b="1" lang="en" sz="2400">
                <a:solidFill>
                  <a:schemeClr val="accent1"/>
                </a:solidFill>
              </a:rPr>
              <a:t>42</a:t>
            </a:r>
          </a:p>
        </p:txBody>
      </p:sp>
      <p:pic>
        <p:nvPicPr>
          <p:cNvPr id="200" name="Shape 200"/>
          <p:cNvPicPr preferRelativeResize="0"/>
          <p:nvPr/>
        </p:nvPicPr>
        <p:blipFill>
          <a:blip r:embed="rId3">
            <a:alphaModFix/>
          </a:blip>
          <a:stretch>
            <a:fillRect/>
          </a:stretch>
        </p:blipFill>
        <p:spPr>
          <a:xfrm>
            <a:off x="1479400" y="977625"/>
            <a:ext cx="1706299" cy="1279724"/>
          </a:xfrm>
          <a:prstGeom prst="rect">
            <a:avLst/>
          </a:prstGeom>
          <a:noFill/>
          <a:ln>
            <a:noFill/>
          </a:ln>
        </p:spPr>
      </p:pic>
      <p:pic>
        <p:nvPicPr>
          <p:cNvPr id="201" name="Shape 201"/>
          <p:cNvPicPr preferRelativeResize="0"/>
          <p:nvPr/>
        </p:nvPicPr>
        <p:blipFill>
          <a:blip r:embed="rId4">
            <a:alphaModFix/>
          </a:blip>
          <a:stretch>
            <a:fillRect/>
          </a:stretch>
        </p:blipFill>
        <p:spPr>
          <a:xfrm>
            <a:off x="1449025" y="2277813"/>
            <a:ext cx="1706301" cy="1279726"/>
          </a:xfrm>
          <a:prstGeom prst="rect">
            <a:avLst/>
          </a:prstGeom>
          <a:noFill/>
          <a:ln>
            <a:noFill/>
          </a:ln>
        </p:spPr>
      </p:pic>
      <p:pic>
        <p:nvPicPr>
          <p:cNvPr id="202" name="Shape 202"/>
          <p:cNvPicPr preferRelativeResize="0"/>
          <p:nvPr/>
        </p:nvPicPr>
        <p:blipFill>
          <a:blip r:embed="rId5">
            <a:alphaModFix/>
          </a:blip>
          <a:stretch>
            <a:fillRect/>
          </a:stretch>
        </p:blipFill>
        <p:spPr>
          <a:xfrm>
            <a:off x="1403200" y="3578031"/>
            <a:ext cx="1810725" cy="1358044"/>
          </a:xfrm>
          <a:prstGeom prst="rect">
            <a:avLst/>
          </a:prstGeom>
          <a:noFill/>
          <a:ln>
            <a:noFill/>
          </a:ln>
        </p:spPr>
      </p:pic>
      <p:sp>
        <p:nvSpPr>
          <p:cNvPr id="203" name="Shape 203"/>
          <p:cNvSpPr txBox="1"/>
          <p:nvPr/>
        </p:nvSpPr>
        <p:spPr>
          <a:xfrm>
            <a:off x="1866800" y="362925"/>
            <a:ext cx="7331400" cy="8553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04" name="Shape 204"/>
          <p:cNvSpPr/>
          <p:nvPr/>
        </p:nvSpPr>
        <p:spPr>
          <a:xfrm>
            <a:off x="4184250" y="1304138"/>
            <a:ext cx="1253100" cy="626700"/>
          </a:xfrm>
          <a:prstGeom prst="rightArrow">
            <a:avLst>
              <a:gd fmla="val 50000"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a:off x="4169063" y="2493050"/>
            <a:ext cx="1253100" cy="626700"/>
          </a:xfrm>
          <a:prstGeom prst="rightArrow">
            <a:avLst>
              <a:gd fmla="val 50000"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a:off x="4198363" y="3791800"/>
            <a:ext cx="1253100" cy="626700"/>
          </a:xfrm>
          <a:prstGeom prst="rightArrow">
            <a:avLst>
              <a:gd fmla="val 50000"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07" name="Shape 207"/>
          <p:cNvCxnSpPr/>
          <p:nvPr/>
        </p:nvCxnSpPr>
        <p:spPr>
          <a:xfrm flipH="1" rot="10800000">
            <a:off x="47245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I</a:t>
            </a:r>
            <a:r>
              <a:rPr lang="en"/>
              <a:t>mprovement</a:t>
            </a:r>
          </a:p>
        </p:txBody>
      </p:sp>
      <p:sp>
        <p:nvSpPr>
          <p:cNvPr id="213" name="Shape 21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14" name="Shape 214"/>
          <p:cNvPicPr preferRelativeResize="0"/>
          <p:nvPr/>
        </p:nvPicPr>
        <p:blipFill>
          <a:blip r:embed="rId3">
            <a:alphaModFix/>
          </a:blip>
          <a:stretch>
            <a:fillRect/>
          </a:stretch>
        </p:blipFill>
        <p:spPr>
          <a:xfrm>
            <a:off x="228100" y="3804540"/>
            <a:ext cx="8596023" cy="1046535"/>
          </a:xfrm>
          <a:prstGeom prst="rect">
            <a:avLst/>
          </a:prstGeom>
          <a:noFill/>
          <a:ln>
            <a:noFill/>
          </a:ln>
        </p:spPr>
      </p:pic>
      <p:pic>
        <p:nvPicPr>
          <p:cNvPr id="215" name="Shape 215"/>
          <p:cNvPicPr preferRelativeResize="0"/>
          <p:nvPr/>
        </p:nvPicPr>
        <p:blipFill>
          <a:blip r:embed="rId4">
            <a:alphaModFix/>
          </a:blip>
          <a:stretch>
            <a:fillRect/>
          </a:stretch>
        </p:blipFill>
        <p:spPr>
          <a:xfrm>
            <a:off x="228100" y="1247087"/>
            <a:ext cx="8596024" cy="1057675"/>
          </a:xfrm>
          <a:prstGeom prst="rect">
            <a:avLst/>
          </a:prstGeom>
          <a:noFill/>
          <a:ln>
            <a:noFill/>
          </a:ln>
        </p:spPr>
      </p:pic>
      <p:pic>
        <p:nvPicPr>
          <p:cNvPr id="216" name="Shape 216"/>
          <p:cNvPicPr preferRelativeResize="0"/>
          <p:nvPr/>
        </p:nvPicPr>
        <p:blipFill>
          <a:blip r:embed="rId5">
            <a:alphaModFix/>
          </a:blip>
          <a:stretch>
            <a:fillRect/>
          </a:stretch>
        </p:blipFill>
        <p:spPr>
          <a:xfrm>
            <a:off x="182350" y="2569025"/>
            <a:ext cx="8695001" cy="1057675"/>
          </a:xfrm>
          <a:prstGeom prst="rect">
            <a:avLst/>
          </a:prstGeom>
          <a:noFill/>
          <a:ln>
            <a:noFill/>
          </a:ln>
        </p:spPr>
      </p:pic>
      <p:sp>
        <p:nvSpPr>
          <p:cNvPr id="217" name="Shape 217"/>
          <p:cNvSpPr/>
          <p:nvPr/>
        </p:nvSpPr>
        <p:spPr>
          <a:xfrm>
            <a:off x="4046925" y="2399425"/>
            <a:ext cx="261000" cy="1695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4046925" y="3618625"/>
            <a:ext cx="261000" cy="1695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1253250" y="16944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3844050" y="16944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4758450" y="18468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a:off x="5291850" y="18468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p:nvPr/>
        </p:nvSpPr>
        <p:spPr>
          <a:xfrm>
            <a:off x="6130050" y="18468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4" name="Shape 224"/>
          <p:cNvSpPr/>
          <p:nvPr/>
        </p:nvSpPr>
        <p:spPr>
          <a:xfrm>
            <a:off x="7654050" y="18468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a:off x="1329450" y="29136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a:off x="2396250" y="29136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a:off x="3158250" y="29136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8" name="Shape 228"/>
          <p:cNvSpPr/>
          <p:nvPr/>
        </p:nvSpPr>
        <p:spPr>
          <a:xfrm>
            <a:off x="6815850" y="29136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9" name="Shape 229"/>
          <p:cNvSpPr/>
          <p:nvPr/>
        </p:nvSpPr>
        <p:spPr>
          <a:xfrm>
            <a:off x="8035050" y="2913675"/>
            <a:ext cx="261000" cy="287100"/>
          </a:xfrm>
          <a:prstGeom prst="donut">
            <a:avLst>
              <a:gd fmla="val 9684" name="adj"/>
            </a:avLst>
          </a:prstGeom>
          <a:solidFill>
            <a:srgbClr val="FF0000"/>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30" name="Shape 230"/>
          <p:cNvCxnSpPr/>
          <p:nvPr/>
        </p:nvCxnSpPr>
        <p:spPr>
          <a:xfrm flipH="1" rot="10800000">
            <a:off x="48007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0" y="65500"/>
            <a:ext cx="8520600" cy="707400"/>
          </a:xfrm>
          <a:prstGeom prst="rect">
            <a:avLst/>
          </a:prstGeom>
        </p:spPr>
        <p:txBody>
          <a:bodyPr anchorCtr="0" anchor="t" bIns="91425" lIns="91425" rIns="91425" wrap="square" tIns="91425">
            <a:noAutofit/>
          </a:bodyPr>
          <a:lstStyle/>
          <a:p>
            <a:pPr lvl="0">
              <a:spcBef>
                <a:spcPts val="0"/>
              </a:spcBef>
              <a:buNone/>
            </a:pPr>
            <a:r>
              <a:rPr lang="en"/>
              <a:t>Another example to test our program</a:t>
            </a:r>
          </a:p>
        </p:txBody>
      </p:sp>
      <p:sp>
        <p:nvSpPr>
          <p:cNvPr id="236" name="Shape 23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37" name="Shape 237"/>
          <p:cNvPicPr preferRelativeResize="0"/>
          <p:nvPr/>
        </p:nvPicPr>
        <p:blipFill rotWithShape="1">
          <a:blip r:embed="rId3">
            <a:alphaModFix/>
          </a:blip>
          <a:srcRect b="-1219" l="-2030" r="2030" t="1220"/>
          <a:stretch/>
        </p:blipFill>
        <p:spPr>
          <a:xfrm>
            <a:off x="4064600" y="1822999"/>
            <a:ext cx="4767701" cy="3189874"/>
          </a:xfrm>
          <a:prstGeom prst="rect">
            <a:avLst/>
          </a:prstGeom>
          <a:noFill/>
          <a:ln>
            <a:noFill/>
          </a:ln>
        </p:spPr>
      </p:pic>
      <p:pic>
        <p:nvPicPr>
          <p:cNvPr id="238" name="Shape 238"/>
          <p:cNvPicPr preferRelativeResize="0"/>
          <p:nvPr/>
        </p:nvPicPr>
        <p:blipFill>
          <a:blip r:embed="rId4">
            <a:alphaModFix/>
          </a:blip>
          <a:stretch>
            <a:fillRect/>
          </a:stretch>
        </p:blipFill>
        <p:spPr>
          <a:xfrm>
            <a:off x="311700" y="883563"/>
            <a:ext cx="8022099" cy="939425"/>
          </a:xfrm>
          <a:prstGeom prst="rect">
            <a:avLst/>
          </a:prstGeom>
          <a:noFill/>
          <a:ln>
            <a:noFill/>
          </a:ln>
        </p:spPr>
      </p:pic>
      <p:cxnSp>
        <p:nvCxnSpPr>
          <p:cNvPr id="239" name="Shape 239"/>
          <p:cNvCxnSpPr/>
          <p:nvPr/>
        </p:nvCxnSpPr>
        <p:spPr>
          <a:xfrm flipH="1" rot="10800000">
            <a:off x="48769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ppt_w</p:attrName>
                                        </p:attrNameLst>
                                      </p:cBhvr>
                                      <p:tavLst>
                                        <p:tav fmla="" tm="0">
                                          <p:val>
                                            <p:strVal val="0"/>
                                          </p:val>
                                        </p:tav>
                                        <p:tav fmla="" tm="100000">
                                          <p:val>
                                            <p:strVal val="#ppt_w"/>
                                          </p:val>
                                        </p:tav>
                                      </p:tavLst>
                                    </p:anim>
                                    <p:anim calcmode="lin" valueType="num">
                                      <p:cBhvr additive="base">
                                        <p:cTn dur="1000"/>
                                        <p:tgtEl>
                                          <p:spTgt spid="2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The colorful characters and different sizes</a:t>
            </a:r>
          </a:p>
        </p:txBody>
      </p:sp>
      <p:sp>
        <p:nvSpPr>
          <p:cNvPr id="245" name="Shape 24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46" name="Shape 246"/>
          <p:cNvPicPr preferRelativeResize="0"/>
          <p:nvPr/>
        </p:nvPicPr>
        <p:blipFill>
          <a:blip r:embed="rId3">
            <a:alphaModFix/>
          </a:blip>
          <a:stretch>
            <a:fillRect/>
          </a:stretch>
        </p:blipFill>
        <p:spPr>
          <a:xfrm>
            <a:off x="0" y="1494025"/>
            <a:ext cx="5961627" cy="3539625"/>
          </a:xfrm>
          <a:prstGeom prst="rect">
            <a:avLst/>
          </a:prstGeom>
          <a:noFill/>
          <a:ln>
            <a:noFill/>
          </a:ln>
        </p:spPr>
      </p:pic>
      <p:pic>
        <p:nvPicPr>
          <p:cNvPr id="247" name="Shape 247"/>
          <p:cNvPicPr preferRelativeResize="0"/>
          <p:nvPr/>
        </p:nvPicPr>
        <p:blipFill>
          <a:blip r:embed="rId4">
            <a:alphaModFix/>
          </a:blip>
          <a:stretch>
            <a:fillRect/>
          </a:stretch>
        </p:blipFill>
        <p:spPr>
          <a:xfrm>
            <a:off x="236825" y="2274726"/>
            <a:ext cx="8373774" cy="654200"/>
          </a:xfrm>
          <a:prstGeom prst="rect">
            <a:avLst/>
          </a:prstGeom>
          <a:noFill/>
          <a:ln>
            <a:noFill/>
          </a:ln>
        </p:spPr>
      </p:pic>
      <p:cxnSp>
        <p:nvCxnSpPr>
          <p:cNvPr id="248" name="Shape 248"/>
          <p:cNvCxnSpPr/>
          <p:nvPr/>
        </p:nvCxnSpPr>
        <p:spPr>
          <a:xfrm flipH="1" rot="10800000">
            <a:off x="49531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265500" y="1039675"/>
            <a:ext cx="4045200" cy="1675800"/>
          </a:xfrm>
          <a:prstGeom prst="rect">
            <a:avLst/>
          </a:prstGeom>
        </p:spPr>
        <p:txBody>
          <a:bodyPr anchorCtr="0" anchor="b" bIns="91425" lIns="91425" rIns="91425" wrap="square" tIns="91425">
            <a:noAutofit/>
          </a:bodyPr>
          <a:lstStyle/>
          <a:p>
            <a:pPr lvl="0">
              <a:spcBef>
                <a:spcPts val="0"/>
              </a:spcBef>
              <a:buNone/>
            </a:pPr>
            <a:r>
              <a:rPr lang="en"/>
              <a:t>Expectation for the future</a:t>
            </a:r>
          </a:p>
        </p:txBody>
      </p:sp>
      <p:sp>
        <p:nvSpPr>
          <p:cNvPr id="254" name="Shape 254"/>
          <p:cNvSpPr txBox="1"/>
          <p:nvPr>
            <p:ph idx="1" type="subTitle"/>
          </p:nvPr>
        </p:nvSpPr>
        <p:spPr>
          <a:xfrm>
            <a:off x="265500" y="27268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255" name="Shape 255"/>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342900" lvl="0" marL="457200" rtl="0">
              <a:spcBef>
                <a:spcPts val="0"/>
              </a:spcBef>
              <a:spcAft>
                <a:spcPts val="0"/>
              </a:spcAft>
              <a:buSzPts val="1800"/>
              <a:buAutoNum type="arabicPeriod"/>
            </a:pPr>
            <a:r>
              <a:rPr lang="en"/>
              <a:t>t</a:t>
            </a:r>
            <a:r>
              <a:rPr lang="en"/>
              <a:t>o recognize MORE fonts in English</a:t>
            </a:r>
          </a:p>
          <a:p>
            <a:pPr indent="-342900" lvl="0" marL="457200" rtl="0">
              <a:spcBef>
                <a:spcPts val="0"/>
              </a:spcBef>
              <a:spcAft>
                <a:spcPts val="0"/>
              </a:spcAft>
              <a:buSzPts val="1800"/>
              <a:buAutoNum type="arabicPeriod"/>
            </a:pPr>
            <a:r>
              <a:rPr lang="en"/>
              <a:t>t</a:t>
            </a:r>
            <a:r>
              <a:rPr lang="en"/>
              <a:t>o identify the every blank </a:t>
            </a:r>
          </a:p>
          <a:p>
            <a:pPr indent="-342900" lvl="0" marL="457200" rtl="0">
              <a:spcBef>
                <a:spcPts val="0"/>
              </a:spcBef>
              <a:buSzPts val="1800"/>
              <a:buAutoNum type="arabicPeriod"/>
            </a:pPr>
            <a:r>
              <a:rPr lang="en"/>
              <a:t>Higher accuracy rate : 97%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79175" y="476200"/>
            <a:ext cx="6949200" cy="4090800"/>
          </a:xfrm>
          <a:prstGeom prst="rect">
            <a:avLst/>
          </a:prstGeom>
        </p:spPr>
        <p:txBody>
          <a:bodyPr anchorCtr="0" anchor="ctr" bIns="91425" lIns="91425" rIns="91425" wrap="square" tIns="91425">
            <a:noAutofit/>
          </a:bodyPr>
          <a:lstStyle/>
          <a:p>
            <a:pPr lvl="0">
              <a:spcBef>
                <a:spcPts val="0"/>
              </a:spcBef>
              <a:buNone/>
            </a:pPr>
            <a:r>
              <a:rPr lang="en"/>
              <a:t>The </a:t>
            </a:r>
            <a:r>
              <a:rPr lang="en"/>
              <a:t>Background</a:t>
            </a:r>
            <a:r>
              <a:rPr lang="en"/>
              <a:t> and </a:t>
            </a:r>
            <a:r>
              <a:rPr lang="en"/>
              <a:t>Purpose</a:t>
            </a:r>
          </a:p>
        </p:txBody>
      </p:sp>
      <p:sp>
        <p:nvSpPr>
          <p:cNvPr id="73" name="Shape 73"/>
          <p:cNvSpPr/>
          <p:nvPr/>
        </p:nvSpPr>
        <p:spPr>
          <a:xfrm>
            <a:off x="0" y="4802100"/>
            <a:ext cx="5132400" cy="3414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1304850"/>
            <a:ext cx="8520600" cy="1538400"/>
          </a:xfrm>
          <a:prstGeom prst="rect">
            <a:avLst/>
          </a:prstGeom>
        </p:spPr>
        <p:txBody>
          <a:bodyPr anchorCtr="0" anchor="ctr" bIns="91425" lIns="91425" rIns="91425" wrap="square" tIns="91425">
            <a:noAutofit/>
          </a:bodyPr>
          <a:lstStyle/>
          <a:p>
            <a:pPr lvl="0">
              <a:spcBef>
                <a:spcPts val="0"/>
              </a:spcBef>
              <a:buNone/>
            </a:pPr>
            <a:r>
              <a:rPr lang="en"/>
              <a:t>THANK YOU !</a:t>
            </a:r>
          </a:p>
        </p:txBody>
      </p:sp>
      <p:sp>
        <p:nvSpPr>
          <p:cNvPr id="261" name="Shape 261"/>
          <p:cNvSpPr txBox="1"/>
          <p:nvPr>
            <p:ph idx="1" type="body"/>
          </p:nvPr>
        </p:nvSpPr>
        <p:spPr>
          <a:xfrm>
            <a:off x="311700" y="2995650"/>
            <a:ext cx="8520600" cy="10716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265" name="Shape 265"/>
        <p:cNvGrpSpPr/>
        <p:nvPr/>
      </p:nvGrpSpPr>
      <p:grpSpPr>
        <a:xfrm>
          <a:off x="0" y="0"/>
          <a:ext cx="0" cy="0"/>
          <a:chOff x="0" y="0"/>
          <a:chExt cx="0" cy="0"/>
        </a:xfrm>
      </p:grpSpPr>
      <p:sp>
        <p:nvSpPr>
          <p:cNvPr id="266" name="Shape 266"/>
          <p:cNvSpPr txBox="1"/>
          <p:nvPr>
            <p:ph type="title"/>
          </p:nvPr>
        </p:nvSpPr>
        <p:spPr>
          <a:xfrm>
            <a:off x="265500" y="1039675"/>
            <a:ext cx="4045200" cy="1675800"/>
          </a:xfrm>
          <a:prstGeom prst="rect">
            <a:avLst/>
          </a:prstGeom>
        </p:spPr>
        <p:txBody>
          <a:bodyPr anchorCtr="0" anchor="b" bIns="91425" lIns="91425" rIns="91425" wrap="square" tIns="91425">
            <a:noAutofit/>
          </a:bodyPr>
          <a:lstStyle/>
          <a:p>
            <a:pPr lvl="0">
              <a:spcBef>
                <a:spcPts val="0"/>
              </a:spcBef>
              <a:buNone/>
            </a:pPr>
            <a:r>
              <a:rPr lang="en"/>
              <a:t>APPENDIX  :</a:t>
            </a:r>
          </a:p>
          <a:p>
            <a:pPr lvl="0">
              <a:spcBef>
                <a:spcPts val="0"/>
              </a:spcBef>
              <a:buNone/>
            </a:pPr>
            <a:r>
              <a:rPr lang="en"/>
              <a:t>A part of our codes</a:t>
            </a:r>
          </a:p>
        </p:txBody>
      </p:sp>
      <p:sp>
        <p:nvSpPr>
          <p:cNvPr id="267" name="Shape 267"/>
          <p:cNvSpPr txBox="1"/>
          <p:nvPr>
            <p:ph idx="1" type="subTitle"/>
          </p:nvPr>
        </p:nvSpPr>
        <p:spPr>
          <a:xfrm>
            <a:off x="265500" y="2726875"/>
            <a:ext cx="4045200" cy="12351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8" name="Shape 268"/>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65274" y="600125"/>
            <a:ext cx="4831850" cy="4417101"/>
          </a:xfrm>
          <a:prstGeom prst="rect">
            <a:avLst/>
          </a:prstGeom>
          <a:noFill/>
          <a:ln>
            <a:noFill/>
          </a:ln>
        </p:spPr>
      </p:pic>
      <p:pic>
        <p:nvPicPr>
          <p:cNvPr id="274" name="Shape 274"/>
          <p:cNvPicPr preferRelativeResize="0"/>
          <p:nvPr/>
        </p:nvPicPr>
        <p:blipFill>
          <a:blip r:embed="rId4">
            <a:alphaModFix/>
          </a:blip>
          <a:stretch>
            <a:fillRect/>
          </a:stretch>
        </p:blipFill>
        <p:spPr>
          <a:xfrm>
            <a:off x="4172125" y="651396"/>
            <a:ext cx="4831850" cy="44171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a:blip r:embed="rId3">
            <a:alphaModFix/>
          </a:blip>
          <a:stretch>
            <a:fillRect/>
          </a:stretch>
        </p:blipFill>
        <p:spPr>
          <a:xfrm>
            <a:off x="21550" y="557625"/>
            <a:ext cx="4630725" cy="4233249"/>
          </a:xfrm>
          <a:prstGeom prst="rect">
            <a:avLst/>
          </a:prstGeom>
          <a:noFill/>
          <a:ln>
            <a:noFill/>
          </a:ln>
        </p:spPr>
      </p:pic>
      <p:pic>
        <p:nvPicPr>
          <p:cNvPr id="280" name="Shape 280"/>
          <p:cNvPicPr preferRelativeResize="0"/>
          <p:nvPr/>
        </p:nvPicPr>
        <p:blipFill>
          <a:blip r:embed="rId4">
            <a:alphaModFix/>
          </a:blip>
          <a:stretch>
            <a:fillRect/>
          </a:stretch>
        </p:blipFill>
        <p:spPr>
          <a:xfrm>
            <a:off x="4252175" y="534325"/>
            <a:ext cx="4630725" cy="423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Brief motivation</a:t>
            </a:r>
          </a:p>
        </p:txBody>
      </p:sp>
      <p:sp>
        <p:nvSpPr>
          <p:cNvPr id="79" name="Shape 79"/>
          <p:cNvSpPr txBox="1"/>
          <p:nvPr>
            <p:ph idx="1" type="body"/>
          </p:nvPr>
        </p:nvSpPr>
        <p:spPr>
          <a:xfrm>
            <a:off x="311700" y="1266325"/>
            <a:ext cx="8520600" cy="3302700"/>
          </a:xfrm>
          <a:prstGeom prst="rect">
            <a:avLst/>
          </a:prstGeom>
          <a:effectLst>
            <a:reflection blurRad="0" dir="5400000" dist="485775" endA="0" fadeDir="5400012" kx="0" rotWithShape="0" algn="bl" stPos="0" sy="-100000" ky="0"/>
          </a:effectLst>
        </p:spPr>
        <p:txBody>
          <a:bodyPr anchorCtr="0" anchor="t" bIns="91425" lIns="91425" rIns="91425" wrap="square" tIns="91425">
            <a:noAutofit/>
          </a:bodyPr>
          <a:lstStyle/>
          <a:p>
            <a:pPr lvl="0">
              <a:spcBef>
                <a:spcPts val="0"/>
              </a:spcBef>
              <a:buNone/>
            </a:pPr>
            <a:r>
              <a:rPr lang="en"/>
              <a:t>There are three aspects of why we come up with this idea:</a:t>
            </a:r>
          </a:p>
          <a:p>
            <a:pPr indent="-342900" lvl="0" marL="457200" rtl="0">
              <a:spcBef>
                <a:spcPts val="0"/>
              </a:spcBef>
              <a:spcAft>
                <a:spcPts val="0"/>
              </a:spcAft>
              <a:buSzPts val="1800"/>
              <a:buChar char="●"/>
            </a:pPr>
            <a:r>
              <a:rPr lang="en"/>
              <a:t>First, the OCR is widely used and applied in our lives and we can use this technique to make life and work more efficiently.</a:t>
            </a:r>
          </a:p>
          <a:p>
            <a:pPr indent="-342900" lvl="0" marL="457200" rtl="0">
              <a:spcBef>
                <a:spcPts val="0"/>
              </a:spcBef>
              <a:spcAft>
                <a:spcPts val="0"/>
              </a:spcAft>
              <a:buSzPts val="1800"/>
              <a:buChar char="●"/>
            </a:pPr>
            <a:r>
              <a:rPr lang="en"/>
              <a:t>Second, after looking some paper we realize that the main ideas of these algorithms used in OCR are not very profound. Most of them are quite reasonable and achievable to us somehow even if we may still face some difficulties in practice which will be explained later).</a:t>
            </a:r>
          </a:p>
          <a:p>
            <a:pPr indent="-342900" lvl="0" marL="457200" rtl="0">
              <a:spcBef>
                <a:spcPts val="0"/>
              </a:spcBef>
              <a:buSzPts val="1800"/>
              <a:buChar char="●"/>
            </a:pPr>
            <a:r>
              <a:rPr lang="en"/>
              <a:t>Third, </a:t>
            </a:r>
            <a:r>
              <a:rPr lang="en"/>
              <a:t>this is a really </a:t>
            </a:r>
            <a:r>
              <a:rPr lang="en"/>
              <a:t>practical and meaningful topic. </a:t>
            </a:r>
          </a:p>
        </p:txBody>
      </p:sp>
      <p:cxnSp>
        <p:nvCxnSpPr>
          <p:cNvPr id="80" name="Shape 80"/>
          <p:cNvCxnSpPr/>
          <p:nvPr/>
        </p:nvCxnSpPr>
        <p:spPr>
          <a:xfrm flipH="1" rot="10800000">
            <a:off x="125" y="4981675"/>
            <a:ext cx="3315600" cy="57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555600"/>
            <a:ext cx="3091500" cy="755700"/>
          </a:xfrm>
          <a:prstGeom prst="rect">
            <a:avLst/>
          </a:prstGeom>
        </p:spPr>
        <p:txBody>
          <a:bodyPr anchorCtr="0" anchor="b" bIns="91425" lIns="91425" rIns="91425" wrap="square" tIns="91425">
            <a:noAutofit/>
          </a:bodyPr>
          <a:lstStyle/>
          <a:p>
            <a:pPr lvl="0">
              <a:spcBef>
                <a:spcPts val="0"/>
              </a:spcBef>
              <a:buNone/>
            </a:pPr>
            <a:r>
              <a:rPr lang="en"/>
              <a:t>An Example of Application</a:t>
            </a:r>
          </a:p>
        </p:txBody>
      </p:sp>
      <p:pic>
        <p:nvPicPr>
          <p:cNvPr id="86" name="Shape 86"/>
          <p:cNvPicPr preferRelativeResize="0"/>
          <p:nvPr/>
        </p:nvPicPr>
        <p:blipFill>
          <a:blip r:embed="rId3">
            <a:alphaModFix/>
          </a:blip>
          <a:stretch>
            <a:fillRect/>
          </a:stretch>
        </p:blipFill>
        <p:spPr>
          <a:xfrm>
            <a:off x="2369400" y="1484175"/>
            <a:ext cx="5719500" cy="3432919"/>
          </a:xfrm>
          <a:prstGeom prst="rect">
            <a:avLst/>
          </a:prstGeom>
          <a:noFill/>
          <a:ln>
            <a:noFill/>
          </a:ln>
        </p:spPr>
      </p:pic>
      <p:pic>
        <p:nvPicPr>
          <p:cNvPr id="87" name="Shape 87"/>
          <p:cNvPicPr preferRelativeResize="0"/>
          <p:nvPr/>
        </p:nvPicPr>
        <p:blipFill rotWithShape="1">
          <a:blip r:embed="rId4">
            <a:alphaModFix/>
          </a:blip>
          <a:srcRect b="1088" l="1185" r="0" t="0"/>
          <a:stretch/>
        </p:blipFill>
        <p:spPr>
          <a:xfrm>
            <a:off x="1328300" y="1389600"/>
            <a:ext cx="6760599" cy="3622076"/>
          </a:xfrm>
          <a:prstGeom prst="rect">
            <a:avLst/>
          </a:prstGeom>
          <a:noFill/>
          <a:ln>
            <a:noFill/>
          </a:ln>
        </p:spPr>
      </p:pic>
      <p:sp>
        <p:nvSpPr>
          <p:cNvPr id="88" name="Shape 88"/>
          <p:cNvSpPr/>
          <p:nvPr/>
        </p:nvSpPr>
        <p:spPr>
          <a:xfrm>
            <a:off x="3513425" y="945000"/>
            <a:ext cx="903300" cy="231300"/>
          </a:xfrm>
          <a:prstGeom prst="rightArrow">
            <a:avLst>
              <a:gd fmla="val 50000" name="adj1"/>
              <a:gd fmla="val 50000" name="adj2"/>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Brief introduction of methods we used </a:t>
            </a:r>
          </a:p>
        </p:txBody>
      </p:sp>
      <p:sp>
        <p:nvSpPr>
          <p:cNvPr id="94" name="Shape 9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main idea of the project is based on grayscale which can represent every point’s value of RGB. Typically, 255 is taken to be white and 0 is taken to be black. In other words, we can recognize the color of a point from a specific number(value of grayscale). So we can input a photo and convert it to a matrix which are formed by every point’s grayscale. </a:t>
            </a:r>
            <a:r>
              <a:rPr lang="en"/>
              <a:t>Basically</a:t>
            </a:r>
            <a:r>
              <a:rPr lang="en"/>
              <a:t>, our algorithm is based on </a:t>
            </a:r>
            <a:r>
              <a:rPr b="1" lang="en"/>
              <a:t>the operation of matrix</a:t>
            </a:r>
            <a:r>
              <a:rPr lang="en"/>
              <a:t>.</a:t>
            </a:r>
          </a:p>
          <a:p>
            <a:pPr indent="-342900" lvl="0" marL="457200" rtl="0">
              <a:spcBef>
                <a:spcPts val="0"/>
              </a:spcBef>
              <a:spcAft>
                <a:spcPts val="0"/>
              </a:spcAft>
              <a:buSzPts val="1800"/>
              <a:buChar char="❏"/>
            </a:pPr>
            <a:r>
              <a:rPr lang="en"/>
              <a:t>Next, we want to cut background off and decide where are the boundaries of words to extract words </a:t>
            </a:r>
          </a:p>
          <a:p>
            <a:pPr indent="-342900" lvl="0" marL="457200" rtl="0">
              <a:spcBef>
                <a:spcPts val="0"/>
              </a:spcBef>
              <a:buSzPts val="1800"/>
              <a:buChar char="❏"/>
            </a:pPr>
            <a:r>
              <a:rPr lang="en"/>
              <a:t>Finally, we identify 52 english characters and main punctuations, </a:t>
            </a:r>
            <a:r>
              <a:rPr lang="en"/>
              <a:t>where we use the most important algorithm: </a:t>
            </a:r>
            <a:r>
              <a:rPr b="1" lang="en"/>
              <a:t>Support Vector Machine(SVM) </a:t>
            </a:r>
            <a:r>
              <a:rPr lang="en"/>
              <a:t>to split every word.</a:t>
            </a:r>
          </a:p>
        </p:txBody>
      </p:sp>
      <p:cxnSp>
        <p:nvCxnSpPr>
          <p:cNvPr id="95" name="Shape 95"/>
          <p:cNvCxnSpPr/>
          <p:nvPr/>
        </p:nvCxnSpPr>
        <p:spPr>
          <a:xfrm>
            <a:off x="783825" y="4981700"/>
            <a:ext cx="3325800" cy="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The main problem we face</a:t>
            </a:r>
          </a:p>
        </p:txBody>
      </p:sp>
      <p:sp>
        <p:nvSpPr>
          <p:cNvPr id="101" name="Shape 101"/>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    The most difficult issue we meet is how to extract word from a complicated background, because the boundary between background and words is hard to </a:t>
            </a:r>
            <a:r>
              <a:rPr lang="en"/>
              <a:t>distinguish</a:t>
            </a:r>
            <a:r>
              <a:rPr lang="en"/>
              <a:t>. The main reason is that colorful background has various </a:t>
            </a:r>
            <a:r>
              <a:rPr lang="en"/>
              <a:t>gray scales, so where the words are is hard to identify.</a:t>
            </a:r>
          </a:p>
          <a:p>
            <a:pPr lvl="0">
              <a:spcBef>
                <a:spcPts val="0"/>
              </a:spcBef>
              <a:buNone/>
            </a:pPr>
            <a:r>
              <a:rPr lang="en"/>
              <a:t>So, after discussion, we decided to simplify the condition and choose the simplest case: white backgrounds and colourful characters. It is something that is not far more than our ability.</a:t>
            </a:r>
          </a:p>
        </p:txBody>
      </p:sp>
      <p:sp>
        <p:nvSpPr>
          <p:cNvPr id="102" name="Shape 102"/>
          <p:cNvSpPr/>
          <p:nvPr/>
        </p:nvSpPr>
        <p:spPr>
          <a:xfrm>
            <a:off x="411575" y="1406225"/>
            <a:ext cx="159900" cy="169800"/>
          </a:xfrm>
          <a:prstGeom prst="ellipse">
            <a:avLst/>
          </a:prstGeom>
          <a:solidFill>
            <a:schemeClr val="accent2"/>
          </a:solidFill>
          <a:ln cap="flat" cmpd="sng" w="2857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03" name="Shape 103"/>
          <p:cNvCxnSpPr/>
          <p:nvPr/>
        </p:nvCxnSpPr>
        <p:spPr>
          <a:xfrm>
            <a:off x="1148550" y="4971725"/>
            <a:ext cx="3136200" cy="99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spcBef>
                <a:spcPts val="0"/>
              </a:spcBef>
              <a:buNone/>
            </a:pPr>
            <a:r>
              <a:rPr lang="en"/>
              <a:t>The main challenges in our project</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a:t>    How to cut the background off;</a:t>
            </a:r>
          </a:p>
          <a:p>
            <a:pPr lvl="0">
              <a:spcBef>
                <a:spcPts val="0"/>
              </a:spcBef>
              <a:buNone/>
            </a:pPr>
            <a:r>
              <a:rPr lang="en"/>
              <a:t>    How to extract every word out;</a:t>
            </a:r>
          </a:p>
          <a:p>
            <a:pPr lvl="0">
              <a:spcBef>
                <a:spcPts val="0"/>
              </a:spcBef>
              <a:buNone/>
            </a:pPr>
            <a:r>
              <a:rPr lang="en"/>
              <a:t>    How to classify the different characters and tell the machine to </a:t>
            </a:r>
            <a:r>
              <a:rPr lang="en"/>
              <a:t>recognize</a:t>
            </a:r>
            <a:r>
              <a:rPr lang="en"/>
              <a:t> them ;</a:t>
            </a:r>
          </a:p>
          <a:p>
            <a:pPr lvl="0">
              <a:spcBef>
                <a:spcPts val="0"/>
              </a:spcBef>
              <a:buNone/>
            </a:pPr>
            <a:r>
              <a:rPr lang="en"/>
              <a:t>    How to solve the ambiguities of blanks and some characters: I and l, i and ,, w and W, v and V, o and O, x and X and so on.</a:t>
            </a:r>
          </a:p>
          <a:p>
            <a:pPr lvl="0" rtl="0">
              <a:spcBef>
                <a:spcPts val="0"/>
              </a:spcBef>
              <a:buNone/>
            </a:pPr>
            <a:r>
              <a:rPr lang="en"/>
              <a:t>Fortunately, we have almost figure out how to solve these problems.</a:t>
            </a:r>
          </a:p>
        </p:txBody>
      </p:sp>
      <p:sp>
        <p:nvSpPr>
          <p:cNvPr id="110" name="Shape 110"/>
          <p:cNvSpPr/>
          <p:nvPr/>
        </p:nvSpPr>
        <p:spPr>
          <a:xfrm>
            <a:off x="411575" y="1406225"/>
            <a:ext cx="159900" cy="169800"/>
          </a:xfrm>
          <a:prstGeom prst="ellipse">
            <a:avLst/>
          </a:prstGeom>
          <a:solidFill>
            <a:schemeClr val="accent2"/>
          </a:solidFill>
          <a:ln cap="flat" cmpd="sng" w="2857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a:off x="411575" y="1978100"/>
            <a:ext cx="159900" cy="169800"/>
          </a:xfrm>
          <a:prstGeom prst="ellipse">
            <a:avLst/>
          </a:prstGeom>
          <a:solidFill>
            <a:schemeClr val="accent2"/>
          </a:solidFill>
          <a:ln cap="flat" cmpd="sng" w="2857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a:off x="411575" y="2486850"/>
            <a:ext cx="159900" cy="169800"/>
          </a:xfrm>
          <a:prstGeom prst="ellipse">
            <a:avLst/>
          </a:prstGeom>
          <a:solidFill>
            <a:schemeClr val="accent2"/>
          </a:solidFill>
          <a:ln cap="flat" cmpd="sng" w="2857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411575" y="3275225"/>
            <a:ext cx="159900" cy="169800"/>
          </a:xfrm>
          <a:prstGeom prst="ellipse">
            <a:avLst/>
          </a:prstGeom>
          <a:solidFill>
            <a:schemeClr val="accent2"/>
          </a:solidFill>
          <a:ln cap="flat" cmpd="sng" w="28575">
            <a:solidFill>
              <a:schemeClr val="accen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14" name="Shape 114"/>
          <p:cNvCxnSpPr/>
          <p:nvPr/>
        </p:nvCxnSpPr>
        <p:spPr>
          <a:xfrm>
            <a:off x="2287100" y="4971725"/>
            <a:ext cx="3095400" cy="10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Support Vector Machine (used as classification)</a:t>
            </a:r>
          </a:p>
        </p:txBody>
      </p:sp>
      <p:sp>
        <p:nvSpPr>
          <p:cNvPr id="120" name="Shape 12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cxnSp>
        <p:nvCxnSpPr>
          <p:cNvPr id="121" name="Shape 121"/>
          <p:cNvCxnSpPr/>
          <p:nvPr/>
        </p:nvCxnSpPr>
        <p:spPr>
          <a:xfrm flipH="1" rot="10800000">
            <a:off x="1295525" y="4982575"/>
            <a:ext cx="4163100" cy="4800"/>
          </a:xfrm>
          <a:prstGeom prst="straightConnector1">
            <a:avLst/>
          </a:prstGeom>
          <a:noFill/>
          <a:ln cap="flat" cmpd="sng" w="114300">
            <a:solidFill>
              <a:srgbClr val="DD7E6B"/>
            </a:solidFill>
            <a:prstDash val="solid"/>
            <a:round/>
            <a:headEnd len="lg" w="lg" type="none"/>
            <a:tailEnd len="lg" w="lg" type="none"/>
          </a:ln>
        </p:spPr>
      </p:cxnSp>
      <p:sp>
        <p:nvSpPr>
          <p:cNvPr id="122" name="Shape 122"/>
          <p:cNvSpPr txBox="1"/>
          <p:nvPr/>
        </p:nvSpPr>
        <p:spPr>
          <a:xfrm>
            <a:off x="1002275" y="4932175"/>
            <a:ext cx="6344100" cy="740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123" name="Shape 123"/>
          <p:cNvSpPr txBox="1"/>
          <p:nvPr/>
        </p:nvSpPr>
        <p:spPr>
          <a:xfrm>
            <a:off x="550700" y="4954050"/>
            <a:ext cx="6344100" cy="7401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311700" y="1266313"/>
            <a:ext cx="2857500" cy="2143125"/>
          </a:xfrm>
          <a:prstGeom prst="rect">
            <a:avLst/>
          </a:prstGeom>
          <a:noFill/>
          <a:ln>
            <a:noFill/>
          </a:ln>
        </p:spPr>
      </p:pic>
      <p:sp>
        <p:nvSpPr>
          <p:cNvPr id="125" name="Shape 125"/>
          <p:cNvSpPr/>
          <p:nvPr/>
        </p:nvSpPr>
        <p:spPr>
          <a:xfrm>
            <a:off x="3275850" y="2155275"/>
            <a:ext cx="798900" cy="239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26" name="Shape 126"/>
          <p:cNvPicPr preferRelativeResize="0"/>
          <p:nvPr/>
        </p:nvPicPr>
        <p:blipFill>
          <a:blip r:embed="rId4">
            <a:alphaModFix/>
          </a:blip>
          <a:stretch>
            <a:fillRect/>
          </a:stretch>
        </p:blipFill>
        <p:spPr>
          <a:xfrm>
            <a:off x="356775" y="1266313"/>
            <a:ext cx="2857500" cy="2143125"/>
          </a:xfrm>
          <a:prstGeom prst="rect">
            <a:avLst/>
          </a:prstGeom>
          <a:noFill/>
          <a:ln>
            <a:noFill/>
          </a:ln>
        </p:spPr>
      </p:pic>
      <p:pic>
        <p:nvPicPr>
          <p:cNvPr id="127" name="Shape 127"/>
          <p:cNvPicPr preferRelativeResize="0"/>
          <p:nvPr/>
        </p:nvPicPr>
        <p:blipFill>
          <a:blip r:embed="rId5">
            <a:alphaModFix/>
          </a:blip>
          <a:stretch>
            <a:fillRect/>
          </a:stretch>
        </p:blipFill>
        <p:spPr>
          <a:xfrm>
            <a:off x="4311775" y="1266313"/>
            <a:ext cx="2857500" cy="2143125"/>
          </a:xfrm>
          <a:prstGeom prst="rect">
            <a:avLst/>
          </a:prstGeom>
          <a:noFill/>
          <a:ln>
            <a:noFill/>
          </a:ln>
        </p:spPr>
      </p:pic>
      <p:pic>
        <p:nvPicPr>
          <p:cNvPr id="128" name="Shape 128"/>
          <p:cNvPicPr preferRelativeResize="0"/>
          <p:nvPr/>
        </p:nvPicPr>
        <p:blipFill>
          <a:blip r:embed="rId6">
            <a:alphaModFix/>
          </a:blip>
          <a:stretch>
            <a:fillRect/>
          </a:stretch>
        </p:blipFill>
        <p:spPr>
          <a:xfrm>
            <a:off x="356775" y="1266313"/>
            <a:ext cx="2857500" cy="2143125"/>
          </a:xfrm>
          <a:prstGeom prst="rect">
            <a:avLst/>
          </a:prstGeom>
          <a:noFill/>
          <a:ln>
            <a:noFill/>
          </a:ln>
        </p:spPr>
      </p:pic>
      <p:pic>
        <p:nvPicPr>
          <p:cNvPr id="129" name="Shape 129"/>
          <p:cNvPicPr preferRelativeResize="0"/>
          <p:nvPr/>
        </p:nvPicPr>
        <p:blipFill>
          <a:blip r:embed="rId7">
            <a:alphaModFix/>
          </a:blip>
          <a:stretch>
            <a:fillRect/>
          </a:stretch>
        </p:blipFill>
        <p:spPr>
          <a:xfrm>
            <a:off x="4261850" y="1320413"/>
            <a:ext cx="2857500" cy="2143125"/>
          </a:xfrm>
          <a:prstGeom prst="rect">
            <a:avLst/>
          </a:prstGeom>
          <a:noFill/>
          <a:ln>
            <a:noFill/>
          </a:ln>
        </p:spPr>
      </p:pic>
      <p:pic>
        <p:nvPicPr>
          <p:cNvPr id="130" name="Shape 130"/>
          <p:cNvPicPr preferRelativeResize="0"/>
          <p:nvPr/>
        </p:nvPicPr>
        <p:blipFill>
          <a:blip r:embed="rId8">
            <a:alphaModFix/>
          </a:blip>
          <a:stretch>
            <a:fillRect/>
          </a:stretch>
        </p:blipFill>
        <p:spPr>
          <a:xfrm>
            <a:off x="356775" y="1266313"/>
            <a:ext cx="2857500" cy="2143125"/>
          </a:xfrm>
          <a:prstGeom prst="rect">
            <a:avLst/>
          </a:prstGeom>
          <a:noFill/>
          <a:ln>
            <a:noFill/>
          </a:ln>
        </p:spPr>
      </p:pic>
      <p:pic>
        <p:nvPicPr>
          <p:cNvPr id="131" name="Shape 131"/>
          <p:cNvPicPr preferRelativeResize="0"/>
          <p:nvPr/>
        </p:nvPicPr>
        <p:blipFill>
          <a:blip r:embed="rId9">
            <a:alphaModFix/>
          </a:blip>
          <a:stretch>
            <a:fillRect/>
          </a:stretch>
        </p:blipFill>
        <p:spPr>
          <a:xfrm>
            <a:off x="4261850" y="1431500"/>
            <a:ext cx="3553205" cy="1977950"/>
          </a:xfrm>
          <a:prstGeom prst="rect">
            <a:avLst/>
          </a:prstGeom>
          <a:noFill/>
          <a:ln>
            <a:noFill/>
          </a:ln>
        </p:spPr>
      </p:pic>
      <p:pic>
        <p:nvPicPr>
          <p:cNvPr id="132" name="Shape 132"/>
          <p:cNvPicPr preferRelativeResize="0"/>
          <p:nvPr/>
        </p:nvPicPr>
        <p:blipFill>
          <a:blip r:embed="rId10">
            <a:alphaModFix/>
          </a:blip>
          <a:stretch>
            <a:fillRect/>
          </a:stretch>
        </p:blipFill>
        <p:spPr>
          <a:xfrm>
            <a:off x="4367275" y="1320425"/>
            <a:ext cx="3331450" cy="232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7"/>
                                        </p:tgtEl>
                                      </p:cBhvr>
                                    </p:animEffect>
                                    <p:set>
                                      <p:cBhvr>
                                        <p:cTn dur="1" fill="hold">
                                          <p:stCondLst>
                                            <p:cond delay="1000"/>
                                          </p:stCondLst>
                                        </p:cTn>
                                        <p:tgtEl>
                                          <p:spTgt spid="1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And our train set </a:t>
            </a:r>
          </a:p>
        </p:txBody>
      </p:sp>
      <p:sp>
        <p:nvSpPr>
          <p:cNvPr id="138" name="Shape 138"/>
          <p:cNvSpPr txBox="1"/>
          <p:nvPr>
            <p:ph idx="1" type="body"/>
          </p:nvPr>
        </p:nvSpPr>
        <p:spPr>
          <a:xfrm>
            <a:off x="311700" y="1266325"/>
            <a:ext cx="3303600" cy="3302700"/>
          </a:xfrm>
          <a:prstGeom prst="rect">
            <a:avLst/>
          </a:prstGeom>
        </p:spPr>
        <p:txBody>
          <a:bodyPr anchorCtr="0" anchor="t" bIns="91425" lIns="91425" rIns="91425" wrap="square" tIns="91425">
            <a:noAutofit/>
          </a:bodyPr>
          <a:lstStyle/>
          <a:p>
            <a:pPr lvl="0">
              <a:spcBef>
                <a:spcPts val="0"/>
              </a:spcBef>
              <a:buNone/>
            </a:pPr>
            <a:r>
              <a:rPr lang="en"/>
              <a:t>With this train set, we can use them to train the SVM Algorithms to get coefficients of the model.</a:t>
            </a:r>
          </a:p>
        </p:txBody>
      </p:sp>
      <p:pic>
        <p:nvPicPr>
          <p:cNvPr id="139" name="Shape 139"/>
          <p:cNvPicPr preferRelativeResize="0"/>
          <p:nvPr/>
        </p:nvPicPr>
        <p:blipFill rotWithShape="1">
          <a:blip r:embed="rId3">
            <a:alphaModFix/>
          </a:blip>
          <a:srcRect b="0" l="14581" r="0" t="0"/>
          <a:stretch/>
        </p:blipFill>
        <p:spPr>
          <a:xfrm>
            <a:off x="3615450" y="445025"/>
            <a:ext cx="5511430" cy="4297975"/>
          </a:xfrm>
          <a:prstGeom prst="rect">
            <a:avLst/>
          </a:prstGeom>
          <a:noFill/>
          <a:ln>
            <a:noFill/>
          </a:ln>
        </p:spPr>
      </p:pic>
      <p:cxnSp>
        <p:nvCxnSpPr>
          <p:cNvPr id="140" name="Shape 140"/>
          <p:cNvCxnSpPr/>
          <p:nvPr/>
        </p:nvCxnSpPr>
        <p:spPr>
          <a:xfrm flipH="1" rot="10800000">
            <a:off x="1447925" y="4982575"/>
            <a:ext cx="4163100" cy="4800"/>
          </a:xfrm>
          <a:prstGeom prst="straightConnector1">
            <a:avLst/>
          </a:prstGeom>
          <a:noFill/>
          <a:ln cap="flat" cmpd="sng" w="114300">
            <a:solidFill>
              <a:srgbClr val="DD7E6B"/>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