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E51AB-57F3-410B-B466-A86DB0EAE150}" v="9" dt="2023-04-29T02:18:01.424"/>
    <p1510:client id="{E2F9BED2-52B3-4AC5-A768-6EC1B417736C}" v="20" dt="2023-04-29T02:20:27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5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3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2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3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6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2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7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5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4BFCB1-C66D-4B73-82ED-FAFA6576904F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95CA4A-838B-4760-AB94-AA3843BD6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7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imagesearch.com/2018/09/24/opencv-face-recogni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techsolutions.net/capturing-an-image-using-mobile-by-ip-camera-with-raspberry-pi#:~:text=As%20the%20Raspberry%20Pi%20beginner,when%20compared%20to%20USB%20camera" TargetMode="External"/><Relationship Id="rId2" Type="http://schemas.openxmlformats.org/officeDocument/2006/relationships/hyperlink" Target="https://www.youtube.com/watch?v=o-x1PE0LVK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-icJaVEPBaM" TargetMode="External"/><Relationship Id="rId4" Type="http://schemas.openxmlformats.org/officeDocument/2006/relationships/hyperlink" Target="https://ijcrt.org/papers/IJCRT210629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89FF-57E3-4967-B873-2B8CB23A7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Door Lock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C1B08-17BB-487B-A94A-5E0CB71BE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 :-</a:t>
            </a:r>
          </a:p>
          <a:p>
            <a:r>
              <a:rPr lang="en-IN" sz="2000" dirty="0"/>
              <a:t>Kanishka :CS21MDS14034</a:t>
            </a:r>
          </a:p>
          <a:p>
            <a:r>
              <a:rPr lang="en-IN" sz="2000" dirty="0"/>
              <a:t>Shravya :CS19MDS11017</a:t>
            </a:r>
          </a:p>
        </p:txBody>
      </p:sp>
    </p:spTree>
    <p:extLst>
      <p:ext uri="{BB962C8B-B14F-4D97-AF65-F5344CB8AC3E}">
        <p14:creationId xmlns:p14="http://schemas.microsoft.com/office/powerpoint/2010/main" val="130058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6679" y="739383"/>
            <a:ext cx="9601200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A9CD4-48A6-40AF-82A8-9DDB940270DD}"/>
              </a:ext>
            </a:extLst>
          </p:cNvPr>
          <p:cNvSpPr txBox="1"/>
          <p:nvPr/>
        </p:nvSpPr>
        <p:spPr>
          <a:xfrm>
            <a:off x="974521" y="1804569"/>
            <a:ext cx="1024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objective : To create a Door Lock system based on the IOT and Face recognition system,  that recognises the owners of the house and unlocks the door for them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B99BD-1783-41BD-9ABC-CBCF7CD99C92}"/>
              </a:ext>
            </a:extLst>
          </p:cNvPr>
          <p:cNvSpPr txBox="1"/>
          <p:nvPr/>
        </p:nvSpPr>
        <p:spPr>
          <a:xfrm>
            <a:off x="1006679" y="3286272"/>
            <a:ext cx="10242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Description: The proposed door lock system is based on the pi camera sensor, that first detects the presence of face in the frame and then runs a face recognition algorithm using raspberry pi to match the face with the ones that are the owners of the house. In case of a match it unlocks the door and logs the entry in a database, in case of mismatch it send a notification to host for approval and owner has to approve the entry</a:t>
            </a:r>
          </a:p>
        </p:txBody>
      </p:sp>
    </p:spTree>
    <p:extLst>
      <p:ext uri="{BB962C8B-B14F-4D97-AF65-F5344CB8AC3E}">
        <p14:creationId xmlns:p14="http://schemas.microsoft.com/office/powerpoint/2010/main" val="96061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D27873-01D2-EB4B-DD80-B83351851426}"/>
              </a:ext>
            </a:extLst>
          </p:cNvPr>
          <p:cNvSpPr/>
          <p:nvPr/>
        </p:nvSpPr>
        <p:spPr>
          <a:xfrm>
            <a:off x="3961190" y="3193142"/>
            <a:ext cx="3822095" cy="20803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6679" y="739383"/>
            <a:ext cx="9601200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End to End :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BE6AF-4DF0-4321-9424-B8C42103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619041"/>
            <a:ext cx="1297355" cy="1082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2ED83F-BFE7-4604-ACE1-673A87863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176" r="52416" b="-1"/>
          <a:stretch/>
        </p:blipFill>
        <p:spPr>
          <a:xfrm>
            <a:off x="4548489" y="3561544"/>
            <a:ext cx="917407" cy="1071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B13FB2-5116-45F6-B195-BC0DE523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228" y="3594958"/>
            <a:ext cx="992344" cy="1085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F80EA9-D04A-4CAE-AC0C-3377DBC540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46871" b="-1247"/>
          <a:stretch/>
        </p:blipFill>
        <p:spPr>
          <a:xfrm>
            <a:off x="6196197" y="3578552"/>
            <a:ext cx="935045" cy="1071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Diamond 17">
            <a:extLst>
              <a:ext uri="{FF2B5EF4-FFF2-40B4-BE49-F238E27FC236}">
                <a16:creationId xmlns:a16="http://schemas.microsoft.com/office/drawing/2014/main" id="{56BB4257-5CEA-4994-832A-43A8C1959958}"/>
              </a:ext>
            </a:extLst>
          </p:cNvPr>
          <p:cNvSpPr/>
          <p:nvPr/>
        </p:nvSpPr>
        <p:spPr>
          <a:xfrm>
            <a:off x="7882387" y="3571675"/>
            <a:ext cx="1272461" cy="1092321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Is there a match 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3AFD19-539D-4D47-8C52-8B1069F28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5647" y="1441917"/>
            <a:ext cx="1094074" cy="1007892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FCB5EF-9D4F-4315-9DFB-56C2985747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01264" y="854319"/>
            <a:ext cx="1625812" cy="38088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0A1617-F7AE-4363-8CF2-B4767B48415F}"/>
              </a:ext>
            </a:extLst>
          </p:cNvPr>
          <p:cNvSpPr txBox="1"/>
          <p:nvPr/>
        </p:nvSpPr>
        <p:spPr>
          <a:xfrm>
            <a:off x="7600521" y="2331100"/>
            <a:ext cx="58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039B0D-30C3-427F-8013-F77382C19A19}"/>
              </a:ext>
            </a:extLst>
          </p:cNvPr>
          <p:cNvSpPr txBox="1"/>
          <p:nvPr/>
        </p:nvSpPr>
        <p:spPr>
          <a:xfrm>
            <a:off x="8027326" y="4630634"/>
            <a:ext cx="58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4893FF1-1B87-5AD3-C924-B9A9E91BBAF1}"/>
              </a:ext>
            </a:extLst>
          </p:cNvPr>
          <p:cNvCxnSpPr>
            <a:cxnSpLocks/>
          </p:cNvCxnSpPr>
          <p:nvPr/>
        </p:nvCxnSpPr>
        <p:spPr>
          <a:xfrm rot="5400000">
            <a:off x="1185097" y="3131300"/>
            <a:ext cx="860486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0E28D2-1F1A-F509-8E88-BA5F67214F2C}"/>
              </a:ext>
            </a:extLst>
          </p:cNvPr>
          <p:cNvCxnSpPr>
            <a:cxnSpLocks/>
          </p:cNvCxnSpPr>
          <p:nvPr/>
        </p:nvCxnSpPr>
        <p:spPr>
          <a:xfrm flipV="1">
            <a:off x="2131500" y="4156944"/>
            <a:ext cx="425974" cy="51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D1F43B5-3D90-759C-CC87-7DF9E9F2000D}"/>
              </a:ext>
            </a:extLst>
          </p:cNvPr>
          <p:cNvCxnSpPr>
            <a:cxnSpLocks/>
          </p:cNvCxnSpPr>
          <p:nvPr/>
        </p:nvCxnSpPr>
        <p:spPr>
          <a:xfrm flipV="1">
            <a:off x="5518058" y="4117836"/>
            <a:ext cx="639365" cy="332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921FE7-2B79-D9E7-F95F-1391DE765A3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79572" y="4137889"/>
            <a:ext cx="93544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1021BD-B0C7-BA74-E6A8-926EA0983A2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131242" y="4114210"/>
            <a:ext cx="751145" cy="36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FB5A5C2-8F70-2613-17AC-67C8D166E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91" y="3594958"/>
            <a:ext cx="1114696" cy="1147926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A6187CD-8E60-B7C0-5241-FE9150F75B8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382704" y="4799910"/>
            <a:ext cx="2718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D2CFEDF0-9FC1-E7FF-BDA1-BE97DD00D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4741" y="5053234"/>
            <a:ext cx="1215607" cy="79746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B9859D2-14BC-25F1-E4AB-991C84FC75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9561" y="5197488"/>
            <a:ext cx="718116" cy="50895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BBCAED3-98B6-D3A3-1897-42DBFDA9A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134578" y="4978253"/>
            <a:ext cx="728266" cy="947426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B2EBE5F-2E13-4F28-C90F-D0CA7435541B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9110348" y="5451966"/>
            <a:ext cx="102161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1794E6-A094-5EF7-3681-442EFA7F1813}"/>
              </a:ext>
            </a:extLst>
          </p:cNvPr>
          <p:cNvSpPr txBox="1"/>
          <p:nvPr/>
        </p:nvSpPr>
        <p:spPr>
          <a:xfrm>
            <a:off x="9132990" y="5076762"/>
            <a:ext cx="8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7A9A9F-5508-DF3D-F031-A8DB3410219A}"/>
              </a:ext>
            </a:extLst>
          </p:cNvPr>
          <p:cNvSpPr txBox="1"/>
          <p:nvPr/>
        </p:nvSpPr>
        <p:spPr>
          <a:xfrm>
            <a:off x="10860229" y="5180001"/>
            <a:ext cx="108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Approval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0F0CFDD-6B7A-5BB7-A493-742FC94D8A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51042" y="3182743"/>
            <a:ext cx="1592796" cy="19800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78E9AB-4B78-2CCE-4AF6-E9A4A806D224}"/>
              </a:ext>
            </a:extLst>
          </p:cNvPr>
          <p:cNvSpPr/>
          <p:nvPr/>
        </p:nvSpPr>
        <p:spPr>
          <a:xfrm>
            <a:off x="3967237" y="4971142"/>
            <a:ext cx="1136952" cy="29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RPI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808A0E-0573-39F5-DE9D-B74190E20668}"/>
              </a:ext>
            </a:extLst>
          </p:cNvPr>
          <p:cNvCxnSpPr>
            <a:cxnSpLocks/>
          </p:cNvCxnSpPr>
          <p:nvPr/>
        </p:nvCxnSpPr>
        <p:spPr>
          <a:xfrm flipH="1">
            <a:off x="9110348" y="5706444"/>
            <a:ext cx="10216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C30701-CD00-4942-9DBC-8EF8DE566A59}"/>
              </a:ext>
            </a:extLst>
          </p:cNvPr>
          <p:cNvSpPr txBox="1"/>
          <p:nvPr/>
        </p:nvSpPr>
        <p:spPr>
          <a:xfrm>
            <a:off x="9327733" y="5706444"/>
            <a:ext cx="828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U</a:t>
            </a:r>
            <a:r>
              <a:rPr lang="en-US" sz="1100" dirty="0" err="1"/>
              <a:t>pdate</a:t>
            </a:r>
            <a:r>
              <a:rPr lang="en-US" sz="1100" dirty="0"/>
              <a:t> Authorization List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98CD14-B16C-4665-A9CB-7ABC13858D3E}"/>
              </a:ext>
            </a:extLst>
          </p:cNvPr>
          <p:cNvCxnSpPr>
            <a:cxnSpLocks/>
          </p:cNvCxnSpPr>
          <p:nvPr/>
        </p:nvCxnSpPr>
        <p:spPr>
          <a:xfrm flipH="1" flipV="1">
            <a:off x="5893993" y="5381767"/>
            <a:ext cx="2022503" cy="17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27B029-9D91-4E21-A0CE-EF5DE192F244}"/>
              </a:ext>
            </a:extLst>
          </p:cNvPr>
          <p:cNvSpPr txBox="1"/>
          <p:nvPr/>
        </p:nvSpPr>
        <p:spPr>
          <a:xfrm>
            <a:off x="5204949" y="5013091"/>
            <a:ext cx="82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Retrain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697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947936E-2E33-453A-9214-2E6AE3042885}"/>
              </a:ext>
            </a:extLst>
          </p:cNvPr>
          <p:cNvCxnSpPr>
            <a:cxnSpLocks/>
            <a:stCxn id="25" idx="0"/>
            <a:endCxn id="39" idx="1"/>
          </p:cNvCxnSpPr>
          <p:nvPr/>
        </p:nvCxnSpPr>
        <p:spPr>
          <a:xfrm rot="5400000" flipH="1" flipV="1">
            <a:off x="4774369" y="1675642"/>
            <a:ext cx="895475" cy="994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6679" y="739383"/>
            <a:ext cx="9601200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Flow Chart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F51C4-A3D1-4606-AF74-C481F29B943C}"/>
              </a:ext>
            </a:extLst>
          </p:cNvPr>
          <p:cNvSpPr/>
          <p:nvPr/>
        </p:nvSpPr>
        <p:spPr>
          <a:xfrm>
            <a:off x="1154144" y="1872964"/>
            <a:ext cx="1996581" cy="4518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Live Camera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60D91-B320-4886-B8DF-B5F1F2855848}"/>
              </a:ext>
            </a:extLst>
          </p:cNvPr>
          <p:cNvSpPr/>
          <p:nvPr/>
        </p:nvSpPr>
        <p:spPr>
          <a:xfrm>
            <a:off x="1166434" y="3003410"/>
            <a:ext cx="1988192" cy="6176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Capture/Camera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7B4FA0-3559-40B0-8262-2D7AFBC17013}"/>
              </a:ext>
            </a:extLst>
          </p:cNvPr>
          <p:cNvSpPr/>
          <p:nvPr/>
        </p:nvSpPr>
        <p:spPr>
          <a:xfrm>
            <a:off x="4043082" y="4683767"/>
            <a:ext cx="1405693" cy="11651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Extraction/encoding generation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AF33CE-C38C-42A3-B6D0-4CC453609F43}"/>
              </a:ext>
            </a:extLst>
          </p:cNvPr>
          <p:cNvSpPr/>
          <p:nvPr/>
        </p:nvSpPr>
        <p:spPr>
          <a:xfrm>
            <a:off x="3968611" y="3691668"/>
            <a:ext cx="1533846" cy="6176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Recognition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8E33B2-164E-4EC2-ABA2-488326265F3F}"/>
              </a:ext>
            </a:extLst>
          </p:cNvPr>
          <p:cNvSpPr/>
          <p:nvPr/>
        </p:nvSpPr>
        <p:spPr>
          <a:xfrm>
            <a:off x="3730962" y="2620427"/>
            <a:ext cx="1988192" cy="6176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Verification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B83D-ACCD-4EFC-81B8-A534FB975C00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148240" y="2253060"/>
            <a:ext cx="36870" cy="7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8DB94-1EC6-4870-B47E-562C456DDA9E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2160530" y="3621071"/>
            <a:ext cx="1882552" cy="164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E4FDEE-F8A7-4E55-9FB4-B8568189ACB3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4735534" y="4309329"/>
            <a:ext cx="10395" cy="37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F64DFE-1A56-41A6-816C-DBF235C56A21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H="1" flipV="1">
            <a:off x="4725058" y="3238088"/>
            <a:ext cx="10476" cy="45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39137B-B92E-42CC-91AF-BFB05C58CD07}"/>
              </a:ext>
            </a:extLst>
          </p:cNvPr>
          <p:cNvCxnSpPr>
            <a:cxnSpLocks/>
            <a:stCxn id="25" idx="3"/>
            <a:endCxn id="57" idx="1"/>
          </p:cNvCxnSpPr>
          <p:nvPr/>
        </p:nvCxnSpPr>
        <p:spPr>
          <a:xfrm>
            <a:off x="5719154" y="2929258"/>
            <a:ext cx="1278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8151FC-9EF4-465A-AFCD-A2C00F821013}"/>
              </a:ext>
            </a:extLst>
          </p:cNvPr>
          <p:cNvSpPr/>
          <p:nvPr/>
        </p:nvSpPr>
        <p:spPr>
          <a:xfrm>
            <a:off x="6997182" y="2620427"/>
            <a:ext cx="992592" cy="6176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Open the Door</a:t>
            </a:r>
          </a:p>
        </p:txBody>
      </p: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117A6ADF-2BF2-4117-8C4C-9D83E199BC76}"/>
              </a:ext>
            </a:extLst>
          </p:cNvPr>
          <p:cNvSpPr/>
          <p:nvPr/>
        </p:nvSpPr>
        <p:spPr>
          <a:xfrm>
            <a:off x="7613007" y="4246051"/>
            <a:ext cx="1006679" cy="80007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Database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5CE835F-5E9A-46B0-A8FF-86EA0B5BAFCF}"/>
              </a:ext>
            </a:extLst>
          </p:cNvPr>
          <p:cNvCxnSpPr>
            <a:cxnSpLocks/>
            <a:stCxn id="156" idx="2"/>
            <a:endCxn id="64" idx="2"/>
          </p:cNvCxnSpPr>
          <p:nvPr/>
        </p:nvCxnSpPr>
        <p:spPr>
          <a:xfrm rot="16200000" flipH="1">
            <a:off x="6606802" y="3639885"/>
            <a:ext cx="773262" cy="123914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7D34AF1-B409-4825-8D5E-BF15258FC84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0691460" y="1535321"/>
            <a:ext cx="442705" cy="1085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083AFCE-1E50-4FAB-ADD1-B51848D8B1BD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7627447" y="1535321"/>
            <a:ext cx="992592" cy="189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ECD0E0E-86DB-40DB-8528-2117E9BCA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87" y="1256965"/>
            <a:ext cx="223356" cy="2459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300D04E-C3A1-4873-A6C3-D2904686D672}"/>
              </a:ext>
            </a:extLst>
          </p:cNvPr>
          <p:cNvSpPr txBox="1"/>
          <p:nvPr/>
        </p:nvSpPr>
        <p:spPr>
          <a:xfrm>
            <a:off x="5246373" y="1347434"/>
            <a:ext cx="80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No</a:t>
            </a:r>
            <a:r>
              <a:rPr lang="en-IN" dirty="0"/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1C10900-96D0-49B0-AC76-BA567B268F39}"/>
              </a:ext>
            </a:extLst>
          </p:cNvPr>
          <p:cNvSpPr txBox="1"/>
          <p:nvPr/>
        </p:nvSpPr>
        <p:spPr>
          <a:xfrm>
            <a:off x="5893868" y="2380698"/>
            <a:ext cx="80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Yes</a:t>
            </a:r>
            <a:r>
              <a:rPr lang="en-IN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2CD95D-9650-4E90-8ABB-2052D77DD954}"/>
              </a:ext>
            </a:extLst>
          </p:cNvPr>
          <p:cNvSpPr txBox="1"/>
          <p:nvPr/>
        </p:nvSpPr>
        <p:spPr>
          <a:xfrm>
            <a:off x="8816345" y="2187021"/>
            <a:ext cx="8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Approved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6E091-EAA2-321B-9F98-33B4BE5E7D38}"/>
              </a:ext>
            </a:extLst>
          </p:cNvPr>
          <p:cNvSpPr/>
          <p:nvPr/>
        </p:nvSpPr>
        <p:spPr>
          <a:xfrm>
            <a:off x="7613007" y="3976373"/>
            <a:ext cx="1006679" cy="41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Dynamo DB- AWS 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54596C-D28D-4BED-A5D0-EE2FDF01EBA0}"/>
              </a:ext>
            </a:extLst>
          </p:cNvPr>
          <p:cNvSpPr/>
          <p:nvPr/>
        </p:nvSpPr>
        <p:spPr>
          <a:xfrm>
            <a:off x="5719154" y="1229516"/>
            <a:ext cx="1908293" cy="990872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Send the message to </a:t>
            </a:r>
            <a:r>
              <a:rPr lang="en-IN" sz="1400" dirty="0" err="1"/>
              <a:t>aws</a:t>
            </a:r>
            <a:r>
              <a:rPr lang="en-IN" sz="1400" dirty="0"/>
              <a:t> to trigger SES (notification </a:t>
            </a:r>
          </a:p>
          <a:p>
            <a:pPr algn="ctr"/>
            <a:r>
              <a:rPr lang="en-IN" sz="1400" dirty="0"/>
              <a:t>(</a:t>
            </a:r>
            <a:r>
              <a:rPr lang="en-IN" sz="1400" dirty="0" err="1"/>
              <a:t>publisher:RPI</a:t>
            </a:r>
            <a:r>
              <a:rPr lang="en-IN" sz="1400" dirty="0"/>
              <a:t>, </a:t>
            </a:r>
            <a:r>
              <a:rPr lang="en-IN" sz="1400" dirty="0" err="1"/>
              <a:t>Subs:AWS</a:t>
            </a:r>
            <a:r>
              <a:rPr lang="en-IN" sz="1400" dirty="0"/>
              <a:t>)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DCD63B24-0194-4422-939E-C11EB0183026}"/>
              </a:ext>
            </a:extLst>
          </p:cNvPr>
          <p:cNvSpPr/>
          <p:nvPr/>
        </p:nvSpPr>
        <p:spPr>
          <a:xfrm>
            <a:off x="8620039" y="828336"/>
            <a:ext cx="2071421" cy="1413969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If user input =approved/deny /remember?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ED3006-BECD-4F9A-A1CD-66107B879ED9}"/>
              </a:ext>
            </a:extLst>
          </p:cNvPr>
          <p:cNvSpPr/>
          <p:nvPr/>
        </p:nvSpPr>
        <p:spPr>
          <a:xfrm>
            <a:off x="9125855" y="2470811"/>
            <a:ext cx="1177255" cy="61766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Trigger AWS lambda function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44072F-8F81-4EE8-87AF-0F7ADE9CFADF}"/>
              </a:ext>
            </a:extLst>
          </p:cNvPr>
          <p:cNvSpPr/>
          <p:nvPr/>
        </p:nvSpPr>
        <p:spPr>
          <a:xfrm>
            <a:off x="9033172" y="3273920"/>
            <a:ext cx="1362619" cy="6943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Publish </a:t>
            </a:r>
            <a:r>
              <a:rPr lang="en-IN" sz="1200" dirty="0" err="1"/>
              <a:t>msg</a:t>
            </a:r>
            <a:r>
              <a:rPr lang="en-IN" sz="1200" dirty="0"/>
              <a:t> to </a:t>
            </a:r>
            <a:r>
              <a:rPr lang="en-IN" sz="1200" dirty="0" err="1"/>
              <a:t>rpi</a:t>
            </a:r>
            <a:r>
              <a:rPr lang="en-IN" sz="1200" dirty="0"/>
              <a:t> (unlock)</a:t>
            </a:r>
          </a:p>
          <a:p>
            <a:pPr algn="ctr"/>
            <a:r>
              <a:rPr lang="en-IN" sz="1200" dirty="0" err="1"/>
              <a:t>Subs;rpi</a:t>
            </a:r>
            <a:r>
              <a:rPr lang="en-IN" sz="1200" dirty="0"/>
              <a:t>,  </a:t>
            </a:r>
            <a:r>
              <a:rPr lang="en-IN" sz="1200" dirty="0" err="1"/>
              <a:t>pub:AWS</a:t>
            </a:r>
            <a:endParaRPr lang="en-IN" sz="12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812CE56-A049-469B-99EB-F408C09E26D2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16200000" flipH="1">
            <a:off x="9570863" y="2327191"/>
            <a:ext cx="228506" cy="58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7E832A3-63AA-454E-B80D-53927E0C30D2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9621759" y="3181196"/>
            <a:ext cx="1854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F4D3A6A-BF0F-4352-BC20-8978B037D083}"/>
              </a:ext>
            </a:extLst>
          </p:cNvPr>
          <p:cNvCxnSpPr>
            <a:cxnSpLocks/>
            <a:stCxn id="52" idx="1"/>
            <a:endCxn id="57" idx="2"/>
          </p:cNvCxnSpPr>
          <p:nvPr/>
        </p:nvCxnSpPr>
        <p:spPr>
          <a:xfrm rot="10800000">
            <a:off x="7493478" y="3238089"/>
            <a:ext cx="1539694" cy="382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ADE2AA-453E-4B1F-8B73-1C94525BA5B4}"/>
              </a:ext>
            </a:extLst>
          </p:cNvPr>
          <p:cNvSpPr txBox="1"/>
          <p:nvPr/>
        </p:nvSpPr>
        <p:spPr>
          <a:xfrm>
            <a:off x="10531155" y="1191237"/>
            <a:ext cx="100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Remember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AA2BA4-C833-483F-B2BD-EBDC6F410D7E}"/>
              </a:ext>
            </a:extLst>
          </p:cNvPr>
          <p:cNvSpPr/>
          <p:nvPr/>
        </p:nvSpPr>
        <p:spPr>
          <a:xfrm>
            <a:off x="10545537" y="2628117"/>
            <a:ext cx="986333" cy="8950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Trigger AWS lambda function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031B08-8898-4BF9-ABD2-62EA03D15B0E}"/>
              </a:ext>
            </a:extLst>
          </p:cNvPr>
          <p:cNvSpPr/>
          <p:nvPr/>
        </p:nvSpPr>
        <p:spPr>
          <a:xfrm>
            <a:off x="9873181" y="4309330"/>
            <a:ext cx="1714117" cy="13574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Publish </a:t>
            </a:r>
            <a:r>
              <a:rPr lang="en-IN" sz="1200" dirty="0" err="1"/>
              <a:t>msg</a:t>
            </a:r>
            <a:r>
              <a:rPr lang="en-IN" sz="1200" dirty="0"/>
              <a:t> to </a:t>
            </a:r>
            <a:r>
              <a:rPr lang="en-IN" sz="1200" dirty="0" err="1"/>
              <a:t>rpi</a:t>
            </a:r>
            <a:r>
              <a:rPr lang="en-IN" sz="1200" dirty="0"/>
              <a:t> (remember)</a:t>
            </a:r>
          </a:p>
          <a:p>
            <a:pPr algn="ctr"/>
            <a:r>
              <a:rPr lang="en-IN" sz="1200" dirty="0"/>
              <a:t> and append the encodings generated for the face to AWS S3</a:t>
            </a:r>
          </a:p>
          <a:p>
            <a:pPr algn="ctr"/>
            <a:r>
              <a:rPr lang="en-IN" sz="1200" dirty="0" err="1"/>
              <a:t>Subs;rpi</a:t>
            </a:r>
            <a:r>
              <a:rPr lang="en-IN" sz="1200" dirty="0"/>
              <a:t>,  </a:t>
            </a:r>
            <a:r>
              <a:rPr lang="en-IN" sz="1200" dirty="0" err="1"/>
              <a:t>pub:AWS</a:t>
            </a:r>
            <a:endParaRPr lang="en-IN" sz="1200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314833C-C5A2-48D4-95B6-428B6582D7DD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 rot="5400000">
            <a:off x="10491372" y="3761997"/>
            <a:ext cx="786201" cy="308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DC2ED1F-C870-4C8C-9C1E-65C9A3C302A8}"/>
              </a:ext>
            </a:extLst>
          </p:cNvPr>
          <p:cNvCxnSpPr>
            <a:cxnSpLocks/>
            <a:stCxn id="79" idx="1"/>
          </p:cNvCxnSpPr>
          <p:nvPr/>
        </p:nvCxnSpPr>
        <p:spPr>
          <a:xfrm rot="10800000">
            <a:off x="7437013" y="3621077"/>
            <a:ext cx="2436169" cy="1366970"/>
          </a:xfrm>
          <a:prstGeom prst="bentConnector3">
            <a:avLst>
              <a:gd name="adj1" fmla="val 437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B775C3D-5619-41DD-9B59-BD591CE6D7D9}"/>
              </a:ext>
            </a:extLst>
          </p:cNvPr>
          <p:cNvSpPr/>
          <p:nvPr/>
        </p:nvSpPr>
        <p:spPr>
          <a:xfrm>
            <a:off x="5926282" y="5540068"/>
            <a:ext cx="3289436" cy="61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AWS:s3  Bucket (contains face encodings of authorized users)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CDBBE9C-2108-41E0-A1E6-FD643C2335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79901" y="3517087"/>
            <a:ext cx="2301981" cy="1743983"/>
          </a:xfrm>
          <a:prstGeom prst="bentConnector3">
            <a:avLst>
              <a:gd name="adj1" fmla="val 28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4455F37-9BFA-4E80-BC0F-7EA21E86B5A8}"/>
              </a:ext>
            </a:extLst>
          </p:cNvPr>
          <p:cNvCxnSpPr>
            <a:cxnSpLocks/>
            <a:stCxn id="79" idx="2"/>
            <a:endCxn id="102" idx="3"/>
          </p:cNvCxnSpPr>
          <p:nvPr/>
        </p:nvCxnSpPr>
        <p:spPr>
          <a:xfrm rot="5400000">
            <a:off x="9881912" y="5000570"/>
            <a:ext cx="182134" cy="1514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2669061-F8D9-4AE1-A42A-FE0D3ABD1816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rot="10800000" flipV="1">
            <a:off x="8619687" y="3075623"/>
            <a:ext cx="1925851" cy="1109578"/>
          </a:xfrm>
          <a:prstGeom prst="bentConnector3">
            <a:avLst>
              <a:gd name="adj1" fmla="val 298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ECAEBF0-6C39-4827-8F0F-A3251F2C47B6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8116347" y="2779641"/>
            <a:ext cx="1009508" cy="11967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2F86D0B-3E9D-4B7F-B754-BD71E21CBC6C}"/>
              </a:ext>
            </a:extLst>
          </p:cNvPr>
          <p:cNvCxnSpPr>
            <a:cxnSpLocks/>
            <a:endCxn id="3" idx="0"/>
          </p:cNvCxnSpPr>
          <p:nvPr/>
        </p:nvCxnSpPr>
        <p:spPr>
          <a:xfrm rot="5400000">
            <a:off x="7341288" y="2460234"/>
            <a:ext cx="2291198" cy="741080"/>
          </a:xfrm>
          <a:prstGeom prst="bentConnector3">
            <a:avLst>
              <a:gd name="adj1" fmla="val 58217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0318090-F9BF-42B3-B639-8ABD63EB8E45}"/>
              </a:ext>
            </a:extLst>
          </p:cNvPr>
          <p:cNvSpPr txBox="1"/>
          <p:nvPr/>
        </p:nvSpPr>
        <p:spPr>
          <a:xfrm>
            <a:off x="8090919" y="2006943"/>
            <a:ext cx="80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denied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30017C5-B097-4DAC-B22B-0ABFE6669BE6}"/>
              </a:ext>
            </a:extLst>
          </p:cNvPr>
          <p:cNvSpPr/>
          <p:nvPr/>
        </p:nvSpPr>
        <p:spPr>
          <a:xfrm>
            <a:off x="5926282" y="3173427"/>
            <a:ext cx="895155" cy="699401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Send the message to AWS </a:t>
            </a:r>
            <a:r>
              <a:rPr lang="en-IN" sz="1100" dirty="0" err="1"/>
              <a:t>Subs:AWS</a:t>
            </a:r>
            <a:endParaRPr lang="en-IN" sz="1100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45010AE-4C35-4CCF-8C40-2789CF732F37}"/>
              </a:ext>
            </a:extLst>
          </p:cNvPr>
          <p:cNvCxnSpPr>
            <a:cxnSpLocks/>
            <a:stCxn id="25" idx="3"/>
            <a:endCxn id="156" idx="0"/>
          </p:cNvCxnSpPr>
          <p:nvPr/>
        </p:nvCxnSpPr>
        <p:spPr>
          <a:xfrm>
            <a:off x="5719154" y="2929258"/>
            <a:ext cx="654706" cy="24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6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011" y="814884"/>
            <a:ext cx="5293453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Hardware Requirements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78B547-5375-4A3A-8ED4-D39030E220F5}"/>
              </a:ext>
            </a:extLst>
          </p:cNvPr>
          <p:cNvSpPr txBox="1">
            <a:spLocks/>
          </p:cNvSpPr>
          <p:nvPr/>
        </p:nvSpPr>
        <p:spPr>
          <a:xfrm>
            <a:off x="6529432" y="619566"/>
            <a:ext cx="4585329" cy="7984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C591-C58E-4F65-8EDC-7441E73C34A8}"/>
              </a:ext>
            </a:extLst>
          </p:cNvPr>
          <p:cNvSpPr txBox="1"/>
          <p:nvPr/>
        </p:nvSpPr>
        <p:spPr>
          <a:xfrm>
            <a:off x="1090570" y="1470658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Raspberry Pi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Raspberry Pi 3Bplus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Raspberry Pi Camera V2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Arial" panose="020B0604020202020204" pitchFamily="34" charset="0"/>
              </a:rPr>
              <a:t>MicroSDCard</a:t>
            </a:r>
            <a:r>
              <a:rPr lang="en-IN" b="0" i="0" dirty="0">
                <a:effectLst/>
                <a:latin typeface="Arial" panose="020B0604020202020204" pitchFamily="34" charset="0"/>
              </a:rPr>
              <a:t> –16GB Class10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Raspberry Pi Power Supply (5V 2.5A)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LED</a:t>
            </a: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Resistor(220 or 330 ohms should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Breadboard</a:t>
            </a: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Jumper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Servo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Latch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Display</a:t>
            </a:r>
          </a:p>
          <a:p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F2B78-BF48-4DA1-AC98-AAEFBED8D4D3}"/>
              </a:ext>
            </a:extLst>
          </p:cNvPr>
          <p:cNvSpPr txBox="1"/>
          <p:nvPr/>
        </p:nvSpPr>
        <p:spPr>
          <a:xfrm>
            <a:off x="6542761" y="1470658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Arial" panose="020B0604020202020204" pitchFamily="34" charset="0"/>
              </a:rPr>
              <a:t>AWS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strike="sngStrike" dirty="0">
                <a:effectLst/>
                <a:latin typeface="Arial" panose="020B0604020202020204" pitchFamily="34" charset="0"/>
              </a:rPr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trike="sngStrike" dirty="0">
                <a:latin typeface="Arial" panose="020B0604020202020204" pitchFamily="34" charset="0"/>
              </a:rPr>
              <a:t>Django/Flask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strike="sngStrike" dirty="0">
                <a:effectLst/>
                <a:latin typeface="Arial" panose="020B0604020202020204" pitchFamily="34" charset="0"/>
              </a:rPr>
              <a:t>Pushover/Twilio</a:t>
            </a:r>
          </a:p>
          <a:p>
            <a:endParaRPr lang="en-I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8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011" y="814884"/>
            <a:ext cx="7382312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Modules to be developed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67B88-198E-4C59-8561-C009FA0BC661}"/>
              </a:ext>
            </a:extLst>
          </p:cNvPr>
          <p:cNvSpPr txBox="1"/>
          <p:nvPr/>
        </p:nvSpPr>
        <p:spPr>
          <a:xfrm>
            <a:off x="1065403" y="1554548"/>
            <a:ext cx="574645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Module 1</a:t>
            </a:r>
            <a:r>
              <a:rPr lang="en-IN" dirty="0">
                <a:latin typeface="Arial" panose="020B0604020202020204" pitchFamily="34" charset="0"/>
              </a:rPr>
              <a:t>: Face detection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Module 2</a:t>
            </a:r>
            <a:r>
              <a:rPr lang="en-IN" dirty="0">
                <a:latin typeface="Arial" panose="020B0604020202020204" pitchFamily="34" charset="0"/>
              </a:rPr>
              <a:t> : Face recognition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Module 3</a:t>
            </a:r>
            <a:r>
              <a:rPr lang="en-IN" dirty="0">
                <a:latin typeface="Arial" panose="020B0604020202020204" pitchFamily="34" charset="0"/>
              </a:rPr>
              <a:t>: Notification and app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Module 4</a:t>
            </a:r>
            <a:r>
              <a:rPr lang="en-IN" dirty="0">
                <a:latin typeface="Arial" panose="020B0604020202020204" pitchFamily="34" charset="0"/>
              </a:rPr>
              <a:t>: Database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Module 5</a:t>
            </a:r>
            <a:r>
              <a:rPr lang="en-IN" dirty="0">
                <a:latin typeface="Arial" panose="020B0604020202020204" pitchFamily="34" charset="0"/>
              </a:rPr>
              <a:t> : MQTT Publisher/Subscriber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</a:rPr>
              <a:t>Contributions</a:t>
            </a:r>
            <a:r>
              <a:rPr lang="en-IN" dirty="0">
                <a:latin typeface="Arial" panose="020B0604020202020204" pitchFamily="34" charset="0"/>
              </a:rPr>
              <a:t>: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/>
                <a:cs typeface="Arial"/>
              </a:rPr>
              <a:t>Kanishka : Module 1 &amp; 2</a:t>
            </a:r>
            <a:endParaRPr lang="en-IN" dirty="0"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Shravya : Module 3,4 &amp; 5,HW</a:t>
            </a:r>
          </a:p>
        </p:txBody>
      </p:sp>
    </p:spTree>
    <p:extLst>
      <p:ext uri="{BB962C8B-B14F-4D97-AF65-F5344CB8AC3E}">
        <p14:creationId xmlns:p14="http://schemas.microsoft.com/office/powerpoint/2010/main" val="21884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011" y="814884"/>
            <a:ext cx="7382312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Deliverables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67B88-198E-4C59-8561-C009FA0BC661}"/>
              </a:ext>
            </a:extLst>
          </p:cNvPr>
          <p:cNvSpPr txBox="1"/>
          <p:nvPr/>
        </p:nvSpPr>
        <p:spPr>
          <a:xfrm>
            <a:off x="1065403" y="1554548"/>
            <a:ext cx="9493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DEMO</a:t>
            </a:r>
            <a:r>
              <a:rPr lang="en-IN" dirty="0">
                <a:latin typeface="Arial" panose="020B0604020202020204" pitchFamily="34" charset="0"/>
              </a:rPr>
              <a:t>: Final demonstration of entire development using a prototype.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CODE</a:t>
            </a:r>
            <a:r>
              <a:rPr lang="en-IN" dirty="0">
                <a:latin typeface="Arial" panose="020B0604020202020204" pitchFamily="34" charset="0"/>
              </a:rPr>
              <a:t>:  GitHub repo with code and samples of  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</a:rPr>
              <a:t>Face detection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</a:rPr>
              <a:t>Face recognition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</a:rPr>
              <a:t>MQTT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</a:rPr>
              <a:t>Database entries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</a:rPr>
              <a:t>AWS </a:t>
            </a:r>
            <a:r>
              <a:rPr lang="en-IN" dirty="0" err="1">
                <a:latin typeface="Arial" panose="020B0604020202020204" pitchFamily="34" charset="0"/>
              </a:rPr>
              <a:t>function:Lambda</a:t>
            </a:r>
            <a:endParaRPr lang="en-IN" dirty="0"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1C76-A4B2-F6BE-E488-125C1BB0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2503712" cy="808568"/>
          </a:xfrm>
        </p:spPr>
        <p:txBody>
          <a:bodyPr>
            <a:normAutofit/>
          </a:bodyPr>
          <a:lstStyle/>
          <a:p>
            <a:r>
              <a:rPr lang="en-US" sz="4000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1B0D-1916-0446-501C-3ABDBD95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face recognition libraries will be used  for face detection and recognition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https://pyimagesearch.com/2018/09/24/opencv-face-recognition/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If there is a new authorized user, the user details are stored in S3 and the model will be retrained with the new user details.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SzPct val="114999"/>
            </a:pPr>
            <a:r>
              <a:rPr lang="en-US" sz="1800" dirty="0">
                <a:latin typeface="Arial"/>
                <a:cs typeface="Arial"/>
              </a:rPr>
              <a:t>AWS will be used for training as it has high computing power compared to </a:t>
            </a:r>
            <a:r>
              <a:rPr lang="en-US" sz="1800">
                <a:latin typeface="Arial"/>
                <a:cs typeface="Arial"/>
              </a:rPr>
              <a:t>raspberrypi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Computations will be performed on AWS 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Raspberrypi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based on the response time. </a:t>
            </a:r>
          </a:p>
        </p:txBody>
      </p:sp>
    </p:spTree>
    <p:extLst>
      <p:ext uri="{BB962C8B-B14F-4D97-AF65-F5344CB8AC3E}">
        <p14:creationId xmlns:p14="http://schemas.microsoft.com/office/powerpoint/2010/main" val="217530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784-6A98-4F18-9E22-3D16D5FA0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011" y="814884"/>
            <a:ext cx="7382312" cy="451854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2FFDE-6469-4984-A1C0-7C407AFBDE6B}"/>
              </a:ext>
            </a:extLst>
          </p:cNvPr>
          <p:cNvSpPr txBox="1"/>
          <p:nvPr/>
        </p:nvSpPr>
        <p:spPr>
          <a:xfrm>
            <a:off x="1312878" y="1595301"/>
            <a:ext cx="93914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https://www.youtube.com/watch?v=o-x1PE0LVKM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https://www.pantechsolutions.net/capturing-an-image-using-mobile-by-ip-camera-with-raspberry-pi#:~:text=As%20the%20Raspberry%20Pi%20beginner,when%20compared%20to%20USB%20camera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https://ijcrt.org/papers/IJCRT2106293.pdf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https://www.youtube.com/watch?v=-icJaVEPBaM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35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457</TotalTime>
  <Words>568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Door Lock System </vt:lpstr>
      <vt:lpstr>Use Case</vt:lpstr>
      <vt:lpstr>End to End : Design</vt:lpstr>
      <vt:lpstr>Flow Chart </vt:lpstr>
      <vt:lpstr>Hardware Requirements</vt:lpstr>
      <vt:lpstr>Modules to be developed</vt:lpstr>
      <vt:lpstr>Deliverables</vt:lpstr>
      <vt:lpstr>Updates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Lock System</dc:title>
  <dc:creator>ayush20dhar@gmail.com</dc:creator>
  <cp:lastModifiedBy>Kanishka Dhar</cp:lastModifiedBy>
  <cp:revision>37</cp:revision>
  <dcterms:created xsi:type="dcterms:W3CDTF">2023-03-19T18:48:09Z</dcterms:created>
  <dcterms:modified xsi:type="dcterms:W3CDTF">2023-04-29T03:02:33Z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6eea575a-706f-4001-acda-aea747fb2a66</vt:lpwstr>
  </property>
  <property fmtid="{D5CDD505-2E9C-101B-9397-08002B2CF9AE}" pid="3" name="ABClassification">
    <vt:lpwstr>Public</vt:lpwstr>
  </property>
</Properties>
</file>