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a60603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a60603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53b6094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53b6094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7a606036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7a606036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53b6094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53b6094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a606036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a606036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7a606036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7a606036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53b6094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53b6094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3b6094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53b6094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a0e705e1a74bf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a0e705e1a74bf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7a60603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7a60603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a60603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7a60603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세종 11학</a:t>
            </a:r>
            <a:r>
              <a:rPr lang="ko"/>
              <a:t>번. 학생회장도 했었음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학생회 생활을 오래 했었음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현재는 토스뱅크 서버플랫폼에서 서버 개발을 하고 있음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7a60603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7a60603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7a60603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7a60603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7a60603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7a60603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7a60603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7a60603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7a60603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7a60603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7a606036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7a606036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www.youtube.com/watch?v=QHlyr8soUD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금융</a:t>
            </a:r>
            <a:r>
              <a:rPr lang="ko" sz="4000"/>
              <a:t>권</a:t>
            </a:r>
            <a:r>
              <a:rPr b="1" lang="ko" sz="4000"/>
              <a:t> 개발자</a:t>
            </a:r>
            <a:r>
              <a:rPr lang="ko" sz="4000"/>
              <a:t>로 일하기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최신</a:t>
            </a:r>
            <a:r>
              <a:rPr lang="ko">
                <a:solidFill>
                  <a:schemeClr val="dk2"/>
                </a:solidFill>
              </a:rPr>
              <a:t> 금융 트렌</a:t>
            </a:r>
            <a:r>
              <a:rPr lang="ko">
                <a:solidFill>
                  <a:schemeClr val="dk2"/>
                </a:solidFill>
              </a:rPr>
              <a:t>드 (aka. 토스뱅크)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5934100" y="2333950"/>
            <a:ext cx="2800800" cy="194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계정계 (Corebanking)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186500" y="2346850"/>
            <a:ext cx="2800800" cy="1926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채널계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214175" y="287247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고객</a:t>
            </a:r>
            <a:endParaRPr sz="1200"/>
          </a:p>
        </p:txBody>
      </p:sp>
      <p:sp>
        <p:nvSpPr>
          <p:cNvPr id="121" name="Google Shape;121;p22"/>
          <p:cNvSpPr/>
          <p:nvPr/>
        </p:nvSpPr>
        <p:spPr>
          <a:xfrm>
            <a:off x="7037413" y="287247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수신</a:t>
            </a:r>
            <a:endParaRPr sz="1200"/>
          </a:p>
        </p:txBody>
      </p:sp>
      <p:sp>
        <p:nvSpPr>
          <p:cNvPr id="122" name="Google Shape;122;p22"/>
          <p:cNvSpPr/>
          <p:nvPr/>
        </p:nvSpPr>
        <p:spPr>
          <a:xfrm>
            <a:off x="7037425" y="358962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여신</a:t>
            </a:r>
            <a:endParaRPr sz="1200"/>
          </a:p>
        </p:txBody>
      </p:sp>
      <p:sp>
        <p:nvSpPr>
          <p:cNvPr id="123" name="Google Shape;123;p22"/>
          <p:cNvSpPr/>
          <p:nvPr/>
        </p:nvSpPr>
        <p:spPr>
          <a:xfrm>
            <a:off x="6214175" y="358962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카드</a:t>
            </a:r>
            <a:endParaRPr sz="1200"/>
          </a:p>
        </p:txBody>
      </p:sp>
      <p:sp>
        <p:nvSpPr>
          <p:cNvPr id="124" name="Google Shape;124;p22"/>
          <p:cNvSpPr/>
          <p:nvPr/>
        </p:nvSpPr>
        <p:spPr>
          <a:xfrm>
            <a:off x="7911700" y="2872475"/>
            <a:ext cx="517800" cy="122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대외연계</a:t>
            </a:r>
            <a:endParaRPr sz="12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00" y="2787975"/>
            <a:ext cx="1044350" cy="10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17250" y="1145825"/>
            <a:ext cx="4899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채널계 최신 기술 중심으로 전환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K8S, MSA, 오픈소</a:t>
            </a:r>
            <a:r>
              <a:rPr lang="ko" sz="1800">
                <a:solidFill>
                  <a:schemeClr val="dk2"/>
                </a:solidFill>
              </a:rPr>
              <a:t>스 적극 활용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283200" y="2902550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Server1</a:t>
            </a:r>
            <a:endParaRPr sz="1200"/>
          </a:p>
        </p:txBody>
      </p:sp>
      <p:sp>
        <p:nvSpPr>
          <p:cNvPr id="128" name="Google Shape;128;p22"/>
          <p:cNvSpPr/>
          <p:nvPr/>
        </p:nvSpPr>
        <p:spPr>
          <a:xfrm>
            <a:off x="3627663" y="2872475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 2</a:t>
            </a:r>
            <a:endParaRPr sz="1200"/>
          </a:p>
        </p:txBody>
      </p:sp>
      <p:sp>
        <p:nvSpPr>
          <p:cNvPr id="129" name="Google Shape;129;p22"/>
          <p:cNvSpPr/>
          <p:nvPr/>
        </p:nvSpPr>
        <p:spPr>
          <a:xfrm>
            <a:off x="2409750" y="3029500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 1</a:t>
            </a:r>
            <a:endParaRPr sz="1200"/>
          </a:p>
        </p:txBody>
      </p:sp>
      <p:sp>
        <p:nvSpPr>
          <p:cNvPr id="130" name="Google Shape;130;p22"/>
          <p:cNvSpPr/>
          <p:nvPr/>
        </p:nvSpPr>
        <p:spPr>
          <a:xfrm>
            <a:off x="2562150" y="3181900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 1</a:t>
            </a:r>
            <a:endParaRPr sz="1200"/>
          </a:p>
        </p:txBody>
      </p:sp>
      <p:sp>
        <p:nvSpPr>
          <p:cNvPr id="131" name="Google Shape;131;p22"/>
          <p:cNvSpPr/>
          <p:nvPr/>
        </p:nvSpPr>
        <p:spPr>
          <a:xfrm>
            <a:off x="2714550" y="3334300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</a:t>
            </a:r>
            <a:endParaRPr sz="1200"/>
          </a:p>
        </p:txBody>
      </p:sp>
      <p:sp>
        <p:nvSpPr>
          <p:cNvPr id="132" name="Google Shape;132;p22"/>
          <p:cNvSpPr/>
          <p:nvPr/>
        </p:nvSpPr>
        <p:spPr>
          <a:xfrm>
            <a:off x="3780063" y="3024875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 2</a:t>
            </a:r>
            <a:endParaRPr sz="1200"/>
          </a:p>
        </p:txBody>
      </p:sp>
      <p:sp>
        <p:nvSpPr>
          <p:cNvPr id="133" name="Google Shape;133;p22"/>
          <p:cNvSpPr/>
          <p:nvPr/>
        </p:nvSpPr>
        <p:spPr>
          <a:xfrm>
            <a:off x="3932463" y="3177275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 2</a:t>
            </a:r>
            <a:endParaRPr sz="1200"/>
          </a:p>
        </p:txBody>
      </p:sp>
      <p:sp>
        <p:nvSpPr>
          <p:cNvPr id="134" name="Google Shape;134;p22"/>
          <p:cNvSpPr/>
          <p:nvPr/>
        </p:nvSpPr>
        <p:spPr>
          <a:xfrm>
            <a:off x="4084863" y="3329675"/>
            <a:ext cx="8229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Server</a:t>
            </a:r>
            <a:endParaRPr sz="1200"/>
          </a:p>
        </p:txBody>
      </p:sp>
      <p:cxnSp>
        <p:nvCxnSpPr>
          <p:cNvPr id="135" name="Google Shape;135;p22"/>
          <p:cNvCxnSpPr>
            <a:stCxn id="125" idx="3"/>
            <a:endCxn id="119" idx="1"/>
          </p:cNvCxnSpPr>
          <p:nvPr/>
        </p:nvCxnSpPr>
        <p:spPr>
          <a:xfrm>
            <a:off x="1403250" y="3310150"/>
            <a:ext cx="7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19" idx="3"/>
            <a:endCxn id="118" idx="1"/>
          </p:cNvCxnSpPr>
          <p:nvPr/>
        </p:nvCxnSpPr>
        <p:spPr>
          <a:xfrm flipH="1" rot="10800000">
            <a:off x="4987300" y="3305650"/>
            <a:ext cx="946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19" idx="2"/>
            <a:endCxn id="125" idx="2"/>
          </p:cNvCxnSpPr>
          <p:nvPr/>
        </p:nvCxnSpPr>
        <p:spPr>
          <a:xfrm flipH="1" rot="5400000">
            <a:off x="2013550" y="2700100"/>
            <a:ext cx="441000" cy="2705700"/>
          </a:xfrm>
          <a:prstGeom prst="bentConnector3">
            <a:avLst>
              <a:gd fmla="val -818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 개발자 장점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대외 기관과의 연계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은행연합회, 금융결제원, 신용정보원, 시중 은행/증권 등 각종 기관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금융에 대한 이해도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비즈니스 안정성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직업 안정성 (정년 보장)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연봉 / 복지 / 인센티브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대기업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망분</a:t>
            </a:r>
            <a:r>
              <a:rPr lang="ko" sz="1600"/>
              <a:t>리 환경에서 개발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금감원의 관리/감독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계정계라는 거대한 모놀리틱 시스템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수직 구조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업무 확장 어려움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기술 성장 어려움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오피스룩</a:t>
            </a:r>
            <a:endParaRPr sz="16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 개발자 단점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장점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기</a:t>
            </a:r>
            <a:r>
              <a:rPr lang="ko" sz="1600"/>
              <a:t>술 중심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수</a:t>
            </a:r>
            <a:r>
              <a:rPr lang="ko" sz="1600"/>
              <a:t>평 구조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기술 성</a:t>
            </a:r>
            <a:r>
              <a:rPr lang="ko" sz="1600"/>
              <a:t>장 무궁무진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연봉 / 복지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공</a:t>
            </a:r>
            <a:r>
              <a:rPr lang="ko" sz="1600"/>
              <a:t>통 단점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망분리 환경에서 개발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금감원의 관리/감독</a:t>
            </a:r>
            <a:endParaRPr sz="1600"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핀테크/인터넷전문은행 </a:t>
            </a:r>
            <a:r>
              <a:rPr lang="ko">
                <a:solidFill>
                  <a:schemeClr val="dk2"/>
                </a:solidFill>
              </a:rPr>
              <a:t>개발자</a:t>
            </a:r>
            <a:r>
              <a:rPr lang="ko">
                <a:solidFill>
                  <a:schemeClr val="dk2"/>
                </a:solidFill>
              </a:rPr>
              <a:t>는 다르다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 개발자가 되기 위한 방향성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여러분</a:t>
            </a:r>
            <a:r>
              <a:rPr lang="ko"/>
              <a:t>은 어떤 개발자가 되고 싶으신가요?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전통적인 금융권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은행/증권/보험/카드 크게 다르지 않다.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인터넷 전문은행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카카오뱅크, </a:t>
            </a:r>
            <a:r>
              <a:rPr lang="ko" strike="sngStrike"/>
              <a:t>케이뱅크</a:t>
            </a:r>
            <a:r>
              <a:rPr lang="ko"/>
              <a:t>, 토스뱅크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방향성 결정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전통적인 금융권 : 학벌, 학점, 스토리텔링, 자소서, 자격증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인터넷 전문은행 : CS 기본지식, 프로젝트 경험과 문제해결 능력, 커뮤니케이션 스킬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핀테크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필요 기술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CS 지식 (운영체제, 네트워크, 자료구조)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일반적으로 Java, Spring Framework 기술 사용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프로젝트를 많이 하는 것보다 하나라도 제대로 하면서, 과정을 기록하기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하나라도 깊게 아는 게 중요</a:t>
            </a:r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 개발자</a:t>
            </a:r>
            <a:r>
              <a:rPr lang="ko">
                <a:solidFill>
                  <a:schemeClr val="dk2"/>
                </a:solidFill>
              </a:rPr>
              <a:t>로 취업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300" y="3996175"/>
            <a:ext cx="86063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76" y="2728050"/>
            <a:ext cx="1310525" cy="87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725" y="3503850"/>
            <a:ext cx="789275" cy="39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1100" y="3996175"/>
            <a:ext cx="789267" cy="5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6763" y="3563874"/>
            <a:ext cx="750808" cy="3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56775" y="2977087"/>
            <a:ext cx="750801" cy="375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68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152400" y="4443150"/>
            <a:ext cx="70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https://www.youtube.com/watch?v=QHlyr8soUDM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마치</a:t>
            </a:r>
            <a:r>
              <a:rPr lang="ko"/>
              <a:t>며..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대학생이 제일 좋은 시기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두려워 하지 말고 하고 싶은 걸 다 해보자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진행 순서</a:t>
            </a:r>
            <a:endParaRPr b="1" sz="20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금융권이</a:t>
            </a:r>
            <a:r>
              <a:rPr lang="ko"/>
              <a:t>란?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금융권 개발자로 취업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프로필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세종</a:t>
            </a:r>
            <a:r>
              <a:rPr lang="ko"/>
              <a:t>대 컴퓨터공학과 11학번 김종엽.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실무 경력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(전) 키튼플래닛 서버 개발자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(전) 뱅크샐러드 송금팀 서버 개발자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(현) 토스뱅크 플랫폼팀 서버 개발자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실무 경력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(전) 키튼플래닛 서버 개발자 =&gt; 비금융/스타트업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어린이 양치교육 서비스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(전) 뱅크샐러드 송금팀 서버 개발자 =&gt; 금융/핀테크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송금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(현) 토스뱅크 플랫폼팀 서버 개발자 =&gt; 금융/은행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기업뱅킹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모임통장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/>
              <a:t>서버플랫폼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금융권으로 이직한 이유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‘비금</a:t>
            </a:r>
            <a:r>
              <a:rPr lang="ko"/>
              <a:t>융 =&gt; 핀테크 =&gt; 은행’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개</a:t>
            </a:r>
            <a:r>
              <a:rPr lang="ko"/>
              <a:t>발 동기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금융에 대한 관심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핀테크의 한계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은행에 대한 궁금증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금융권이란 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Question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금융</a:t>
            </a:r>
            <a:r>
              <a:rPr lang="ko"/>
              <a:t>권</a:t>
            </a:r>
            <a:r>
              <a:rPr lang="ko"/>
              <a:t>이 무엇일까?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금융권에 왜 취업하고 싶을까?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금융권이란 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feat. ChatGPT</a:t>
            </a:r>
            <a:br>
              <a:rPr lang="ko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금융권이란 금융업무를 수행하는 기관들과 관련된 산업 부문을 의미한다. 금융권에 속하는 기관들은 주로 </a:t>
            </a:r>
            <a:br>
              <a:rPr lang="ko"/>
            </a:br>
            <a:r>
              <a:rPr b="1" lang="ko"/>
              <a:t>돈의 흐름과 관련된 업무</a:t>
            </a:r>
            <a:r>
              <a:rPr lang="ko"/>
              <a:t>를 수행한다.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은행</a:t>
            </a:r>
            <a:r>
              <a:rPr lang="ko"/>
              <a:t> : 개인과 기업에 예금, 대출, 송금 등 다양한 금융 서비스를 제공하는 기관.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증권사</a:t>
            </a:r>
            <a:r>
              <a:rPr lang="ko"/>
              <a:t> : 주식, 채권, 기타 금융 상품의 거래를 중개하며, 자산 관리와 투자 관련 서비스를 제공하는 기관.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보험사</a:t>
            </a:r>
            <a:r>
              <a:rPr lang="ko"/>
              <a:t> : 고객에게 다양한 보험 상품을 제공하여, 위험을 관리하고 보장하는 역할을 하는 기관.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신용카드사</a:t>
            </a:r>
            <a:r>
              <a:rPr lang="ko"/>
              <a:t> : 신용카드 발급 및 관리, 결제 서비스 제공을 통해 신용 거래를 지원하는 기관.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자산운용사</a:t>
            </a:r>
            <a:r>
              <a:rPr lang="ko"/>
              <a:t> : 투자자들의 자금을 모아 다양한 금융 상품에 투자하며, 자산을 관리하는 기관.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금융권 개발자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</a:t>
            </a:r>
            <a:r>
              <a:rPr lang="ko"/>
              <a:t>가 알고 싶은 건 금융 자체보다는 금융 </a:t>
            </a:r>
            <a:r>
              <a:rPr b="1" lang="ko"/>
              <a:t>개발자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은행의</a:t>
            </a:r>
            <a:r>
              <a:rPr b="1" lang="ko"/>
              <a:t> 종류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시중 은행 : 우리은행, 국민은행, 하나은행 등 ..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인터넷 전문은행 : 카카오뱅크, 케이뱅크, 토스뱅크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개발자 종류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iOS, Android 네이티브 개발자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프론트엔드 개발자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서버 개발자 (채널계 개발자)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ko"/>
              <a:t>계정계 개발자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전통적인 금융 시스템</a:t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5187750" y="2410150"/>
            <a:ext cx="2800800" cy="194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계정계 (Corebanking)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3262075" y="2768800"/>
            <a:ext cx="863400" cy="122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채널계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5467825" y="294867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고객</a:t>
            </a:r>
            <a:endParaRPr sz="1200"/>
          </a:p>
        </p:txBody>
      </p:sp>
      <p:sp>
        <p:nvSpPr>
          <p:cNvPr id="105" name="Google Shape;105;p21"/>
          <p:cNvSpPr/>
          <p:nvPr/>
        </p:nvSpPr>
        <p:spPr>
          <a:xfrm>
            <a:off x="6291063" y="294867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수신</a:t>
            </a:r>
            <a:endParaRPr sz="1200"/>
          </a:p>
        </p:txBody>
      </p:sp>
      <p:sp>
        <p:nvSpPr>
          <p:cNvPr id="106" name="Google Shape;106;p21"/>
          <p:cNvSpPr/>
          <p:nvPr/>
        </p:nvSpPr>
        <p:spPr>
          <a:xfrm>
            <a:off x="6291075" y="366582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여신</a:t>
            </a:r>
            <a:endParaRPr sz="1200"/>
          </a:p>
        </p:txBody>
      </p:sp>
      <p:sp>
        <p:nvSpPr>
          <p:cNvPr id="107" name="Google Shape;107;p21"/>
          <p:cNvSpPr/>
          <p:nvPr/>
        </p:nvSpPr>
        <p:spPr>
          <a:xfrm>
            <a:off x="5467825" y="3665825"/>
            <a:ext cx="568800" cy="5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카드</a:t>
            </a:r>
            <a:endParaRPr sz="1200"/>
          </a:p>
        </p:txBody>
      </p:sp>
      <p:sp>
        <p:nvSpPr>
          <p:cNvPr id="108" name="Google Shape;108;p21"/>
          <p:cNvSpPr/>
          <p:nvPr/>
        </p:nvSpPr>
        <p:spPr>
          <a:xfrm>
            <a:off x="7165350" y="2948675"/>
            <a:ext cx="517800" cy="122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대외연계</a:t>
            </a:r>
            <a:endParaRPr sz="12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50" y="2859825"/>
            <a:ext cx="1044350" cy="104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>
            <a:stCxn id="109" idx="3"/>
            <a:endCxn id="103" idx="1"/>
          </p:cNvCxnSpPr>
          <p:nvPr/>
        </p:nvCxnSpPr>
        <p:spPr>
          <a:xfrm>
            <a:off x="2199800" y="3382000"/>
            <a:ext cx="10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4125475" y="3382000"/>
            <a:ext cx="10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417250" y="1145825"/>
            <a:ext cx="60588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계정계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은행의 코어</a:t>
            </a:r>
            <a:r>
              <a:rPr lang="ko" sz="1800">
                <a:solidFill>
                  <a:schemeClr val="dk2"/>
                </a:solidFill>
              </a:rPr>
              <a:t>, </a:t>
            </a:r>
            <a:r>
              <a:rPr lang="ko" sz="1800">
                <a:solidFill>
                  <a:schemeClr val="dk2"/>
                </a:solidFill>
              </a:rPr>
              <a:t>핵심 비즈니스, 모놀리틱 아키텍처, 최신 기술 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ko" sz="1800">
                <a:solidFill>
                  <a:schemeClr val="dk2"/>
                </a:solidFill>
              </a:rPr>
              <a:t>계정계 개발자는 코드 개발보다 업무 중심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