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32e404-85be-4464-a247-5c82961ce721}">
          <p14:sldIdLst>
            <p14:sldId id="256"/>
            <p14:sldId id="257"/>
            <p14:sldId id="258"/>
            <p14:sldId id="259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Alternate Process 3"/>
          <p:cNvSpPr/>
          <p:nvPr/>
        </p:nvSpPr>
        <p:spPr>
          <a:xfrm>
            <a:off x="4714875" y="1756410"/>
            <a:ext cx="3354070" cy="702945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Level-0 DFD</a:t>
            </a:r>
            <a:endParaRPr lang="en-IN" altLang="en-US"/>
          </a:p>
        </p:txBody>
      </p:sp>
      <p:sp>
        <p:nvSpPr>
          <p:cNvPr id="6" name="Left-Right Arrow 5"/>
          <p:cNvSpPr/>
          <p:nvPr/>
        </p:nvSpPr>
        <p:spPr>
          <a:xfrm>
            <a:off x="3212465" y="3829685"/>
            <a:ext cx="1403350" cy="3727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Left-Right Arrow 6"/>
          <p:cNvSpPr/>
          <p:nvPr/>
        </p:nvSpPr>
        <p:spPr>
          <a:xfrm>
            <a:off x="8068945" y="3829685"/>
            <a:ext cx="1403350" cy="372745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 descr="icons8-user-1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4910" y="3380740"/>
            <a:ext cx="1270000" cy="1270000"/>
          </a:xfrm>
          <a:prstGeom prst="rect">
            <a:avLst/>
          </a:prstGeom>
        </p:spPr>
      </p:pic>
      <p:pic>
        <p:nvPicPr>
          <p:cNvPr id="9" name="Picture 8" descr="ap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2515" y="3543300"/>
            <a:ext cx="1186815" cy="118681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2767330" y="4476115"/>
            <a:ext cx="2465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4.MMQPKRS to Display</a:t>
            </a:r>
            <a:endParaRPr lang="en-IN" alt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2924175" y="3091815"/>
            <a:ext cx="2308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1.Use to MMQPKRS</a:t>
            </a:r>
            <a:endParaRPr lang="en-IN" altLang="en-US" b="1"/>
          </a:p>
        </p:txBody>
      </p:sp>
      <p:sp>
        <p:nvSpPr>
          <p:cNvPr id="12" name="Text Box 11"/>
          <p:cNvSpPr txBox="1"/>
          <p:nvPr/>
        </p:nvSpPr>
        <p:spPr>
          <a:xfrm>
            <a:off x="7816215" y="4572000"/>
            <a:ext cx="2289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3.APIs to MMQPKRS</a:t>
            </a:r>
            <a:endParaRPr lang="en-IN" alt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7816215" y="3091815"/>
            <a:ext cx="2695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ym typeface="+mn-ea"/>
              </a:rPr>
              <a:t>2.MMQPKRS to APIs</a:t>
            </a:r>
            <a:endParaRPr lang="en-IN" altLang="en-US" b="1"/>
          </a:p>
        </p:txBody>
      </p:sp>
      <p:sp>
        <p:nvSpPr>
          <p:cNvPr id="15" name="Oval 14"/>
          <p:cNvSpPr/>
          <p:nvPr/>
        </p:nvSpPr>
        <p:spPr>
          <a:xfrm>
            <a:off x="5372735" y="3429000"/>
            <a:ext cx="2094230" cy="11950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MMQPKRS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1751330" y="128079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 Input</a:t>
            </a:r>
            <a:endParaRPr lang="en-IN" altLang="en-US"/>
          </a:p>
        </p:txBody>
      </p:sp>
      <p:sp>
        <p:nvSpPr>
          <p:cNvPr id="5" name="Rectangles 4"/>
          <p:cNvSpPr/>
          <p:nvPr/>
        </p:nvSpPr>
        <p:spPr>
          <a:xfrm>
            <a:off x="5096510" y="128079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Query Processing</a:t>
            </a:r>
            <a:endParaRPr lang="en-IN" altLang="en-US"/>
          </a:p>
        </p:txBody>
      </p:sp>
      <p:sp>
        <p:nvSpPr>
          <p:cNvPr id="6" name="Rectangles 5"/>
          <p:cNvSpPr/>
          <p:nvPr/>
        </p:nvSpPr>
        <p:spPr>
          <a:xfrm>
            <a:off x="8441690" y="128079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API Integration</a:t>
            </a:r>
            <a:endParaRPr lang="en-IN" altLang="en-US"/>
          </a:p>
        </p:txBody>
      </p:sp>
      <p:sp>
        <p:nvSpPr>
          <p:cNvPr id="7" name="Rectangles 6"/>
          <p:cNvSpPr/>
          <p:nvPr/>
        </p:nvSpPr>
        <p:spPr>
          <a:xfrm>
            <a:off x="8441690" y="287464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Output Generation</a:t>
            </a:r>
            <a:endParaRPr lang="en-IN" altLang="en-US"/>
          </a:p>
        </p:txBody>
      </p:sp>
      <p:sp>
        <p:nvSpPr>
          <p:cNvPr id="8" name="Rectangles 7"/>
          <p:cNvSpPr/>
          <p:nvPr/>
        </p:nvSpPr>
        <p:spPr>
          <a:xfrm>
            <a:off x="5096510" y="287464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Data Processing</a:t>
            </a:r>
            <a:endParaRPr lang="en-IN" altLang="en-US"/>
          </a:p>
        </p:txBody>
      </p:sp>
      <p:sp>
        <p:nvSpPr>
          <p:cNvPr id="9" name="Rectangles 8"/>
          <p:cNvSpPr/>
          <p:nvPr/>
        </p:nvSpPr>
        <p:spPr>
          <a:xfrm>
            <a:off x="1751330" y="287464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External APIs</a:t>
            </a:r>
            <a:endParaRPr lang="en-IN" altLang="en-US"/>
          </a:p>
        </p:txBody>
      </p:sp>
      <p:sp>
        <p:nvSpPr>
          <p:cNvPr id="10" name="Rectangles 9"/>
          <p:cNvSpPr/>
          <p:nvPr/>
        </p:nvSpPr>
        <p:spPr>
          <a:xfrm>
            <a:off x="1751330" y="4468495"/>
            <a:ext cx="1882775" cy="11093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User Receives Results</a:t>
            </a:r>
            <a:endParaRPr lang="en-IN" altLang="en-US"/>
          </a:p>
        </p:txBody>
      </p:sp>
      <p:sp>
        <p:nvSpPr>
          <p:cNvPr id="12" name="Rectangles 11"/>
          <p:cNvSpPr/>
          <p:nvPr/>
        </p:nvSpPr>
        <p:spPr>
          <a:xfrm>
            <a:off x="1007745" y="508000"/>
            <a:ext cx="10186035" cy="1231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07745" y="6227445"/>
            <a:ext cx="10186035" cy="1231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007745" y="523875"/>
            <a:ext cx="134620" cy="58267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9160" y="523875"/>
            <a:ext cx="134620" cy="58267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Flowchart: Alternate Process 15"/>
          <p:cNvSpPr/>
          <p:nvPr/>
        </p:nvSpPr>
        <p:spPr>
          <a:xfrm>
            <a:off x="5096510" y="4648200"/>
            <a:ext cx="5304790" cy="78740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Level-1 DFD</a:t>
            </a:r>
            <a:endParaRPr lang="en-IN" altLang="en-US"/>
          </a:p>
        </p:txBody>
      </p:sp>
      <p:cxnSp>
        <p:nvCxnSpPr>
          <p:cNvPr id="17" name="Elbow Connector 16"/>
          <p:cNvCxnSpPr/>
          <p:nvPr/>
        </p:nvCxnSpPr>
        <p:spPr>
          <a:xfrm>
            <a:off x="3644900" y="1435100"/>
            <a:ext cx="1447800" cy="6985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>
            <a:off x="6983095" y="1511935"/>
            <a:ext cx="1447800" cy="6985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7" idx="0"/>
          </p:cNvCxnSpPr>
          <p:nvPr/>
        </p:nvCxnSpPr>
        <p:spPr>
          <a:xfrm>
            <a:off x="9383395" y="2390140"/>
            <a:ext cx="0" cy="484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692400" y="3983990"/>
            <a:ext cx="0" cy="484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H="1">
            <a:off x="6986905" y="3079750"/>
            <a:ext cx="1447800" cy="6985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 flipH="1">
            <a:off x="3641725" y="3080385"/>
            <a:ext cx="1447800" cy="698500"/>
          </a:xfrm>
          <a:prstGeom prst="bentConnector3">
            <a:avLst>
              <a:gd name="adj1" fmla="val 5004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Group 19"/>
          <p:cNvGrpSpPr/>
          <p:nvPr/>
        </p:nvGrpSpPr>
        <p:grpSpPr>
          <a:xfrm>
            <a:off x="279400" y="1662430"/>
            <a:ext cx="11011535" cy="3622675"/>
            <a:chOff x="440" y="2618"/>
            <a:chExt cx="17341" cy="5705"/>
          </a:xfrm>
        </p:grpSpPr>
        <p:sp>
          <p:nvSpPr>
            <p:cNvPr id="4" name="Rectangles 3"/>
            <p:cNvSpPr/>
            <p:nvPr/>
          </p:nvSpPr>
          <p:spPr>
            <a:xfrm>
              <a:off x="440" y="4730"/>
              <a:ext cx="1481" cy="158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User Input</a:t>
              </a:r>
              <a:endParaRPr lang="en-IN" altLang="en-US" b="1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2700" y="4730"/>
              <a:ext cx="1962" cy="158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Query Processing</a:t>
              </a:r>
              <a:endParaRPr lang="en-IN" altLang="en-US" b="1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5179" y="5779"/>
              <a:ext cx="2339" cy="104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Voice Query</a:t>
              </a:r>
              <a:endParaRPr lang="en-IN" altLang="en-US" b="1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5179" y="4199"/>
              <a:ext cx="2340" cy="104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Image Query</a:t>
              </a:r>
              <a:endParaRPr lang="en-IN" altLang="en-US" b="1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5180" y="2618"/>
              <a:ext cx="2339" cy="104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Text Query</a:t>
              </a:r>
              <a:endParaRPr lang="en-IN" altLang="en-US" b="1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5180" y="7260"/>
              <a:ext cx="2341" cy="1042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Video Query(YT)</a:t>
              </a:r>
              <a:endParaRPr lang="en-IN" altLang="en-US" b="1"/>
            </a:p>
          </p:txBody>
        </p:sp>
        <p:sp>
          <p:nvSpPr>
            <p:cNvPr id="13" name="Flowchart: Terminator 12"/>
            <p:cNvSpPr/>
            <p:nvPr/>
          </p:nvSpPr>
          <p:spPr>
            <a:xfrm>
              <a:off x="8000" y="4760"/>
              <a:ext cx="2327" cy="1020"/>
            </a:xfrm>
            <a:prstGeom prst="flowChartTerminator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 b="1"/>
                <a:t>API Integration</a:t>
              </a:r>
              <a:endParaRPr lang="en-IN" altLang="en-US" b="1"/>
            </a:p>
          </p:txBody>
        </p:sp>
        <p:pic>
          <p:nvPicPr>
            <p:cNvPr id="14" name="Picture 13" descr="ap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808" y="4354"/>
              <a:ext cx="1831" cy="1831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10976" y="6185"/>
              <a:ext cx="1841" cy="2139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External APIs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YT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Google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News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Huggingface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NASA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Rapid API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3120" y="4760"/>
              <a:ext cx="2090" cy="9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Data Processing</a:t>
              </a:r>
              <a:endParaRPr lang="en-IN" alt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5691" y="4760"/>
              <a:ext cx="2090" cy="982"/>
            </a:xfrm>
            <a:prstGeom prst="round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IN" altLang="en-US"/>
                <a:t>Techniques</a:t>
              </a:r>
              <a:endParaRPr lang="en-IN" altLang="en-US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15928" y="5960"/>
              <a:ext cx="1841" cy="130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Mistral AI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Stable Diffusion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Altair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  <a:p>
              <a:r>
                <a:rPr lang="en-IN" altLang="en-US" sz="1400" b="1">
                  <a:latin typeface="Times New Roman" panose="02020603050405020304" charset="0"/>
                  <a:cs typeface="Times New Roman" panose="02020603050405020304" charset="0"/>
                </a:rPr>
                <a:t>gTTS</a:t>
              </a:r>
              <a:endParaRPr lang="en-IN" altLang="en-US" sz="1400" b="1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5" idx="1"/>
          </p:cNvCxnSpPr>
          <p:nvPr/>
        </p:nvCxnSpPr>
        <p:spPr>
          <a:xfrm>
            <a:off x="1219835" y="3505200"/>
            <a:ext cx="494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5" idx="3"/>
            <a:endCxn id="6" idx="1"/>
          </p:cNvCxnSpPr>
          <p:nvPr/>
        </p:nvCxnSpPr>
        <p:spPr>
          <a:xfrm>
            <a:off x="2960370" y="3505200"/>
            <a:ext cx="328295" cy="495300"/>
          </a:xfrm>
          <a:prstGeom prst="bentConnector3">
            <a:avLst>
              <a:gd name="adj1" fmla="val 5009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5" idx="2"/>
            <a:endCxn id="9" idx="1"/>
          </p:cNvCxnSpPr>
          <p:nvPr/>
        </p:nvCxnSpPr>
        <p:spPr>
          <a:xfrm rot="5400000" flipV="1">
            <a:off x="2346325" y="3997325"/>
            <a:ext cx="934085" cy="9518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flipV="1">
            <a:off x="2915285" y="3022600"/>
            <a:ext cx="391160" cy="305435"/>
          </a:xfrm>
          <a:prstGeom prst="bentConnector3">
            <a:avLst>
              <a:gd name="adj1" fmla="val 527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5" idx="0"/>
            <a:endCxn id="8" idx="1"/>
          </p:cNvCxnSpPr>
          <p:nvPr/>
        </p:nvCxnSpPr>
        <p:spPr>
          <a:xfrm rot="16200000">
            <a:off x="2307590" y="2022475"/>
            <a:ext cx="1010285" cy="95186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8" idx="3"/>
            <a:endCxn id="13" idx="0"/>
          </p:cNvCxnSpPr>
          <p:nvPr/>
        </p:nvCxnSpPr>
        <p:spPr>
          <a:xfrm>
            <a:off x="4774565" y="1993265"/>
            <a:ext cx="1044575" cy="1029335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Curved Connector 33"/>
          <p:cNvCxnSpPr>
            <a:stCxn id="7" idx="3"/>
            <a:endCxn id="13" idx="1"/>
          </p:cNvCxnSpPr>
          <p:nvPr/>
        </p:nvCxnSpPr>
        <p:spPr>
          <a:xfrm>
            <a:off x="4774565" y="2997200"/>
            <a:ext cx="305435" cy="349250"/>
          </a:xfrm>
          <a:prstGeom prst="curvedConnector3">
            <a:avLst>
              <a:gd name="adj1" fmla="val 5010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6" idx="3"/>
            <a:endCxn id="13" idx="1"/>
          </p:cNvCxnSpPr>
          <p:nvPr/>
        </p:nvCxnSpPr>
        <p:spPr>
          <a:xfrm flipV="1">
            <a:off x="4773930" y="3346450"/>
            <a:ext cx="306070" cy="65405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9" idx="3"/>
          </p:cNvCxnSpPr>
          <p:nvPr/>
        </p:nvCxnSpPr>
        <p:spPr>
          <a:xfrm flipV="1">
            <a:off x="4775835" y="3716655"/>
            <a:ext cx="1113155" cy="122428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6565265" y="3346450"/>
            <a:ext cx="391160" cy="6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7964805" y="3346450"/>
            <a:ext cx="36639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7" idx="3"/>
            <a:endCxn id="18" idx="1"/>
          </p:cNvCxnSpPr>
          <p:nvPr/>
        </p:nvCxnSpPr>
        <p:spPr>
          <a:xfrm>
            <a:off x="9658350" y="3334385"/>
            <a:ext cx="3054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8" idx="3"/>
          </p:cNvCxnSpPr>
          <p:nvPr/>
        </p:nvCxnSpPr>
        <p:spPr>
          <a:xfrm>
            <a:off x="11290935" y="3334385"/>
            <a:ext cx="930275" cy="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Flowchart: Alternate Process 3"/>
          <p:cNvSpPr/>
          <p:nvPr/>
        </p:nvSpPr>
        <p:spPr>
          <a:xfrm>
            <a:off x="628650" y="3136900"/>
            <a:ext cx="1168400" cy="58420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Output</a:t>
            </a:r>
            <a:endParaRPr lang="en-IN" altLang="en-US"/>
          </a:p>
        </p:txBody>
      </p:sp>
      <p:sp>
        <p:nvSpPr>
          <p:cNvPr id="5" name="Flowchart: Alternate Process 4"/>
          <p:cNvSpPr/>
          <p:nvPr/>
        </p:nvSpPr>
        <p:spPr>
          <a:xfrm>
            <a:off x="2292350" y="3136900"/>
            <a:ext cx="1168400" cy="584200"/>
          </a:xfrm>
          <a:prstGeom prst="flowChartAlternateProces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Output Type</a:t>
            </a:r>
            <a:endParaRPr lang="en-IN" altLang="en-US"/>
          </a:p>
        </p:txBody>
      </p:sp>
      <p:sp>
        <p:nvSpPr>
          <p:cNvPr id="19" name="Text Box 18"/>
          <p:cNvSpPr txBox="1"/>
          <p:nvPr/>
        </p:nvSpPr>
        <p:spPr>
          <a:xfrm>
            <a:off x="2596515" y="3924300"/>
            <a:ext cx="699770" cy="825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Text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Image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 Video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PDF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MP3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ZIP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311650" y="2832100"/>
            <a:ext cx="1600200" cy="11938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/>
              <a:t>Displaying Results</a:t>
            </a:r>
            <a:endParaRPr lang="en-IN" altLang="en-US"/>
          </a:p>
        </p:txBody>
      </p:sp>
      <p:cxnSp>
        <p:nvCxnSpPr>
          <p:cNvPr id="2" name="Straight Arrow Connector 1"/>
          <p:cNvCxnSpPr/>
          <p:nvPr/>
        </p:nvCxnSpPr>
        <p:spPr>
          <a:xfrm flipV="1">
            <a:off x="40640" y="3429000"/>
            <a:ext cx="59309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stCxn id="4" idx="3"/>
            <a:endCxn id="5" idx="1"/>
          </p:cNvCxnSpPr>
          <p:nvPr/>
        </p:nvCxnSpPr>
        <p:spPr>
          <a:xfrm>
            <a:off x="1797050" y="3429000"/>
            <a:ext cx="4953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5" idx="3"/>
            <a:endCxn id="7" idx="1"/>
          </p:cNvCxnSpPr>
          <p:nvPr/>
        </p:nvCxnSpPr>
        <p:spPr>
          <a:xfrm>
            <a:off x="3460750" y="3429000"/>
            <a:ext cx="8509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3524250" y="508000"/>
            <a:ext cx="5143500" cy="673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Use Case Diagram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a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8315" y="2717165"/>
            <a:ext cx="1233170" cy="1233170"/>
          </a:xfrm>
          <a:prstGeom prst="rect">
            <a:avLst/>
          </a:prstGeom>
        </p:spPr>
      </p:pic>
      <p:pic>
        <p:nvPicPr>
          <p:cNvPr id="6" name="Picture 5" descr="astrona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5" y="3721100"/>
            <a:ext cx="1094105" cy="1094105"/>
          </a:xfrm>
          <a:prstGeom prst="rect">
            <a:avLst/>
          </a:prstGeom>
        </p:spPr>
      </p:pic>
      <p:pic>
        <p:nvPicPr>
          <p:cNvPr id="7" name="Picture 6" descr="customiz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15" y="5074285"/>
            <a:ext cx="877570" cy="877570"/>
          </a:xfrm>
          <a:prstGeom prst="rect">
            <a:avLst/>
          </a:prstGeom>
        </p:spPr>
      </p:pic>
      <p:pic>
        <p:nvPicPr>
          <p:cNvPr id="8" name="Picture 7" descr="downloa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4460" y="3830320"/>
            <a:ext cx="984885" cy="984885"/>
          </a:xfrm>
          <a:prstGeom prst="rect">
            <a:avLst/>
          </a:prstGeom>
        </p:spPr>
      </p:pic>
      <p:pic>
        <p:nvPicPr>
          <p:cNvPr id="9" name="Picture 8" descr="search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7965" y="1852295"/>
            <a:ext cx="803275" cy="803275"/>
          </a:xfrm>
          <a:prstGeom prst="rect">
            <a:avLst/>
          </a:prstGeom>
        </p:spPr>
      </p:pic>
      <p:pic>
        <p:nvPicPr>
          <p:cNvPr id="10" name="Picture 9" descr="exa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5685" y="1851660"/>
            <a:ext cx="913765" cy="913765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6623050" y="2565400"/>
            <a:ext cx="74930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111750" y="2705100"/>
            <a:ext cx="647700" cy="33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743450" y="3810000"/>
            <a:ext cx="8509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915150" y="3848100"/>
            <a:ext cx="774700" cy="2413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178550" y="4267200"/>
            <a:ext cx="12700" cy="5969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1670050" y="1993265"/>
            <a:ext cx="20834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Search Information</a:t>
            </a:r>
            <a:endParaRPr lang="en-IN" altLang="en-US" b="1"/>
          </a:p>
        </p:txBody>
      </p:sp>
      <p:sp>
        <p:nvSpPr>
          <p:cNvPr id="17" name="Text Box 16"/>
          <p:cNvSpPr txBox="1"/>
          <p:nvPr/>
        </p:nvSpPr>
        <p:spPr>
          <a:xfrm>
            <a:off x="8667750" y="1993265"/>
            <a:ext cx="23628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Generate Summaries</a:t>
            </a:r>
            <a:endParaRPr lang="en-IN" altLang="en-US" b="1"/>
          </a:p>
        </p:txBody>
      </p:sp>
      <p:sp>
        <p:nvSpPr>
          <p:cNvPr id="18" name="Text Box 17"/>
          <p:cNvSpPr txBox="1"/>
          <p:nvPr/>
        </p:nvSpPr>
        <p:spPr>
          <a:xfrm>
            <a:off x="974090" y="4089400"/>
            <a:ext cx="20834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Explore Space Data</a:t>
            </a:r>
            <a:endParaRPr lang="en-IN" alt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5053965" y="6162040"/>
            <a:ext cx="2515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Customize Preferences</a:t>
            </a:r>
            <a:endParaRPr lang="en-IN" altLang="en-US" b="1"/>
          </a:p>
        </p:txBody>
      </p:sp>
      <p:sp>
        <p:nvSpPr>
          <p:cNvPr id="20" name="Text Box 19"/>
          <p:cNvSpPr txBox="1"/>
          <p:nvPr/>
        </p:nvSpPr>
        <p:spPr>
          <a:xfrm>
            <a:off x="8883650" y="4175760"/>
            <a:ext cx="20834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Download Results </a:t>
            </a:r>
            <a:endParaRPr lang="en-I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368550" y="1873250"/>
          <a:ext cx="1155700" cy="1174750"/>
        </p:xfrm>
        <a:graphic>
          <a:graphicData uri="http://schemas.openxmlformats.org/drawingml/2006/table">
            <a:tbl>
              <a:tblPr/>
              <a:tblGrid>
                <a:gridCol w="1155700"/>
              </a:tblGrid>
              <a:tr h="234950"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User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3495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User ID (PK)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3495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Name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3495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Preferences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3495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Shortcuts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5518150" y="1873250"/>
          <a:ext cx="1308100" cy="1176020"/>
        </p:xfrm>
        <a:graphic>
          <a:graphicData uri="http://schemas.openxmlformats.org/drawingml/2006/table">
            <a:tbl>
              <a:tblPr/>
              <a:tblGrid>
                <a:gridCol w="1308100"/>
              </a:tblGrid>
              <a:tr h="294005"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Query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Query ID (PK)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Type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005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Timestamp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3"/>
            </p:custDataLst>
          </p:nvPr>
        </p:nvGraphicFramePr>
        <p:xfrm>
          <a:off x="8667750" y="1873250"/>
          <a:ext cx="1321435" cy="1178560"/>
        </p:xfrm>
        <a:graphic>
          <a:graphicData uri="http://schemas.openxmlformats.org/drawingml/2006/table">
            <a:tbl>
              <a:tblPr/>
              <a:tblGrid>
                <a:gridCol w="1321435"/>
              </a:tblGrid>
              <a:tr h="294640"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Result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Result ID (PK)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Type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9464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Source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4"/>
            </p:custDataLst>
          </p:nvPr>
        </p:nvGraphicFramePr>
        <p:xfrm>
          <a:off x="5518150" y="3576320"/>
          <a:ext cx="1308100" cy="1285240"/>
        </p:xfrm>
        <a:graphic>
          <a:graphicData uri="http://schemas.openxmlformats.org/drawingml/2006/table">
            <a:tbl>
              <a:tblPr/>
              <a:tblGrid>
                <a:gridCol w="1308100"/>
              </a:tblGrid>
              <a:tr h="321310"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API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2131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API ID (PK)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2131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Name</a:t>
                      </a:r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 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32131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Key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>
            <p:custDataLst>
              <p:tags r:id="rId5"/>
            </p:custDataLst>
          </p:nvPr>
        </p:nvGraphicFramePr>
        <p:xfrm>
          <a:off x="2368550" y="4445000"/>
          <a:ext cx="1155700" cy="1441450"/>
        </p:xfrm>
        <a:graphic>
          <a:graphicData uri="http://schemas.openxmlformats.org/drawingml/2006/table">
            <a:tbl>
              <a:tblPr/>
              <a:tblGrid>
                <a:gridCol w="1155700"/>
              </a:tblGrid>
              <a:tr h="288290">
                <a:tc>
                  <a:txBody>
                    <a:bodyPr/>
                    <a:p>
                      <a:pPr algn="ctr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Shortcut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Shortcut ID (PK)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Name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Link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  <a:tr h="288290">
                <a:tc>
                  <a:txBody>
                    <a:bodyPr/>
                    <a:p>
                      <a:pPr algn="l" fontAlgn="ctr"/>
                      <a:r>
                        <a:rPr sz="1200" b="0" i="0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</a:rPr>
                        <a:t>User ID (FK)</a:t>
                      </a:r>
                      <a:endParaRPr sz="1200" b="0" i="0">
                        <a:solidFill>
                          <a:srgbClr val="000000"/>
                        </a:solidFill>
                        <a:latin typeface="Times New Roman" panose="02020603050405020304"/>
                        <a:ea typeface="Times New Roman" panose="02020603050405020304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</a:tr>
            </a:tbl>
          </a:graphicData>
        </a:graphic>
      </p:graphicFrame>
      <p:sp>
        <p:nvSpPr>
          <p:cNvPr id="10" name="Rounded Rectangle 9"/>
          <p:cNvSpPr/>
          <p:nvPr/>
        </p:nvSpPr>
        <p:spPr>
          <a:xfrm>
            <a:off x="3524250" y="508000"/>
            <a:ext cx="5143500" cy="673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ER Diagram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3524250" y="2460625"/>
            <a:ext cx="1993900" cy="6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6" idx="1"/>
          </p:cNvCxnSpPr>
          <p:nvPr/>
        </p:nvCxnSpPr>
        <p:spPr>
          <a:xfrm>
            <a:off x="6826250" y="2461260"/>
            <a:ext cx="1841500" cy="127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6" idx="2"/>
            <a:endCxn id="8" idx="3"/>
          </p:cNvCxnSpPr>
          <p:nvPr/>
        </p:nvCxnSpPr>
        <p:spPr>
          <a:xfrm rot="5400000">
            <a:off x="5369560" y="1205865"/>
            <a:ext cx="2113915" cy="580453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8" idx="0"/>
          </p:cNvCxnSpPr>
          <p:nvPr/>
        </p:nvCxnSpPr>
        <p:spPr>
          <a:xfrm>
            <a:off x="2946400" y="3048000"/>
            <a:ext cx="0" cy="1397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7" idx="0"/>
          </p:cNvCxnSpPr>
          <p:nvPr/>
        </p:nvCxnSpPr>
        <p:spPr>
          <a:xfrm>
            <a:off x="6172200" y="3049270"/>
            <a:ext cx="0" cy="527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*92"/>
  <p:tag name="TABLE_ENDDRAG_RECT" val="186*147*91*92"/>
</p:tagLst>
</file>

<file path=ppt/tags/tag2.xml><?xml version="1.0" encoding="utf-8"?>
<p:tagLst xmlns:p="http://schemas.openxmlformats.org/presentationml/2006/main">
  <p:tag name="TABLE_ENDDRAG_ORIGIN_RECT" val="103*92"/>
  <p:tag name="TABLE_ENDDRAG_RECT" val="434*147*103*92"/>
</p:tagLst>
</file>

<file path=ppt/tags/tag3.xml><?xml version="1.0" encoding="utf-8"?>
<p:tagLst xmlns:p="http://schemas.openxmlformats.org/presentationml/2006/main">
  <p:tag name="TABLE_ENDDRAG_ORIGIN_RECT" val="104*92"/>
  <p:tag name="TABLE_ENDDRAG_RECT" val="682*147*104*92"/>
</p:tagLst>
</file>

<file path=ppt/tags/tag4.xml><?xml version="1.0" encoding="utf-8"?>
<p:tagLst xmlns:p="http://schemas.openxmlformats.org/presentationml/2006/main">
  <p:tag name="TABLE_ENDDRAG_ORIGIN_RECT" val="103*101"/>
  <p:tag name="TABLE_ENDDRAG_RECT" val="434*269*103*101"/>
</p:tagLst>
</file>

<file path=ppt/tags/tag5.xml><?xml version="1.0" encoding="utf-8"?>
<p:tagLst xmlns:p="http://schemas.openxmlformats.org/presentationml/2006/main">
  <p:tag name="TABLE_ENDDRAG_ORIGIN_RECT" val="109*113"/>
  <p:tag name="TABLE_ENDDRAG_RECT" val="186*350*109*11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WPS Presentation</Application>
  <PresentationFormat>Widescreen</PresentationFormat>
  <Paragraphs>130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SriKrishna</cp:lastModifiedBy>
  <cp:revision>11</cp:revision>
  <dcterms:created xsi:type="dcterms:W3CDTF">2025-03-27T07:15:00Z</dcterms:created>
  <dcterms:modified xsi:type="dcterms:W3CDTF">2025-03-27T12:04:00Z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29260B3324DA44BCAB85444A7C4AE520_13</vt:lpwstr>
  </property>
  <property fmtid="{D5CDD505-2E9C-101B-9397-08002B2CF9AE}" pid="3" name="KSOProductBuildVer">
    <vt:lpwstr>1033-12.2.0.20326</vt:lpwstr>
  </property>
</Properties>
</file>