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302" r:id="rId3"/>
    <p:sldId id="259" r:id="rId4"/>
    <p:sldId id="260" r:id="rId5"/>
    <p:sldId id="269" r:id="rId6"/>
    <p:sldId id="280" r:id="rId7"/>
    <p:sldId id="281" r:id="rId8"/>
    <p:sldId id="282" r:id="rId9"/>
    <p:sldId id="283" r:id="rId10"/>
    <p:sldId id="284" r:id="rId11"/>
    <p:sldId id="288" r:id="rId12"/>
    <p:sldId id="276" r:id="rId13"/>
    <p:sldId id="261" r:id="rId14"/>
    <p:sldId id="262" r:id="rId15"/>
    <p:sldId id="263" r:id="rId16"/>
    <p:sldId id="264" r:id="rId17"/>
    <p:sldId id="265" r:id="rId18"/>
    <p:sldId id="267" r:id="rId19"/>
    <p:sldId id="289" r:id="rId20"/>
    <p:sldId id="290" r:id="rId21"/>
    <p:sldId id="286" r:id="rId22"/>
    <p:sldId id="287" r:id="rId23"/>
    <p:sldId id="291" r:id="rId24"/>
    <p:sldId id="292" r:id="rId25"/>
    <p:sldId id="293" r:id="rId26"/>
    <p:sldId id="295" r:id="rId27"/>
    <p:sldId id="294" r:id="rId28"/>
    <p:sldId id="268" r:id="rId29"/>
    <p:sldId id="296" r:id="rId30"/>
    <p:sldId id="297" r:id="rId31"/>
    <p:sldId id="304" r:id="rId32"/>
    <p:sldId id="298" r:id="rId33"/>
    <p:sldId id="303"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D9C0"/>
    <a:srgbClr val="00CC99"/>
    <a:srgbClr val="071689"/>
    <a:srgbClr val="D51B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0E3DEC16-2F24-460F-8F9A-4E0DB9E9D913}" type="datetimeFigureOut">
              <a:rPr lang="zh-CN" altLang="en-US" smtClean="0"/>
              <a:t>2021/6/29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7AA5E2-0D01-4B17-89F5-F1CEC6CE3F9A}" type="slidenum">
              <a:rPr lang="zh-CN" altLang="en-US" smtClean="0"/>
              <a:t>‹#›</a:t>
            </a:fld>
            <a:endParaRPr lang="zh-CN" altLang="en-US"/>
          </a:p>
        </p:txBody>
      </p:sp>
    </p:spTree>
    <p:extLst>
      <p:ext uri="{BB962C8B-B14F-4D97-AF65-F5344CB8AC3E}">
        <p14:creationId xmlns:p14="http://schemas.microsoft.com/office/powerpoint/2010/main" val="597174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E3DEC16-2F24-460F-8F9A-4E0DB9E9D913}" type="datetimeFigureOut">
              <a:rPr lang="zh-CN" altLang="en-US" smtClean="0"/>
              <a:t>2021/6/29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7AA5E2-0D01-4B17-89F5-F1CEC6CE3F9A}" type="slidenum">
              <a:rPr lang="zh-CN" altLang="en-US" smtClean="0"/>
              <a:t>‹#›</a:t>
            </a:fld>
            <a:endParaRPr lang="zh-CN" altLang="en-US"/>
          </a:p>
        </p:txBody>
      </p:sp>
    </p:spTree>
    <p:extLst>
      <p:ext uri="{BB962C8B-B14F-4D97-AF65-F5344CB8AC3E}">
        <p14:creationId xmlns:p14="http://schemas.microsoft.com/office/powerpoint/2010/main" val="175311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E3DEC16-2F24-460F-8F9A-4E0DB9E9D913}" type="datetimeFigureOut">
              <a:rPr lang="zh-CN" altLang="en-US" smtClean="0"/>
              <a:t>2021/6/29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7AA5E2-0D01-4B17-89F5-F1CEC6CE3F9A}" type="slidenum">
              <a:rPr lang="zh-CN" altLang="en-US" smtClean="0"/>
              <a:t>‹#›</a:t>
            </a:fld>
            <a:endParaRPr lang="zh-CN" altLang="en-US"/>
          </a:p>
        </p:txBody>
      </p:sp>
    </p:spTree>
    <p:extLst>
      <p:ext uri="{BB962C8B-B14F-4D97-AF65-F5344CB8AC3E}">
        <p14:creationId xmlns:p14="http://schemas.microsoft.com/office/powerpoint/2010/main" val="91045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ag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noProof="1"/>
              <a:t>Insert Title Here</a:t>
            </a:r>
          </a:p>
        </p:txBody>
      </p:sp>
      <p:sp>
        <p:nvSpPr>
          <p:cNvPr id="25" name="Text Placeholder 24"/>
          <p:cNvSpPr>
            <a:spLocks noGrp="1"/>
          </p:cNvSpPr>
          <p:nvPr>
            <p:ph type="body" sz="quarter" idx="13" hasCustomPrompt="1"/>
          </p:nvPr>
        </p:nvSpPr>
        <p:spPr>
          <a:xfrm>
            <a:off x="814917" y="808384"/>
            <a:ext cx="10562167" cy="360892"/>
          </a:xfrm>
        </p:spPr>
        <p:txBody>
          <a:bodyPr lIns="0" tIns="0" rIns="0" bIns="0">
            <a:noAutofit/>
          </a:bodyPr>
          <a:lstStyle>
            <a:lvl1pPr marL="0" indent="0" algn="l">
              <a:lnSpc>
                <a:spcPct val="100000"/>
              </a:lnSpc>
              <a:spcBef>
                <a:spcPts val="0"/>
              </a:spcBef>
              <a:buNone/>
              <a:defRPr sz="1100">
                <a:solidFill>
                  <a:schemeClr val="tx2"/>
                </a:solidFill>
              </a:defRPr>
            </a:lvl1pPr>
            <a:lvl2pPr marL="457200" indent="0" algn="ctr">
              <a:buNone/>
              <a:defRPr sz="1100"/>
            </a:lvl2pPr>
            <a:lvl3pPr marL="914400" indent="0" algn="ctr">
              <a:buNone/>
              <a:defRPr sz="1100"/>
            </a:lvl3pPr>
            <a:lvl4pPr marL="1371600" indent="0" algn="ctr">
              <a:buNone/>
              <a:defRPr sz="1100"/>
            </a:lvl4pPr>
            <a:lvl5pPr marL="1828800" indent="0" algn="ctr">
              <a:buNone/>
              <a:defRPr sz="1100"/>
            </a:lvl5pPr>
          </a:lstStyle>
          <a:p>
            <a:pPr lvl="0"/>
            <a:r>
              <a:rPr lang="en-US" noProof="1"/>
              <a:t>Click to edit Master text</a:t>
            </a:r>
          </a:p>
        </p:txBody>
      </p:sp>
      <p:sp>
        <p:nvSpPr>
          <p:cNvPr id="4" name="Date Placeholder 2"/>
          <p:cNvSpPr>
            <a:spLocks noGrp="1"/>
          </p:cNvSpPr>
          <p:nvPr>
            <p:ph type="dt" sz="half" idx="14"/>
          </p:nvPr>
        </p:nvSpPr>
        <p:spPr/>
        <p:txBody>
          <a:bodyPr/>
          <a:lstStyle>
            <a:lvl1pPr>
              <a:defRPr/>
            </a:lvl1pPr>
          </a:lstStyle>
          <a:p>
            <a:fld id="{08B03930-8964-4F2B-8987-9D77E9D58696}" type="datetime1">
              <a:rPr lang="en-US"/>
              <a:pPr/>
              <a:t>6/29/2021</a:t>
            </a:fld>
            <a:endParaRPr lang="en-US"/>
          </a:p>
        </p:txBody>
      </p:sp>
      <p:sp>
        <p:nvSpPr>
          <p:cNvPr id="5" name="Footer Placeholder 3"/>
          <p:cNvSpPr>
            <a:spLocks noGrp="1"/>
          </p:cNvSpPr>
          <p:nvPr>
            <p:ph type="ftr" sz="quarter" idx="15"/>
          </p:nvPr>
        </p:nvSpPr>
        <p:spPr>
          <a:xfrm>
            <a:off x="7359650" y="6367463"/>
            <a:ext cx="3736975" cy="490537"/>
          </a:xfrm>
        </p:spPr>
        <p:txBody>
          <a:bodyPr/>
          <a:lstStyle>
            <a:lvl1pPr>
              <a:defRPr>
                <a:latin typeface="+mn-lt"/>
                <a:ea typeface="+mn-ea"/>
              </a:defRPr>
            </a:lvl1pPr>
          </a:lstStyle>
          <a:p>
            <a:r>
              <a:rPr lang="en-US"/>
              <a:t>Converting your business from Good to Great.</a:t>
            </a:r>
            <a:endParaRPr lang="en-US">
              <a:ea typeface="等线" panose="02010600030101010101" pitchFamily="2" charset="-122"/>
            </a:endParaRPr>
          </a:p>
        </p:txBody>
      </p:sp>
      <p:sp>
        <p:nvSpPr>
          <p:cNvPr id="6" name="Slide Number Placeholder 4"/>
          <p:cNvSpPr>
            <a:spLocks noGrp="1"/>
          </p:cNvSpPr>
          <p:nvPr>
            <p:ph type="sldNum" sz="quarter" idx="16"/>
          </p:nvPr>
        </p:nvSpPr>
        <p:spPr>
          <a:xfrm>
            <a:off x="10995025" y="6367463"/>
            <a:ext cx="573088" cy="490537"/>
          </a:xfrm>
        </p:spPr>
        <p:txBody>
          <a:bodyPr/>
          <a:lstStyle>
            <a:lvl1pPr>
              <a:defRPr/>
            </a:lvl1pPr>
          </a:lstStyle>
          <a:p>
            <a:fld id="{5B3FF995-9152-4C67-8E1E-57406381015C}" type="slidenum">
              <a:rPr lang="en-US"/>
              <a:pPr/>
              <a:t>‹#›</a:t>
            </a:fld>
            <a:endParaRPr lang="en-US" dirty="0"/>
          </a:p>
        </p:txBody>
      </p:sp>
    </p:spTree>
    <p:extLst>
      <p:ext uri="{BB962C8B-B14F-4D97-AF65-F5344CB8AC3E}">
        <p14:creationId xmlns:p14="http://schemas.microsoft.com/office/powerpoint/2010/main" val="21202794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3A25FAD-27E4-41CE-B5B0-DC7FE7E96B25}" type="datetimeFigureOut">
              <a:rPr lang="zh-CN" altLang="en-US" smtClean="0"/>
              <a:t>2021/6/29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8A49A2-FD03-4521-B02F-C7C5390EA7CE}" type="slidenum">
              <a:rPr lang="zh-CN" altLang="en-US" smtClean="0"/>
              <a:t>‹#›</a:t>
            </a:fld>
            <a:endParaRPr lang="zh-CN" altLang="en-US"/>
          </a:p>
        </p:txBody>
      </p:sp>
    </p:spTree>
    <p:extLst>
      <p:ext uri="{BB962C8B-B14F-4D97-AF65-F5344CB8AC3E}">
        <p14:creationId xmlns:p14="http://schemas.microsoft.com/office/powerpoint/2010/main" val="3147398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3A25FAD-27E4-41CE-B5B0-DC7FE7E96B25}" type="datetimeFigureOut">
              <a:rPr lang="zh-CN" altLang="en-US" smtClean="0"/>
              <a:t>2021/6/29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8A49A2-FD03-4521-B02F-C7C5390EA7CE}" type="slidenum">
              <a:rPr lang="zh-CN" altLang="en-US" smtClean="0"/>
              <a:t>‹#›</a:t>
            </a:fld>
            <a:endParaRPr lang="zh-CN" altLang="en-US"/>
          </a:p>
        </p:txBody>
      </p:sp>
    </p:spTree>
    <p:extLst>
      <p:ext uri="{BB962C8B-B14F-4D97-AF65-F5344CB8AC3E}">
        <p14:creationId xmlns:p14="http://schemas.microsoft.com/office/powerpoint/2010/main" val="1468135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3A25FAD-27E4-41CE-B5B0-DC7FE7E96B25}" type="datetimeFigureOut">
              <a:rPr lang="zh-CN" altLang="en-US" smtClean="0"/>
              <a:t>2021/6/29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8A49A2-FD03-4521-B02F-C7C5390EA7CE}" type="slidenum">
              <a:rPr lang="zh-CN" altLang="en-US" smtClean="0"/>
              <a:t>‹#›</a:t>
            </a:fld>
            <a:endParaRPr lang="zh-CN" altLang="en-US"/>
          </a:p>
        </p:txBody>
      </p:sp>
    </p:spTree>
    <p:extLst>
      <p:ext uri="{BB962C8B-B14F-4D97-AF65-F5344CB8AC3E}">
        <p14:creationId xmlns:p14="http://schemas.microsoft.com/office/powerpoint/2010/main" val="3766485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3A25FAD-27E4-41CE-B5B0-DC7FE7E96B25}" type="datetimeFigureOut">
              <a:rPr lang="zh-CN" altLang="en-US" smtClean="0"/>
              <a:t>2021/6/29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8A49A2-FD03-4521-B02F-C7C5390EA7CE}" type="slidenum">
              <a:rPr lang="zh-CN" altLang="en-US" smtClean="0"/>
              <a:t>‹#›</a:t>
            </a:fld>
            <a:endParaRPr lang="zh-CN" altLang="en-US"/>
          </a:p>
        </p:txBody>
      </p:sp>
    </p:spTree>
    <p:extLst>
      <p:ext uri="{BB962C8B-B14F-4D97-AF65-F5344CB8AC3E}">
        <p14:creationId xmlns:p14="http://schemas.microsoft.com/office/powerpoint/2010/main" val="2717154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3A25FAD-27E4-41CE-B5B0-DC7FE7E96B25}" type="datetimeFigureOut">
              <a:rPr lang="zh-CN" altLang="en-US" smtClean="0"/>
              <a:t>2021/6/29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8A49A2-FD03-4521-B02F-C7C5390EA7CE}" type="slidenum">
              <a:rPr lang="zh-CN" altLang="en-US" smtClean="0"/>
              <a:t>‹#›</a:t>
            </a:fld>
            <a:endParaRPr lang="zh-CN" altLang="en-US"/>
          </a:p>
        </p:txBody>
      </p:sp>
    </p:spTree>
    <p:extLst>
      <p:ext uri="{BB962C8B-B14F-4D97-AF65-F5344CB8AC3E}">
        <p14:creationId xmlns:p14="http://schemas.microsoft.com/office/powerpoint/2010/main" val="7352316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3A25FAD-27E4-41CE-B5B0-DC7FE7E96B25}" type="datetimeFigureOut">
              <a:rPr lang="zh-CN" altLang="en-US" smtClean="0"/>
              <a:t>2021/6/29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8A49A2-FD03-4521-B02F-C7C5390EA7CE}" type="slidenum">
              <a:rPr lang="zh-CN" altLang="en-US" smtClean="0"/>
              <a:t>‹#›</a:t>
            </a:fld>
            <a:endParaRPr lang="zh-CN" altLang="en-US"/>
          </a:p>
        </p:txBody>
      </p:sp>
    </p:spTree>
    <p:extLst>
      <p:ext uri="{BB962C8B-B14F-4D97-AF65-F5344CB8AC3E}">
        <p14:creationId xmlns:p14="http://schemas.microsoft.com/office/powerpoint/2010/main" val="16275558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3A25FAD-27E4-41CE-B5B0-DC7FE7E96B25}" type="datetimeFigureOut">
              <a:rPr lang="zh-CN" altLang="en-US" smtClean="0"/>
              <a:t>2021/6/29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8A49A2-FD03-4521-B02F-C7C5390EA7CE}" type="slidenum">
              <a:rPr lang="zh-CN" altLang="en-US" smtClean="0"/>
              <a:t>‹#›</a:t>
            </a:fld>
            <a:endParaRPr lang="zh-CN" altLang="en-US"/>
          </a:p>
        </p:txBody>
      </p:sp>
    </p:spTree>
    <p:extLst>
      <p:ext uri="{BB962C8B-B14F-4D97-AF65-F5344CB8AC3E}">
        <p14:creationId xmlns:p14="http://schemas.microsoft.com/office/powerpoint/2010/main" val="4141651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E3DEC16-2F24-460F-8F9A-4E0DB9E9D913}" type="datetimeFigureOut">
              <a:rPr lang="zh-CN" altLang="en-US" smtClean="0"/>
              <a:t>2021/6/29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7AA5E2-0D01-4B17-89F5-F1CEC6CE3F9A}" type="slidenum">
              <a:rPr lang="zh-CN" altLang="en-US" smtClean="0"/>
              <a:t>‹#›</a:t>
            </a:fld>
            <a:endParaRPr lang="zh-CN" altLang="en-US"/>
          </a:p>
        </p:txBody>
      </p:sp>
    </p:spTree>
    <p:extLst>
      <p:ext uri="{BB962C8B-B14F-4D97-AF65-F5344CB8AC3E}">
        <p14:creationId xmlns:p14="http://schemas.microsoft.com/office/powerpoint/2010/main" val="9891685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3A25FAD-27E4-41CE-B5B0-DC7FE7E96B25}" type="datetimeFigureOut">
              <a:rPr lang="zh-CN" altLang="en-US" smtClean="0"/>
              <a:t>2021/6/29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8A49A2-FD03-4521-B02F-C7C5390EA7CE}" type="slidenum">
              <a:rPr lang="zh-CN" altLang="en-US" smtClean="0"/>
              <a:t>‹#›</a:t>
            </a:fld>
            <a:endParaRPr lang="zh-CN" altLang="en-US"/>
          </a:p>
        </p:txBody>
      </p:sp>
    </p:spTree>
    <p:extLst>
      <p:ext uri="{BB962C8B-B14F-4D97-AF65-F5344CB8AC3E}">
        <p14:creationId xmlns:p14="http://schemas.microsoft.com/office/powerpoint/2010/main" val="31991564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3A25FAD-27E4-41CE-B5B0-DC7FE7E96B25}" type="datetimeFigureOut">
              <a:rPr lang="zh-CN" altLang="en-US" smtClean="0"/>
              <a:t>2021/6/29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8A49A2-FD03-4521-B02F-C7C5390EA7CE}" type="slidenum">
              <a:rPr lang="zh-CN" altLang="en-US" smtClean="0"/>
              <a:t>‹#›</a:t>
            </a:fld>
            <a:endParaRPr lang="zh-CN" altLang="en-US"/>
          </a:p>
        </p:txBody>
      </p:sp>
    </p:spTree>
    <p:extLst>
      <p:ext uri="{BB962C8B-B14F-4D97-AF65-F5344CB8AC3E}">
        <p14:creationId xmlns:p14="http://schemas.microsoft.com/office/powerpoint/2010/main" val="1952784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3A25FAD-27E4-41CE-B5B0-DC7FE7E96B25}" type="datetimeFigureOut">
              <a:rPr lang="zh-CN" altLang="en-US" smtClean="0"/>
              <a:t>2021/6/29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8A49A2-FD03-4521-B02F-C7C5390EA7CE}" type="slidenum">
              <a:rPr lang="zh-CN" altLang="en-US" smtClean="0"/>
              <a:t>‹#›</a:t>
            </a:fld>
            <a:endParaRPr lang="zh-CN" altLang="en-US"/>
          </a:p>
        </p:txBody>
      </p:sp>
    </p:spTree>
    <p:extLst>
      <p:ext uri="{BB962C8B-B14F-4D97-AF65-F5344CB8AC3E}">
        <p14:creationId xmlns:p14="http://schemas.microsoft.com/office/powerpoint/2010/main" val="15551788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3A25FAD-27E4-41CE-B5B0-DC7FE7E96B25}" type="datetimeFigureOut">
              <a:rPr lang="zh-CN" altLang="en-US" smtClean="0"/>
              <a:t>2021/6/29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8A49A2-FD03-4521-B02F-C7C5390EA7CE}" type="slidenum">
              <a:rPr lang="zh-CN" altLang="en-US" smtClean="0"/>
              <a:t>‹#›</a:t>
            </a:fld>
            <a:endParaRPr lang="zh-CN" altLang="en-US"/>
          </a:p>
        </p:txBody>
      </p:sp>
    </p:spTree>
    <p:extLst>
      <p:ext uri="{BB962C8B-B14F-4D97-AF65-F5344CB8AC3E}">
        <p14:creationId xmlns:p14="http://schemas.microsoft.com/office/powerpoint/2010/main" val="36113704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ag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Insert Title Here</a:t>
            </a:r>
          </a:p>
        </p:txBody>
      </p:sp>
      <p:sp>
        <p:nvSpPr>
          <p:cNvPr id="3" name="Date Placeholder 2"/>
          <p:cNvSpPr>
            <a:spLocks noGrp="1"/>
          </p:cNvSpPr>
          <p:nvPr>
            <p:ph type="dt" sz="half" idx="10"/>
          </p:nvPr>
        </p:nvSpPr>
        <p:spPr/>
        <p:txBody>
          <a:bodyPr/>
          <a:lstStyle/>
          <a:p>
            <a:fld id="{08B03930-8964-4F2B-8987-9D77E9D58696}" type="datetime1">
              <a:rPr lang="en-US" smtClean="0"/>
              <a:t>6/29/2021</a:t>
            </a:fld>
            <a:endParaRPr lang="en-US"/>
          </a:p>
        </p:txBody>
      </p:sp>
      <p:sp>
        <p:nvSpPr>
          <p:cNvPr id="4" name="Footer Placeholder 3"/>
          <p:cNvSpPr>
            <a:spLocks noGrp="1"/>
          </p:cNvSpPr>
          <p:nvPr>
            <p:ph type="ftr" sz="quarter" idx="11"/>
          </p:nvPr>
        </p:nvSpPr>
        <p:spPr>
          <a:xfrm>
            <a:off x="7360355" y="6366933"/>
            <a:ext cx="3736623" cy="491068"/>
          </a:xfrm>
        </p:spPr>
        <p:txBody>
          <a:bodyPr/>
          <a:lstStyle/>
          <a:p>
            <a:r>
              <a:rPr lang="en-US"/>
              <a:t>Converting your business from Good to Great.</a:t>
            </a:r>
          </a:p>
        </p:txBody>
      </p:sp>
      <p:sp>
        <p:nvSpPr>
          <p:cNvPr id="5" name="Slide Number Placeholder 4"/>
          <p:cNvSpPr>
            <a:spLocks noGrp="1"/>
          </p:cNvSpPr>
          <p:nvPr>
            <p:ph type="sldNum" sz="quarter" idx="12"/>
          </p:nvPr>
        </p:nvSpPr>
        <p:spPr>
          <a:xfrm>
            <a:off x="10995378" y="6366933"/>
            <a:ext cx="572911" cy="491068"/>
          </a:xfrm>
        </p:spPr>
        <p:txBody>
          <a:bodyPr/>
          <a:lstStyle/>
          <a:p>
            <a:fld id="{8409FBBB-C588-4B8D-A7FF-E25C81CC24C8}" type="slidenum">
              <a:rPr lang="en-US" smtClean="0"/>
              <a:t>‹#›</a:t>
            </a:fld>
            <a:endParaRPr lang="en-US" dirty="0"/>
          </a:p>
        </p:txBody>
      </p:sp>
      <p:sp>
        <p:nvSpPr>
          <p:cNvPr id="25" name="Text Placeholder 24"/>
          <p:cNvSpPr>
            <a:spLocks noGrp="1"/>
          </p:cNvSpPr>
          <p:nvPr>
            <p:ph type="body" sz="quarter" idx="13"/>
          </p:nvPr>
        </p:nvSpPr>
        <p:spPr>
          <a:xfrm>
            <a:off x="814918" y="808384"/>
            <a:ext cx="10562167" cy="360892"/>
          </a:xfrm>
        </p:spPr>
        <p:txBody>
          <a:bodyPr lIns="0" tIns="0" rIns="0" bIns="0">
            <a:noAutofit/>
          </a:bodyPr>
          <a:lstStyle>
            <a:lvl1pPr marL="0" indent="0" algn="l">
              <a:lnSpc>
                <a:spcPct val="100000"/>
              </a:lnSpc>
              <a:spcBef>
                <a:spcPts val="0"/>
              </a:spcBef>
              <a:buNone/>
              <a:defRPr sz="1100">
                <a:solidFill>
                  <a:schemeClr val="tx2"/>
                </a:solidFill>
              </a:defRPr>
            </a:lvl1pPr>
            <a:lvl2pPr marL="457200" indent="0" algn="ctr">
              <a:buNone/>
              <a:defRPr sz="1100"/>
            </a:lvl2pPr>
            <a:lvl3pPr marL="914400" indent="0" algn="ctr">
              <a:buNone/>
              <a:defRPr sz="1100"/>
            </a:lvl3pPr>
            <a:lvl4pPr marL="1371600" indent="0" algn="ctr">
              <a:buNone/>
              <a:defRPr sz="1100"/>
            </a:lvl4pPr>
            <a:lvl5pPr marL="1828800" indent="0" algn="ctr">
              <a:buNone/>
              <a:defRPr sz="1100"/>
            </a:lvl5pPr>
          </a:lstStyle>
          <a:p>
            <a:pPr lvl="0"/>
            <a:r>
              <a:rPr lang="en-US" dirty="0"/>
              <a:t>Click to edit Master text</a:t>
            </a:r>
          </a:p>
        </p:txBody>
      </p:sp>
    </p:spTree>
    <p:extLst>
      <p:ext uri="{BB962C8B-B14F-4D97-AF65-F5344CB8AC3E}">
        <p14:creationId xmlns:p14="http://schemas.microsoft.com/office/powerpoint/2010/main" val="38802079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E3DEC16-2F24-460F-8F9A-4E0DB9E9D913}" type="datetimeFigureOut">
              <a:rPr lang="zh-CN" altLang="en-US" smtClean="0"/>
              <a:t>2021/6/29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7AA5E2-0D01-4B17-89F5-F1CEC6CE3F9A}" type="slidenum">
              <a:rPr lang="zh-CN" altLang="en-US" smtClean="0"/>
              <a:t>‹#›</a:t>
            </a:fld>
            <a:endParaRPr lang="zh-CN" altLang="en-US"/>
          </a:p>
        </p:txBody>
      </p:sp>
    </p:spTree>
    <p:extLst>
      <p:ext uri="{BB962C8B-B14F-4D97-AF65-F5344CB8AC3E}">
        <p14:creationId xmlns:p14="http://schemas.microsoft.com/office/powerpoint/2010/main" val="1073381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E3DEC16-2F24-460F-8F9A-4E0DB9E9D913}" type="datetimeFigureOut">
              <a:rPr lang="zh-CN" altLang="en-US" smtClean="0"/>
              <a:t>2021/6/29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7AA5E2-0D01-4B17-89F5-F1CEC6CE3F9A}" type="slidenum">
              <a:rPr lang="zh-CN" altLang="en-US" smtClean="0"/>
              <a:t>‹#›</a:t>
            </a:fld>
            <a:endParaRPr lang="zh-CN" altLang="en-US"/>
          </a:p>
        </p:txBody>
      </p:sp>
    </p:spTree>
    <p:extLst>
      <p:ext uri="{BB962C8B-B14F-4D97-AF65-F5344CB8AC3E}">
        <p14:creationId xmlns:p14="http://schemas.microsoft.com/office/powerpoint/2010/main" val="8444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E3DEC16-2F24-460F-8F9A-4E0DB9E9D913}" type="datetimeFigureOut">
              <a:rPr lang="zh-CN" altLang="en-US" smtClean="0"/>
              <a:t>2021/6/29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7AA5E2-0D01-4B17-89F5-F1CEC6CE3F9A}" type="slidenum">
              <a:rPr lang="zh-CN" altLang="en-US" smtClean="0"/>
              <a:t>‹#›</a:t>
            </a:fld>
            <a:endParaRPr lang="zh-CN" altLang="en-US"/>
          </a:p>
        </p:txBody>
      </p:sp>
    </p:spTree>
    <p:extLst>
      <p:ext uri="{BB962C8B-B14F-4D97-AF65-F5344CB8AC3E}">
        <p14:creationId xmlns:p14="http://schemas.microsoft.com/office/powerpoint/2010/main" val="257354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E3DEC16-2F24-460F-8F9A-4E0DB9E9D913}" type="datetimeFigureOut">
              <a:rPr lang="zh-CN" altLang="en-US" smtClean="0"/>
              <a:t>2021/6/29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7AA5E2-0D01-4B17-89F5-F1CEC6CE3F9A}" type="slidenum">
              <a:rPr lang="zh-CN" altLang="en-US" smtClean="0"/>
              <a:t>‹#›</a:t>
            </a:fld>
            <a:endParaRPr lang="zh-CN" altLang="en-US"/>
          </a:p>
        </p:txBody>
      </p:sp>
    </p:spTree>
    <p:extLst>
      <p:ext uri="{BB962C8B-B14F-4D97-AF65-F5344CB8AC3E}">
        <p14:creationId xmlns:p14="http://schemas.microsoft.com/office/powerpoint/2010/main" val="3990946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3DEC16-2F24-460F-8F9A-4E0DB9E9D913}" type="datetimeFigureOut">
              <a:rPr lang="zh-CN" altLang="en-US" smtClean="0"/>
              <a:t>2021/6/29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7AA5E2-0D01-4B17-89F5-F1CEC6CE3F9A}" type="slidenum">
              <a:rPr lang="zh-CN" altLang="en-US" smtClean="0"/>
              <a:t>‹#›</a:t>
            </a:fld>
            <a:endParaRPr lang="zh-CN" altLang="en-US"/>
          </a:p>
        </p:txBody>
      </p:sp>
    </p:spTree>
    <p:extLst>
      <p:ext uri="{BB962C8B-B14F-4D97-AF65-F5344CB8AC3E}">
        <p14:creationId xmlns:p14="http://schemas.microsoft.com/office/powerpoint/2010/main" val="2481076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E3DEC16-2F24-460F-8F9A-4E0DB9E9D913}" type="datetimeFigureOut">
              <a:rPr lang="zh-CN" altLang="en-US" smtClean="0"/>
              <a:t>2021/6/29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7AA5E2-0D01-4B17-89F5-F1CEC6CE3F9A}" type="slidenum">
              <a:rPr lang="zh-CN" altLang="en-US" smtClean="0"/>
              <a:t>‹#›</a:t>
            </a:fld>
            <a:endParaRPr lang="zh-CN" altLang="en-US"/>
          </a:p>
        </p:txBody>
      </p:sp>
    </p:spTree>
    <p:extLst>
      <p:ext uri="{BB962C8B-B14F-4D97-AF65-F5344CB8AC3E}">
        <p14:creationId xmlns:p14="http://schemas.microsoft.com/office/powerpoint/2010/main" val="2715898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E3DEC16-2F24-460F-8F9A-4E0DB9E9D913}" type="datetimeFigureOut">
              <a:rPr lang="zh-CN" altLang="en-US" smtClean="0"/>
              <a:t>2021/6/29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7AA5E2-0D01-4B17-89F5-F1CEC6CE3F9A}" type="slidenum">
              <a:rPr lang="zh-CN" altLang="en-US" smtClean="0"/>
              <a:t>‹#›</a:t>
            </a:fld>
            <a:endParaRPr lang="zh-CN" altLang="en-US"/>
          </a:p>
        </p:txBody>
      </p:sp>
    </p:spTree>
    <p:extLst>
      <p:ext uri="{BB962C8B-B14F-4D97-AF65-F5344CB8AC3E}">
        <p14:creationId xmlns:p14="http://schemas.microsoft.com/office/powerpoint/2010/main" val="2544117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3DEC16-2F24-460F-8F9A-4E0DB9E9D913}" type="datetimeFigureOut">
              <a:rPr lang="zh-CN" altLang="en-US" smtClean="0"/>
              <a:t>2021/6/29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7AA5E2-0D01-4B17-89F5-F1CEC6CE3F9A}" type="slidenum">
              <a:rPr lang="zh-CN" altLang="en-US" smtClean="0"/>
              <a:t>‹#›</a:t>
            </a:fld>
            <a:endParaRPr lang="zh-CN" altLang="en-US"/>
          </a:p>
        </p:txBody>
      </p:sp>
    </p:spTree>
    <p:extLst>
      <p:ext uri="{BB962C8B-B14F-4D97-AF65-F5344CB8AC3E}">
        <p14:creationId xmlns:p14="http://schemas.microsoft.com/office/powerpoint/2010/main" val="1990453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25FAD-27E4-41CE-B5B0-DC7FE7E96B25}" type="datetimeFigureOut">
              <a:rPr lang="zh-CN" altLang="en-US" smtClean="0"/>
              <a:t>2021/6/29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A49A2-FD03-4521-B02F-C7C5390EA7CE}" type="slidenum">
              <a:rPr lang="zh-CN" altLang="en-US" smtClean="0"/>
              <a:t>‹#›</a:t>
            </a:fld>
            <a:endParaRPr lang="zh-CN" altLang="en-US"/>
          </a:p>
        </p:txBody>
      </p:sp>
    </p:spTree>
    <p:extLst>
      <p:ext uri="{BB962C8B-B14F-4D97-AF65-F5344CB8AC3E}">
        <p14:creationId xmlns:p14="http://schemas.microsoft.com/office/powerpoint/2010/main" val="22070129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7.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71689"/>
        </a:solidFill>
        <a:effectLst/>
      </p:bgPr>
    </p:bg>
    <p:spTree>
      <p:nvGrpSpPr>
        <p:cNvPr id="1" name=""/>
        <p:cNvGrpSpPr/>
        <p:nvPr/>
      </p:nvGrpSpPr>
      <p:grpSpPr>
        <a:xfrm>
          <a:off x="0" y="0"/>
          <a:ext cx="0" cy="0"/>
          <a:chOff x="0" y="0"/>
          <a:chExt cx="0" cy="0"/>
        </a:xfrm>
      </p:grpSpPr>
      <p:sp>
        <p:nvSpPr>
          <p:cNvPr id="161" name="文本框 160"/>
          <p:cNvSpPr txBox="1"/>
          <p:nvPr/>
        </p:nvSpPr>
        <p:spPr>
          <a:xfrm>
            <a:off x="5185727" y="4276518"/>
            <a:ext cx="244756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solidFill>
                  <a:srgbClr val="F9D303"/>
                </a:solidFill>
                <a:latin typeface="方正姚体" panose="02010601030101010101" pitchFamily="2" charset="-122"/>
                <a:ea typeface="方正姚体" panose="02010601030101010101" pitchFamily="2" charset="-122"/>
              </a:rPr>
              <a:t>结课快乐！</a:t>
            </a:r>
            <a:endParaRPr kumimoji="0" lang="zh-CN" altLang="en-US" sz="3600" b="0" i="0" u="none" strike="noStrike" kern="1200" cap="none" spc="0" normalizeH="0" baseline="0" noProof="0" dirty="0">
              <a:ln>
                <a:noFill/>
              </a:ln>
              <a:solidFill>
                <a:srgbClr val="F9D303"/>
              </a:solidFill>
              <a:effectLst/>
              <a:uLnTx/>
              <a:uFillTx/>
              <a:latin typeface="方正姚体" panose="02010601030101010101" pitchFamily="2" charset="-122"/>
              <a:ea typeface="方正姚体" panose="02010601030101010101" pitchFamily="2" charset="-122"/>
            </a:endParaRPr>
          </a:p>
        </p:txBody>
      </p:sp>
      <p:sp>
        <p:nvSpPr>
          <p:cNvPr id="252" name="矩形 251"/>
          <p:cNvSpPr/>
          <p:nvPr/>
        </p:nvSpPr>
        <p:spPr>
          <a:xfrm>
            <a:off x="220869" y="190919"/>
            <a:ext cx="11775808" cy="6476162"/>
          </a:xfrm>
          <a:prstGeom prst="rect">
            <a:avLst/>
          </a:prstGeom>
          <a:noFill/>
          <a:ln w="19050">
            <a:solidFill>
              <a:srgbClr val="F9D3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nvGrpSpPr>
          <p:cNvPr id="3" name="组合 2"/>
          <p:cNvGrpSpPr/>
          <p:nvPr/>
        </p:nvGrpSpPr>
        <p:grpSpPr>
          <a:xfrm>
            <a:off x="4192178" y="5336774"/>
            <a:ext cx="4168051" cy="369526"/>
            <a:chOff x="1054137" y="5455108"/>
            <a:chExt cx="1925597" cy="369526"/>
          </a:xfrm>
        </p:grpSpPr>
        <p:sp>
          <p:nvSpPr>
            <p:cNvPr id="253" name="矩形 252"/>
            <p:cNvSpPr/>
            <p:nvPr/>
          </p:nvSpPr>
          <p:spPr>
            <a:xfrm>
              <a:off x="1054137" y="5455108"/>
              <a:ext cx="1925597" cy="3577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 name="文本框 1"/>
            <p:cNvSpPr txBox="1"/>
            <p:nvPr/>
          </p:nvSpPr>
          <p:spPr>
            <a:xfrm flipH="1">
              <a:off x="1062630" y="5455302"/>
              <a:ext cx="1917104" cy="369332"/>
            </a:xfrm>
            <a:prstGeom prst="rect">
              <a:avLst/>
            </a:prstGeom>
            <a:noFill/>
          </p:spPr>
          <p:txBody>
            <a:bodyPr wrap="square" rtlCol="0">
              <a:spAutoFit/>
            </a:bodyPr>
            <a:lstStyle/>
            <a:p>
              <a:pPr lvl="0"/>
              <a:r>
                <a:rPr kumimoji="0" lang="zh-CN" altLang="en-US" sz="1800" b="0" i="0" u="none" strike="noStrike" kern="1200" cap="none" spc="0" normalizeH="0" baseline="0" noProof="0" dirty="0">
                  <a:ln>
                    <a:noFill/>
                  </a:ln>
                  <a:solidFill>
                    <a:srgbClr val="071689"/>
                  </a:solidFill>
                  <a:effectLst/>
                  <a:uLnTx/>
                  <a:uFillTx/>
                  <a:latin typeface="方正姚体" panose="02010601030101010101" pitchFamily="2" charset="-122"/>
                  <a:ea typeface="方正姚体" panose="02010601030101010101" pitchFamily="2" charset="-122"/>
                </a:rPr>
                <a:t>谭贺娟 宋佳 周炫怡 </a:t>
              </a:r>
              <a:r>
                <a:rPr lang="zh-CN" altLang="en-US" dirty="0">
                  <a:solidFill>
                    <a:srgbClr val="071689"/>
                  </a:solidFill>
                  <a:latin typeface="方正姚体" panose="02010601030101010101" pitchFamily="2" charset="-122"/>
                  <a:ea typeface="方正姚体" panose="02010601030101010101" pitchFamily="2" charset="-122"/>
                </a:rPr>
                <a:t>金锐丽 左丹 肖云彤</a:t>
              </a:r>
              <a:endParaRPr kumimoji="0" lang="zh-CN" altLang="en-US" sz="1800" b="0" i="0" u="none" strike="noStrike" kern="1200" cap="none" spc="0" normalizeH="0" baseline="0" noProof="0" dirty="0">
                <a:ln>
                  <a:noFill/>
                </a:ln>
                <a:solidFill>
                  <a:srgbClr val="071689"/>
                </a:solidFill>
                <a:effectLst/>
                <a:uLnTx/>
                <a:uFillTx/>
                <a:latin typeface="方正姚体" panose="02010601030101010101" pitchFamily="2" charset="-122"/>
                <a:ea typeface="方正姚体" panose="02010601030101010101" pitchFamily="2" charset="-122"/>
              </a:endParaRPr>
            </a:p>
          </p:txBody>
        </p:sp>
      </p:grpSp>
      <p:sp>
        <p:nvSpPr>
          <p:cNvPr id="101" name="文本框 100">
            <a:extLst>
              <a:ext uri="{FF2B5EF4-FFF2-40B4-BE49-F238E27FC236}">
                <a16:creationId xmlns:a16="http://schemas.microsoft.com/office/drawing/2014/main" id="{09FF7CFB-9C2C-473F-AC63-E17712551EB8}"/>
              </a:ext>
            </a:extLst>
          </p:cNvPr>
          <p:cNvSpPr txBox="1"/>
          <p:nvPr/>
        </p:nvSpPr>
        <p:spPr>
          <a:xfrm>
            <a:off x="1010194" y="2117613"/>
            <a:ext cx="10798628" cy="1938992"/>
          </a:xfrm>
          <a:prstGeom prst="rect">
            <a:avLst/>
          </a:prstGeom>
          <a:noFill/>
        </p:spPr>
        <p:txBody>
          <a:bodyPr wrap="square" rtlCol="0">
            <a:spAutoFit/>
          </a:bodyPr>
          <a:lstStyle/>
          <a:p>
            <a:r>
              <a:rPr lang="zh-CN" altLang="en-US" sz="3200" dirty="0">
                <a:solidFill>
                  <a:schemeClr val="bg1"/>
                </a:solidFill>
                <a:latin typeface="方正姚体" panose="02010601030101010101" pitchFamily="2" charset="-122"/>
                <a:ea typeface="方正姚体" panose="02010601030101010101" pitchFamily="2" charset="-122"/>
              </a:rPr>
              <a:t>餐饮用户满意度因素研究：什么在影响消费者的选择？</a:t>
            </a:r>
            <a:endParaRPr lang="en-US" altLang="zh-CN" sz="3200" dirty="0">
              <a:solidFill>
                <a:schemeClr val="bg1"/>
              </a:solidFill>
              <a:latin typeface="方正姚体" panose="02010601030101010101" pitchFamily="2" charset="-122"/>
              <a:ea typeface="方正姚体" panose="02010601030101010101" pitchFamily="2" charset="-122"/>
            </a:endParaRPr>
          </a:p>
          <a:p>
            <a:endParaRPr lang="zh-CN" altLang="en-US" sz="3200" dirty="0">
              <a:solidFill>
                <a:schemeClr val="bg1"/>
              </a:solidFill>
              <a:latin typeface="方正姚体" panose="02010601030101010101" pitchFamily="2" charset="-122"/>
              <a:ea typeface="方正姚体" panose="02010601030101010101" pitchFamily="2" charset="-122"/>
            </a:endParaRPr>
          </a:p>
          <a:p>
            <a:pPr algn="r"/>
            <a:r>
              <a:rPr lang="en-US" altLang="zh-CN" sz="2800" dirty="0">
                <a:solidFill>
                  <a:schemeClr val="bg1"/>
                </a:solidFill>
                <a:latin typeface="方正姚体" panose="02010601030101010101" pitchFamily="2" charset="-122"/>
                <a:ea typeface="方正姚体" panose="02010601030101010101" pitchFamily="2" charset="-122"/>
              </a:rPr>
              <a:t>——</a:t>
            </a:r>
            <a:r>
              <a:rPr lang="zh-CN" altLang="en-US" sz="2800" dirty="0">
                <a:solidFill>
                  <a:schemeClr val="bg1"/>
                </a:solidFill>
                <a:latin typeface="方正姚体" panose="02010601030101010101" pitchFamily="2" charset="-122"/>
                <a:ea typeface="方正姚体" panose="02010601030101010101" pitchFamily="2" charset="-122"/>
              </a:rPr>
              <a:t>基于结构方程模型和自然语言处理技术</a:t>
            </a:r>
            <a:endParaRPr lang="en-US" altLang="zh-CN" sz="2800" dirty="0">
              <a:solidFill>
                <a:schemeClr val="bg1"/>
              </a:solidFill>
              <a:latin typeface="方正姚体" panose="02010601030101010101" pitchFamily="2" charset="-122"/>
              <a:ea typeface="方正姚体" panose="02010601030101010101" pitchFamily="2" charset="-122"/>
            </a:endParaRPr>
          </a:p>
          <a:p>
            <a:pPr algn="r"/>
            <a:r>
              <a:rPr lang="zh-CN" altLang="en-US" sz="2800" dirty="0">
                <a:solidFill>
                  <a:schemeClr val="bg1"/>
                </a:solidFill>
                <a:latin typeface="方正姚体" panose="02010601030101010101" pitchFamily="2" charset="-122"/>
                <a:ea typeface="方正姚体" panose="02010601030101010101" pitchFamily="2" charset="-122"/>
              </a:rPr>
              <a:t>的餐饮商家分析平台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500"/>
                                        <p:tgtEl>
                                          <p:spTgt spid="161"/>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252"/>
                                        </p:tgtEl>
                                        <p:attrNameLst>
                                          <p:attrName>style.visibility</p:attrName>
                                        </p:attrNameLst>
                                      </p:cBhvr>
                                      <p:to>
                                        <p:strVal val="visible"/>
                                      </p:to>
                                    </p:set>
                                    <p:animEffect transition="in" filter="fade">
                                      <p:cBhvr>
                                        <p:cTn id="13" dur="1000"/>
                                        <p:tgtEl>
                                          <p:spTgt spid="252"/>
                                        </p:tgtEl>
                                      </p:cBhvr>
                                    </p:animEffect>
                                    <p:anim calcmode="lin" valueType="num">
                                      <p:cBhvr>
                                        <p:cTn id="14" dur="1000" fill="hold"/>
                                        <p:tgtEl>
                                          <p:spTgt spid="252"/>
                                        </p:tgtEl>
                                        <p:attrNameLst>
                                          <p:attrName>ppt_x</p:attrName>
                                        </p:attrNameLst>
                                      </p:cBhvr>
                                      <p:tavLst>
                                        <p:tav tm="0">
                                          <p:val>
                                            <p:strVal val="#ppt_x"/>
                                          </p:val>
                                        </p:tav>
                                        <p:tav tm="100000">
                                          <p:val>
                                            <p:strVal val="#ppt_x"/>
                                          </p:val>
                                        </p:tav>
                                      </p:tavLst>
                                    </p:anim>
                                    <p:anim calcmode="lin" valueType="num">
                                      <p:cBhvr>
                                        <p:cTn id="15" dur="1000" fill="hold"/>
                                        <p:tgtEl>
                                          <p:spTgt spid="25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01"/>
                                        </p:tgtEl>
                                        <p:attrNameLst>
                                          <p:attrName>style.visibility</p:attrName>
                                        </p:attrNameLst>
                                      </p:cBhvr>
                                      <p:to>
                                        <p:strVal val="visible"/>
                                      </p:to>
                                    </p:set>
                                    <p:animEffect transition="in" filter="fade">
                                      <p:cBhvr>
                                        <p:cTn id="20" dur="1000"/>
                                        <p:tgtEl>
                                          <p:spTgt spid="101"/>
                                        </p:tgtEl>
                                      </p:cBhvr>
                                    </p:animEffect>
                                    <p:anim calcmode="lin" valueType="num">
                                      <p:cBhvr>
                                        <p:cTn id="21" dur="1000" fill="hold"/>
                                        <p:tgtEl>
                                          <p:spTgt spid="101"/>
                                        </p:tgtEl>
                                        <p:attrNameLst>
                                          <p:attrName>ppt_x</p:attrName>
                                        </p:attrNameLst>
                                      </p:cBhvr>
                                      <p:tavLst>
                                        <p:tav tm="0">
                                          <p:val>
                                            <p:strVal val="#ppt_x"/>
                                          </p:val>
                                        </p:tav>
                                        <p:tav tm="100000">
                                          <p:val>
                                            <p:strVal val="#ppt_x"/>
                                          </p:val>
                                        </p:tav>
                                      </p:tavLst>
                                    </p:anim>
                                    <p:anim calcmode="lin" valueType="num">
                                      <p:cBhvr>
                                        <p:cTn id="22" dur="1000" fill="hold"/>
                                        <p:tgtEl>
                                          <p:spTgt spid="1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p:bldP spid="252" grpId="0" animBg="1"/>
      <p:bldP spid="10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316065" y="371355"/>
            <a:ext cx="3416320" cy="523220"/>
          </a:xfrm>
          <a:prstGeom prst="rect">
            <a:avLst/>
          </a:prstGeom>
          <a:noFill/>
        </p:spPr>
        <p:txBody>
          <a:bodyPr wrap="none" rtlCol="0">
            <a:spAutoFit/>
          </a:bodyPr>
          <a:lstStyle/>
          <a:p>
            <a:r>
              <a:rPr lang="zh-CN" altLang="en-US" sz="2800" dirty="0">
                <a:latin typeface="Nirmala UI Semilight" panose="020B0402040204020203" pitchFamily="34" charset="0"/>
                <a:cs typeface="Nirmala UI Semilight" panose="020B0402040204020203" pitchFamily="34" charset="0"/>
              </a:rPr>
              <a:t>项目概述及功能介绍</a:t>
            </a:r>
          </a:p>
        </p:txBody>
      </p:sp>
      <p:cxnSp>
        <p:nvCxnSpPr>
          <p:cNvPr id="92" name="直接连接符 91"/>
          <p:cNvCxnSpPr/>
          <p:nvPr/>
        </p:nvCxnSpPr>
        <p:spPr>
          <a:xfrm>
            <a:off x="316065" y="1056187"/>
            <a:ext cx="3642754" cy="0"/>
          </a:xfrm>
          <a:prstGeom prst="line">
            <a:avLst/>
          </a:prstGeom>
          <a:ln w="57150" cap="flat">
            <a:solidFill>
              <a:srgbClr val="F9D303"/>
            </a:solidFill>
          </a:ln>
        </p:spPr>
        <p:style>
          <a:lnRef idx="1">
            <a:schemeClr val="accent1"/>
          </a:lnRef>
          <a:fillRef idx="0">
            <a:schemeClr val="accent1"/>
          </a:fillRef>
          <a:effectRef idx="0">
            <a:schemeClr val="accent1"/>
          </a:effectRef>
          <a:fontRef idx="minor">
            <a:schemeClr val="tx1"/>
          </a:fontRef>
        </p:style>
      </p:cxnSp>
      <p:sp>
        <p:nvSpPr>
          <p:cNvPr id="137" name="Freeform 479"/>
          <p:cNvSpPr/>
          <p:nvPr/>
        </p:nvSpPr>
        <p:spPr bwMode="auto">
          <a:xfrm>
            <a:off x="-94076" y="5139171"/>
            <a:ext cx="1536700" cy="857250"/>
          </a:xfrm>
          <a:custGeom>
            <a:avLst/>
            <a:gdLst>
              <a:gd name="T0" fmla="*/ 468 w 484"/>
              <a:gd name="T1" fmla="*/ 119 h 270"/>
              <a:gd name="T2" fmla="*/ 468 w 484"/>
              <a:gd name="T3" fmla="*/ 152 h 270"/>
              <a:gd name="T4" fmla="*/ 272 w 484"/>
              <a:gd name="T5" fmla="*/ 261 h 270"/>
              <a:gd name="T6" fmla="*/ 212 w 484"/>
              <a:gd name="T7" fmla="*/ 261 h 270"/>
              <a:gd name="T8" fmla="*/ 16 w 484"/>
              <a:gd name="T9" fmla="*/ 152 h 270"/>
              <a:gd name="T10" fmla="*/ 16 w 484"/>
              <a:gd name="T11" fmla="*/ 119 h 270"/>
              <a:gd name="T12" fmla="*/ 212 w 484"/>
              <a:gd name="T13" fmla="*/ 10 h 270"/>
              <a:gd name="T14" fmla="*/ 272 w 484"/>
              <a:gd name="T15" fmla="*/ 10 h 270"/>
              <a:gd name="T16" fmla="*/ 468 w 484"/>
              <a:gd name="T17" fmla="*/ 119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4" h="270">
                <a:moveTo>
                  <a:pt x="468" y="119"/>
                </a:moveTo>
                <a:cubicBezTo>
                  <a:pt x="484" y="128"/>
                  <a:pt x="484" y="143"/>
                  <a:pt x="468" y="152"/>
                </a:cubicBezTo>
                <a:cubicBezTo>
                  <a:pt x="272" y="261"/>
                  <a:pt x="272" y="261"/>
                  <a:pt x="272" y="261"/>
                </a:cubicBezTo>
                <a:cubicBezTo>
                  <a:pt x="256" y="270"/>
                  <a:pt x="229" y="270"/>
                  <a:pt x="212" y="261"/>
                </a:cubicBezTo>
                <a:cubicBezTo>
                  <a:pt x="16" y="152"/>
                  <a:pt x="16" y="152"/>
                  <a:pt x="16" y="152"/>
                </a:cubicBezTo>
                <a:cubicBezTo>
                  <a:pt x="0" y="143"/>
                  <a:pt x="0" y="128"/>
                  <a:pt x="16" y="119"/>
                </a:cubicBezTo>
                <a:cubicBezTo>
                  <a:pt x="212" y="10"/>
                  <a:pt x="212" y="10"/>
                  <a:pt x="212" y="10"/>
                </a:cubicBezTo>
                <a:cubicBezTo>
                  <a:pt x="229" y="0"/>
                  <a:pt x="256" y="0"/>
                  <a:pt x="272" y="10"/>
                </a:cubicBezTo>
                <a:lnTo>
                  <a:pt x="468" y="119"/>
                </a:lnTo>
                <a:close/>
              </a:path>
            </a:pathLst>
          </a:custGeom>
          <a:solidFill>
            <a:schemeClr val="bg2">
              <a:alpha val="10000"/>
            </a:schemeClr>
          </a:solidFill>
          <a:ln>
            <a:noFill/>
          </a:ln>
        </p:spPr>
        <p:txBody>
          <a:bodyPr vert="horz" wrap="square" lIns="91440" tIns="45720" rIns="91440" bIns="45720" numCol="1" anchor="t" anchorCtr="0" compatLnSpc="1"/>
          <a:lstStyle/>
          <a:p>
            <a:endParaRPr lang="en-US"/>
          </a:p>
        </p:txBody>
      </p:sp>
      <p:pic>
        <p:nvPicPr>
          <p:cNvPr id="3" name="图片 2"/>
          <p:cNvPicPr>
            <a:picLocks noChangeAspect="1"/>
          </p:cNvPicPr>
          <p:nvPr/>
        </p:nvPicPr>
        <p:blipFill>
          <a:blip r:embed="rId2"/>
          <a:stretch>
            <a:fillRect/>
          </a:stretch>
        </p:blipFill>
        <p:spPr>
          <a:xfrm>
            <a:off x="90859" y="1438383"/>
            <a:ext cx="12382219" cy="4700770"/>
          </a:xfrm>
          <a:prstGeom prst="rect">
            <a:avLst/>
          </a:prstGeom>
        </p:spPr>
      </p:pic>
    </p:spTree>
    <p:extLst>
      <p:ext uri="{BB962C8B-B14F-4D97-AF65-F5344CB8AC3E}">
        <p14:creationId xmlns:p14="http://schemas.microsoft.com/office/powerpoint/2010/main" val="1772946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left)">
                                      <p:cBhvr>
                                        <p:cTn id="7"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30817" y="1624111"/>
            <a:ext cx="3117272" cy="6398579"/>
          </a:xfrm>
          <a:prstGeom prst="rect">
            <a:avLst/>
          </a:prstGeom>
          <a:solidFill>
            <a:srgbClr val="F9D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a:p>
        </p:txBody>
      </p:sp>
      <p:sp>
        <p:nvSpPr>
          <p:cNvPr id="6" name="文本框 5"/>
          <p:cNvSpPr txBox="1"/>
          <p:nvPr/>
        </p:nvSpPr>
        <p:spPr>
          <a:xfrm>
            <a:off x="594360" y="384954"/>
            <a:ext cx="1620957" cy="523220"/>
          </a:xfrm>
          <a:prstGeom prst="rect">
            <a:avLst/>
          </a:prstGeom>
          <a:noFill/>
        </p:spPr>
        <p:txBody>
          <a:bodyPr wrap="none" rtlCol="0">
            <a:spAutoFit/>
          </a:bodyPr>
          <a:lstStyle/>
          <a:p>
            <a:r>
              <a:rPr lang="zh-CN" altLang="en-US" sz="2800" dirty="0">
                <a:latin typeface="Nirmala UI Semilight" panose="020B0402040204020203" pitchFamily="34" charset="0"/>
                <a:cs typeface="Nirmala UI Semilight" panose="020B0402040204020203" pitchFamily="34" charset="0"/>
              </a:rPr>
              <a:t>研究意义</a:t>
            </a:r>
          </a:p>
        </p:txBody>
      </p:sp>
      <p:grpSp>
        <p:nvGrpSpPr>
          <p:cNvPr id="5" name="组合 4"/>
          <p:cNvGrpSpPr/>
          <p:nvPr/>
        </p:nvGrpSpPr>
        <p:grpSpPr>
          <a:xfrm>
            <a:off x="1506832" y="1624111"/>
            <a:ext cx="3117272" cy="6180370"/>
            <a:chOff x="900545" y="1779066"/>
            <a:chExt cx="3117272" cy="6180370"/>
          </a:xfrm>
        </p:grpSpPr>
        <p:sp>
          <p:nvSpPr>
            <p:cNvPr id="2" name="矩形 1"/>
            <p:cNvSpPr/>
            <p:nvPr/>
          </p:nvSpPr>
          <p:spPr>
            <a:xfrm>
              <a:off x="900545" y="1779066"/>
              <a:ext cx="3117272" cy="6180370"/>
            </a:xfrm>
            <a:prstGeom prst="rect">
              <a:avLst/>
            </a:prstGeom>
            <a:solidFill>
              <a:srgbClr val="071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u="sng"/>
            </a:p>
          </p:txBody>
        </p:sp>
        <p:sp>
          <p:nvSpPr>
            <p:cNvPr id="23" name="Freeform 16"/>
            <p:cNvSpPr>
              <a:spLocks noEditPoints="1"/>
            </p:cNvSpPr>
            <p:nvPr/>
          </p:nvSpPr>
          <p:spPr bwMode="auto">
            <a:xfrm>
              <a:off x="2067327" y="2401480"/>
              <a:ext cx="783707" cy="684341"/>
            </a:xfrm>
            <a:custGeom>
              <a:avLst/>
              <a:gdLst>
                <a:gd name="T0" fmla="*/ 0 w 2374"/>
                <a:gd name="T1" fmla="*/ 0 h 2073"/>
                <a:gd name="T2" fmla="*/ 0 w 2374"/>
                <a:gd name="T3" fmla="*/ 1481 h 2073"/>
                <a:gd name="T4" fmla="*/ 2374 w 2374"/>
                <a:gd name="T5" fmla="*/ 1481 h 2073"/>
                <a:gd name="T6" fmla="*/ 2374 w 2374"/>
                <a:gd name="T7" fmla="*/ 0 h 2073"/>
                <a:gd name="T8" fmla="*/ 0 w 2374"/>
                <a:gd name="T9" fmla="*/ 0 h 2073"/>
                <a:gd name="T10" fmla="*/ 2225 w 2374"/>
                <a:gd name="T11" fmla="*/ 1333 h 2073"/>
                <a:gd name="T12" fmla="*/ 148 w 2374"/>
                <a:gd name="T13" fmla="*/ 1333 h 2073"/>
                <a:gd name="T14" fmla="*/ 148 w 2374"/>
                <a:gd name="T15" fmla="*/ 148 h 2073"/>
                <a:gd name="T16" fmla="*/ 2225 w 2374"/>
                <a:gd name="T17" fmla="*/ 148 h 2073"/>
                <a:gd name="T18" fmla="*/ 2225 w 2374"/>
                <a:gd name="T19" fmla="*/ 1333 h 2073"/>
                <a:gd name="T20" fmla="*/ 1558 w 2374"/>
                <a:gd name="T21" fmla="*/ 1629 h 2073"/>
                <a:gd name="T22" fmla="*/ 816 w 2374"/>
                <a:gd name="T23" fmla="*/ 1629 h 2073"/>
                <a:gd name="T24" fmla="*/ 742 w 2374"/>
                <a:gd name="T25" fmla="*/ 1925 h 2073"/>
                <a:gd name="T26" fmla="*/ 593 w 2374"/>
                <a:gd name="T27" fmla="*/ 2073 h 2073"/>
                <a:gd name="T28" fmla="*/ 1780 w 2374"/>
                <a:gd name="T29" fmla="*/ 2073 h 2073"/>
                <a:gd name="T30" fmla="*/ 1632 w 2374"/>
                <a:gd name="T31" fmla="*/ 1925 h 2073"/>
                <a:gd name="T32" fmla="*/ 1558 w 2374"/>
                <a:gd name="T33" fmla="*/ 1629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74" h="2073">
                  <a:moveTo>
                    <a:pt x="0" y="0"/>
                  </a:moveTo>
                  <a:lnTo>
                    <a:pt x="0" y="1481"/>
                  </a:lnTo>
                  <a:lnTo>
                    <a:pt x="2374" y="1481"/>
                  </a:lnTo>
                  <a:lnTo>
                    <a:pt x="2374" y="0"/>
                  </a:lnTo>
                  <a:lnTo>
                    <a:pt x="0" y="0"/>
                  </a:lnTo>
                  <a:close/>
                  <a:moveTo>
                    <a:pt x="2225" y="1333"/>
                  </a:moveTo>
                  <a:lnTo>
                    <a:pt x="148" y="1333"/>
                  </a:lnTo>
                  <a:lnTo>
                    <a:pt x="148" y="148"/>
                  </a:lnTo>
                  <a:lnTo>
                    <a:pt x="2225" y="148"/>
                  </a:lnTo>
                  <a:lnTo>
                    <a:pt x="2225" y="1333"/>
                  </a:lnTo>
                  <a:close/>
                  <a:moveTo>
                    <a:pt x="1558" y="1629"/>
                  </a:moveTo>
                  <a:lnTo>
                    <a:pt x="816" y="1629"/>
                  </a:lnTo>
                  <a:lnTo>
                    <a:pt x="742" y="1925"/>
                  </a:lnTo>
                  <a:lnTo>
                    <a:pt x="593" y="2073"/>
                  </a:lnTo>
                  <a:lnTo>
                    <a:pt x="1780" y="2073"/>
                  </a:lnTo>
                  <a:lnTo>
                    <a:pt x="1632" y="1925"/>
                  </a:lnTo>
                  <a:lnTo>
                    <a:pt x="1558" y="1629"/>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4" name="文本框 23"/>
            <p:cNvSpPr txBox="1"/>
            <p:nvPr/>
          </p:nvSpPr>
          <p:spPr>
            <a:xfrm>
              <a:off x="1762057" y="3341168"/>
              <a:ext cx="1696857" cy="461665"/>
            </a:xfrm>
            <a:prstGeom prst="rect">
              <a:avLst/>
            </a:prstGeom>
            <a:noFill/>
          </p:spPr>
          <p:txBody>
            <a:bodyPr wrap="square" rtlCol="0">
              <a:spAutoFit/>
            </a:bodyPr>
            <a:lstStyle/>
            <a:p>
              <a:r>
                <a:rPr lang="zh-CN" altLang="en-US" sz="2400" dirty="0">
                  <a:solidFill>
                    <a:schemeClr val="bg1"/>
                  </a:solidFill>
                  <a:latin typeface="Agency FB" panose="020B0503020202020204" pitchFamily="34" charset="0"/>
                </a:rPr>
                <a:t>理论意义</a:t>
              </a:r>
            </a:p>
          </p:txBody>
        </p:sp>
        <p:sp>
          <p:nvSpPr>
            <p:cNvPr id="25" name="文本框 24"/>
            <p:cNvSpPr txBox="1"/>
            <p:nvPr/>
          </p:nvSpPr>
          <p:spPr>
            <a:xfrm>
              <a:off x="1158805" y="4058181"/>
              <a:ext cx="2600750" cy="2308324"/>
            </a:xfrm>
            <a:prstGeom prst="rect">
              <a:avLst/>
            </a:prstGeom>
            <a:noFill/>
          </p:spPr>
          <p:txBody>
            <a:bodyPr wrap="square" rtlCol="0">
              <a:spAutoFit/>
            </a:bodyPr>
            <a:lstStyle/>
            <a:p>
              <a:r>
                <a:rPr lang="zh-CN" altLang="en-US" dirty="0">
                  <a:solidFill>
                    <a:schemeClr val="bg1"/>
                  </a:solidFill>
                </a:rPr>
                <a:t>通过构建结构方程模型和文本分析，探究出餐饮消费者选择和满意度的主要影响因素，即消费者对餐饮的关注和需求，从而在一定程度上对餐饮商家服务有一定的理论指导作用。</a:t>
              </a:r>
            </a:p>
          </p:txBody>
        </p:sp>
      </p:grpSp>
      <p:sp>
        <p:nvSpPr>
          <p:cNvPr id="27" name="文本框 26"/>
          <p:cNvSpPr txBox="1"/>
          <p:nvPr/>
        </p:nvSpPr>
        <p:spPr>
          <a:xfrm>
            <a:off x="8928051" y="3322748"/>
            <a:ext cx="1415772" cy="461665"/>
          </a:xfrm>
          <a:prstGeom prst="rect">
            <a:avLst/>
          </a:prstGeom>
          <a:noFill/>
        </p:spPr>
        <p:txBody>
          <a:bodyPr wrap="none" rtlCol="0">
            <a:spAutoFit/>
          </a:bodyPr>
          <a:lstStyle/>
          <a:p>
            <a:r>
              <a:rPr lang="zh-CN" altLang="en-US" sz="2400" dirty="0">
                <a:latin typeface="Agency FB" panose="020B0503020202020204" pitchFamily="34" charset="0"/>
              </a:rPr>
              <a:t>现实意义</a:t>
            </a:r>
          </a:p>
        </p:txBody>
      </p:sp>
      <p:cxnSp>
        <p:nvCxnSpPr>
          <p:cNvPr id="22" name="直接连接符 21"/>
          <p:cNvCxnSpPr/>
          <p:nvPr/>
        </p:nvCxnSpPr>
        <p:spPr>
          <a:xfrm>
            <a:off x="576784" y="1205274"/>
            <a:ext cx="3642754" cy="0"/>
          </a:xfrm>
          <a:prstGeom prst="line">
            <a:avLst/>
          </a:prstGeom>
          <a:ln w="57150" cap="flat">
            <a:solidFill>
              <a:srgbClr val="F9D303"/>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9144611" y="2178349"/>
            <a:ext cx="982653" cy="1028518"/>
            <a:chOff x="2451659" y="1266637"/>
            <a:chExt cx="618837" cy="618837"/>
          </a:xfrm>
        </p:grpSpPr>
        <p:sp>
          <p:nvSpPr>
            <p:cNvPr id="32" name="椭圆 31"/>
            <p:cNvSpPr/>
            <p:nvPr/>
          </p:nvSpPr>
          <p:spPr>
            <a:xfrm>
              <a:off x="2451659" y="1266637"/>
              <a:ext cx="618837" cy="618837"/>
            </a:xfrm>
            <a:prstGeom prst="ellipse">
              <a:avLst/>
            </a:prstGeom>
            <a:solidFill>
              <a:schemeClr val="bg1"/>
            </a:solidFill>
            <a:ln>
              <a:solidFill>
                <a:srgbClr val="0716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5"/>
            <p:cNvSpPr/>
            <p:nvPr/>
          </p:nvSpPr>
          <p:spPr bwMode="auto">
            <a:xfrm>
              <a:off x="2579515" y="1404129"/>
              <a:ext cx="383141" cy="322662"/>
            </a:xfrm>
            <a:custGeom>
              <a:avLst/>
              <a:gdLst>
                <a:gd name="T0" fmla="*/ 1191 w 1191"/>
                <a:gd name="T1" fmla="*/ 594 h 1003"/>
                <a:gd name="T2" fmla="*/ 968 w 1191"/>
                <a:gd name="T3" fmla="*/ 371 h 1003"/>
                <a:gd name="T4" fmla="*/ 968 w 1191"/>
                <a:gd name="T5" fmla="*/ 37 h 1003"/>
                <a:gd name="T6" fmla="*/ 819 w 1191"/>
                <a:gd name="T7" fmla="*/ 37 h 1003"/>
                <a:gd name="T8" fmla="*/ 819 w 1191"/>
                <a:gd name="T9" fmla="*/ 223 h 1003"/>
                <a:gd name="T10" fmla="*/ 596 w 1191"/>
                <a:gd name="T11" fmla="*/ 0 h 1003"/>
                <a:gd name="T12" fmla="*/ 0 w 1191"/>
                <a:gd name="T13" fmla="*/ 594 h 1003"/>
                <a:gd name="T14" fmla="*/ 0 w 1191"/>
                <a:gd name="T15" fmla="*/ 631 h 1003"/>
                <a:gd name="T16" fmla="*/ 149 w 1191"/>
                <a:gd name="T17" fmla="*/ 631 h 1003"/>
                <a:gd name="T18" fmla="*/ 149 w 1191"/>
                <a:gd name="T19" fmla="*/ 1003 h 1003"/>
                <a:gd name="T20" fmla="*/ 521 w 1191"/>
                <a:gd name="T21" fmla="*/ 1003 h 1003"/>
                <a:gd name="T22" fmla="*/ 521 w 1191"/>
                <a:gd name="T23" fmla="*/ 780 h 1003"/>
                <a:gd name="T24" fmla="*/ 670 w 1191"/>
                <a:gd name="T25" fmla="*/ 780 h 1003"/>
                <a:gd name="T26" fmla="*/ 670 w 1191"/>
                <a:gd name="T27" fmla="*/ 1003 h 1003"/>
                <a:gd name="T28" fmla="*/ 1042 w 1191"/>
                <a:gd name="T29" fmla="*/ 1003 h 1003"/>
                <a:gd name="T30" fmla="*/ 1042 w 1191"/>
                <a:gd name="T31" fmla="*/ 631 h 1003"/>
                <a:gd name="T32" fmla="*/ 1191 w 1191"/>
                <a:gd name="T33" fmla="*/ 631 h 1003"/>
                <a:gd name="T34" fmla="*/ 1191 w 1191"/>
                <a:gd name="T35" fmla="*/ 594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1" h="1003">
                  <a:moveTo>
                    <a:pt x="1191" y="594"/>
                  </a:moveTo>
                  <a:lnTo>
                    <a:pt x="968" y="371"/>
                  </a:lnTo>
                  <a:lnTo>
                    <a:pt x="968" y="37"/>
                  </a:lnTo>
                  <a:lnTo>
                    <a:pt x="819" y="37"/>
                  </a:lnTo>
                  <a:lnTo>
                    <a:pt x="819" y="223"/>
                  </a:lnTo>
                  <a:lnTo>
                    <a:pt x="596" y="0"/>
                  </a:lnTo>
                  <a:lnTo>
                    <a:pt x="0" y="594"/>
                  </a:lnTo>
                  <a:lnTo>
                    <a:pt x="0" y="631"/>
                  </a:lnTo>
                  <a:lnTo>
                    <a:pt x="149" y="631"/>
                  </a:lnTo>
                  <a:lnTo>
                    <a:pt x="149" y="1003"/>
                  </a:lnTo>
                  <a:lnTo>
                    <a:pt x="521" y="1003"/>
                  </a:lnTo>
                  <a:lnTo>
                    <a:pt x="521" y="780"/>
                  </a:lnTo>
                  <a:lnTo>
                    <a:pt x="670" y="780"/>
                  </a:lnTo>
                  <a:lnTo>
                    <a:pt x="670" y="1003"/>
                  </a:lnTo>
                  <a:lnTo>
                    <a:pt x="1042" y="1003"/>
                  </a:lnTo>
                  <a:lnTo>
                    <a:pt x="1042" y="631"/>
                  </a:lnTo>
                  <a:lnTo>
                    <a:pt x="1191" y="631"/>
                  </a:lnTo>
                  <a:lnTo>
                    <a:pt x="1191" y="594"/>
                  </a:lnTo>
                  <a:close/>
                </a:path>
              </a:pathLst>
            </a:custGeom>
            <a:solidFill>
              <a:srgbClr val="071689"/>
            </a:solidFill>
            <a:ln w="9525">
              <a:noFill/>
              <a:round/>
            </a:ln>
          </p:spPr>
          <p:txBody>
            <a:bodyPr vert="horz" wrap="square" lIns="91440" tIns="45720" rIns="91440" bIns="45720" numCol="1" anchor="t" anchorCtr="0" compatLnSpc="1"/>
            <a:lstStyle/>
            <a:p>
              <a:endParaRPr lang="zh-CN" altLang="en-US"/>
            </a:p>
          </p:txBody>
        </p:sp>
      </p:grpSp>
      <p:sp>
        <p:nvSpPr>
          <p:cNvPr id="34" name="文本框 33"/>
          <p:cNvSpPr txBox="1"/>
          <p:nvPr/>
        </p:nvSpPr>
        <p:spPr>
          <a:xfrm>
            <a:off x="8351454" y="4101191"/>
            <a:ext cx="2600750" cy="1754326"/>
          </a:xfrm>
          <a:prstGeom prst="rect">
            <a:avLst/>
          </a:prstGeom>
          <a:noFill/>
        </p:spPr>
        <p:txBody>
          <a:bodyPr wrap="square" rtlCol="0">
            <a:spAutoFit/>
          </a:bodyPr>
          <a:lstStyle/>
          <a:p>
            <a:r>
              <a:rPr lang="zh-CN" altLang="en-US" dirty="0"/>
              <a:t>通过可视化平台构建，将研究数据对商家直观展示，为餐饮商家管理提供现实依据，对商家服务定位及提升改进有直接的现实意义。</a:t>
            </a:r>
          </a:p>
        </p:txBody>
      </p:sp>
      <p:cxnSp>
        <p:nvCxnSpPr>
          <p:cNvPr id="10" name="直接连接符 9"/>
          <p:cNvCxnSpPr/>
          <p:nvPr/>
        </p:nvCxnSpPr>
        <p:spPr>
          <a:xfrm>
            <a:off x="4624104" y="3903226"/>
            <a:ext cx="3406713" cy="2852"/>
          </a:xfrm>
          <a:prstGeom prst="line">
            <a:avLst/>
          </a:prstGeom>
        </p:spPr>
        <p:style>
          <a:lnRef idx="1">
            <a:schemeClr val="accent1"/>
          </a:lnRef>
          <a:fillRef idx="0">
            <a:schemeClr val="accent1"/>
          </a:fillRef>
          <a:effectRef idx="0">
            <a:schemeClr val="accent1"/>
          </a:effectRef>
          <a:fontRef idx="minor">
            <a:schemeClr val="tx1"/>
          </a:fontRef>
        </p:style>
      </p:cxnSp>
      <p:grpSp>
        <p:nvGrpSpPr>
          <p:cNvPr id="42" name="组合 41"/>
          <p:cNvGrpSpPr>
            <a:grpSpLocks/>
          </p:cNvGrpSpPr>
          <p:nvPr/>
        </p:nvGrpSpPr>
        <p:grpSpPr bwMode="auto">
          <a:xfrm>
            <a:off x="5844658" y="3370280"/>
            <a:ext cx="965604" cy="1065891"/>
            <a:chOff x="5879592" y="502920"/>
            <a:chExt cx="523220" cy="523220"/>
          </a:xfrm>
        </p:grpSpPr>
        <p:sp>
          <p:nvSpPr>
            <p:cNvPr id="43" name="椭圆 42"/>
            <p:cNvSpPr/>
            <p:nvPr/>
          </p:nvSpPr>
          <p:spPr>
            <a:xfrm>
              <a:off x="5879592" y="502920"/>
              <a:ext cx="523220" cy="523220"/>
            </a:xfrm>
            <a:prstGeom prst="ellipse">
              <a:avLst/>
            </a:prstGeom>
            <a:noFill/>
            <a:ln w="38100">
              <a:solidFill>
                <a:srgbClr val="F9D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4" name="椭圆 43"/>
            <p:cNvSpPr/>
            <p:nvPr/>
          </p:nvSpPr>
          <p:spPr>
            <a:xfrm>
              <a:off x="5936326" y="557774"/>
              <a:ext cx="409752" cy="413513"/>
            </a:xfrm>
            <a:prstGeom prst="ellipse">
              <a:avLst/>
            </a:prstGeom>
            <a:solidFill>
              <a:srgbClr val="071689"/>
            </a:solidFill>
            <a:ln>
              <a:solidFill>
                <a:srgbClr val="0716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Tree>
    <p:extLst>
      <p:ext uri="{BB962C8B-B14F-4D97-AF65-F5344CB8AC3E}">
        <p14:creationId xmlns:p14="http://schemas.microsoft.com/office/powerpoint/2010/main" val="10505921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1450" y="97790"/>
            <a:ext cx="11847513" cy="6540500"/>
          </a:xfrm>
          <a:prstGeom prst="rect">
            <a:avLst/>
          </a:prstGeom>
          <a:solidFill>
            <a:schemeClr val="bg1"/>
          </a:solidFill>
          <a:ln w="28575">
            <a:solidFill>
              <a:srgbClr val="0716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 name="矩形 2"/>
          <p:cNvSpPr/>
          <p:nvPr/>
        </p:nvSpPr>
        <p:spPr>
          <a:xfrm>
            <a:off x="1195388" y="1789113"/>
            <a:ext cx="2954337" cy="2771775"/>
          </a:xfrm>
          <a:prstGeom prst="rect">
            <a:avLst/>
          </a:prstGeom>
          <a:solidFill>
            <a:srgbClr val="071689"/>
          </a:solidFill>
          <a:ln>
            <a:solidFill>
              <a:srgbClr val="0716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075" name="文本框 1"/>
          <p:cNvSpPr txBox="1">
            <a:spLocks noChangeArrowheads="1"/>
          </p:cNvSpPr>
          <p:nvPr/>
        </p:nvSpPr>
        <p:spPr bwMode="auto">
          <a:xfrm>
            <a:off x="1743075" y="1597025"/>
            <a:ext cx="1858201"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9900" dirty="0">
                <a:solidFill>
                  <a:srgbClr val="F9D303"/>
                </a:solidFill>
                <a:latin typeface="Bodoni MT Black" panose="02070A03080606020203" pitchFamily="18" charset="0"/>
              </a:rPr>
              <a:t>2</a:t>
            </a:r>
            <a:endParaRPr lang="zh-CN" altLang="en-US" sz="19900" dirty="0">
              <a:solidFill>
                <a:srgbClr val="F9D303"/>
              </a:solidFill>
              <a:latin typeface="Bodoni MT Black" panose="02070A03080606020203" pitchFamily="18" charset="0"/>
            </a:endParaRPr>
          </a:p>
        </p:txBody>
      </p:sp>
      <p:sp>
        <p:nvSpPr>
          <p:cNvPr id="5" name="文本框 4"/>
          <p:cNvSpPr txBox="1">
            <a:spLocks noChangeArrowheads="1"/>
          </p:cNvSpPr>
          <p:nvPr/>
        </p:nvSpPr>
        <p:spPr bwMode="auto">
          <a:xfrm>
            <a:off x="5092700" y="2784475"/>
            <a:ext cx="26209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800" b="1">
                <a:solidFill>
                  <a:srgbClr val="071689"/>
                </a:solidFill>
                <a:latin typeface="微软雅黑" panose="020B0503020204020204" pitchFamily="34" charset="-122"/>
                <a:ea typeface="微软雅黑" panose="020B0503020204020204" pitchFamily="34" charset="-122"/>
              </a:rPr>
              <a:t>结构方程</a:t>
            </a:r>
          </a:p>
        </p:txBody>
      </p:sp>
      <p:sp>
        <p:nvSpPr>
          <p:cNvPr id="6" name="文本框 5"/>
          <p:cNvSpPr txBox="1">
            <a:spLocks noChangeArrowheads="1"/>
          </p:cNvSpPr>
          <p:nvPr/>
        </p:nvSpPr>
        <p:spPr bwMode="auto">
          <a:xfrm>
            <a:off x="5092700" y="3671888"/>
            <a:ext cx="4743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a:latin typeface="微软雅黑" panose="020B0503020204020204" pitchFamily="34" charset="-122"/>
                <a:ea typeface="微软雅黑" panose="020B0503020204020204" pitchFamily="34" charset="-122"/>
              </a:rPr>
              <a:t>将消费者选择行为量化的有效途径</a:t>
            </a:r>
          </a:p>
        </p:txBody>
      </p:sp>
    </p:spTree>
    <p:extLst>
      <p:ext uri="{BB962C8B-B14F-4D97-AF65-F5344CB8AC3E}">
        <p14:creationId xmlns:p14="http://schemas.microsoft.com/office/powerpoint/2010/main" val="1092013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a:endCxn id="57" idx="6"/>
          </p:cNvCxnSpPr>
          <p:nvPr/>
        </p:nvCxnSpPr>
        <p:spPr>
          <a:xfrm flipV="1">
            <a:off x="3597275" y="3602038"/>
            <a:ext cx="6350" cy="661987"/>
          </a:xfrm>
          <a:prstGeom prst="line">
            <a:avLst/>
          </a:prstGeom>
          <a:ln w="38100" cap="rnd">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5648325" y="3616325"/>
            <a:ext cx="0" cy="690563"/>
          </a:xfrm>
          <a:prstGeom prst="line">
            <a:avLst/>
          </a:prstGeom>
          <a:ln w="38100" cap="rnd">
            <a:solidFill>
              <a:schemeClr val="accent3"/>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7616825" y="3590925"/>
            <a:ext cx="0" cy="725488"/>
          </a:xfrm>
          <a:prstGeom prst="line">
            <a:avLst/>
          </a:prstGeom>
          <a:ln w="3810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4100" name="Rectangle 49"/>
          <p:cNvSpPr>
            <a:spLocks noChangeArrowheads="1"/>
          </p:cNvSpPr>
          <p:nvPr/>
        </p:nvSpPr>
        <p:spPr bwMode="auto">
          <a:xfrm>
            <a:off x="512763" y="1370013"/>
            <a:ext cx="11053762" cy="1800225"/>
          </a:xfrm>
          <a:prstGeom prst="rect">
            <a:avLst/>
          </a:prstGeom>
          <a:solidFill>
            <a:srgbClr val="E7E5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grpSp>
        <p:nvGrpSpPr>
          <p:cNvPr id="94" name="Group 93"/>
          <p:cNvGrpSpPr/>
          <p:nvPr/>
        </p:nvGrpSpPr>
        <p:grpSpPr>
          <a:xfrm>
            <a:off x="2999423" y="1249045"/>
            <a:ext cx="1441450" cy="2470149"/>
            <a:chOff x="906463" y="1800225"/>
            <a:chExt cx="1441450" cy="2470149"/>
          </a:xfrm>
          <a:solidFill>
            <a:srgbClr val="071689"/>
          </a:solidFill>
          <a:effectLst>
            <a:outerShdw blurRad="50800" dist="38100" dir="5400000" algn="t" rotWithShape="0">
              <a:prstClr val="black">
                <a:alpha val="40000"/>
              </a:prstClr>
            </a:outerShdw>
          </a:effectLst>
        </p:grpSpPr>
        <p:sp>
          <p:nvSpPr>
            <p:cNvPr id="52" name="Freeform 153"/>
            <p:cNvSpPr/>
            <p:nvPr/>
          </p:nvSpPr>
          <p:spPr bwMode="auto">
            <a:xfrm>
              <a:off x="2132013"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6" y="0"/>
                    <a:pt x="60" y="14"/>
                    <a:pt x="60" y="31"/>
                  </a:cubicBezTo>
                  <a:cubicBezTo>
                    <a:pt x="0" y="31"/>
                    <a:pt x="0" y="31"/>
                    <a:pt x="0" y="31"/>
                  </a:cubicBezTo>
                </a:path>
              </a:pathLst>
            </a:custGeom>
            <a:grpFill/>
            <a:ln>
              <a:noFill/>
            </a:ln>
          </p:spPr>
          <p:txBody>
            <a:bodyPr/>
            <a:lstStyle/>
            <a:p>
              <a:pPr fontAlgn="auto"/>
              <a:endParaRPr lang="en-US" noProof="1"/>
            </a:p>
          </p:txBody>
        </p:sp>
        <p:sp>
          <p:nvSpPr>
            <p:cNvPr id="53" name="Freeform 52"/>
            <p:cNvSpPr/>
            <p:nvPr/>
          </p:nvSpPr>
          <p:spPr bwMode="auto">
            <a:xfrm>
              <a:off x="973138" y="1831974"/>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68400 w 1254125"/>
                <a:gd name="connsiteY3" fmla="*/ 1889125 h 2438400"/>
                <a:gd name="connsiteX4" fmla="*/ 1098550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5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68400" y="1889125"/>
                  </a:cubicBezTo>
                  <a:cubicBezTo>
                    <a:pt x="1152525" y="1924050"/>
                    <a:pt x="1130300" y="1958975"/>
                    <a:pt x="1098550" y="1987550"/>
                  </a:cubicBezTo>
                  <a:cubicBezTo>
                    <a:pt x="1098550" y="1987550"/>
                    <a:pt x="1098550" y="1987550"/>
                    <a:pt x="682625" y="2406650"/>
                  </a:cubicBezTo>
                  <a:cubicBezTo>
                    <a:pt x="660400" y="2428875"/>
                    <a:pt x="631825" y="2438400"/>
                    <a:pt x="600075" y="2438400"/>
                  </a:cubicBezTo>
                  <a:cubicBezTo>
                    <a:pt x="571500" y="2438400"/>
                    <a:pt x="539750" y="2428875"/>
                    <a:pt x="520700" y="2406650"/>
                  </a:cubicBezTo>
                  <a:cubicBezTo>
                    <a:pt x="520700" y="2406650"/>
                    <a:pt x="520700" y="2406650"/>
                    <a:pt x="101600" y="1987550"/>
                  </a:cubicBezTo>
                  <a:cubicBezTo>
                    <a:pt x="73025" y="1958975"/>
                    <a:pt x="47625"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5" y="88900"/>
                  </a:cubicBezTo>
                  <a:lnTo>
                    <a:pt x="1165225" y="88900"/>
                  </a:lnTo>
                  <a:cubicBezTo>
                    <a:pt x="1165225" y="38100"/>
                    <a:pt x="1203325" y="0"/>
                    <a:pt x="1254125" y="0"/>
                  </a:cubicBezTo>
                  <a:close/>
                </a:path>
              </a:pathLst>
            </a:custGeom>
            <a:grpFill/>
            <a:ln>
              <a:noFill/>
            </a:ln>
          </p:spPr>
          <p:txBody>
            <a:bodyPr/>
            <a:lstStyle/>
            <a:p>
              <a:pPr fontAlgn="auto"/>
              <a:endParaRPr lang="en-US" noProof="1"/>
            </a:p>
          </p:txBody>
        </p:sp>
        <p:sp>
          <p:nvSpPr>
            <p:cNvPr id="54" name="Freeform 156"/>
            <p:cNvSpPr/>
            <p:nvPr/>
          </p:nvSpPr>
          <p:spPr bwMode="auto">
            <a:xfrm>
              <a:off x="2132013"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en-US" noProof="1"/>
            </a:p>
          </p:txBody>
        </p:sp>
        <p:sp>
          <p:nvSpPr>
            <p:cNvPr id="55" name="Freeform 158"/>
            <p:cNvSpPr/>
            <p:nvPr/>
          </p:nvSpPr>
          <p:spPr bwMode="auto">
            <a:xfrm>
              <a:off x="1506538"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6 w 265"/>
                <a:gd name="T23" fmla="*/ 0 h 768"/>
                <a:gd name="T24" fmla="*/ 224 w 265"/>
                <a:gd name="T25" fmla="*/ 0 h 768"/>
                <a:gd name="T26" fmla="*/ 224 w 265"/>
                <a:gd name="T27" fmla="*/ 0 h 768"/>
                <a:gd name="T28" fmla="*/ 186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6" y="768"/>
                    <a:pt x="35" y="765"/>
                    <a:pt x="42" y="758"/>
                  </a:cubicBezTo>
                  <a:cubicBezTo>
                    <a:pt x="169" y="631"/>
                    <a:pt x="169" y="631"/>
                    <a:pt x="169" y="631"/>
                  </a:cubicBezTo>
                  <a:cubicBezTo>
                    <a:pt x="188" y="612"/>
                    <a:pt x="199" y="585"/>
                    <a:pt x="199" y="558"/>
                  </a:cubicBezTo>
                  <a:cubicBezTo>
                    <a:pt x="199" y="38"/>
                    <a:pt x="199" y="38"/>
                    <a:pt x="199" y="38"/>
                  </a:cubicBezTo>
                  <a:cubicBezTo>
                    <a:pt x="199" y="22"/>
                    <a:pt x="211"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a:noFill/>
            </a:ln>
          </p:spPr>
          <p:txBody>
            <a:bodyPr/>
            <a:lstStyle/>
            <a:p>
              <a:pPr fontAlgn="auto"/>
              <a:endParaRPr lang="en-US" noProof="1"/>
            </a:p>
          </p:txBody>
        </p:sp>
        <p:sp>
          <p:nvSpPr>
            <p:cNvPr id="56" name="Freeform 159"/>
            <p:cNvSpPr/>
            <p:nvPr/>
          </p:nvSpPr>
          <p:spPr bwMode="auto">
            <a:xfrm>
              <a:off x="906463"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4 w 415"/>
                <a:gd name="T17" fmla="*/ 758 h 768"/>
                <a:gd name="T18" fmla="*/ 32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5" y="0"/>
                    <a:pt x="414" y="0"/>
                    <a:pt x="413" y="0"/>
                  </a:cubicBezTo>
                  <a:cubicBezTo>
                    <a:pt x="404" y="1"/>
                    <a:pt x="396" y="4"/>
                    <a:pt x="389" y="11"/>
                  </a:cubicBezTo>
                  <a:cubicBezTo>
                    <a:pt x="382" y="18"/>
                    <a:pt x="378" y="28"/>
                    <a:pt x="378" y="38"/>
                  </a:cubicBezTo>
                  <a:cubicBezTo>
                    <a:pt x="378" y="550"/>
                    <a:pt x="378" y="550"/>
                    <a:pt x="378" y="550"/>
                  </a:cubicBezTo>
                  <a:cubicBezTo>
                    <a:pt x="378" y="578"/>
                    <a:pt x="367" y="606"/>
                    <a:pt x="346" y="626"/>
                  </a:cubicBezTo>
                  <a:cubicBezTo>
                    <a:pt x="214" y="758"/>
                    <a:pt x="214" y="758"/>
                    <a:pt x="214" y="758"/>
                  </a:cubicBezTo>
                  <a:cubicBezTo>
                    <a:pt x="208" y="765"/>
                    <a:pt x="199" y="768"/>
                    <a:pt x="189" y="768"/>
                  </a:cubicBezTo>
                  <a:cubicBezTo>
                    <a:pt x="179" y="768"/>
                    <a:pt x="170" y="765"/>
                    <a:pt x="164" y="758"/>
                  </a:cubicBezTo>
                  <a:cubicBezTo>
                    <a:pt x="32" y="626"/>
                    <a:pt x="32" y="626"/>
                    <a:pt x="32"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a:noFill/>
            </a:ln>
          </p:spPr>
          <p:txBody>
            <a:bodyPr/>
            <a:lstStyle/>
            <a:p>
              <a:pPr fontAlgn="auto"/>
              <a:endParaRPr lang="en-US" noProof="1"/>
            </a:p>
          </p:txBody>
        </p:sp>
        <p:sp>
          <p:nvSpPr>
            <p:cNvPr id="57" name="Freeform 160"/>
            <p:cNvSpPr/>
            <p:nvPr/>
          </p:nvSpPr>
          <p:spPr bwMode="auto">
            <a:xfrm>
              <a:off x="1011238" y="2854325"/>
              <a:ext cx="1047750" cy="1308100"/>
            </a:xfrm>
            <a:custGeom>
              <a:avLst/>
              <a:gdLst>
                <a:gd name="T0" fmla="*/ 296 w 330"/>
                <a:gd name="T1" fmla="*/ 0 h 412"/>
                <a:gd name="T2" fmla="*/ 330 w 330"/>
                <a:gd name="T3" fmla="*/ 34 h 412"/>
                <a:gd name="T4" fmla="*/ 330 w 330"/>
                <a:gd name="T5" fmla="*/ 218 h 412"/>
                <a:gd name="T6" fmla="*/ 305 w 330"/>
                <a:gd name="T7" fmla="*/ 277 h 412"/>
                <a:gd name="T8" fmla="*/ 173 w 330"/>
                <a:gd name="T9" fmla="*/ 409 h 412"/>
                <a:gd name="T10" fmla="*/ 165 w 330"/>
                <a:gd name="T11" fmla="*/ 412 h 412"/>
                <a:gd name="T12" fmla="*/ 157 w 330"/>
                <a:gd name="T13" fmla="*/ 409 h 412"/>
                <a:gd name="T14" fmla="*/ 25 w 330"/>
                <a:gd name="T15" fmla="*/ 277 h 412"/>
                <a:gd name="T16" fmla="*/ 0 w 330"/>
                <a:gd name="T17" fmla="*/ 218 h 412"/>
                <a:gd name="T18" fmla="*/ 0 w 330"/>
                <a:gd name="T19" fmla="*/ 34 h 412"/>
                <a:gd name="T20" fmla="*/ 34 w 330"/>
                <a:gd name="T21" fmla="*/ 0 h 412"/>
                <a:gd name="T22" fmla="*/ 296 w 330"/>
                <a:gd name="T23" fmla="*/ 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0" h="412">
                  <a:moveTo>
                    <a:pt x="296" y="0"/>
                  </a:moveTo>
                  <a:cubicBezTo>
                    <a:pt x="315" y="0"/>
                    <a:pt x="330" y="15"/>
                    <a:pt x="330" y="34"/>
                  </a:cubicBezTo>
                  <a:cubicBezTo>
                    <a:pt x="330" y="218"/>
                    <a:pt x="330" y="218"/>
                    <a:pt x="330" y="218"/>
                  </a:cubicBezTo>
                  <a:cubicBezTo>
                    <a:pt x="330" y="240"/>
                    <a:pt x="321" y="261"/>
                    <a:pt x="305" y="277"/>
                  </a:cubicBezTo>
                  <a:cubicBezTo>
                    <a:pt x="173" y="409"/>
                    <a:pt x="173" y="409"/>
                    <a:pt x="173" y="409"/>
                  </a:cubicBezTo>
                  <a:cubicBezTo>
                    <a:pt x="171" y="411"/>
                    <a:pt x="168" y="412"/>
                    <a:pt x="165" y="412"/>
                  </a:cubicBezTo>
                  <a:cubicBezTo>
                    <a:pt x="162" y="412"/>
                    <a:pt x="159" y="411"/>
                    <a:pt x="157" y="409"/>
                  </a:cubicBezTo>
                  <a:cubicBezTo>
                    <a:pt x="25" y="277"/>
                    <a:pt x="25" y="277"/>
                    <a:pt x="25" y="277"/>
                  </a:cubicBezTo>
                  <a:cubicBezTo>
                    <a:pt x="9" y="261"/>
                    <a:pt x="0" y="240"/>
                    <a:pt x="0" y="218"/>
                  </a:cubicBezTo>
                  <a:cubicBezTo>
                    <a:pt x="0" y="34"/>
                    <a:pt x="0" y="34"/>
                    <a:pt x="0" y="34"/>
                  </a:cubicBezTo>
                  <a:cubicBezTo>
                    <a:pt x="0" y="15"/>
                    <a:pt x="15" y="0"/>
                    <a:pt x="34" y="0"/>
                  </a:cubicBezTo>
                  <a:lnTo>
                    <a:pt x="29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en-US" noProof="1"/>
            </a:p>
          </p:txBody>
        </p:sp>
      </p:grpSp>
      <p:grpSp>
        <p:nvGrpSpPr>
          <p:cNvPr id="4102" name="Group 94"/>
          <p:cNvGrpSpPr>
            <a:grpSpLocks/>
          </p:cNvGrpSpPr>
          <p:nvPr/>
        </p:nvGrpSpPr>
        <p:grpSpPr bwMode="auto">
          <a:xfrm>
            <a:off x="4935538" y="1249363"/>
            <a:ext cx="1438275" cy="2470150"/>
            <a:chOff x="2940051" y="1800225"/>
            <a:chExt cx="1438275" cy="2470149"/>
          </a:xfrm>
        </p:grpSpPr>
        <p:sp>
          <p:nvSpPr>
            <p:cNvPr id="59" name="Freeform 161"/>
            <p:cNvSpPr/>
            <p:nvPr/>
          </p:nvSpPr>
          <p:spPr bwMode="auto">
            <a:xfrm>
              <a:off x="4162426" y="1822450"/>
              <a:ext cx="193675" cy="98425"/>
            </a:xfrm>
            <a:custGeom>
              <a:avLst/>
              <a:gdLst>
                <a:gd name="T0" fmla="*/ 0 w 61"/>
                <a:gd name="T1" fmla="*/ 31 h 31"/>
                <a:gd name="T2" fmla="*/ 30 w 61"/>
                <a:gd name="T3" fmla="*/ 0 h 31"/>
                <a:gd name="T4" fmla="*/ 61 w 61"/>
                <a:gd name="T5" fmla="*/ 31 h 31"/>
                <a:gd name="T6" fmla="*/ 0 w 61"/>
                <a:gd name="T7" fmla="*/ 31 h 31"/>
              </a:gdLst>
              <a:ahLst/>
              <a:cxnLst>
                <a:cxn ang="0">
                  <a:pos x="T0" y="T1"/>
                </a:cxn>
                <a:cxn ang="0">
                  <a:pos x="T2" y="T3"/>
                </a:cxn>
                <a:cxn ang="0">
                  <a:pos x="T4" y="T5"/>
                </a:cxn>
                <a:cxn ang="0">
                  <a:pos x="T6" y="T7"/>
                </a:cxn>
              </a:cxnLst>
              <a:rect l="0" t="0" r="r" b="b"/>
              <a:pathLst>
                <a:path w="61" h="31">
                  <a:moveTo>
                    <a:pt x="0" y="31"/>
                  </a:moveTo>
                  <a:cubicBezTo>
                    <a:pt x="0" y="14"/>
                    <a:pt x="14" y="0"/>
                    <a:pt x="30" y="0"/>
                  </a:cubicBezTo>
                  <a:cubicBezTo>
                    <a:pt x="47" y="0"/>
                    <a:pt x="61" y="14"/>
                    <a:pt x="61" y="31"/>
                  </a:cubicBezTo>
                  <a:cubicBezTo>
                    <a:pt x="0" y="31"/>
                    <a:pt x="0" y="31"/>
                    <a:pt x="0" y="31"/>
                  </a:cubicBezTo>
                </a:path>
              </a:pathLst>
            </a:custGeom>
            <a:solidFill>
              <a:schemeClr val="accent3">
                <a:lumMod val="50000"/>
              </a:schemeClr>
            </a:solidFill>
            <a:ln>
              <a:noFill/>
            </a:ln>
          </p:spPr>
          <p:txBody>
            <a:bodyPr/>
            <a:lstStyle/>
            <a:p>
              <a:pPr fontAlgn="auto"/>
              <a:endParaRPr lang="en-US" noProof="1"/>
            </a:p>
          </p:txBody>
        </p:sp>
        <p:sp>
          <p:nvSpPr>
            <p:cNvPr id="4104" name="Freeform 59"/>
            <p:cNvSpPr>
              <a:spLocks noChangeArrowheads="1"/>
            </p:cNvSpPr>
            <p:nvPr/>
          </p:nvSpPr>
          <p:spPr bwMode="auto">
            <a:xfrm>
              <a:off x="3006726" y="1831974"/>
              <a:ext cx="1250950" cy="2438400"/>
            </a:xfrm>
            <a:custGeom>
              <a:avLst/>
              <a:gdLst>
                <a:gd name="T0" fmla="*/ 1250950 w 1250950"/>
                <a:gd name="T1" fmla="*/ 0 h 2438400"/>
                <a:gd name="T2" fmla="*/ 1200150 w 1250950"/>
                <a:gd name="T3" fmla="*/ 88900 h 2438400"/>
                <a:gd name="T4" fmla="*/ 1200150 w 1250950"/>
                <a:gd name="T5" fmla="*/ 1746250 h 2438400"/>
                <a:gd name="T6" fmla="*/ 1168400 w 1250950"/>
                <a:gd name="T7" fmla="*/ 1889125 h 2438400"/>
                <a:gd name="T8" fmla="*/ 1098550 w 1250950"/>
                <a:gd name="T9" fmla="*/ 1987550 h 2438400"/>
                <a:gd name="T10" fmla="*/ 679450 w 1250950"/>
                <a:gd name="T11" fmla="*/ 2406650 h 2438400"/>
                <a:gd name="T12" fmla="*/ 600075 w 1250950"/>
                <a:gd name="T13" fmla="*/ 2438400 h 2438400"/>
                <a:gd name="T14" fmla="*/ 517525 w 1250950"/>
                <a:gd name="T15" fmla="*/ 2406650 h 2438400"/>
                <a:gd name="T16" fmla="*/ 98425 w 1250950"/>
                <a:gd name="T17" fmla="*/ 1987550 h 2438400"/>
                <a:gd name="T18" fmla="*/ 31750 w 1250950"/>
                <a:gd name="T19" fmla="*/ 1889125 h 2438400"/>
                <a:gd name="T20" fmla="*/ 0 w 1250950"/>
                <a:gd name="T21" fmla="*/ 1746250 h 2438400"/>
                <a:gd name="T22" fmla="*/ 0 w 1250950"/>
                <a:gd name="T23" fmla="*/ 88900 h 2438400"/>
                <a:gd name="T24" fmla="*/ 1155700 w 1250950"/>
                <a:gd name="T25" fmla="*/ 88900 h 2438400"/>
                <a:gd name="T26" fmla="*/ 1161256 w 1250950"/>
                <a:gd name="T27" fmla="*/ 88900 h 2438400"/>
                <a:gd name="T28" fmla="*/ 1165225 w 1250950"/>
                <a:gd name="T29" fmla="*/ 88900 h 2438400"/>
                <a:gd name="T30" fmla="*/ 1250950 w 1250950"/>
                <a:gd name="T31" fmla="*/ 0 h 2438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0950" h="2438400">
                  <a:moveTo>
                    <a:pt x="1250950" y="0"/>
                  </a:moveTo>
                  <a:cubicBezTo>
                    <a:pt x="1250950" y="0"/>
                    <a:pt x="1200150" y="25400"/>
                    <a:pt x="1200150" y="88900"/>
                  </a:cubicBezTo>
                  <a:cubicBezTo>
                    <a:pt x="1200150" y="88900"/>
                    <a:pt x="1200150" y="88900"/>
                    <a:pt x="1200150" y="1746250"/>
                  </a:cubicBezTo>
                  <a:cubicBezTo>
                    <a:pt x="1200150" y="1793875"/>
                    <a:pt x="1187450" y="1844675"/>
                    <a:pt x="1168400" y="1889125"/>
                  </a:cubicBezTo>
                  <a:cubicBezTo>
                    <a:pt x="1152525" y="1924050"/>
                    <a:pt x="1127125" y="1958975"/>
                    <a:pt x="1098550" y="1987550"/>
                  </a:cubicBezTo>
                  <a:cubicBezTo>
                    <a:pt x="1098550" y="1987550"/>
                    <a:pt x="1098550" y="1987550"/>
                    <a:pt x="679450" y="2406650"/>
                  </a:cubicBezTo>
                  <a:cubicBezTo>
                    <a:pt x="657225" y="2428875"/>
                    <a:pt x="628650" y="2438400"/>
                    <a:pt x="600075" y="2438400"/>
                  </a:cubicBezTo>
                  <a:cubicBezTo>
                    <a:pt x="568325" y="2438400"/>
                    <a:pt x="539750" y="2428875"/>
                    <a:pt x="517525" y="2406650"/>
                  </a:cubicBezTo>
                  <a:cubicBezTo>
                    <a:pt x="517525" y="2406650"/>
                    <a:pt x="517525" y="2406650"/>
                    <a:pt x="98425" y="1987550"/>
                  </a:cubicBezTo>
                  <a:cubicBezTo>
                    <a:pt x="69850" y="1958975"/>
                    <a:pt x="47625" y="1924050"/>
                    <a:pt x="31750" y="1889125"/>
                  </a:cubicBezTo>
                  <a:cubicBezTo>
                    <a:pt x="9525" y="1844675"/>
                    <a:pt x="0" y="1793875"/>
                    <a:pt x="0" y="1746250"/>
                  </a:cubicBezTo>
                  <a:cubicBezTo>
                    <a:pt x="0" y="1746250"/>
                    <a:pt x="0" y="1746250"/>
                    <a:pt x="0" y="88900"/>
                  </a:cubicBezTo>
                  <a:cubicBezTo>
                    <a:pt x="0" y="88900"/>
                    <a:pt x="0" y="88900"/>
                    <a:pt x="1155700" y="88900"/>
                  </a:cubicBezTo>
                  <a:cubicBezTo>
                    <a:pt x="1155700" y="88900"/>
                    <a:pt x="1155700" y="88900"/>
                    <a:pt x="1161256" y="88900"/>
                  </a:cubicBezTo>
                  <a:lnTo>
                    <a:pt x="1165225" y="88900"/>
                  </a:lnTo>
                  <a:cubicBezTo>
                    <a:pt x="1165225" y="38100"/>
                    <a:pt x="1203325" y="0"/>
                    <a:pt x="1250950" y="0"/>
                  </a:cubicBezTo>
                  <a:close/>
                </a:path>
              </a:pathLst>
            </a:custGeom>
            <a:solidFill>
              <a:schemeClr val="bg1">
                <a:alpha val="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tLang="zh-CN"/>
            </a:p>
          </p:txBody>
        </p:sp>
        <p:sp>
          <p:nvSpPr>
            <p:cNvPr id="4105" name="Freeform 164"/>
            <p:cNvSpPr>
              <a:spLocks noChangeArrowheads="1"/>
            </p:cNvSpPr>
            <p:nvPr/>
          </p:nvSpPr>
          <p:spPr bwMode="auto">
            <a:xfrm>
              <a:off x="4162426" y="1920875"/>
              <a:ext cx="44450" cy="0"/>
            </a:xfrm>
            <a:custGeom>
              <a:avLst/>
              <a:gdLst>
                <a:gd name="T0" fmla="*/ 14 w 14"/>
                <a:gd name="T1" fmla="*/ 0 h 1"/>
                <a:gd name="T2" fmla="*/ 0 w 14"/>
                <a:gd name="T3" fmla="*/ 0 h 1"/>
                <a:gd name="T4" fmla="*/ 0 w 14"/>
                <a:gd name="T5" fmla="*/ 0 h 1"/>
                <a:gd name="T6" fmla="*/ 0 w 14"/>
                <a:gd name="T7" fmla="*/ 0 h 1"/>
                <a:gd name="T8" fmla="*/ 14 w 14"/>
                <a:gd name="T9" fmla="*/ 0 h 1"/>
                <a:gd name="T10" fmla="*/ 14 w 14"/>
                <a:gd name="T11" fmla="*/ 0 h 1"/>
              </a:gdLst>
              <a:ahLst/>
              <a:cxnLst>
                <a:cxn ang="0">
                  <a:pos x="T0" y="T1"/>
                </a:cxn>
                <a:cxn ang="0">
                  <a:pos x="T2" y="T3"/>
                </a:cxn>
                <a:cxn ang="0">
                  <a:pos x="T4" y="T5"/>
                </a:cxn>
                <a:cxn ang="0">
                  <a:pos x="T6" y="T7"/>
                </a:cxn>
                <a:cxn ang="0">
                  <a:pos x="T8" y="T9"/>
                </a:cxn>
                <a:cxn ang="0">
                  <a:pos x="T10" y="T11"/>
                </a:cxn>
              </a:cxnLst>
              <a:rect l="0" t="0" r="r" b="b"/>
              <a:pathLst>
                <a:path w="14" h="1">
                  <a:moveTo>
                    <a:pt x="14" y="0"/>
                  </a:moveTo>
                  <a:cubicBezTo>
                    <a:pt x="0" y="0"/>
                    <a:pt x="0" y="0"/>
                    <a:pt x="0" y="0"/>
                  </a:cubicBezTo>
                  <a:cubicBezTo>
                    <a:pt x="0" y="0"/>
                    <a:pt x="0" y="0"/>
                    <a:pt x="0" y="0"/>
                  </a:cubicBezTo>
                  <a:cubicBezTo>
                    <a:pt x="0" y="0"/>
                    <a:pt x="0" y="0"/>
                    <a:pt x="0" y="0"/>
                  </a:cubicBezTo>
                  <a:cubicBezTo>
                    <a:pt x="14" y="0"/>
                    <a:pt x="14" y="0"/>
                    <a:pt x="14" y="0"/>
                  </a:cubicBezTo>
                  <a:cubicBezTo>
                    <a:pt x="14" y="0"/>
                    <a:pt x="14" y="0"/>
                    <a:pt x="14" y="0"/>
                  </a:cubicBezTo>
                </a:path>
              </a:pathLst>
            </a:custGeom>
            <a:solidFill>
              <a:srgbClr val="4833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tLang="zh-CN"/>
            </a:p>
          </p:txBody>
        </p:sp>
        <p:sp>
          <p:nvSpPr>
            <p:cNvPr id="62" name="Freeform 166"/>
            <p:cNvSpPr/>
            <p:nvPr/>
          </p:nvSpPr>
          <p:spPr bwMode="auto">
            <a:xfrm>
              <a:off x="3540126" y="1800225"/>
              <a:ext cx="838200" cy="2438399"/>
            </a:xfrm>
            <a:custGeom>
              <a:avLst/>
              <a:gdLst>
                <a:gd name="T0" fmla="*/ 0 w 264"/>
                <a:gd name="T1" fmla="*/ 768 h 768"/>
                <a:gd name="T2" fmla="*/ 17 w 264"/>
                <a:gd name="T3" fmla="*/ 768 h 768"/>
                <a:gd name="T4" fmla="*/ 41 w 264"/>
                <a:gd name="T5" fmla="*/ 758 h 768"/>
                <a:gd name="T6" fmla="*/ 168 w 264"/>
                <a:gd name="T7" fmla="*/ 631 h 768"/>
                <a:gd name="T8" fmla="*/ 199 w 264"/>
                <a:gd name="T9" fmla="*/ 558 h 768"/>
                <a:gd name="T10" fmla="*/ 199 w 264"/>
                <a:gd name="T11" fmla="*/ 38 h 768"/>
                <a:gd name="T12" fmla="*/ 226 w 264"/>
                <a:gd name="T13" fmla="*/ 10 h 768"/>
                <a:gd name="T14" fmla="*/ 226 w 264"/>
                <a:gd name="T15" fmla="*/ 10 h 768"/>
                <a:gd name="T16" fmla="*/ 254 w 264"/>
                <a:gd name="T17" fmla="*/ 38 h 768"/>
                <a:gd name="T18" fmla="*/ 264 w 264"/>
                <a:gd name="T19" fmla="*/ 38 h 768"/>
                <a:gd name="T20" fmla="*/ 226 w 264"/>
                <a:gd name="T21" fmla="*/ 0 h 768"/>
                <a:gd name="T22" fmla="*/ 226 w 264"/>
                <a:gd name="T23" fmla="*/ 0 h 768"/>
                <a:gd name="T24" fmla="*/ 224 w 264"/>
                <a:gd name="T25" fmla="*/ 0 h 768"/>
                <a:gd name="T26" fmla="*/ 224 w 264"/>
                <a:gd name="T27" fmla="*/ 0 h 768"/>
                <a:gd name="T28" fmla="*/ 186 w 264"/>
                <a:gd name="T29" fmla="*/ 38 h 768"/>
                <a:gd name="T30" fmla="*/ 0 w 264"/>
                <a:gd name="T31" fmla="*/ 38 h 768"/>
                <a:gd name="T32" fmla="*/ 0 w 264"/>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4" h="768">
                  <a:moveTo>
                    <a:pt x="0" y="768"/>
                  </a:moveTo>
                  <a:cubicBezTo>
                    <a:pt x="17" y="768"/>
                    <a:pt x="17" y="768"/>
                    <a:pt x="17" y="768"/>
                  </a:cubicBezTo>
                  <a:cubicBezTo>
                    <a:pt x="26" y="768"/>
                    <a:pt x="35" y="765"/>
                    <a:pt x="41" y="758"/>
                  </a:cubicBezTo>
                  <a:cubicBezTo>
                    <a:pt x="168" y="631"/>
                    <a:pt x="168" y="631"/>
                    <a:pt x="168" y="631"/>
                  </a:cubicBezTo>
                  <a:cubicBezTo>
                    <a:pt x="188" y="612"/>
                    <a:pt x="199" y="585"/>
                    <a:pt x="199" y="558"/>
                  </a:cubicBezTo>
                  <a:cubicBezTo>
                    <a:pt x="199" y="38"/>
                    <a:pt x="199" y="38"/>
                    <a:pt x="199" y="38"/>
                  </a:cubicBezTo>
                  <a:cubicBezTo>
                    <a:pt x="199" y="22"/>
                    <a:pt x="211" y="10"/>
                    <a:pt x="226" y="10"/>
                  </a:cubicBezTo>
                  <a:cubicBezTo>
                    <a:pt x="226" y="10"/>
                    <a:pt x="226" y="10"/>
                    <a:pt x="226" y="10"/>
                  </a:cubicBezTo>
                  <a:cubicBezTo>
                    <a:pt x="242" y="10"/>
                    <a:pt x="254" y="22"/>
                    <a:pt x="254" y="38"/>
                  </a:cubicBezTo>
                  <a:cubicBezTo>
                    <a:pt x="264" y="38"/>
                    <a:pt x="264" y="38"/>
                    <a:pt x="264" y="38"/>
                  </a:cubicBezTo>
                  <a:cubicBezTo>
                    <a:pt x="264" y="17"/>
                    <a:pt x="247" y="0"/>
                    <a:pt x="226" y="0"/>
                  </a:cubicBezTo>
                  <a:cubicBezTo>
                    <a:pt x="226" y="0"/>
                    <a:pt x="226" y="0"/>
                    <a:pt x="226" y="0"/>
                  </a:cubicBezTo>
                  <a:cubicBezTo>
                    <a:pt x="225" y="0"/>
                    <a:pt x="225" y="0"/>
                    <a:pt x="224" y="0"/>
                  </a:cubicBezTo>
                  <a:cubicBezTo>
                    <a:pt x="224" y="0"/>
                    <a:pt x="224" y="0"/>
                    <a:pt x="224" y="0"/>
                  </a:cubicBezTo>
                  <a:cubicBezTo>
                    <a:pt x="203" y="0"/>
                    <a:pt x="186" y="17"/>
                    <a:pt x="186" y="38"/>
                  </a:cubicBezTo>
                  <a:cubicBezTo>
                    <a:pt x="0" y="38"/>
                    <a:pt x="0" y="38"/>
                    <a:pt x="0" y="38"/>
                  </a:cubicBezTo>
                  <a:lnTo>
                    <a:pt x="0" y="768"/>
                  </a:lnTo>
                  <a:close/>
                </a:path>
              </a:pathLst>
            </a:custGeom>
            <a:solidFill>
              <a:schemeClr val="accent3">
                <a:lumMod val="75000"/>
              </a:schemeClr>
            </a:solidFill>
            <a:ln>
              <a:noFill/>
            </a:ln>
          </p:spPr>
          <p:txBody>
            <a:bodyPr/>
            <a:lstStyle/>
            <a:p>
              <a:pPr fontAlgn="auto"/>
              <a:endParaRPr lang="en-US" noProof="1"/>
            </a:p>
          </p:txBody>
        </p:sp>
        <p:sp>
          <p:nvSpPr>
            <p:cNvPr id="63" name="Freeform 167"/>
            <p:cNvSpPr/>
            <p:nvPr/>
          </p:nvSpPr>
          <p:spPr bwMode="auto">
            <a:xfrm>
              <a:off x="2940051" y="1800225"/>
              <a:ext cx="1317625" cy="2438399"/>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3 w 415"/>
                <a:gd name="T17" fmla="*/ 758 h 768"/>
                <a:gd name="T18" fmla="*/ 31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4" y="0"/>
                    <a:pt x="414" y="0"/>
                    <a:pt x="413" y="0"/>
                  </a:cubicBezTo>
                  <a:cubicBezTo>
                    <a:pt x="404" y="1"/>
                    <a:pt x="395" y="4"/>
                    <a:pt x="389" y="11"/>
                  </a:cubicBezTo>
                  <a:cubicBezTo>
                    <a:pt x="382" y="18"/>
                    <a:pt x="378" y="28"/>
                    <a:pt x="378" y="38"/>
                  </a:cubicBezTo>
                  <a:cubicBezTo>
                    <a:pt x="378" y="550"/>
                    <a:pt x="378" y="550"/>
                    <a:pt x="378" y="550"/>
                  </a:cubicBezTo>
                  <a:cubicBezTo>
                    <a:pt x="378" y="578"/>
                    <a:pt x="366" y="606"/>
                    <a:pt x="346" y="626"/>
                  </a:cubicBezTo>
                  <a:cubicBezTo>
                    <a:pt x="214" y="758"/>
                    <a:pt x="214" y="758"/>
                    <a:pt x="214" y="758"/>
                  </a:cubicBezTo>
                  <a:cubicBezTo>
                    <a:pt x="207" y="765"/>
                    <a:pt x="198" y="768"/>
                    <a:pt x="189" y="768"/>
                  </a:cubicBezTo>
                  <a:cubicBezTo>
                    <a:pt x="179" y="768"/>
                    <a:pt x="170" y="765"/>
                    <a:pt x="163" y="758"/>
                  </a:cubicBezTo>
                  <a:cubicBezTo>
                    <a:pt x="31" y="626"/>
                    <a:pt x="31" y="626"/>
                    <a:pt x="31"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solidFill>
              <a:schemeClr val="accent3"/>
            </a:solidFill>
            <a:ln>
              <a:noFill/>
            </a:ln>
          </p:spPr>
          <p:txBody>
            <a:bodyPr/>
            <a:lstStyle/>
            <a:p>
              <a:pPr fontAlgn="auto"/>
              <a:endParaRPr lang="en-US" noProof="1"/>
            </a:p>
          </p:txBody>
        </p:sp>
        <p:sp>
          <p:nvSpPr>
            <p:cNvPr id="4108" name="Freeform 168"/>
            <p:cNvSpPr>
              <a:spLocks noChangeArrowheads="1"/>
            </p:cNvSpPr>
            <p:nvPr/>
          </p:nvSpPr>
          <p:spPr bwMode="auto">
            <a:xfrm>
              <a:off x="3016251" y="2854325"/>
              <a:ext cx="1047750" cy="1308100"/>
            </a:xfrm>
            <a:custGeom>
              <a:avLst/>
              <a:gdLst>
                <a:gd name="T0" fmla="*/ 296 w 330"/>
                <a:gd name="T1" fmla="*/ 0 h 412"/>
                <a:gd name="T2" fmla="*/ 330 w 330"/>
                <a:gd name="T3" fmla="*/ 34 h 412"/>
                <a:gd name="T4" fmla="*/ 330 w 330"/>
                <a:gd name="T5" fmla="*/ 218 h 412"/>
                <a:gd name="T6" fmla="*/ 305 w 330"/>
                <a:gd name="T7" fmla="*/ 277 h 412"/>
                <a:gd name="T8" fmla="*/ 173 w 330"/>
                <a:gd name="T9" fmla="*/ 409 h 412"/>
                <a:gd name="T10" fmla="*/ 165 w 330"/>
                <a:gd name="T11" fmla="*/ 412 h 412"/>
                <a:gd name="T12" fmla="*/ 156 w 330"/>
                <a:gd name="T13" fmla="*/ 409 h 412"/>
                <a:gd name="T14" fmla="*/ 24 w 330"/>
                <a:gd name="T15" fmla="*/ 277 h 412"/>
                <a:gd name="T16" fmla="*/ 0 w 330"/>
                <a:gd name="T17" fmla="*/ 218 h 412"/>
                <a:gd name="T18" fmla="*/ 0 w 330"/>
                <a:gd name="T19" fmla="*/ 34 h 412"/>
                <a:gd name="T20" fmla="*/ 34 w 330"/>
                <a:gd name="T21" fmla="*/ 0 h 412"/>
                <a:gd name="T22" fmla="*/ 296 w 330"/>
                <a:gd name="T23" fmla="*/ 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0" h="412">
                  <a:moveTo>
                    <a:pt x="296" y="0"/>
                  </a:moveTo>
                  <a:cubicBezTo>
                    <a:pt x="314" y="0"/>
                    <a:pt x="330" y="15"/>
                    <a:pt x="330" y="34"/>
                  </a:cubicBezTo>
                  <a:cubicBezTo>
                    <a:pt x="330" y="218"/>
                    <a:pt x="330" y="218"/>
                    <a:pt x="330" y="218"/>
                  </a:cubicBezTo>
                  <a:cubicBezTo>
                    <a:pt x="330" y="240"/>
                    <a:pt x="321" y="261"/>
                    <a:pt x="305" y="277"/>
                  </a:cubicBezTo>
                  <a:cubicBezTo>
                    <a:pt x="173" y="409"/>
                    <a:pt x="173" y="409"/>
                    <a:pt x="173" y="409"/>
                  </a:cubicBezTo>
                  <a:cubicBezTo>
                    <a:pt x="171" y="411"/>
                    <a:pt x="168" y="412"/>
                    <a:pt x="165" y="412"/>
                  </a:cubicBezTo>
                  <a:cubicBezTo>
                    <a:pt x="161" y="412"/>
                    <a:pt x="158" y="411"/>
                    <a:pt x="156" y="409"/>
                  </a:cubicBezTo>
                  <a:cubicBezTo>
                    <a:pt x="24" y="277"/>
                    <a:pt x="24" y="277"/>
                    <a:pt x="24" y="277"/>
                  </a:cubicBezTo>
                  <a:cubicBezTo>
                    <a:pt x="8" y="261"/>
                    <a:pt x="0" y="240"/>
                    <a:pt x="0" y="218"/>
                  </a:cubicBezTo>
                  <a:cubicBezTo>
                    <a:pt x="0" y="34"/>
                    <a:pt x="0" y="34"/>
                    <a:pt x="0" y="34"/>
                  </a:cubicBezTo>
                  <a:cubicBezTo>
                    <a:pt x="0" y="15"/>
                    <a:pt x="15" y="0"/>
                    <a:pt x="34" y="0"/>
                  </a:cubicBezTo>
                  <a:lnTo>
                    <a:pt x="2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tLang="zh-CN"/>
            </a:p>
          </p:txBody>
        </p:sp>
      </p:grpSp>
      <p:grpSp>
        <p:nvGrpSpPr>
          <p:cNvPr id="96" name="Group 95"/>
          <p:cNvGrpSpPr/>
          <p:nvPr/>
        </p:nvGrpSpPr>
        <p:grpSpPr>
          <a:xfrm>
            <a:off x="6807201" y="1257935"/>
            <a:ext cx="1441450" cy="2470150"/>
            <a:chOff x="4972051" y="1800225"/>
            <a:chExt cx="1441450" cy="2470150"/>
          </a:xfrm>
          <a:solidFill>
            <a:srgbClr val="F9D303">
              <a:alpha val="71000"/>
            </a:srgbClr>
          </a:solidFill>
        </p:grpSpPr>
        <p:sp>
          <p:nvSpPr>
            <p:cNvPr id="66" name="Freeform 169"/>
            <p:cNvSpPr/>
            <p:nvPr/>
          </p:nvSpPr>
          <p:spPr bwMode="auto">
            <a:xfrm>
              <a:off x="6197601" y="1822450"/>
              <a:ext cx="190500" cy="98425"/>
            </a:xfrm>
            <a:custGeom>
              <a:avLst/>
              <a:gdLst>
                <a:gd name="T0" fmla="*/ 0 w 60"/>
                <a:gd name="T1" fmla="*/ 31 h 31"/>
                <a:gd name="T2" fmla="*/ 30 w 60"/>
                <a:gd name="T3" fmla="*/ 0 h 31"/>
                <a:gd name="T4" fmla="*/ 60 w 60"/>
                <a:gd name="T5" fmla="*/ 31 h 31"/>
                <a:gd name="T6" fmla="*/ 0 w 60"/>
                <a:gd name="T7" fmla="*/ 31 h 31"/>
              </a:gdLst>
              <a:ahLst/>
              <a:cxnLst>
                <a:cxn ang="0">
                  <a:pos x="T0" y="T1"/>
                </a:cxn>
                <a:cxn ang="0">
                  <a:pos x="T2" y="T3"/>
                </a:cxn>
                <a:cxn ang="0">
                  <a:pos x="T4" y="T5"/>
                </a:cxn>
                <a:cxn ang="0">
                  <a:pos x="T6" y="T7"/>
                </a:cxn>
              </a:cxnLst>
              <a:rect l="0" t="0" r="r" b="b"/>
              <a:pathLst>
                <a:path w="60" h="31">
                  <a:moveTo>
                    <a:pt x="0" y="31"/>
                  </a:moveTo>
                  <a:cubicBezTo>
                    <a:pt x="0" y="14"/>
                    <a:pt x="13" y="0"/>
                    <a:pt x="30" y="0"/>
                  </a:cubicBezTo>
                  <a:cubicBezTo>
                    <a:pt x="47" y="0"/>
                    <a:pt x="60" y="14"/>
                    <a:pt x="60" y="31"/>
                  </a:cubicBezTo>
                  <a:cubicBezTo>
                    <a:pt x="0" y="31"/>
                    <a:pt x="0" y="31"/>
                    <a:pt x="0" y="31"/>
                  </a:cubicBezTo>
                </a:path>
              </a:pathLst>
            </a:custGeom>
            <a:grpFill/>
            <a:ln>
              <a:noFill/>
            </a:ln>
          </p:spPr>
          <p:txBody>
            <a:bodyPr/>
            <a:lstStyle/>
            <a:p>
              <a:pPr fontAlgn="auto"/>
              <a:endParaRPr lang="en-US" noProof="1"/>
            </a:p>
          </p:txBody>
        </p:sp>
        <p:sp>
          <p:nvSpPr>
            <p:cNvPr id="67" name="Freeform 172"/>
            <p:cNvSpPr/>
            <p:nvPr/>
          </p:nvSpPr>
          <p:spPr bwMode="auto">
            <a:xfrm>
              <a:off x="6197601" y="1920875"/>
              <a:ext cx="41275" cy="0"/>
            </a:xfrm>
            <a:custGeom>
              <a:avLst/>
              <a:gdLst>
                <a:gd name="T0" fmla="*/ 13 w 13"/>
                <a:gd name="T1" fmla="*/ 0 w 13"/>
                <a:gd name="T2" fmla="*/ 0 w 13"/>
                <a:gd name="T3" fmla="*/ 0 w 13"/>
                <a:gd name="T4" fmla="*/ 13 w 13"/>
                <a:gd name="T5" fmla="*/ 13 w 13"/>
              </a:gdLst>
              <a:ahLst/>
              <a:cxnLst>
                <a:cxn ang="0">
                  <a:pos x="T0" y="0"/>
                </a:cxn>
                <a:cxn ang="0">
                  <a:pos x="T1" y="0"/>
                </a:cxn>
                <a:cxn ang="0">
                  <a:pos x="T2" y="0"/>
                </a:cxn>
                <a:cxn ang="0">
                  <a:pos x="T3" y="0"/>
                </a:cxn>
                <a:cxn ang="0">
                  <a:pos x="T4" y="0"/>
                </a:cxn>
                <a:cxn ang="0">
                  <a:pos x="T5" y="0"/>
                </a:cxn>
              </a:cxnLst>
              <a:rect l="0" t="0" r="r" b="b"/>
              <a:pathLst>
                <a:path w="13">
                  <a:moveTo>
                    <a:pt x="13" y="0"/>
                  </a:moveTo>
                  <a:cubicBezTo>
                    <a:pt x="0" y="0"/>
                    <a:pt x="0" y="0"/>
                    <a:pt x="0" y="0"/>
                  </a:cubicBezTo>
                  <a:cubicBezTo>
                    <a:pt x="0" y="0"/>
                    <a:pt x="0" y="0"/>
                    <a:pt x="0" y="0"/>
                  </a:cubicBezTo>
                  <a:cubicBezTo>
                    <a:pt x="0" y="0"/>
                    <a:pt x="0" y="0"/>
                    <a:pt x="0" y="0"/>
                  </a:cubicBezTo>
                  <a:cubicBezTo>
                    <a:pt x="13" y="0"/>
                    <a:pt x="13" y="0"/>
                    <a:pt x="13" y="0"/>
                  </a:cubicBezTo>
                  <a:cubicBezTo>
                    <a:pt x="13" y="0"/>
                    <a:pt x="13"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en-US" noProof="1"/>
            </a:p>
          </p:txBody>
        </p:sp>
        <p:sp>
          <p:nvSpPr>
            <p:cNvPr id="68" name="Freeform 67"/>
            <p:cNvSpPr/>
            <p:nvPr/>
          </p:nvSpPr>
          <p:spPr bwMode="auto">
            <a:xfrm>
              <a:off x="5038726" y="1831975"/>
              <a:ext cx="1254125" cy="2438400"/>
            </a:xfrm>
            <a:custGeom>
              <a:avLst/>
              <a:gdLst>
                <a:gd name="connsiteX0" fmla="*/ 1254125 w 1254125"/>
                <a:gd name="connsiteY0" fmla="*/ 0 h 2438400"/>
                <a:gd name="connsiteX1" fmla="*/ 1200150 w 1254125"/>
                <a:gd name="connsiteY1" fmla="*/ 88900 h 2438400"/>
                <a:gd name="connsiteX2" fmla="*/ 1200150 w 1254125"/>
                <a:gd name="connsiteY2" fmla="*/ 1746250 h 2438400"/>
                <a:gd name="connsiteX3" fmla="*/ 1171575 w 1254125"/>
                <a:gd name="connsiteY3" fmla="*/ 1889125 h 2438400"/>
                <a:gd name="connsiteX4" fmla="*/ 1101725 w 1254125"/>
                <a:gd name="connsiteY4" fmla="*/ 1987550 h 2438400"/>
                <a:gd name="connsiteX5" fmla="*/ 682625 w 1254125"/>
                <a:gd name="connsiteY5" fmla="*/ 2406650 h 2438400"/>
                <a:gd name="connsiteX6" fmla="*/ 600075 w 1254125"/>
                <a:gd name="connsiteY6" fmla="*/ 2438400 h 2438400"/>
                <a:gd name="connsiteX7" fmla="*/ 520700 w 1254125"/>
                <a:gd name="connsiteY7" fmla="*/ 2406650 h 2438400"/>
                <a:gd name="connsiteX8" fmla="*/ 101600 w 1254125"/>
                <a:gd name="connsiteY8" fmla="*/ 1987550 h 2438400"/>
                <a:gd name="connsiteX9" fmla="*/ 31750 w 1254125"/>
                <a:gd name="connsiteY9" fmla="*/ 1889125 h 2438400"/>
                <a:gd name="connsiteX10" fmla="*/ 0 w 1254125"/>
                <a:gd name="connsiteY10" fmla="*/ 1746250 h 2438400"/>
                <a:gd name="connsiteX11" fmla="*/ 0 w 1254125"/>
                <a:gd name="connsiteY11" fmla="*/ 88900 h 2438400"/>
                <a:gd name="connsiteX12" fmla="*/ 1158875 w 1254125"/>
                <a:gd name="connsiteY12" fmla="*/ 88900 h 2438400"/>
                <a:gd name="connsiteX13" fmla="*/ 1164034 w 1254125"/>
                <a:gd name="connsiteY13" fmla="*/ 88900 h 2438400"/>
                <a:gd name="connsiteX14" fmla="*/ 1165225 w 1254125"/>
                <a:gd name="connsiteY14" fmla="*/ 88900 h 2438400"/>
                <a:gd name="connsiteX15" fmla="*/ 1254125 w 1254125"/>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4125" h="2438400">
                  <a:moveTo>
                    <a:pt x="1254125" y="0"/>
                  </a:moveTo>
                  <a:cubicBezTo>
                    <a:pt x="1254125" y="0"/>
                    <a:pt x="1200150" y="25400"/>
                    <a:pt x="1200150" y="88900"/>
                  </a:cubicBezTo>
                  <a:cubicBezTo>
                    <a:pt x="1200150" y="88900"/>
                    <a:pt x="1200150" y="88900"/>
                    <a:pt x="1200150" y="1746250"/>
                  </a:cubicBezTo>
                  <a:cubicBezTo>
                    <a:pt x="1200150" y="1793875"/>
                    <a:pt x="1190625" y="1844675"/>
                    <a:pt x="1171575" y="1889125"/>
                  </a:cubicBezTo>
                  <a:cubicBezTo>
                    <a:pt x="1152525" y="1924050"/>
                    <a:pt x="1130300" y="1958975"/>
                    <a:pt x="1101725" y="1987550"/>
                  </a:cubicBezTo>
                  <a:cubicBezTo>
                    <a:pt x="1101725" y="1987550"/>
                    <a:pt x="1101725" y="1987550"/>
                    <a:pt x="682625" y="2406650"/>
                  </a:cubicBezTo>
                  <a:cubicBezTo>
                    <a:pt x="660400" y="2428875"/>
                    <a:pt x="631825" y="2438400"/>
                    <a:pt x="600075" y="2438400"/>
                  </a:cubicBezTo>
                  <a:cubicBezTo>
                    <a:pt x="571500" y="2438400"/>
                    <a:pt x="542925" y="2428875"/>
                    <a:pt x="520700" y="2406650"/>
                  </a:cubicBezTo>
                  <a:cubicBezTo>
                    <a:pt x="520700" y="2406650"/>
                    <a:pt x="520700" y="2406650"/>
                    <a:pt x="101600" y="1987550"/>
                  </a:cubicBezTo>
                  <a:cubicBezTo>
                    <a:pt x="73025" y="1958975"/>
                    <a:pt x="50800" y="1924050"/>
                    <a:pt x="31750" y="1889125"/>
                  </a:cubicBezTo>
                  <a:cubicBezTo>
                    <a:pt x="12700" y="1844675"/>
                    <a:pt x="0" y="1793875"/>
                    <a:pt x="0" y="1746250"/>
                  </a:cubicBezTo>
                  <a:cubicBezTo>
                    <a:pt x="0" y="1746250"/>
                    <a:pt x="0" y="1746250"/>
                    <a:pt x="0" y="88900"/>
                  </a:cubicBezTo>
                  <a:cubicBezTo>
                    <a:pt x="0" y="88900"/>
                    <a:pt x="0" y="88900"/>
                    <a:pt x="1158875" y="88900"/>
                  </a:cubicBezTo>
                  <a:cubicBezTo>
                    <a:pt x="1158875" y="88900"/>
                    <a:pt x="1158875" y="88900"/>
                    <a:pt x="1164034" y="88900"/>
                  </a:cubicBezTo>
                  <a:lnTo>
                    <a:pt x="1165225" y="88900"/>
                  </a:lnTo>
                  <a:cubicBezTo>
                    <a:pt x="1165225" y="38100"/>
                    <a:pt x="1206500" y="0"/>
                    <a:pt x="1254125" y="0"/>
                  </a:cubicBezTo>
                  <a:close/>
                </a:path>
              </a:pathLst>
            </a:custGeom>
            <a:grpFill/>
            <a:ln>
              <a:noFill/>
            </a:ln>
          </p:spPr>
          <p:txBody>
            <a:bodyPr/>
            <a:lstStyle/>
            <a:p>
              <a:pPr fontAlgn="auto"/>
              <a:endParaRPr lang="en-US" noProof="1"/>
            </a:p>
          </p:txBody>
        </p:sp>
        <p:sp>
          <p:nvSpPr>
            <p:cNvPr id="69" name="Freeform 174"/>
            <p:cNvSpPr/>
            <p:nvPr/>
          </p:nvSpPr>
          <p:spPr bwMode="auto">
            <a:xfrm>
              <a:off x="5572126" y="1800225"/>
              <a:ext cx="841375" cy="2438400"/>
            </a:xfrm>
            <a:custGeom>
              <a:avLst/>
              <a:gdLst>
                <a:gd name="T0" fmla="*/ 0 w 265"/>
                <a:gd name="T1" fmla="*/ 768 h 768"/>
                <a:gd name="T2" fmla="*/ 17 w 265"/>
                <a:gd name="T3" fmla="*/ 768 h 768"/>
                <a:gd name="T4" fmla="*/ 42 w 265"/>
                <a:gd name="T5" fmla="*/ 758 h 768"/>
                <a:gd name="T6" fmla="*/ 169 w 265"/>
                <a:gd name="T7" fmla="*/ 631 h 768"/>
                <a:gd name="T8" fmla="*/ 199 w 265"/>
                <a:gd name="T9" fmla="*/ 558 h 768"/>
                <a:gd name="T10" fmla="*/ 199 w 265"/>
                <a:gd name="T11" fmla="*/ 38 h 768"/>
                <a:gd name="T12" fmla="*/ 227 w 265"/>
                <a:gd name="T13" fmla="*/ 10 h 768"/>
                <a:gd name="T14" fmla="*/ 227 w 265"/>
                <a:gd name="T15" fmla="*/ 10 h 768"/>
                <a:gd name="T16" fmla="*/ 255 w 265"/>
                <a:gd name="T17" fmla="*/ 38 h 768"/>
                <a:gd name="T18" fmla="*/ 265 w 265"/>
                <a:gd name="T19" fmla="*/ 38 h 768"/>
                <a:gd name="T20" fmla="*/ 227 w 265"/>
                <a:gd name="T21" fmla="*/ 0 h 768"/>
                <a:gd name="T22" fmla="*/ 227 w 265"/>
                <a:gd name="T23" fmla="*/ 0 h 768"/>
                <a:gd name="T24" fmla="*/ 225 w 265"/>
                <a:gd name="T25" fmla="*/ 0 h 768"/>
                <a:gd name="T26" fmla="*/ 225 w 265"/>
                <a:gd name="T27" fmla="*/ 0 h 768"/>
                <a:gd name="T28" fmla="*/ 187 w 265"/>
                <a:gd name="T29" fmla="*/ 38 h 768"/>
                <a:gd name="T30" fmla="*/ 0 w 265"/>
                <a:gd name="T31" fmla="*/ 38 h 768"/>
                <a:gd name="T32" fmla="*/ 0 w 265"/>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768">
                  <a:moveTo>
                    <a:pt x="0" y="768"/>
                  </a:moveTo>
                  <a:cubicBezTo>
                    <a:pt x="17" y="768"/>
                    <a:pt x="17" y="768"/>
                    <a:pt x="17" y="768"/>
                  </a:cubicBezTo>
                  <a:cubicBezTo>
                    <a:pt x="27" y="768"/>
                    <a:pt x="35" y="765"/>
                    <a:pt x="42" y="758"/>
                  </a:cubicBezTo>
                  <a:cubicBezTo>
                    <a:pt x="169" y="631"/>
                    <a:pt x="169" y="631"/>
                    <a:pt x="169" y="631"/>
                  </a:cubicBezTo>
                  <a:cubicBezTo>
                    <a:pt x="188" y="612"/>
                    <a:pt x="199" y="585"/>
                    <a:pt x="199" y="558"/>
                  </a:cubicBezTo>
                  <a:cubicBezTo>
                    <a:pt x="199" y="38"/>
                    <a:pt x="199" y="38"/>
                    <a:pt x="199" y="38"/>
                  </a:cubicBezTo>
                  <a:cubicBezTo>
                    <a:pt x="199" y="22"/>
                    <a:pt x="212" y="10"/>
                    <a:pt x="227" y="10"/>
                  </a:cubicBezTo>
                  <a:cubicBezTo>
                    <a:pt x="227" y="10"/>
                    <a:pt x="227" y="10"/>
                    <a:pt x="227" y="10"/>
                  </a:cubicBezTo>
                  <a:cubicBezTo>
                    <a:pt x="242" y="10"/>
                    <a:pt x="255" y="22"/>
                    <a:pt x="255" y="38"/>
                  </a:cubicBezTo>
                  <a:cubicBezTo>
                    <a:pt x="265" y="38"/>
                    <a:pt x="265" y="38"/>
                    <a:pt x="265" y="38"/>
                  </a:cubicBezTo>
                  <a:cubicBezTo>
                    <a:pt x="265" y="17"/>
                    <a:pt x="248" y="0"/>
                    <a:pt x="227" y="0"/>
                  </a:cubicBezTo>
                  <a:cubicBezTo>
                    <a:pt x="227" y="0"/>
                    <a:pt x="227" y="0"/>
                    <a:pt x="227" y="0"/>
                  </a:cubicBezTo>
                  <a:cubicBezTo>
                    <a:pt x="226" y="0"/>
                    <a:pt x="225" y="0"/>
                    <a:pt x="225" y="0"/>
                  </a:cubicBezTo>
                  <a:cubicBezTo>
                    <a:pt x="225" y="0"/>
                    <a:pt x="225" y="0"/>
                    <a:pt x="225" y="0"/>
                  </a:cubicBezTo>
                  <a:cubicBezTo>
                    <a:pt x="204" y="0"/>
                    <a:pt x="187" y="17"/>
                    <a:pt x="187" y="38"/>
                  </a:cubicBezTo>
                  <a:cubicBezTo>
                    <a:pt x="0" y="38"/>
                    <a:pt x="0" y="38"/>
                    <a:pt x="0" y="38"/>
                  </a:cubicBezTo>
                  <a:lnTo>
                    <a:pt x="0" y="768"/>
                  </a:lnTo>
                  <a:close/>
                </a:path>
              </a:pathLst>
            </a:custGeom>
            <a:grpFill/>
            <a:ln>
              <a:noFill/>
            </a:ln>
          </p:spPr>
          <p:txBody>
            <a:bodyPr/>
            <a:lstStyle/>
            <a:p>
              <a:pPr fontAlgn="auto"/>
              <a:endParaRPr lang="en-US" noProof="1"/>
            </a:p>
          </p:txBody>
        </p:sp>
        <p:sp>
          <p:nvSpPr>
            <p:cNvPr id="70" name="Freeform 175"/>
            <p:cNvSpPr/>
            <p:nvPr/>
          </p:nvSpPr>
          <p:spPr bwMode="auto">
            <a:xfrm>
              <a:off x="4972051" y="1800225"/>
              <a:ext cx="1320800" cy="2438400"/>
            </a:xfrm>
            <a:custGeom>
              <a:avLst/>
              <a:gdLst>
                <a:gd name="T0" fmla="*/ 416 w 416"/>
                <a:gd name="T1" fmla="*/ 0 h 768"/>
                <a:gd name="T2" fmla="*/ 414 w 416"/>
                <a:gd name="T3" fmla="*/ 0 h 768"/>
                <a:gd name="T4" fmla="*/ 389 w 416"/>
                <a:gd name="T5" fmla="*/ 11 h 768"/>
                <a:gd name="T6" fmla="*/ 378 w 416"/>
                <a:gd name="T7" fmla="*/ 38 h 768"/>
                <a:gd name="T8" fmla="*/ 378 w 416"/>
                <a:gd name="T9" fmla="*/ 550 h 768"/>
                <a:gd name="T10" fmla="*/ 347 w 416"/>
                <a:gd name="T11" fmla="*/ 626 h 768"/>
                <a:gd name="T12" fmla="*/ 215 w 416"/>
                <a:gd name="T13" fmla="*/ 758 h 768"/>
                <a:gd name="T14" fmla="*/ 189 w 416"/>
                <a:gd name="T15" fmla="*/ 768 h 768"/>
                <a:gd name="T16" fmla="*/ 164 w 416"/>
                <a:gd name="T17" fmla="*/ 758 h 768"/>
                <a:gd name="T18" fmla="*/ 32 w 416"/>
                <a:gd name="T19" fmla="*/ 626 h 768"/>
                <a:gd name="T20" fmla="*/ 0 w 416"/>
                <a:gd name="T21" fmla="*/ 550 h 768"/>
                <a:gd name="T22" fmla="*/ 0 w 416"/>
                <a:gd name="T23" fmla="*/ 38 h 768"/>
                <a:gd name="T24" fmla="*/ 11 w 416"/>
                <a:gd name="T25" fmla="*/ 11 h 768"/>
                <a:gd name="T26" fmla="*/ 38 w 416"/>
                <a:gd name="T27" fmla="*/ 0 h 768"/>
                <a:gd name="T28" fmla="*/ 416 w 416"/>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6" h="768">
                  <a:moveTo>
                    <a:pt x="416" y="0"/>
                  </a:moveTo>
                  <a:cubicBezTo>
                    <a:pt x="415" y="0"/>
                    <a:pt x="414" y="0"/>
                    <a:pt x="414" y="0"/>
                  </a:cubicBezTo>
                  <a:cubicBezTo>
                    <a:pt x="405" y="1"/>
                    <a:pt x="396" y="4"/>
                    <a:pt x="389" y="11"/>
                  </a:cubicBezTo>
                  <a:cubicBezTo>
                    <a:pt x="382" y="18"/>
                    <a:pt x="378" y="28"/>
                    <a:pt x="378" y="38"/>
                  </a:cubicBezTo>
                  <a:cubicBezTo>
                    <a:pt x="378" y="550"/>
                    <a:pt x="378" y="550"/>
                    <a:pt x="378" y="550"/>
                  </a:cubicBezTo>
                  <a:cubicBezTo>
                    <a:pt x="378" y="578"/>
                    <a:pt x="367" y="606"/>
                    <a:pt x="347" y="626"/>
                  </a:cubicBezTo>
                  <a:cubicBezTo>
                    <a:pt x="215" y="758"/>
                    <a:pt x="215" y="758"/>
                    <a:pt x="215" y="758"/>
                  </a:cubicBezTo>
                  <a:cubicBezTo>
                    <a:pt x="208" y="765"/>
                    <a:pt x="199" y="768"/>
                    <a:pt x="189" y="768"/>
                  </a:cubicBezTo>
                  <a:cubicBezTo>
                    <a:pt x="180" y="768"/>
                    <a:pt x="171" y="765"/>
                    <a:pt x="164" y="758"/>
                  </a:cubicBezTo>
                  <a:cubicBezTo>
                    <a:pt x="32" y="626"/>
                    <a:pt x="32" y="626"/>
                    <a:pt x="32" y="626"/>
                  </a:cubicBezTo>
                  <a:cubicBezTo>
                    <a:pt x="12" y="606"/>
                    <a:pt x="0" y="578"/>
                    <a:pt x="0" y="550"/>
                  </a:cubicBezTo>
                  <a:cubicBezTo>
                    <a:pt x="0" y="38"/>
                    <a:pt x="0" y="38"/>
                    <a:pt x="0" y="38"/>
                  </a:cubicBezTo>
                  <a:cubicBezTo>
                    <a:pt x="0" y="28"/>
                    <a:pt x="4" y="18"/>
                    <a:pt x="11" y="11"/>
                  </a:cubicBezTo>
                  <a:cubicBezTo>
                    <a:pt x="19" y="4"/>
                    <a:pt x="28" y="0"/>
                    <a:pt x="38" y="0"/>
                  </a:cubicBezTo>
                  <a:lnTo>
                    <a:pt x="416" y="0"/>
                  </a:lnTo>
                  <a:close/>
                </a:path>
              </a:pathLst>
            </a:custGeom>
            <a:grpFill/>
            <a:ln>
              <a:noFill/>
            </a:ln>
          </p:spPr>
          <p:txBody>
            <a:bodyPr/>
            <a:lstStyle/>
            <a:p>
              <a:pPr fontAlgn="auto"/>
              <a:endParaRPr lang="en-US" noProof="1"/>
            </a:p>
          </p:txBody>
        </p:sp>
        <p:sp>
          <p:nvSpPr>
            <p:cNvPr id="71" name="Freeform 176"/>
            <p:cNvSpPr/>
            <p:nvPr/>
          </p:nvSpPr>
          <p:spPr bwMode="auto">
            <a:xfrm>
              <a:off x="5048251" y="2854325"/>
              <a:ext cx="1047750" cy="1308100"/>
            </a:xfrm>
            <a:custGeom>
              <a:avLst/>
              <a:gdLst>
                <a:gd name="T0" fmla="*/ 296 w 330"/>
                <a:gd name="T1" fmla="*/ 0 h 412"/>
                <a:gd name="T2" fmla="*/ 330 w 330"/>
                <a:gd name="T3" fmla="*/ 34 h 412"/>
                <a:gd name="T4" fmla="*/ 330 w 330"/>
                <a:gd name="T5" fmla="*/ 218 h 412"/>
                <a:gd name="T6" fmla="*/ 306 w 330"/>
                <a:gd name="T7" fmla="*/ 277 h 412"/>
                <a:gd name="T8" fmla="*/ 174 w 330"/>
                <a:gd name="T9" fmla="*/ 409 h 412"/>
                <a:gd name="T10" fmla="*/ 165 w 330"/>
                <a:gd name="T11" fmla="*/ 412 h 412"/>
                <a:gd name="T12" fmla="*/ 157 w 330"/>
                <a:gd name="T13" fmla="*/ 409 h 412"/>
                <a:gd name="T14" fmla="*/ 25 w 330"/>
                <a:gd name="T15" fmla="*/ 277 h 412"/>
                <a:gd name="T16" fmla="*/ 0 w 330"/>
                <a:gd name="T17" fmla="*/ 218 h 412"/>
                <a:gd name="T18" fmla="*/ 0 w 330"/>
                <a:gd name="T19" fmla="*/ 34 h 412"/>
                <a:gd name="T20" fmla="*/ 34 w 330"/>
                <a:gd name="T21" fmla="*/ 0 h 412"/>
                <a:gd name="T22" fmla="*/ 296 w 330"/>
                <a:gd name="T23" fmla="*/ 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0" h="412">
                  <a:moveTo>
                    <a:pt x="296" y="0"/>
                  </a:moveTo>
                  <a:cubicBezTo>
                    <a:pt x="315" y="0"/>
                    <a:pt x="330" y="15"/>
                    <a:pt x="330" y="34"/>
                  </a:cubicBezTo>
                  <a:cubicBezTo>
                    <a:pt x="330" y="218"/>
                    <a:pt x="330" y="218"/>
                    <a:pt x="330" y="218"/>
                  </a:cubicBezTo>
                  <a:cubicBezTo>
                    <a:pt x="330" y="240"/>
                    <a:pt x="322" y="261"/>
                    <a:pt x="306" y="277"/>
                  </a:cubicBezTo>
                  <a:cubicBezTo>
                    <a:pt x="174" y="409"/>
                    <a:pt x="174" y="409"/>
                    <a:pt x="174" y="409"/>
                  </a:cubicBezTo>
                  <a:cubicBezTo>
                    <a:pt x="171" y="411"/>
                    <a:pt x="168" y="412"/>
                    <a:pt x="165" y="412"/>
                  </a:cubicBezTo>
                  <a:cubicBezTo>
                    <a:pt x="162" y="412"/>
                    <a:pt x="159" y="411"/>
                    <a:pt x="157" y="409"/>
                  </a:cubicBezTo>
                  <a:cubicBezTo>
                    <a:pt x="25" y="277"/>
                    <a:pt x="25" y="277"/>
                    <a:pt x="25" y="277"/>
                  </a:cubicBezTo>
                  <a:cubicBezTo>
                    <a:pt x="9" y="261"/>
                    <a:pt x="0" y="240"/>
                    <a:pt x="0" y="218"/>
                  </a:cubicBezTo>
                  <a:cubicBezTo>
                    <a:pt x="0" y="34"/>
                    <a:pt x="0" y="34"/>
                    <a:pt x="0" y="34"/>
                  </a:cubicBezTo>
                  <a:cubicBezTo>
                    <a:pt x="0" y="15"/>
                    <a:pt x="16" y="0"/>
                    <a:pt x="34" y="0"/>
                  </a:cubicBezTo>
                  <a:lnTo>
                    <a:pt x="29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en-US" noProof="1"/>
            </a:p>
          </p:txBody>
        </p:sp>
      </p:grpSp>
      <p:grpSp>
        <p:nvGrpSpPr>
          <p:cNvPr id="4110" name="Group 96"/>
          <p:cNvGrpSpPr>
            <a:grpSpLocks/>
          </p:cNvGrpSpPr>
          <p:nvPr/>
        </p:nvGrpSpPr>
        <p:grpSpPr bwMode="auto">
          <a:xfrm>
            <a:off x="9059863" y="1249363"/>
            <a:ext cx="1836737" cy="4298950"/>
            <a:chOff x="7005638" y="1800225"/>
            <a:chExt cx="1438275" cy="4298950"/>
          </a:xfrm>
        </p:grpSpPr>
        <p:sp>
          <p:nvSpPr>
            <p:cNvPr id="4111" name="Freeform 177"/>
            <p:cNvSpPr>
              <a:spLocks noChangeArrowheads="1"/>
            </p:cNvSpPr>
            <p:nvPr/>
          </p:nvSpPr>
          <p:spPr bwMode="auto">
            <a:xfrm>
              <a:off x="8228013" y="1822450"/>
              <a:ext cx="193675" cy="98425"/>
            </a:xfrm>
            <a:custGeom>
              <a:avLst/>
              <a:gdLst>
                <a:gd name="T0" fmla="*/ 0 w 61"/>
                <a:gd name="T1" fmla="*/ 31 h 31"/>
                <a:gd name="T2" fmla="*/ 31 w 61"/>
                <a:gd name="T3" fmla="*/ 0 h 31"/>
                <a:gd name="T4" fmla="*/ 61 w 61"/>
                <a:gd name="T5" fmla="*/ 31 h 31"/>
                <a:gd name="T6" fmla="*/ 0 w 61"/>
                <a:gd name="T7" fmla="*/ 31 h 31"/>
              </a:gdLst>
              <a:ahLst/>
              <a:cxnLst>
                <a:cxn ang="0">
                  <a:pos x="T0" y="T1"/>
                </a:cxn>
                <a:cxn ang="0">
                  <a:pos x="T2" y="T3"/>
                </a:cxn>
                <a:cxn ang="0">
                  <a:pos x="T4" y="T5"/>
                </a:cxn>
                <a:cxn ang="0">
                  <a:pos x="T6" y="T7"/>
                </a:cxn>
              </a:cxnLst>
              <a:rect l="0" t="0" r="r" b="b"/>
              <a:pathLst>
                <a:path w="61" h="31">
                  <a:moveTo>
                    <a:pt x="0" y="31"/>
                  </a:moveTo>
                  <a:cubicBezTo>
                    <a:pt x="0" y="14"/>
                    <a:pt x="14" y="0"/>
                    <a:pt x="31" y="0"/>
                  </a:cubicBezTo>
                  <a:cubicBezTo>
                    <a:pt x="47" y="0"/>
                    <a:pt x="61" y="14"/>
                    <a:pt x="61" y="31"/>
                  </a:cubicBezTo>
                  <a:cubicBezTo>
                    <a:pt x="0" y="31"/>
                    <a:pt x="0" y="31"/>
                    <a:pt x="0" y="31"/>
                  </a:cubicBezTo>
                </a:path>
              </a:pathLst>
            </a:custGeom>
            <a:solidFill>
              <a:srgbClr val="843C0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tLang="zh-CN"/>
            </a:p>
          </p:txBody>
        </p:sp>
        <p:sp>
          <p:nvSpPr>
            <p:cNvPr id="4112" name="Freeform 180"/>
            <p:cNvSpPr>
              <a:spLocks noChangeArrowheads="1"/>
            </p:cNvSpPr>
            <p:nvPr/>
          </p:nvSpPr>
          <p:spPr bwMode="auto">
            <a:xfrm>
              <a:off x="8228013" y="1920875"/>
              <a:ext cx="44450" cy="0"/>
            </a:xfrm>
            <a:custGeom>
              <a:avLst/>
              <a:gdLst>
                <a:gd name="T0" fmla="*/ 14 w 14"/>
                <a:gd name="T1" fmla="*/ 0 h 1"/>
                <a:gd name="T2" fmla="*/ 0 w 14"/>
                <a:gd name="T3" fmla="*/ 0 h 1"/>
                <a:gd name="T4" fmla="*/ 0 w 14"/>
                <a:gd name="T5" fmla="*/ 0 h 1"/>
                <a:gd name="T6" fmla="*/ 0 w 14"/>
                <a:gd name="T7" fmla="*/ 0 h 1"/>
                <a:gd name="T8" fmla="*/ 14 w 14"/>
                <a:gd name="T9" fmla="*/ 0 h 1"/>
                <a:gd name="T10" fmla="*/ 14 w 14"/>
                <a:gd name="T11" fmla="*/ 0 h 1"/>
              </a:gdLst>
              <a:ahLst/>
              <a:cxnLst>
                <a:cxn ang="0">
                  <a:pos x="T0" y="T1"/>
                </a:cxn>
                <a:cxn ang="0">
                  <a:pos x="T2" y="T3"/>
                </a:cxn>
                <a:cxn ang="0">
                  <a:pos x="T4" y="T5"/>
                </a:cxn>
                <a:cxn ang="0">
                  <a:pos x="T6" y="T7"/>
                </a:cxn>
                <a:cxn ang="0">
                  <a:pos x="T8" y="T9"/>
                </a:cxn>
                <a:cxn ang="0">
                  <a:pos x="T10" y="T11"/>
                </a:cxn>
              </a:cxnLst>
              <a:rect l="0" t="0" r="r" b="b"/>
              <a:pathLst>
                <a:path w="14" h="1">
                  <a:moveTo>
                    <a:pt x="14" y="0"/>
                  </a:moveTo>
                  <a:cubicBezTo>
                    <a:pt x="0" y="0"/>
                    <a:pt x="0" y="0"/>
                    <a:pt x="0" y="0"/>
                  </a:cubicBezTo>
                  <a:cubicBezTo>
                    <a:pt x="0" y="0"/>
                    <a:pt x="0" y="0"/>
                    <a:pt x="0" y="0"/>
                  </a:cubicBezTo>
                  <a:cubicBezTo>
                    <a:pt x="0" y="0"/>
                    <a:pt x="0" y="0"/>
                    <a:pt x="0" y="0"/>
                  </a:cubicBezTo>
                  <a:cubicBezTo>
                    <a:pt x="14" y="0"/>
                    <a:pt x="14" y="0"/>
                    <a:pt x="14" y="0"/>
                  </a:cubicBezTo>
                  <a:cubicBezTo>
                    <a:pt x="14" y="0"/>
                    <a:pt x="14" y="0"/>
                    <a:pt x="14" y="0"/>
                  </a:cubicBezTo>
                </a:path>
              </a:pathLst>
            </a:custGeom>
            <a:solidFill>
              <a:srgbClr val="8327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tLang="zh-CN"/>
            </a:p>
          </p:txBody>
        </p:sp>
        <p:sp>
          <p:nvSpPr>
            <p:cNvPr id="4113" name="Freeform 74"/>
            <p:cNvSpPr>
              <a:spLocks noChangeArrowheads="1"/>
            </p:cNvSpPr>
            <p:nvPr/>
          </p:nvSpPr>
          <p:spPr bwMode="auto">
            <a:xfrm>
              <a:off x="7072313" y="1831975"/>
              <a:ext cx="1254125" cy="4267200"/>
            </a:xfrm>
            <a:custGeom>
              <a:avLst/>
              <a:gdLst>
                <a:gd name="T0" fmla="*/ 1254125 w 1254125"/>
                <a:gd name="T1" fmla="*/ 0 h 4267200"/>
                <a:gd name="T2" fmla="*/ 1200150 w 1254125"/>
                <a:gd name="T3" fmla="*/ 88900 h 4267200"/>
                <a:gd name="T4" fmla="*/ 1200150 w 1254125"/>
                <a:gd name="T5" fmla="*/ 1889125 h 4267200"/>
                <a:gd name="T6" fmla="*/ 1200150 w 1254125"/>
                <a:gd name="T7" fmla="*/ 3571875 h 4267200"/>
                <a:gd name="T8" fmla="*/ 1098550 w 1254125"/>
                <a:gd name="T9" fmla="*/ 3813175 h 4267200"/>
                <a:gd name="T10" fmla="*/ 679450 w 1254125"/>
                <a:gd name="T11" fmla="*/ 4232275 h 4267200"/>
                <a:gd name="T12" fmla="*/ 600075 w 1254125"/>
                <a:gd name="T13" fmla="*/ 4267200 h 4267200"/>
                <a:gd name="T14" fmla="*/ 520700 w 1254125"/>
                <a:gd name="T15" fmla="*/ 4232275 h 4267200"/>
                <a:gd name="T16" fmla="*/ 101600 w 1254125"/>
                <a:gd name="T17" fmla="*/ 3813175 h 4267200"/>
                <a:gd name="T18" fmla="*/ 0 w 1254125"/>
                <a:gd name="T19" fmla="*/ 3571875 h 4267200"/>
                <a:gd name="T20" fmla="*/ 0 w 1254125"/>
                <a:gd name="T21" fmla="*/ 1889125 h 4267200"/>
                <a:gd name="T22" fmla="*/ 0 w 1254125"/>
                <a:gd name="T23" fmla="*/ 88900 h 4267200"/>
                <a:gd name="T24" fmla="*/ 1155700 w 1254125"/>
                <a:gd name="T25" fmla="*/ 88900 h 4267200"/>
                <a:gd name="T26" fmla="*/ 1161256 w 1254125"/>
                <a:gd name="T27" fmla="*/ 88900 h 4267200"/>
                <a:gd name="T28" fmla="*/ 1165225 w 1254125"/>
                <a:gd name="T29" fmla="*/ 88900 h 4267200"/>
                <a:gd name="T30" fmla="*/ 1254125 w 1254125"/>
                <a:gd name="T31" fmla="*/ 0 h 4267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4125" h="4267200">
                  <a:moveTo>
                    <a:pt x="1254125" y="0"/>
                  </a:moveTo>
                  <a:cubicBezTo>
                    <a:pt x="1254125" y="0"/>
                    <a:pt x="1200150" y="25400"/>
                    <a:pt x="1200150" y="88900"/>
                  </a:cubicBezTo>
                  <a:cubicBezTo>
                    <a:pt x="1200150" y="88900"/>
                    <a:pt x="1200150" y="88900"/>
                    <a:pt x="1200150" y="1889125"/>
                  </a:cubicBezTo>
                  <a:cubicBezTo>
                    <a:pt x="1200150" y="1889125"/>
                    <a:pt x="1200150" y="1889125"/>
                    <a:pt x="1200150" y="3571875"/>
                  </a:cubicBezTo>
                  <a:cubicBezTo>
                    <a:pt x="1200150" y="3660775"/>
                    <a:pt x="1165225" y="3749675"/>
                    <a:pt x="1098550" y="3813175"/>
                  </a:cubicBezTo>
                  <a:cubicBezTo>
                    <a:pt x="1098550" y="3813175"/>
                    <a:pt x="1098550" y="3813175"/>
                    <a:pt x="679450" y="4232275"/>
                  </a:cubicBezTo>
                  <a:cubicBezTo>
                    <a:pt x="660400" y="4254500"/>
                    <a:pt x="631825" y="4267200"/>
                    <a:pt x="600075" y="4267200"/>
                  </a:cubicBezTo>
                  <a:cubicBezTo>
                    <a:pt x="568325" y="4267200"/>
                    <a:pt x="539750" y="4254500"/>
                    <a:pt x="520700" y="4232275"/>
                  </a:cubicBezTo>
                  <a:cubicBezTo>
                    <a:pt x="520700" y="4232275"/>
                    <a:pt x="520700" y="4232275"/>
                    <a:pt x="101600" y="3813175"/>
                  </a:cubicBezTo>
                  <a:cubicBezTo>
                    <a:pt x="34925" y="3749675"/>
                    <a:pt x="0" y="3660775"/>
                    <a:pt x="0" y="3571875"/>
                  </a:cubicBezTo>
                  <a:cubicBezTo>
                    <a:pt x="0" y="3571875"/>
                    <a:pt x="0" y="3571875"/>
                    <a:pt x="0" y="1889125"/>
                  </a:cubicBezTo>
                  <a:cubicBezTo>
                    <a:pt x="0" y="1889125"/>
                    <a:pt x="0" y="1889125"/>
                    <a:pt x="0" y="88900"/>
                  </a:cubicBezTo>
                  <a:cubicBezTo>
                    <a:pt x="0" y="88900"/>
                    <a:pt x="0" y="88900"/>
                    <a:pt x="1155700" y="88900"/>
                  </a:cubicBezTo>
                  <a:cubicBezTo>
                    <a:pt x="1155700" y="88900"/>
                    <a:pt x="1155700" y="88900"/>
                    <a:pt x="1161256" y="88900"/>
                  </a:cubicBezTo>
                  <a:lnTo>
                    <a:pt x="1165225" y="88900"/>
                  </a:lnTo>
                  <a:cubicBezTo>
                    <a:pt x="1165225" y="38100"/>
                    <a:pt x="1203325" y="0"/>
                    <a:pt x="1254125" y="0"/>
                  </a:cubicBezTo>
                  <a:close/>
                </a:path>
              </a:pathLst>
            </a:custGeom>
            <a:solidFill>
              <a:schemeClr val="bg1">
                <a:alpha val="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tLang="zh-CN"/>
            </a:p>
          </p:txBody>
        </p:sp>
        <p:sp>
          <p:nvSpPr>
            <p:cNvPr id="4114" name="Freeform 182"/>
            <p:cNvSpPr>
              <a:spLocks noChangeArrowheads="1"/>
            </p:cNvSpPr>
            <p:nvPr/>
          </p:nvSpPr>
          <p:spPr bwMode="auto">
            <a:xfrm>
              <a:off x="7605713" y="1800225"/>
              <a:ext cx="838200" cy="4267200"/>
            </a:xfrm>
            <a:custGeom>
              <a:avLst/>
              <a:gdLst>
                <a:gd name="T0" fmla="*/ 0 w 264"/>
                <a:gd name="T1" fmla="*/ 1344 h 1344"/>
                <a:gd name="T2" fmla="*/ 17 w 264"/>
                <a:gd name="T3" fmla="*/ 1344 h 1344"/>
                <a:gd name="T4" fmla="*/ 41 w 264"/>
                <a:gd name="T5" fmla="*/ 1333 h 1344"/>
                <a:gd name="T6" fmla="*/ 169 w 264"/>
                <a:gd name="T7" fmla="*/ 1206 h 1344"/>
                <a:gd name="T8" fmla="*/ 199 w 264"/>
                <a:gd name="T9" fmla="*/ 1133 h 1344"/>
                <a:gd name="T10" fmla="*/ 199 w 264"/>
                <a:gd name="T11" fmla="*/ 38 h 1344"/>
                <a:gd name="T12" fmla="*/ 227 w 264"/>
                <a:gd name="T13" fmla="*/ 10 h 1344"/>
                <a:gd name="T14" fmla="*/ 227 w 264"/>
                <a:gd name="T15" fmla="*/ 10 h 1344"/>
                <a:gd name="T16" fmla="*/ 254 w 264"/>
                <a:gd name="T17" fmla="*/ 38 h 1344"/>
                <a:gd name="T18" fmla="*/ 264 w 264"/>
                <a:gd name="T19" fmla="*/ 38 h 1344"/>
                <a:gd name="T20" fmla="*/ 227 w 264"/>
                <a:gd name="T21" fmla="*/ 0 h 1344"/>
                <a:gd name="T22" fmla="*/ 226 w 264"/>
                <a:gd name="T23" fmla="*/ 0 h 1344"/>
                <a:gd name="T24" fmla="*/ 224 w 264"/>
                <a:gd name="T25" fmla="*/ 0 h 1344"/>
                <a:gd name="T26" fmla="*/ 224 w 264"/>
                <a:gd name="T27" fmla="*/ 0 h 1344"/>
                <a:gd name="T28" fmla="*/ 186 w 264"/>
                <a:gd name="T29" fmla="*/ 38 h 1344"/>
                <a:gd name="T30" fmla="*/ 0 w 264"/>
                <a:gd name="T31" fmla="*/ 38 h 1344"/>
                <a:gd name="T32" fmla="*/ 0 w 264"/>
                <a:gd name="T33" fmla="*/ 1344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4" h="1344">
                  <a:moveTo>
                    <a:pt x="0" y="1344"/>
                  </a:moveTo>
                  <a:cubicBezTo>
                    <a:pt x="17" y="1344"/>
                    <a:pt x="17" y="1344"/>
                    <a:pt x="17" y="1344"/>
                  </a:cubicBezTo>
                  <a:cubicBezTo>
                    <a:pt x="26" y="1344"/>
                    <a:pt x="35" y="1340"/>
                    <a:pt x="41" y="1333"/>
                  </a:cubicBezTo>
                  <a:cubicBezTo>
                    <a:pt x="169" y="1206"/>
                    <a:pt x="169" y="1206"/>
                    <a:pt x="169" y="1206"/>
                  </a:cubicBezTo>
                  <a:cubicBezTo>
                    <a:pt x="188" y="1187"/>
                    <a:pt x="199" y="1160"/>
                    <a:pt x="199" y="1133"/>
                  </a:cubicBezTo>
                  <a:cubicBezTo>
                    <a:pt x="199" y="38"/>
                    <a:pt x="199" y="38"/>
                    <a:pt x="199" y="38"/>
                  </a:cubicBezTo>
                  <a:cubicBezTo>
                    <a:pt x="199" y="22"/>
                    <a:pt x="211" y="10"/>
                    <a:pt x="227" y="10"/>
                  </a:cubicBezTo>
                  <a:cubicBezTo>
                    <a:pt x="227" y="10"/>
                    <a:pt x="227" y="10"/>
                    <a:pt x="227" y="10"/>
                  </a:cubicBezTo>
                  <a:cubicBezTo>
                    <a:pt x="242" y="10"/>
                    <a:pt x="254" y="22"/>
                    <a:pt x="254" y="38"/>
                  </a:cubicBezTo>
                  <a:cubicBezTo>
                    <a:pt x="264" y="38"/>
                    <a:pt x="264" y="38"/>
                    <a:pt x="264" y="38"/>
                  </a:cubicBezTo>
                  <a:cubicBezTo>
                    <a:pt x="264" y="17"/>
                    <a:pt x="248" y="0"/>
                    <a:pt x="227" y="0"/>
                  </a:cubicBezTo>
                  <a:cubicBezTo>
                    <a:pt x="226" y="0"/>
                    <a:pt x="226" y="0"/>
                    <a:pt x="226" y="0"/>
                  </a:cubicBezTo>
                  <a:cubicBezTo>
                    <a:pt x="226" y="0"/>
                    <a:pt x="225" y="0"/>
                    <a:pt x="224" y="0"/>
                  </a:cubicBezTo>
                  <a:cubicBezTo>
                    <a:pt x="224" y="0"/>
                    <a:pt x="224" y="0"/>
                    <a:pt x="224" y="0"/>
                  </a:cubicBezTo>
                  <a:cubicBezTo>
                    <a:pt x="203" y="0"/>
                    <a:pt x="186" y="17"/>
                    <a:pt x="186" y="38"/>
                  </a:cubicBezTo>
                  <a:cubicBezTo>
                    <a:pt x="0" y="38"/>
                    <a:pt x="0" y="38"/>
                    <a:pt x="0" y="38"/>
                  </a:cubicBezTo>
                  <a:lnTo>
                    <a:pt x="0" y="1344"/>
                  </a:lnTo>
                  <a:close/>
                </a:path>
              </a:pathLst>
            </a:custGeom>
            <a:solidFill>
              <a:srgbClr val="C55A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tLang="zh-CN"/>
            </a:p>
          </p:txBody>
        </p:sp>
        <p:sp>
          <p:nvSpPr>
            <p:cNvPr id="4115" name="Freeform 183"/>
            <p:cNvSpPr>
              <a:spLocks noChangeArrowheads="1"/>
            </p:cNvSpPr>
            <p:nvPr/>
          </p:nvSpPr>
          <p:spPr bwMode="auto">
            <a:xfrm>
              <a:off x="7005638" y="1800225"/>
              <a:ext cx="1317625" cy="4267200"/>
            </a:xfrm>
            <a:custGeom>
              <a:avLst/>
              <a:gdLst>
                <a:gd name="T0" fmla="*/ 415 w 415"/>
                <a:gd name="T1" fmla="*/ 0 h 1344"/>
                <a:gd name="T2" fmla="*/ 413 w 415"/>
                <a:gd name="T3" fmla="*/ 0 h 1344"/>
                <a:gd name="T4" fmla="*/ 389 w 415"/>
                <a:gd name="T5" fmla="*/ 11 h 1344"/>
                <a:gd name="T6" fmla="*/ 378 w 415"/>
                <a:gd name="T7" fmla="*/ 38 h 1344"/>
                <a:gd name="T8" fmla="*/ 378 w 415"/>
                <a:gd name="T9" fmla="*/ 1125 h 1344"/>
                <a:gd name="T10" fmla="*/ 346 w 415"/>
                <a:gd name="T11" fmla="*/ 1201 h 1344"/>
                <a:gd name="T12" fmla="*/ 214 w 415"/>
                <a:gd name="T13" fmla="*/ 1333 h 1344"/>
                <a:gd name="T14" fmla="*/ 189 w 415"/>
                <a:gd name="T15" fmla="*/ 1344 h 1344"/>
                <a:gd name="T16" fmla="*/ 163 w 415"/>
                <a:gd name="T17" fmla="*/ 1333 h 1344"/>
                <a:gd name="T18" fmla="*/ 32 w 415"/>
                <a:gd name="T19" fmla="*/ 1201 h 1344"/>
                <a:gd name="T20" fmla="*/ 0 w 415"/>
                <a:gd name="T21" fmla="*/ 1125 h 1344"/>
                <a:gd name="T22" fmla="*/ 0 w 415"/>
                <a:gd name="T23" fmla="*/ 38 h 1344"/>
                <a:gd name="T24" fmla="*/ 11 w 415"/>
                <a:gd name="T25" fmla="*/ 11 h 1344"/>
                <a:gd name="T26" fmla="*/ 38 w 415"/>
                <a:gd name="T27" fmla="*/ 0 h 1344"/>
                <a:gd name="T28" fmla="*/ 415 w 415"/>
                <a:gd name="T29" fmla="*/ 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1344">
                  <a:moveTo>
                    <a:pt x="415" y="0"/>
                  </a:moveTo>
                  <a:cubicBezTo>
                    <a:pt x="415" y="0"/>
                    <a:pt x="414" y="0"/>
                    <a:pt x="413" y="0"/>
                  </a:cubicBezTo>
                  <a:cubicBezTo>
                    <a:pt x="404" y="1"/>
                    <a:pt x="395" y="4"/>
                    <a:pt x="389" y="11"/>
                  </a:cubicBezTo>
                  <a:cubicBezTo>
                    <a:pt x="382" y="18"/>
                    <a:pt x="378" y="28"/>
                    <a:pt x="378" y="38"/>
                  </a:cubicBezTo>
                  <a:cubicBezTo>
                    <a:pt x="378" y="1125"/>
                    <a:pt x="378" y="1125"/>
                    <a:pt x="378" y="1125"/>
                  </a:cubicBezTo>
                  <a:cubicBezTo>
                    <a:pt x="378" y="1153"/>
                    <a:pt x="366" y="1181"/>
                    <a:pt x="346" y="1201"/>
                  </a:cubicBezTo>
                  <a:cubicBezTo>
                    <a:pt x="214" y="1333"/>
                    <a:pt x="214" y="1333"/>
                    <a:pt x="214" y="1333"/>
                  </a:cubicBezTo>
                  <a:cubicBezTo>
                    <a:pt x="208" y="1340"/>
                    <a:pt x="198" y="1344"/>
                    <a:pt x="189" y="1344"/>
                  </a:cubicBezTo>
                  <a:cubicBezTo>
                    <a:pt x="179" y="1344"/>
                    <a:pt x="170" y="1340"/>
                    <a:pt x="163" y="1333"/>
                  </a:cubicBezTo>
                  <a:cubicBezTo>
                    <a:pt x="32" y="1201"/>
                    <a:pt x="32" y="1201"/>
                    <a:pt x="32" y="1201"/>
                  </a:cubicBezTo>
                  <a:cubicBezTo>
                    <a:pt x="11" y="1181"/>
                    <a:pt x="0" y="1153"/>
                    <a:pt x="0" y="1125"/>
                  </a:cubicBezTo>
                  <a:cubicBezTo>
                    <a:pt x="0" y="38"/>
                    <a:pt x="0" y="38"/>
                    <a:pt x="0" y="38"/>
                  </a:cubicBezTo>
                  <a:cubicBezTo>
                    <a:pt x="0" y="28"/>
                    <a:pt x="4" y="18"/>
                    <a:pt x="11" y="11"/>
                  </a:cubicBezTo>
                  <a:cubicBezTo>
                    <a:pt x="18" y="4"/>
                    <a:pt x="28" y="0"/>
                    <a:pt x="38" y="0"/>
                  </a:cubicBezTo>
                  <a:lnTo>
                    <a:pt x="41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tLang="zh-CN"/>
            </a:p>
          </p:txBody>
        </p:sp>
        <p:sp>
          <p:nvSpPr>
            <p:cNvPr id="4116" name="Freeform 184"/>
            <p:cNvSpPr>
              <a:spLocks noChangeArrowheads="1"/>
            </p:cNvSpPr>
            <p:nvPr/>
          </p:nvSpPr>
          <p:spPr bwMode="auto">
            <a:xfrm>
              <a:off x="7081838" y="2854325"/>
              <a:ext cx="1047750" cy="3136900"/>
            </a:xfrm>
            <a:custGeom>
              <a:avLst/>
              <a:gdLst>
                <a:gd name="T0" fmla="*/ 296 w 330"/>
                <a:gd name="T1" fmla="*/ 0 h 988"/>
                <a:gd name="T2" fmla="*/ 330 w 330"/>
                <a:gd name="T3" fmla="*/ 34 h 988"/>
                <a:gd name="T4" fmla="*/ 330 w 330"/>
                <a:gd name="T5" fmla="*/ 793 h 988"/>
                <a:gd name="T6" fmla="*/ 305 w 330"/>
                <a:gd name="T7" fmla="*/ 852 h 988"/>
                <a:gd name="T8" fmla="*/ 173 w 330"/>
                <a:gd name="T9" fmla="*/ 984 h 988"/>
                <a:gd name="T10" fmla="*/ 165 w 330"/>
                <a:gd name="T11" fmla="*/ 988 h 988"/>
                <a:gd name="T12" fmla="*/ 156 w 330"/>
                <a:gd name="T13" fmla="*/ 984 h 988"/>
                <a:gd name="T14" fmla="*/ 24 w 330"/>
                <a:gd name="T15" fmla="*/ 852 h 988"/>
                <a:gd name="T16" fmla="*/ 0 w 330"/>
                <a:gd name="T17" fmla="*/ 793 h 988"/>
                <a:gd name="T18" fmla="*/ 0 w 330"/>
                <a:gd name="T19" fmla="*/ 34 h 988"/>
                <a:gd name="T20" fmla="*/ 34 w 330"/>
                <a:gd name="T21" fmla="*/ 0 h 988"/>
                <a:gd name="T22" fmla="*/ 296 w 330"/>
                <a:gd name="T23" fmla="*/ 0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0" h="988">
                  <a:moveTo>
                    <a:pt x="296" y="0"/>
                  </a:moveTo>
                  <a:cubicBezTo>
                    <a:pt x="315" y="0"/>
                    <a:pt x="330" y="15"/>
                    <a:pt x="330" y="34"/>
                  </a:cubicBezTo>
                  <a:cubicBezTo>
                    <a:pt x="330" y="793"/>
                    <a:pt x="330" y="793"/>
                    <a:pt x="330" y="793"/>
                  </a:cubicBezTo>
                  <a:cubicBezTo>
                    <a:pt x="330" y="815"/>
                    <a:pt x="321" y="836"/>
                    <a:pt x="305" y="852"/>
                  </a:cubicBezTo>
                  <a:cubicBezTo>
                    <a:pt x="173" y="984"/>
                    <a:pt x="173" y="984"/>
                    <a:pt x="173" y="984"/>
                  </a:cubicBezTo>
                  <a:cubicBezTo>
                    <a:pt x="171" y="986"/>
                    <a:pt x="168" y="988"/>
                    <a:pt x="165" y="988"/>
                  </a:cubicBezTo>
                  <a:cubicBezTo>
                    <a:pt x="162" y="988"/>
                    <a:pt x="159" y="986"/>
                    <a:pt x="156" y="984"/>
                  </a:cubicBezTo>
                  <a:cubicBezTo>
                    <a:pt x="24" y="852"/>
                    <a:pt x="24" y="852"/>
                    <a:pt x="24" y="852"/>
                  </a:cubicBezTo>
                  <a:cubicBezTo>
                    <a:pt x="9" y="836"/>
                    <a:pt x="0" y="815"/>
                    <a:pt x="0" y="793"/>
                  </a:cubicBezTo>
                  <a:cubicBezTo>
                    <a:pt x="0" y="34"/>
                    <a:pt x="0" y="34"/>
                    <a:pt x="0" y="34"/>
                  </a:cubicBezTo>
                  <a:cubicBezTo>
                    <a:pt x="0" y="15"/>
                    <a:pt x="15" y="0"/>
                    <a:pt x="34" y="0"/>
                  </a:cubicBezTo>
                  <a:lnTo>
                    <a:pt x="2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tLang="zh-CN"/>
            </a:p>
          </p:txBody>
        </p:sp>
      </p:grpSp>
      <p:sp>
        <p:nvSpPr>
          <p:cNvPr id="79" name="Freeform 185"/>
          <p:cNvSpPr>
            <a:spLocks noEditPoints="1"/>
          </p:cNvSpPr>
          <p:nvPr/>
        </p:nvSpPr>
        <p:spPr bwMode="auto">
          <a:xfrm>
            <a:off x="5300663" y="2544763"/>
            <a:ext cx="450850" cy="568325"/>
          </a:xfrm>
          <a:custGeom>
            <a:avLst/>
            <a:gdLst>
              <a:gd name="T0" fmla="*/ 204 w 284"/>
              <a:gd name="T1" fmla="*/ 58 h 358"/>
              <a:gd name="T2" fmla="*/ 48 w 284"/>
              <a:gd name="T3" fmla="*/ 58 h 358"/>
              <a:gd name="T4" fmla="*/ 48 w 284"/>
              <a:gd name="T5" fmla="*/ 80 h 358"/>
              <a:gd name="T6" fmla="*/ 204 w 284"/>
              <a:gd name="T7" fmla="*/ 80 h 358"/>
              <a:gd name="T8" fmla="*/ 204 w 284"/>
              <a:gd name="T9" fmla="*/ 58 h 358"/>
              <a:gd name="T10" fmla="*/ 204 w 284"/>
              <a:gd name="T11" fmla="*/ 102 h 358"/>
              <a:gd name="T12" fmla="*/ 48 w 284"/>
              <a:gd name="T13" fmla="*/ 102 h 358"/>
              <a:gd name="T14" fmla="*/ 48 w 284"/>
              <a:gd name="T15" fmla="*/ 124 h 358"/>
              <a:gd name="T16" fmla="*/ 204 w 284"/>
              <a:gd name="T17" fmla="*/ 124 h 358"/>
              <a:gd name="T18" fmla="*/ 204 w 284"/>
              <a:gd name="T19" fmla="*/ 102 h 358"/>
              <a:gd name="T20" fmla="*/ 252 w 284"/>
              <a:gd name="T21" fmla="*/ 30 h 358"/>
              <a:gd name="T22" fmla="*/ 252 w 284"/>
              <a:gd name="T23" fmla="*/ 0 h 358"/>
              <a:gd name="T24" fmla="*/ 0 w 284"/>
              <a:gd name="T25" fmla="*/ 0 h 358"/>
              <a:gd name="T26" fmla="*/ 0 w 284"/>
              <a:gd name="T27" fmla="*/ 326 h 358"/>
              <a:gd name="T28" fmla="*/ 30 w 284"/>
              <a:gd name="T29" fmla="*/ 326 h 358"/>
              <a:gd name="T30" fmla="*/ 30 w 284"/>
              <a:gd name="T31" fmla="*/ 358 h 358"/>
              <a:gd name="T32" fmla="*/ 284 w 284"/>
              <a:gd name="T33" fmla="*/ 358 h 358"/>
              <a:gd name="T34" fmla="*/ 284 w 284"/>
              <a:gd name="T35" fmla="*/ 30 h 358"/>
              <a:gd name="T36" fmla="*/ 252 w 284"/>
              <a:gd name="T37" fmla="*/ 30 h 358"/>
              <a:gd name="T38" fmla="*/ 16 w 284"/>
              <a:gd name="T39" fmla="*/ 308 h 358"/>
              <a:gd name="T40" fmla="*/ 16 w 284"/>
              <a:gd name="T41" fmla="*/ 16 h 358"/>
              <a:gd name="T42" fmla="*/ 234 w 284"/>
              <a:gd name="T43" fmla="*/ 16 h 358"/>
              <a:gd name="T44" fmla="*/ 234 w 284"/>
              <a:gd name="T45" fmla="*/ 234 h 358"/>
              <a:gd name="T46" fmla="*/ 160 w 284"/>
              <a:gd name="T47" fmla="*/ 234 h 358"/>
              <a:gd name="T48" fmla="*/ 160 w 284"/>
              <a:gd name="T49" fmla="*/ 308 h 358"/>
              <a:gd name="T50" fmla="*/ 16 w 284"/>
              <a:gd name="T51" fmla="*/ 308 h 358"/>
              <a:gd name="T52" fmla="*/ 266 w 284"/>
              <a:gd name="T53" fmla="*/ 340 h 358"/>
              <a:gd name="T54" fmla="*/ 48 w 284"/>
              <a:gd name="T55" fmla="*/ 340 h 358"/>
              <a:gd name="T56" fmla="*/ 48 w 284"/>
              <a:gd name="T57" fmla="*/ 326 h 358"/>
              <a:gd name="T58" fmla="*/ 168 w 284"/>
              <a:gd name="T59" fmla="*/ 326 h 358"/>
              <a:gd name="T60" fmla="*/ 252 w 284"/>
              <a:gd name="T61" fmla="*/ 242 h 358"/>
              <a:gd name="T62" fmla="*/ 252 w 284"/>
              <a:gd name="T63" fmla="*/ 48 h 358"/>
              <a:gd name="T64" fmla="*/ 266 w 284"/>
              <a:gd name="T65" fmla="*/ 48 h 358"/>
              <a:gd name="T66" fmla="*/ 266 w 284"/>
              <a:gd name="T67" fmla="*/ 340 h 358"/>
              <a:gd name="T68" fmla="*/ 48 w 284"/>
              <a:gd name="T69" fmla="*/ 212 h 358"/>
              <a:gd name="T70" fmla="*/ 126 w 284"/>
              <a:gd name="T71" fmla="*/ 212 h 358"/>
              <a:gd name="T72" fmla="*/ 126 w 284"/>
              <a:gd name="T73" fmla="*/ 190 h 358"/>
              <a:gd name="T74" fmla="*/ 48 w 284"/>
              <a:gd name="T75" fmla="*/ 190 h 358"/>
              <a:gd name="T76" fmla="*/ 48 w 284"/>
              <a:gd name="T77" fmla="*/ 212 h 358"/>
              <a:gd name="T78" fmla="*/ 204 w 284"/>
              <a:gd name="T79" fmla="*/ 146 h 358"/>
              <a:gd name="T80" fmla="*/ 48 w 284"/>
              <a:gd name="T81" fmla="*/ 146 h 358"/>
              <a:gd name="T82" fmla="*/ 48 w 284"/>
              <a:gd name="T83" fmla="*/ 168 h 358"/>
              <a:gd name="T84" fmla="*/ 204 w 284"/>
              <a:gd name="T85" fmla="*/ 168 h 358"/>
              <a:gd name="T86" fmla="*/ 204 w 284"/>
              <a:gd name="T87" fmla="*/ 146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4" h="358">
                <a:moveTo>
                  <a:pt x="204" y="58"/>
                </a:moveTo>
                <a:lnTo>
                  <a:pt x="48" y="58"/>
                </a:lnTo>
                <a:lnTo>
                  <a:pt x="48" y="80"/>
                </a:lnTo>
                <a:lnTo>
                  <a:pt x="204" y="80"/>
                </a:lnTo>
                <a:lnTo>
                  <a:pt x="204" y="58"/>
                </a:lnTo>
                <a:close/>
                <a:moveTo>
                  <a:pt x="204" y="102"/>
                </a:moveTo>
                <a:lnTo>
                  <a:pt x="48" y="102"/>
                </a:lnTo>
                <a:lnTo>
                  <a:pt x="48" y="124"/>
                </a:lnTo>
                <a:lnTo>
                  <a:pt x="204" y="124"/>
                </a:lnTo>
                <a:lnTo>
                  <a:pt x="204" y="102"/>
                </a:lnTo>
                <a:close/>
                <a:moveTo>
                  <a:pt x="252" y="30"/>
                </a:moveTo>
                <a:lnTo>
                  <a:pt x="252" y="0"/>
                </a:lnTo>
                <a:lnTo>
                  <a:pt x="0" y="0"/>
                </a:lnTo>
                <a:lnTo>
                  <a:pt x="0" y="326"/>
                </a:lnTo>
                <a:lnTo>
                  <a:pt x="30" y="326"/>
                </a:lnTo>
                <a:lnTo>
                  <a:pt x="30" y="358"/>
                </a:lnTo>
                <a:lnTo>
                  <a:pt x="284" y="358"/>
                </a:lnTo>
                <a:lnTo>
                  <a:pt x="284" y="30"/>
                </a:lnTo>
                <a:lnTo>
                  <a:pt x="252" y="30"/>
                </a:lnTo>
                <a:close/>
                <a:moveTo>
                  <a:pt x="16" y="308"/>
                </a:moveTo>
                <a:lnTo>
                  <a:pt x="16" y="16"/>
                </a:lnTo>
                <a:lnTo>
                  <a:pt x="234" y="16"/>
                </a:lnTo>
                <a:lnTo>
                  <a:pt x="234" y="234"/>
                </a:lnTo>
                <a:lnTo>
                  <a:pt x="160" y="234"/>
                </a:lnTo>
                <a:lnTo>
                  <a:pt x="160" y="308"/>
                </a:lnTo>
                <a:lnTo>
                  <a:pt x="16" y="308"/>
                </a:lnTo>
                <a:close/>
                <a:moveTo>
                  <a:pt x="266" y="340"/>
                </a:moveTo>
                <a:lnTo>
                  <a:pt x="48" y="340"/>
                </a:lnTo>
                <a:lnTo>
                  <a:pt x="48" y="326"/>
                </a:lnTo>
                <a:lnTo>
                  <a:pt x="168" y="326"/>
                </a:lnTo>
                <a:lnTo>
                  <a:pt x="252" y="242"/>
                </a:lnTo>
                <a:lnTo>
                  <a:pt x="252" y="48"/>
                </a:lnTo>
                <a:lnTo>
                  <a:pt x="266" y="48"/>
                </a:lnTo>
                <a:lnTo>
                  <a:pt x="266" y="340"/>
                </a:lnTo>
                <a:close/>
                <a:moveTo>
                  <a:pt x="48" y="212"/>
                </a:moveTo>
                <a:lnTo>
                  <a:pt x="126" y="212"/>
                </a:lnTo>
                <a:lnTo>
                  <a:pt x="126" y="190"/>
                </a:lnTo>
                <a:lnTo>
                  <a:pt x="48" y="190"/>
                </a:lnTo>
                <a:lnTo>
                  <a:pt x="48" y="212"/>
                </a:lnTo>
                <a:close/>
                <a:moveTo>
                  <a:pt x="204" y="146"/>
                </a:moveTo>
                <a:lnTo>
                  <a:pt x="48" y="146"/>
                </a:lnTo>
                <a:lnTo>
                  <a:pt x="48" y="168"/>
                </a:lnTo>
                <a:lnTo>
                  <a:pt x="204" y="168"/>
                </a:lnTo>
                <a:lnTo>
                  <a:pt x="204" y="146"/>
                </a:lnTo>
                <a:close/>
              </a:path>
            </a:pathLst>
          </a:custGeom>
          <a:solidFill>
            <a:schemeClr val="accent3"/>
          </a:solidFill>
          <a:ln>
            <a:noFill/>
          </a:ln>
        </p:spPr>
        <p:txBody>
          <a:bodyPr/>
          <a:lstStyle/>
          <a:p>
            <a:pPr fontAlgn="auto"/>
            <a:endParaRPr lang="en-US" noProof="1"/>
          </a:p>
        </p:txBody>
      </p:sp>
      <p:sp>
        <p:nvSpPr>
          <p:cNvPr id="80" name="Freeform 186"/>
          <p:cNvSpPr>
            <a:spLocks noEditPoints="1"/>
          </p:cNvSpPr>
          <p:nvPr/>
        </p:nvSpPr>
        <p:spPr bwMode="auto">
          <a:xfrm>
            <a:off x="7165975" y="2547938"/>
            <a:ext cx="511175" cy="504825"/>
          </a:xfrm>
          <a:custGeom>
            <a:avLst/>
            <a:gdLst>
              <a:gd name="T0" fmla="*/ 57 w 161"/>
              <a:gd name="T1" fmla="*/ 95 h 159"/>
              <a:gd name="T2" fmla="*/ 104 w 161"/>
              <a:gd name="T3" fmla="*/ 95 h 159"/>
              <a:gd name="T4" fmla="*/ 116 w 161"/>
              <a:gd name="T5" fmla="*/ 87 h 159"/>
              <a:gd name="T6" fmla="*/ 46 w 161"/>
              <a:gd name="T7" fmla="*/ 87 h 159"/>
              <a:gd name="T8" fmla="*/ 57 w 161"/>
              <a:gd name="T9" fmla="*/ 95 h 159"/>
              <a:gd name="T10" fmla="*/ 156 w 161"/>
              <a:gd name="T11" fmla="*/ 50 h 159"/>
              <a:gd name="T12" fmla="*/ 86 w 161"/>
              <a:gd name="T13" fmla="*/ 2 h 159"/>
              <a:gd name="T14" fmla="*/ 75 w 161"/>
              <a:gd name="T15" fmla="*/ 2 h 159"/>
              <a:gd name="T16" fmla="*/ 5 w 161"/>
              <a:gd name="T17" fmla="*/ 50 h 159"/>
              <a:gd name="T18" fmla="*/ 0 w 161"/>
              <a:gd name="T19" fmla="*/ 58 h 159"/>
              <a:gd name="T20" fmla="*/ 0 w 161"/>
              <a:gd name="T21" fmla="*/ 149 h 159"/>
              <a:gd name="T22" fmla="*/ 11 w 161"/>
              <a:gd name="T23" fmla="*/ 159 h 159"/>
              <a:gd name="T24" fmla="*/ 151 w 161"/>
              <a:gd name="T25" fmla="*/ 159 h 159"/>
              <a:gd name="T26" fmla="*/ 161 w 161"/>
              <a:gd name="T27" fmla="*/ 149 h 159"/>
              <a:gd name="T28" fmla="*/ 161 w 161"/>
              <a:gd name="T29" fmla="*/ 58 h 159"/>
              <a:gd name="T30" fmla="*/ 156 w 161"/>
              <a:gd name="T31" fmla="*/ 50 h 159"/>
              <a:gd name="T32" fmla="*/ 151 w 161"/>
              <a:gd name="T33" fmla="*/ 72 h 159"/>
              <a:gd name="T34" fmla="*/ 81 w 161"/>
              <a:gd name="T35" fmla="*/ 120 h 159"/>
              <a:gd name="T36" fmla="*/ 11 w 161"/>
              <a:gd name="T37" fmla="*/ 72 h 159"/>
              <a:gd name="T38" fmla="*/ 11 w 161"/>
              <a:gd name="T39" fmla="*/ 63 h 159"/>
              <a:gd name="T40" fmla="*/ 16 w 161"/>
              <a:gd name="T41" fmla="*/ 58 h 159"/>
              <a:gd name="T42" fmla="*/ 146 w 161"/>
              <a:gd name="T43" fmla="*/ 58 h 159"/>
              <a:gd name="T44" fmla="*/ 151 w 161"/>
              <a:gd name="T45" fmla="*/ 63 h 159"/>
              <a:gd name="T46" fmla="*/ 151 w 161"/>
              <a:gd name="T47" fmla="*/ 72 h 159"/>
              <a:gd name="T48" fmla="*/ 79 w 161"/>
              <a:gd name="T49" fmla="*/ 110 h 159"/>
              <a:gd name="T50" fmla="*/ 82 w 161"/>
              <a:gd name="T51" fmla="*/ 110 h 159"/>
              <a:gd name="T52" fmla="*/ 93 w 161"/>
              <a:gd name="T53" fmla="*/ 103 h 159"/>
              <a:gd name="T54" fmla="*/ 68 w 161"/>
              <a:gd name="T55" fmla="*/ 103 h 159"/>
              <a:gd name="T56" fmla="*/ 79 w 161"/>
              <a:gd name="T57" fmla="*/ 110 h 159"/>
              <a:gd name="T58" fmla="*/ 33 w 161"/>
              <a:gd name="T59" fmla="*/ 79 h 159"/>
              <a:gd name="T60" fmla="*/ 35 w 161"/>
              <a:gd name="T61" fmla="*/ 80 h 159"/>
              <a:gd name="T62" fmla="*/ 127 w 161"/>
              <a:gd name="T63" fmla="*/ 80 h 159"/>
              <a:gd name="T64" fmla="*/ 128 w 161"/>
              <a:gd name="T65" fmla="*/ 79 h 159"/>
              <a:gd name="T66" fmla="*/ 128 w 161"/>
              <a:gd name="T67" fmla="*/ 72 h 159"/>
              <a:gd name="T68" fmla="*/ 33 w 161"/>
              <a:gd name="T69" fmla="*/ 72 h 159"/>
              <a:gd name="T70" fmla="*/ 33 w 161"/>
              <a:gd name="T71" fmla="*/ 7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1" h="159">
                <a:moveTo>
                  <a:pt x="57" y="95"/>
                </a:moveTo>
                <a:cubicBezTo>
                  <a:pt x="104" y="95"/>
                  <a:pt x="104" y="95"/>
                  <a:pt x="104" y="95"/>
                </a:cubicBezTo>
                <a:cubicBezTo>
                  <a:pt x="116" y="87"/>
                  <a:pt x="116" y="87"/>
                  <a:pt x="116" y="87"/>
                </a:cubicBezTo>
                <a:cubicBezTo>
                  <a:pt x="46" y="87"/>
                  <a:pt x="46" y="87"/>
                  <a:pt x="46" y="87"/>
                </a:cubicBezTo>
                <a:lnTo>
                  <a:pt x="57" y="95"/>
                </a:lnTo>
                <a:close/>
                <a:moveTo>
                  <a:pt x="156" y="50"/>
                </a:moveTo>
                <a:cubicBezTo>
                  <a:pt x="86" y="2"/>
                  <a:pt x="86" y="2"/>
                  <a:pt x="86" y="2"/>
                </a:cubicBezTo>
                <a:cubicBezTo>
                  <a:pt x="83" y="0"/>
                  <a:pt x="78" y="0"/>
                  <a:pt x="75" y="2"/>
                </a:cubicBezTo>
                <a:cubicBezTo>
                  <a:pt x="5" y="50"/>
                  <a:pt x="5" y="50"/>
                  <a:pt x="5" y="50"/>
                </a:cubicBezTo>
                <a:cubicBezTo>
                  <a:pt x="2" y="52"/>
                  <a:pt x="0" y="55"/>
                  <a:pt x="0" y="58"/>
                </a:cubicBezTo>
                <a:cubicBezTo>
                  <a:pt x="0" y="149"/>
                  <a:pt x="0" y="149"/>
                  <a:pt x="0" y="149"/>
                </a:cubicBezTo>
                <a:cubicBezTo>
                  <a:pt x="0" y="154"/>
                  <a:pt x="5" y="159"/>
                  <a:pt x="11" y="159"/>
                </a:cubicBezTo>
                <a:cubicBezTo>
                  <a:pt x="151" y="159"/>
                  <a:pt x="151" y="159"/>
                  <a:pt x="151" y="159"/>
                </a:cubicBezTo>
                <a:cubicBezTo>
                  <a:pt x="156" y="159"/>
                  <a:pt x="161" y="154"/>
                  <a:pt x="161" y="149"/>
                </a:cubicBezTo>
                <a:cubicBezTo>
                  <a:pt x="161" y="58"/>
                  <a:pt x="161" y="58"/>
                  <a:pt x="161" y="58"/>
                </a:cubicBezTo>
                <a:cubicBezTo>
                  <a:pt x="161" y="55"/>
                  <a:pt x="159" y="52"/>
                  <a:pt x="156" y="50"/>
                </a:cubicBezTo>
                <a:close/>
                <a:moveTo>
                  <a:pt x="151" y="72"/>
                </a:moveTo>
                <a:cubicBezTo>
                  <a:pt x="81" y="120"/>
                  <a:pt x="81" y="120"/>
                  <a:pt x="81" y="120"/>
                </a:cubicBezTo>
                <a:cubicBezTo>
                  <a:pt x="11" y="72"/>
                  <a:pt x="11" y="72"/>
                  <a:pt x="11" y="72"/>
                </a:cubicBezTo>
                <a:cubicBezTo>
                  <a:pt x="11" y="63"/>
                  <a:pt x="11" y="63"/>
                  <a:pt x="11" y="63"/>
                </a:cubicBezTo>
                <a:cubicBezTo>
                  <a:pt x="11" y="60"/>
                  <a:pt x="13" y="58"/>
                  <a:pt x="16" y="58"/>
                </a:cubicBezTo>
                <a:cubicBezTo>
                  <a:pt x="146" y="58"/>
                  <a:pt x="146" y="58"/>
                  <a:pt x="146" y="58"/>
                </a:cubicBezTo>
                <a:cubicBezTo>
                  <a:pt x="148" y="58"/>
                  <a:pt x="151" y="60"/>
                  <a:pt x="151" y="63"/>
                </a:cubicBezTo>
                <a:lnTo>
                  <a:pt x="151" y="72"/>
                </a:lnTo>
                <a:close/>
                <a:moveTo>
                  <a:pt x="79" y="110"/>
                </a:moveTo>
                <a:cubicBezTo>
                  <a:pt x="82" y="110"/>
                  <a:pt x="82" y="110"/>
                  <a:pt x="82" y="110"/>
                </a:cubicBezTo>
                <a:cubicBezTo>
                  <a:pt x="93" y="103"/>
                  <a:pt x="93" y="103"/>
                  <a:pt x="93" y="103"/>
                </a:cubicBezTo>
                <a:cubicBezTo>
                  <a:pt x="68" y="103"/>
                  <a:pt x="68" y="103"/>
                  <a:pt x="68" y="103"/>
                </a:cubicBezTo>
                <a:lnTo>
                  <a:pt x="79" y="110"/>
                </a:lnTo>
                <a:close/>
                <a:moveTo>
                  <a:pt x="33" y="79"/>
                </a:moveTo>
                <a:cubicBezTo>
                  <a:pt x="35" y="80"/>
                  <a:pt x="35" y="80"/>
                  <a:pt x="35" y="80"/>
                </a:cubicBezTo>
                <a:cubicBezTo>
                  <a:pt x="127" y="80"/>
                  <a:pt x="127" y="80"/>
                  <a:pt x="127" y="80"/>
                </a:cubicBezTo>
                <a:cubicBezTo>
                  <a:pt x="128" y="79"/>
                  <a:pt x="128" y="79"/>
                  <a:pt x="128" y="79"/>
                </a:cubicBezTo>
                <a:cubicBezTo>
                  <a:pt x="128" y="72"/>
                  <a:pt x="128" y="72"/>
                  <a:pt x="128" y="72"/>
                </a:cubicBezTo>
                <a:cubicBezTo>
                  <a:pt x="33" y="72"/>
                  <a:pt x="33" y="72"/>
                  <a:pt x="33" y="72"/>
                </a:cubicBezTo>
                <a:lnTo>
                  <a:pt x="33" y="79"/>
                </a:lnTo>
                <a:close/>
              </a:path>
            </a:pathLst>
          </a:custGeom>
          <a:solidFill>
            <a:schemeClr val="accent4"/>
          </a:solidFill>
          <a:ln>
            <a:noFill/>
          </a:ln>
        </p:spPr>
        <p:txBody>
          <a:bodyPr/>
          <a:lstStyle/>
          <a:p>
            <a:pPr fontAlgn="auto"/>
            <a:endParaRPr lang="en-US" noProof="1"/>
          </a:p>
        </p:txBody>
      </p:sp>
      <p:sp>
        <p:nvSpPr>
          <p:cNvPr id="4119" name="Freeform 187"/>
          <p:cNvSpPr>
            <a:spLocks noEditPoints="1" noChangeArrowheads="1"/>
          </p:cNvSpPr>
          <p:nvPr/>
        </p:nvSpPr>
        <p:spPr bwMode="auto">
          <a:xfrm>
            <a:off x="3389313" y="2528888"/>
            <a:ext cx="441325" cy="641350"/>
          </a:xfrm>
          <a:custGeom>
            <a:avLst/>
            <a:gdLst>
              <a:gd name="T0" fmla="*/ 69 w 139"/>
              <a:gd name="T1" fmla="*/ 28 h 202"/>
              <a:gd name="T2" fmla="*/ 73 w 139"/>
              <a:gd name="T3" fmla="*/ 24 h 202"/>
              <a:gd name="T4" fmla="*/ 69 w 139"/>
              <a:gd name="T5" fmla="*/ 21 h 202"/>
              <a:gd name="T6" fmla="*/ 21 w 139"/>
              <a:gd name="T7" fmla="*/ 69 h 202"/>
              <a:gd name="T8" fmla="*/ 24 w 139"/>
              <a:gd name="T9" fmla="*/ 73 h 202"/>
              <a:gd name="T10" fmla="*/ 28 w 139"/>
              <a:gd name="T11" fmla="*/ 69 h 202"/>
              <a:gd name="T12" fmla="*/ 69 w 139"/>
              <a:gd name="T13" fmla="*/ 28 h 202"/>
              <a:gd name="T14" fmla="*/ 40 w 139"/>
              <a:gd name="T15" fmla="*/ 175 h 202"/>
              <a:gd name="T16" fmla="*/ 41 w 139"/>
              <a:gd name="T17" fmla="*/ 185 h 202"/>
              <a:gd name="T18" fmla="*/ 51 w 139"/>
              <a:gd name="T19" fmla="*/ 191 h 202"/>
              <a:gd name="T20" fmla="*/ 51 w 139"/>
              <a:gd name="T21" fmla="*/ 197 h 202"/>
              <a:gd name="T22" fmla="*/ 69 w 139"/>
              <a:gd name="T23" fmla="*/ 202 h 202"/>
              <a:gd name="T24" fmla="*/ 87 w 139"/>
              <a:gd name="T25" fmla="*/ 197 h 202"/>
              <a:gd name="T26" fmla="*/ 87 w 139"/>
              <a:gd name="T27" fmla="*/ 191 h 202"/>
              <a:gd name="T28" fmla="*/ 97 w 139"/>
              <a:gd name="T29" fmla="*/ 185 h 202"/>
              <a:gd name="T30" fmla="*/ 98 w 139"/>
              <a:gd name="T31" fmla="*/ 175 h 202"/>
              <a:gd name="T32" fmla="*/ 69 w 139"/>
              <a:gd name="T33" fmla="*/ 179 h 202"/>
              <a:gd name="T34" fmla="*/ 40 w 139"/>
              <a:gd name="T35" fmla="*/ 175 h 202"/>
              <a:gd name="T36" fmla="*/ 37 w 139"/>
              <a:gd name="T37" fmla="*/ 155 h 202"/>
              <a:gd name="T38" fmla="*/ 38 w 139"/>
              <a:gd name="T39" fmla="*/ 165 h 202"/>
              <a:gd name="T40" fmla="*/ 69 w 139"/>
              <a:gd name="T41" fmla="*/ 171 h 202"/>
              <a:gd name="T42" fmla="*/ 100 w 139"/>
              <a:gd name="T43" fmla="*/ 165 h 202"/>
              <a:gd name="T44" fmla="*/ 101 w 139"/>
              <a:gd name="T45" fmla="*/ 155 h 202"/>
              <a:gd name="T46" fmla="*/ 69 w 139"/>
              <a:gd name="T47" fmla="*/ 161 h 202"/>
              <a:gd name="T48" fmla="*/ 37 w 139"/>
              <a:gd name="T49" fmla="*/ 155 h 202"/>
              <a:gd name="T50" fmla="*/ 69 w 139"/>
              <a:gd name="T51" fmla="*/ 0 h 202"/>
              <a:gd name="T52" fmla="*/ 0 w 139"/>
              <a:gd name="T53" fmla="*/ 69 h 202"/>
              <a:gd name="T54" fmla="*/ 33 w 139"/>
              <a:gd name="T55" fmla="*/ 128 h 202"/>
              <a:gd name="T56" fmla="*/ 35 w 139"/>
              <a:gd name="T57" fmla="*/ 146 h 202"/>
              <a:gd name="T58" fmla="*/ 69 w 139"/>
              <a:gd name="T59" fmla="*/ 153 h 202"/>
              <a:gd name="T60" fmla="*/ 103 w 139"/>
              <a:gd name="T61" fmla="*/ 146 h 202"/>
              <a:gd name="T62" fmla="*/ 105 w 139"/>
              <a:gd name="T63" fmla="*/ 128 h 202"/>
              <a:gd name="T64" fmla="*/ 139 w 139"/>
              <a:gd name="T65" fmla="*/ 69 h 202"/>
              <a:gd name="T66" fmla="*/ 69 w 139"/>
              <a:gd name="T67" fmla="*/ 0 h 202"/>
              <a:gd name="T68" fmla="*/ 95 w 139"/>
              <a:gd name="T69" fmla="*/ 120 h 202"/>
              <a:gd name="T70" fmla="*/ 93 w 139"/>
              <a:gd name="T71" fmla="*/ 137 h 202"/>
              <a:gd name="T72" fmla="*/ 69 w 139"/>
              <a:gd name="T73" fmla="*/ 140 h 202"/>
              <a:gd name="T74" fmla="*/ 45 w 139"/>
              <a:gd name="T75" fmla="*/ 137 h 202"/>
              <a:gd name="T76" fmla="*/ 43 w 139"/>
              <a:gd name="T77" fmla="*/ 120 h 202"/>
              <a:gd name="T78" fmla="*/ 12 w 139"/>
              <a:gd name="T79" fmla="*/ 69 h 202"/>
              <a:gd name="T80" fmla="*/ 69 w 139"/>
              <a:gd name="T81" fmla="*/ 12 h 202"/>
              <a:gd name="T82" fmla="*/ 126 w 139"/>
              <a:gd name="T83" fmla="*/ 69 h 202"/>
              <a:gd name="T84" fmla="*/ 95 w 139"/>
              <a:gd name="T85" fmla="*/ 120 h 202"/>
              <a:gd name="T86" fmla="*/ 85 w 139"/>
              <a:gd name="T87" fmla="*/ 95 h 202"/>
              <a:gd name="T88" fmla="*/ 69 w 139"/>
              <a:gd name="T89" fmla="*/ 67 h 202"/>
              <a:gd name="T90" fmla="*/ 54 w 139"/>
              <a:gd name="T91" fmla="*/ 95 h 202"/>
              <a:gd name="T92" fmla="*/ 47 w 139"/>
              <a:gd name="T93" fmla="*/ 81 h 202"/>
              <a:gd name="T94" fmla="*/ 37 w 139"/>
              <a:gd name="T95" fmla="*/ 86 h 202"/>
              <a:gd name="T96" fmla="*/ 53 w 139"/>
              <a:gd name="T97" fmla="*/ 119 h 202"/>
              <a:gd name="T98" fmla="*/ 69 w 139"/>
              <a:gd name="T99" fmla="*/ 89 h 202"/>
              <a:gd name="T100" fmla="*/ 85 w 139"/>
              <a:gd name="T101" fmla="*/ 119 h 202"/>
              <a:gd name="T102" fmla="*/ 101 w 139"/>
              <a:gd name="T103" fmla="*/ 86 h 202"/>
              <a:gd name="T104" fmla="*/ 91 w 139"/>
              <a:gd name="T105" fmla="*/ 81 h 202"/>
              <a:gd name="T106" fmla="*/ 85 w 139"/>
              <a:gd name="T107" fmla="*/ 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9" h="202">
                <a:moveTo>
                  <a:pt x="69" y="28"/>
                </a:moveTo>
                <a:cubicBezTo>
                  <a:pt x="71" y="28"/>
                  <a:pt x="73" y="26"/>
                  <a:pt x="73" y="24"/>
                </a:cubicBezTo>
                <a:cubicBezTo>
                  <a:pt x="73" y="22"/>
                  <a:pt x="71" y="21"/>
                  <a:pt x="69" y="21"/>
                </a:cubicBezTo>
                <a:cubicBezTo>
                  <a:pt x="42" y="21"/>
                  <a:pt x="21" y="42"/>
                  <a:pt x="21" y="69"/>
                </a:cubicBezTo>
                <a:cubicBezTo>
                  <a:pt x="21" y="71"/>
                  <a:pt x="22" y="73"/>
                  <a:pt x="24" y="73"/>
                </a:cubicBezTo>
                <a:cubicBezTo>
                  <a:pt x="26" y="73"/>
                  <a:pt x="28" y="71"/>
                  <a:pt x="28" y="69"/>
                </a:cubicBezTo>
                <a:cubicBezTo>
                  <a:pt x="28" y="46"/>
                  <a:pt x="46" y="28"/>
                  <a:pt x="69" y="28"/>
                </a:cubicBezTo>
                <a:close/>
                <a:moveTo>
                  <a:pt x="40" y="175"/>
                </a:moveTo>
                <a:cubicBezTo>
                  <a:pt x="41" y="185"/>
                  <a:pt x="41" y="185"/>
                  <a:pt x="41" y="185"/>
                </a:cubicBezTo>
                <a:cubicBezTo>
                  <a:pt x="41" y="185"/>
                  <a:pt x="44" y="188"/>
                  <a:pt x="51" y="191"/>
                </a:cubicBezTo>
                <a:cubicBezTo>
                  <a:pt x="51" y="197"/>
                  <a:pt x="51" y="197"/>
                  <a:pt x="51" y="197"/>
                </a:cubicBezTo>
                <a:cubicBezTo>
                  <a:pt x="51" y="197"/>
                  <a:pt x="55" y="202"/>
                  <a:pt x="69" y="202"/>
                </a:cubicBezTo>
                <a:cubicBezTo>
                  <a:pt x="83" y="202"/>
                  <a:pt x="87" y="197"/>
                  <a:pt x="87" y="197"/>
                </a:cubicBezTo>
                <a:cubicBezTo>
                  <a:pt x="87" y="191"/>
                  <a:pt x="87" y="191"/>
                  <a:pt x="87" y="191"/>
                </a:cubicBezTo>
                <a:cubicBezTo>
                  <a:pt x="94" y="188"/>
                  <a:pt x="97" y="185"/>
                  <a:pt x="97" y="185"/>
                </a:cubicBezTo>
                <a:cubicBezTo>
                  <a:pt x="98" y="175"/>
                  <a:pt x="98" y="175"/>
                  <a:pt x="98" y="175"/>
                </a:cubicBezTo>
                <a:cubicBezTo>
                  <a:pt x="89" y="178"/>
                  <a:pt x="79" y="179"/>
                  <a:pt x="69" y="179"/>
                </a:cubicBezTo>
                <a:cubicBezTo>
                  <a:pt x="59" y="179"/>
                  <a:pt x="49" y="178"/>
                  <a:pt x="40" y="175"/>
                </a:cubicBezTo>
                <a:close/>
                <a:moveTo>
                  <a:pt x="37" y="155"/>
                </a:moveTo>
                <a:cubicBezTo>
                  <a:pt x="38" y="165"/>
                  <a:pt x="38" y="165"/>
                  <a:pt x="38" y="165"/>
                </a:cubicBezTo>
                <a:cubicBezTo>
                  <a:pt x="47" y="169"/>
                  <a:pt x="58" y="171"/>
                  <a:pt x="69" y="171"/>
                </a:cubicBezTo>
                <a:cubicBezTo>
                  <a:pt x="80" y="171"/>
                  <a:pt x="91" y="169"/>
                  <a:pt x="100" y="165"/>
                </a:cubicBezTo>
                <a:cubicBezTo>
                  <a:pt x="101" y="155"/>
                  <a:pt x="101" y="155"/>
                  <a:pt x="101" y="155"/>
                </a:cubicBezTo>
                <a:cubicBezTo>
                  <a:pt x="91" y="159"/>
                  <a:pt x="81" y="161"/>
                  <a:pt x="69" y="161"/>
                </a:cubicBezTo>
                <a:cubicBezTo>
                  <a:pt x="57" y="161"/>
                  <a:pt x="47" y="159"/>
                  <a:pt x="37" y="155"/>
                </a:cubicBezTo>
                <a:close/>
                <a:moveTo>
                  <a:pt x="69" y="0"/>
                </a:moveTo>
                <a:cubicBezTo>
                  <a:pt x="31" y="0"/>
                  <a:pt x="0" y="31"/>
                  <a:pt x="0" y="69"/>
                </a:cubicBezTo>
                <a:cubicBezTo>
                  <a:pt x="0" y="94"/>
                  <a:pt x="13" y="116"/>
                  <a:pt x="33" y="128"/>
                </a:cubicBezTo>
                <a:cubicBezTo>
                  <a:pt x="35" y="146"/>
                  <a:pt x="35" y="146"/>
                  <a:pt x="35" y="146"/>
                </a:cubicBezTo>
                <a:cubicBezTo>
                  <a:pt x="45" y="150"/>
                  <a:pt x="57" y="153"/>
                  <a:pt x="69" y="153"/>
                </a:cubicBezTo>
                <a:cubicBezTo>
                  <a:pt x="81" y="153"/>
                  <a:pt x="93" y="150"/>
                  <a:pt x="103" y="146"/>
                </a:cubicBezTo>
                <a:cubicBezTo>
                  <a:pt x="105" y="128"/>
                  <a:pt x="105" y="128"/>
                  <a:pt x="105" y="128"/>
                </a:cubicBezTo>
                <a:cubicBezTo>
                  <a:pt x="125" y="116"/>
                  <a:pt x="139" y="94"/>
                  <a:pt x="139" y="69"/>
                </a:cubicBezTo>
                <a:cubicBezTo>
                  <a:pt x="139" y="31"/>
                  <a:pt x="107" y="0"/>
                  <a:pt x="69" y="0"/>
                </a:cubicBezTo>
                <a:close/>
                <a:moveTo>
                  <a:pt x="95" y="120"/>
                </a:moveTo>
                <a:cubicBezTo>
                  <a:pt x="93" y="137"/>
                  <a:pt x="93" y="137"/>
                  <a:pt x="93" y="137"/>
                </a:cubicBezTo>
                <a:cubicBezTo>
                  <a:pt x="93" y="137"/>
                  <a:pt x="87" y="140"/>
                  <a:pt x="69" y="140"/>
                </a:cubicBezTo>
                <a:cubicBezTo>
                  <a:pt x="51" y="140"/>
                  <a:pt x="45" y="137"/>
                  <a:pt x="45" y="137"/>
                </a:cubicBezTo>
                <a:cubicBezTo>
                  <a:pt x="43" y="120"/>
                  <a:pt x="43" y="120"/>
                  <a:pt x="43" y="120"/>
                </a:cubicBezTo>
                <a:cubicBezTo>
                  <a:pt x="25" y="111"/>
                  <a:pt x="12" y="91"/>
                  <a:pt x="12" y="69"/>
                </a:cubicBezTo>
                <a:cubicBezTo>
                  <a:pt x="12" y="37"/>
                  <a:pt x="37" y="12"/>
                  <a:pt x="69" y="12"/>
                </a:cubicBezTo>
                <a:cubicBezTo>
                  <a:pt x="101" y="12"/>
                  <a:pt x="126" y="37"/>
                  <a:pt x="126" y="69"/>
                </a:cubicBezTo>
                <a:cubicBezTo>
                  <a:pt x="126" y="91"/>
                  <a:pt x="113" y="111"/>
                  <a:pt x="95" y="120"/>
                </a:cubicBezTo>
                <a:close/>
                <a:moveTo>
                  <a:pt x="85" y="95"/>
                </a:moveTo>
                <a:cubicBezTo>
                  <a:pt x="69" y="67"/>
                  <a:pt x="69" y="67"/>
                  <a:pt x="69" y="67"/>
                </a:cubicBezTo>
                <a:cubicBezTo>
                  <a:pt x="54" y="95"/>
                  <a:pt x="54" y="95"/>
                  <a:pt x="54" y="95"/>
                </a:cubicBezTo>
                <a:cubicBezTo>
                  <a:pt x="47" y="81"/>
                  <a:pt x="47" y="81"/>
                  <a:pt x="47" y="81"/>
                </a:cubicBezTo>
                <a:cubicBezTo>
                  <a:pt x="37" y="86"/>
                  <a:pt x="37" y="86"/>
                  <a:pt x="37" y="86"/>
                </a:cubicBezTo>
                <a:cubicBezTo>
                  <a:pt x="53" y="119"/>
                  <a:pt x="53" y="119"/>
                  <a:pt x="53" y="119"/>
                </a:cubicBezTo>
                <a:cubicBezTo>
                  <a:pt x="69" y="89"/>
                  <a:pt x="69" y="89"/>
                  <a:pt x="69" y="89"/>
                </a:cubicBezTo>
                <a:cubicBezTo>
                  <a:pt x="85" y="119"/>
                  <a:pt x="85" y="119"/>
                  <a:pt x="85" y="119"/>
                </a:cubicBezTo>
                <a:cubicBezTo>
                  <a:pt x="101" y="86"/>
                  <a:pt x="101" y="86"/>
                  <a:pt x="101" y="86"/>
                </a:cubicBezTo>
                <a:cubicBezTo>
                  <a:pt x="91" y="81"/>
                  <a:pt x="91" y="81"/>
                  <a:pt x="91" y="81"/>
                </a:cubicBezTo>
                <a:lnTo>
                  <a:pt x="85" y="9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tLang="zh-CN"/>
          </a:p>
        </p:txBody>
      </p:sp>
      <p:sp>
        <p:nvSpPr>
          <p:cNvPr id="4120" name="Freeform 188"/>
          <p:cNvSpPr>
            <a:spLocks noEditPoints="1" noChangeArrowheads="1"/>
          </p:cNvSpPr>
          <p:nvPr/>
        </p:nvSpPr>
        <p:spPr bwMode="auto">
          <a:xfrm>
            <a:off x="9464675" y="2551113"/>
            <a:ext cx="750888" cy="498475"/>
          </a:xfrm>
          <a:custGeom>
            <a:avLst/>
            <a:gdLst>
              <a:gd name="T0" fmla="*/ 66 w 185"/>
              <a:gd name="T1" fmla="*/ 102 h 157"/>
              <a:gd name="T2" fmla="*/ 66 w 185"/>
              <a:gd name="T3" fmla="*/ 157 h 157"/>
              <a:gd name="T4" fmla="*/ 107 w 185"/>
              <a:gd name="T5" fmla="*/ 157 h 157"/>
              <a:gd name="T6" fmla="*/ 107 w 185"/>
              <a:gd name="T7" fmla="*/ 108 h 157"/>
              <a:gd name="T8" fmla="*/ 89 w 185"/>
              <a:gd name="T9" fmla="*/ 125 h 157"/>
              <a:gd name="T10" fmla="*/ 66 w 185"/>
              <a:gd name="T11" fmla="*/ 102 h 157"/>
              <a:gd name="T12" fmla="*/ 8 w 185"/>
              <a:gd name="T13" fmla="*/ 150 h 157"/>
              <a:gd name="T14" fmla="*/ 15 w 185"/>
              <a:gd name="T15" fmla="*/ 157 h 157"/>
              <a:gd name="T16" fmla="*/ 49 w 185"/>
              <a:gd name="T17" fmla="*/ 157 h 157"/>
              <a:gd name="T18" fmla="*/ 49 w 185"/>
              <a:gd name="T19" fmla="*/ 86 h 157"/>
              <a:gd name="T20" fmla="*/ 8 w 185"/>
              <a:gd name="T21" fmla="*/ 127 h 157"/>
              <a:gd name="T22" fmla="*/ 8 w 185"/>
              <a:gd name="T23" fmla="*/ 150 h 157"/>
              <a:gd name="T24" fmla="*/ 123 w 185"/>
              <a:gd name="T25" fmla="*/ 91 h 157"/>
              <a:gd name="T26" fmla="*/ 123 w 185"/>
              <a:gd name="T27" fmla="*/ 157 h 157"/>
              <a:gd name="T28" fmla="*/ 157 w 185"/>
              <a:gd name="T29" fmla="*/ 157 h 157"/>
              <a:gd name="T30" fmla="*/ 164 w 185"/>
              <a:gd name="T31" fmla="*/ 150 h 157"/>
              <a:gd name="T32" fmla="*/ 164 w 185"/>
              <a:gd name="T33" fmla="*/ 50 h 157"/>
              <a:gd name="T34" fmla="*/ 129 w 185"/>
              <a:gd name="T35" fmla="*/ 86 h 157"/>
              <a:gd name="T36" fmla="*/ 123 w 185"/>
              <a:gd name="T37" fmla="*/ 91 h 157"/>
              <a:gd name="T38" fmla="*/ 148 w 185"/>
              <a:gd name="T39" fmla="*/ 4 h 157"/>
              <a:gd name="T40" fmla="*/ 141 w 185"/>
              <a:gd name="T41" fmla="*/ 12 h 157"/>
              <a:gd name="T42" fmla="*/ 149 w 185"/>
              <a:gd name="T43" fmla="*/ 18 h 157"/>
              <a:gd name="T44" fmla="*/ 157 w 185"/>
              <a:gd name="T45" fmla="*/ 18 h 157"/>
              <a:gd name="T46" fmla="*/ 89 w 185"/>
              <a:gd name="T47" fmla="*/ 86 h 157"/>
              <a:gd name="T48" fmla="*/ 49 w 185"/>
              <a:gd name="T49" fmla="*/ 46 h 157"/>
              <a:gd name="T50" fmla="*/ 3 w 185"/>
              <a:gd name="T51" fmla="*/ 92 h 157"/>
              <a:gd name="T52" fmla="*/ 3 w 185"/>
              <a:gd name="T53" fmla="*/ 102 h 157"/>
              <a:gd name="T54" fmla="*/ 14 w 185"/>
              <a:gd name="T55" fmla="*/ 102 h 157"/>
              <a:gd name="T56" fmla="*/ 49 w 185"/>
              <a:gd name="T57" fmla="*/ 67 h 157"/>
              <a:gd name="T58" fmla="*/ 89 w 185"/>
              <a:gd name="T59" fmla="*/ 106 h 157"/>
              <a:gd name="T60" fmla="*/ 168 w 185"/>
              <a:gd name="T61" fmla="*/ 28 h 157"/>
              <a:gd name="T62" fmla="*/ 167 w 185"/>
              <a:gd name="T63" fmla="*/ 36 h 157"/>
              <a:gd name="T64" fmla="*/ 174 w 185"/>
              <a:gd name="T65" fmla="*/ 44 h 157"/>
              <a:gd name="T66" fmla="*/ 174 w 185"/>
              <a:gd name="T67" fmla="*/ 44 h 157"/>
              <a:gd name="T68" fmla="*/ 182 w 185"/>
              <a:gd name="T69" fmla="*/ 37 h 157"/>
              <a:gd name="T70" fmla="*/ 185 w 185"/>
              <a:gd name="T71" fmla="*/ 0 h 157"/>
              <a:gd name="T72" fmla="*/ 148 w 185"/>
              <a:gd name="T73" fmla="*/ 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5" h="157">
                <a:moveTo>
                  <a:pt x="66" y="102"/>
                </a:moveTo>
                <a:cubicBezTo>
                  <a:pt x="66" y="157"/>
                  <a:pt x="66" y="157"/>
                  <a:pt x="66" y="157"/>
                </a:cubicBezTo>
                <a:cubicBezTo>
                  <a:pt x="107" y="157"/>
                  <a:pt x="107" y="157"/>
                  <a:pt x="107" y="157"/>
                </a:cubicBezTo>
                <a:cubicBezTo>
                  <a:pt x="107" y="108"/>
                  <a:pt x="107" y="108"/>
                  <a:pt x="107" y="108"/>
                </a:cubicBezTo>
                <a:cubicBezTo>
                  <a:pt x="89" y="125"/>
                  <a:pt x="89" y="125"/>
                  <a:pt x="89" y="125"/>
                </a:cubicBezTo>
                <a:lnTo>
                  <a:pt x="66" y="102"/>
                </a:lnTo>
                <a:close/>
                <a:moveTo>
                  <a:pt x="8" y="150"/>
                </a:moveTo>
                <a:cubicBezTo>
                  <a:pt x="8" y="154"/>
                  <a:pt x="12" y="157"/>
                  <a:pt x="15" y="157"/>
                </a:cubicBezTo>
                <a:cubicBezTo>
                  <a:pt x="49" y="157"/>
                  <a:pt x="49" y="157"/>
                  <a:pt x="49" y="157"/>
                </a:cubicBezTo>
                <a:cubicBezTo>
                  <a:pt x="49" y="86"/>
                  <a:pt x="49" y="86"/>
                  <a:pt x="49" y="86"/>
                </a:cubicBezTo>
                <a:cubicBezTo>
                  <a:pt x="8" y="127"/>
                  <a:pt x="8" y="127"/>
                  <a:pt x="8" y="127"/>
                </a:cubicBezTo>
                <a:lnTo>
                  <a:pt x="8" y="150"/>
                </a:lnTo>
                <a:close/>
                <a:moveTo>
                  <a:pt x="123" y="91"/>
                </a:moveTo>
                <a:cubicBezTo>
                  <a:pt x="123" y="157"/>
                  <a:pt x="123" y="157"/>
                  <a:pt x="123" y="157"/>
                </a:cubicBezTo>
                <a:cubicBezTo>
                  <a:pt x="157" y="157"/>
                  <a:pt x="157" y="157"/>
                  <a:pt x="157" y="157"/>
                </a:cubicBezTo>
                <a:cubicBezTo>
                  <a:pt x="161" y="157"/>
                  <a:pt x="164" y="154"/>
                  <a:pt x="164" y="150"/>
                </a:cubicBezTo>
                <a:cubicBezTo>
                  <a:pt x="164" y="50"/>
                  <a:pt x="164" y="50"/>
                  <a:pt x="164" y="50"/>
                </a:cubicBezTo>
                <a:cubicBezTo>
                  <a:pt x="129" y="86"/>
                  <a:pt x="129" y="86"/>
                  <a:pt x="129" y="86"/>
                </a:cubicBezTo>
                <a:lnTo>
                  <a:pt x="123" y="91"/>
                </a:lnTo>
                <a:close/>
                <a:moveTo>
                  <a:pt x="148" y="4"/>
                </a:moveTo>
                <a:cubicBezTo>
                  <a:pt x="144" y="4"/>
                  <a:pt x="141" y="8"/>
                  <a:pt x="141" y="12"/>
                </a:cubicBezTo>
                <a:cubicBezTo>
                  <a:pt x="142" y="16"/>
                  <a:pt x="145" y="19"/>
                  <a:pt x="149" y="18"/>
                </a:cubicBezTo>
                <a:cubicBezTo>
                  <a:pt x="157" y="18"/>
                  <a:pt x="157" y="18"/>
                  <a:pt x="157" y="18"/>
                </a:cubicBezTo>
                <a:cubicBezTo>
                  <a:pt x="89" y="86"/>
                  <a:pt x="89" y="86"/>
                  <a:pt x="89" y="86"/>
                </a:cubicBezTo>
                <a:cubicBezTo>
                  <a:pt x="49" y="46"/>
                  <a:pt x="49" y="46"/>
                  <a:pt x="49" y="46"/>
                </a:cubicBezTo>
                <a:cubicBezTo>
                  <a:pt x="3" y="92"/>
                  <a:pt x="3" y="92"/>
                  <a:pt x="3" y="92"/>
                </a:cubicBezTo>
                <a:cubicBezTo>
                  <a:pt x="0" y="95"/>
                  <a:pt x="0" y="100"/>
                  <a:pt x="3" y="102"/>
                </a:cubicBezTo>
                <a:cubicBezTo>
                  <a:pt x="6" y="105"/>
                  <a:pt x="11" y="105"/>
                  <a:pt x="14" y="102"/>
                </a:cubicBezTo>
                <a:cubicBezTo>
                  <a:pt x="49" y="67"/>
                  <a:pt x="49" y="67"/>
                  <a:pt x="49" y="67"/>
                </a:cubicBezTo>
                <a:cubicBezTo>
                  <a:pt x="89" y="106"/>
                  <a:pt x="89" y="106"/>
                  <a:pt x="89" y="106"/>
                </a:cubicBezTo>
                <a:cubicBezTo>
                  <a:pt x="168" y="28"/>
                  <a:pt x="168" y="28"/>
                  <a:pt x="168" y="28"/>
                </a:cubicBezTo>
                <a:cubicBezTo>
                  <a:pt x="167" y="36"/>
                  <a:pt x="167" y="36"/>
                  <a:pt x="167" y="36"/>
                </a:cubicBezTo>
                <a:cubicBezTo>
                  <a:pt x="167" y="40"/>
                  <a:pt x="170" y="44"/>
                  <a:pt x="174" y="44"/>
                </a:cubicBezTo>
                <a:cubicBezTo>
                  <a:pt x="174" y="44"/>
                  <a:pt x="174" y="44"/>
                  <a:pt x="174" y="44"/>
                </a:cubicBezTo>
                <a:cubicBezTo>
                  <a:pt x="178" y="44"/>
                  <a:pt x="181" y="41"/>
                  <a:pt x="182" y="37"/>
                </a:cubicBezTo>
                <a:cubicBezTo>
                  <a:pt x="185" y="0"/>
                  <a:pt x="185" y="0"/>
                  <a:pt x="185" y="0"/>
                </a:cubicBezTo>
                <a:lnTo>
                  <a:pt x="148" y="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tLang="zh-CN"/>
          </a:p>
        </p:txBody>
      </p:sp>
      <p:sp>
        <p:nvSpPr>
          <p:cNvPr id="4121" name="Freeform 90"/>
          <p:cNvSpPr>
            <a:spLocks noChangeArrowheads="1"/>
          </p:cNvSpPr>
          <p:nvPr/>
        </p:nvSpPr>
        <p:spPr bwMode="auto">
          <a:xfrm>
            <a:off x="4513263" y="3433763"/>
            <a:ext cx="287337" cy="285750"/>
          </a:xfrm>
          <a:custGeom>
            <a:avLst/>
            <a:gdLst>
              <a:gd name="T0" fmla="*/ 112713 w 287338"/>
              <a:gd name="T1" fmla="*/ 0 h 285750"/>
              <a:gd name="T2" fmla="*/ 169863 w 287338"/>
              <a:gd name="T3" fmla="*/ 0 h 285750"/>
              <a:gd name="T4" fmla="*/ 169863 w 287338"/>
              <a:gd name="T5" fmla="*/ 114300 h 285750"/>
              <a:gd name="T6" fmla="*/ 287338 w 287338"/>
              <a:gd name="T7" fmla="*/ 114300 h 285750"/>
              <a:gd name="T8" fmla="*/ 287338 w 287338"/>
              <a:gd name="T9" fmla="*/ 171450 h 285750"/>
              <a:gd name="T10" fmla="*/ 169863 w 287338"/>
              <a:gd name="T11" fmla="*/ 171450 h 285750"/>
              <a:gd name="T12" fmla="*/ 169863 w 287338"/>
              <a:gd name="T13" fmla="*/ 285750 h 285750"/>
              <a:gd name="T14" fmla="*/ 112713 w 287338"/>
              <a:gd name="T15" fmla="*/ 285750 h 285750"/>
              <a:gd name="T16" fmla="*/ 112713 w 287338"/>
              <a:gd name="T17" fmla="*/ 171450 h 285750"/>
              <a:gd name="T18" fmla="*/ 0 w 287338"/>
              <a:gd name="T19" fmla="*/ 171450 h 285750"/>
              <a:gd name="T20" fmla="*/ 0 w 287338"/>
              <a:gd name="T21" fmla="*/ 114300 h 285750"/>
              <a:gd name="T22" fmla="*/ 112713 w 287338"/>
              <a:gd name="T23" fmla="*/ 114300 h 285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7338" h="285750">
                <a:moveTo>
                  <a:pt x="112713" y="0"/>
                </a:moveTo>
                <a:lnTo>
                  <a:pt x="169863" y="0"/>
                </a:lnTo>
                <a:lnTo>
                  <a:pt x="169863" y="114300"/>
                </a:lnTo>
                <a:lnTo>
                  <a:pt x="287338" y="114300"/>
                </a:lnTo>
                <a:lnTo>
                  <a:pt x="287338" y="171450"/>
                </a:lnTo>
                <a:lnTo>
                  <a:pt x="169863" y="171450"/>
                </a:lnTo>
                <a:lnTo>
                  <a:pt x="169863" y="285750"/>
                </a:lnTo>
                <a:lnTo>
                  <a:pt x="112713" y="285750"/>
                </a:lnTo>
                <a:lnTo>
                  <a:pt x="112713" y="171450"/>
                </a:lnTo>
                <a:lnTo>
                  <a:pt x="0" y="171450"/>
                </a:lnTo>
                <a:lnTo>
                  <a:pt x="0" y="114300"/>
                </a:lnTo>
                <a:lnTo>
                  <a:pt x="112713" y="114300"/>
                </a:lnTo>
                <a:close/>
              </a:path>
            </a:pathLst>
          </a:custGeom>
          <a:solidFill>
            <a:srgbClr val="82879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tLang="zh-CN"/>
          </a:p>
        </p:txBody>
      </p:sp>
      <p:sp>
        <p:nvSpPr>
          <p:cNvPr id="4122" name="Freeform 91"/>
          <p:cNvSpPr>
            <a:spLocks noChangeArrowheads="1"/>
          </p:cNvSpPr>
          <p:nvPr/>
        </p:nvSpPr>
        <p:spPr bwMode="auto">
          <a:xfrm>
            <a:off x="6351588" y="3455988"/>
            <a:ext cx="285750" cy="285750"/>
          </a:xfrm>
          <a:custGeom>
            <a:avLst/>
            <a:gdLst>
              <a:gd name="T0" fmla="*/ 114300 w 285750"/>
              <a:gd name="T1" fmla="*/ 0 h 285750"/>
              <a:gd name="T2" fmla="*/ 171450 w 285750"/>
              <a:gd name="T3" fmla="*/ 0 h 285750"/>
              <a:gd name="T4" fmla="*/ 171450 w 285750"/>
              <a:gd name="T5" fmla="*/ 114300 h 285750"/>
              <a:gd name="T6" fmla="*/ 285750 w 285750"/>
              <a:gd name="T7" fmla="*/ 114300 h 285750"/>
              <a:gd name="T8" fmla="*/ 285750 w 285750"/>
              <a:gd name="T9" fmla="*/ 171450 h 285750"/>
              <a:gd name="T10" fmla="*/ 171450 w 285750"/>
              <a:gd name="T11" fmla="*/ 171450 h 285750"/>
              <a:gd name="T12" fmla="*/ 171450 w 285750"/>
              <a:gd name="T13" fmla="*/ 285750 h 285750"/>
              <a:gd name="T14" fmla="*/ 114300 w 285750"/>
              <a:gd name="T15" fmla="*/ 285750 h 285750"/>
              <a:gd name="T16" fmla="*/ 114300 w 285750"/>
              <a:gd name="T17" fmla="*/ 171450 h 285750"/>
              <a:gd name="T18" fmla="*/ 0 w 285750"/>
              <a:gd name="T19" fmla="*/ 171450 h 285750"/>
              <a:gd name="T20" fmla="*/ 0 w 285750"/>
              <a:gd name="T21" fmla="*/ 114300 h 285750"/>
              <a:gd name="T22" fmla="*/ 114300 w 285750"/>
              <a:gd name="T23" fmla="*/ 114300 h 285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5750" h="285750">
                <a:moveTo>
                  <a:pt x="114300" y="0"/>
                </a:moveTo>
                <a:lnTo>
                  <a:pt x="171450" y="0"/>
                </a:lnTo>
                <a:lnTo>
                  <a:pt x="171450" y="114300"/>
                </a:lnTo>
                <a:lnTo>
                  <a:pt x="285750" y="114300"/>
                </a:lnTo>
                <a:lnTo>
                  <a:pt x="285750" y="171450"/>
                </a:lnTo>
                <a:lnTo>
                  <a:pt x="171450" y="171450"/>
                </a:lnTo>
                <a:lnTo>
                  <a:pt x="171450" y="285750"/>
                </a:lnTo>
                <a:lnTo>
                  <a:pt x="114300" y="285750"/>
                </a:lnTo>
                <a:lnTo>
                  <a:pt x="114300" y="171450"/>
                </a:lnTo>
                <a:lnTo>
                  <a:pt x="0" y="171450"/>
                </a:lnTo>
                <a:lnTo>
                  <a:pt x="0" y="114300"/>
                </a:lnTo>
                <a:lnTo>
                  <a:pt x="114300" y="114300"/>
                </a:lnTo>
                <a:close/>
              </a:path>
            </a:pathLst>
          </a:custGeom>
          <a:solidFill>
            <a:srgbClr val="82879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tLang="zh-CN"/>
          </a:p>
        </p:txBody>
      </p:sp>
      <p:sp>
        <p:nvSpPr>
          <p:cNvPr id="4123" name="Freeform 92"/>
          <p:cNvSpPr>
            <a:spLocks noChangeArrowheads="1"/>
          </p:cNvSpPr>
          <p:nvPr/>
        </p:nvSpPr>
        <p:spPr bwMode="auto">
          <a:xfrm>
            <a:off x="8159750" y="3556000"/>
            <a:ext cx="288925" cy="171450"/>
          </a:xfrm>
          <a:custGeom>
            <a:avLst/>
            <a:gdLst>
              <a:gd name="T0" fmla="*/ 0 w 288925"/>
              <a:gd name="T1" fmla="*/ 114300 h 171450"/>
              <a:gd name="T2" fmla="*/ 288925 w 288925"/>
              <a:gd name="T3" fmla="*/ 114300 h 171450"/>
              <a:gd name="T4" fmla="*/ 288925 w 288925"/>
              <a:gd name="T5" fmla="*/ 171450 h 171450"/>
              <a:gd name="T6" fmla="*/ 0 w 288925"/>
              <a:gd name="T7" fmla="*/ 171450 h 171450"/>
              <a:gd name="T8" fmla="*/ 0 w 288925"/>
              <a:gd name="T9" fmla="*/ 0 h 171450"/>
              <a:gd name="T10" fmla="*/ 288925 w 288925"/>
              <a:gd name="T11" fmla="*/ 0 h 171450"/>
              <a:gd name="T12" fmla="*/ 288925 w 288925"/>
              <a:gd name="T13" fmla="*/ 57150 h 171450"/>
              <a:gd name="T14" fmla="*/ 0 w 288925"/>
              <a:gd name="T15" fmla="*/ 57150 h 1714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925" h="171450">
                <a:moveTo>
                  <a:pt x="0" y="114300"/>
                </a:moveTo>
                <a:lnTo>
                  <a:pt x="288925" y="114300"/>
                </a:lnTo>
                <a:lnTo>
                  <a:pt x="288925" y="171450"/>
                </a:lnTo>
                <a:lnTo>
                  <a:pt x="0" y="171450"/>
                </a:lnTo>
                <a:close/>
                <a:moveTo>
                  <a:pt x="0" y="0"/>
                </a:moveTo>
                <a:lnTo>
                  <a:pt x="288925" y="0"/>
                </a:lnTo>
                <a:lnTo>
                  <a:pt x="288925" y="57150"/>
                </a:lnTo>
                <a:lnTo>
                  <a:pt x="0" y="57150"/>
                </a:lnTo>
                <a:close/>
              </a:path>
            </a:pathLst>
          </a:custGeom>
          <a:solidFill>
            <a:srgbClr val="82879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tLang="zh-CN"/>
          </a:p>
        </p:txBody>
      </p:sp>
      <p:cxnSp>
        <p:nvCxnSpPr>
          <p:cNvPr id="89" name="Straight Connector 88"/>
          <p:cNvCxnSpPr/>
          <p:nvPr/>
        </p:nvCxnSpPr>
        <p:spPr>
          <a:xfrm>
            <a:off x="9247188" y="3319463"/>
            <a:ext cx="1143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9256713" y="4530725"/>
            <a:ext cx="1157287" cy="12700"/>
          </a:xfrm>
          <a:prstGeom prst="line">
            <a:avLst/>
          </a:prstGeom>
          <a:ln w="635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4126" name="Title 1"/>
          <p:cNvSpPr>
            <a:spLocks noGrp="1" noChangeArrowheads="1"/>
          </p:cNvSpPr>
          <p:nvPr>
            <p:ph type="title"/>
          </p:nvPr>
        </p:nvSpPr>
        <p:spPr>
          <a:xfrm>
            <a:off x="180975" y="125413"/>
            <a:ext cx="2203450" cy="989012"/>
          </a:xfrm>
        </p:spPr>
        <p:txBody>
          <a:bodyPr/>
          <a:lstStyle/>
          <a:p>
            <a:r>
              <a:rPr lang="zh-CN" altLang="en-US" sz="3200" b="1">
                <a:solidFill>
                  <a:srgbClr val="002060"/>
                </a:solidFill>
                <a:latin typeface="宋体" panose="02010600030101010101" pitchFamily="2" charset="-122"/>
                <a:ea typeface="宋体" panose="02010600030101010101" pitchFamily="2" charset="-122"/>
              </a:rPr>
              <a:t>模型构建</a:t>
            </a:r>
          </a:p>
        </p:txBody>
      </p:sp>
      <p:grpSp>
        <p:nvGrpSpPr>
          <p:cNvPr id="4127" name="Group 12"/>
          <p:cNvGrpSpPr>
            <a:grpSpLocks/>
          </p:cNvGrpSpPr>
          <p:nvPr/>
        </p:nvGrpSpPr>
        <p:grpSpPr bwMode="auto">
          <a:xfrm>
            <a:off x="2632075" y="4327525"/>
            <a:ext cx="1830388" cy="1670050"/>
            <a:chOff x="501669" y="4889109"/>
            <a:chExt cx="1765001" cy="979173"/>
          </a:xfrm>
        </p:grpSpPr>
        <p:sp>
          <p:nvSpPr>
            <p:cNvPr id="4128" name="TextBox 7"/>
            <p:cNvSpPr txBox="1">
              <a:spLocks noChangeArrowheads="1"/>
            </p:cNvSpPr>
            <p:nvPr/>
          </p:nvSpPr>
          <p:spPr bwMode="auto">
            <a:xfrm>
              <a:off x="501669" y="4947540"/>
              <a:ext cx="1765001" cy="920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50000"/>
                </a:lnSpc>
              </a:pPr>
              <a:r>
                <a:rPr lang="en-US" altLang="zh-CN" sz="1600">
                  <a:latin typeface="新宋体" panose="02010609030101010101" pitchFamily="49" charset="-122"/>
                  <a:ea typeface="新宋体" panose="02010609030101010101" pitchFamily="49" charset="-122"/>
                </a:rPr>
                <a:t>消费者对产品满足其好奇心、新奇感和求知欲的感知,</a:t>
              </a:r>
              <a:r>
                <a:rPr lang="zh-CN" altLang="en-US" sz="1600">
                  <a:latin typeface="新宋体" panose="02010609030101010101" pitchFamily="49" charset="-122"/>
                  <a:ea typeface="新宋体" panose="02010609030101010101" pitchFamily="49" charset="-122"/>
                </a:rPr>
                <a:t>包含餐厅特色和创新。</a:t>
              </a:r>
            </a:p>
          </p:txBody>
        </p:sp>
        <p:cxnSp>
          <p:nvCxnSpPr>
            <p:cNvPr id="9" name="Straight Connector 8"/>
            <p:cNvCxnSpPr/>
            <p:nvPr/>
          </p:nvCxnSpPr>
          <p:spPr>
            <a:xfrm>
              <a:off x="1312988" y="4889109"/>
              <a:ext cx="249519" cy="4654"/>
            </a:xfrm>
            <a:prstGeom prst="line">
              <a:avLst/>
            </a:prstGeom>
            <a:ln w="25400" cap="rnd">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4130" name="Group 16"/>
          <p:cNvGrpSpPr>
            <a:grpSpLocks/>
          </p:cNvGrpSpPr>
          <p:nvPr/>
        </p:nvGrpSpPr>
        <p:grpSpPr bwMode="auto">
          <a:xfrm>
            <a:off x="2863850" y="1531938"/>
            <a:ext cx="1306513" cy="695325"/>
            <a:chOff x="611188" y="4719451"/>
            <a:chExt cx="2199662" cy="695445"/>
          </a:xfrm>
        </p:grpSpPr>
        <p:sp>
          <p:nvSpPr>
            <p:cNvPr id="4131" name="TextBox 17"/>
            <p:cNvSpPr txBox="1">
              <a:spLocks noChangeArrowheads="1"/>
            </p:cNvSpPr>
            <p:nvPr/>
          </p:nvSpPr>
          <p:spPr bwMode="auto">
            <a:xfrm>
              <a:off x="611188" y="5071532"/>
              <a:ext cx="1765300" cy="343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ts val="1400"/>
                </a:lnSpc>
              </a:pPr>
              <a:endParaRPr lang="es-ES" altLang="zh-CN" sz="1000">
                <a:solidFill>
                  <a:schemeClr val="bg1"/>
                </a:solidFill>
                <a:latin typeface="方正仿宋简体" charset="-122"/>
                <a:ea typeface="方正仿宋简体" charset="-122"/>
              </a:endParaRPr>
            </a:p>
          </p:txBody>
        </p:sp>
        <p:sp>
          <p:nvSpPr>
            <p:cNvPr id="4132" name="TextBox 19"/>
            <p:cNvSpPr txBox="1">
              <a:spLocks noChangeArrowheads="1"/>
            </p:cNvSpPr>
            <p:nvPr/>
          </p:nvSpPr>
          <p:spPr bwMode="auto">
            <a:xfrm>
              <a:off x="1045550" y="4719451"/>
              <a:ext cx="17653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zh-CN" altLang="en-US" sz="2200" b="1">
                  <a:solidFill>
                    <a:schemeClr val="bg1"/>
                  </a:solidFill>
                  <a:latin typeface="方正仿宋简体" charset="-122"/>
                  <a:ea typeface="方正仿宋简体" charset="-122"/>
                </a:rPr>
                <a:t>认知</a:t>
              </a:r>
            </a:p>
            <a:p>
              <a:pPr algn="ctr"/>
              <a:r>
                <a:rPr lang="zh-CN" altLang="en-US" sz="2200" b="1">
                  <a:solidFill>
                    <a:schemeClr val="bg1"/>
                  </a:solidFill>
                  <a:latin typeface="方正仿宋简体" charset="-122"/>
                  <a:ea typeface="方正仿宋简体" charset="-122"/>
                </a:rPr>
                <a:t>价值</a:t>
              </a:r>
            </a:p>
          </p:txBody>
        </p:sp>
      </p:grpSp>
      <p:grpSp>
        <p:nvGrpSpPr>
          <p:cNvPr id="4133" name="Group 22"/>
          <p:cNvGrpSpPr>
            <a:grpSpLocks/>
          </p:cNvGrpSpPr>
          <p:nvPr/>
        </p:nvGrpSpPr>
        <p:grpSpPr bwMode="auto">
          <a:xfrm>
            <a:off x="4775200" y="4356100"/>
            <a:ext cx="1865313" cy="2308225"/>
            <a:chOff x="620713" y="4906645"/>
            <a:chExt cx="1865630" cy="2309495"/>
          </a:xfrm>
        </p:grpSpPr>
        <p:sp>
          <p:nvSpPr>
            <p:cNvPr id="4134" name="TextBox 27"/>
            <p:cNvSpPr txBox="1">
              <a:spLocks noChangeArrowheads="1"/>
            </p:cNvSpPr>
            <p:nvPr/>
          </p:nvSpPr>
          <p:spPr bwMode="auto">
            <a:xfrm>
              <a:off x="620713" y="4977765"/>
              <a:ext cx="1865630"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50000"/>
                </a:lnSpc>
              </a:pPr>
              <a:r>
                <a:rPr lang="en-US" altLang="zh-CN" sz="1600">
                  <a:latin typeface="新宋体" panose="02010609030101010101" pitchFamily="49" charset="-122"/>
                  <a:ea typeface="新宋体" panose="02010609030101010101" pitchFamily="49" charset="-122"/>
                </a:rPr>
                <a:t>社会价值是顾客通过与一个或多个特定社会群体联系而感知到的效用</a:t>
              </a:r>
              <a:r>
                <a:rPr lang="zh-CN" altLang="en-US" sz="1600">
                  <a:latin typeface="新宋体" panose="02010609030101010101" pitchFamily="49" charset="-122"/>
                  <a:ea typeface="新宋体" panose="02010609030101010101" pitchFamily="49" charset="-122"/>
                </a:rPr>
                <a:t>，包含餐厅档次和平台评分。</a:t>
              </a:r>
            </a:p>
          </p:txBody>
        </p:sp>
        <p:cxnSp>
          <p:nvCxnSpPr>
            <p:cNvPr id="29" name="Straight Connector 28"/>
            <p:cNvCxnSpPr/>
            <p:nvPr/>
          </p:nvCxnSpPr>
          <p:spPr>
            <a:xfrm>
              <a:off x="1359026" y="4906645"/>
              <a:ext cx="244517" cy="1589"/>
            </a:xfrm>
            <a:prstGeom prst="line">
              <a:avLst/>
            </a:prstGeom>
            <a:ln w="25400" cap="rnd">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4136" name="TextBox 26"/>
          <p:cNvSpPr txBox="1">
            <a:spLocks noChangeArrowheads="1"/>
          </p:cNvSpPr>
          <p:nvPr/>
        </p:nvSpPr>
        <p:spPr bwMode="auto">
          <a:xfrm>
            <a:off x="5011738" y="1443038"/>
            <a:ext cx="10477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zh-CN" altLang="en-US" sz="2200" b="1">
                <a:solidFill>
                  <a:schemeClr val="bg1"/>
                </a:solidFill>
                <a:latin typeface="方正仿宋简体" charset="-122"/>
                <a:ea typeface="方正仿宋简体" charset="-122"/>
              </a:rPr>
              <a:t>社会</a:t>
            </a:r>
          </a:p>
          <a:p>
            <a:pPr algn="ctr"/>
            <a:r>
              <a:rPr lang="zh-CN" altLang="en-US" sz="2200" b="1">
                <a:solidFill>
                  <a:schemeClr val="bg1"/>
                </a:solidFill>
                <a:latin typeface="方正仿宋简体" charset="-122"/>
                <a:ea typeface="方正仿宋简体" charset="-122"/>
              </a:rPr>
              <a:t>价值</a:t>
            </a:r>
            <a:endParaRPr lang="en-US" altLang="zh-CN" sz="2200" b="1">
              <a:solidFill>
                <a:schemeClr val="bg1"/>
              </a:solidFill>
            </a:endParaRPr>
          </a:p>
        </p:txBody>
      </p:sp>
      <p:grpSp>
        <p:nvGrpSpPr>
          <p:cNvPr id="4137" name="Group 31"/>
          <p:cNvGrpSpPr>
            <a:grpSpLocks/>
          </p:cNvGrpSpPr>
          <p:nvPr/>
        </p:nvGrpSpPr>
        <p:grpSpPr bwMode="auto">
          <a:xfrm>
            <a:off x="6856413" y="4364038"/>
            <a:ext cx="1892300" cy="2312987"/>
            <a:chOff x="783273" y="4995693"/>
            <a:chExt cx="1892300" cy="1084470"/>
          </a:xfrm>
        </p:grpSpPr>
        <p:sp>
          <p:nvSpPr>
            <p:cNvPr id="4138" name="TextBox 36"/>
            <p:cNvSpPr txBox="1">
              <a:spLocks noChangeArrowheads="1"/>
            </p:cNvSpPr>
            <p:nvPr/>
          </p:nvSpPr>
          <p:spPr bwMode="auto">
            <a:xfrm>
              <a:off x="783273" y="5024882"/>
              <a:ext cx="1892300" cy="1055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50000"/>
                </a:lnSpc>
              </a:pPr>
              <a:r>
                <a:rPr lang="en-US" altLang="zh-CN" sz="1600">
                  <a:latin typeface="新宋体" panose="02010609030101010101" pitchFamily="49" charset="-122"/>
                  <a:ea typeface="新宋体" panose="02010609030101010101" pitchFamily="49" charset="-122"/>
                </a:rPr>
                <a:t>情感价值是顾客从由产品带来的情感状态中获得的效用</a:t>
              </a:r>
              <a:r>
                <a:rPr lang="zh-CN" altLang="en-US" sz="1600">
                  <a:latin typeface="新宋体" panose="02010609030101010101" pitchFamily="49" charset="-122"/>
                  <a:ea typeface="新宋体" panose="02010609030101010101" pitchFamily="49" charset="-122"/>
                </a:rPr>
                <a:t>，包含菜品口味。</a:t>
              </a:r>
            </a:p>
          </p:txBody>
        </p:sp>
        <p:cxnSp>
          <p:nvCxnSpPr>
            <p:cNvPr id="38" name="Straight Connector 37"/>
            <p:cNvCxnSpPr/>
            <p:nvPr/>
          </p:nvCxnSpPr>
          <p:spPr>
            <a:xfrm>
              <a:off x="1367473" y="4995693"/>
              <a:ext cx="304800" cy="0"/>
            </a:xfrm>
            <a:prstGeom prst="line">
              <a:avLst/>
            </a:prstGeom>
            <a:ln w="25400" cap="rnd">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4140" name="TextBox 35"/>
          <p:cNvSpPr txBox="1">
            <a:spLocks noChangeArrowheads="1"/>
          </p:cNvSpPr>
          <p:nvPr/>
        </p:nvSpPr>
        <p:spPr bwMode="auto">
          <a:xfrm>
            <a:off x="6900863" y="1443038"/>
            <a:ext cx="10477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zh-CN" altLang="en-US" sz="2200" b="1">
                <a:solidFill>
                  <a:schemeClr val="bg1"/>
                </a:solidFill>
                <a:latin typeface="方正仿宋简体" charset="-122"/>
                <a:ea typeface="方正仿宋简体" charset="-122"/>
              </a:rPr>
              <a:t>情感</a:t>
            </a:r>
          </a:p>
          <a:p>
            <a:pPr algn="ctr"/>
            <a:r>
              <a:rPr lang="zh-CN" altLang="en-US" sz="2200" b="1">
                <a:solidFill>
                  <a:schemeClr val="bg1"/>
                </a:solidFill>
                <a:latin typeface="方正仿宋简体" charset="-122"/>
                <a:ea typeface="方正仿宋简体" charset="-122"/>
              </a:rPr>
              <a:t>价值</a:t>
            </a:r>
            <a:endParaRPr lang="en-US" altLang="zh-CN" sz="2200" b="1">
              <a:solidFill>
                <a:schemeClr val="bg1"/>
              </a:solidFill>
            </a:endParaRPr>
          </a:p>
        </p:txBody>
      </p:sp>
      <p:sp>
        <p:nvSpPr>
          <p:cNvPr id="4141" name="TextBox 45"/>
          <p:cNvSpPr txBox="1">
            <a:spLocks noChangeArrowheads="1"/>
          </p:cNvSpPr>
          <p:nvPr/>
        </p:nvSpPr>
        <p:spPr bwMode="auto">
          <a:xfrm>
            <a:off x="9315450" y="3386138"/>
            <a:ext cx="1052513"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ts val="2075"/>
              </a:lnSpc>
            </a:pPr>
            <a:r>
              <a:rPr lang="en-US" altLang="zh-CN" sz="1600" b="1">
                <a:latin typeface="新宋体" panose="02010609030101010101" pitchFamily="49" charset="-122"/>
                <a:ea typeface="新宋体" panose="02010609030101010101" pitchFamily="49" charset="-122"/>
              </a:rPr>
              <a:t>消费者如何作出“</a:t>
            </a:r>
            <a:r>
              <a:rPr lang="zh-CN" altLang="en-US" sz="1600" b="1">
                <a:latin typeface="新宋体" panose="02010609030101010101" pitchFamily="49" charset="-122"/>
                <a:ea typeface="新宋体" panose="02010609030101010101" pitchFamily="49" charset="-122"/>
              </a:rPr>
              <a:t>去哪家餐厅就餐</a:t>
            </a:r>
            <a:r>
              <a:rPr lang="en-US" altLang="zh-CN" sz="1600" b="1">
                <a:latin typeface="新宋体" panose="02010609030101010101" pitchFamily="49" charset="-122"/>
                <a:ea typeface="新宋体" panose="02010609030101010101" pitchFamily="49" charset="-122"/>
              </a:rPr>
              <a:t>”的</a:t>
            </a:r>
            <a:r>
              <a:rPr lang="zh-CN" altLang="en-US" sz="1600" b="1">
                <a:latin typeface="新宋体" panose="02010609030101010101" pitchFamily="49" charset="-122"/>
                <a:ea typeface="新宋体" panose="02010609030101010101" pitchFamily="49" charset="-122"/>
              </a:rPr>
              <a:t>决策</a:t>
            </a:r>
          </a:p>
        </p:txBody>
      </p:sp>
      <p:sp>
        <p:nvSpPr>
          <p:cNvPr id="4142" name="TextBox 44"/>
          <p:cNvSpPr txBox="1">
            <a:spLocks noChangeArrowheads="1"/>
          </p:cNvSpPr>
          <p:nvPr/>
        </p:nvSpPr>
        <p:spPr bwMode="auto">
          <a:xfrm>
            <a:off x="9188450" y="1443038"/>
            <a:ext cx="13398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zh-CN" altLang="en-US" sz="2200" b="1">
                <a:solidFill>
                  <a:schemeClr val="bg1"/>
                </a:solidFill>
                <a:latin typeface="方正仿宋简体" charset="-122"/>
                <a:ea typeface="方正仿宋简体" charset="-122"/>
              </a:rPr>
              <a:t>选择</a:t>
            </a:r>
          </a:p>
          <a:p>
            <a:pPr algn="ctr"/>
            <a:r>
              <a:rPr lang="zh-CN" altLang="en-US" sz="2200" b="1">
                <a:solidFill>
                  <a:schemeClr val="bg1"/>
                </a:solidFill>
                <a:latin typeface="方正仿宋简体" charset="-122"/>
                <a:ea typeface="方正仿宋简体" charset="-122"/>
              </a:rPr>
              <a:t>行为</a:t>
            </a:r>
          </a:p>
        </p:txBody>
      </p:sp>
      <p:sp>
        <p:nvSpPr>
          <p:cNvPr id="4143" name="TextBox 48"/>
          <p:cNvSpPr txBox="1">
            <a:spLocks noChangeArrowheads="1"/>
          </p:cNvSpPr>
          <p:nvPr/>
        </p:nvSpPr>
        <p:spPr bwMode="auto">
          <a:xfrm>
            <a:off x="9161463" y="4679950"/>
            <a:ext cx="133508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zh-CN" altLang="en-US" sz="2000" b="1">
                <a:solidFill>
                  <a:schemeClr val="accent2"/>
                </a:solidFill>
                <a:latin typeface="仿宋" panose="02010609060101010101" pitchFamily="49" charset="-122"/>
                <a:ea typeface="仿宋" panose="02010609060101010101" pitchFamily="49" charset="-122"/>
              </a:rPr>
              <a:t>构成变量</a:t>
            </a:r>
          </a:p>
        </p:txBody>
      </p:sp>
      <p:grpSp>
        <p:nvGrpSpPr>
          <p:cNvPr id="7" name="Group 94"/>
          <p:cNvGrpSpPr/>
          <p:nvPr/>
        </p:nvGrpSpPr>
        <p:grpSpPr>
          <a:xfrm>
            <a:off x="1146811" y="1244600"/>
            <a:ext cx="1438275" cy="2470149"/>
            <a:chOff x="2940051" y="1800225"/>
            <a:chExt cx="1438275" cy="2470149"/>
          </a:xfrm>
          <a:solidFill>
            <a:srgbClr val="66A6E6"/>
          </a:solidFill>
          <a:effectLst>
            <a:outerShdw blurRad="50800" dist="38100" dir="5400000" algn="t" rotWithShape="0">
              <a:prstClr val="black">
                <a:alpha val="40000"/>
              </a:prstClr>
            </a:outerShdw>
          </a:effectLst>
        </p:grpSpPr>
        <p:sp>
          <p:nvSpPr>
            <p:cNvPr id="11" name="Freeform 161"/>
            <p:cNvSpPr/>
            <p:nvPr/>
          </p:nvSpPr>
          <p:spPr bwMode="auto">
            <a:xfrm>
              <a:off x="4162426" y="1822450"/>
              <a:ext cx="193675" cy="98425"/>
            </a:xfrm>
            <a:custGeom>
              <a:avLst/>
              <a:gdLst>
                <a:gd name="T0" fmla="*/ 0 w 61"/>
                <a:gd name="T1" fmla="*/ 31 h 31"/>
                <a:gd name="T2" fmla="*/ 30 w 61"/>
                <a:gd name="T3" fmla="*/ 0 h 31"/>
                <a:gd name="T4" fmla="*/ 61 w 61"/>
                <a:gd name="T5" fmla="*/ 31 h 31"/>
                <a:gd name="T6" fmla="*/ 0 w 61"/>
                <a:gd name="T7" fmla="*/ 31 h 31"/>
              </a:gdLst>
              <a:ahLst/>
              <a:cxnLst>
                <a:cxn ang="0">
                  <a:pos x="T0" y="T1"/>
                </a:cxn>
                <a:cxn ang="0">
                  <a:pos x="T2" y="T3"/>
                </a:cxn>
                <a:cxn ang="0">
                  <a:pos x="T4" y="T5"/>
                </a:cxn>
                <a:cxn ang="0">
                  <a:pos x="T6" y="T7"/>
                </a:cxn>
              </a:cxnLst>
              <a:rect l="0" t="0" r="r" b="b"/>
              <a:pathLst>
                <a:path w="61" h="31">
                  <a:moveTo>
                    <a:pt x="0" y="31"/>
                  </a:moveTo>
                  <a:cubicBezTo>
                    <a:pt x="0" y="14"/>
                    <a:pt x="14" y="0"/>
                    <a:pt x="30" y="0"/>
                  </a:cubicBezTo>
                  <a:cubicBezTo>
                    <a:pt x="47" y="0"/>
                    <a:pt x="61" y="14"/>
                    <a:pt x="61" y="31"/>
                  </a:cubicBezTo>
                  <a:cubicBezTo>
                    <a:pt x="0" y="31"/>
                    <a:pt x="0" y="31"/>
                    <a:pt x="0" y="31"/>
                  </a:cubicBezTo>
                </a:path>
              </a:pathLst>
            </a:custGeom>
            <a:grpFill/>
            <a:ln>
              <a:noFill/>
            </a:ln>
          </p:spPr>
          <p:txBody>
            <a:bodyPr/>
            <a:lstStyle/>
            <a:p>
              <a:pPr fontAlgn="auto"/>
              <a:endParaRPr lang="en-US" noProof="1"/>
            </a:p>
          </p:txBody>
        </p:sp>
        <p:sp>
          <p:nvSpPr>
            <p:cNvPr id="12" name="Freeform 59"/>
            <p:cNvSpPr/>
            <p:nvPr/>
          </p:nvSpPr>
          <p:spPr bwMode="auto">
            <a:xfrm>
              <a:off x="3006726" y="1831974"/>
              <a:ext cx="1250950" cy="2438400"/>
            </a:xfrm>
            <a:custGeom>
              <a:avLst/>
              <a:gdLst>
                <a:gd name="connsiteX0" fmla="*/ 1250950 w 1250950"/>
                <a:gd name="connsiteY0" fmla="*/ 0 h 2438400"/>
                <a:gd name="connsiteX1" fmla="*/ 1200150 w 1250950"/>
                <a:gd name="connsiteY1" fmla="*/ 88900 h 2438400"/>
                <a:gd name="connsiteX2" fmla="*/ 1200150 w 1250950"/>
                <a:gd name="connsiteY2" fmla="*/ 1746250 h 2438400"/>
                <a:gd name="connsiteX3" fmla="*/ 1168400 w 1250950"/>
                <a:gd name="connsiteY3" fmla="*/ 1889125 h 2438400"/>
                <a:gd name="connsiteX4" fmla="*/ 1098550 w 1250950"/>
                <a:gd name="connsiteY4" fmla="*/ 1987550 h 2438400"/>
                <a:gd name="connsiteX5" fmla="*/ 679450 w 1250950"/>
                <a:gd name="connsiteY5" fmla="*/ 2406650 h 2438400"/>
                <a:gd name="connsiteX6" fmla="*/ 600075 w 1250950"/>
                <a:gd name="connsiteY6" fmla="*/ 2438400 h 2438400"/>
                <a:gd name="connsiteX7" fmla="*/ 517525 w 1250950"/>
                <a:gd name="connsiteY7" fmla="*/ 2406650 h 2438400"/>
                <a:gd name="connsiteX8" fmla="*/ 98425 w 1250950"/>
                <a:gd name="connsiteY8" fmla="*/ 1987550 h 2438400"/>
                <a:gd name="connsiteX9" fmla="*/ 31750 w 1250950"/>
                <a:gd name="connsiteY9" fmla="*/ 1889125 h 2438400"/>
                <a:gd name="connsiteX10" fmla="*/ 0 w 1250950"/>
                <a:gd name="connsiteY10" fmla="*/ 1746250 h 2438400"/>
                <a:gd name="connsiteX11" fmla="*/ 0 w 1250950"/>
                <a:gd name="connsiteY11" fmla="*/ 88900 h 2438400"/>
                <a:gd name="connsiteX12" fmla="*/ 1155700 w 1250950"/>
                <a:gd name="connsiteY12" fmla="*/ 88900 h 2438400"/>
                <a:gd name="connsiteX13" fmla="*/ 1161256 w 1250950"/>
                <a:gd name="connsiteY13" fmla="*/ 88900 h 2438400"/>
                <a:gd name="connsiteX14" fmla="*/ 1165225 w 1250950"/>
                <a:gd name="connsiteY14" fmla="*/ 88900 h 2438400"/>
                <a:gd name="connsiteX15" fmla="*/ 1250950 w 1250950"/>
                <a:gd name="connsiteY15" fmla="*/ 0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0950" h="2438400">
                  <a:moveTo>
                    <a:pt x="1250950" y="0"/>
                  </a:moveTo>
                  <a:cubicBezTo>
                    <a:pt x="1250950" y="0"/>
                    <a:pt x="1200150" y="25400"/>
                    <a:pt x="1200150" y="88900"/>
                  </a:cubicBezTo>
                  <a:cubicBezTo>
                    <a:pt x="1200150" y="88900"/>
                    <a:pt x="1200150" y="88900"/>
                    <a:pt x="1200150" y="1746250"/>
                  </a:cubicBezTo>
                  <a:cubicBezTo>
                    <a:pt x="1200150" y="1793875"/>
                    <a:pt x="1187450" y="1844675"/>
                    <a:pt x="1168400" y="1889125"/>
                  </a:cubicBezTo>
                  <a:cubicBezTo>
                    <a:pt x="1152525" y="1924050"/>
                    <a:pt x="1127125" y="1958975"/>
                    <a:pt x="1098550" y="1987550"/>
                  </a:cubicBezTo>
                  <a:cubicBezTo>
                    <a:pt x="1098550" y="1987550"/>
                    <a:pt x="1098550" y="1987550"/>
                    <a:pt x="679450" y="2406650"/>
                  </a:cubicBezTo>
                  <a:cubicBezTo>
                    <a:pt x="657225" y="2428875"/>
                    <a:pt x="628650" y="2438400"/>
                    <a:pt x="600075" y="2438400"/>
                  </a:cubicBezTo>
                  <a:cubicBezTo>
                    <a:pt x="568325" y="2438400"/>
                    <a:pt x="539750" y="2428875"/>
                    <a:pt x="517525" y="2406650"/>
                  </a:cubicBezTo>
                  <a:cubicBezTo>
                    <a:pt x="517525" y="2406650"/>
                    <a:pt x="517525" y="2406650"/>
                    <a:pt x="98425" y="1987550"/>
                  </a:cubicBezTo>
                  <a:cubicBezTo>
                    <a:pt x="69850" y="1958975"/>
                    <a:pt x="47625" y="1924050"/>
                    <a:pt x="31750" y="1889125"/>
                  </a:cubicBezTo>
                  <a:cubicBezTo>
                    <a:pt x="9525" y="1844675"/>
                    <a:pt x="0" y="1793875"/>
                    <a:pt x="0" y="1746250"/>
                  </a:cubicBezTo>
                  <a:cubicBezTo>
                    <a:pt x="0" y="1746250"/>
                    <a:pt x="0" y="1746250"/>
                    <a:pt x="0" y="88900"/>
                  </a:cubicBezTo>
                  <a:cubicBezTo>
                    <a:pt x="0" y="88900"/>
                    <a:pt x="0" y="88900"/>
                    <a:pt x="1155700" y="88900"/>
                  </a:cubicBezTo>
                  <a:cubicBezTo>
                    <a:pt x="1155700" y="88900"/>
                    <a:pt x="1155700" y="88900"/>
                    <a:pt x="1161256" y="88900"/>
                  </a:cubicBezTo>
                  <a:lnTo>
                    <a:pt x="1165225" y="88900"/>
                  </a:lnTo>
                  <a:cubicBezTo>
                    <a:pt x="1165225" y="38100"/>
                    <a:pt x="1203325" y="0"/>
                    <a:pt x="1250950" y="0"/>
                  </a:cubicBezTo>
                  <a:close/>
                </a:path>
              </a:pathLst>
            </a:custGeom>
            <a:grpFill/>
            <a:ln>
              <a:noFill/>
            </a:ln>
          </p:spPr>
          <p:txBody>
            <a:bodyPr/>
            <a:lstStyle/>
            <a:p>
              <a:pPr fontAlgn="auto"/>
              <a:endParaRPr lang="en-US" noProof="1"/>
            </a:p>
          </p:txBody>
        </p:sp>
        <p:sp>
          <p:nvSpPr>
            <p:cNvPr id="14" name="Freeform 164"/>
            <p:cNvSpPr/>
            <p:nvPr/>
          </p:nvSpPr>
          <p:spPr bwMode="auto">
            <a:xfrm>
              <a:off x="4162426" y="1920875"/>
              <a:ext cx="44450" cy="0"/>
            </a:xfrm>
            <a:custGeom>
              <a:avLst/>
              <a:gdLst>
                <a:gd name="T0" fmla="*/ 14 w 14"/>
                <a:gd name="T1" fmla="*/ 0 w 14"/>
                <a:gd name="T2" fmla="*/ 0 w 14"/>
                <a:gd name="T3" fmla="*/ 0 w 14"/>
                <a:gd name="T4" fmla="*/ 14 w 14"/>
                <a:gd name="T5" fmla="*/ 14 w 14"/>
              </a:gdLst>
              <a:ahLst/>
              <a:cxnLst>
                <a:cxn ang="0">
                  <a:pos x="T0" y="0"/>
                </a:cxn>
                <a:cxn ang="0">
                  <a:pos x="T1" y="0"/>
                </a:cxn>
                <a:cxn ang="0">
                  <a:pos x="T2" y="0"/>
                </a:cxn>
                <a:cxn ang="0">
                  <a:pos x="T3" y="0"/>
                </a:cxn>
                <a:cxn ang="0">
                  <a:pos x="T4" y="0"/>
                </a:cxn>
                <a:cxn ang="0">
                  <a:pos x="T5" y="0"/>
                </a:cxn>
              </a:cxnLst>
              <a:rect l="0" t="0" r="r" b="b"/>
              <a:pathLst>
                <a:path w="14">
                  <a:moveTo>
                    <a:pt x="14" y="0"/>
                  </a:moveTo>
                  <a:cubicBezTo>
                    <a:pt x="0" y="0"/>
                    <a:pt x="0" y="0"/>
                    <a:pt x="0" y="0"/>
                  </a:cubicBezTo>
                  <a:cubicBezTo>
                    <a:pt x="0" y="0"/>
                    <a:pt x="0" y="0"/>
                    <a:pt x="0" y="0"/>
                  </a:cubicBezTo>
                  <a:cubicBezTo>
                    <a:pt x="0" y="0"/>
                    <a:pt x="0" y="0"/>
                    <a:pt x="0" y="0"/>
                  </a:cubicBezTo>
                  <a:cubicBezTo>
                    <a:pt x="14" y="0"/>
                    <a:pt x="14" y="0"/>
                    <a:pt x="14" y="0"/>
                  </a:cubicBezTo>
                  <a:cubicBezTo>
                    <a:pt x="14" y="0"/>
                    <a:pt x="14" y="0"/>
                    <a:pt x="1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en-US" noProof="1"/>
            </a:p>
          </p:txBody>
        </p:sp>
        <p:sp>
          <p:nvSpPr>
            <p:cNvPr id="16" name="Freeform 166"/>
            <p:cNvSpPr/>
            <p:nvPr/>
          </p:nvSpPr>
          <p:spPr bwMode="auto">
            <a:xfrm>
              <a:off x="3540126" y="1800225"/>
              <a:ext cx="838200" cy="2438400"/>
            </a:xfrm>
            <a:custGeom>
              <a:avLst/>
              <a:gdLst>
                <a:gd name="T0" fmla="*/ 0 w 264"/>
                <a:gd name="T1" fmla="*/ 768 h 768"/>
                <a:gd name="T2" fmla="*/ 17 w 264"/>
                <a:gd name="T3" fmla="*/ 768 h 768"/>
                <a:gd name="T4" fmla="*/ 41 w 264"/>
                <a:gd name="T5" fmla="*/ 758 h 768"/>
                <a:gd name="T6" fmla="*/ 168 w 264"/>
                <a:gd name="T7" fmla="*/ 631 h 768"/>
                <a:gd name="T8" fmla="*/ 199 w 264"/>
                <a:gd name="T9" fmla="*/ 558 h 768"/>
                <a:gd name="T10" fmla="*/ 199 w 264"/>
                <a:gd name="T11" fmla="*/ 38 h 768"/>
                <a:gd name="T12" fmla="*/ 226 w 264"/>
                <a:gd name="T13" fmla="*/ 10 h 768"/>
                <a:gd name="T14" fmla="*/ 226 w 264"/>
                <a:gd name="T15" fmla="*/ 10 h 768"/>
                <a:gd name="T16" fmla="*/ 254 w 264"/>
                <a:gd name="T17" fmla="*/ 38 h 768"/>
                <a:gd name="T18" fmla="*/ 264 w 264"/>
                <a:gd name="T19" fmla="*/ 38 h 768"/>
                <a:gd name="T20" fmla="*/ 226 w 264"/>
                <a:gd name="T21" fmla="*/ 0 h 768"/>
                <a:gd name="T22" fmla="*/ 226 w 264"/>
                <a:gd name="T23" fmla="*/ 0 h 768"/>
                <a:gd name="T24" fmla="*/ 224 w 264"/>
                <a:gd name="T25" fmla="*/ 0 h 768"/>
                <a:gd name="T26" fmla="*/ 224 w 264"/>
                <a:gd name="T27" fmla="*/ 0 h 768"/>
                <a:gd name="T28" fmla="*/ 186 w 264"/>
                <a:gd name="T29" fmla="*/ 38 h 768"/>
                <a:gd name="T30" fmla="*/ 0 w 264"/>
                <a:gd name="T31" fmla="*/ 38 h 768"/>
                <a:gd name="T32" fmla="*/ 0 w 264"/>
                <a:gd name="T33"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4" h="768">
                  <a:moveTo>
                    <a:pt x="0" y="768"/>
                  </a:moveTo>
                  <a:cubicBezTo>
                    <a:pt x="17" y="768"/>
                    <a:pt x="17" y="768"/>
                    <a:pt x="17" y="768"/>
                  </a:cubicBezTo>
                  <a:cubicBezTo>
                    <a:pt x="26" y="768"/>
                    <a:pt x="35" y="765"/>
                    <a:pt x="41" y="758"/>
                  </a:cubicBezTo>
                  <a:cubicBezTo>
                    <a:pt x="168" y="631"/>
                    <a:pt x="168" y="631"/>
                    <a:pt x="168" y="631"/>
                  </a:cubicBezTo>
                  <a:cubicBezTo>
                    <a:pt x="188" y="612"/>
                    <a:pt x="199" y="585"/>
                    <a:pt x="199" y="558"/>
                  </a:cubicBezTo>
                  <a:cubicBezTo>
                    <a:pt x="199" y="38"/>
                    <a:pt x="199" y="38"/>
                    <a:pt x="199" y="38"/>
                  </a:cubicBezTo>
                  <a:cubicBezTo>
                    <a:pt x="199" y="22"/>
                    <a:pt x="211" y="10"/>
                    <a:pt x="226" y="10"/>
                  </a:cubicBezTo>
                  <a:cubicBezTo>
                    <a:pt x="226" y="10"/>
                    <a:pt x="226" y="10"/>
                    <a:pt x="226" y="10"/>
                  </a:cubicBezTo>
                  <a:cubicBezTo>
                    <a:pt x="242" y="10"/>
                    <a:pt x="254" y="22"/>
                    <a:pt x="254" y="38"/>
                  </a:cubicBezTo>
                  <a:cubicBezTo>
                    <a:pt x="264" y="38"/>
                    <a:pt x="264" y="38"/>
                    <a:pt x="264" y="38"/>
                  </a:cubicBezTo>
                  <a:cubicBezTo>
                    <a:pt x="264" y="17"/>
                    <a:pt x="247" y="0"/>
                    <a:pt x="226" y="0"/>
                  </a:cubicBezTo>
                  <a:cubicBezTo>
                    <a:pt x="226" y="0"/>
                    <a:pt x="226" y="0"/>
                    <a:pt x="226" y="0"/>
                  </a:cubicBezTo>
                  <a:cubicBezTo>
                    <a:pt x="225" y="0"/>
                    <a:pt x="225" y="0"/>
                    <a:pt x="224" y="0"/>
                  </a:cubicBezTo>
                  <a:cubicBezTo>
                    <a:pt x="224" y="0"/>
                    <a:pt x="224" y="0"/>
                    <a:pt x="224" y="0"/>
                  </a:cubicBezTo>
                  <a:cubicBezTo>
                    <a:pt x="203" y="0"/>
                    <a:pt x="186" y="17"/>
                    <a:pt x="186" y="38"/>
                  </a:cubicBezTo>
                  <a:cubicBezTo>
                    <a:pt x="0" y="38"/>
                    <a:pt x="0" y="38"/>
                    <a:pt x="0" y="38"/>
                  </a:cubicBezTo>
                  <a:lnTo>
                    <a:pt x="0" y="768"/>
                  </a:lnTo>
                  <a:close/>
                </a:path>
              </a:pathLst>
            </a:custGeom>
            <a:grpFill/>
            <a:ln>
              <a:noFill/>
            </a:ln>
          </p:spPr>
          <p:txBody>
            <a:bodyPr/>
            <a:lstStyle/>
            <a:p>
              <a:pPr fontAlgn="auto"/>
              <a:endParaRPr lang="en-US" noProof="1"/>
            </a:p>
          </p:txBody>
        </p:sp>
        <p:sp>
          <p:nvSpPr>
            <p:cNvPr id="19" name="Freeform 167"/>
            <p:cNvSpPr/>
            <p:nvPr/>
          </p:nvSpPr>
          <p:spPr bwMode="auto">
            <a:xfrm>
              <a:off x="2940051" y="1800225"/>
              <a:ext cx="1317625" cy="2438400"/>
            </a:xfrm>
            <a:custGeom>
              <a:avLst/>
              <a:gdLst>
                <a:gd name="T0" fmla="*/ 415 w 415"/>
                <a:gd name="T1" fmla="*/ 0 h 768"/>
                <a:gd name="T2" fmla="*/ 413 w 415"/>
                <a:gd name="T3" fmla="*/ 0 h 768"/>
                <a:gd name="T4" fmla="*/ 389 w 415"/>
                <a:gd name="T5" fmla="*/ 11 h 768"/>
                <a:gd name="T6" fmla="*/ 378 w 415"/>
                <a:gd name="T7" fmla="*/ 38 h 768"/>
                <a:gd name="T8" fmla="*/ 378 w 415"/>
                <a:gd name="T9" fmla="*/ 550 h 768"/>
                <a:gd name="T10" fmla="*/ 346 w 415"/>
                <a:gd name="T11" fmla="*/ 626 h 768"/>
                <a:gd name="T12" fmla="*/ 214 w 415"/>
                <a:gd name="T13" fmla="*/ 758 h 768"/>
                <a:gd name="T14" fmla="*/ 189 w 415"/>
                <a:gd name="T15" fmla="*/ 768 h 768"/>
                <a:gd name="T16" fmla="*/ 163 w 415"/>
                <a:gd name="T17" fmla="*/ 758 h 768"/>
                <a:gd name="T18" fmla="*/ 31 w 415"/>
                <a:gd name="T19" fmla="*/ 626 h 768"/>
                <a:gd name="T20" fmla="*/ 0 w 415"/>
                <a:gd name="T21" fmla="*/ 550 h 768"/>
                <a:gd name="T22" fmla="*/ 0 w 415"/>
                <a:gd name="T23" fmla="*/ 38 h 768"/>
                <a:gd name="T24" fmla="*/ 11 w 415"/>
                <a:gd name="T25" fmla="*/ 11 h 768"/>
                <a:gd name="T26" fmla="*/ 38 w 415"/>
                <a:gd name="T27" fmla="*/ 0 h 768"/>
                <a:gd name="T28" fmla="*/ 415 w 415"/>
                <a:gd name="T29" fmla="*/ 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5" h="768">
                  <a:moveTo>
                    <a:pt x="415" y="0"/>
                  </a:moveTo>
                  <a:cubicBezTo>
                    <a:pt x="414" y="0"/>
                    <a:pt x="414" y="0"/>
                    <a:pt x="413" y="0"/>
                  </a:cubicBezTo>
                  <a:cubicBezTo>
                    <a:pt x="404" y="1"/>
                    <a:pt x="395" y="4"/>
                    <a:pt x="389" y="11"/>
                  </a:cubicBezTo>
                  <a:cubicBezTo>
                    <a:pt x="382" y="18"/>
                    <a:pt x="378" y="28"/>
                    <a:pt x="378" y="38"/>
                  </a:cubicBezTo>
                  <a:cubicBezTo>
                    <a:pt x="378" y="550"/>
                    <a:pt x="378" y="550"/>
                    <a:pt x="378" y="550"/>
                  </a:cubicBezTo>
                  <a:cubicBezTo>
                    <a:pt x="378" y="578"/>
                    <a:pt x="366" y="606"/>
                    <a:pt x="346" y="626"/>
                  </a:cubicBezTo>
                  <a:cubicBezTo>
                    <a:pt x="214" y="758"/>
                    <a:pt x="214" y="758"/>
                    <a:pt x="214" y="758"/>
                  </a:cubicBezTo>
                  <a:cubicBezTo>
                    <a:pt x="207" y="765"/>
                    <a:pt x="198" y="768"/>
                    <a:pt x="189" y="768"/>
                  </a:cubicBezTo>
                  <a:cubicBezTo>
                    <a:pt x="179" y="768"/>
                    <a:pt x="170" y="765"/>
                    <a:pt x="163" y="758"/>
                  </a:cubicBezTo>
                  <a:cubicBezTo>
                    <a:pt x="31" y="626"/>
                    <a:pt x="31" y="626"/>
                    <a:pt x="31" y="626"/>
                  </a:cubicBezTo>
                  <a:cubicBezTo>
                    <a:pt x="11" y="606"/>
                    <a:pt x="0" y="578"/>
                    <a:pt x="0" y="550"/>
                  </a:cubicBezTo>
                  <a:cubicBezTo>
                    <a:pt x="0" y="38"/>
                    <a:pt x="0" y="38"/>
                    <a:pt x="0" y="38"/>
                  </a:cubicBezTo>
                  <a:cubicBezTo>
                    <a:pt x="0" y="28"/>
                    <a:pt x="4" y="18"/>
                    <a:pt x="11" y="11"/>
                  </a:cubicBezTo>
                  <a:cubicBezTo>
                    <a:pt x="18" y="4"/>
                    <a:pt x="28" y="0"/>
                    <a:pt x="38" y="0"/>
                  </a:cubicBezTo>
                  <a:lnTo>
                    <a:pt x="415" y="0"/>
                  </a:lnTo>
                  <a:close/>
                </a:path>
              </a:pathLst>
            </a:custGeom>
            <a:grpFill/>
            <a:ln>
              <a:noFill/>
            </a:ln>
          </p:spPr>
          <p:txBody>
            <a:bodyPr/>
            <a:lstStyle/>
            <a:p>
              <a:pPr fontAlgn="auto"/>
              <a:endParaRPr lang="en-US" noProof="1"/>
            </a:p>
          </p:txBody>
        </p:sp>
        <p:sp>
          <p:nvSpPr>
            <p:cNvPr id="21" name="Freeform 168"/>
            <p:cNvSpPr/>
            <p:nvPr/>
          </p:nvSpPr>
          <p:spPr bwMode="auto">
            <a:xfrm>
              <a:off x="3060701" y="2854325"/>
              <a:ext cx="1047750" cy="1308100"/>
            </a:xfrm>
            <a:custGeom>
              <a:avLst/>
              <a:gdLst>
                <a:gd name="T0" fmla="*/ 296 w 330"/>
                <a:gd name="T1" fmla="*/ 0 h 412"/>
                <a:gd name="T2" fmla="*/ 330 w 330"/>
                <a:gd name="T3" fmla="*/ 34 h 412"/>
                <a:gd name="T4" fmla="*/ 330 w 330"/>
                <a:gd name="T5" fmla="*/ 218 h 412"/>
                <a:gd name="T6" fmla="*/ 305 w 330"/>
                <a:gd name="T7" fmla="*/ 277 h 412"/>
                <a:gd name="T8" fmla="*/ 173 w 330"/>
                <a:gd name="T9" fmla="*/ 409 h 412"/>
                <a:gd name="T10" fmla="*/ 165 w 330"/>
                <a:gd name="T11" fmla="*/ 412 h 412"/>
                <a:gd name="T12" fmla="*/ 156 w 330"/>
                <a:gd name="T13" fmla="*/ 409 h 412"/>
                <a:gd name="T14" fmla="*/ 24 w 330"/>
                <a:gd name="T15" fmla="*/ 277 h 412"/>
                <a:gd name="T16" fmla="*/ 0 w 330"/>
                <a:gd name="T17" fmla="*/ 218 h 412"/>
                <a:gd name="T18" fmla="*/ 0 w 330"/>
                <a:gd name="T19" fmla="*/ 34 h 412"/>
                <a:gd name="T20" fmla="*/ 34 w 330"/>
                <a:gd name="T21" fmla="*/ 0 h 412"/>
                <a:gd name="T22" fmla="*/ 296 w 330"/>
                <a:gd name="T23" fmla="*/ 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0" h="412">
                  <a:moveTo>
                    <a:pt x="296" y="0"/>
                  </a:moveTo>
                  <a:cubicBezTo>
                    <a:pt x="314" y="0"/>
                    <a:pt x="330" y="15"/>
                    <a:pt x="330" y="34"/>
                  </a:cubicBezTo>
                  <a:cubicBezTo>
                    <a:pt x="330" y="218"/>
                    <a:pt x="330" y="218"/>
                    <a:pt x="330" y="218"/>
                  </a:cubicBezTo>
                  <a:cubicBezTo>
                    <a:pt x="330" y="240"/>
                    <a:pt x="321" y="261"/>
                    <a:pt x="305" y="277"/>
                  </a:cubicBezTo>
                  <a:cubicBezTo>
                    <a:pt x="173" y="409"/>
                    <a:pt x="173" y="409"/>
                    <a:pt x="173" y="409"/>
                  </a:cubicBezTo>
                  <a:cubicBezTo>
                    <a:pt x="171" y="411"/>
                    <a:pt x="168" y="412"/>
                    <a:pt x="165" y="412"/>
                  </a:cubicBezTo>
                  <a:cubicBezTo>
                    <a:pt x="161" y="412"/>
                    <a:pt x="158" y="411"/>
                    <a:pt x="156" y="409"/>
                  </a:cubicBezTo>
                  <a:cubicBezTo>
                    <a:pt x="24" y="277"/>
                    <a:pt x="24" y="277"/>
                    <a:pt x="24" y="277"/>
                  </a:cubicBezTo>
                  <a:cubicBezTo>
                    <a:pt x="8" y="261"/>
                    <a:pt x="0" y="240"/>
                    <a:pt x="0" y="218"/>
                  </a:cubicBezTo>
                  <a:cubicBezTo>
                    <a:pt x="0" y="34"/>
                    <a:pt x="0" y="34"/>
                    <a:pt x="0" y="34"/>
                  </a:cubicBezTo>
                  <a:cubicBezTo>
                    <a:pt x="0" y="15"/>
                    <a:pt x="15" y="0"/>
                    <a:pt x="34" y="0"/>
                  </a:cubicBezTo>
                  <a:lnTo>
                    <a:pt x="29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en-US" noProof="1"/>
            </a:p>
          </p:txBody>
        </p:sp>
      </p:grpSp>
      <p:sp>
        <p:nvSpPr>
          <p:cNvPr id="4145" name="TextBox 25"/>
          <p:cNvSpPr txBox="1">
            <a:spLocks noChangeArrowheads="1"/>
          </p:cNvSpPr>
          <p:nvPr/>
        </p:nvSpPr>
        <p:spPr bwMode="auto">
          <a:xfrm>
            <a:off x="1222375" y="1530350"/>
            <a:ext cx="10477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zh-CN" altLang="en-US" sz="2200" b="1">
                <a:solidFill>
                  <a:schemeClr val="bg1"/>
                </a:solidFill>
                <a:latin typeface="方正仿宋简体" charset="-122"/>
                <a:ea typeface="方正仿宋简体" charset="-122"/>
              </a:rPr>
              <a:t>功能</a:t>
            </a:r>
            <a:endParaRPr lang="zh-CN" altLang="en-US" sz="1000" b="1">
              <a:solidFill>
                <a:schemeClr val="bg1"/>
              </a:solidFill>
              <a:latin typeface="方正仿宋简体" charset="-122"/>
              <a:ea typeface="方正仿宋简体" charset="-122"/>
            </a:endParaRPr>
          </a:p>
          <a:p>
            <a:pPr algn="ctr"/>
            <a:r>
              <a:rPr lang="zh-CN" altLang="en-US" sz="2200" b="1">
                <a:solidFill>
                  <a:schemeClr val="bg1"/>
                </a:solidFill>
                <a:latin typeface="方正仿宋简体" charset="-122"/>
                <a:ea typeface="方正仿宋简体" charset="-122"/>
              </a:rPr>
              <a:t>价值</a:t>
            </a:r>
          </a:p>
        </p:txBody>
      </p:sp>
      <p:sp>
        <p:nvSpPr>
          <p:cNvPr id="4146" name="Freeform 90"/>
          <p:cNvSpPr>
            <a:spLocks noChangeArrowheads="1"/>
          </p:cNvSpPr>
          <p:nvPr/>
        </p:nvSpPr>
        <p:spPr bwMode="auto">
          <a:xfrm>
            <a:off x="2584450" y="3455988"/>
            <a:ext cx="287338" cy="285750"/>
          </a:xfrm>
          <a:custGeom>
            <a:avLst/>
            <a:gdLst>
              <a:gd name="T0" fmla="*/ 112713 w 287338"/>
              <a:gd name="T1" fmla="*/ 0 h 285750"/>
              <a:gd name="T2" fmla="*/ 169863 w 287338"/>
              <a:gd name="T3" fmla="*/ 0 h 285750"/>
              <a:gd name="T4" fmla="*/ 169863 w 287338"/>
              <a:gd name="T5" fmla="*/ 114300 h 285750"/>
              <a:gd name="T6" fmla="*/ 287338 w 287338"/>
              <a:gd name="T7" fmla="*/ 114300 h 285750"/>
              <a:gd name="T8" fmla="*/ 287338 w 287338"/>
              <a:gd name="T9" fmla="*/ 171450 h 285750"/>
              <a:gd name="T10" fmla="*/ 169863 w 287338"/>
              <a:gd name="T11" fmla="*/ 171450 h 285750"/>
              <a:gd name="T12" fmla="*/ 169863 w 287338"/>
              <a:gd name="T13" fmla="*/ 285750 h 285750"/>
              <a:gd name="T14" fmla="*/ 112713 w 287338"/>
              <a:gd name="T15" fmla="*/ 285750 h 285750"/>
              <a:gd name="T16" fmla="*/ 112713 w 287338"/>
              <a:gd name="T17" fmla="*/ 171450 h 285750"/>
              <a:gd name="T18" fmla="*/ 0 w 287338"/>
              <a:gd name="T19" fmla="*/ 171450 h 285750"/>
              <a:gd name="T20" fmla="*/ 0 w 287338"/>
              <a:gd name="T21" fmla="*/ 114300 h 285750"/>
              <a:gd name="T22" fmla="*/ 112713 w 287338"/>
              <a:gd name="T23" fmla="*/ 114300 h 285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7338" h="285750">
                <a:moveTo>
                  <a:pt x="112713" y="0"/>
                </a:moveTo>
                <a:lnTo>
                  <a:pt x="169863" y="0"/>
                </a:lnTo>
                <a:lnTo>
                  <a:pt x="169863" y="114300"/>
                </a:lnTo>
                <a:lnTo>
                  <a:pt x="287338" y="114300"/>
                </a:lnTo>
                <a:lnTo>
                  <a:pt x="287338" y="171450"/>
                </a:lnTo>
                <a:lnTo>
                  <a:pt x="169863" y="171450"/>
                </a:lnTo>
                <a:lnTo>
                  <a:pt x="169863" y="285750"/>
                </a:lnTo>
                <a:lnTo>
                  <a:pt x="112713" y="285750"/>
                </a:lnTo>
                <a:lnTo>
                  <a:pt x="112713" y="171450"/>
                </a:lnTo>
                <a:lnTo>
                  <a:pt x="0" y="171450"/>
                </a:lnTo>
                <a:lnTo>
                  <a:pt x="0" y="114300"/>
                </a:lnTo>
                <a:lnTo>
                  <a:pt x="112713" y="114300"/>
                </a:lnTo>
                <a:close/>
              </a:path>
            </a:pathLst>
          </a:custGeom>
          <a:solidFill>
            <a:srgbClr val="82879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tLang="zh-CN"/>
          </a:p>
        </p:txBody>
      </p:sp>
      <p:sp>
        <p:nvSpPr>
          <p:cNvPr id="47" name="Freeform 75"/>
          <p:cNvSpPr>
            <a:spLocks noEditPoints="1"/>
          </p:cNvSpPr>
          <p:nvPr/>
        </p:nvSpPr>
        <p:spPr bwMode="auto">
          <a:xfrm>
            <a:off x="1531938" y="2652713"/>
            <a:ext cx="428625" cy="449262"/>
          </a:xfrm>
          <a:custGeom>
            <a:avLst/>
            <a:gdLst>
              <a:gd name="T0" fmla="*/ 65 w 92"/>
              <a:gd name="T1" fmla="*/ 79 h 96"/>
              <a:gd name="T2" fmla="*/ 67 w 92"/>
              <a:gd name="T3" fmla="*/ 82 h 96"/>
              <a:gd name="T4" fmla="*/ 92 w 92"/>
              <a:gd name="T5" fmla="*/ 96 h 96"/>
              <a:gd name="T6" fmla="*/ 92 w 92"/>
              <a:gd name="T7" fmla="*/ 67 h 96"/>
              <a:gd name="T8" fmla="*/ 91 w 92"/>
              <a:gd name="T9" fmla="*/ 64 h 96"/>
              <a:gd name="T10" fmla="*/ 88 w 92"/>
              <a:gd name="T11" fmla="*/ 59 h 96"/>
              <a:gd name="T12" fmla="*/ 62 w 92"/>
              <a:gd name="T13" fmla="*/ 75 h 96"/>
              <a:gd name="T14" fmla="*/ 65 w 92"/>
              <a:gd name="T15" fmla="*/ 79 h 96"/>
              <a:gd name="T16" fmla="*/ 80 w 92"/>
              <a:gd name="T17" fmla="*/ 59 h 96"/>
              <a:gd name="T18" fmla="*/ 86 w 92"/>
              <a:gd name="T19" fmla="*/ 56 h 96"/>
              <a:gd name="T20" fmla="*/ 59 w 92"/>
              <a:gd name="T21" fmla="*/ 11 h 96"/>
              <a:gd name="T22" fmla="*/ 53 w 92"/>
              <a:gd name="T23" fmla="*/ 15 h 96"/>
              <a:gd name="T24" fmla="*/ 80 w 92"/>
              <a:gd name="T25" fmla="*/ 59 h 96"/>
              <a:gd name="T26" fmla="*/ 77 w 92"/>
              <a:gd name="T27" fmla="*/ 61 h 96"/>
              <a:gd name="T28" fmla="*/ 50 w 92"/>
              <a:gd name="T29" fmla="*/ 16 h 96"/>
              <a:gd name="T30" fmla="*/ 42 w 92"/>
              <a:gd name="T31" fmla="*/ 21 h 96"/>
              <a:gd name="T32" fmla="*/ 69 w 92"/>
              <a:gd name="T33" fmla="*/ 66 h 96"/>
              <a:gd name="T34" fmla="*/ 77 w 92"/>
              <a:gd name="T35" fmla="*/ 61 h 96"/>
              <a:gd name="T36" fmla="*/ 33 w 92"/>
              <a:gd name="T37" fmla="*/ 27 h 96"/>
              <a:gd name="T38" fmla="*/ 60 w 92"/>
              <a:gd name="T39" fmla="*/ 71 h 96"/>
              <a:gd name="T40" fmla="*/ 66 w 92"/>
              <a:gd name="T41" fmla="*/ 67 h 96"/>
              <a:gd name="T42" fmla="*/ 39 w 92"/>
              <a:gd name="T43" fmla="*/ 23 h 96"/>
              <a:gd name="T44" fmla="*/ 33 w 92"/>
              <a:gd name="T45" fmla="*/ 27 h 96"/>
              <a:gd name="T46" fmla="*/ 30 w 92"/>
              <a:gd name="T47" fmla="*/ 23 h 96"/>
              <a:gd name="T48" fmla="*/ 57 w 92"/>
              <a:gd name="T49" fmla="*/ 7 h 96"/>
              <a:gd name="T50" fmla="*/ 55 w 92"/>
              <a:gd name="T51" fmla="*/ 4 h 96"/>
              <a:gd name="T52" fmla="*/ 46 w 92"/>
              <a:gd name="T53" fmla="*/ 2 h 96"/>
              <a:gd name="T54" fmla="*/ 31 w 92"/>
              <a:gd name="T55" fmla="*/ 11 h 96"/>
              <a:gd name="T56" fmla="*/ 29 w 92"/>
              <a:gd name="T57" fmla="*/ 20 h 96"/>
              <a:gd name="T58" fmla="*/ 30 w 92"/>
              <a:gd name="T59" fmla="*/ 23 h 96"/>
              <a:gd name="T60" fmla="*/ 0 w 92"/>
              <a:gd name="T61" fmla="*/ 96 h 96"/>
              <a:gd name="T62" fmla="*/ 71 w 92"/>
              <a:gd name="T63" fmla="*/ 96 h 96"/>
              <a:gd name="T64" fmla="*/ 71 w 92"/>
              <a:gd name="T65" fmla="*/ 90 h 96"/>
              <a:gd name="T66" fmla="*/ 0 w 92"/>
              <a:gd name="T67" fmla="*/ 90 h 96"/>
              <a:gd name="T68" fmla="*/ 0 w 92"/>
              <a:gd name="T6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96">
                <a:moveTo>
                  <a:pt x="65" y="79"/>
                </a:moveTo>
                <a:cubicBezTo>
                  <a:pt x="65" y="80"/>
                  <a:pt x="66" y="81"/>
                  <a:pt x="67" y="82"/>
                </a:cubicBezTo>
                <a:cubicBezTo>
                  <a:pt x="92" y="96"/>
                  <a:pt x="92" y="96"/>
                  <a:pt x="92" y="96"/>
                </a:cubicBezTo>
                <a:cubicBezTo>
                  <a:pt x="92" y="67"/>
                  <a:pt x="92" y="67"/>
                  <a:pt x="92" y="67"/>
                </a:cubicBezTo>
                <a:cubicBezTo>
                  <a:pt x="92" y="65"/>
                  <a:pt x="91" y="64"/>
                  <a:pt x="91" y="64"/>
                </a:cubicBezTo>
                <a:cubicBezTo>
                  <a:pt x="88" y="59"/>
                  <a:pt x="88" y="59"/>
                  <a:pt x="88" y="59"/>
                </a:cubicBezTo>
                <a:cubicBezTo>
                  <a:pt x="62" y="75"/>
                  <a:pt x="62" y="75"/>
                  <a:pt x="62" y="75"/>
                </a:cubicBezTo>
                <a:lnTo>
                  <a:pt x="65" y="79"/>
                </a:lnTo>
                <a:close/>
                <a:moveTo>
                  <a:pt x="80" y="59"/>
                </a:moveTo>
                <a:cubicBezTo>
                  <a:pt x="86" y="56"/>
                  <a:pt x="86" y="56"/>
                  <a:pt x="86" y="56"/>
                </a:cubicBezTo>
                <a:cubicBezTo>
                  <a:pt x="59" y="11"/>
                  <a:pt x="59" y="11"/>
                  <a:pt x="59" y="11"/>
                </a:cubicBezTo>
                <a:cubicBezTo>
                  <a:pt x="53" y="15"/>
                  <a:pt x="53" y="15"/>
                  <a:pt x="53" y="15"/>
                </a:cubicBezTo>
                <a:lnTo>
                  <a:pt x="80" y="59"/>
                </a:lnTo>
                <a:close/>
                <a:moveTo>
                  <a:pt x="77" y="61"/>
                </a:moveTo>
                <a:cubicBezTo>
                  <a:pt x="50" y="16"/>
                  <a:pt x="50" y="16"/>
                  <a:pt x="50" y="16"/>
                </a:cubicBezTo>
                <a:cubicBezTo>
                  <a:pt x="42" y="21"/>
                  <a:pt x="42" y="21"/>
                  <a:pt x="42" y="21"/>
                </a:cubicBezTo>
                <a:cubicBezTo>
                  <a:pt x="69" y="66"/>
                  <a:pt x="69" y="66"/>
                  <a:pt x="69" y="66"/>
                </a:cubicBezTo>
                <a:lnTo>
                  <a:pt x="77" y="61"/>
                </a:lnTo>
                <a:close/>
                <a:moveTo>
                  <a:pt x="33" y="27"/>
                </a:moveTo>
                <a:cubicBezTo>
                  <a:pt x="60" y="71"/>
                  <a:pt x="60" y="71"/>
                  <a:pt x="60" y="71"/>
                </a:cubicBezTo>
                <a:cubicBezTo>
                  <a:pt x="66" y="67"/>
                  <a:pt x="66" y="67"/>
                  <a:pt x="66" y="67"/>
                </a:cubicBezTo>
                <a:cubicBezTo>
                  <a:pt x="39" y="23"/>
                  <a:pt x="39" y="23"/>
                  <a:pt x="39" y="23"/>
                </a:cubicBezTo>
                <a:lnTo>
                  <a:pt x="33" y="27"/>
                </a:lnTo>
                <a:close/>
                <a:moveTo>
                  <a:pt x="30" y="23"/>
                </a:moveTo>
                <a:cubicBezTo>
                  <a:pt x="57" y="7"/>
                  <a:pt x="57" y="7"/>
                  <a:pt x="57" y="7"/>
                </a:cubicBezTo>
                <a:cubicBezTo>
                  <a:pt x="55" y="4"/>
                  <a:pt x="55" y="4"/>
                  <a:pt x="55" y="4"/>
                </a:cubicBezTo>
                <a:cubicBezTo>
                  <a:pt x="53" y="1"/>
                  <a:pt x="49" y="0"/>
                  <a:pt x="46" y="2"/>
                </a:cubicBezTo>
                <a:cubicBezTo>
                  <a:pt x="31" y="11"/>
                  <a:pt x="31" y="11"/>
                  <a:pt x="31" y="11"/>
                </a:cubicBezTo>
                <a:cubicBezTo>
                  <a:pt x="28" y="13"/>
                  <a:pt x="27" y="17"/>
                  <a:pt x="29" y="20"/>
                </a:cubicBezTo>
                <a:lnTo>
                  <a:pt x="30" y="23"/>
                </a:lnTo>
                <a:close/>
                <a:moveTo>
                  <a:pt x="0" y="96"/>
                </a:moveTo>
                <a:cubicBezTo>
                  <a:pt x="71" y="96"/>
                  <a:pt x="71" y="96"/>
                  <a:pt x="71" y="96"/>
                </a:cubicBezTo>
                <a:cubicBezTo>
                  <a:pt x="71" y="90"/>
                  <a:pt x="71" y="90"/>
                  <a:pt x="71" y="90"/>
                </a:cubicBezTo>
                <a:cubicBezTo>
                  <a:pt x="0" y="90"/>
                  <a:pt x="0" y="90"/>
                  <a:pt x="0" y="90"/>
                </a:cubicBezTo>
                <a:lnTo>
                  <a:pt x="0" y="96"/>
                </a:lnTo>
                <a:close/>
              </a:path>
            </a:pathLst>
          </a:custGeom>
          <a:solidFill>
            <a:schemeClr val="accent5">
              <a:lumMod val="60000"/>
              <a:lumOff val="40000"/>
            </a:schemeClr>
          </a:solidFill>
          <a:ln>
            <a:noFill/>
          </a:ln>
        </p:spPr>
        <p:txBody>
          <a:bodyPr/>
          <a:lstStyle/>
          <a:p>
            <a:pPr fontAlgn="auto"/>
            <a:endParaRPr lang="en-US" noProof="1"/>
          </a:p>
        </p:txBody>
      </p:sp>
      <p:cxnSp>
        <p:nvCxnSpPr>
          <p:cNvPr id="48" name="Straight Connector 14"/>
          <p:cNvCxnSpPr/>
          <p:nvPr/>
        </p:nvCxnSpPr>
        <p:spPr>
          <a:xfrm flipV="1">
            <a:off x="1560513" y="3594100"/>
            <a:ext cx="0" cy="671513"/>
          </a:xfrm>
          <a:prstGeom prst="line">
            <a:avLst/>
          </a:prstGeom>
          <a:ln w="38100" cap="rnd">
            <a:solidFill>
              <a:srgbClr val="66A6E6"/>
            </a:solidFill>
            <a:prstDash val="sysDot"/>
          </a:ln>
        </p:spPr>
        <p:style>
          <a:lnRef idx="1">
            <a:schemeClr val="accent1"/>
          </a:lnRef>
          <a:fillRef idx="0">
            <a:schemeClr val="accent1"/>
          </a:fillRef>
          <a:effectRef idx="0">
            <a:schemeClr val="accent1"/>
          </a:effectRef>
          <a:fontRef idx="minor">
            <a:schemeClr val="tx1"/>
          </a:fontRef>
        </p:style>
      </p:cxnSp>
      <p:grpSp>
        <p:nvGrpSpPr>
          <p:cNvPr id="4149" name="Group 12"/>
          <p:cNvGrpSpPr>
            <a:grpSpLocks/>
          </p:cNvGrpSpPr>
          <p:nvPr/>
        </p:nvGrpSpPr>
        <p:grpSpPr bwMode="auto">
          <a:xfrm>
            <a:off x="698500" y="4325938"/>
            <a:ext cx="1765300" cy="1501775"/>
            <a:chOff x="614363" y="4874314"/>
            <a:chExt cx="1765300" cy="769428"/>
          </a:xfrm>
        </p:grpSpPr>
        <p:sp>
          <p:nvSpPr>
            <p:cNvPr id="4150" name="TextBox 7"/>
            <p:cNvSpPr txBox="1">
              <a:spLocks noChangeArrowheads="1"/>
            </p:cNvSpPr>
            <p:nvPr/>
          </p:nvSpPr>
          <p:spPr bwMode="auto">
            <a:xfrm>
              <a:off x="614363" y="4925716"/>
              <a:ext cx="1765300" cy="718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50000"/>
                </a:lnSpc>
              </a:pPr>
              <a:r>
                <a:rPr lang="en-US" altLang="zh-CN" sz="1600" dirty="0" err="1">
                  <a:latin typeface="新宋体" panose="02010609030101010101" pitchFamily="49" charset="-122"/>
                  <a:ea typeface="新宋体" panose="02010609030101010101" pitchFamily="49" charset="-122"/>
                </a:rPr>
                <a:t>顾客对餐厅的基础价值要求</a:t>
              </a:r>
              <a:r>
                <a:rPr lang="zh-CN" altLang="en-US" sz="1600" dirty="0">
                  <a:latin typeface="新宋体" panose="02010609030101010101" pitchFamily="49" charset="-122"/>
                  <a:ea typeface="新宋体" panose="02010609030101010101" pitchFamily="49" charset="-122"/>
                </a:rPr>
                <a:t>，包含</a:t>
              </a:r>
              <a:r>
                <a:rPr lang="en-US" altLang="zh-CN" sz="1600" dirty="0" err="1">
                  <a:latin typeface="新宋体" panose="02010609030101010101" pitchFamily="49" charset="-122"/>
                  <a:ea typeface="新宋体" panose="02010609030101010101" pitchFamily="49" charset="-122"/>
                </a:rPr>
                <a:t>服务质量、价格、菜品种类、环境</a:t>
              </a:r>
              <a:r>
                <a:rPr lang="zh-CN" altLang="en-US" sz="1600" dirty="0">
                  <a:latin typeface="新宋体" panose="02010609030101010101" pitchFamily="49" charset="-122"/>
                  <a:ea typeface="新宋体" panose="02010609030101010101" pitchFamily="49" charset="-122"/>
                </a:rPr>
                <a:t>。</a:t>
              </a:r>
            </a:p>
          </p:txBody>
        </p:sp>
        <p:cxnSp>
          <p:nvCxnSpPr>
            <p:cNvPr id="65" name="Straight Connector 8"/>
            <p:cNvCxnSpPr/>
            <p:nvPr/>
          </p:nvCxnSpPr>
          <p:spPr>
            <a:xfrm>
              <a:off x="1349376" y="4874314"/>
              <a:ext cx="252412" cy="813"/>
            </a:xfrm>
            <a:prstGeom prst="line">
              <a:avLst/>
            </a:prstGeom>
            <a:ln w="25400" cap="rnd">
              <a:solidFill>
                <a:srgbClr val="66A6E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5672391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823075" y="879475"/>
            <a:ext cx="6642100" cy="2265363"/>
          </a:xfrm>
          <a:prstGeom prst="rect">
            <a:avLst/>
          </a:prstGeom>
          <a:solidFill>
            <a:srgbClr val="0716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9" name="矩形 8"/>
          <p:cNvSpPr/>
          <p:nvPr/>
        </p:nvSpPr>
        <p:spPr>
          <a:xfrm>
            <a:off x="6823075" y="3557588"/>
            <a:ext cx="6642100" cy="2265362"/>
          </a:xfrm>
          <a:prstGeom prst="rect">
            <a:avLst/>
          </a:prstGeom>
          <a:solidFill>
            <a:srgbClr val="F9D3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 name="文本框 9"/>
          <p:cNvSpPr txBox="1">
            <a:spLocks noChangeArrowheads="1"/>
          </p:cNvSpPr>
          <p:nvPr/>
        </p:nvSpPr>
        <p:spPr bwMode="auto">
          <a:xfrm>
            <a:off x="7889875" y="1236663"/>
            <a:ext cx="3876675"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pPr>
            <a:r>
              <a:rPr lang="zh-CN" altLang="en-US" b="1" dirty="0">
                <a:solidFill>
                  <a:schemeClr val="bg1"/>
                </a:solidFill>
                <a:latin typeface="新宋体" panose="02010609030101010101" pitchFamily="49" charset="-122"/>
                <a:ea typeface="新宋体" panose="02010609030101010101" pitchFamily="49" charset="-122"/>
              </a:rPr>
              <a:t>从功能价值、认知价值、社会价值和情感价值四个维度确定了观测变量，包含服务质量、菜品价格、种类等。</a:t>
            </a:r>
          </a:p>
        </p:txBody>
      </p:sp>
      <p:sp>
        <p:nvSpPr>
          <p:cNvPr id="11" name="文本框 10"/>
          <p:cNvSpPr txBox="1">
            <a:spLocks noChangeArrowheads="1"/>
          </p:cNvSpPr>
          <p:nvPr/>
        </p:nvSpPr>
        <p:spPr bwMode="auto">
          <a:xfrm>
            <a:off x="7037388" y="1035050"/>
            <a:ext cx="55086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p>
            <a:r>
              <a:rPr lang="zh-CN" altLang="en-US" sz="2400">
                <a:solidFill>
                  <a:schemeClr val="bg1"/>
                </a:solidFill>
                <a:latin typeface="黑体" panose="02010609060101010101" pitchFamily="49" charset="-122"/>
                <a:ea typeface="黑体" panose="02010609060101010101" pitchFamily="49" charset="-122"/>
              </a:rPr>
              <a:t>观测变量</a:t>
            </a:r>
          </a:p>
        </p:txBody>
      </p:sp>
      <p:sp>
        <p:nvSpPr>
          <p:cNvPr id="12" name="文本框 11"/>
          <p:cNvSpPr txBox="1">
            <a:spLocks noChangeArrowheads="1"/>
          </p:cNvSpPr>
          <p:nvPr/>
        </p:nvSpPr>
        <p:spPr bwMode="auto">
          <a:xfrm>
            <a:off x="7740650" y="3924300"/>
            <a:ext cx="4025900"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pPr>
            <a:r>
              <a:rPr lang="zh-CN" altLang="en-US" b="1">
                <a:latin typeface="新宋体" panose="02010609030101010101" pitchFamily="49" charset="-122"/>
                <a:ea typeface="新宋体" panose="02010609030101010101" pitchFamily="49" charset="-122"/>
              </a:rPr>
              <a:t>结合现有文献，确定10个假设，即观测变量对消费者选择行为有显著正向影响。</a:t>
            </a:r>
          </a:p>
        </p:txBody>
      </p:sp>
      <p:sp>
        <p:nvSpPr>
          <p:cNvPr id="13" name="文本框 12"/>
          <p:cNvSpPr txBox="1">
            <a:spLocks noChangeArrowheads="1"/>
          </p:cNvSpPr>
          <p:nvPr/>
        </p:nvSpPr>
        <p:spPr bwMode="auto">
          <a:xfrm>
            <a:off x="6913563" y="3783013"/>
            <a:ext cx="67468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p>
            <a:r>
              <a:rPr lang="zh-CN" altLang="en-US" sz="2400">
                <a:latin typeface="黑体" panose="02010609060101010101" pitchFamily="49" charset="-122"/>
                <a:ea typeface="黑体" panose="02010609060101010101" pitchFamily="49" charset="-122"/>
              </a:rPr>
              <a:t>假设</a:t>
            </a:r>
          </a:p>
        </p:txBody>
      </p:sp>
      <p:pic>
        <p:nvPicPr>
          <p:cNvPr id="512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438" y="879475"/>
            <a:ext cx="5462587" cy="555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矩形 5"/>
          <p:cNvSpPr>
            <a:spLocks noChangeArrowheads="1"/>
          </p:cNvSpPr>
          <p:nvPr/>
        </p:nvSpPr>
        <p:spPr bwMode="auto">
          <a:xfrm>
            <a:off x="212725" y="301625"/>
            <a:ext cx="1803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90000"/>
              </a:lnSpc>
            </a:pPr>
            <a:r>
              <a:rPr lang="zh-CN" altLang="en-US" sz="3200" b="1">
                <a:solidFill>
                  <a:srgbClr val="002060"/>
                </a:solidFill>
                <a:latin typeface="宋体" panose="02010600030101010101" pitchFamily="2" charset="-122"/>
                <a:ea typeface="宋体" panose="02010600030101010101" pitchFamily="2" charset="-122"/>
                <a:sym typeface="等线" panose="02010600030101010101" pitchFamily="2" charset="-122"/>
              </a:rPr>
              <a:t>模型图</a:t>
            </a:r>
          </a:p>
        </p:txBody>
      </p:sp>
    </p:spTree>
    <p:extLst>
      <p:ext uri="{BB962C8B-B14F-4D97-AF65-F5344CB8AC3E}">
        <p14:creationId xmlns:p14="http://schemas.microsoft.com/office/powerpoint/2010/main" val="330008712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1+#ppt_w/2"/>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par>
                          <p:cTn id="13" fill="hold" nodeType="afterGroup">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1+#ppt_w/2"/>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nodeType="afterGroup">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3429000"/>
            <a:ext cx="12192000" cy="0"/>
          </a:xfrm>
          <a:prstGeom prst="line">
            <a:avLst/>
          </a:prstGeom>
          <a:ln w="38100">
            <a:solidFill>
              <a:srgbClr val="071689"/>
            </a:solidFill>
          </a:ln>
        </p:spPr>
        <p:style>
          <a:lnRef idx="1">
            <a:schemeClr val="accent1"/>
          </a:lnRef>
          <a:fillRef idx="0">
            <a:schemeClr val="accent1"/>
          </a:fillRef>
          <a:effectRef idx="0">
            <a:schemeClr val="accent1"/>
          </a:effectRef>
          <a:fontRef idx="minor">
            <a:schemeClr val="tx1"/>
          </a:fontRef>
        </p:style>
      </p:cxnSp>
      <p:sp>
        <p:nvSpPr>
          <p:cNvPr id="6146" name="矩形 1"/>
          <p:cNvSpPr>
            <a:spLocks noChangeArrowheads="1"/>
          </p:cNvSpPr>
          <p:nvPr/>
        </p:nvSpPr>
        <p:spPr bwMode="auto">
          <a:xfrm>
            <a:off x="593725" y="357188"/>
            <a:ext cx="25161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90000"/>
              </a:lnSpc>
            </a:pPr>
            <a:r>
              <a:rPr lang="zh-CN" altLang="en-US" sz="2800" b="1">
                <a:solidFill>
                  <a:srgbClr val="002060"/>
                </a:solidFill>
                <a:latin typeface="宋体" panose="02010600030101010101" pitchFamily="2" charset="-122"/>
                <a:ea typeface="宋体" panose="02010600030101010101" pitchFamily="2" charset="-122"/>
              </a:rPr>
              <a:t>模型验证</a:t>
            </a:r>
          </a:p>
        </p:txBody>
      </p:sp>
      <p:grpSp>
        <p:nvGrpSpPr>
          <p:cNvPr id="6" name="组合 5"/>
          <p:cNvGrpSpPr>
            <a:grpSpLocks/>
          </p:cNvGrpSpPr>
          <p:nvPr/>
        </p:nvGrpSpPr>
        <p:grpSpPr bwMode="auto">
          <a:xfrm>
            <a:off x="1785938" y="3232150"/>
            <a:ext cx="395287" cy="393700"/>
            <a:chOff x="5879592" y="502920"/>
            <a:chExt cx="523220" cy="523220"/>
          </a:xfrm>
        </p:grpSpPr>
        <p:sp>
          <p:nvSpPr>
            <p:cNvPr id="4" name="椭圆 3"/>
            <p:cNvSpPr/>
            <p:nvPr/>
          </p:nvSpPr>
          <p:spPr>
            <a:xfrm>
              <a:off x="5879592" y="502920"/>
              <a:ext cx="523220" cy="523220"/>
            </a:xfrm>
            <a:prstGeom prst="ellipse">
              <a:avLst/>
            </a:prstGeom>
            <a:noFill/>
            <a:ln w="38100">
              <a:solidFill>
                <a:srgbClr val="F9D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 name="椭圆 4"/>
            <p:cNvSpPr/>
            <p:nvPr/>
          </p:nvSpPr>
          <p:spPr>
            <a:xfrm>
              <a:off x="5936326" y="557774"/>
              <a:ext cx="409752" cy="413513"/>
            </a:xfrm>
            <a:prstGeom prst="ellipse">
              <a:avLst/>
            </a:prstGeom>
            <a:solidFill>
              <a:srgbClr val="F9D3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7" name="组合 6"/>
          <p:cNvGrpSpPr>
            <a:grpSpLocks/>
          </p:cNvGrpSpPr>
          <p:nvPr/>
        </p:nvGrpSpPr>
        <p:grpSpPr bwMode="auto">
          <a:xfrm>
            <a:off x="5243513" y="3232150"/>
            <a:ext cx="395287" cy="393700"/>
            <a:chOff x="5879592" y="502920"/>
            <a:chExt cx="523220" cy="523220"/>
          </a:xfrm>
        </p:grpSpPr>
        <p:sp>
          <p:nvSpPr>
            <p:cNvPr id="8" name="椭圆 7"/>
            <p:cNvSpPr/>
            <p:nvPr/>
          </p:nvSpPr>
          <p:spPr>
            <a:xfrm>
              <a:off x="5879592" y="502920"/>
              <a:ext cx="523220" cy="523220"/>
            </a:xfrm>
            <a:prstGeom prst="ellipse">
              <a:avLst/>
            </a:prstGeom>
            <a:noFill/>
            <a:ln w="38100">
              <a:solidFill>
                <a:srgbClr val="F9D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9" name="椭圆 8"/>
            <p:cNvSpPr/>
            <p:nvPr/>
          </p:nvSpPr>
          <p:spPr>
            <a:xfrm>
              <a:off x="5936326" y="557774"/>
              <a:ext cx="409752" cy="413513"/>
            </a:xfrm>
            <a:prstGeom prst="ellipse">
              <a:avLst/>
            </a:prstGeom>
            <a:solidFill>
              <a:srgbClr val="F9D3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10" name="组合 9"/>
          <p:cNvGrpSpPr>
            <a:grpSpLocks/>
          </p:cNvGrpSpPr>
          <p:nvPr/>
        </p:nvGrpSpPr>
        <p:grpSpPr bwMode="auto">
          <a:xfrm>
            <a:off x="8504238" y="3243263"/>
            <a:ext cx="395287" cy="395287"/>
            <a:chOff x="5879592" y="502920"/>
            <a:chExt cx="523220" cy="523220"/>
          </a:xfrm>
        </p:grpSpPr>
        <p:sp>
          <p:nvSpPr>
            <p:cNvPr id="11" name="椭圆 10"/>
            <p:cNvSpPr/>
            <p:nvPr/>
          </p:nvSpPr>
          <p:spPr>
            <a:xfrm>
              <a:off x="5879592" y="502920"/>
              <a:ext cx="523220" cy="523220"/>
            </a:xfrm>
            <a:prstGeom prst="ellipse">
              <a:avLst/>
            </a:prstGeom>
            <a:noFill/>
            <a:ln w="38100">
              <a:solidFill>
                <a:srgbClr val="F9D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椭圆 11"/>
            <p:cNvSpPr/>
            <p:nvPr/>
          </p:nvSpPr>
          <p:spPr>
            <a:xfrm>
              <a:off x="5936326" y="559654"/>
              <a:ext cx="409752" cy="409752"/>
            </a:xfrm>
            <a:prstGeom prst="ellipse">
              <a:avLst/>
            </a:prstGeom>
            <a:solidFill>
              <a:srgbClr val="F9D3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15" name="文本框 14"/>
          <p:cNvSpPr txBox="1">
            <a:spLocks noChangeArrowheads="1"/>
          </p:cNvSpPr>
          <p:nvPr/>
        </p:nvSpPr>
        <p:spPr bwMode="auto">
          <a:xfrm>
            <a:off x="1298575" y="2654300"/>
            <a:ext cx="1403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a:latin typeface="方正姚体简体" charset="-122"/>
                <a:ea typeface="方正姚体简体" charset="-122"/>
              </a:rPr>
              <a:t>信度检验</a:t>
            </a:r>
          </a:p>
        </p:txBody>
      </p:sp>
      <p:sp>
        <p:nvSpPr>
          <p:cNvPr id="16" name="文本框 15"/>
          <p:cNvSpPr txBox="1">
            <a:spLocks noChangeArrowheads="1"/>
          </p:cNvSpPr>
          <p:nvPr/>
        </p:nvSpPr>
        <p:spPr bwMode="auto">
          <a:xfrm>
            <a:off x="561975" y="3783013"/>
            <a:ext cx="2843213"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lnSpc>
                <a:spcPct val="150000"/>
              </a:lnSpc>
            </a:pPr>
            <a:r>
              <a:rPr lang="en-US" altLang="zh-CN" sz="1600">
                <a:latin typeface="Times New Roman" panose="02020603050405020304" pitchFamily="18" charset="0"/>
                <a:ea typeface="新宋体" panose="02010609030101010101" pitchFamily="49" charset="-122"/>
              </a:rPr>
              <a:t>所有的Cronbach’s Alpha均大于0.7，AVE都大于0.5，组合信度都大于0.6，表明该模型测量的变量具有较好的信度</a:t>
            </a:r>
            <a:r>
              <a:rPr lang="zh-CN" altLang="en-US" sz="1600">
                <a:latin typeface="Times New Roman" panose="02020603050405020304" pitchFamily="18" charset="0"/>
                <a:ea typeface="新宋体" panose="02010609030101010101" pitchFamily="49" charset="-122"/>
              </a:rPr>
              <a:t>。</a:t>
            </a:r>
          </a:p>
        </p:txBody>
      </p:sp>
      <p:sp>
        <p:nvSpPr>
          <p:cNvPr id="17" name="文本框 16"/>
          <p:cNvSpPr txBox="1">
            <a:spLocks noChangeArrowheads="1"/>
          </p:cNvSpPr>
          <p:nvPr/>
        </p:nvSpPr>
        <p:spPr bwMode="auto">
          <a:xfrm>
            <a:off x="4743450" y="3759200"/>
            <a:ext cx="17224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latin typeface="方正姚体简体" charset="-122"/>
                <a:ea typeface="方正姚体简体" charset="-122"/>
              </a:rPr>
              <a:t>效度检验</a:t>
            </a:r>
          </a:p>
        </p:txBody>
      </p:sp>
      <p:sp>
        <p:nvSpPr>
          <p:cNvPr id="18" name="文本框 17"/>
          <p:cNvSpPr txBox="1">
            <a:spLocks noChangeArrowheads="1"/>
          </p:cNvSpPr>
          <p:nvPr/>
        </p:nvSpPr>
        <p:spPr bwMode="auto">
          <a:xfrm>
            <a:off x="4021138" y="1447800"/>
            <a:ext cx="2841625"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lnSpc>
                <a:spcPct val="150000"/>
              </a:lnSpc>
            </a:pPr>
            <a:r>
              <a:rPr lang="en-US" altLang="zh-CN" sz="1600">
                <a:latin typeface="Times New Roman" panose="02020603050405020304" pitchFamily="18" charset="0"/>
                <a:ea typeface="新宋体" panose="02010609030101010101" pitchFamily="49" charset="-122"/>
              </a:rPr>
              <a:t>本研究采用聚合效度和区别效度对问卷的结构进行了检验。测量结果表明，本研究数据具有较好的聚合效度和区分效度。</a:t>
            </a:r>
          </a:p>
        </p:txBody>
      </p:sp>
      <p:sp>
        <p:nvSpPr>
          <p:cNvPr id="19" name="文本框 18"/>
          <p:cNvSpPr txBox="1">
            <a:spLocks noChangeArrowheads="1"/>
          </p:cNvSpPr>
          <p:nvPr/>
        </p:nvSpPr>
        <p:spPr bwMode="auto">
          <a:xfrm>
            <a:off x="8320088" y="2771775"/>
            <a:ext cx="11985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latin typeface="方正姚体简体" charset="-122"/>
                <a:ea typeface="方正姚体简体" charset="-122"/>
              </a:rPr>
              <a:t>回归</a:t>
            </a:r>
          </a:p>
        </p:txBody>
      </p:sp>
      <p:sp>
        <p:nvSpPr>
          <p:cNvPr id="20" name="文本框 19"/>
          <p:cNvSpPr txBox="1">
            <a:spLocks noChangeArrowheads="1"/>
          </p:cNvSpPr>
          <p:nvPr/>
        </p:nvSpPr>
        <p:spPr bwMode="auto">
          <a:xfrm>
            <a:off x="7280275" y="3783013"/>
            <a:ext cx="3097213"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lnSpc>
                <a:spcPct val="150000"/>
              </a:lnSpc>
            </a:pPr>
            <a:r>
              <a:rPr lang="en-US" altLang="zh-CN" sz="1600">
                <a:latin typeface="Times New Roman" panose="02020603050405020304" pitchFamily="18" charset="0"/>
                <a:ea typeface="新宋体" panose="02010609030101010101" pitchFamily="49" charset="-122"/>
              </a:rPr>
              <a:t>我们用 SPSS来检测我们的模型，通过线性回归来处理服务质量、口味、菜品种类、卫生环境、设施环境、档次、评分、价格、创新菜品、特色菜10个自变量对消费者行为选择因变量的影响。</a:t>
            </a:r>
          </a:p>
        </p:txBody>
      </p:sp>
      <p:pic>
        <p:nvPicPr>
          <p:cNvPr id="3" name="图片 8"/>
          <p:cNvPicPr>
            <a:picLocks noChangeAspect="1" noChangeArrowheads="1"/>
          </p:cNvPicPr>
          <p:nvPr/>
        </p:nvPicPr>
        <p:blipFill>
          <a:blip r:embed="rId2">
            <a:extLst>
              <a:ext uri="{28A0092B-C50C-407E-A947-70E740481C1C}">
                <a14:useLocalDpi xmlns:a14="http://schemas.microsoft.com/office/drawing/2010/main" val="0"/>
              </a:ext>
            </a:extLst>
          </a:blip>
          <a:srcRect r="71013" b="76086"/>
          <a:stretch>
            <a:fillRect/>
          </a:stretch>
        </p:blipFill>
        <p:spPr bwMode="auto">
          <a:xfrm>
            <a:off x="4743450" y="4394200"/>
            <a:ext cx="1455738"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35075"/>
            <a:ext cx="305435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2350" y="1225550"/>
            <a:ext cx="28606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630357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nodeType="clickEffect">
                                  <p:stCondLst>
                                    <p:cond delay="0"/>
                                  </p:stCondLst>
                                  <p:childTnLst>
                                    <p:set>
                                      <p:cBhvr>
                                        <p:cTn id="44" dur="1" fill="hold">
                                          <p:stCondLst>
                                            <p:cond delay="0"/>
                                          </p:stCondLst>
                                        </p:cTn>
                                        <p:tgtEl>
                                          <p:spTgt spid="13"/>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anim calcmode="lin" valueType="num">
                                      <p:cBhvr>
                                        <p:cTn id="50" dur="1000" fill="hold"/>
                                        <p:tgtEl>
                                          <p:spTgt spid="17"/>
                                        </p:tgtEl>
                                        <p:attrNameLst>
                                          <p:attrName>ppt_x</p:attrName>
                                        </p:attrNameLst>
                                      </p:cBhvr>
                                      <p:tavLst>
                                        <p:tav tm="0">
                                          <p:val>
                                            <p:strVal val="#ppt_x"/>
                                          </p:val>
                                        </p:tav>
                                        <p:tav tm="100000">
                                          <p:val>
                                            <p:strVal val="#ppt_x"/>
                                          </p:val>
                                        </p:tav>
                                      </p:tavLst>
                                    </p:anim>
                                    <p:anim calcmode="lin" valueType="num">
                                      <p:cBhvr>
                                        <p:cTn id="5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0"/>
                                          </p:stCondLst>
                                        </p:cTn>
                                        <p:tgtEl>
                                          <p:spTgt spid="3"/>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nodeType="clickEffect">
                                  <p:stCondLst>
                                    <p:cond delay="0"/>
                                  </p:stCondLst>
                                  <p:childTnLst>
                                    <p:set>
                                      <p:cBhvr>
                                        <p:cTn id="64" dur="1" fill="hold">
                                          <p:stCondLst>
                                            <p:cond delay="0"/>
                                          </p:stCondLst>
                                        </p:cTn>
                                        <p:tgtEl>
                                          <p:spTgt spid="3"/>
                                        </p:tgtEl>
                                        <p:attrNameLst>
                                          <p:attrName>style.visibility</p:attrName>
                                        </p:attrNameLst>
                                      </p:cBhvr>
                                      <p:to>
                                        <p:strVal val="hidden"/>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1000"/>
                                        <p:tgtEl>
                                          <p:spTgt spid="19"/>
                                        </p:tgtEl>
                                      </p:cBhvr>
                                    </p:animEffect>
                                    <p:anim calcmode="lin" valueType="num">
                                      <p:cBhvr>
                                        <p:cTn id="70" dur="1000" fill="hold"/>
                                        <p:tgtEl>
                                          <p:spTgt spid="19"/>
                                        </p:tgtEl>
                                        <p:attrNameLst>
                                          <p:attrName>ppt_x</p:attrName>
                                        </p:attrNameLst>
                                      </p:cBhvr>
                                      <p:tavLst>
                                        <p:tav tm="0">
                                          <p:val>
                                            <p:strVal val="#ppt_x"/>
                                          </p:val>
                                        </p:tav>
                                        <p:tav tm="100000">
                                          <p:val>
                                            <p:strVal val="#ppt_x"/>
                                          </p:val>
                                        </p:tav>
                                      </p:tavLst>
                                    </p:anim>
                                    <p:anim calcmode="lin" valueType="num">
                                      <p:cBhvr>
                                        <p:cTn id="7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0"/>
                                          </p:stCondLst>
                                        </p:cTn>
                                        <p:tgtEl>
                                          <p:spTgt spid="21"/>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fade">
                                      <p:cBhvr>
                                        <p:cTn id="8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Freeform 15"/>
          <p:cNvSpPr>
            <a:spLocks noChangeArrowheads="1"/>
          </p:cNvSpPr>
          <p:nvPr/>
        </p:nvSpPr>
        <p:spPr bwMode="auto">
          <a:xfrm>
            <a:off x="2278063" y="3646488"/>
            <a:ext cx="2528887" cy="298450"/>
          </a:xfrm>
          <a:custGeom>
            <a:avLst/>
            <a:gdLst>
              <a:gd name="T0" fmla="*/ 0 w 1593"/>
              <a:gd name="T1" fmla="*/ 188 h 188"/>
              <a:gd name="T2" fmla="*/ 1403 w 1593"/>
              <a:gd name="T3" fmla="*/ 188 h 188"/>
              <a:gd name="T4" fmla="*/ 1593 w 1593"/>
              <a:gd name="T5" fmla="*/ 0 h 188"/>
            </a:gdLst>
            <a:ahLst/>
            <a:cxnLst>
              <a:cxn ang="0">
                <a:pos x="T0" y="T1"/>
              </a:cxn>
              <a:cxn ang="0">
                <a:pos x="T2" y="T3"/>
              </a:cxn>
              <a:cxn ang="0">
                <a:pos x="T4" y="T5"/>
              </a:cxn>
            </a:cxnLst>
            <a:rect l="0" t="0" r="r" b="b"/>
            <a:pathLst>
              <a:path w="1593" h="188">
                <a:moveTo>
                  <a:pt x="0" y="188"/>
                </a:moveTo>
                <a:lnTo>
                  <a:pt x="1403" y="188"/>
                </a:lnTo>
                <a:lnTo>
                  <a:pt x="1593" y="0"/>
                </a:lnTo>
              </a:path>
            </a:pathLst>
          </a:custGeom>
          <a:noFill/>
          <a:ln w="3175">
            <a:solidFill>
              <a:schemeClr val="accent2"/>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tLang="zh-CN"/>
          </a:p>
        </p:txBody>
      </p:sp>
      <p:sp>
        <p:nvSpPr>
          <p:cNvPr id="25" name="Freeform 16"/>
          <p:cNvSpPr/>
          <p:nvPr/>
        </p:nvSpPr>
        <p:spPr bwMode="auto">
          <a:xfrm>
            <a:off x="2278063" y="1658938"/>
            <a:ext cx="2951162" cy="320675"/>
          </a:xfrm>
          <a:custGeom>
            <a:avLst/>
            <a:gdLst>
              <a:gd name="T0" fmla="*/ 0 w 1859"/>
              <a:gd name="T1" fmla="*/ 0 h 202"/>
              <a:gd name="T2" fmla="*/ 1657 w 1859"/>
              <a:gd name="T3" fmla="*/ 0 h 202"/>
              <a:gd name="T4" fmla="*/ 1859 w 1859"/>
              <a:gd name="T5" fmla="*/ 202 h 202"/>
            </a:gdLst>
            <a:ahLst/>
            <a:cxnLst>
              <a:cxn ang="0">
                <a:pos x="T0" y="T1"/>
              </a:cxn>
              <a:cxn ang="0">
                <a:pos x="T2" y="T3"/>
              </a:cxn>
              <a:cxn ang="0">
                <a:pos x="T4" y="T5"/>
              </a:cxn>
            </a:cxnLst>
            <a:rect l="0" t="0" r="r" b="b"/>
            <a:pathLst>
              <a:path w="1859" h="202">
                <a:moveTo>
                  <a:pt x="0" y="0"/>
                </a:moveTo>
                <a:lnTo>
                  <a:pt x="1657" y="0"/>
                </a:lnTo>
                <a:lnTo>
                  <a:pt x="1859" y="202"/>
                </a:lnTo>
              </a:path>
            </a:pathLst>
          </a:custGeom>
          <a:noFill/>
          <a:ln w="3175" cap="flat">
            <a:solidFill>
              <a:schemeClr val="accent3"/>
            </a:solidFill>
            <a:prstDash val="dash"/>
            <a:miter lim="800000"/>
          </a:ln>
          <a:extLst>
            <a:ext uri="{909E8E84-426E-40DD-AFC4-6F175D3DCCD1}">
              <a14:hiddenFill xmlns:a14="http://schemas.microsoft.com/office/drawing/2010/main">
                <a:solidFill>
                  <a:srgbClr val="FFFFFF"/>
                </a:solidFill>
              </a14:hiddenFill>
            </a:ext>
          </a:extLst>
        </p:spPr>
        <p:txBody>
          <a:bodyPr/>
          <a:lstStyle/>
          <a:p>
            <a:pPr fontAlgn="auto"/>
            <a:endParaRPr lang="en-US" noProof="1"/>
          </a:p>
        </p:txBody>
      </p:sp>
      <p:sp>
        <p:nvSpPr>
          <p:cNvPr id="26" name="Freeform 17"/>
          <p:cNvSpPr/>
          <p:nvPr/>
        </p:nvSpPr>
        <p:spPr bwMode="auto">
          <a:xfrm>
            <a:off x="7385050" y="3646488"/>
            <a:ext cx="2528888" cy="298450"/>
          </a:xfrm>
          <a:custGeom>
            <a:avLst/>
            <a:gdLst>
              <a:gd name="T0" fmla="*/ 1593 w 1593"/>
              <a:gd name="T1" fmla="*/ 188 h 188"/>
              <a:gd name="T2" fmla="*/ 190 w 1593"/>
              <a:gd name="T3" fmla="*/ 188 h 188"/>
              <a:gd name="T4" fmla="*/ 0 w 1593"/>
              <a:gd name="T5" fmla="*/ 0 h 188"/>
            </a:gdLst>
            <a:ahLst/>
            <a:cxnLst>
              <a:cxn ang="0">
                <a:pos x="T0" y="T1"/>
              </a:cxn>
              <a:cxn ang="0">
                <a:pos x="T2" y="T3"/>
              </a:cxn>
              <a:cxn ang="0">
                <a:pos x="T4" y="T5"/>
              </a:cxn>
            </a:cxnLst>
            <a:rect l="0" t="0" r="r" b="b"/>
            <a:pathLst>
              <a:path w="1593" h="188">
                <a:moveTo>
                  <a:pt x="1593" y="188"/>
                </a:moveTo>
                <a:lnTo>
                  <a:pt x="190" y="188"/>
                </a:lnTo>
                <a:lnTo>
                  <a:pt x="0" y="0"/>
                </a:lnTo>
              </a:path>
            </a:pathLst>
          </a:custGeom>
          <a:noFill/>
          <a:ln w="3175" cap="flat">
            <a:solidFill>
              <a:schemeClr val="accent5"/>
            </a:solidFill>
            <a:prstDash val="dash"/>
            <a:miter lim="800000"/>
          </a:ln>
          <a:extLst>
            <a:ext uri="{909E8E84-426E-40DD-AFC4-6F175D3DCCD1}">
              <a14:hiddenFill xmlns:a14="http://schemas.microsoft.com/office/drawing/2010/main">
                <a:solidFill>
                  <a:srgbClr val="FFFFFF"/>
                </a:solidFill>
              </a14:hiddenFill>
            </a:ext>
          </a:extLst>
        </p:spPr>
        <p:txBody>
          <a:bodyPr/>
          <a:lstStyle/>
          <a:p>
            <a:pPr fontAlgn="auto"/>
            <a:endParaRPr lang="en-US" noProof="1"/>
          </a:p>
        </p:txBody>
      </p:sp>
      <p:sp>
        <p:nvSpPr>
          <p:cNvPr id="27" name="Freeform 18"/>
          <p:cNvSpPr/>
          <p:nvPr/>
        </p:nvSpPr>
        <p:spPr bwMode="auto">
          <a:xfrm>
            <a:off x="6962775" y="1658938"/>
            <a:ext cx="2951163" cy="320675"/>
          </a:xfrm>
          <a:custGeom>
            <a:avLst/>
            <a:gdLst>
              <a:gd name="T0" fmla="*/ 1859 w 1859"/>
              <a:gd name="T1" fmla="*/ 0 h 202"/>
              <a:gd name="T2" fmla="*/ 202 w 1859"/>
              <a:gd name="T3" fmla="*/ 0 h 202"/>
              <a:gd name="T4" fmla="*/ 0 w 1859"/>
              <a:gd name="T5" fmla="*/ 202 h 202"/>
            </a:gdLst>
            <a:ahLst/>
            <a:cxnLst>
              <a:cxn ang="0">
                <a:pos x="T0" y="T1"/>
              </a:cxn>
              <a:cxn ang="0">
                <a:pos x="T2" y="T3"/>
              </a:cxn>
              <a:cxn ang="0">
                <a:pos x="T4" y="T5"/>
              </a:cxn>
            </a:cxnLst>
            <a:rect l="0" t="0" r="r" b="b"/>
            <a:pathLst>
              <a:path w="1859" h="202">
                <a:moveTo>
                  <a:pt x="1859" y="0"/>
                </a:moveTo>
                <a:lnTo>
                  <a:pt x="202" y="0"/>
                </a:lnTo>
                <a:lnTo>
                  <a:pt x="0" y="202"/>
                </a:lnTo>
              </a:path>
            </a:pathLst>
          </a:custGeom>
          <a:noFill/>
          <a:ln w="3175" cap="flat">
            <a:solidFill>
              <a:schemeClr val="accent4"/>
            </a:solidFill>
            <a:prstDash val="dash"/>
            <a:miter lim="800000"/>
          </a:ln>
          <a:extLst>
            <a:ext uri="{909E8E84-426E-40DD-AFC4-6F175D3DCCD1}">
              <a14:hiddenFill xmlns:a14="http://schemas.microsoft.com/office/drawing/2010/main">
                <a:solidFill>
                  <a:srgbClr val="FFFFFF"/>
                </a:solidFill>
              </a14:hiddenFill>
            </a:ext>
          </a:extLst>
        </p:spPr>
        <p:txBody>
          <a:bodyPr/>
          <a:lstStyle/>
          <a:p>
            <a:pPr fontAlgn="auto"/>
            <a:endParaRPr lang="en-US" noProof="1"/>
          </a:p>
        </p:txBody>
      </p:sp>
      <p:sp>
        <p:nvSpPr>
          <p:cNvPr id="7173" name="Title 1"/>
          <p:cNvSpPr>
            <a:spLocks noGrp="1" noChangeArrowheads="1"/>
          </p:cNvSpPr>
          <p:nvPr>
            <p:ph type="title"/>
          </p:nvPr>
        </p:nvSpPr>
        <p:spPr>
          <a:xfrm>
            <a:off x="546100" y="138113"/>
            <a:ext cx="2082800" cy="962025"/>
          </a:xfrm>
        </p:spPr>
        <p:txBody>
          <a:bodyPr/>
          <a:lstStyle/>
          <a:p>
            <a:r>
              <a:rPr lang="zh-CN" altLang="en-US" sz="2800" b="1" dirty="0">
                <a:solidFill>
                  <a:srgbClr val="002060"/>
                </a:solidFill>
                <a:latin typeface="宋体" panose="02010600030101010101" pitchFamily="2" charset="-122"/>
                <a:ea typeface="宋体" panose="02010600030101010101" pitchFamily="2" charset="-122"/>
              </a:rPr>
              <a:t>回归结果</a:t>
            </a:r>
          </a:p>
        </p:txBody>
      </p:sp>
      <p:sp>
        <p:nvSpPr>
          <p:cNvPr id="4" name="Slide Number Placeholder 3"/>
          <p:cNvSpPr>
            <a:spLocks noGrp="1"/>
          </p:cNvSpPr>
          <p:nvPr>
            <p:ph type="sldNum" sz="quarter" idx="16"/>
          </p:nvPr>
        </p:nvSpPr>
        <p:spPr/>
        <p:txBody>
          <a:bodyPr/>
          <a:lstStyle/>
          <a:p>
            <a:fld id="{34C6232D-DE7C-4A16-B832-5B10BD975AD6}" type="slidenum">
              <a:rPr lang="en-US"/>
              <a:pPr/>
              <a:t>16</a:t>
            </a:fld>
            <a:endParaRPr lang="en-US"/>
          </a:p>
        </p:txBody>
      </p:sp>
      <p:sp>
        <p:nvSpPr>
          <p:cNvPr id="7175" name="TextBox 7"/>
          <p:cNvSpPr txBox="1">
            <a:spLocks noChangeArrowheads="1"/>
          </p:cNvSpPr>
          <p:nvPr/>
        </p:nvSpPr>
        <p:spPr bwMode="auto">
          <a:xfrm>
            <a:off x="1522413" y="1771650"/>
            <a:ext cx="2132012"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lnSpc>
                <a:spcPct val="150000"/>
              </a:lnSpc>
            </a:pPr>
            <a:r>
              <a:rPr lang="en-US" altLang="zh-CN" sz="1400">
                <a:latin typeface="新宋体" panose="02010609030101010101" pitchFamily="49" charset="-122"/>
                <a:ea typeface="新宋体" panose="02010609030101010101" pitchFamily="49" charset="-122"/>
              </a:rPr>
              <a:t>餐厅的服务质量越高，人们越愿意在该餐厅就餐。</a:t>
            </a:r>
          </a:p>
          <a:p>
            <a:pPr algn="just">
              <a:lnSpc>
                <a:spcPct val="150000"/>
              </a:lnSpc>
            </a:pPr>
            <a:endParaRPr lang="en-US" altLang="zh-CN" sz="1400">
              <a:latin typeface="新宋体" panose="02010609030101010101" pitchFamily="49" charset="-122"/>
              <a:ea typeface="新宋体" panose="02010609030101010101" pitchFamily="49" charset="-122"/>
            </a:endParaRPr>
          </a:p>
        </p:txBody>
      </p:sp>
      <p:sp>
        <p:nvSpPr>
          <p:cNvPr id="7176" name="TextBox 8"/>
          <p:cNvSpPr txBox="1">
            <a:spLocks noChangeArrowheads="1"/>
          </p:cNvSpPr>
          <p:nvPr/>
        </p:nvSpPr>
        <p:spPr bwMode="auto">
          <a:xfrm>
            <a:off x="2135188" y="1325563"/>
            <a:ext cx="19367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600" b="1">
                <a:latin typeface="新宋体" panose="02010609030101010101" pitchFamily="49" charset="-122"/>
                <a:ea typeface="新宋体" panose="02010609030101010101" pitchFamily="49" charset="-122"/>
              </a:rPr>
              <a:t>服务质量</a:t>
            </a:r>
          </a:p>
        </p:txBody>
      </p:sp>
      <p:sp>
        <p:nvSpPr>
          <p:cNvPr id="10" name="Line 23"/>
          <p:cNvSpPr>
            <a:spLocks noChangeShapeType="1"/>
          </p:cNvSpPr>
          <p:nvPr/>
        </p:nvSpPr>
        <p:spPr bwMode="auto">
          <a:xfrm flipH="1">
            <a:off x="2146300" y="1658938"/>
            <a:ext cx="180975" cy="0"/>
          </a:xfrm>
          <a:prstGeom prst="line">
            <a:avLst/>
          </a:prstGeom>
          <a:noFill/>
          <a:ln w="25400" cap="rnd">
            <a:solidFill>
              <a:schemeClr val="accent3"/>
            </a:solidFill>
            <a:prstDash val="solid"/>
            <a:miter lim="800000"/>
          </a:ln>
          <a:extLst>
            <a:ext uri="{909E8E84-426E-40DD-AFC4-6F175D3DCCD1}">
              <a14:hiddenFill xmlns:a14="http://schemas.microsoft.com/office/drawing/2010/main">
                <a:noFill/>
              </a14:hiddenFill>
            </a:ext>
          </a:extLst>
        </p:spPr>
        <p:txBody>
          <a:bodyPr/>
          <a:lstStyle/>
          <a:p>
            <a:pPr fontAlgn="auto"/>
            <a:endParaRPr lang="en-US" noProof="1"/>
          </a:p>
        </p:txBody>
      </p:sp>
      <p:sp>
        <p:nvSpPr>
          <p:cNvPr id="7178" name="TextBox 10"/>
          <p:cNvSpPr txBox="1">
            <a:spLocks noChangeArrowheads="1"/>
          </p:cNvSpPr>
          <p:nvPr/>
        </p:nvSpPr>
        <p:spPr bwMode="auto">
          <a:xfrm>
            <a:off x="1522413" y="4087813"/>
            <a:ext cx="2551112"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lnSpc>
                <a:spcPct val="150000"/>
              </a:lnSpc>
            </a:pPr>
            <a:r>
              <a:rPr lang="en-US" altLang="zh-CN" sz="1400" dirty="0" err="1">
                <a:latin typeface="新宋体" panose="02010609030101010101" pitchFamily="49" charset="-122"/>
                <a:ea typeface="新宋体" panose="02010609030101010101" pitchFamily="49" charset="-122"/>
              </a:rPr>
              <a:t>当一家餐厅在平台上拥有更高的星级或是评分时，消费者对该餐厅会产生一定的初始信任，消费者对该餐厅的选择意愿也会增强</a:t>
            </a:r>
            <a:r>
              <a:rPr lang="en-US" altLang="zh-CN" sz="1400" dirty="0">
                <a:latin typeface="新宋体" panose="02010609030101010101" pitchFamily="49" charset="-122"/>
                <a:ea typeface="新宋体" panose="02010609030101010101" pitchFamily="49" charset="-122"/>
              </a:rPr>
              <a:t>。</a:t>
            </a:r>
          </a:p>
        </p:txBody>
      </p:sp>
      <p:sp>
        <p:nvSpPr>
          <p:cNvPr id="7179" name="TextBox 11"/>
          <p:cNvSpPr txBox="1">
            <a:spLocks noChangeArrowheads="1"/>
          </p:cNvSpPr>
          <p:nvPr/>
        </p:nvSpPr>
        <p:spPr bwMode="auto">
          <a:xfrm>
            <a:off x="2135188" y="3611563"/>
            <a:ext cx="19367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600" b="1">
                <a:latin typeface="新宋体" panose="02010609030101010101" pitchFamily="49" charset="-122"/>
                <a:ea typeface="新宋体" panose="02010609030101010101" pitchFamily="49" charset="-122"/>
              </a:rPr>
              <a:t>评分</a:t>
            </a:r>
          </a:p>
        </p:txBody>
      </p:sp>
      <p:sp>
        <p:nvSpPr>
          <p:cNvPr id="7180" name="Line 23"/>
          <p:cNvSpPr>
            <a:spLocks noChangeShapeType="1"/>
          </p:cNvSpPr>
          <p:nvPr/>
        </p:nvSpPr>
        <p:spPr bwMode="auto">
          <a:xfrm flipH="1">
            <a:off x="2146300" y="3944938"/>
            <a:ext cx="180975" cy="0"/>
          </a:xfrm>
          <a:prstGeom prst="line">
            <a:avLst/>
          </a:prstGeom>
          <a:noFill/>
          <a:ln w="25400" cap="rnd">
            <a:solidFill>
              <a:schemeClr val="accent2"/>
            </a:solidFill>
            <a:miter lim="800000"/>
            <a:headEnd/>
            <a:tailEnd/>
          </a:ln>
          <a:extLst>
            <a:ext uri="{909E8E84-426E-40DD-AFC4-6F175D3DCCD1}">
              <a14:hiddenFill xmlns:a14="http://schemas.microsoft.com/office/drawing/2010/main">
                <a:noFill/>
              </a14:hiddenFill>
            </a:ext>
          </a:extLst>
        </p:spPr>
        <p:txBody>
          <a:bodyPr/>
          <a:lstStyle/>
          <a:p>
            <a:endParaRPr lang="en-US" altLang="zh-CN"/>
          </a:p>
        </p:txBody>
      </p:sp>
      <p:grpSp>
        <p:nvGrpSpPr>
          <p:cNvPr id="7181" name="Group 17"/>
          <p:cNvGrpSpPr>
            <a:grpSpLocks/>
          </p:cNvGrpSpPr>
          <p:nvPr/>
        </p:nvGrpSpPr>
        <p:grpSpPr bwMode="auto">
          <a:xfrm>
            <a:off x="4727575" y="4787900"/>
            <a:ext cx="2736850" cy="1579563"/>
            <a:chOff x="3203849" y="5410198"/>
            <a:chExt cx="2736304" cy="1578610"/>
          </a:xfrm>
        </p:grpSpPr>
        <p:sp>
          <p:nvSpPr>
            <p:cNvPr id="7182" name="TextBox 13"/>
            <p:cNvSpPr txBox="1">
              <a:spLocks noChangeArrowheads="1"/>
            </p:cNvSpPr>
            <p:nvPr/>
          </p:nvSpPr>
          <p:spPr bwMode="auto">
            <a:xfrm>
              <a:off x="3203849" y="5841998"/>
              <a:ext cx="2736215" cy="1146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lnSpc>
                  <a:spcPct val="150000"/>
                </a:lnSpc>
              </a:pPr>
              <a:r>
                <a:rPr lang="zh-CN" altLang="en-US" sz="1400">
                  <a:latin typeface="新宋体" panose="02010609030101010101" pitchFamily="49" charset="-122"/>
                  <a:ea typeface="新宋体" panose="02010609030101010101" pitchFamily="49" charset="-122"/>
                </a:rPr>
                <a:t>假设H3、H4、H5、H6、H9、H10不成立，餐厅档次、特色菜品等变量对消费者行为选择没有显著影响。</a:t>
              </a:r>
            </a:p>
          </p:txBody>
        </p:sp>
        <p:sp>
          <p:nvSpPr>
            <p:cNvPr id="7183" name="TextBox 14"/>
            <p:cNvSpPr txBox="1">
              <a:spLocks noChangeArrowheads="1"/>
            </p:cNvSpPr>
            <p:nvPr/>
          </p:nvSpPr>
          <p:spPr bwMode="auto">
            <a:xfrm>
              <a:off x="3203849" y="5410198"/>
              <a:ext cx="2736304"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a:latin typeface="新宋体" panose="02010609030101010101" pitchFamily="49" charset="-122"/>
                  <a:ea typeface="新宋体" panose="02010609030101010101" pitchFamily="49" charset="-122"/>
                </a:rPr>
                <a:t>其他</a:t>
              </a:r>
            </a:p>
          </p:txBody>
        </p:sp>
        <p:sp>
          <p:nvSpPr>
            <p:cNvPr id="7184" name="Line 23"/>
            <p:cNvSpPr>
              <a:spLocks noChangeShapeType="1"/>
            </p:cNvSpPr>
            <p:nvPr/>
          </p:nvSpPr>
          <p:spPr bwMode="auto">
            <a:xfrm flipH="1">
              <a:off x="4481513" y="5743576"/>
              <a:ext cx="180975" cy="0"/>
            </a:xfrm>
            <a:prstGeom prst="line">
              <a:avLst/>
            </a:prstGeom>
            <a:noFill/>
            <a:ln w="25400" cap="rnd">
              <a:solidFill>
                <a:schemeClr val="accent1"/>
              </a:solidFill>
              <a:miter lim="800000"/>
              <a:headEnd/>
              <a:tailEnd/>
            </a:ln>
            <a:extLst>
              <a:ext uri="{909E8E84-426E-40DD-AFC4-6F175D3DCCD1}">
                <a14:hiddenFill xmlns:a14="http://schemas.microsoft.com/office/drawing/2010/main">
                  <a:noFill/>
                </a14:hiddenFill>
              </a:ext>
            </a:extLst>
          </p:spPr>
          <p:txBody>
            <a:bodyPr/>
            <a:lstStyle/>
            <a:p>
              <a:pPr algn="ctr"/>
              <a:endParaRPr lang="en-US" altLang="zh-CN"/>
            </a:p>
          </p:txBody>
        </p:sp>
      </p:grpSp>
      <p:sp>
        <p:nvSpPr>
          <p:cNvPr id="7185" name="Line 19"/>
          <p:cNvSpPr>
            <a:spLocks noChangeShapeType="1"/>
          </p:cNvSpPr>
          <p:nvPr/>
        </p:nvSpPr>
        <p:spPr bwMode="auto">
          <a:xfrm flipV="1">
            <a:off x="6096000" y="4533900"/>
            <a:ext cx="0" cy="228600"/>
          </a:xfrm>
          <a:prstGeom prst="line">
            <a:avLst/>
          </a:prstGeom>
          <a:noFill/>
          <a:ln w="3175">
            <a:solidFill>
              <a:schemeClr val="accent1"/>
            </a:solidFill>
            <a:prstDash val="dash"/>
            <a:miter lim="800000"/>
            <a:headEnd/>
            <a:tailEnd/>
          </a:ln>
          <a:extLst>
            <a:ext uri="{909E8E84-426E-40DD-AFC4-6F175D3DCCD1}">
              <a14:hiddenFill xmlns:a14="http://schemas.microsoft.com/office/drawing/2010/main">
                <a:noFill/>
              </a14:hiddenFill>
            </a:ext>
          </a:extLst>
        </p:spPr>
        <p:txBody>
          <a:bodyPr/>
          <a:lstStyle/>
          <a:p>
            <a:endParaRPr lang="en-US" altLang="zh-CN"/>
          </a:p>
        </p:txBody>
      </p:sp>
      <p:sp>
        <p:nvSpPr>
          <p:cNvPr id="7186" name="TextBox 28"/>
          <p:cNvSpPr txBox="1">
            <a:spLocks noChangeArrowheads="1"/>
          </p:cNvSpPr>
          <p:nvPr/>
        </p:nvSpPr>
        <p:spPr bwMode="auto">
          <a:xfrm>
            <a:off x="8421688" y="1757363"/>
            <a:ext cx="2182812"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lnSpc>
                <a:spcPct val="150000"/>
              </a:lnSpc>
            </a:pPr>
            <a:r>
              <a:rPr lang="zh-CN" altLang="en-US" sz="1400">
                <a:latin typeface="新宋体" panose="02010609030101010101" pitchFamily="49" charset="-122"/>
                <a:ea typeface="新宋体" panose="02010609030101010101" pitchFamily="49" charset="-122"/>
              </a:rPr>
              <a:t>一</a:t>
            </a:r>
            <a:r>
              <a:rPr lang="en-US" altLang="zh-CN" sz="1400">
                <a:latin typeface="新宋体" panose="02010609030101010101" pitchFamily="49" charset="-122"/>
                <a:ea typeface="新宋体" panose="02010609030101010101" pitchFamily="49" charset="-122"/>
              </a:rPr>
              <a:t>家餐厅口味不好，会让消费者产生更多的负面心理，很难获得回头客</a:t>
            </a:r>
            <a:r>
              <a:rPr lang="zh-CN" altLang="en-US" sz="1400">
                <a:latin typeface="新宋体" panose="02010609030101010101" pitchFamily="49" charset="-122"/>
                <a:ea typeface="新宋体" panose="02010609030101010101" pitchFamily="49" charset="-122"/>
              </a:rPr>
              <a:t>。</a:t>
            </a:r>
          </a:p>
        </p:txBody>
      </p:sp>
      <p:sp>
        <p:nvSpPr>
          <p:cNvPr id="7187" name="TextBox 29"/>
          <p:cNvSpPr txBox="1">
            <a:spLocks noChangeArrowheads="1"/>
          </p:cNvSpPr>
          <p:nvPr/>
        </p:nvSpPr>
        <p:spPr bwMode="auto">
          <a:xfrm>
            <a:off x="8120063" y="1325563"/>
            <a:ext cx="19367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r>
              <a:rPr lang="zh-CN" altLang="en-US" sz="1600" b="1">
                <a:latin typeface="新宋体" panose="02010609030101010101" pitchFamily="49" charset="-122"/>
                <a:ea typeface="新宋体" panose="02010609030101010101" pitchFamily="49" charset="-122"/>
              </a:rPr>
              <a:t>口味</a:t>
            </a:r>
          </a:p>
        </p:txBody>
      </p:sp>
      <p:sp>
        <p:nvSpPr>
          <p:cNvPr id="31" name="Line 23"/>
          <p:cNvSpPr>
            <a:spLocks noChangeShapeType="1"/>
          </p:cNvSpPr>
          <p:nvPr/>
        </p:nvSpPr>
        <p:spPr bwMode="auto">
          <a:xfrm flipH="1">
            <a:off x="9875838" y="1658938"/>
            <a:ext cx="180975" cy="0"/>
          </a:xfrm>
          <a:prstGeom prst="line">
            <a:avLst/>
          </a:prstGeom>
          <a:noFill/>
          <a:ln w="25400" cap="rnd">
            <a:solidFill>
              <a:schemeClr val="accent4"/>
            </a:solidFill>
            <a:prstDash val="solid"/>
            <a:miter lim="800000"/>
          </a:ln>
          <a:extLst>
            <a:ext uri="{909E8E84-426E-40DD-AFC4-6F175D3DCCD1}">
              <a14:hiddenFill xmlns:a14="http://schemas.microsoft.com/office/drawing/2010/main">
                <a:noFill/>
              </a14:hiddenFill>
            </a:ext>
          </a:extLst>
        </p:spPr>
        <p:txBody>
          <a:bodyPr/>
          <a:lstStyle/>
          <a:p>
            <a:pPr algn="r" fontAlgn="auto"/>
            <a:endParaRPr lang="en-US" noProof="1"/>
          </a:p>
        </p:txBody>
      </p:sp>
      <p:sp>
        <p:nvSpPr>
          <p:cNvPr id="7189" name="TextBox 31"/>
          <p:cNvSpPr txBox="1">
            <a:spLocks noChangeArrowheads="1"/>
          </p:cNvSpPr>
          <p:nvPr/>
        </p:nvSpPr>
        <p:spPr bwMode="auto">
          <a:xfrm>
            <a:off x="8120063" y="4087813"/>
            <a:ext cx="2484437"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lnSpc>
                <a:spcPct val="150000"/>
              </a:lnSpc>
            </a:pPr>
            <a:r>
              <a:rPr lang="zh-CN" altLang="en-US" sz="1400">
                <a:latin typeface="新宋体" panose="02010609030101010101" pitchFamily="49" charset="-122"/>
                <a:ea typeface="新宋体" panose="02010609030101010101" pitchFamily="49" charset="-122"/>
              </a:rPr>
              <a:t>价格是消费者衡量该餐厅是否值得消费的主要因素。当消费者在选择餐厅时，会考虑该餐厅的价格对自己来说是否合理。</a:t>
            </a:r>
          </a:p>
        </p:txBody>
      </p:sp>
      <p:sp>
        <p:nvSpPr>
          <p:cNvPr id="7190" name="TextBox 32"/>
          <p:cNvSpPr txBox="1">
            <a:spLocks noChangeArrowheads="1"/>
          </p:cNvSpPr>
          <p:nvPr/>
        </p:nvSpPr>
        <p:spPr bwMode="auto">
          <a:xfrm>
            <a:off x="8120063" y="3606800"/>
            <a:ext cx="19367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r>
              <a:rPr lang="zh-CN" altLang="en-US" sz="1600" b="1">
                <a:latin typeface="新宋体" panose="02010609030101010101" pitchFamily="49" charset="-122"/>
                <a:ea typeface="新宋体" panose="02010609030101010101" pitchFamily="49" charset="-122"/>
              </a:rPr>
              <a:t>价格</a:t>
            </a:r>
          </a:p>
        </p:txBody>
      </p:sp>
      <p:sp>
        <p:nvSpPr>
          <p:cNvPr id="34" name="Line 23"/>
          <p:cNvSpPr>
            <a:spLocks noChangeShapeType="1"/>
          </p:cNvSpPr>
          <p:nvPr/>
        </p:nvSpPr>
        <p:spPr bwMode="auto">
          <a:xfrm flipH="1">
            <a:off x="9875838" y="3944938"/>
            <a:ext cx="180975" cy="0"/>
          </a:xfrm>
          <a:prstGeom prst="line">
            <a:avLst/>
          </a:prstGeom>
          <a:noFill/>
          <a:ln w="25400" cap="rnd">
            <a:solidFill>
              <a:schemeClr val="accent5"/>
            </a:solidFill>
            <a:prstDash val="solid"/>
            <a:miter lim="800000"/>
          </a:ln>
          <a:extLst>
            <a:ext uri="{909E8E84-426E-40DD-AFC4-6F175D3DCCD1}">
              <a14:hiddenFill xmlns:a14="http://schemas.microsoft.com/office/drawing/2010/main">
                <a:noFill/>
              </a14:hiddenFill>
            </a:ext>
          </a:extLst>
        </p:spPr>
        <p:txBody>
          <a:bodyPr/>
          <a:lstStyle/>
          <a:p>
            <a:pPr algn="r" fontAlgn="auto"/>
            <a:endParaRPr lang="en-US" noProof="1"/>
          </a:p>
        </p:txBody>
      </p:sp>
      <p:sp>
        <p:nvSpPr>
          <p:cNvPr id="7192" name="Freeform 292"/>
          <p:cNvSpPr>
            <a:spLocks noChangeArrowheads="1"/>
          </p:cNvSpPr>
          <p:nvPr/>
        </p:nvSpPr>
        <p:spPr bwMode="auto">
          <a:xfrm>
            <a:off x="5019675" y="2714625"/>
            <a:ext cx="581025" cy="1314450"/>
          </a:xfrm>
          <a:custGeom>
            <a:avLst/>
            <a:gdLst>
              <a:gd name="T0" fmla="*/ 144 w 183"/>
              <a:gd name="T1" fmla="*/ 414 h 414"/>
              <a:gd name="T2" fmla="*/ 138 w 183"/>
              <a:gd name="T3" fmla="*/ 413 h 414"/>
              <a:gd name="T4" fmla="*/ 124 w 183"/>
              <a:gd name="T5" fmla="*/ 389 h 414"/>
              <a:gd name="T6" fmla="*/ 120 w 183"/>
              <a:gd name="T7" fmla="*/ 196 h 414"/>
              <a:gd name="T8" fmla="*/ 10 w 183"/>
              <a:gd name="T9" fmla="*/ 38 h 414"/>
              <a:gd name="T10" fmla="*/ 7 w 183"/>
              <a:gd name="T11" fmla="*/ 10 h 414"/>
              <a:gd name="T12" fmla="*/ 35 w 183"/>
              <a:gd name="T13" fmla="*/ 6 h 414"/>
              <a:gd name="T14" fmla="*/ 158 w 183"/>
              <a:gd name="T15" fmla="*/ 184 h 414"/>
              <a:gd name="T16" fmla="*/ 163 w 183"/>
              <a:gd name="T17" fmla="*/ 399 h 414"/>
              <a:gd name="T18" fmla="*/ 144 w 183"/>
              <a:gd name="T19"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3" h="414">
                <a:moveTo>
                  <a:pt x="144" y="414"/>
                </a:moveTo>
                <a:cubicBezTo>
                  <a:pt x="142" y="414"/>
                  <a:pt x="140" y="414"/>
                  <a:pt x="138" y="413"/>
                </a:cubicBezTo>
                <a:cubicBezTo>
                  <a:pt x="128" y="410"/>
                  <a:pt x="121" y="399"/>
                  <a:pt x="124" y="389"/>
                </a:cubicBezTo>
                <a:cubicBezTo>
                  <a:pt x="142" y="325"/>
                  <a:pt x="141" y="259"/>
                  <a:pt x="120" y="196"/>
                </a:cubicBezTo>
                <a:cubicBezTo>
                  <a:pt x="100" y="133"/>
                  <a:pt x="62" y="79"/>
                  <a:pt x="10" y="38"/>
                </a:cubicBezTo>
                <a:cubicBezTo>
                  <a:pt x="2" y="31"/>
                  <a:pt x="0" y="18"/>
                  <a:pt x="7" y="10"/>
                </a:cubicBezTo>
                <a:cubicBezTo>
                  <a:pt x="14" y="1"/>
                  <a:pt x="26" y="0"/>
                  <a:pt x="35" y="6"/>
                </a:cubicBezTo>
                <a:cubicBezTo>
                  <a:pt x="93" y="52"/>
                  <a:pt x="136" y="113"/>
                  <a:pt x="158" y="184"/>
                </a:cubicBezTo>
                <a:cubicBezTo>
                  <a:pt x="181" y="254"/>
                  <a:pt x="183" y="328"/>
                  <a:pt x="163" y="399"/>
                </a:cubicBezTo>
                <a:cubicBezTo>
                  <a:pt x="160" y="408"/>
                  <a:pt x="152" y="414"/>
                  <a:pt x="144" y="41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tLang="zh-CN"/>
          </a:p>
        </p:txBody>
      </p:sp>
      <p:sp>
        <p:nvSpPr>
          <p:cNvPr id="44" name="Freeform 293"/>
          <p:cNvSpPr/>
          <p:nvPr/>
        </p:nvSpPr>
        <p:spPr bwMode="auto">
          <a:xfrm>
            <a:off x="5026025" y="1984375"/>
            <a:ext cx="1143000" cy="863600"/>
          </a:xfrm>
          <a:custGeom>
            <a:avLst/>
            <a:gdLst>
              <a:gd name="T0" fmla="*/ 21 w 360"/>
              <a:gd name="T1" fmla="*/ 272 h 272"/>
              <a:gd name="T2" fmla="*/ 1 w 360"/>
              <a:gd name="T3" fmla="*/ 253 h 272"/>
              <a:gd name="T4" fmla="*/ 20 w 360"/>
              <a:gd name="T5" fmla="*/ 232 h 272"/>
              <a:gd name="T6" fmla="*/ 202 w 360"/>
              <a:gd name="T7" fmla="*/ 169 h 272"/>
              <a:gd name="T8" fmla="*/ 318 w 360"/>
              <a:gd name="T9" fmla="*/ 15 h 272"/>
              <a:gd name="T10" fmla="*/ 344 w 360"/>
              <a:gd name="T11" fmla="*/ 4 h 272"/>
              <a:gd name="T12" fmla="*/ 356 w 360"/>
              <a:gd name="T13" fmla="*/ 29 h 272"/>
              <a:gd name="T14" fmla="*/ 225 w 360"/>
              <a:gd name="T15" fmla="*/ 201 h 272"/>
              <a:gd name="T16" fmla="*/ 22 w 360"/>
              <a:gd name="T17" fmla="*/ 272 h 272"/>
              <a:gd name="T18" fmla="*/ 21 w 360"/>
              <a:gd name="T19"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272">
                <a:moveTo>
                  <a:pt x="21" y="272"/>
                </a:moveTo>
                <a:cubicBezTo>
                  <a:pt x="10" y="272"/>
                  <a:pt x="1" y="264"/>
                  <a:pt x="1" y="253"/>
                </a:cubicBezTo>
                <a:cubicBezTo>
                  <a:pt x="0" y="242"/>
                  <a:pt x="9" y="233"/>
                  <a:pt x="20" y="232"/>
                </a:cubicBezTo>
                <a:cubicBezTo>
                  <a:pt x="86" y="230"/>
                  <a:pt x="149" y="208"/>
                  <a:pt x="202" y="169"/>
                </a:cubicBezTo>
                <a:cubicBezTo>
                  <a:pt x="255" y="130"/>
                  <a:pt x="295" y="77"/>
                  <a:pt x="318" y="15"/>
                </a:cubicBezTo>
                <a:cubicBezTo>
                  <a:pt x="322" y="5"/>
                  <a:pt x="334" y="0"/>
                  <a:pt x="344" y="4"/>
                </a:cubicBezTo>
                <a:cubicBezTo>
                  <a:pt x="354" y="8"/>
                  <a:pt x="360" y="19"/>
                  <a:pt x="356" y="29"/>
                </a:cubicBezTo>
                <a:cubicBezTo>
                  <a:pt x="330" y="98"/>
                  <a:pt x="285" y="158"/>
                  <a:pt x="225" y="201"/>
                </a:cubicBezTo>
                <a:cubicBezTo>
                  <a:pt x="166" y="245"/>
                  <a:pt x="95" y="269"/>
                  <a:pt x="22" y="272"/>
                </a:cubicBezTo>
                <a:cubicBezTo>
                  <a:pt x="21" y="272"/>
                  <a:pt x="21" y="272"/>
                  <a:pt x="21" y="272"/>
                </a:cubicBezTo>
                <a:close/>
              </a:path>
            </a:pathLst>
          </a:custGeom>
          <a:solidFill>
            <a:schemeClr val="accent3"/>
          </a:solidFill>
          <a:ln>
            <a:noFill/>
          </a:ln>
        </p:spPr>
        <p:txBody>
          <a:bodyPr/>
          <a:lstStyle/>
          <a:p>
            <a:pPr fontAlgn="auto"/>
            <a:endParaRPr lang="en-US" noProof="1"/>
          </a:p>
        </p:txBody>
      </p:sp>
      <p:sp>
        <p:nvSpPr>
          <p:cNvPr id="45" name="Freeform 294"/>
          <p:cNvSpPr/>
          <p:nvPr/>
        </p:nvSpPr>
        <p:spPr bwMode="auto">
          <a:xfrm>
            <a:off x="6022975" y="1984375"/>
            <a:ext cx="1143000" cy="863600"/>
          </a:xfrm>
          <a:custGeom>
            <a:avLst/>
            <a:gdLst>
              <a:gd name="T0" fmla="*/ 339 w 360"/>
              <a:gd name="T1" fmla="*/ 272 h 272"/>
              <a:gd name="T2" fmla="*/ 338 w 360"/>
              <a:gd name="T3" fmla="*/ 272 h 272"/>
              <a:gd name="T4" fmla="*/ 135 w 360"/>
              <a:gd name="T5" fmla="*/ 201 h 272"/>
              <a:gd name="T6" fmla="*/ 4 w 360"/>
              <a:gd name="T7" fmla="*/ 29 h 272"/>
              <a:gd name="T8" fmla="*/ 16 w 360"/>
              <a:gd name="T9" fmla="*/ 4 h 272"/>
              <a:gd name="T10" fmla="*/ 42 w 360"/>
              <a:gd name="T11" fmla="*/ 15 h 272"/>
              <a:gd name="T12" fmla="*/ 158 w 360"/>
              <a:gd name="T13" fmla="*/ 169 h 272"/>
              <a:gd name="T14" fmla="*/ 340 w 360"/>
              <a:gd name="T15" fmla="*/ 232 h 272"/>
              <a:gd name="T16" fmla="*/ 359 w 360"/>
              <a:gd name="T17" fmla="*/ 253 h 272"/>
              <a:gd name="T18" fmla="*/ 339 w 360"/>
              <a:gd name="T19"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272">
                <a:moveTo>
                  <a:pt x="339" y="272"/>
                </a:moveTo>
                <a:cubicBezTo>
                  <a:pt x="339" y="272"/>
                  <a:pt x="339" y="272"/>
                  <a:pt x="338" y="272"/>
                </a:cubicBezTo>
                <a:cubicBezTo>
                  <a:pt x="265" y="269"/>
                  <a:pt x="194" y="245"/>
                  <a:pt x="135" y="201"/>
                </a:cubicBezTo>
                <a:cubicBezTo>
                  <a:pt x="75" y="158"/>
                  <a:pt x="30" y="98"/>
                  <a:pt x="4" y="29"/>
                </a:cubicBezTo>
                <a:cubicBezTo>
                  <a:pt x="0" y="19"/>
                  <a:pt x="6" y="8"/>
                  <a:pt x="16" y="4"/>
                </a:cubicBezTo>
                <a:cubicBezTo>
                  <a:pt x="26" y="0"/>
                  <a:pt x="38" y="5"/>
                  <a:pt x="42" y="15"/>
                </a:cubicBezTo>
                <a:cubicBezTo>
                  <a:pt x="65" y="77"/>
                  <a:pt x="105" y="130"/>
                  <a:pt x="158" y="169"/>
                </a:cubicBezTo>
                <a:cubicBezTo>
                  <a:pt x="211" y="208"/>
                  <a:pt x="274" y="230"/>
                  <a:pt x="340" y="232"/>
                </a:cubicBezTo>
                <a:cubicBezTo>
                  <a:pt x="351" y="233"/>
                  <a:pt x="360" y="242"/>
                  <a:pt x="359" y="253"/>
                </a:cubicBezTo>
                <a:cubicBezTo>
                  <a:pt x="359" y="264"/>
                  <a:pt x="350" y="272"/>
                  <a:pt x="339" y="272"/>
                </a:cubicBezTo>
                <a:close/>
              </a:path>
            </a:pathLst>
          </a:custGeom>
          <a:solidFill>
            <a:schemeClr val="accent4"/>
          </a:solidFill>
          <a:ln>
            <a:noFill/>
          </a:ln>
        </p:spPr>
        <p:txBody>
          <a:bodyPr/>
          <a:lstStyle/>
          <a:p>
            <a:pPr fontAlgn="auto"/>
            <a:endParaRPr lang="en-US" noProof="1"/>
          </a:p>
        </p:txBody>
      </p:sp>
      <p:sp>
        <p:nvSpPr>
          <p:cNvPr id="46" name="Freeform 295"/>
          <p:cNvSpPr/>
          <p:nvPr/>
        </p:nvSpPr>
        <p:spPr bwMode="auto">
          <a:xfrm>
            <a:off x="6591300" y="2714625"/>
            <a:ext cx="581025" cy="1314450"/>
          </a:xfrm>
          <a:custGeom>
            <a:avLst/>
            <a:gdLst>
              <a:gd name="T0" fmla="*/ 39 w 183"/>
              <a:gd name="T1" fmla="*/ 414 h 414"/>
              <a:gd name="T2" fmla="*/ 20 w 183"/>
              <a:gd name="T3" fmla="*/ 399 h 414"/>
              <a:gd name="T4" fmla="*/ 25 w 183"/>
              <a:gd name="T5" fmla="*/ 184 h 414"/>
              <a:gd name="T6" fmla="*/ 148 w 183"/>
              <a:gd name="T7" fmla="*/ 6 h 414"/>
              <a:gd name="T8" fmla="*/ 176 w 183"/>
              <a:gd name="T9" fmla="*/ 10 h 414"/>
              <a:gd name="T10" fmla="*/ 173 w 183"/>
              <a:gd name="T11" fmla="*/ 38 h 414"/>
              <a:gd name="T12" fmla="*/ 63 w 183"/>
              <a:gd name="T13" fmla="*/ 196 h 414"/>
              <a:gd name="T14" fmla="*/ 59 w 183"/>
              <a:gd name="T15" fmla="*/ 389 h 414"/>
              <a:gd name="T16" fmla="*/ 45 w 183"/>
              <a:gd name="T17" fmla="*/ 413 h 414"/>
              <a:gd name="T18" fmla="*/ 39 w 183"/>
              <a:gd name="T19"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3" h="414">
                <a:moveTo>
                  <a:pt x="39" y="414"/>
                </a:moveTo>
                <a:cubicBezTo>
                  <a:pt x="31" y="414"/>
                  <a:pt x="23" y="408"/>
                  <a:pt x="20" y="399"/>
                </a:cubicBezTo>
                <a:cubicBezTo>
                  <a:pt x="0" y="328"/>
                  <a:pt x="2" y="254"/>
                  <a:pt x="25" y="184"/>
                </a:cubicBezTo>
                <a:cubicBezTo>
                  <a:pt x="47" y="113"/>
                  <a:pt x="90" y="52"/>
                  <a:pt x="148" y="6"/>
                </a:cubicBezTo>
                <a:cubicBezTo>
                  <a:pt x="157" y="0"/>
                  <a:pt x="169" y="1"/>
                  <a:pt x="176" y="10"/>
                </a:cubicBezTo>
                <a:cubicBezTo>
                  <a:pt x="183" y="18"/>
                  <a:pt x="181" y="31"/>
                  <a:pt x="173" y="38"/>
                </a:cubicBezTo>
                <a:cubicBezTo>
                  <a:pt x="121" y="79"/>
                  <a:pt x="83" y="133"/>
                  <a:pt x="63" y="196"/>
                </a:cubicBezTo>
                <a:cubicBezTo>
                  <a:pt x="42" y="259"/>
                  <a:pt x="41" y="325"/>
                  <a:pt x="59" y="389"/>
                </a:cubicBezTo>
                <a:cubicBezTo>
                  <a:pt x="62" y="399"/>
                  <a:pt x="55" y="410"/>
                  <a:pt x="45" y="413"/>
                </a:cubicBezTo>
                <a:cubicBezTo>
                  <a:pt x="43" y="414"/>
                  <a:pt x="41" y="414"/>
                  <a:pt x="39" y="414"/>
                </a:cubicBezTo>
                <a:close/>
              </a:path>
            </a:pathLst>
          </a:custGeom>
          <a:solidFill>
            <a:schemeClr val="accent5"/>
          </a:solidFill>
          <a:ln>
            <a:noFill/>
          </a:ln>
        </p:spPr>
        <p:txBody>
          <a:bodyPr/>
          <a:lstStyle/>
          <a:p>
            <a:pPr fontAlgn="auto"/>
            <a:endParaRPr lang="en-US" noProof="1"/>
          </a:p>
        </p:txBody>
      </p:sp>
      <p:sp>
        <p:nvSpPr>
          <p:cNvPr id="7196" name="Freeform 296"/>
          <p:cNvSpPr>
            <a:spLocks noChangeArrowheads="1"/>
          </p:cNvSpPr>
          <p:nvPr/>
        </p:nvSpPr>
        <p:spPr bwMode="auto">
          <a:xfrm>
            <a:off x="5403850" y="3714750"/>
            <a:ext cx="1384300" cy="323850"/>
          </a:xfrm>
          <a:custGeom>
            <a:avLst/>
            <a:gdLst>
              <a:gd name="T0" fmla="*/ 23 w 436"/>
              <a:gd name="T1" fmla="*/ 99 h 102"/>
              <a:gd name="T2" fmla="*/ 6 w 436"/>
              <a:gd name="T3" fmla="*/ 90 h 102"/>
              <a:gd name="T4" fmla="*/ 11 w 436"/>
              <a:gd name="T5" fmla="*/ 62 h 102"/>
              <a:gd name="T6" fmla="*/ 218 w 436"/>
              <a:gd name="T7" fmla="*/ 0 h 102"/>
              <a:gd name="T8" fmla="*/ 425 w 436"/>
              <a:gd name="T9" fmla="*/ 62 h 102"/>
              <a:gd name="T10" fmla="*/ 430 w 436"/>
              <a:gd name="T11" fmla="*/ 90 h 102"/>
              <a:gd name="T12" fmla="*/ 402 w 436"/>
              <a:gd name="T13" fmla="*/ 96 h 102"/>
              <a:gd name="T14" fmla="*/ 218 w 436"/>
              <a:gd name="T15" fmla="*/ 40 h 102"/>
              <a:gd name="T16" fmla="*/ 34 w 436"/>
              <a:gd name="T17" fmla="*/ 96 h 102"/>
              <a:gd name="T18" fmla="*/ 23 w 436"/>
              <a:gd name="T19" fmla="*/ 9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102">
                <a:moveTo>
                  <a:pt x="23" y="99"/>
                </a:moveTo>
                <a:cubicBezTo>
                  <a:pt x="16" y="99"/>
                  <a:pt x="10" y="96"/>
                  <a:pt x="6" y="90"/>
                </a:cubicBezTo>
                <a:cubicBezTo>
                  <a:pt x="0" y="81"/>
                  <a:pt x="2" y="68"/>
                  <a:pt x="11" y="62"/>
                </a:cubicBezTo>
                <a:cubicBezTo>
                  <a:pt x="73" y="21"/>
                  <a:pt x="144" y="0"/>
                  <a:pt x="218" y="0"/>
                </a:cubicBezTo>
                <a:cubicBezTo>
                  <a:pt x="292" y="0"/>
                  <a:pt x="363" y="21"/>
                  <a:pt x="425" y="62"/>
                </a:cubicBezTo>
                <a:cubicBezTo>
                  <a:pt x="434" y="68"/>
                  <a:pt x="436" y="81"/>
                  <a:pt x="430" y="90"/>
                </a:cubicBezTo>
                <a:cubicBezTo>
                  <a:pt x="424" y="99"/>
                  <a:pt x="412" y="102"/>
                  <a:pt x="402" y="96"/>
                </a:cubicBezTo>
                <a:cubicBezTo>
                  <a:pt x="348" y="59"/>
                  <a:pt x="284" y="40"/>
                  <a:pt x="218" y="40"/>
                </a:cubicBezTo>
                <a:cubicBezTo>
                  <a:pt x="152" y="40"/>
                  <a:pt x="88" y="59"/>
                  <a:pt x="34" y="96"/>
                </a:cubicBezTo>
                <a:cubicBezTo>
                  <a:pt x="30" y="98"/>
                  <a:pt x="26" y="99"/>
                  <a:pt x="23" y="99"/>
                </a:cubicBezTo>
                <a:close/>
              </a:path>
            </a:pathLst>
          </a:custGeom>
          <a:solidFill>
            <a:srgbClr val="071689"/>
          </a:solidFill>
          <a:ln w="9525">
            <a:solidFill>
              <a:srgbClr val="070B9B"/>
            </a:solidFill>
            <a:round/>
            <a:headEnd/>
            <a:tailEnd/>
          </a:ln>
        </p:spPr>
        <p:txBody>
          <a:bodyPr/>
          <a:lstStyle/>
          <a:p>
            <a:endParaRPr lang="en-US" altLang="zh-CN"/>
          </a:p>
        </p:txBody>
      </p:sp>
      <p:sp>
        <p:nvSpPr>
          <p:cNvPr id="7197" name="Freeform 297"/>
          <p:cNvSpPr>
            <a:spLocks noChangeArrowheads="1"/>
          </p:cNvSpPr>
          <p:nvPr/>
        </p:nvSpPr>
        <p:spPr bwMode="auto">
          <a:xfrm>
            <a:off x="4264025" y="2466975"/>
            <a:ext cx="914400" cy="2206625"/>
          </a:xfrm>
          <a:custGeom>
            <a:avLst/>
            <a:gdLst>
              <a:gd name="T0" fmla="*/ 234 w 288"/>
              <a:gd name="T1" fmla="*/ 695 h 695"/>
              <a:gd name="T2" fmla="*/ 229 w 288"/>
              <a:gd name="T3" fmla="*/ 694 h 695"/>
              <a:gd name="T4" fmla="*/ 215 w 288"/>
              <a:gd name="T5" fmla="*/ 669 h 695"/>
              <a:gd name="T6" fmla="*/ 208 w 288"/>
              <a:gd name="T7" fmla="*/ 323 h 695"/>
              <a:gd name="T8" fmla="*/ 10 w 288"/>
              <a:gd name="T9" fmla="*/ 38 h 695"/>
              <a:gd name="T10" fmla="*/ 7 w 288"/>
              <a:gd name="T11" fmla="*/ 10 h 695"/>
              <a:gd name="T12" fmla="*/ 35 w 288"/>
              <a:gd name="T13" fmla="*/ 7 h 695"/>
              <a:gd name="T14" fmla="*/ 246 w 288"/>
              <a:gd name="T15" fmla="*/ 311 h 695"/>
              <a:gd name="T16" fmla="*/ 253 w 288"/>
              <a:gd name="T17" fmla="*/ 680 h 695"/>
              <a:gd name="T18" fmla="*/ 234 w 288"/>
              <a:gd name="T19" fmla="*/ 695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695">
                <a:moveTo>
                  <a:pt x="234" y="695"/>
                </a:moveTo>
                <a:cubicBezTo>
                  <a:pt x="232" y="695"/>
                  <a:pt x="231" y="695"/>
                  <a:pt x="229" y="694"/>
                </a:cubicBezTo>
                <a:cubicBezTo>
                  <a:pt x="218" y="691"/>
                  <a:pt x="212" y="680"/>
                  <a:pt x="215" y="669"/>
                </a:cubicBezTo>
                <a:cubicBezTo>
                  <a:pt x="247" y="556"/>
                  <a:pt x="244" y="436"/>
                  <a:pt x="208" y="323"/>
                </a:cubicBezTo>
                <a:cubicBezTo>
                  <a:pt x="171" y="210"/>
                  <a:pt x="103" y="112"/>
                  <a:pt x="10" y="38"/>
                </a:cubicBezTo>
                <a:cubicBezTo>
                  <a:pt x="1" y="32"/>
                  <a:pt x="0" y="19"/>
                  <a:pt x="7" y="10"/>
                </a:cubicBezTo>
                <a:cubicBezTo>
                  <a:pt x="13" y="2"/>
                  <a:pt x="26" y="0"/>
                  <a:pt x="35" y="7"/>
                </a:cubicBezTo>
                <a:cubicBezTo>
                  <a:pt x="134" y="85"/>
                  <a:pt x="207" y="190"/>
                  <a:pt x="246" y="311"/>
                </a:cubicBezTo>
                <a:cubicBezTo>
                  <a:pt x="285" y="431"/>
                  <a:pt x="288" y="559"/>
                  <a:pt x="253" y="680"/>
                </a:cubicBezTo>
                <a:cubicBezTo>
                  <a:pt x="251" y="689"/>
                  <a:pt x="243" y="695"/>
                  <a:pt x="234" y="69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tLang="zh-CN"/>
          </a:p>
        </p:txBody>
      </p:sp>
      <p:sp>
        <p:nvSpPr>
          <p:cNvPr id="49" name="Freeform 298"/>
          <p:cNvSpPr/>
          <p:nvPr/>
        </p:nvSpPr>
        <p:spPr bwMode="auto">
          <a:xfrm>
            <a:off x="4270375" y="1187450"/>
            <a:ext cx="1898650" cy="1416050"/>
          </a:xfrm>
          <a:custGeom>
            <a:avLst/>
            <a:gdLst>
              <a:gd name="T0" fmla="*/ 20 w 598"/>
              <a:gd name="T1" fmla="*/ 446 h 446"/>
              <a:gd name="T2" fmla="*/ 0 w 598"/>
              <a:gd name="T3" fmla="*/ 426 h 446"/>
              <a:gd name="T4" fmla="*/ 19 w 598"/>
              <a:gd name="T5" fmla="*/ 406 h 446"/>
              <a:gd name="T6" fmla="*/ 347 w 598"/>
              <a:gd name="T7" fmla="*/ 292 h 446"/>
              <a:gd name="T8" fmla="*/ 556 w 598"/>
              <a:gd name="T9" fmla="*/ 16 h 446"/>
              <a:gd name="T10" fmla="*/ 582 w 598"/>
              <a:gd name="T11" fmla="*/ 4 h 446"/>
              <a:gd name="T12" fmla="*/ 594 w 598"/>
              <a:gd name="T13" fmla="*/ 30 h 446"/>
              <a:gd name="T14" fmla="*/ 370 w 598"/>
              <a:gd name="T15" fmla="*/ 324 h 446"/>
              <a:gd name="T16" fmla="*/ 21 w 598"/>
              <a:gd name="T17" fmla="*/ 446 h 446"/>
              <a:gd name="T18" fmla="*/ 20 w 598"/>
              <a:gd name="T19" fmla="*/ 446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8" h="446">
                <a:moveTo>
                  <a:pt x="20" y="446"/>
                </a:moveTo>
                <a:cubicBezTo>
                  <a:pt x="10" y="446"/>
                  <a:pt x="1" y="437"/>
                  <a:pt x="0" y="426"/>
                </a:cubicBezTo>
                <a:cubicBezTo>
                  <a:pt x="0" y="415"/>
                  <a:pt x="8" y="406"/>
                  <a:pt x="19" y="406"/>
                </a:cubicBezTo>
                <a:cubicBezTo>
                  <a:pt x="138" y="401"/>
                  <a:pt x="251" y="362"/>
                  <a:pt x="347" y="292"/>
                </a:cubicBezTo>
                <a:cubicBezTo>
                  <a:pt x="443" y="222"/>
                  <a:pt x="515" y="127"/>
                  <a:pt x="556" y="16"/>
                </a:cubicBezTo>
                <a:cubicBezTo>
                  <a:pt x="560" y="5"/>
                  <a:pt x="572" y="0"/>
                  <a:pt x="582" y="4"/>
                </a:cubicBezTo>
                <a:cubicBezTo>
                  <a:pt x="592" y="8"/>
                  <a:pt x="598" y="19"/>
                  <a:pt x="594" y="30"/>
                </a:cubicBezTo>
                <a:cubicBezTo>
                  <a:pt x="550" y="148"/>
                  <a:pt x="473" y="250"/>
                  <a:pt x="370" y="324"/>
                </a:cubicBezTo>
                <a:cubicBezTo>
                  <a:pt x="268" y="399"/>
                  <a:pt x="147" y="441"/>
                  <a:pt x="21" y="446"/>
                </a:cubicBezTo>
                <a:cubicBezTo>
                  <a:pt x="21" y="446"/>
                  <a:pt x="20" y="446"/>
                  <a:pt x="20" y="446"/>
                </a:cubicBezTo>
                <a:close/>
              </a:path>
            </a:pathLst>
          </a:custGeom>
          <a:solidFill>
            <a:schemeClr val="accent3"/>
          </a:solidFill>
          <a:ln>
            <a:noFill/>
          </a:ln>
        </p:spPr>
        <p:txBody>
          <a:bodyPr/>
          <a:lstStyle/>
          <a:p>
            <a:pPr fontAlgn="auto"/>
            <a:endParaRPr lang="en-US" noProof="1"/>
          </a:p>
        </p:txBody>
      </p:sp>
      <p:sp>
        <p:nvSpPr>
          <p:cNvPr id="50" name="Freeform 299"/>
          <p:cNvSpPr/>
          <p:nvPr/>
        </p:nvSpPr>
        <p:spPr bwMode="auto">
          <a:xfrm>
            <a:off x="6022975" y="1187450"/>
            <a:ext cx="1898650" cy="1416050"/>
          </a:xfrm>
          <a:custGeom>
            <a:avLst/>
            <a:gdLst>
              <a:gd name="T0" fmla="*/ 578 w 598"/>
              <a:gd name="T1" fmla="*/ 446 h 446"/>
              <a:gd name="T2" fmla="*/ 577 w 598"/>
              <a:gd name="T3" fmla="*/ 446 h 446"/>
              <a:gd name="T4" fmla="*/ 228 w 598"/>
              <a:gd name="T5" fmla="*/ 324 h 446"/>
              <a:gd name="T6" fmla="*/ 4 w 598"/>
              <a:gd name="T7" fmla="*/ 30 h 446"/>
              <a:gd name="T8" fmla="*/ 16 w 598"/>
              <a:gd name="T9" fmla="*/ 4 h 446"/>
              <a:gd name="T10" fmla="*/ 42 w 598"/>
              <a:gd name="T11" fmla="*/ 16 h 446"/>
              <a:gd name="T12" fmla="*/ 251 w 598"/>
              <a:gd name="T13" fmla="*/ 292 h 446"/>
              <a:gd name="T14" fmla="*/ 579 w 598"/>
              <a:gd name="T15" fmla="*/ 406 h 446"/>
              <a:gd name="T16" fmla="*/ 598 w 598"/>
              <a:gd name="T17" fmla="*/ 426 h 446"/>
              <a:gd name="T18" fmla="*/ 578 w 598"/>
              <a:gd name="T19" fmla="*/ 446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8" h="446">
                <a:moveTo>
                  <a:pt x="578" y="446"/>
                </a:moveTo>
                <a:cubicBezTo>
                  <a:pt x="578" y="446"/>
                  <a:pt x="577" y="446"/>
                  <a:pt x="577" y="446"/>
                </a:cubicBezTo>
                <a:cubicBezTo>
                  <a:pt x="451" y="441"/>
                  <a:pt x="330" y="399"/>
                  <a:pt x="228" y="324"/>
                </a:cubicBezTo>
                <a:cubicBezTo>
                  <a:pt x="125" y="250"/>
                  <a:pt x="48" y="148"/>
                  <a:pt x="4" y="30"/>
                </a:cubicBezTo>
                <a:cubicBezTo>
                  <a:pt x="0" y="19"/>
                  <a:pt x="6" y="8"/>
                  <a:pt x="16" y="4"/>
                </a:cubicBezTo>
                <a:cubicBezTo>
                  <a:pt x="26" y="0"/>
                  <a:pt x="38" y="5"/>
                  <a:pt x="42" y="16"/>
                </a:cubicBezTo>
                <a:cubicBezTo>
                  <a:pt x="83" y="127"/>
                  <a:pt x="155" y="222"/>
                  <a:pt x="251" y="292"/>
                </a:cubicBezTo>
                <a:cubicBezTo>
                  <a:pt x="347" y="362"/>
                  <a:pt x="460" y="401"/>
                  <a:pt x="579" y="406"/>
                </a:cubicBezTo>
                <a:cubicBezTo>
                  <a:pt x="590" y="406"/>
                  <a:pt x="598" y="415"/>
                  <a:pt x="598" y="426"/>
                </a:cubicBezTo>
                <a:cubicBezTo>
                  <a:pt x="597" y="437"/>
                  <a:pt x="588" y="446"/>
                  <a:pt x="578" y="446"/>
                </a:cubicBezTo>
                <a:close/>
              </a:path>
            </a:pathLst>
          </a:custGeom>
          <a:solidFill>
            <a:schemeClr val="accent4"/>
          </a:solidFill>
          <a:ln>
            <a:noFill/>
          </a:ln>
        </p:spPr>
        <p:txBody>
          <a:bodyPr/>
          <a:lstStyle/>
          <a:p>
            <a:pPr fontAlgn="auto"/>
            <a:endParaRPr lang="en-US" noProof="1"/>
          </a:p>
        </p:txBody>
      </p:sp>
      <p:sp>
        <p:nvSpPr>
          <p:cNvPr id="51" name="Freeform 300"/>
          <p:cNvSpPr/>
          <p:nvPr/>
        </p:nvSpPr>
        <p:spPr bwMode="auto">
          <a:xfrm>
            <a:off x="7013575" y="2466975"/>
            <a:ext cx="914400" cy="2206625"/>
          </a:xfrm>
          <a:custGeom>
            <a:avLst/>
            <a:gdLst>
              <a:gd name="T0" fmla="*/ 54 w 288"/>
              <a:gd name="T1" fmla="*/ 695 h 695"/>
              <a:gd name="T2" fmla="*/ 35 w 288"/>
              <a:gd name="T3" fmla="*/ 680 h 695"/>
              <a:gd name="T4" fmla="*/ 42 w 288"/>
              <a:gd name="T5" fmla="*/ 311 h 695"/>
              <a:gd name="T6" fmla="*/ 253 w 288"/>
              <a:gd name="T7" fmla="*/ 7 h 695"/>
              <a:gd name="T8" fmla="*/ 281 w 288"/>
              <a:gd name="T9" fmla="*/ 10 h 695"/>
              <a:gd name="T10" fmla="*/ 278 w 288"/>
              <a:gd name="T11" fmla="*/ 38 h 695"/>
              <a:gd name="T12" fmla="*/ 80 w 288"/>
              <a:gd name="T13" fmla="*/ 323 h 695"/>
              <a:gd name="T14" fmla="*/ 73 w 288"/>
              <a:gd name="T15" fmla="*/ 669 h 695"/>
              <a:gd name="T16" fmla="*/ 59 w 288"/>
              <a:gd name="T17" fmla="*/ 694 h 695"/>
              <a:gd name="T18" fmla="*/ 54 w 288"/>
              <a:gd name="T19" fmla="*/ 695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695">
                <a:moveTo>
                  <a:pt x="54" y="695"/>
                </a:moveTo>
                <a:cubicBezTo>
                  <a:pt x="45" y="695"/>
                  <a:pt x="37" y="689"/>
                  <a:pt x="35" y="680"/>
                </a:cubicBezTo>
                <a:cubicBezTo>
                  <a:pt x="0" y="559"/>
                  <a:pt x="3" y="431"/>
                  <a:pt x="42" y="311"/>
                </a:cubicBezTo>
                <a:cubicBezTo>
                  <a:pt x="81" y="190"/>
                  <a:pt x="154" y="85"/>
                  <a:pt x="253" y="7"/>
                </a:cubicBezTo>
                <a:cubicBezTo>
                  <a:pt x="262" y="0"/>
                  <a:pt x="275" y="2"/>
                  <a:pt x="281" y="10"/>
                </a:cubicBezTo>
                <a:cubicBezTo>
                  <a:pt x="288" y="19"/>
                  <a:pt x="287" y="32"/>
                  <a:pt x="278" y="38"/>
                </a:cubicBezTo>
                <a:cubicBezTo>
                  <a:pt x="185" y="112"/>
                  <a:pt x="117" y="210"/>
                  <a:pt x="80" y="323"/>
                </a:cubicBezTo>
                <a:cubicBezTo>
                  <a:pt x="44" y="436"/>
                  <a:pt x="41" y="556"/>
                  <a:pt x="73" y="669"/>
                </a:cubicBezTo>
                <a:cubicBezTo>
                  <a:pt x="76" y="680"/>
                  <a:pt x="70" y="691"/>
                  <a:pt x="59" y="694"/>
                </a:cubicBezTo>
                <a:cubicBezTo>
                  <a:pt x="57" y="695"/>
                  <a:pt x="56" y="695"/>
                  <a:pt x="54" y="695"/>
                </a:cubicBezTo>
                <a:close/>
              </a:path>
            </a:pathLst>
          </a:custGeom>
          <a:solidFill>
            <a:schemeClr val="accent5"/>
          </a:solidFill>
          <a:ln>
            <a:noFill/>
          </a:ln>
        </p:spPr>
        <p:txBody>
          <a:bodyPr/>
          <a:lstStyle/>
          <a:p>
            <a:pPr fontAlgn="auto"/>
            <a:endParaRPr lang="en-US" noProof="1"/>
          </a:p>
        </p:txBody>
      </p:sp>
      <p:sp>
        <p:nvSpPr>
          <p:cNvPr id="7201" name="Freeform 301"/>
          <p:cNvSpPr>
            <a:spLocks noChangeArrowheads="1"/>
          </p:cNvSpPr>
          <p:nvPr/>
        </p:nvSpPr>
        <p:spPr bwMode="auto">
          <a:xfrm>
            <a:off x="4933950" y="4216400"/>
            <a:ext cx="2324100" cy="466725"/>
          </a:xfrm>
          <a:custGeom>
            <a:avLst/>
            <a:gdLst>
              <a:gd name="T0" fmla="*/ 23 w 732"/>
              <a:gd name="T1" fmla="*/ 144 h 147"/>
              <a:gd name="T2" fmla="*/ 6 w 732"/>
              <a:gd name="T3" fmla="*/ 135 h 147"/>
              <a:gd name="T4" fmla="*/ 12 w 732"/>
              <a:gd name="T5" fmla="*/ 107 h 147"/>
              <a:gd name="T6" fmla="*/ 366 w 732"/>
              <a:gd name="T7" fmla="*/ 0 h 147"/>
              <a:gd name="T8" fmla="*/ 720 w 732"/>
              <a:gd name="T9" fmla="*/ 107 h 147"/>
              <a:gd name="T10" fmla="*/ 726 w 732"/>
              <a:gd name="T11" fmla="*/ 135 h 147"/>
              <a:gd name="T12" fmla="*/ 698 w 732"/>
              <a:gd name="T13" fmla="*/ 141 h 147"/>
              <a:gd name="T14" fmla="*/ 366 w 732"/>
              <a:gd name="T15" fmla="*/ 40 h 147"/>
              <a:gd name="T16" fmla="*/ 34 w 732"/>
              <a:gd name="T17" fmla="*/ 141 h 147"/>
              <a:gd name="T18" fmla="*/ 23 w 732"/>
              <a:gd name="T19" fmla="*/ 14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2" h="147">
                <a:moveTo>
                  <a:pt x="23" y="144"/>
                </a:moveTo>
                <a:cubicBezTo>
                  <a:pt x="17" y="144"/>
                  <a:pt x="10" y="141"/>
                  <a:pt x="6" y="135"/>
                </a:cubicBezTo>
                <a:cubicBezTo>
                  <a:pt x="0" y="126"/>
                  <a:pt x="3" y="113"/>
                  <a:pt x="12" y="107"/>
                </a:cubicBezTo>
                <a:cubicBezTo>
                  <a:pt x="117" y="37"/>
                  <a:pt x="239" y="0"/>
                  <a:pt x="366" y="0"/>
                </a:cubicBezTo>
                <a:cubicBezTo>
                  <a:pt x="493" y="0"/>
                  <a:pt x="615" y="37"/>
                  <a:pt x="720" y="107"/>
                </a:cubicBezTo>
                <a:cubicBezTo>
                  <a:pt x="729" y="113"/>
                  <a:pt x="732" y="126"/>
                  <a:pt x="726" y="135"/>
                </a:cubicBezTo>
                <a:cubicBezTo>
                  <a:pt x="719" y="144"/>
                  <a:pt x="707" y="147"/>
                  <a:pt x="698" y="141"/>
                </a:cubicBezTo>
                <a:cubicBezTo>
                  <a:pt x="599" y="75"/>
                  <a:pt x="485" y="40"/>
                  <a:pt x="366" y="40"/>
                </a:cubicBezTo>
                <a:cubicBezTo>
                  <a:pt x="247" y="40"/>
                  <a:pt x="133" y="75"/>
                  <a:pt x="34" y="141"/>
                </a:cubicBezTo>
                <a:cubicBezTo>
                  <a:pt x="31" y="143"/>
                  <a:pt x="27" y="144"/>
                  <a:pt x="23" y="144"/>
                </a:cubicBezTo>
                <a:close/>
              </a:path>
            </a:pathLst>
          </a:custGeom>
          <a:solidFill>
            <a:srgbClr val="071689"/>
          </a:solidFill>
          <a:ln w="9525">
            <a:solidFill>
              <a:srgbClr val="071689"/>
            </a:solidFill>
            <a:round/>
            <a:headEnd/>
            <a:tailEnd/>
          </a:ln>
        </p:spPr>
        <p:txBody>
          <a:bodyPr/>
          <a:lstStyle/>
          <a:p>
            <a:endParaRPr lang="en-US" altLang="zh-CN"/>
          </a:p>
        </p:txBody>
      </p:sp>
      <p:grpSp>
        <p:nvGrpSpPr>
          <p:cNvPr id="7202" name="Group 52"/>
          <p:cNvGrpSpPr>
            <a:grpSpLocks/>
          </p:cNvGrpSpPr>
          <p:nvPr/>
        </p:nvGrpSpPr>
        <p:grpSpPr bwMode="auto">
          <a:xfrm>
            <a:off x="5832475" y="4016375"/>
            <a:ext cx="527050" cy="530225"/>
            <a:chOff x="4308476" y="4629150"/>
            <a:chExt cx="527050" cy="530225"/>
          </a:xfrm>
        </p:grpSpPr>
        <p:sp>
          <p:nvSpPr>
            <p:cNvPr id="7203" name="Oval 316"/>
            <p:cNvSpPr>
              <a:spLocks noChangeArrowheads="1"/>
            </p:cNvSpPr>
            <p:nvPr/>
          </p:nvSpPr>
          <p:spPr bwMode="auto">
            <a:xfrm>
              <a:off x="4321176" y="4641850"/>
              <a:ext cx="501650" cy="50482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tLang="zh-CN"/>
            </a:p>
          </p:txBody>
        </p:sp>
        <p:grpSp>
          <p:nvGrpSpPr>
            <p:cNvPr id="55" name="Group 54"/>
            <p:cNvGrpSpPr/>
            <p:nvPr/>
          </p:nvGrpSpPr>
          <p:grpSpPr>
            <a:xfrm>
              <a:off x="4308476" y="4629150"/>
              <a:ext cx="527050" cy="530225"/>
              <a:chOff x="4308476" y="4629150"/>
              <a:chExt cx="527050" cy="530225"/>
            </a:xfrm>
            <a:solidFill>
              <a:schemeClr val="accent1"/>
            </a:solidFill>
          </p:grpSpPr>
          <p:sp>
            <p:nvSpPr>
              <p:cNvPr id="56" name="Freeform 303"/>
              <p:cNvSpPr>
                <a:spLocks noEditPoints="1"/>
              </p:cNvSpPr>
              <p:nvPr/>
            </p:nvSpPr>
            <p:spPr bwMode="auto">
              <a:xfrm>
                <a:off x="4460876" y="4740275"/>
                <a:ext cx="222250" cy="323850"/>
              </a:xfrm>
              <a:custGeom>
                <a:avLst/>
                <a:gdLst>
                  <a:gd name="T0" fmla="*/ 19 w 70"/>
                  <a:gd name="T1" fmla="*/ 78 h 102"/>
                  <a:gd name="T2" fmla="*/ 20 w 70"/>
                  <a:gd name="T3" fmla="*/ 83 h 102"/>
                  <a:gd name="T4" fmla="*/ 35 w 70"/>
                  <a:gd name="T5" fmla="*/ 86 h 102"/>
                  <a:gd name="T6" fmla="*/ 50 w 70"/>
                  <a:gd name="T7" fmla="*/ 83 h 102"/>
                  <a:gd name="T8" fmla="*/ 51 w 70"/>
                  <a:gd name="T9" fmla="*/ 78 h 102"/>
                  <a:gd name="T10" fmla="*/ 35 w 70"/>
                  <a:gd name="T11" fmla="*/ 81 h 102"/>
                  <a:gd name="T12" fmla="*/ 19 w 70"/>
                  <a:gd name="T13" fmla="*/ 78 h 102"/>
                  <a:gd name="T14" fmla="*/ 20 w 70"/>
                  <a:gd name="T15" fmla="*/ 88 h 102"/>
                  <a:gd name="T16" fmla="*/ 21 w 70"/>
                  <a:gd name="T17" fmla="*/ 93 h 102"/>
                  <a:gd name="T18" fmla="*/ 26 w 70"/>
                  <a:gd name="T19" fmla="*/ 96 h 102"/>
                  <a:gd name="T20" fmla="*/ 26 w 70"/>
                  <a:gd name="T21" fmla="*/ 99 h 102"/>
                  <a:gd name="T22" fmla="*/ 35 w 70"/>
                  <a:gd name="T23" fmla="*/ 102 h 102"/>
                  <a:gd name="T24" fmla="*/ 44 w 70"/>
                  <a:gd name="T25" fmla="*/ 99 h 102"/>
                  <a:gd name="T26" fmla="*/ 44 w 70"/>
                  <a:gd name="T27" fmla="*/ 96 h 102"/>
                  <a:gd name="T28" fmla="*/ 49 w 70"/>
                  <a:gd name="T29" fmla="*/ 93 h 102"/>
                  <a:gd name="T30" fmla="*/ 50 w 70"/>
                  <a:gd name="T31" fmla="*/ 88 h 102"/>
                  <a:gd name="T32" fmla="*/ 35 w 70"/>
                  <a:gd name="T33" fmla="*/ 90 h 102"/>
                  <a:gd name="T34" fmla="*/ 20 w 70"/>
                  <a:gd name="T35" fmla="*/ 88 h 102"/>
                  <a:gd name="T36" fmla="*/ 35 w 70"/>
                  <a:gd name="T37" fmla="*/ 0 h 102"/>
                  <a:gd name="T38" fmla="*/ 0 w 70"/>
                  <a:gd name="T39" fmla="*/ 35 h 102"/>
                  <a:gd name="T40" fmla="*/ 17 w 70"/>
                  <a:gd name="T41" fmla="*/ 65 h 102"/>
                  <a:gd name="T42" fmla="*/ 18 w 70"/>
                  <a:gd name="T43" fmla="*/ 74 h 102"/>
                  <a:gd name="T44" fmla="*/ 35 w 70"/>
                  <a:gd name="T45" fmla="*/ 77 h 102"/>
                  <a:gd name="T46" fmla="*/ 52 w 70"/>
                  <a:gd name="T47" fmla="*/ 74 h 102"/>
                  <a:gd name="T48" fmla="*/ 53 w 70"/>
                  <a:gd name="T49" fmla="*/ 65 h 102"/>
                  <a:gd name="T50" fmla="*/ 70 w 70"/>
                  <a:gd name="T51" fmla="*/ 35 h 102"/>
                  <a:gd name="T52" fmla="*/ 35 w 70"/>
                  <a:gd name="T53" fmla="*/ 0 h 102"/>
                  <a:gd name="T54" fmla="*/ 48 w 70"/>
                  <a:gd name="T55" fmla="*/ 61 h 102"/>
                  <a:gd name="T56" fmla="*/ 47 w 70"/>
                  <a:gd name="T57" fmla="*/ 69 h 102"/>
                  <a:gd name="T58" fmla="*/ 35 w 70"/>
                  <a:gd name="T59" fmla="*/ 71 h 102"/>
                  <a:gd name="T60" fmla="*/ 23 w 70"/>
                  <a:gd name="T61" fmla="*/ 69 h 102"/>
                  <a:gd name="T62" fmla="*/ 22 w 70"/>
                  <a:gd name="T63" fmla="*/ 61 h 102"/>
                  <a:gd name="T64" fmla="*/ 6 w 70"/>
                  <a:gd name="T65" fmla="*/ 35 h 102"/>
                  <a:gd name="T66" fmla="*/ 35 w 70"/>
                  <a:gd name="T67" fmla="*/ 6 h 102"/>
                  <a:gd name="T68" fmla="*/ 64 w 70"/>
                  <a:gd name="T69" fmla="*/ 35 h 102"/>
                  <a:gd name="T70" fmla="*/ 48 w 70"/>
                  <a:gd name="T71" fmla="*/ 61 h 102"/>
                  <a:gd name="T72" fmla="*/ 35 w 70"/>
                  <a:gd name="T73" fmla="*/ 14 h 102"/>
                  <a:gd name="T74" fmla="*/ 37 w 70"/>
                  <a:gd name="T75" fmla="*/ 12 h 102"/>
                  <a:gd name="T76" fmla="*/ 35 w 70"/>
                  <a:gd name="T77" fmla="*/ 11 h 102"/>
                  <a:gd name="T78" fmla="*/ 11 w 70"/>
                  <a:gd name="T79" fmla="*/ 35 h 102"/>
                  <a:gd name="T80" fmla="*/ 13 w 70"/>
                  <a:gd name="T81" fmla="*/ 37 h 102"/>
                  <a:gd name="T82" fmla="*/ 14 w 70"/>
                  <a:gd name="T83" fmla="*/ 35 h 102"/>
                  <a:gd name="T84" fmla="*/ 35 w 70"/>
                  <a:gd name="T85" fmla="*/ 14 h 102"/>
                  <a:gd name="T86" fmla="*/ 43 w 70"/>
                  <a:gd name="T87" fmla="*/ 48 h 102"/>
                  <a:gd name="T88" fmla="*/ 35 w 70"/>
                  <a:gd name="T89" fmla="*/ 34 h 102"/>
                  <a:gd name="T90" fmla="*/ 27 w 70"/>
                  <a:gd name="T91" fmla="*/ 48 h 102"/>
                  <a:gd name="T92" fmla="*/ 24 w 70"/>
                  <a:gd name="T93" fmla="*/ 41 h 102"/>
                  <a:gd name="T94" fmla="*/ 19 w 70"/>
                  <a:gd name="T95" fmla="*/ 43 h 102"/>
                  <a:gd name="T96" fmla="*/ 27 w 70"/>
                  <a:gd name="T97" fmla="*/ 60 h 102"/>
                  <a:gd name="T98" fmla="*/ 35 w 70"/>
                  <a:gd name="T99" fmla="*/ 45 h 102"/>
                  <a:gd name="T100" fmla="*/ 43 w 70"/>
                  <a:gd name="T101" fmla="*/ 60 h 102"/>
                  <a:gd name="T102" fmla="*/ 51 w 70"/>
                  <a:gd name="T103" fmla="*/ 43 h 102"/>
                  <a:gd name="T104" fmla="*/ 46 w 70"/>
                  <a:gd name="T105" fmla="*/ 41 h 102"/>
                  <a:gd name="T106" fmla="*/ 43 w 70"/>
                  <a:gd name="T107" fmla="*/ 4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 h="102">
                    <a:moveTo>
                      <a:pt x="19" y="78"/>
                    </a:moveTo>
                    <a:cubicBezTo>
                      <a:pt x="20" y="83"/>
                      <a:pt x="20" y="83"/>
                      <a:pt x="20" y="83"/>
                    </a:cubicBezTo>
                    <a:cubicBezTo>
                      <a:pt x="24" y="85"/>
                      <a:pt x="29" y="86"/>
                      <a:pt x="35" y="86"/>
                    </a:cubicBezTo>
                    <a:cubicBezTo>
                      <a:pt x="41" y="86"/>
                      <a:pt x="46" y="85"/>
                      <a:pt x="50" y="83"/>
                    </a:cubicBezTo>
                    <a:cubicBezTo>
                      <a:pt x="51" y="78"/>
                      <a:pt x="51" y="78"/>
                      <a:pt x="51" y="78"/>
                    </a:cubicBezTo>
                    <a:cubicBezTo>
                      <a:pt x="46" y="80"/>
                      <a:pt x="41" y="81"/>
                      <a:pt x="35" y="81"/>
                    </a:cubicBezTo>
                    <a:cubicBezTo>
                      <a:pt x="29" y="81"/>
                      <a:pt x="24" y="80"/>
                      <a:pt x="19" y="78"/>
                    </a:cubicBezTo>
                    <a:close/>
                    <a:moveTo>
                      <a:pt x="20" y="88"/>
                    </a:moveTo>
                    <a:cubicBezTo>
                      <a:pt x="21" y="93"/>
                      <a:pt x="21" y="93"/>
                      <a:pt x="21" y="93"/>
                    </a:cubicBezTo>
                    <a:cubicBezTo>
                      <a:pt x="21" y="93"/>
                      <a:pt x="22" y="95"/>
                      <a:pt x="26" y="96"/>
                    </a:cubicBezTo>
                    <a:cubicBezTo>
                      <a:pt x="26" y="99"/>
                      <a:pt x="26" y="99"/>
                      <a:pt x="26" y="99"/>
                    </a:cubicBezTo>
                    <a:cubicBezTo>
                      <a:pt x="26" y="99"/>
                      <a:pt x="28" y="102"/>
                      <a:pt x="35" y="102"/>
                    </a:cubicBezTo>
                    <a:cubicBezTo>
                      <a:pt x="42" y="102"/>
                      <a:pt x="44" y="99"/>
                      <a:pt x="44" y="99"/>
                    </a:cubicBezTo>
                    <a:cubicBezTo>
                      <a:pt x="44" y="96"/>
                      <a:pt x="44" y="96"/>
                      <a:pt x="44" y="96"/>
                    </a:cubicBezTo>
                    <a:cubicBezTo>
                      <a:pt x="48" y="95"/>
                      <a:pt x="49" y="93"/>
                      <a:pt x="49" y="93"/>
                    </a:cubicBezTo>
                    <a:cubicBezTo>
                      <a:pt x="50" y="88"/>
                      <a:pt x="50" y="88"/>
                      <a:pt x="50" y="88"/>
                    </a:cubicBezTo>
                    <a:cubicBezTo>
                      <a:pt x="45" y="90"/>
                      <a:pt x="40" y="90"/>
                      <a:pt x="35" y="90"/>
                    </a:cubicBezTo>
                    <a:cubicBezTo>
                      <a:pt x="30" y="90"/>
                      <a:pt x="25" y="90"/>
                      <a:pt x="20" y="88"/>
                    </a:cubicBezTo>
                    <a:close/>
                    <a:moveTo>
                      <a:pt x="35" y="0"/>
                    </a:moveTo>
                    <a:cubicBezTo>
                      <a:pt x="16" y="0"/>
                      <a:pt x="0" y="16"/>
                      <a:pt x="0" y="35"/>
                    </a:cubicBezTo>
                    <a:cubicBezTo>
                      <a:pt x="0" y="48"/>
                      <a:pt x="7" y="59"/>
                      <a:pt x="17" y="65"/>
                    </a:cubicBezTo>
                    <a:cubicBezTo>
                      <a:pt x="18" y="74"/>
                      <a:pt x="18" y="74"/>
                      <a:pt x="18" y="74"/>
                    </a:cubicBezTo>
                    <a:cubicBezTo>
                      <a:pt x="23" y="76"/>
                      <a:pt x="29" y="77"/>
                      <a:pt x="35" y="77"/>
                    </a:cubicBezTo>
                    <a:cubicBezTo>
                      <a:pt x="41" y="77"/>
                      <a:pt x="47" y="76"/>
                      <a:pt x="52" y="74"/>
                    </a:cubicBezTo>
                    <a:cubicBezTo>
                      <a:pt x="53" y="65"/>
                      <a:pt x="53" y="65"/>
                      <a:pt x="53" y="65"/>
                    </a:cubicBezTo>
                    <a:cubicBezTo>
                      <a:pt x="63" y="59"/>
                      <a:pt x="70" y="48"/>
                      <a:pt x="70" y="35"/>
                    </a:cubicBezTo>
                    <a:cubicBezTo>
                      <a:pt x="70" y="16"/>
                      <a:pt x="54" y="0"/>
                      <a:pt x="35" y="0"/>
                    </a:cubicBezTo>
                    <a:close/>
                    <a:moveTo>
                      <a:pt x="48" y="61"/>
                    </a:moveTo>
                    <a:cubicBezTo>
                      <a:pt x="47" y="69"/>
                      <a:pt x="47" y="69"/>
                      <a:pt x="47" y="69"/>
                    </a:cubicBezTo>
                    <a:cubicBezTo>
                      <a:pt x="47" y="69"/>
                      <a:pt x="44" y="71"/>
                      <a:pt x="35" y="71"/>
                    </a:cubicBezTo>
                    <a:cubicBezTo>
                      <a:pt x="26" y="71"/>
                      <a:pt x="23" y="69"/>
                      <a:pt x="23" y="69"/>
                    </a:cubicBezTo>
                    <a:cubicBezTo>
                      <a:pt x="22" y="61"/>
                      <a:pt x="22" y="61"/>
                      <a:pt x="22" y="61"/>
                    </a:cubicBezTo>
                    <a:cubicBezTo>
                      <a:pt x="13" y="56"/>
                      <a:pt x="6" y="46"/>
                      <a:pt x="6" y="35"/>
                    </a:cubicBezTo>
                    <a:cubicBezTo>
                      <a:pt x="6" y="19"/>
                      <a:pt x="19" y="6"/>
                      <a:pt x="35" y="6"/>
                    </a:cubicBezTo>
                    <a:cubicBezTo>
                      <a:pt x="51" y="6"/>
                      <a:pt x="64" y="19"/>
                      <a:pt x="64" y="35"/>
                    </a:cubicBezTo>
                    <a:cubicBezTo>
                      <a:pt x="64" y="46"/>
                      <a:pt x="57" y="56"/>
                      <a:pt x="48" y="61"/>
                    </a:cubicBezTo>
                    <a:close/>
                    <a:moveTo>
                      <a:pt x="35" y="14"/>
                    </a:moveTo>
                    <a:cubicBezTo>
                      <a:pt x="36" y="14"/>
                      <a:pt x="37" y="13"/>
                      <a:pt x="37" y="12"/>
                    </a:cubicBezTo>
                    <a:cubicBezTo>
                      <a:pt x="37" y="11"/>
                      <a:pt x="36" y="11"/>
                      <a:pt x="35" y="11"/>
                    </a:cubicBezTo>
                    <a:cubicBezTo>
                      <a:pt x="22" y="11"/>
                      <a:pt x="11" y="21"/>
                      <a:pt x="11" y="35"/>
                    </a:cubicBezTo>
                    <a:cubicBezTo>
                      <a:pt x="11" y="36"/>
                      <a:pt x="12" y="37"/>
                      <a:pt x="13" y="37"/>
                    </a:cubicBezTo>
                    <a:cubicBezTo>
                      <a:pt x="14" y="37"/>
                      <a:pt x="14" y="36"/>
                      <a:pt x="14" y="35"/>
                    </a:cubicBezTo>
                    <a:cubicBezTo>
                      <a:pt x="14" y="24"/>
                      <a:pt x="24" y="14"/>
                      <a:pt x="35" y="14"/>
                    </a:cubicBezTo>
                    <a:close/>
                    <a:moveTo>
                      <a:pt x="43" y="48"/>
                    </a:moveTo>
                    <a:cubicBezTo>
                      <a:pt x="35" y="34"/>
                      <a:pt x="35" y="34"/>
                      <a:pt x="35" y="34"/>
                    </a:cubicBezTo>
                    <a:cubicBezTo>
                      <a:pt x="27" y="48"/>
                      <a:pt x="27" y="48"/>
                      <a:pt x="27" y="48"/>
                    </a:cubicBezTo>
                    <a:cubicBezTo>
                      <a:pt x="24" y="41"/>
                      <a:pt x="24" y="41"/>
                      <a:pt x="24" y="41"/>
                    </a:cubicBezTo>
                    <a:cubicBezTo>
                      <a:pt x="19" y="43"/>
                      <a:pt x="19" y="43"/>
                      <a:pt x="19" y="43"/>
                    </a:cubicBezTo>
                    <a:cubicBezTo>
                      <a:pt x="27" y="60"/>
                      <a:pt x="27" y="60"/>
                      <a:pt x="27" y="60"/>
                    </a:cubicBezTo>
                    <a:cubicBezTo>
                      <a:pt x="35" y="45"/>
                      <a:pt x="35" y="45"/>
                      <a:pt x="35" y="45"/>
                    </a:cubicBezTo>
                    <a:cubicBezTo>
                      <a:pt x="43" y="60"/>
                      <a:pt x="43" y="60"/>
                      <a:pt x="43" y="60"/>
                    </a:cubicBezTo>
                    <a:cubicBezTo>
                      <a:pt x="51" y="43"/>
                      <a:pt x="51" y="43"/>
                      <a:pt x="51" y="43"/>
                    </a:cubicBezTo>
                    <a:cubicBezTo>
                      <a:pt x="46" y="41"/>
                      <a:pt x="46" y="41"/>
                      <a:pt x="46" y="41"/>
                    </a:cubicBezTo>
                    <a:lnTo>
                      <a:pt x="43" y="48"/>
                    </a:lnTo>
                    <a:close/>
                  </a:path>
                </a:pathLst>
              </a:custGeom>
              <a:grpFill/>
              <a:ln>
                <a:noFill/>
              </a:ln>
            </p:spPr>
            <p:txBody>
              <a:bodyPr/>
              <a:lstStyle/>
              <a:p>
                <a:pPr fontAlgn="auto"/>
                <a:endParaRPr lang="en-US" noProof="1"/>
              </a:p>
            </p:txBody>
          </p:sp>
          <p:sp>
            <p:nvSpPr>
              <p:cNvPr id="57" name="Freeform 317"/>
              <p:cNvSpPr>
                <a:spLocks noEditPoints="1"/>
              </p:cNvSpPr>
              <p:nvPr/>
            </p:nvSpPr>
            <p:spPr bwMode="auto">
              <a:xfrm>
                <a:off x="4308476" y="4629150"/>
                <a:ext cx="527050" cy="530225"/>
              </a:xfrm>
              <a:custGeom>
                <a:avLst/>
                <a:gdLst>
                  <a:gd name="T0" fmla="*/ 83 w 166"/>
                  <a:gd name="T1" fmla="*/ 167 h 167"/>
                  <a:gd name="T2" fmla="*/ 0 w 166"/>
                  <a:gd name="T3" fmla="*/ 83 h 167"/>
                  <a:gd name="T4" fmla="*/ 83 w 166"/>
                  <a:gd name="T5" fmla="*/ 0 h 167"/>
                  <a:gd name="T6" fmla="*/ 166 w 166"/>
                  <a:gd name="T7" fmla="*/ 83 h 167"/>
                  <a:gd name="T8" fmla="*/ 83 w 166"/>
                  <a:gd name="T9" fmla="*/ 167 h 167"/>
                  <a:gd name="T10" fmla="*/ 83 w 166"/>
                  <a:gd name="T11" fmla="*/ 8 h 167"/>
                  <a:gd name="T12" fmla="*/ 8 w 166"/>
                  <a:gd name="T13" fmla="*/ 83 h 167"/>
                  <a:gd name="T14" fmla="*/ 83 w 166"/>
                  <a:gd name="T15" fmla="*/ 159 h 167"/>
                  <a:gd name="T16" fmla="*/ 158 w 166"/>
                  <a:gd name="T17" fmla="*/ 83 h 167"/>
                  <a:gd name="T18" fmla="*/ 83 w 166"/>
                  <a:gd name="T19" fmla="*/ 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7">
                    <a:moveTo>
                      <a:pt x="83" y="167"/>
                    </a:moveTo>
                    <a:cubicBezTo>
                      <a:pt x="37" y="167"/>
                      <a:pt x="0" y="129"/>
                      <a:pt x="0" y="83"/>
                    </a:cubicBezTo>
                    <a:cubicBezTo>
                      <a:pt x="0" y="37"/>
                      <a:pt x="37" y="0"/>
                      <a:pt x="83" y="0"/>
                    </a:cubicBezTo>
                    <a:cubicBezTo>
                      <a:pt x="129" y="0"/>
                      <a:pt x="166" y="37"/>
                      <a:pt x="166" y="83"/>
                    </a:cubicBezTo>
                    <a:cubicBezTo>
                      <a:pt x="166" y="129"/>
                      <a:pt x="129" y="167"/>
                      <a:pt x="83" y="167"/>
                    </a:cubicBezTo>
                    <a:close/>
                    <a:moveTo>
                      <a:pt x="83" y="8"/>
                    </a:moveTo>
                    <a:cubicBezTo>
                      <a:pt x="41" y="8"/>
                      <a:pt x="8" y="42"/>
                      <a:pt x="8" y="83"/>
                    </a:cubicBezTo>
                    <a:cubicBezTo>
                      <a:pt x="8" y="125"/>
                      <a:pt x="41" y="159"/>
                      <a:pt x="83" y="159"/>
                    </a:cubicBezTo>
                    <a:cubicBezTo>
                      <a:pt x="125" y="159"/>
                      <a:pt x="158" y="125"/>
                      <a:pt x="158" y="83"/>
                    </a:cubicBezTo>
                    <a:cubicBezTo>
                      <a:pt x="158" y="42"/>
                      <a:pt x="125" y="8"/>
                      <a:pt x="8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en-US" noProof="1"/>
              </a:p>
            </p:txBody>
          </p:sp>
        </p:grpSp>
      </p:grpSp>
      <p:grpSp>
        <p:nvGrpSpPr>
          <p:cNvPr id="7205" name="Group 57"/>
          <p:cNvGrpSpPr>
            <a:grpSpLocks/>
          </p:cNvGrpSpPr>
          <p:nvPr/>
        </p:nvGrpSpPr>
        <p:grpSpPr bwMode="auto">
          <a:xfrm>
            <a:off x="4718050" y="3206750"/>
            <a:ext cx="530225" cy="530225"/>
            <a:chOff x="3194051" y="3819525"/>
            <a:chExt cx="530225" cy="530225"/>
          </a:xfrm>
        </p:grpSpPr>
        <p:sp>
          <p:nvSpPr>
            <p:cNvPr id="7206" name="Oval 318"/>
            <p:cNvSpPr>
              <a:spLocks noChangeArrowheads="1"/>
            </p:cNvSpPr>
            <p:nvPr/>
          </p:nvSpPr>
          <p:spPr bwMode="auto">
            <a:xfrm>
              <a:off x="3206751" y="3832225"/>
              <a:ext cx="504825" cy="50482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tLang="zh-CN"/>
            </a:p>
          </p:txBody>
        </p:sp>
        <p:grpSp>
          <p:nvGrpSpPr>
            <p:cNvPr id="60" name="Group 59"/>
            <p:cNvGrpSpPr/>
            <p:nvPr/>
          </p:nvGrpSpPr>
          <p:grpSpPr>
            <a:xfrm>
              <a:off x="3194051" y="3819525"/>
              <a:ext cx="530225" cy="530225"/>
              <a:chOff x="3194051" y="3819525"/>
              <a:chExt cx="530225" cy="530225"/>
            </a:xfrm>
            <a:solidFill>
              <a:schemeClr val="accent2"/>
            </a:solidFill>
          </p:grpSpPr>
          <p:sp>
            <p:nvSpPr>
              <p:cNvPr id="61" name="Freeform 305"/>
              <p:cNvSpPr>
                <a:spLocks noEditPoints="1"/>
              </p:cNvSpPr>
              <p:nvPr/>
            </p:nvSpPr>
            <p:spPr bwMode="auto">
              <a:xfrm>
                <a:off x="3336926" y="3949700"/>
                <a:ext cx="244475" cy="304800"/>
              </a:xfrm>
              <a:custGeom>
                <a:avLst/>
                <a:gdLst>
                  <a:gd name="T0" fmla="*/ 77 w 77"/>
                  <a:gd name="T1" fmla="*/ 15 h 96"/>
                  <a:gd name="T2" fmla="*/ 72 w 77"/>
                  <a:gd name="T3" fmla="*/ 10 h 96"/>
                  <a:gd name="T4" fmla="*/ 54 w 77"/>
                  <a:gd name="T5" fmla="*/ 46 h 96"/>
                  <a:gd name="T6" fmla="*/ 49 w 77"/>
                  <a:gd name="T7" fmla="*/ 43 h 96"/>
                  <a:gd name="T8" fmla="*/ 67 w 77"/>
                  <a:gd name="T9" fmla="*/ 5 h 96"/>
                  <a:gd name="T10" fmla="*/ 62 w 77"/>
                  <a:gd name="T11" fmla="*/ 0 h 96"/>
                  <a:gd name="T12" fmla="*/ 15 w 77"/>
                  <a:gd name="T13" fmla="*/ 0 h 96"/>
                  <a:gd name="T14" fmla="*/ 10 w 77"/>
                  <a:gd name="T15" fmla="*/ 5 h 96"/>
                  <a:gd name="T16" fmla="*/ 29 w 77"/>
                  <a:gd name="T17" fmla="*/ 43 h 96"/>
                  <a:gd name="T18" fmla="*/ 23 w 77"/>
                  <a:gd name="T19" fmla="*/ 46 h 96"/>
                  <a:gd name="T20" fmla="*/ 5 w 77"/>
                  <a:gd name="T21" fmla="*/ 10 h 96"/>
                  <a:gd name="T22" fmla="*/ 0 w 77"/>
                  <a:gd name="T23" fmla="*/ 15 h 96"/>
                  <a:gd name="T24" fmla="*/ 18 w 77"/>
                  <a:gd name="T25" fmla="*/ 51 h 96"/>
                  <a:gd name="T26" fmla="*/ 11 w 77"/>
                  <a:gd name="T27" fmla="*/ 69 h 96"/>
                  <a:gd name="T28" fmla="*/ 39 w 77"/>
                  <a:gd name="T29" fmla="*/ 96 h 96"/>
                  <a:gd name="T30" fmla="*/ 66 w 77"/>
                  <a:gd name="T31" fmla="*/ 69 h 96"/>
                  <a:gd name="T32" fmla="*/ 60 w 77"/>
                  <a:gd name="T33" fmla="*/ 51 h 96"/>
                  <a:gd name="T34" fmla="*/ 77 w 77"/>
                  <a:gd name="T35" fmla="*/ 15 h 96"/>
                  <a:gd name="T36" fmla="*/ 19 w 77"/>
                  <a:gd name="T37" fmla="*/ 7 h 96"/>
                  <a:gd name="T38" fmla="*/ 59 w 77"/>
                  <a:gd name="T39" fmla="*/ 7 h 96"/>
                  <a:gd name="T40" fmla="*/ 55 w 77"/>
                  <a:gd name="T41" fmla="*/ 14 h 96"/>
                  <a:gd name="T42" fmla="*/ 22 w 77"/>
                  <a:gd name="T43" fmla="*/ 14 h 96"/>
                  <a:gd name="T44" fmla="*/ 19 w 77"/>
                  <a:gd name="T45" fmla="*/ 7 h 96"/>
                  <a:gd name="T46" fmla="*/ 26 w 77"/>
                  <a:gd name="T47" fmla="*/ 21 h 96"/>
                  <a:gd name="T48" fmla="*/ 52 w 77"/>
                  <a:gd name="T49" fmla="*/ 21 h 96"/>
                  <a:gd name="T50" fmla="*/ 42 w 77"/>
                  <a:gd name="T51" fmla="*/ 41 h 96"/>
                  <a:gd name="T52" fmla="*/ 39 w 77"/>
                  <a:gd name="T53" fmla="*/ 41 h 96"/>
                  <a:gd name="T54" fmla="*/ 36 w 77"/>
                  <a:gd name="T55" fmla="*/ 41 h 96"/>
                  <a:gd name="T56" fmla="*/ 26 w 77"/>
                  <a:gd name="T57" fmla="*/ 21 h 96"/>
                  <a:gd name="T58" fmla="*/ 60 w 77"/>
                  <a:gd name="T59" fmla="*/ 69 h 96"/>
                  <a:gd name="T60" fmla="*/ 39 w 77"/>
                  <a:gd name="T61" fmla="*/ 90 h 96"/>
                  <a:gd name="T62" fmla="*/ 17 w 77"/>
                  <a:gd name="T63" fmla="*/ 69 h 96"/>
                  <a:gd name="T64" fmla="*/ 39 w 77"/>
                  <a:gd name="T65" fmla="*/ 47 h 96"/>
                  <a:gd name="T66" fmla="*/ 60 w 77"/>
                  <a:gd name="T67" fmla="*/ 69 h 96"/>
                  <a:gd name="T68" fmla="*/ 39 w 77"/>
                  <a:gd name="T69" fmla="*/ 49 h 96"/>
                  <a:gd name="T70" fmla="*/ 19 w 77"/>
                  <a:gd name="T71" fmla="*/ 69 h 96"/>
                  <a:gd name="T72" fmla="*/ 39 w 77"/>
                  <a:gd name="T73" fmla="*/ 89 h 96"/>
                  <a:gd name="T74" fmla="*/ 59 w 77"/>
                  <a:gd name="T75" fmla="*/ 69 h 96"/>
                  <a:gd name="T76" fmla="*/ 39 w 77"/>
                  <a:gd name="T77" fmla="*/ 49 h 96"/>
                  <a:gd name="T78" fmla="*/ 39 w 77"/>
                  <a:gd name="T79" fmla="*/ 87 h 96"/>
                  <a:gd name="T80" fmla="*/ 21 w 77"/>
                  <a:gd name="T81" fmla="*/ 69 h 96"/>
                  <a:gd name="T82" fmla="*/ 39 w 77"/>
                  <a:gd name="T83" fmla="*/ 51 h 96"/>
                  <a:gd name="T84" fmla="*/ 57 w 77"/>
                  <a:gd name="T85" fmla="*/ 69 h 96"/>
                  <a:gd name="T86" fmla="*/ 39 w 77"/>
                  <a:gd name="T87" fmla="*/ 87 h 96"/>
                  <a:gd name="T88" fmla="*/ 42 w 77"/>
                  <a:gd name="T89" fmla="*/ 57 h 96"/>
                  <a:gd name="T90" fmla="*/ 39 w 77"/>
                  <a:gd name="T91" fmla="*/ 57 h 96"/>
                  <a:gd name="T92" fmla="*/ 33 w 77"/>
                  <a:gd name="T93" fmla="*/ 61 h 96"/>
                  <a:gd name="T94" fmla="*/ 33 w 77"/>
                  <a:gd name="T95" fmla="*/ 64 h 96"/>
                  <a:gd name="T96" fmla="*/ 37 w 77"/>
                  <a:gd name="T97" fmla="*/ 64 h 96"/>
                  <a:gd name="T98" fmla="*/ 37 w 77"/>
                  <a:gd name="T99" fmla="*/ 78 h 96"/>
                  <a:gd name="T100" fmla="*/ 34 w 77"/>
                  <a:gd name="T101" fmla="*/ 78 h 96"/>
                  <a:gd name="T102" fmla="*/ 34 w 77"/>
                  <a:gd name="T103" fmla="*/ 81 h 96"/>
                  <a:gd name="T104" fmla="*/ 45 w 77"/>
                  <a:gd name="T105" fmla="*/ 81 h 96"/>
                  <a:gd name="T106" fmla="*/ 45 w 77"/>
                  <a:gd name="T107" fmla="*/ 78 h 96"/>
                  <a:gd name="T108" fmla="*/ 42 w 77"/>
                  <a:gd name="T109" fmla="*/ 78 h 96"/>
                  <a:gd name="T110" fmla="*/ 42 w 77"/>
                  <a:gd name="T111" fmla="*/ 5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7" h="96">
                    <a:moveTo>
                      <a:pt x="77" y="15"/>
                    </a:moveTo>
                    <a:cubicBezTo>
                      <a:pt x="72" y="10"/>
                      <a:pt x="72" y="10"/>
                      <a:pt x="72" y="10"/>
                    </a:cubicBezTo>
                    <a:cubicBezTo>
                      <a:pt x="54" y="46"/>
                      <a:pt x="54" y="46"/>
                      <a:pt x="54" y="46"/>
                    </a:cubicBezTo>
                    <a:cubicBezTo>
                      <a:pt x="53" y="45"/>
                      <a:pt x="51" y="44"/>
                      <a:pt x="49" y="43"/>
                    </a:cubicBezTo>
                    <a:cubicBezTo>
                      <a:pt x="67" y="5"/>
                      <a:pt x="67" y="5"/>
                      <a:pt x="67" y="5"/>
                    </a:cubicBezTo>
                    <a:cubicBezTo>
                      <a:pt x="62" y="0"/>
                      <a:pt x="62" y="0"/>
                      <a:pt x="62" y="0"/>
                    </a:cubicBezTo>
                    <a:cubicBezTo>
                      <a:pt x="15" y="0"/>
                      <a:pt x="15" y="0"/>
                      <a:pt x="15" y="0"/>
                    </a:cubicBezTo>
                    <a:cubicBezTo>
                      <a:pt x="10" y="5"/>
                      <a:pt x="10" y="5"/>
                      <a:pt x="10" y="5"/>
                    </a:cubicBezTo>
                    <a:cubicBezTo>
                      <a:pt x="29" y="43"/>
                      <a:pt x="29" y="43"/>
                      <a:pt x="29" y="43"/>
                    </a:cubicBezTo>
                    <a:cubicBezTo>
                      <a:pt x="27" y="44"/>
                      <a:pt x="25" y="45"/>
                      <a:pt x="23" y="46"/>
                    </a:cubicBezTo>
                    <a:cubicBezTo>
                      <a:pt x="5" y="10"/>
                      <a:pt x="5" y="10"/>
                      <a:pt x="5" y="10"/>
                    </a:cubicBezTo>
                    <a:cubicBezTo>
                      <a:pt x="0" y="15"/>
                      <a:pt x="0" y="15"/>
                      <a:pt x="0" y="15"/>
                    </a:cubicBezTo>
                    <a:cubicBezTo>
                      <a:pt x="18" y="51"/>
                      <a:pt x="18" y="51"/>
                      <a:pt x="18" y="51"/>
                    </a:cubicBezTo>
                    <a:cubicBezTo>
                      <a:pt x="14" y="56"/>
                      <a:pt x="11" y="62"/>
                      <a:pt x="11" y="69"/>
                    </a:cubicBezTo>
                    <a:cubicBezTo>
                      <a:pt x="11" y="84"/>
                      <a:pt x="24" y="96"/>
                      <a:pt x="39" y="96"/>
                    </a:cubicBezTo>
                    <a:cubicBezTo>
                      <a:pt x="54" y="96"/>
                      <a:pt x="66" y="84"/>
                      <a:pt x="66" y="69"/>
                    </a:cubicBezTo>
                    <a:cubicBezTo>
                      <a:pt x="66" y="62"/>
                      <a:pt x="64" y="56"/>
                      <a:pt x="60" y="51"/>
                    </a:cubicBezTo>
                    <a:lnTo>
                      <a:pt x="77" y="15"/>
                    </a:lnTo>
                    <a:close/>
                    <a:moveTo>
                      <a:pt x="19" y="7"/>
                    </a:moveTo>
                    <a:cubicBezTo>
                      <a:pt x="59" y="7"/>
                      <a:pt x="59" y="7"/>
                      <a:pt x="59" y="7"/>
                    </a:cubicBezTo>
                    <a:cubicBezTo>
                      <a:pt x="55" y="14"/>
                      <a:pt x="55" y="14"/>
                      <a:pt x="55" y="14"/>
                    </a:cubicBezTo>
                    <a:cubicBezTo>
                      <a:pt x="22" y="14"/>
                      <a:pt x="22" y="14"/>
                      <a:pt x="22" y="14"/>
                    </a:cubicBezTo>
                    <a:lnTo>
                      <a:pt x="19" y="7"/>
                    </a:lnTo>
                    <a:close/>
                    <a:moveTo>
                      <a:pt x="26" y="21"/>
                    </a:moveTo>
                    <a:cubicBezTo>
                      <a:pt x="52" y="21"/>
                      <a:pt x="52" y="21"/>
                      <a:pt x="52" y="21"/>
                    </a:cubicBezTo>
                    <a:cubicBezTo>
                      <a:pt x="42" y="41"/>
                      <a:pt x="42" y="41"/>
                      <a:pt x="42" y="41"/>
                    </a:cubicBezTo>
                    <a:cubicBezTo>
                      <a:pt x="41" y="41"/>
                      <a:pt x="40" y="41"/>
                      <a:pt x="39" y="41"/>
                    </a:cubicBezTo>
                    <a:cubicBezTo>
                      <a:pt x="38" y="41"/>
                      <a:pt x="37" y="41"/>
                      <a:pt x="36" y="41"/>
                    </a:cubicBezTo>
                    <a:lnTo>
                      <a:pt x="26" y="21"/>
                    </a:lnTo>
                    <a:close/>
                    <a:moveTo>
                      <a:pt x="60" y="69"/>
                    </a:moveTo>
                    <a:cubicBezTo>
                      <a:pt x="60" y="81"/>
                      <a:pt x="51" y="90"/>
                      <a:pt x="39" y="90"/>
                    </a:cubicBezTo>
                    <a:cubicBezTo>
                      <a:pt x="27" y="90"/>
                      <a:pt x="17" y="81"/>
                      <a:pt x="17" y="69"/>
                    </a:cubicBezTo>
                    <a:cubicBezTo>
                      <a:pt x="17" y="57"/>
                      <a:pt x="27" y="47"/>
                      <a:pt x="39" y="47"/>
                    </a:cubicBezTo>
                    <a:cubicBezTo>
                      <a:pt x="51" y="47"/>
                      <a:pt x="60" y="57"/>
                      <a:pt x="60" y="69"/>
                    </a:cubicBezTo>
                    <a:close/>
                    <a:moveTo>
                      <a:pt x="39" y="49"/>
                    </a:moveTo>
                    <a:cubicBezTo>
                      <a:pt x="28" y="49"/>
                      <a:pt x="19" y="58"/>
                      <a:pt x="19" y="69"/>
                    </a:cubicBezTo>
                    <a:cubicBezTo>
                      <a:pt x="19" y="80"/>
                      <a:pt x="28" y="89"/>
                      <a:pt x="39" y="89"/>
                    </a:cubicBezTo>
                    <a:cubicBezTo>
                      <a:pt x="50" y="89"/>
                      <a:pt x="59" y="80"/>
                      <a:pt x="59" y="69"/>
                    </a:cubicBezTo>
                    <a:cubicBezTo>
                      <a:pt x="59" y="58"/>
                      <a:pt x="50" y="49"/>
                      <a:pt x="39" y="49"/>
                    </a:cubicBezTo>
                    <a:close/>
                    <a:moveTo>
                      <a:pt x="39" y="87"/>
                    </a:moveTo>
                    <a:cubicBezTo>
                      <a:pt x="29" y="87"/>
                      <a:pt x="21" y="79"/>
                      <a:pt x="21" y="69"/>
                    </a:cubicBezTo>
                    <a:cubicBezTo>
                      <a:pt x="21" y="59"/>
                      <a:pt x="29" y="51"/>
                      <a:pt x="39" y="51"/>
                    </a:cubicBezTo>
                    <a:cubicBezTo>
                      <a:pt x="49" y="51"/>
                      <a:pt x="57" y="59"/>
                      <a:pt x="57" y="69"/>
                    </a:cubicBezTo>
                    <a:cubicBezTo>
                      <a:pt x="57" y="79"/>
                      <a:pt x="49" y="87"/>
                      <a:pt x="39" y="87"/>
                    </a:cubicBezTo>
                    <a:close/>
                    <a:moveTo>
                      <a:pt x="42" y="57"/>
                    </a:moveTo>
                    <a:cubicBezTo>
                      <a:pt x="39" y="57"/>
                      <a:pt x="39" y="57"/>
                      <a:pt x="39" y="57"/>
                    </a:cubicBezTo>
                    <a:cubicBezTo>
                      <a:pt x="39" y="57"/>
                      <a:pt x="37" y="61"/>
                      <a:pt x="33" y="61"/>
                    </a:cubicBezTo>
                    <a:cubicBezTo>
                      <a:pt x="33" y="64"/>
                      <a:pt x="33" y="64"/>
                      <a:pt x="33" y="64"/>
                    </a:cubicBezTo>
                    <a:cubicBezTo>
                      <a:pt x="37" y="64"/>
                      <a:pt x="37" y="64"/>
                      <a:pt x="37" y="64"/>
                    </a:cubicBezTo>
                    <a:cubicBezTo>
                      <a:pt x="37" y="78"/>
                      <a:pt x="37" y="78"/>
                      <a:pt x="37" y="78"/>
                    </a:cubicBezTo>
                    <a:cubicBezTo>
                      <a:pt x="34" y="78"/>
                      <a:pt x="34" y="78"/>
                      <a:pt x="34" y="78"/>
                    </a:cubicBezTo>
                    <a:cubicBezTo>
                      <a:pt x="34" y="81"/>
                      <a:pt x="34" y="81"/>
                      <a:pt x="34" y="81"/>
                    </a:cubicBezTo>
                    <a:cubicBezTo>
                      <a:pt x="45" y="81"/>
                      <a:pt x="45" y="81"/>
                      <a:pt x="45" y="81"/>
                    </a:cubicBezTo>
                    <a:cubicBezTo>
                      <a:pt x="45" y="78"/>
                      <a:pt x="45" y="78"/>
                      <a:pt x="45" y="78"/>
                    </a:cubicBezTo>
                    <a:cubicBezTo>
                      <a:pt x="42" y="78"/>
                      <a:pt x="42" y="78"/>
                      <a:pt x="42" y="78"/>
                    </a:cubicBezTo>
                    <a:lnTo>
                      <a:pt x="42" y="57"/>
                    </a:lnTo>
                    <a:close/>
                  </a:path>
                </a:pathLst>
              </a:custGeom>
              <a:grpFill/>
              <a:ln>
                <a:noFill/>
              </a:ln>
            </p:spPr>
            <p:txBody>
              <a:bodyPr/>
              <a:lstStyle/>
              <a:p>
                <a:pPr fontAlgn="auto"/>
                <a:endParaRPr lang="en-US" noProof="1"/>
              </a:p>
            </p:txBody>
          </p:sp>
          <p:sp>
            <p:nvSpPr>
              <p:cNvPr id="62" name="Freeform 319"/>
              <p:cNvSpPr>
                <a:spLocks noEditPoints="1"/>
              </p:cNvSpPr>
              <p:nvPr/>
            </p:nvSpPr>
            <p:spPr bwMode="auto">
              <a:xfrm>
                <a:off x="3194051" y="3819525"/>
                <a:ext cx="530225" cy="530225"/>
              </a:xfrm>
              <a:custGeom>
                <a:avLst/>
                <a:gdLst>
                  <a:gd name="T0" fmla="*/ 84 w 167"/>
                  <a:gd name="T1" fmla="*/ 167 h 167"/>
                  <a:gd name="T2" fmla="*/ 0 w 167"/>
                  <a:gd name="T3" fmla="*/ 84 h 167"/>
                  <a:gd name="T4" fmla="*/ 84 w 167"/>
                  <a:gd name="T5" fmla="*/ 0 h 167"/>
                  <a:gd name="T6" fmla="*/ 167 w 167"/>
                  <a:gd name="T7" fmla="*/ 84 h 167"/>
                  <a:gd name="T8" fmla="*/ 84 w 167"/>
                  <a:gd name="T9" fmla="*/ 167 h 167"/>
                  <a:gd name="T10" fmla="*/ 84 w 167"/>
                  <a:gd name="T11" fmla="*/ 8 h 167"/>
                  <a:gd name="T12" fmla="*/ 8 w 167"/>
                  <a:gd name="T13" fmla="*/ 84 h 167"/>
                  <a:gd name="T14" fmla="*/ 84 w 167"/>
                  <a:gd name="T15" fmla="*/ 159 h 167"/>
                  <a:gd name="T16" fmla="*/ 159 w 167"/>
                  <a:gd name="T17" fmla="*/ 84 h 167"/>
                  <a:gd name="T18" fmla="*/ 84 w 167"/>
                  <a:gd name="T19" fmla="*/ 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7" h="167">
                    <a:moveTo>
                      <a:pt x="84" y="167"/>
                    </a:moveTo>
                    <a:cubicBezTo>
                      <a:pt x="38" y="167"/>
                      <a:pt x="0" y="130"/>
                      <a:pt x="0" y="84"/>
                    </a:cubicBezTo>
                    <a:cubicBezTo>
                      <a:pt x="0" y="38"/>
                      <a:pt x="38" y="0"/>
                      <a:pt x="84" y="0"/>
                    </a:cubicBezTo>
                    <a:cubicBezTo>
                      <a:pt x="130" y="0"/>
                      <a:pt x="167" y="38"/>
                      <a:pt x="167" y="84"/>
                    </a:cubicBezTo>
                    <a:cubicBezTo>
                      <a:pt x="167" y="130"/>
                      <a:pt x="130" y="167"/>
                      <a:pt x="84" y="167"/>
                    </a:cubicBezTo>
                    <a:close/>
                    <a:moveTo>
                      <a:pt x="84" y="8"/>
                    </a:moveTo>
                    <a:cubicBezTo>
                      <a:pt x="42" y="8"/>
                      <a:pt x="8" y="42"/>
                      <a:pt x="8" y="84"/>
                    </a:cubicBezTo>
                    <a:cubicBezTo>
                      <a:pt x="8" y="125"/>
                      <a:pt x="42" y="159"/>
                      <a:pt x="84" y="159"/>
                    </a:cubicBezTo>
                    <a:cubicBezTo>
                      <a:pt x="125" y="159"/>
                      <a:pt x="159" y="125"/>
                      <a:pt x="159" y="84"/>
                    </a:cubicBezTo>
                    <a:cubicBezTo>
                      <a:pt x="159" y="42"/>
                      <a:pt x="125" y="8"/>
                      <a:pt x="8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en-US" noProof="1"/>
              </a:p>
            </p:txBody>
          </p:sp>
        </p:grpSp>
      </p:grpSp>
      <p:grpSp>
        <p:nvGrpSpPr>
          <p:cNvPr id="7208" name="Group 62"/>
          <p:cNvGrpSpPr>
            <a:grpSpLocks/>
          </p:cNvGrpSpPr>
          <p:nvPr/>
        </p:nvGrpSpPr>
        <p:grpSpPr bwMode="auto">
          <a:xfrm>
            <a:off x="5143500" y="1901825"/>
            <a:ext cx="530225" cy="527050"/>
            <a:chOff x="3619501" y="2514600"/>
            <a:chExt cx="530225" cy="527050"/>
          </a:xfrm>
        </p:grpSpPr>
        <p:sp>
          <p:nvSpPr>
            <p:cNvPr id="7209" name="Oval 320"/>
            <p:cNvSpPr>
              <a:spLocks noChangeArrowheads="1"/>
            </p:cNvSpPr>
            <p:nvPr/>
          </p:nvSpPr>
          <p:spPr bwMode="auto">
            <a:xfrm>
              <a:off x="3632201" y="2527300"/>
              <a:ext cx="504825" cy="5016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tLang="zh-CN"/>
            </a:p>
          </p:txBody>
        </p:sp>
        <p:grpSp>
          <p:nvGrpSpPr>
            <p:cNvPr id="65" name="Group 64"/>
            <p:cNvGrpSpPr/>
            <p:nvPr/>
          </p:nvGrpSpPr>
          <p:grpSpPr>
            <a:xfrm>
              <a:off x="3619501" y="2514600"/>
              <a:ext cx="530225" cy="527050"/>
              <a:chOff x="3619501" y="2514600"/>
              <a:chExt cx="530225" cy="527050"/>
            </a:xfrm>
            <a:solidFill>
              <a:schemeClr val="accent3"/>
            </a:solidFill>
          </p:grpSpPr>
          <p:sp>
            <p:nvSpPr>
              <p:cNvPr id="66" name="Freeform 307"/>
              <p:cNvSpPr>
                <a:spLocks noEditPoints="1"/>
              </p:cNvSpPr>
              <p:nvPr/>
            </p:nvSpPr>
            <p:spPr bwMode="auto">
              <a:xfrm>
                <a:off x="3740151" y="2660650"/>
                <a:ext cx="288925" cy="244475"/>
              </a:xfrm>
              <a:custGeom>
                <a:avLst/>
                <a:gdLst>
                  <a:gd name="T0" fmla="*/ 4 w 91"/>
                  <a:gd name="T1" fmla="*/ 74 h 77"/>
                  <a:gd name="T2" fmla="*/ 7 w 91"/>
                  <a:gd name="T3" fmla="*/ 77 h 77"/>
                  <a:gd name="T4" fmla="*/ 24 w 91"/>
                  <a:gd name="T5" fmla="*/ 77 h 77"/>
                  <a:gd name="T6" fmla="*/ 24 w 91"/>
                  <a:gd name="T7" fmla="*/ 42 h 77"/>
                  <a:gd name="T8" fmla="*/ 4 w 91"/>
                  <a:gd name="T9" fmla="*/ 62 h 77"/>
                  <a:gd name="T10" fmla="*/ 4 w 91"/>
                  <a:gd name="T11" fmla="*/ 74 h 77"/>
                  <a:gd name="T12" fmla="*/ 32 w 91"/>
                  <a:gd name="T13" fmla="*/ 50 h 77"/>
                  <a:gd name="T14" fmla="*/ 32 w 91"/>
                  <a:gd name="T15" fmla="*/ 77 h 77"/>
                  <a:gd name="T16" fmla="*/ 52 w 91"/>
                  <a:gd name="T17" fmla="*/ 77 h 77"/>
                  <a:gd name="T18" fmla="*/ 52 w 91"/>
                  <a:gd name="T19" fmla="*/ 53 h 77"/>
                  <a:gd name="T20" fmla="*/ 44 w 91"/>
                  <a:gd name="T21" fmla="*/ 61 h 77"/>
                  <a:gd name="T22" fmla="*/ 32 w 91"/>
                  <a:gd name="T23" fmla="*/ 50 h 77"/>
                  <a:gd name="T24" fmla="*/ 61 w 91"/>
                  <a:gd name="T25" fmla="*/ 45 h 77"/>
                  <a:gd name="T26" fmla="*/ 61 w 91"/>
                  <a:gd name="T27" fmla="*/ 77 h 77"/>
                  <a:gd name="T28" fmla="*/ 77 w 91"/>
                  <a:gd name="T29" fmla="*/ 77 h 77"/>
                  <a:gd name="T30" fmla="*/ 81 w 91"/>
                  <a:gd name="T31" fmla="*/ 74 h 77"/>
                  <a:gd name="T32" fmla="*/ 81 w 91"/>
                  <a:gd name="T33" fmla="*/ 24 h 77"/>
                  <a:gd name="T34" fmla="*/ 63 w 91"/>
                  <a:gd name="T35" fmla="*/ 42 h 77"/>
                  <a:gd name="T36" fmla="*/ 61 w 91"/>
                  <a:gd name="T37" fmla="*/ 45 h 77"/>
                  <a:gd name="T38" fmla="*/ 73 w 91"/>
                  <a:gd name="T39" fmla="*/ 1 h 77"/>
                  <a:gd name="T40" fmla="*/ 69 w 91"/>
                  <a:gd name="T41" fmla="*/ 5 h 77"/>
                  <a:gd name="T42" fmla="*/ 73 w 91"/>
                  <a:gd name="T43" fmla="*/ 9 h 77"/>
                  <a:gd name="T44" fmla="*/ 77 w 91"/>
                  <a:gd name="T45" fmla="*/ 8 h 77"/>
                  <a:gd name="T46" fmla="*/ 44 w 91"/>
                  <a:gd name="T47" fmla="*/ 42 h 77"/>
                  <a:gd name="T48" fmla="*/ 24 w 91"/>
                  <a:gd name="T49" fmla="*/ 22 h 77"/>
                  <a:gd name="T50" fmla="*/ 1 w 91"/>
                  <a:gd name="T51" fmla="*/ 45 h 77"/>
                  <a:gd name="T52" fmla="*/ 1 w 91"/>
                  <a:gd name="T53" fmla="*/ 50 h 77"/>
                  <a:gd name="T54" fmla="*/ 6 w 91"/>
                  <a:gd name="T55" fmla="*/ 50 h 77"/>
                  <a:gd name="T56" fmla="*/ 24 w 91"/>
                  <a:gd name="T57" fmla="*/ 33 h 77"/>
                  <a:gd name="T58" fmla="*/ 44 w 91"/>
                  <a:gd name="T59" fmla="*/ 52 h 77"/>
                  <a:gd name="T60" fmla="*/ 82 w 91"/>
                  <a:gd name="T61" fmla="*/ 13 h 77"/>
                  <a:gd name="T62" fmla="*/ 82 w 91"/>
                  <a:gd name="T63" fmla="*/ 17 h 77"/>
                  <a:gd name="T64" fmla="*/ 85 w 91"/>
                  <a:gd name="T65" fmla="*/ 21 h 77"/>
                  <a:gd name="T66" fmla="*/ 86 w 91"/>
                  <a:gd name="T67" fmla="*/ 21 h 77"/>
                  <a:gd name="T68" fmla="*/ 89 w 91"/>
                  <a:gd name="T69" fmla="*/ 18 h 77"/>
                  <a:gd name="T70" fmla="*/ 91 w 91"/>
                  <a:gd name="T71" fmla="*/ 0 h 77"/>
                  <a:gd name="T72" fmla="*/ 73 w 91"/>
                  <a:gd name="T73" fmla="*/ 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1" h="77">
                    <a:moveTo>
                      <a:pt x="4" y="74"/>
                    </a:moveTo>
                    <a:cubicBezTo>
                      <a:pt x="4" y="75"/>
                      <a:pt x="5" y="77"/>
                      <a:pt x="7" y="77"/>
                    </a:cubicBezTo>
                    <a:cubicBezTo>
                      <a:pt x="24" y="77"/>
                      <a:pt x="24" y="77"/>
                      <a:pt x="24" y="77"/>
                    </a:cubicBezTo>
                    <a:cubicBezTo>
                      <a:pt x="24" y="42"/>
                      <a:pt x="24" y="42"/>
                      <a:pt x="24" y="42"/>
                    </a:cubicBezTo>
                    <a:cubicBezTo>
                      <a:pt x="4" y="62"/>
                      <a:pt x="4" y="62"/>
                      <a:pt x="4" y="62"/>
                    </a:cubicBezTo>
                    <a:lnTo>
                      <a:pt x="4" y="74"/>
                    </a:lnTo>
                    <a:close/>
                    <a:moveTo>
                      <a:pt x="32" y="50"/>
                    </a:moveTo>
                    <a:cubicBezTo>
                      <a:pt x="32" y="77"/>
                      <a:pt x="32" y="77"/>
                      <a:pt x="32" y="77"/>
                    </a:cubicBezTo>
                    <a:cubicBezTo>
                      <a:pt x="52" y="77"/>
                      <a:pt x="52" y="77"/>
                      <a:pt x="52" y="77"/>
                    </a:cubicBezTo>
                    <a:cubicBezTo>
                      <a:pt x="52" y="53"/>
                      <a:pt x="52" y="53"/>
                      <a:pt x="52" y="53"/>
                    </a:cubicBezTo>
                    <a:cubicBezTo>
                      <a:pt x="44" y="61"/>
                      <a:pt x="44" y="61"/>
                      <a:pt x="44" y="61"/>
                    </a:cubicBezTo>
                    <a:lnTo>
                      <a:pt x="32" y="50"/>
                    </a:lnTo>
                    <a:close/>
                    <a:moveTo>
                      <a:pt x="61" y="45"/>
                    </a:moveTo>
                    <a:cubicBezTo>
                      <a:pt x="61" y="77"/>
                      <a:pt x="61" y="77"/>
                      <a:pt x="61" y="77"/>
                    </a:cubicBezTo>
                    <a:cubicBezTo>
                      <a:pt x="77" y="77"/>
                      <a:pt x="77" y="77"/>
                      <a:pt x="77" y="77"/>
                    </a:cubicBezTo>
                    <a:cubicBezTo>
                      <a:pt x="79" y="77"/>
                      <a:pt x="81" y="75"/>
                      <a:pt x="81" y="74"/>
                    </a:cubicBezTo>
                    <a:cubicBezTo>
                      <a:pt x="81" y="24"/>
                      <a:pt x="81" y="24"/>
                      <a:pt x="81" y="24"/>
                    </a:cubicBezTo>
                    <a:cubicBezTo>
                      <a:pt x="63" y="42"/>
                      <a:pt x="63" y="42"/>
                      <a:pt x="63" y="42"/>
                    </a:cubicBezTo>
                    <a:lnTo>
                      <a:pt x="61" y="45"/>
                    </a:lnTo>
                    <a:close/>
                    <a:moveTo>
                      <a:pt x="73" y="1"/>
                    </a:moveTo>
                    <a:cubicBezTo>
                      <a:pt x="71" y="2"/>
                      <a:pt x="69" y="3"/>
                      <a:pt x="69" y="5"/>
                    </a:cubicBezTo>
                    <a:cubicBezTo>
                      <a:pt x="70" y="7"/>
                      <a:pt x="71" y="9"/>
                      <a:pt x="73" y="9"/>
                    </a:cubicBezTo>
                    <a:cubicBezTo>
                      <a:pt x="77" y="8"/>
                      <a:pt x="77" y="8"/>
                      <a:pt x="77" y="8"/>
                    </a:cubicBezTo>
                    <a:cubicBezTo>
                      <a:pt x="44" y="42"/>
                      <a:pt x="44" y="42"/>
                      <a:pt x="44" y="42"/>
                    </a:cubicBezTo>
                    <a:cubicBezTo>
                      <a:pt x="24" y="22"/>
                      <a:pt x="24" y="22"/>
                      <a:pt x="24" y="22"/>
                    </a:cubicBezTo>
                    <a:cubicBezTo>
                      <a:pt x="1" y="45"/>
                      <a:pt x="1" y="45"/>
                      <a:pt x="1" y="45"/>
                    </a:cubicBezTo>
                    <a:cubicBezTo>
                      <a:pt x="0" y="46"/>
                      <a:pt x="0" y="49"/>
                      <a:pt x="1" y="50"/>
                    </a:cubicBezTo>
                    <a:cubicBezTo>
                      <a:pt x="3" y="52"/>
                      <a:pt x="5" y="52"/>
                      <a:pt x="6" y="50"/>
                    </a:cubicBezTo>
                    <a:cubicBezTo>
                      <a:pt x="24" y="33"/>
                      <a:pt x="24" y="33"/>
                      <a:pt x="24" y="33"/>
                    </a:cubicBezTo>
                    <a:cubicBezTo>
                      <a:pt x="44" y="52"/>
                      <a:pt x="44" y="52"/>
                      <a:pt x="44" y="52"/>
                    </a:cubicBezTo>
                    <a:cubicBezTo>
                      <a:pt x="82" y="13"/>
                      <a:pt x="82" y="13"/>
                      <a:pt x="82" y="13"/>
                    </a:cubicBezTo>
                    <a:cubicBezTo>
                      <a:pt x="82" y="17"/>
                      <a:pt x="82" y="17"/>
                      <a:pt x="82" y="17"/>
                    </a:cubicBezTo>
                    <a:cubicBezTo>
                      <a:pt x="82" y="19"/>
                      <a:pt x="83" y="21"/>
                      <a:pt x="85" y="21"/>
                    </a:cubicBezTo>
                    <a:cubicBezTo>
                      <a:pt x="85" y="21"/>
                      <a:pt x="86" y="21"/>
                      <a:pt x="86" y="21"/>
                    </a:cubicBezTo>
                    <a:cubicBezTo>
                      <a:pt x="88" y="21"/>
                      <a:pt x="89" y="20"/>
                      <a:pt x="89" y="18"/>
                    </a:cubicBezTo>
                    <a:cubicBezTo>
                      <a:pt x="91" y="0"/>
                      <a:pt x="91" y="0"/>
                      <a:pt x="91" y="0"/>
                    </a:cubicBezTo>
                    <a:lnTo>
                      <a:pt x="73" y="1"/>
                    </a:lnTo>
                    <a:close/>
                  </a:path>
                </a:pathLst>
              </a:custGeom>
              <a:grpFill/>
              <a:ln>
                <a:noFill/>
              </a:ln>
            </p:spPr>
            <p:txBody>
              <a:bodyPr/>
              <a:lstStyle/>
              <a:p>
                <a:pPr fontAlgn="auto"/>
                <a:endParaRPr lang="en-US" noProof="1"/>
              </a:p>
            </p:txBody>
          </p:sp>
          <p:sp>
            <p:nvSpPr>
              <p:cNvPr id="67" name="Freeform 321"/>
              <p:cNvSpPr>
                <a:spLocks noEditPoints="1"/>
              </p:cNvSpPr>
              <p:nvPr/>
            </p:nvSpPr>
            <p:spPr bwMode="auto">
              <a:xfrm>
                <a:off x="3619501" y="2514600"/>
                <a:ext cx="530225" cy="527050"/>
              </a:xfrm>
              <a:custGeom>
                <a:avLst/>
                <a:gdLst>
                  <a:gd name="T0" fmla="*/ 84 w 167"/>
                  <a:gd name="T1" fmla="*/ 166 h 166"/>
                  <a:gd name="T2" fmla="*/ 0 w 167"/>
                  <a:gd name="T3" fmla="*/ 83 h 166"/>
                  <a:gd name="T4" fmla="*/ 84 w 167"/>
                  <a:gd name="T5" fmla="*/ 0 h 166"/>
                  <a:gd name="T6" fmla="*/ 167 w 167"/>
                  <a:gd name="T7" fmla="*/ 83 h 166"/>
                  <a:gd name="T8" fmla="*/ 84 w 167"/>
                  <a:gd name="T9" fmla="*/ 166 h 166"/>
                  <a:gd name="T10" fmla="*/ 84 w 167"/>
                  <a:gd name="T11" fmla="*/ 8 h 166"/>
                  <a:gd name="T12" fmla="*/ 8 w 167"/>
                  <a:gd name="T13" fmla="*/ 83 h 166"/>
                  <a:gd name="T14" fmla="*/ 84 w 167"/>
                  <a:gd name="T15" fmla="*/ 158 h 166"/>
                  <a:gd name="T16" fmla="*/ 159 w 167"/>
                  <a:gd name="T17" fmla="*/ 83 h 166"/>
                  <a:gd name="T18" fmla="*/ 84 w 167"/>
                  <a:gd name="T19" fmla="*/ 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7" h="166">
                    <a:moveTo>
                      <a:pt x="84" y="166"/>
                    </a:moveTo>
                    <a:cubicBezTo>
                      <a:pt x="38" y="166"/>
                      <a:pt x="0" y="129"/>
                      <a:pt x="0" y="83"/>
                    </a:cubicBezTo>
                    <a:cubicBezTo>
                      <a:pt x="0" y="37"/>
                      <a:pt x="38" y="0"/>
                      <a:pt x="84" y="0"/>
                    </a:cubicBezTo>
                    <a:cubicBezTo>
                      <a:pt x="130" y="0"/>
                      <a:pt x="167" y="37"/>
                      <a:pt x="167" y="83"/>
                    </a:cubicBezTo>
                    <a:cubicBezTo>
                      <a:pt x="167" y="129"/>
                      <a:pt x="130" y="166"/>
                      <a:pt x="84" y="166"/>
                    </a:cubicBezTo>
                    <a:close/>
                    <a:moveTo>
                      <a:pt x="84" y="8"/>
                    </a:moveTo>
                    <a:cubicBezTo>
                      <a:pt x="42" y="8"/>
                      <a:pt x="8" y="41"/>
                      <a:pt x="8" y="83"/>
                    </a:cubicBezTo>
                    <a:cubicBezTo>
                      <a:pt x="8" y="125"/>
                      <a:pt x="42" y="158"/>
                      <a:pt x="84" y="158"/>
                    </a:cubicBezTo>
                    <a:cubicBezTo>
                      <a:pt x="125" y="158"/>
                      <a:pt x="159" y="125"/>
                      <a:pt x="159" y="83"/>
                    </a:cubicBezTo>
                    <a:cubicBezTo>
                      <a:pt x="159" y="41"/>
                      <a:pt x="125" y="8"/>
                      <a:pt x="8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en-US" noProof="1"/>
              </a:p>
            </p:txBody>
          </p:sp>
        </p:grpSp>
      </p:grpSp>
      <p:grpSp>
        <p:nvGrpSpPr>
          <p:cNvPr id="7211" name="Group 67"/>
          <p:cNvGrpSpPr>
            <a:grpSpLocks/>
          </p:cNvGrpSpPr>
          <p:nvPr/>
        </p:nvGrpSpPr>
        <p:grpSpPr bwMode="auto">
          <a:xfrm>
            <a:off x="6518275" y="1901825"/>
            <a:ext cx="530225" cy="527050"/>
            <a:chOff x="4994276" y="2514600"/>
            <a:chExt cx="530225" cy="527050"/>
          </a:xfrm>
        </p:grpSpPr>
        <p:sp>
          <p:nvSpPr>
            <p:cNvPr id="7212" name="Oval 322"/>
            <p:cNvSpPr>
              <a:spLocks noChangeArrowheads="1"/>
            </p:cNvSpPr>
            <p:nvPr/>
          </p:nvSpPr>
          <p:spPr bwMode="auto">
            <a:xfrm>
              <a:off x="5006976" y="2527300"/>
              <a:ext cx="504825" cy="5016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tLang="zh-CN"/>
            </a:p>
          </p:txBody>
        </p:sp>
        <p:grpSp>
          <p:nvGrpSpPr>
            <p:cNvPr id="7213" name="Group 69"/>
            <p:cNvGrpSpPr>
              <a:grpSpLocks/>
            </p:cNvGrpSpPr>
            <p:nvPr/>
          </p:nvGrpSpPr>
          <p:grpSpPr bwMode="auto">
            <a:xfrm>
              <a:off x="4994276" y="2514600"/>
              <a:ext cx="530225" cy="527050"/>
              <a:chOff x="4994276" y="2514600"/>
              <a:chExt cx="530225" cy="527050"/>
            </a:xfrm>
          </p:grpSpPr>
          <p:sp>
            <p:nvSpPr>
              <p:cNvPr id="71" name="Freeform 309"/>
              <p:cNvSpPr>
                <a:spLocks noEditPoints="1"/>
              </p:cNvSpPr>
              <p:nvPr/>
            </p:nvSpPr>
            <p:spPr bwMode="auto">
              <a:xfrm>
                <a:off x="5121276" y="2619375"/>
                <a:ext cx="273050" cy="282575"/>
              </a:xfrm>
              <a:custGeom>
                <a:avLst/>
                <a:gdLst>
                  <a:gd name="T0" fmla="*/ 61 w 86"/>
                  <a:gd name="T1" fmla="*/ 74 h 89"/>
                  <a:gd name="T2" fmla="*/ 63 w 86"/>
                  <a:gd name="T3" fmla="*/ 76 h 89"/>
                  <a:gd name="T4" fmla="*/ 86 w 86"/>
                  <a:gd name="T5" fmla="*/ 89 h 89"/>
                  <a:gd name="T6" fmla="*/ 86 w 86"/>
                  <a:gd name="T7" fmla="*/ 62 h 89"/>
                  <a:gd name="T8" fmla="*/ 85 w 86"/>
                  <a:gd name="T9" fmla="*/ 59 h 89"/>
                  <a:gd name="T10" fmla="*/ 83 w 86"/>
                  <a:gd name="T11" fmla="*/ 55 h 89"/>
                  <a:gd name="T12" fmla="*/ 58 w 86"/>
                  <a:gd name="T13" fmla="*/ 70 h 89"/>
                  <a:gd name="T14" fmla="*/ 61 w 86"/>
                  <a:gd name="T15" fmla="*/ 74 h 89"/>
                  <a:gd name="T16" fmla="*/ 75 w 86"/>
                  <a:gd name="T17" fmla="*/ 56 h 89"/>
                  <a:gd name="T18" fmla="*/ 81 w 86"/>
                  <a:gd name="T19" fmla="*/ 52 h 89"/>
                  <a:gd name="T20" fmla="*/ 55 w 86"/>
                  <a:gd name="T21" fmla="*/ 10 h 89"/>
                  <a:gd name="T22" fmla="*/ 49 w 86"/>
                  <a:gd name="T23" fmla="*/ 14 h 89"/>
                  <a:gd name="T24" fmla="*/ 75 w 86"/>
                  <a:gd name="T25" fmla="*/ 56 h 89"/>
                  <a:gd name="T26" fmla="*/ 72 w 86"/>
                  <a:gd name="T27" fmla="*/ 57 h 89"/>
                  <a:gd name="T28" fmla="*/ 47 w 86"/>
                  <a:gd name="T29" fmla="*/ 15 h 89"/>
                  <a:gd name="T30" fmla="*/ 39 w 86"/>
                  <a:gd name="T31" fmla="*/ 20 h 89"/>
                  <a:gd name="T32" fmla="*/ 65 w 86"/>
                  <a:gd name="T33" fmla="*/ 62 h 89"/>
                  <a:gd name="T34" fmla="*/ 72 w 86"/>
                  <a:gd name="T35" fmla="*/ 57 h 89"/>
                  <a:gd name="T36" fmla="*/ 31 w 86"/>
                  <a:gd name="T37" fmla="*/ 25 h 89"/>
                  <a:gd name="T38" fmla="*/ 56 w 86"/>
                  <a:gd name="T39" fmla="*/ 67 h 89"/>
                  <a:gd name="T40" fmla="*/ 62 w 86"/>
                  <a:gd name="T41" fmla="*/ 63 h 89"/>
                  <a:gd name="T42" fmla="*/ 37 w 86"/>
                  <a:gd name="T43" fmla="*/ 21 h 89"/>
                  <a:gd name="T44" fmla="*/ 31 w 86"/>
                  <a:gd name="T45" fmla="*/ 25 h 89"/>
                  <a:gd name="T46" fmla="*/ 29 w 86"/>
                  <a:gd name="T47" fmla="*/ 22 h 89"/>
                  <a:gd name="T48" fmla="*/ 53 w 86"/>
                  <a:gd name="T49" fmla="*/ 7 h 89"/>
                  <a:gd name="T50" fmla="*/ 51 w 86"/>
                  <a:gd name="T51" fmla="*/ 4 h 89"/>
                  <a:gd name="T52" fmla="*/ 44 w 86"/>
                  <a:gd name="T53" fmla="*/ 2 h 89"/>
                  <a:gd name="T54" fmla="*/ 29 w 86"/>
                  <a:gd name="T55" fmla="*/ 11 h 89"/>
                  <a:gd name="T56" fmla="*/ 27 w 86"/>
                  <a:gd name="T57" fmla="*/ 19 h 89"/>
                  <a:gd name="T58" fmla="*/ 29 w 86"/>
                  <a:gd name="T59" fmla="*/ 22 h 89"/>
                  <a:gd name="T60" fmla="*/ 0 w 86"/>
                  <a:gd name="T61" fmla="*/ 89 h 89"/>
                  <a:gd name="T62" fmla="*/ 66 w 86"/>
                  <a:gd name="T63" fmla="*/ 89 h 89"/>
                  <a:gd name="T64" fmla="*/ 66 w 86"/>
                  <a:gd name="T65" fmla="*/ 84 h 89"/>
                  <a:gd name="T66" fmla="*/ 0 w 86"/>
                  <a:gd name="T67" fmla="*/ 84 h 89"/>
                  <a:gd name="T68" fmla="*/ 0 w 86"/>
                  <a:gd name="T69"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6" h="89">
                    <a:moveTo>
                      <a:pt x="61" y="74"/>
                    </a:moveTo>
                    <a:cubicBezTo>
                      <a:pt x="61" y="75"/>
                      <a:pt x="62" y="76"/>
                      <a:pt x="63" y="76"/>
                    </a:cubicBezTo>
                    <a:cubicBezTo>
                      <a:pt x="86" y="89"/>
                      <a:pt x="86" y="89"/>
                      <a:pt x="86" y="89"/>
                    </a:cubicBezTo>
                    <a:cubicBezTo>
                      <a:pt x="86" y="62"/>
                      <a:pt x="86" y="62"/>
                      <a:pt x="86" y="62"/>
                    </a:cubicBezTo>
                    <a:cubicBezTo>
                      <a:pt x="86" y="61"/>
                      <a:pt x="86" y="60"/>
                      <a:pt x="85" y="59"/>
                    </a:cubicBezTo>
                    <a:cubicBezTo>
                      <a:pt x="83" y="55"/>
                      <a:pt x="83" y="55"/>
                      <a:pt x="83" y="55"/>
                    </a:cubicBezTo>
                    <a:cubicBezTo>
                      <a:pt x="58" y="70"/>
                      <a:pt x="58" y="70"/>
                      <a:pt x="58" y="70"/>
                    </a:cubicBezTo>
                    <a:lnTo>
                      <a:pt x="61" y="74"/>
                    </a:lnTo>
                    <a:close/>
                    <a:moveTo>
                      <a:pt x="75" y="56"/>
                    </a:moveTo>
                    <a:cubicBezTo>
                      <a:pt x="81" y="52"/>
                      <a:pt x="81" y="52"/>
                      <a:pt x="81" y="52"/>
                    </a:cubicBezTo>
                    <a:cubicBezTo>
                      <a:pt x="55" y="10"/>
                      <a:pt x="55" y="10"/>
                      <a:pt x="55" y="10"/>
                    </a:cubicBezTo>
                    <a:cubicBezTo>
                      <a:pt x="49" y="14"/>
                      <a:pt x="49" y="14"/>
                      <a:pt x="49" y="14"/>
                    </a:cubicBezTo>
                    <a:lnTo>
                      <a:pt x="75" y="56"/>
                    </a:lnTo>
                    <a:close/>
                    <a:moveTo>
                      <a:pt x="72" y="57"/>
                    </a:moveTo>
                    <a:cubicBezTo>
                      <a:pt x="47" y="15"/>
                      <a:pt x="47" y="15"/>
                      <a:pt x="47" y="15"/>
                    </a:cubicBezTo>
                    <a:cubicBezTo>
                      <a:pt x="39" y="20"/>
                      <a:pt x="39" y="20"/>
                      <a:pt x="39" y="20"/>
                    </a:cubicBezTo>
                    <a:cubicBezTo>
                      <a:pt x="65" y="62"/>
                      <a:pt x="65" y="62"/>
                      <a:pt x="65" y="62"/>
                    </a:cubicBezTo>
                    <a:lnTo>
                      <a:pt x="72" y="57"/>
                    </a:lnTo>
                    <a:close/>
                    <a:moveTo>
                      <a:pt x="31" y="25"/>
                    </a:moveTo>
                    <a:cubicBezTo>
                      <a:pt x="56" y="67"/>
                      <a:pt x="56" y="67"/>
                      <a:pt x="56" y="67"/>
                    </a:cubicBezTo>
                    <a:cubicBezTo>
                      <a:pt x="62" y="63"/>
                      <a:pt x="62" y="63"/>
                      <a:pt x="62" y="63"/>
                    </a:cubicBezTo>
                    <a:cubicBezTo>
                      <a:pt x="37" y="21"/>
                      <a:pt x="37" y="21"/>
                      <a:pt x="37" y="21"/>
                    </a:cubicBezTo>
                    <a:lnTo>
                      <a:pt x="31" y="25"/>
                    </a:lnTo>
                    <a:close/>
                    <a:moveTo>
                      <a:pt x="29" y="22"/>
                    </a:moveTo>
                    <a:cubicBezTo>
                      <a:pt x="53" y="7"/>
                      <a:pt x="53" y="7"/>
                      <a:pt x="53" y="7"/>
                    </a:cubicBezTo>
                    <a:cubicBezTo>
                      <a:pt x="51" y="4"/>
                      <a:pt x="51" y="4"/>
                      <a:pt x="51" y="4"/>
                    </a:cubicBezTo>
                    <a:cubicBezTo>
                      <a:pt x="50" y="1"/>
                      <a:pt x="46" y="0"/>
                      <a:pt x="44" y="2"/>
                    </a:cubicBezTo>
                    <a:cubicBezTo>
                      <a:pt x="29" y="11"/>
                      <a:pt x="29" y="11"/>
                      <a:pt x="29" y="11"/>
                    </a:cubicBezTo>
                    <a:cubicBezTo>
                      <a:pt x="26" y="12"/>
                      <a:pt x="25" y="16"/>
                      <a:pt x="27" y="19"/>
                    </a:cubicBezTo>
                    <a:lnTo>
                      <a:pt x="29" y="22"/>
                    </a:lnTo>
                    <a:close/>
                    <a:moveTo>
                      <a:pt x="0" y="89"/>
                    </a:moveTo>
                    <a:cubicBezTo>
                      <a:pt x="66" y="89"/>
                      <a:pt x="66" y="89"/>
                      <a:pt x="66" y="89"/>
                    </a:cubicBezTo>
                    <a:cubicBezTo>
                      <a:pt x="66" y="84"/>
                      <a:pt x="66" y="84"/>
                      <a:pt x="66" y="84"/>
                    </a:cubicBezTo>
                    <a:cubicBezTo>
                      <a:pt x="0" y="84"/>
                      <a:pt x="0" y="84"/>
                      <a:pt x="0" y="84"/>
                    </a:cubicBezTo>
                    <a:lnTo>
                      <a:pt x="0" y="89"/>
                    </a:lnTo>
                    <a:close/>
                  </a:path>
                </a:pathLst>
              </a:custGeom>
              <a:solidFill>
                <a:schemeClr val="accent4"/>
              </a:solidFill>
              <a:ln>
                <a:noFill/>
              </a:ln>
            </p:spPr>
            <p:txBody>
              <a:bodyPr/>
              <a:lstStyle/>
              <a:p>
                <a:pPr fontAlgn="auto"/>
                <a:endParaRPr lang="en-US" noProof="1"/>
              </a:p>
            </p:txBody>
          </p:sp>
          <p:sp>
            <p:nvSpPr>
              <p:cNvPr id="72" name="Freeform 323"/>
              <p:cNvSpPr>
                <a:spLocks noEditPoints="1"/>
              </p:cNvSpPr>
              <p:nvPr/>
            </p:nvSpPr>
            <p:spPr bwMode="auto">
              <a:xfrm>
                <a:off x="4994276" y="2514600"/>
                <a:ext cx="530225" cy="527050"/>
              </a:xfrm>
              <a:custGeom>
                <a:avLst/>
                <a:gdLst>
                  <a:gd name="T0" fmla="*/ 83 w 167"/>
                  <a:gd name="T1" fmla="*/ 166 h 166"/>
                  <a:gd name="T2" fmla="*/ 0 w 167"/>
                  <a:gd name="T3" fmla="*/ 83 h 166"/>
                  <a:gd name="T4" fmla="*/ 83 w 167"/>
                  <a:gd name="T5" fmla="*/ 0 h 166"/>
                  <a:gd name="T6" fmla="*/ 167 w 167"/>
                  <a:gd name="T7" fmla="*/ 83 h 166"/>
                  <a:gd name="T8" fmla="*/ 83 w 167"/>
                  <a:gd name="T9" fmla="*/ 166 h 166"/>
                  <a:gd name="T10" fmla="*/ 83 w 167"/>
                  <a:gd name="T11" fmla="*/ 8 h 166"/>
                  <a:gd name="T12" fmla="*/ 8 w 167"/>
                  <a:gd name="T13" fmla="*/ 83 h 166"/>
                  <a:gd name="T14" fmla="*/ 83 w 167"/>
                  <a:gd name="T15" fmla="*/ 158 h 166"/>
                  <a:gd name="T16" fmla="*/ 159 w 167"/>
                  <a:gd name="T17" fmla="*/ 83 h 166"/>
                  <a:gd name="T18" fmla="*/ 83 w 167"/>
                  <a:gd name="T19" fmla="*/ 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7" h="166">
                    <a:moveTo>
                      <a:pt x="83" y="166"/>
                    </a:moveTo>
                    <a:cubicBezTo>
                      <a:pt x="37" y="166"/>
                      <a:pt x="0" y="129"/>
                      <a:pt x="0" y="83"/>
                    </a:cubicBezTo>
                    <a:cubicBezTo>
                      <a:pt x="0" y="37"/>
                      <a:pt x="37" y="0"/>
                      <a:pt x="83" y="0"/>
                    </a:cubicBezTo>
                    <a:cubicBezTo>
                      <a:pt x="129" y="0"/>
                      <a:pt x="167" y="37"/>
                      <a:pt x="167" y="83"/>
                    </a:cubicBezTo>
                    <a:cubicBezTo>
                      <a:pt x="167" y="129"/>
                      <a:pt x="129" y="166"/>
                      <a:pt x="83" y="166"/>
                    </a:cubicBezTo>
                    <a:close/>
                    <a:moveTo>
                      <a:pt x="83" y="8"/>
                    </a:moveTo>
                    <a:cubicBezTo>
                      <a:pt x="42" y="8"/>
                      <a:pt x="8" y="41"/>
                      <a:pt x="8" y="83"/>
                    </a:cubicBezTo>
                    <a:cubicBezTo>
                      <a:pt x="8" y="125"/>
                      <a:pt x="42" y="158"/>
                      <a:pt x="83" y="158"/>
                    </a:cubicBezTo>
                    <a:cubicBezTo>
                      <a:pt x="125" y="158"/>
                      <a:pt x="159" y="125"/>
                      <a:pt x="159" y="83"/>
                    </a:cubicBezTo>
                    <a:cubicBezTo>
                      <a:pt x="159" y="41"/>
                      <a:pt x="125" y="8"/>
                      <a:pt x="83" y="8"/>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en-US" noProof="1"/>
              </a:p>
            </p:txBody>
          </p:sp>
        </p:grpSp>
      </p:grpSp>
      <p:grpSp>
        <p:nvGrpSpPr>
          <p:cNvPr id="7216" name="Group 72"/>
          <p:cNvGrpSpPr>
            <a:grpSpLocks/>
          </p:cNvGrpSpPr>
          <p:nvPr/>
        </p:nvGrpSpPr>
        <p:grpSpPr bwMode="auto">
          <a:xfrm>
            <a:off x="6943725" y="3206750"/>
            <a:ext cx="530225" cy="530225"/>
            <a:chOff x="5419726" y="3819525"/>
            <a:chExt cx="530225" cy="530225"/>
          </a:xfrm>
        </p:grpSpPr>
        <p:sp>
          <p:nvSpPr>
            <p:cNvPr id="7217" name="Oval 324"/>
            <p:cNvSpPr>
              <a:spLocks noChangeArrowheads="1"/>
            </p:cNvSpPr>
            <p:nvPr/>
          </p:nvSpPr>
          <p:spPr bwMode="auto">
            <a:xfrm>
              <a:off x="5432426" y="3832225"/>
              <a:ext cx="504825" cy="50482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tLang="zh-CN"/>
            </a:p>
          </p:txBody>
        </p:sp>
        <p:grpSp>
          <p:nvGrpSpPr>
            <p:cNvPr id="75" name="Group 74"/>
            <p:cNvGrpSpPr/>
            <p:nvPr/>
          </p:nvGrpSpPr>
          <p:grpSpPr>
            <a:xfrm>
              <a:off x="5419726" y="3819525"/>
              <a:ext cx="530225" cy="530225"/>
              <a:chOff x="5419726" y="3819525"/>
              <a:chExt cx="530225" cy="530225"/>
            </a:xfrm>
            <a:solidFill>
              <a:schemeClr val="accent5"/>
            </a:solidFill>
          </p:grpSpPr>
          <p:sp>
            <p:nvSpPr>
              <p:cNvPr id="76" name="Freeform 311"/>
              <p:cNvSpPr>
                <a:spLocks noEditPoints="1"/>
              </p:cNvSpPr>
              <p:nvPr/>
            </p:nvSpPr>
            <p:spPr bwMode="auto">
              <a:xfrm>
                <a:off x="5575301" y="3949700"/>
                <a:ext cx="215900" cy="269875"/>
              </a:xfrm>
              <a:custGeom>
                <a:avLst/>
                <a:gdLst>
                  <a:gd name="T0" fmla="*/ 98 w 136"/>
                  <a:gd name="T1" fmla="*/ 28 h 170"/>
                  <a:gd name="T2" fmla="*/ 24 w 136"/>
                  <a:gd name="T3" fmla="*/ 28 h 170"/>
                  <a:gd name="T4" fmla="*/ 24 w 136"/>
                  <a:gd name="T5" fmla="*/ 38 h 170"/>
                  <a:gd name="T6" fmla="*/ 98 w 136"/>
                  <a:gd name="T7" fmla="*/ 38 h 170"/>
                  <a:gd name="T8" fmla="*/ 98 w 136"/>
                  <a:gd name="T9" fmla="*/ 28 h 170"/>
                  <a:gd name="T10" fmla="*/ 98 w 136"/>
                  <a:gd name="T11" fmla="*/ 48 h 170"/>
                  <a:gd name="T12" fmla="*/ 24 w 136"/>
                  <a:gd name="T13" fmla="*/ 48 h 170"/>
                  <a:gd name="T14" fmla="*/ 24 w 136"/>
                  <a:gd name="T15" fmla="*/ 58 h 170"/>
                  <a:gd name="T16" fmla="*/ 98 w 136"/>
                  <a:gd name="T17" fmla="*/ 58 h 170"/>
                  <a:gd name="T18" fmla="*/ 98 w 136"/>
                  <a:gd name="T19" fmla="*/ 48 h 170"/>
                  <a:gd name="T20" fmla="*/ 120 w 136"/>
                  <a:gd name="T21" fmla="*/ 14 h 170"/>
                  <a:gd name="T22" fmla="*/ 120 w 136"/>
                  <a:gd name="T23" fmla="*/ 0 h 170"/>
                  <a:gd name="T24" fmla="*/ 0 w 136"/>
                  <a:gd name="T25" fmla="*/ 0 h 170"/>
                  <a:gd name="T26" fmla="*/ 0 w 136"/>
                  <a:gd name="T27" fmla="*/ 154 h 170"/>
                  <a:gd name="T28" fmla="*/ 16 w 136"/>
                  <a:gd name="T29" fmla="*/ 154 h 170"/>
                  <a:gd name="T30" fmla="*/ 16 w 136"/>
                  <a:gd name="T31" fmla="*/ 170 h 170"/>
                  <a:gd name="T32" fmla="*/ 136 w 136"/>
                  <a:gd name="T33" fmla="*/ 170 h 170"/>
                  <a:gd name="T34" fmla="*/ 136 w 136"/>
                  <a:gd name="T35" fmla="*/ 14 h 170"/>
                  <a:gd name="T36" fmla="*/ 120 w 136"/>
                  <a:gd name="T37" fmla="*/ 14 h 170"/>
                  <a:gd name="T38" fmla="*/ 10 w 136"/>
                  <a:gd name="T39" fmla="*/ 146 h 170"/>
                  <a:gd name="T40" fmla="*/ 10 w 136"/>
                  <a:gd name="T41" fmla="*/ 8 h 170"/>
                  <a:gd name="T42" fmla="*/ 112 w 136"/>
                  <a:gd name="T43" fmla="*/ 8 h 170"/>
                  <a:gd name="T44" fmla="*/ 112 w 136"/>
                  <a:gd name="T45" fmla="*/ 110 h 170"/>
                  <a:gd name="T46" fmla="*/ 78 w 136"/>
                  <a:gd name="T47" fmla="*/ 110 h 170"/>
                  <a:gd name="T48" fmla="*/ 78 w 136"/>
                  <a:gd name="T49" fmla="*/ 146 h 170"/>
                  <a:gd name="T50" fmla="*/ 10 w 136"/>
                  <a:gd name="T51" fmla="*/ 146 h 170"/>
                  <a:gd name="T52" fmla="*/ 128 w 136"/>
                  <a:gd name="T53" fmla="*/ 162 h 170"/>
                  <a:gd name="T54" fmla="*/ 24 w 136"/>
                  <a:gd name="T55" fmla="*/ 162 h 170"/>
                  <a:gd name="T56" fmla="*/ 24 w 136"/>
                  <a:gd name="T57" fmla="*/ 154 h 170"/>
                  <a:gd name="T58" fmla="*/ 82 w 136"/>
                  <a:gd name="T59" fmla="*/ 154 h 170"/>
                  <a:gd name="T60" fmla="*/ 120 w 136"/>
                  <a:gd name="T61" fmla="*/ 114 h 170"/>
                  <a:gd name="T62" fmla="*/ 120 w 136"/>
                  <a:gd name="T63" fmla="*/ 22 h 170"/>
                  <a:gd name="T64" fmla="*/ 128 w 136"/>
                  <a:gd name="T65" fmla="*/ 22 h 170"/>
                  <a:gd name="T66" fmla="*/ 128 w 136"/>
                  <a:gd name="T67" fmla="*/ 162 h 170"/>
                  <a:gd name="T68" fmla="*/ 24 w 136"/>
                  <a:gd name="T69" fmla="*/ 100 h 170"/>
                  <a:gd name="T70" fmla="*/ 60 w 136"/>
                  <a:gd name="T71" fmla="*/ 100 h 170"/>
                  <a:gd name="T72" fmla="*/ 60 w 136"/>
                  <a:gd name="T73" fmla="*/ 90 h 170"/>
                  <a:gd name="T74" fmla="*/ 24 w 136"/>
                  <a:gd name="T75" fmla="*/ 90 h 170"/>
                  <a:gd name="T76" fmla="*/ 24 w 136"/>
                  <a:gd name="T77" fmla="*/ 100 h 170"/>
                  <a:gd name="T78" fmla="*/ 98 w 136"/>
                  <a:gd name="T79" fmla="*/ 68 h 170"/>
                  <a:gd name="T80" fmla="*/ 24 w 136"/>
                  <a:gd name="T81" fmla="*/ 68 h 170"/>
                  <a:gd name="T82" fmla="*/ 24 w 136"/>
                  <a:gd name="T83" fmla="*/ 80 h 170"/>
                  <a:gd name="T84" fmla="*/ 98 w 136"/>
                  <a:gd name="T85" fmla="*/ 80 h 170"/>
                  <a:gd name="T86" fmla="*/ 98 w 136"/>
                  <a:gd name="T87"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70">
                    <a:moveTo>
                      <a:pt x="98" y="28"/>
                    </a:moveTo>
                    <a:lnTo>
                      <a:pt x="24" y="28"/>
                    </a:lnTo>
                    <a:lnTo>
                      <a:pt x="24" y="38"/>
                    </a:lnTo>
                    <a:lnTo>
                      <a:pt x="98" y="38"/>
                    </a:lnTo>
                    <a:lnTo>
                      <a:pt x="98" y="28"/>
                    </a:lnTo>
                    <a:close/>
                    <a:moveTo>
                      <a:pt x="98" y="48"/>
                    </a:moveTo>
                    <a:lnTo>
                      <a:pt x="24" y="48"/>
                    </a:lnTo>
                    <a:lnTo>
                      <a:pt x="24" y="58"/>
                    </a:lnTo>
                    <a:lnTo>
                      <a:pt x="98" y="58"/>
                    </a:lnTo>
                    <a:lnTo>
                      <a:pt x="98" y="48"/>
                    </a:lnTo>
                    <a:close/>
                    <a:moveTo>
                      <a:pt x="120" y="14"/>
                    </a:moveTo>
                    <a:lnTo>
                      <a:pt x="120" y="0"/>
                    </a:lnTo>
                    <a:lnTo>
                      <a:pt x="0" y="0"/>
                    </a:lnTo>
                    <a:lnTo>
                      <a:pt x="0" y="154"/>
                    </a:lnTo>
                    <a:lnTo>
                      <a:pt x="16" y="154"/>
                    </a:lnTo>
                    <a:lnTo>
                      <a:pt x="16" y="170"/>
                    </a:lnTo>
                    <a:lnTo>
                      <a:pt x="136" y="170"/>
                    </a:lnTo>
                    <a:lnTo>
                      <a:pt x="136" y="14"/>
                    </a:lnTo>
                    <a:lnTo>
                      <a:pt x="120" y="14"/>
                    </a:lnTo>
                    <a:close/>
                    <a:moveTo>
                      <a:pt x="10" y="146"/>
                    </a:moveTo>
                    <a:lnTo>
                      <a:pt x="10" y="8"/>
                    </a:lnTo>
                    <a:lnTo>
                      <a:pt x="112" y="8"/>
                    </a:lnTo>
                    <a:lnTo>
                      <a:pt x="112" y="110"/>
                    </a:lnTo>
                    <a:lnTo>
                      <a:pt x="78" y="110"/>
                    </a:lnTo>
                    <a:lnTo>
                      <a:pt x="78" y="146"/>
                    </a:lnTo>
                    <a:lnTo>
                      <a:pt x="10" y="146"/>
                    </a:lnTo>
                    <a:close/>
                    <a:moveTo>
                      <a:pt x="128" y="162"/>
                    </a:moveTo>
                    <a:lnTo>
                      <a:pt x="24" y="162"/>
                    </a:lnTo>
                    <a:lnTo>
                      <a:pt x="24" y="154"/>
                    </a:lnTo>
                    <a:lnTo>
                      <a:pt x="82" y="154"/>
                    </a:lnTo>
                    <a:lnTo>
                      <a:pt x="120" y="114"/>
                    </a:lnTo>
                    <a:lnTo>
                      <a:pt x="120" y="22"/>
                    </a:lnTo>
                    <a:lnTo>
                      <a:pt x="128" y="22"/>
                    </a:lnTo>
                    <a:lnTo>
                      <a:pt x="128" y="162"/>
                    </a:lnTo>
                    <a:close/>
                    <a:moveTo>
                      <a:pt x="24" y="100"/>
                    </a:moveTo>
                    <a:lnTo>
                      <a:pt x="60" y="100"/>
                    </a:lnTo>
                    <a:lnTo>
                      <a:pt x="60" y="90"/>
                    </a:lnTo>
                    <a:lnTo>
                      <a:pt x="24" y="90"/>
                    </a:lnTo>
                    <a:lnTo>
                      <a:pt x="24" y="100"/>
                    </a:lnTo>
                    <a:close/>
                    <a:moveTo>
                      <a:pt x="98" y="68"/>
                    </a:moveTo>
                    <a:lnTo>
                      <a:pt x="24" y="68"/>
                    </a:lnTo>
                    <a:lnTo>
                      <a:pt x="24" y="80"/>
                    </a:lnTo>
                    <a:lnTo>
                      <a:pt x="98" y="80"/>
                    </a:lnTo>
                    <a:lnTo>
                      <a:pt x="98" y="68"/>
                    </a:lnTo>
                    <a:close/>
                  </a:path>
                </a:pathLst>
              </a:custGeom>
              <a:grpFill/>
              <a:ln>
                <a:noFill/>
              </a:ln>
            </p:spPr>
            <p:txBody>
              <a:bodyPr/>
              <a:lstStyle/>
              <a:p>
                <a:pPr fontAlgn="auto"/>
                <a:endParaRPr lang="en-US" noProof="1"/>
              </a:p>
            </p:txBody>
          </p:sp>
          <p:sp>
            <p:nvSpPr>
              <p:cNvPr id="77" name="Freeform 325"/>
              <p:cNvSpPr>
                <a:spLocks noEditPoints="1"/>
              </p:cNvSpPr>
              <p:nvPr/>
            </p:nvSpPr>
            <p:spPr bwMode="auto">
              <a:xfrm>
                <a:off x="5419726" y="3819525"/>
                <a:ext cx="530225" cy="530225"/>
              </a:xfrm>
              <a:custGeom>
                <a:avLst/>
                <a:gdLst>
                  <a:gd name="T0" fmla="*/ 83 w 167"/>
                  <a:gd name="T1" fmla="*/ 167 h 167"/>
                  <a:gd name="T2" fmla="*/ 0 w 167"/>
                  <a:gd name="T3" fmla="*/ 84 h 167"/>
                  <a:gd name="T4" fmla="*/ 83 w 167"/>
                  <a:gd name="T5" fmla="*/ 0 h 167"/>
                  <a:gd name="T6" fmla="*/ 167 w 167"/>
                  <a:gd name="T7" fmla="*/ 84 h 167"/>
                  <a:gd name="T8" fmla="*/ 83 w 167"/>
                  <a:gd name="T9" fmla="*/ 167 h 167"/>
                  <a:gd name="T10" fmla="*/ 83 w 167"/>
                  <a:gd name="T11" fmla="*/ 8 h 167"/>
                  <a:gd name="T12" fmla="*/ 8 w 167"/>
                  <a:gd name="T13" fmla="*/ 84 h 167"/>
                  <a:gd name="T14" fmla="*/ 83 w 167"/>
                  <a:gd name="T15" fmla="*/ 159 h 167"/>
                  <a:gd name="T16" fmla="*/ 159 w 167"/>
                  <a:gd name="T17" fmla="*/ 84 h 167"/>
                  <a:gd name="T18" fmla="*/ 83 w 167"/>
                  <a:gd name="T19" fmla="*/ 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7" h="167">
                    <a:moveTo>
                      <a:pt x="83" y="167"/>
                    </a:moveTo>
                    <a:cubicBezTo>
                      <a:pt x="37" y="167"/>
                      <a:pt x="0" y="130"/>
                      <a:pt x="0" y="84"/>
                    </a:cubicBezTo>
                    <a:cubicBezTo>
                      <a:pt x="0" y="38"/>
                      <a:pt x="37" y="0"/>
                      <a:pt x="83" y="0"/>
                    </a:cubicBezTo>
                    <a:cubicBezTo>
                      <a:pt x="129" y="0"/>
                      <a:pt x="167" y="38"/>
                      <a:pt x="167" y="84"/>
                    </a:cubicBezTo>
                    <a:cubicBezTo>
                      <a:pt x="167" y="130"/>
                      <a:pt x="129" y="167"/>
                      <a:pt x="83" y="167"/>
                    </a:cubicBezTo>
                    <a:close/>
                    <a:moveTo>
                      <a:pt x="83" y="8"/>
                    </a:moveTo>
                    <a:cubicBezTo>
                      <a:pt x="42" y="8"/>
                      <a:pt x="8" y="42"/>
                      <a:pt x="8" y="84"/>
                    </a:cubicBezTo>
                    <a:cubicBezTo>
                      <a:pt x="8" y="125"/>
                      <a:pt x="42" y="159"/>
                      <a:pt x="83" y="159"/>
                    </a:cubicBezTo>
                    <a:cubicBezTo>
                      <a:pt x="125" y="159"/>
                      <a:pt x="159" y="125"/>
                      <a:pt x="159" y="84"/>
                    </a:cubicBezTo>
                    <a:cubicBezTo>
                      <a:pt x="159" y="42"/>
                      <a:pt x="125" y="8"/>
                      <a:pt x="8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en-US" noProof="1"/>
              </a:p>
            </p:txBody>
          </p:sp>
        </p:grpSp>
      </p:grpSp>
    </p:spTree>
    <p:extLst>
      <p:ext uri="{BB962C8B-B14F-4D97-AF65-F5344CB8AC3E}">
        <p14:creationId xmlns:p14="http://schemas.microsoft.com/office/powerpoint/2010/main" val="31736636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7530" y="100477"/>
            <a:ext cx="11847006" cy="6541476"/>
          </a:xfrm>
          <a:prstGeom prst="rect">
            <a:avLst/>
          </a:prstGeom>
          <a:solidFill>
            <a:schemeClr val="bg1"/>
          </a:solidFill>
          <a:ln w="28575">
            <a:solidFill>
              <a:srgbClr val="0716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195754" y="1788607"/>
            <a:ext cx="2954215" cy="2772873"/>
          </a:xfrm>
          <a:prstGeom prst="rect">
            <a:avLst/>
          </a:prstGeom>
          <a:solidFill>
            <a:srgbClr val="071689"/>
          </a:solidFill>
          <a:ln>
            <a:solidFill>
              <a:srgbClr val="0716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743760" y="1597688"/>
            <a:ext cx="1858201" cy="3154710"/>
          </a:xfrm>
          <a:prstGeom prst="rect">
            <a:avLst/>
          </a:prstGeom>
          <a:noFill/>
        </p:spPr>
        <p:txBody>
          <a:bodyPr wrap="none" rtlCol="0">
            <a:spAutoFit/>
          </a:bodyPr>
          <a:lstStyle/>
          <a:p>
            <a:r>
              <a:rPr lang="en-US" altLang="zh-CN" sz="19900" dirty="0">
                <a:solidFill>
                  <a:srgbClr val="F9D303"/>
                </a:solidFill>
                <a:latin typeface="Bodoni MT Black" panose="02070A03080606020203" pitchFamily="18" charset="0"/>
                <a:cs typeface="Aharoni" panose="02010803020104030203" pitchFamily="2" charset="-79"/>
              </a:rPr>
              <a:t>3</a:t>
            </a:r>
            <a:endParaRPr lang="zh-CN" altLang="en-US" sz="19900" dirty="0">
              <a:solidFill>
                <a:srgbClr val="F9D303"/>
              </a:solidFill>
              <a:latin typeface="Bodoni MT Black" panose="02070A03080606020203" pitchFamily="18" charset="0"/>
              <a:cs typeface="Aharoni" panose="02010803020104030203" pitchFamily="2" charset="-79"/>
            </a:endParaRPr>
          </a:p>
        </p:txBody>
      </p:sp>
      <p:sp>
        <p:nvSpPr>
          <p:cNvPr id="5" name="文本框 4"/>
          <p:cNvSpPr txBox="1"/>
          <p:nvPr/>
        </p:nvSpPr>
        <p:spPr>
          <a:xfrm>
            <a:off x="4541853" y="2784902"/>
            <a:ext cx="1415772" cy="830997"/>
          </a:xfrm>
          <a:prstGeom prst="rect">
            <a:avLst/>
          </a:prstGeom>
          <a:noFill/>
        </p:spPr>
        <p:txBody>
          <a:bodyPr wrap="none" rtlCol="0">
            <a:spAutoFit/>
          </a:bodyPr>
          <a:lstStyle/>
          <a:p>
            <a:r>
              <a:rPr lang="zh-CN" altLang="en-US" sz="4800" b="1" dirty="0">
                <a:solidFill>
                  <a:srgbClr val="071689"/>
                </a:solidFill>
                <a:latin typeface="微软雅黑" panose="020B0503020204020204" pitchFamily="34" charset="-122"/>
                <a:ea typeface="微软雅黑" panose="020B0503020204020204" pitchFamily="34" charset="-122"/>
              </a:rPr>
              <a:t>算法</a:t>
            </a:r>
          </a:p>
        </p:txBody>
      </p:sp>
      <p:sp>
        <p:nvSpPr>
          <p:cNvPr id="6" name="文本框 5"/>
          <p:cNvSpPr txBox="1"/>
          <p:nvPr/>
        </p:nvSpPr>
        <p:spPr>
          <a:xfrm>
            <a:off x="4541853" y="3737038"/>
            <a:ext cx="4742824" cy="368300"/>
          </a:xfrm>
          <a:prstGeom prst="rect">
            <a:avLst/>
          </a:prstGeom>
          <a:noFill/>
        </p:spPr>
        <p:txBody>
          <a:bodyPr wrap="square" rtlCol="0">
            <a:spAutoFit/>
          </a:bodyPr>
          <a:lstStyle/>
          <a:p>
            <a:pPr algn="just"/>
            <a:r>
              <a:rPr lang="zh-CN" altLang="en-US" dirty="0">
                <a:latin typeface="微软雅黑" panose="020B0503020204020204" pitchFamily="34" charset="-122"/>
                <a:ea typeface="微软雅黑" panose="020B0503020204020204" pitchFamily="34" charset="-122"/>
              </a:rPr>
              <a:t>语义网络 情感分析</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观点挖掘</a:t>
            </a:r>
          </a:p>
        </p:txBody>
      </p:sp>
    </p:spTree>
    <p:extLst>
      <p:ext uri="{BB962C8B-B14F-4D97-AF65-F5344CB8AC3E}">
        <p14:creationId xmlns:p14="http://schemas.microsoft.com/office/powerpoint/2010/main" val="21725092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2594341" y="1368092"/>
            <a:ext cx="8378825" cy="2880360"/>
            <a:chOff x="2493051" y="176278"/>
            <a:chExt cx="8378825" cy="2880360"/>
          </a:xfrm>
        </p:grpSpPr>
        <p:cxnSp>
          <p:nvCxnSpPr>
            <p:cNvPr id="16" name="直接连接符 15"/>
            <p:cNvCxnSpPr/>
            <p:nvPr/>
          </p:nvCxnSpPr>
          <p:spPr>
            <a:xfrm flipV="1">
              <a:off x="2493051" y="1734555"/>
              <a:ext cx="5379227" cy="502632"/>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7872136" y="176278"/>
              <a:ext cx="2999740" cy="2880360"/>
            </a:xfrm>
            <a:prstGeom prst="ellipse">
              <a:avLst/>
            </a:prstGeom>
            <a:no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071689"/>
                  </a:solidFill>
                  <a:latin typeface="Agency FB" panose="020B0503020202020204" pitchFamily="34" charset="0"/>
                </a:rPr>
                <a:t>69959条</a:t>
              </a:r>
              <a:r>
                <a:rPr lang="zh-CN" altLang="en-US" sz="2800" dirty="0">
                  <a:solidFill>
                    <a:srgbClr val="071689"/>
                  </a:solidFill>
                  <a:latin typeface="Agency FB" panose="020B0503020202020204" pitchFamily="34" charset="0"/>
                </a:rPr>
                <a:t>数据（店铺名称、用户名、评论内容</a:t>
              </a:r>
              <a:r>
                <a:rPr lang="zh-CN" altLang="en-US" sz="3200" dirty="0">
                  <a:solidFill>
                    <a:srgbClr val="071689"/>
                  </a:solidFill>
                  <a:latin typeface="Agency FB" panose="020B0503020202020204" pitchFamily="34" charset="0"/>
                </a:rPr>
                <a:t>）</a:t>
              </a:r>
            </a:p>
          </p:txBody>
        </p:sp>
      </p:grpSp>
      <p:grpSp>
        <p:nvGrpSpPr>
          <p:cNvPr id="14" name="组合 13"/>
          <p:cNvGrpSpPr/>
          <p:nvPr/>
        </p:nvGrpSpPr>
        <p:grpSpPr>
          <a:xfrm>
            <a:off x="3456432" y="1092363"/>
            <a:ext cx="3748405" cy="1331376"/>
            <a:chOff x="3456432" y="1092363"/>
            <a:chExt cx="3748405" cy="1331376"/>
          </a:xfrm>
        </p:grpSpPr>
        <p:cxnSp>
          <p:nvCxnSpPr>
            <p:cNvPr id="11" name="直接连接符 10"/>
            <p:cNvCxnSpPr/>
            <p:nvPr/>
          </p:nvCxnSpPr>
          <p:spPr>
            <a:xfrm flipV="1">
              <a:off x="3456432" y="1664208"/>
              <a:ext cx="2657856" cy="75953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6096127" y="1092363"/>
              <a:ext cx="1108710" cy="1029335"/>
            </a:xfrm>
            <a:prstGeom prst="ellipse">
              <a:avLst/>
            </a:prstGeom>
            <a:no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71689"/>
                  </a:solidFill>
                  <a:latin typeface="Agency FB" panose="020B0503020202020204" pitchFamily="34" charset="0"/>
                </a:rPr>
                <a:t>14</a:t>
              </a:r>
              <a:r>
                <a:rPr lang="zh-CN" altLang="en-US" sz="2000" dirty="0">
                  <a:solidFill>
                    <a:srgbClr val="071689"/>
                  </a:solidFill>
                  <a:latin typeface="Agency FB" panose="020B0503020202020204" pitchFamily="34" charset="0"/>
                </a:rPr>
                <a:t>个分类</a:t>
              </a:r>
            </a:p>
          </p:txBody>
        </p:sp>
      </p:grpSp>
      <p:grpSp>
        <p:nvGrpSpPr>
          <p:cNvPr id="19" name="组合 18"/>
          <p:cNvGrpSpPr/>
          <p:nvPr/>
        </p:nvGrpSpPr>
        <p:grpSpPr>
          <a:xfrm>
            <a:off x="4406397" y="4151665"/>
            <a:ext cx="4092447" cy="2126512"/>
            <a:chOff x="3454501" y="1858037"/>
            <a:chExt cx="4092447" cy="2126512"/>
          </a:xfrm>
        </p:grpSpPr>
        <p:cxnSp>
          <p:nvCxnSpPr>
            <p:cNvPr id="20" name="直接连接符 19"/>
            <p:cNvCxnSpPr>
              <a:stCxn id="4" idx="8"/>
              <a:endCxn id="21" idx="2"/>
            </p:cNvCxnSpPr>
            <p:nvPr/>
          </p:nvCxnSpPr>
          <p:spPr>
            <a:xfrm>
              <a:off x="3454501" y="2318924"/>
              <a:ext cx="1965935" cy="602369"/>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5420436" y="1858037"/>
              <a:ext cx="2126512" cy="2126512"/>
            </a:xfrm>
            <a:prstGeom prst="ellipse">
              <a:avLst/>
            </a:prstGeom>
            <a:no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rgbClr val="071689"/>
                  </a:solidFill>
                  <a:latin typeface="Agency FB" panose="020B0503020202020204" pitchFamily="34" charset="0"/>
                </a:rPr>
                <a:t>68家</a:t>
              </a:r>
            </a:p>
            <a:p>
              <a:pPr algn="ctr"/>
              <a:r>
                <a:rPr lang="en-US" altLang="zh-CN" sz="2800" dirty="0">
                  <a:solidFill>
                    <a:srgbClr val="071689"/>
                  </a:solidFill>
                  <a:latin typeface="Agency FB" panose="020B0503020202020204" pitchFamily="34" charset="0"/>
                </a:rPr>
                <a:t>餐厅</a:t>
              </a:r>
              <a:endParaRPr lang="en-US" altLang="zh-CN" sz="1200" dirty="0">
                <a:solidFill>
                  <a:srgbClr val="071689"/>
                </a:solidFill>
                <a:latin typeface="Agency FB" panose="020B0503020202020204" pitchFamily="34" charset="0"/>
              </a:endParaRPr>
            </a:p>
          </p:txBody>
        </p:sp>
      </p:grpSp>
      <p:sp>
        <p:nvSpPr>
          <p:cNvPr id="24" name="文本框 23"/>
          <p:cNvSpPr txBox="1"/>
          <p:nvPr/>
        </p:nvSpPr>
        <p:spPr>
          <a:xfrm>
            <a:off x="594360" y="384954"/>
            <a:ext cx="2316480" cy="521970"/>
          </a:xfrm>
          <a:prstGeom prst="rect">
            <a:avLst/>
          </a:prstGeom>
          <a:noFill/>
        </p:spPr>
        <p:txBody>
          <a:bodyPr wrap="none" rtlCol="0">
            <a:spAutoFit/>
          </a:bodyPr>
          <a:lstStyle/>
          <a:p>
            <a:r>
              <a:rPr lang="zh-CN" altLang="en-US" sz="2800" dirty="0">
                <a:latin typeface="Nirmala UI Semilight" panose="020B0402040204020203" pitchFamily="34" charset="0"/>
                <a:cs typeface="Nirmala UI Semilight" panose="020B0402040204020203" pitchFamily="34" charset="0"/>
              </a:rPr>
              <a:t>最终收集数据</a:t>
            </a:r>
          </a:p>
        </p:txBody>
      </p:sp>
      <p:grpSp>
        <p:nvGrpSpPr>
          <p:cNvPr id="2" name="组合 1"/>
          <p:cNvGrpSpPr/>
          <p:nvPr/>
        </p:nvGrpSpPr>
        <p:grpSpPr>
          <a:xfrm>
            <a:off x="1315219" y="1495807"/>
            <a:ext cx="3363755" cy="3866385"/>
            <a:chOff x="1315219" y="1495807"/>
            <a:chExt cx="3363755" cy="3866385"/>
          </a:xfrm>
        </p:grpSpPr>
        <p:grpSp>
          <p:nvGrpSpPr>
            <p:cNvPr id="3" name="组合 2"/>
            <p:cNvGrpSpPr/>
            <p:nvPr/>
          </p:nvGrpSpPr>
          <p:grpSpPr>
            <a:xfrm>
              <a:off x="1315219" y="1495807"/>
              <a:ext cx="3363755" cy="3866385"/>
              <a:chOff x="4091093" y="719665"/>
              <a:chExt cx="4714239" cy="5418667"/>
            </a:xfrm>
          </p:grpSpPr>
          <p:sp>
            <p:nvSpPr>
              <p:cNvPr id="4" name="任意多边形: 形状 3"/>
              <p:cNvSpPr/>
              <p:nvPr/>
            </p:nvSpPr>
            <p:spPr>
              <a:xfrm>
                <a:off x="5825066" y="3158066"/>
                <a:ext cx="2980266" cy="2980266"/>
              </a:xfrm>
              <a:custGeom>
                <a:avLst/>
                <a:gdLst>
                  <a:gd name="connsiteX0" fmla="*/ 2115406 w 2980266"/>
                  <a:gd name="connsiteY0" fmla="*/ 475169 h 2980266"/>
                  <a:gd name="connsiteX1" fmla="*/ 2347223 w 2980266"/>
                  <a:gd name="connsiteY1" fmla="*/ 280641 h 2980266"/>
                  <a:gd name="connsiteX2" fmla="*/ 2532418 w 2980266"/>
                  <a:gd name="connsiteY2" fmla="*/ 436038 h 2980266"/>
                  <a:gd name="connsiteX3" fmla="*/ 2381100 w 2980266"/>
                  <a:gd name="connsiteY3" fmla="*/ 698113 h 2980266"/>
                  <a:gd name="connsiteX4" fmla="*/ 2621526 w 2980266"/>
                  <a:gd name="connsiteY4" fmla="*/ 1114543 h 2980266"/>
                  <a:gd name="connsiteX5" fmla="*/ 2924149 w 2980266"/>
                  <a:gd name="connsiteY5" fmla="*/ 1114535 h 2980266"/>
                  <a:gd name="connsiteX6" fmla="*/ 2966129 w 2980266"/>
                  <a:gd name="connsiteY6" fmla="*/ 1352617 h 2980266"/>
                  <a:gd name="connsiteX7" fmla="*/ 2681754 w 2980266"/>
                  <a:gd name="connsiteY7" fmla="*/ 1456113 h 2980266"/>
                  <a:gd name="connsiteX8" fmla="*/ 2598255 w 2980266"/>
                  <a:gd name="connsiteY8" fmla="*/ 1929659 h 2980266"/>
                  <a:gd name="connsiteX9" fmla="*/ 2830082 w 2980266"/>
                  <a:gd name="connsiteY9" fmla="*/ 2124176 h 2980266"/>
                  <a:gd name="connsiteX10" fmla="*/ 2709205 w 2980266"/>
                  <a:gd name="connsiteY10" fmla="*/ 2333542 h 2980266"/>
                  <a:gd name="connsiteX11" fmla="*/ 2424835 w 2980266"/>
                  <a:gd name="connsiteY11" fmla="*/ 2230031 h 2980266"/>
                  <a:gd name="connsiteX12" fmla="*/ 2056481 w 2980266"/>
                  <a:gd name="connsiteY12" fmla="*/ 2539116 h 2980266"/>
                  <a:gd name="connsiteX13" fmla="*/ 2109039 w 2980266"/>
                  <a:gd name="connsiteY13" fmla="*/ 2837141 h 2980266"/>
                  <a:gd name="connsiteX14" fmla="*/ 1881863 w 2980266"/>
                  <a:gd name="connsiteY14" fmla="*/ 2919826 h 2980266"/>
                  <a:gd name="connsiteX15" fmla="*/ 1730559 w 2980266"/>
                  <a:gd name="connsiteY15" fmla="*/ 2657743 h 2980266"/>
                  <a:gd name="connsiteX16" fmla="*/ 1249707 w 2980266"/>
                  <a:gd name="connsiteY16" fmla="*/ 2657743 h 2980266"/>
                  <a:gd name="connsiteX17" fmla="*/ 1098403 w 2980266"/>
                  <a:gd name="connsiteY17" fmla="*/ 2919826 h 2980266"/>
                  <a:gd name="connsiteX18" fmla="*/ 871227 w 2980266"/>
                  <a:gd name="connsiteY18" fmla="*/ 2837141 h 2980266"/>
                  <a:gd name="connsiteX19" fmla="*/ 923785 w 2980266"/>
                  <a:gd name="connsiteY19" fmla="*/ 2539117 h 2980266"/>
                  <a:gd name="connsiteX20" fmla="*/ 555431 w 2980266"/>
                  <a:gd name="connsiteY20" fmla="*/ 2230032 h 2980266"/>
                  <a:gd name="connsiteX21" fmla="*/ 271061 w 2980266"/>
                  <a:gd name="connsiteY21" fmla="*/ 2333542 h 2980266"/>
                  <a:gd name="connsiteX22" fmla="*/ 150184 w 2980266"/>
                  <a:gd name="connsiteY22" fmla="*/ 2124176 h 2980266"/>
                  <a:gd name="connsiteX23" fmla="*/ 382011 w 2980266"/>
                  <a:gd name="connsiteY23" fmla="*/ 1929660 h 2980266"/>
                  <a:gd name="connsiteX24" fmla="*/ 298512 w 2980266"/>
                  <a:gd name="connsiteY24" fmla="*/ 1456114 h 2980266"/>
                  <a:gd name="connsiteX25" fmla="*/ 14137 w 2980266"/>
                  <a:gd name="connsiteY25" fmla="*/ 1352617 h 2980266"/>
                  <a:gd name="connsiteX26" fmla="*/ 56117 w 2980266"/>
                  <a:gd name="connsiteY26" fmla="*/ 1114535 h 2980266"/>
                  <a:gd name="connsiteX27" fmla="*/ 358740 w 2980266"/>
                  <a:gd name="connsiteY27" fmla="*/ 1114543 h 2980266"/>
                  <a:gd name="connsiteX28" fmla="*/ 599166 w 2980266"/>
                  <a:gd name="connsiteY28" fmla="*/ 698113 h 2980266"/>
                  <a:gd name="connsiteX29" fmla="*/ 447848 w 2980266"/>
                  <a:gd name="connsiteY29" fmla="*/ 436038 h 2980266"/>
                  <a:gd name="connsiteX30" fmla="*/ 633043 w 2980266"/>
                  <a:gd name="connsiteY30" fmla="*/ 280641 h 2980266"/>
                  <a:gd name="connsiteX31" fmla="*/ 864860 w 2980266"/>
                  <a:gd name="connsiteY31" fmla="*/ 475169 h 2980266"/>
                  <a:gd name="connsiteX32" fmla="*/ 1316713 w 2980266"/>
                  <a:gd name="connsiteY32" fmla="*/ 310708 h 2980266"/>
                  <a:gd name="connsiteX33" fmla="*/ 1369255 w 2980266"/>
                  <a:gd name="connsiteY33" fmla="*/ 12681 h 2980266"/>
                  <a:gd name="connsiteX34" fmla="*/ 1611011 w 2980266"/>
                  <a:gd name="connsiteY34" fmla="*/ 12681 h 2980266"/>
                  <a:gd name="connsiteX35" fmla="*/ 1663553 w 2980266"/>
                  <a:gd name="connsiteY35" fmla="*/ 310708 h 2980266"/>
                  <a:gd name="connsiteX36" fmla="*/ 2115406 w 2980266"/>
                  <a:gd name="connsiteY36" fmla="*/ 475169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80266" h="2980266">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a:solidFill>
                <a:srgbClr val="F9D30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65206" tIns="764153" rIns="665206" bIns="816275" numCol="1" spcCol="1270" anchor="ctr" anchorCtr="0">
                <a:noAutofit/>
              </a:bodyPr>
              <a:lstStyle/>
              <a:p>
                <a:pPr marL="0" lvl="0" indent="0" algn="ctr" defTabSz="2311400">
                  <a:lnSpc>
                    <a:spcPct val="90000"/>
                  </a:lnSpc>
                  <a:spcBef>
                    <a:spcPct val="0"/>
                  </a:spcBef>
                  <a:spcAft>
                    <a:spcPct val="35000"/>
                  </a:spcAft>
                  <a:buNone/>
                </a:pPr>
                <a:endParaRPr lang="zh-CN" altLang="en-US" sz="5200" kern="1200"/>
              </a:p>
            </p:txBody>
          </p:sp>
          <p:sp>
            <p:nvSpPr>
              <p:cNvPr id="5" name="任意多边形: 形状 4"/>
              <p:cNvSpPr/>
              <p:nvPr/>
            </p:nvSpPr>
            <p:spPr>
              <a:xfrm>
                <a:off x="4091093" y="2453639"/>
                <a:ext cx="2167466" cy="2167466"/>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a:solidFill>
                <a:schemeClr val="bg1">
                  <a:lumMod val="8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3766" tIns="587064" rIns="583766" bIns="587064" numCol="1" spcCol="1270" anchor="ctr" anchorCtr="0">
                <a:noAutofit/>
              </a:bodyPr>
              <a:lstStyle/>
              <a:p>
                <a:pPr marL="0" lvl="0" indent="0" algn="ctr" defTabSz="1333500">
                  <a:lnSpc>
                    <a:spcPct val="90000"/>
                  </a:lnSpc>
                  <a:spcBef>
                    <a:spcPct val="0"/>
                  </a:spcBef>
                  <a:spcAft>
                    <a:spcPct val="35000"/>
                  </a:spcAft>
                  <a:buNone/>
                </a:pPr>
                <a:endParaRPr lang="zh-CN" altLang="en-US" sz="3000" kern="1200"/>
              </a:p>
            </p:txBody>
          </p:sp>
          <p:sp>
            <p:nvSpPr>
              <p:cNvPr id="6" name="任意多边形: 形状 5"/>
              <p:cNvSpPr/>
              <p:nvPr/>
            </p:nvSpPr>
            <p:spPr>
              <a:xfrm>
                <a:off x="5066452" y="719665"/>
                <a:ext cx="2600961" cy="2600961"/>
              </a:xfrm>
              <a:custGeom>
                <a:avLst/>
                <a:gdLst>
                  <a:gd name="connsiteX0" fmla="*/ 1589033 w 2123675"/>
                  <a:gd name="connsiteY0" fmla="*/ 537873 h 2123675"/>
                  <a:gd name="connsiteX1" fmla="*/ 1902347 w 2123675"/>
                  <a:gd name="connsiteY1" fmla="*/ 443446 h 2123675"/>
                  <a:gd name="connsiteX2" fmla="*/ 2017635 w 2123675"/>
                  <a:gd name="connsiteY2" fmla="*/ 643130 h 2123675"/>
                  <a:gd name="connsiteX3" fmla="*/ 1779202 w 2123675"/>
                  <a:gd name="connsiteY3" fmla="*/ 867255 h 2123675"/>
                  <a:gd name="connsiteX4" fmla="*/ 1779202 w 2123675"/>
                  <a:gd name="connsiteY4" fmla="*/ 1256420 h 2123675"/>
                  <a:gd name="connsiteX5" fmla="*/ 2017635 w 2123675"/>
                  <a:gd name="connsiteY5" fmla="*/ 1480545 h 2123675"/>
                  <a:gd name="connsiteX6" fmla="*/ 1902347 w 2123675"/>
                  <a:gd name="connsiteY6" fmla="*/ 1680229 h 2123675"/>
                  <a:gd name="connsiteX7" fmla="*/ 1589033 w 2123675"/>
                  <a:gd name="connsiteY7" fmla="*/ 1585802 h 2123675"/>
                  <a:gd name="connsiteX8" fmla="*/ 1252006 w 2123675"/>
                  <a:gd name="connsiteY8" fmla="*/ 1780385 h 2123675"/>
                  <a:gd name="connsiteX9" fmla="*/ 1177125 w 2123675"/>
                  <a:gd name="connsiteY9" fmla="*/ 2098936 h 2123675"/>
                  <a:gd name="connsiteX10" fmla="*/ 946550 w 2123675"/>
                  <a:gd name="connsiteY10" fmla="*/ 2098936 h 2123675"/>
                  <a:gd name="connsiteX11" fmla="*/ 871669 w 2123675"/>
                  <a:gd name="connsiteY11" fmla="*/ 1780385 h 2123675"/>
                  <a:gd name="connsiteX12" fmla="*/ 534642 w 2123675"/>
                  <a:gd name="connsiteY12" fmla="*/ 1585802 h 2123675"/>
                  <a:gd name="connsiteX13" fmla="*/ 221328 w 2123675"/>
                  <a:gd name="connsiteY13" fmla="*/ 1680229 h 2123675"/>
                  <a:gd name="connsiteX14" fmla="*/ 106040 w 2123675"/>
                  <a:gd name="connsiteY14" fmla="*/ 1480545 h 2123675"/>
                  <a:gd name="connsiteX15" fmla="*/ 344473 w 2123675"/>
                  <a:gd name="connsiteY15" fmla="*/ 1256420 h 2123675"/>
                  <a:gd name="connsiteX16" fmla="*/ 344473 w 2123675"/>
                  <a:gd name="connsiteY16" fmla="*/ 867255 h 2123675"/>
                  <a:gd name="connsiteX17" fmla="*/ 106040 w 2123675"/>
                  <a:gd name="connsiteY17" fmla="*/ 643130 h 2123675"/>
                  <a:gd name="connsiteX18" fmla="*/ 221328 w 2123675"/>
                  <a:gd name="connsiteY18" fmla="*/ 443446 h 2123675"/>
                  <a:gd name="connsiteX19" fmla="*/ 534642 w 2123675"/>
                  <a:gd name="connsiteY19" fmla="*/ 537873 h 2123675"/>
                  <a:gd name="connsiteX20" fmla="*/ 871669 w 2123675"/>
                  <a:gd name="connsiteY20" fmla="*/ 343290 h 2123675"/>
                  <a:gd name="connsiteX21" fmla="*/ 946550 w 2123675"/>
                  <a:gd name="connsiteY21" fmla="*/ 24739 h 2123675"/>
                  <a:gd name="connsiteX22" fmla="*/ 1177125 w 2123675"/>
                  <a:gd name="connsiteY22" fmla="*/ 24739 h 2123675"/>
                  <a:gd name="connsiteX23" fmla="*/ 1252006 w 2123675"/>
                  <a:gd name="connsiteY23" fmla="*/ 343290 h 2123675"/>
                  <a:gd name="connsiteX24" fmla="*/ 1589033 w 2123675"/>
                  <a:gd name="connsiteY24" fmla="*/ 537873 h 2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23675" h="2123675">
                    <a:moveTo>
                      <a:pt x="1366897" y="537190"/>
                    </a:moveTo>
                    <a:lnTo>
                      <a:pt x="1594045" y="396507"/>
                    </a:lnTo>
                    <a:lnTo>
                      <a:pt x="1727168" y="529630"/>
                    </a:lnTo>
                    <a:lnTo>
                      <a:pt x="1586485" y="756778"/>
                    </a:lnTo>
                    <a:cubicBezTo>
                      <a:pt x="1640670" y="849967"/>
                      <a:pt x="1669056" y="955907"/>
                      <a:pt x="1668725" y="1063703"/>
                    </a:cubicBezTo>
                    <a:lnTo>
                      <a:pt x="1904134" y="1190078"/>
                    </a:lnTo>
                    <a:lnTo>
                      <a:pt x="1855408" y="1371927"/>
                    </a:lnTo>
                    <a:lnTo>
                      <a:pt x="1588350" y="1363666"/>
                    </a:lnTo>
                    <a:cubicBezTo>
                      <a:pt x="1534739" y="1457186"/>
                      <a:pt x="1457186" y="1534739"/>
                      <a:pt x="1363666" y="1588351"/>
                    </a:cubicBezTo>
                    <a:lnTo>
                      <a:pt x="1371926" y="1855408"/>
                    </a:lnTo>
                    <a:lnTo>
                      <a:pt x="1190078" y="1904134"/>
                    </a:lnTo>
                    <a:lnTo>
                      <a:pt x="1063703" y="1668725"/>
                    </a:lnTo>
                    <a:cubicBezTo>
                      <a:pt x="955907" y="1669057"/>
                      <a:pt x="849967" y="1640670"/>
                      <a:pt x="756778" y="1586485"/>
                    </a:cubicBezTo>
                    <a:lnTo>
                      <a:pt x="529630" y="1727168"/>
                    </a:lnTo>
                    <a:lnTo>
                      <a:pt x="396507" y="1594045"/>
                    </a:lnTo>
                    <a:lnTo>
                      <a:pt x="537190" y="1366897"/>
                    </a:lnTo>
                    <a:cubicBezTo>
                      <a:pt x="483005" y="1273708"/>
                      <a:pt x="454619" y="1167768"/>
                      <a:pt x="454950" y="1059972"/>
                    </a:cubicBezTo>
                    <a:lnTo>
                      <a:pt x="219541" y="933597"/>
                    </a:lnTo>
                    <a:lnTo>
                      <a:pt x="268267" y="751748"/>
                    </a:lnTo>
                    <a:lnTo>
                      <a:pt x="535325" y="760009"/>
                    </a:lnTo>
                    <a:cubicBezTo>
                      <a:pt x="588936" y="666489"/>
                      <a:pt x="666489" y="588936"/>
                      <a:pt x="760009" y="535324"/>
                    </a:cubicBezTo>
                    <a:lnTo>
                      <a:pt x="751749" y="268267"/>
                    </a:lnTo>
                    <a:lnTo>
                      <a:pt x="933597" y="219541"/>
                    </a:lnTo>
                    <a:lnTo>
                      <a:pt x="1059972" y="454950"/>
                    </a:lnTo>
                    <a:cubicBezTo>
                      <a:pt x="1167768" y="454618"/>
                      <a:pt x="1273708" y="483005"/>
                      <a:pt x="1366897" y="537190"/>
                    </a:cubicBezTo>
                    <a:close/>
                  </a:path>
                </a:pathLst>
              </a:custGeom>
              <a:solidFill>
                <a:srgbClr val="F9D303"/>
              </a:solidFill>
              <a:ln>
                <a:solidFill>
                  <a:srgbClr val="F9D30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51417" tIns="751417" rIns="751418" bIns="751418" numCol="1" spcCol="1270" anchor="ctr" anchorCtr="0">
                <a:noAutofit/>
              </a:bodyPr>
              <a:lstStyle/>
              <a:p>
                <a:pPr marL="0" lvl="0" indent="0" algn="ctr" defTabSz="1644650">
                  <a:lnSpc>
                    <a:spcPct val="90000"/>
                  </a:lnSpc>
                  <a:spcBef>
                    <a:spcPct val="0"/>
                  </a:spcBef>
                  <a:spcAft>
                    <a:spcPct val="35000"/>
                  </a:spcAft>
                  <a:buNone/>
                </a:pPr>
                <a:endParaRPr lang="zh-CN" altLang="en-US" sz="3700" kern="1200"/>
              </a:p>
            </p:txBody>
          </p:sp>
        </p:grpSp>
        <p:sp>
          <p:nvSpPr>
            <p:cNvPr id="28" name="Freeform 5"/>
            <p:cNvSpPr>
              <a:spLocks noEditPoints="1"/>
            </p:cNvSpPr>
            <p:nvPr/>
          </p:nvSpPr>
          <p:spPr bwMode="auto">
            <a:xfrm>
              <a:off x="2692727" y="2217828"/>
              <a:ext cx="457925" cy="457226"/>
            </a:xfrm>
            <a:custGeom>
              <a:avLst/>
              <a:gdLst>
                <a:gd name="T0" fmla="*/ 1921 w 2017"/>
                <a:gd name="T1" fmla="*/ 0 h 2017"/>
                <a:gd name="T2" fmla="*/ 1153 w 2017"/>
                <a:gd name="T3" fmla="*/ 0 h 2017"/>
                <a:gd name="T4" fmla="*/ 989 w 2017"/>
                <a:gd name="T5" fmla="*/ 68 h 2017"/>
                <a:gd name="T6" fmla="*/ 37 w 2017"/>
                <a:gd name="T7" fmla="*/ 1020 h 2017"/>
                <a:gd name="T8" fmla="*/ 37 w 2017"/>
                <a:gd name="T9" fmla="*/ 1156 h 2017"/>
                <a:gd name="T10" fmla="*/ 861 w 2017"/>
                <a:gd name="T11" fmla="*/ 1980 h 2017"/>
                <a:gd name="T12" fmla="*/ 997 w 2017"/>
                <a:gd name="T13" fmla="*/ 1980 h 2017"/>
                <a:gd name="T14" fmla="*/ 1949 w 2017"/>
                <a:gd name="T15" fmla="*/ 1028 h 2017"/>
                <a:gd name="T16" fmla="*/ 2017 w 2017"/>
                <a:gd name="T17" fmla="*/ 864 h 2017"/>
                <a:gd name="T18" fmla="*/ 2017 w 2017"/>
                <a:gd name="T19" fmla="*/ 96 h 2017"/>
                <a:gd name="T20" fmla="*/ 1921 w 2017"/>
                <a:gd name="T21" fmla="*/ 0 h 2017"/>
                <a:gd name="T22" fmla="*/ 1441 w 2017"/>
                <a:gd name="T23" fmla="*/ 768 h 2017"/>
                <a:gd name="T24" fmla="*/ 1249 w 2017"/>
                <a:gd name="T25" fmla="*/ 576 h 2017"/>
                <a:gd name="T26" fmla="*/ 1441 w 2017"/>
                <a:gd name="T27" fmla="*/ 384 h 2017"/>
                <a:gd name="T28" fmla="*/ 1633 w 2017"/>
                <a:gd name="T29" fmla="*/ 576 h 2017"/>
                <a:gd name="T30" fmla="*/ 1441 w 2017"/>
                <a:gd name="T31" fmla="*/ 768 h 2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17" h="2017">
                  <a:moveTo>
                    <a:pt x="1921" y="0"/>
                  </a:moveTo>
                  <a:cubicBezTo>
                    <a:pt x="1153" y="0"/>
                    <a:pt x="1153" y="0"/>
                    <a:pt x="1153" y="0"/>
                  </a:cubicBezTo>
                  <a:cubicBezTo>
                    <a:pt x="1100" y="0"/>
                    <a:pt x="1026" y="31"/>
                    <a:pt x="989" y="68"/>
                  </a:cubicBezTo>
                  <a:cubicBezTo>
                    <a:pt x="37" y="1020"/>
                    <a:pt x="37" y="1020"/>
                    <a:pt x="37" y="1020"/>
                  </a:cubicBezTo>
                  <a:cubicBezTo>
                    <a:pt x="0" y="1057"/>
                    <a:pt x="0" y="1119"/>
                    <a:pt x="37" y="1156"/>
                  </a:cubicBezTo>
                  <a:cubicBezTo>
                    <a:pt x="861" y="1980"/>
                    <a:pt x="861" y="1980"/>
                    <a:pt x="861" y="1980"/>
                  </a:cubicBezTo>
                  <a:cubicBezTo>
                    <a:pt x="898" y="2017"/>
                    <a:pt x="960" y="2017"/>
                    <a:pt x="997" y="1980"/>
                  </a:cubicBezTo>
                  <a:cubicBezTo>
                    <a:pt x="1949" y="1028"/>
                    <a:pt x="1949" y="1028"/>
                    <a:pt x="1949" y="1028"/>
                  </a:cubicBezTo>
                  <a:cubicBezTo>
                    <a:pt x="1986" y="991"/>
                    <a:pt x="2017" y="917"/>
                    <a:pt x="2017" y="864"/>
                  </a:cubicBezTo>
                  <a:cubicBezTo>
                    <a:pt x="2017" y="96"/>
                    <a:pt x="2017" y="96"/>
                    <a:pt x="2017" y="96"/>
                  </a:cubicBezTo>
                  <a:cubicBezTo>
                    <a:pt x="2017" y="43"/>
                    <a:pt x="1974" y="0"/>
                    <a:pt x="1921" y="0"/>
                  </a:cubicBezTo>
                  <a:close/>
                  <a:moveTo>
                    <a:pt x="1441" y="768"/>
                  </a:moveTo>
                  <a:cubicBezTo>
                    <a:pt x="1335" y="768"/>
                    <a:pt x="1249" y="682"/>
                    <a:pt x="1249" y="576"/>
                  </a:cubicBezTo>
                  <a:cubicBezTo>
                    <a:pt x="1249" y="470"/>
                    <a:pt x="1335" y="384"/>
                    <a:pt x="1441" y="384"/>
                  </a:cubicBezTo>
                  <a:cubicBezTo>
                    <a:pt x="1547" y="384"/>
                    <a:pt x="1633" y="470"/>
                    <a:pt x="1633" y="576"/>
                  </a:cubicBezTo>
                  <a:cubicBezTo>
                    <a:pt x="1633" y="682"/>
                    <a:pt x="1547" y="768"/>
                    <a:pt x="1441" y="76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2" name="Freeform 9"/>
            <p:cNvSpPr>
              <a:spLocks noEditPoints="1"/>
            </p:cNvSpPr>
            <p:nvPr/>
          </p:nvSpPr>
          <p:spPr bwMode="auto">
            <a:xfrm>
              <a:off x="3172079" y="3881423"/>
              <a:ext cx="941387" cy="835025"/>
            </a:xfrm>
            <a:custGeom>
              <a:avLst/>
              <a:gdLst>
                <a:gd name="T0" fmla="*/ 2176 w 2304"/>
                <a:gd name="T1" fmla="*/ 1802 h 2047"/>
                <a:gd name="T2" fmla="*/ 2304 w 2304"/>
                <a:gd name="T3" fmla="*/ 2011 h 2047"/>
                <a:gd name="T4" fmla="*/ 2304 w 2304"/>
                <a:gd name="T5" fmla="*/ 2043 h 2047"/>
                <a:gd name="T6" fmla="*/ 2239 w 2304"/>
                <a:gd name="T7" fmla="*/ 2047 h 2047"/>
                <a:gd name="T8" fmla="*/ 1894 w 2304"/>
                <a:gd name="T9" fmla="*/ 1898 h 2047"/>
                <a:gd name="T10" fmla="*/ 1728 w 2304"/>
                <a:gd name="T11" fmla="*/ 1920 h 2047"/>
                <a:gd name="T12" fmla="*/ 1152 w 2304"/>
                <a:gd name="T13" fmla="*/ 1408 h 2047"/>
                <a:gd name="T14" fmla="*/ 1728 w 2304"/>
                <a:gd name="T15" fmla="*/ 896 h 2047"/>
                <a:gd name="T16" fmla="*/ 2304 w 2304"/>
                <a:gd name="T17" fmla="*/ 1408 h 2047"/>
                <a:gd name="T18" fmla="*/ 2197 w 2304"/>
                <a:gd name="T19" fmla="*/ 1705 h 2047"/>
                <a:gd name="T20" fmla="*/ 2176 w 2304"/>
                <a:gd name="T21" fmla="*/ 1802 h 2047"/>
                <a:gd name="T22" fmla="*/ 1024 w 2304"/>
                <a:gd name="T23" fmla="*/ 0 h 2047"/>
                <a:gd name="T24" fmla="*/ 2048 w 2304"/>
                <a:gd name="T25" fmla="*/ 811 h 2047"/>
                <a:gd name="T26" fmla="*/ 1728 w 2304"/>
                <a:gd name="T27" fmla="*/ 744 h 2047"/>
                <a:gd name="T28" fmla="*/ 1220 w 2304"/>
                <a:gd name="T29" fmla="*/ 932 h 2047"/>
                <a:gd name="T30" fmla="*/ 1000 w 2304"/>
                <a:gd name="T31" fmla="*/ 1408 h 2047"/>
                <a:gd name="T32" fmla="*/ 1055 w 2304"/>
                <a:gd name="T33" fmla="*/ 1664 h 2047"/>
                <a:gd name="T34" fmla="*/ 1024 w 2304"/>
                <a:gd name="T35" fmla="*/ 1664 h 2047"/>
                <a:gd name="T36" fmla="*/ 864 w 2304"/>
                <a:gd name="T37" fmla="*/ 1654 h 2047"/>
                <a:gd name="T38" fmla="*/ 128 w 2304"/>
                <a:gd name="T39" fmla="*/ 1919 h 2047"/>
                <a:gd name="T40" fmla="*/ 128 w 2304"/>
                <a:gd name="T41" fmla="*/ 1865 h 2047"/>
                <a:gd name="T42" fmla="*/ 384 w 2304"/>
                <a:gd name="T43" fmla="*/ 1536 h 2047"/>
                <a:gd name="T44" fmla="*/ 380 w 2304"/>
                <a:gd name="T45" fmla="*/ 1479 h 2047"/>
                <a:gd name="T46" fmla="*/ 0 w 2304"/>
                <a:gd name="T47" fmla="*/ 832 h 2047"/>
                <a:gd name="T48" fmla="*/ 1024 w 2304"/>
                <a:gd name="T49" fmla="*/ 0 h 2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04" h="2047">
                  <a:moveTo>
                    <a:pt x="2176" y="1802"/>
                  </a:moveTo>
                  <a:cubicBezTo>
                    <a:pt x="2176" y="1893"/>
                    <a:pt x="2228" y="1972"/>
                    <a:pt x="2304" y="2011"/>
                  </a:cubicBezTo>
                  <a:cubicBezTo>
                    <a:pt x="2304" y="2043"/>
                    <a:pt x="2304" y="2043"/>
                    <a:pt x="2304" y="2043"/>
                  </a:cubicBezTo>
                  <a:cubicBezTo>
                    <a:pt x="2283" y="2045"/>
                    <a:pt x="2261" y="2047"/>
                    <a:pt x="2239" y="2047"/>
                  </a:cubicBezTo>
                  <a:cubicBezTo>
                    <a:pt x="2103" y="2047"/>
                    <a:pt x="1980" y="1990"/>
                    <a:pt x="1894" y="1898"/>
                  </a:cubicBezTo>
                  <a:cubicBezTo>
                    <a:pt x="1841" y="1912"/>
                    <a:pt x="1786" y="1920"/>
                    <a:pt x="1728" y="1920"/>
                  </a:cubicBezTo>
                  <a:cubicBezTo>
                    <a:pt x="1410" y="1920"/>
                    <a:pt x="1152" y="1691"/>
                    <a:pt x="1152" y="1408"/>
                  </a:cubicBezTo>
                  <a:cubicBezTo>
                    <a:pt x="1152" y="1125"/>
                    <a:pt x="1410" y="896"/>
                    <a:pt x="1728" y="896"/>
                  </a:cubicBezTo>
                  <a:cubicBezTo>
                    <a:pt x="2046" y="896"/>
                    <a:pt x="2304" y="1125"/>
                    <a:pt x="2304" y="1408"/>
                  </a:cubicBezTo>
                  <a:cubicBezTo>
                    <a:pt x="2304" y="1519"/>
                    <a:pt x="2264" y="1621"/>
                    <a:pt x="2197" y="1705"/>
                  </a:cubicBezTo>
                  <a:cubicBezTo>
                    <a:pt x="2184" y="1735"/>
                    <a:pt x="2176" y="1768"/>
                    <a:pt x="2176" y="1802"/>
                  </a:cubicBezTo>
                  <a:close/>
                  <a:moveTo>
                    <a:pt x="1024" y="0"/>
                  </a:moveTo>
                  <a:cubicBezTo>
                    <a:pt x="1581" y="0"/>
                    <a:pt x="2034" y="361"/>
                    <a:pt x="2048" y="811"/>
                  </a:cubicBezTo>
                  <a:cubicBezTo>
                    <a:pt x="1949" y="767"/>
                    <a:pt x="1841" y="744"/>
                    <a:pt x="1728" y="744"/>
                  </a:cubicBezTo>
                  <a:cubicBezTo>
                    <a:pt x="1537" y="744"/>
                    <a:pt x="1356" y="811"/>
                    <a:pt x="1220" y="932"/>
                  </a:cubicBezTo>
                  <a:cubicBezTo>
                    <a:pt x="1078" y="1058"/>
                    <a:pt x="1000" y="1227"/>
                    <a:pt x="1000" y="1408"/>
                  </a:cubicBezTo>
                  <a:cubicBezTo>
                    <a:pt x="1000" y="1497"/>
                    <a:pt x="1019" y="1584"/>
                    <a:pt x="1055" y="1664"/>
                  </a:cubicBezTo>
                  <a:cubicBezTo>
                    <a:pt x="1045" y="1664"/>
                    <a:pt x="1035" y="1664"/>
                    <a:pt x="1024" y="1664"/>
                  </a:cubicBezTo>
                  <a:cubicBezTo>
                    <a:pt x="970" y="1664"/>
                    <a:pt x="916" y="1661"/>
                    <a:pt x="864" y="1654"/>
                  </a:cubicBezTo>
                  <a:cubicBezTo>
                    <a:pt x="644" y="1874"/>
                    <a:pt x="382" y="1913"/>
                    <a:pt x="128" y="1919"/>
                  </a:cubicBezTo>
                  <a:cubicBezTo>
                    <a:pt x="128" y="1865"/>
                    <a:pt x="128" y="1865"/>
                    <a:pt x="128" y="1865"/>
                  </a:cubicBezTo>
                  <a:cubicBezTo>
                    <a:pt x="265" y="1798"/>
                    <a:pt x="384" y="1676"/>
                    <a:pt x="384" y="1536"/>
                  </a:cubicBezTo>
                  <a:cubicBezTo>
                    <a:pt x="384" y="1516"/>
                    <a:pt x="382" y="1497"/>
                    <a:pt x="380" y="1479"/>
                  </a:cubicBezTo>
                  <a:cubicBezTo>
                    <a:pt x="148" y="1326"/>
                    <a:pt x="0" y="1093"/>
                    <a:pt x="0" y="832"/>
                  </a:cubicBezTo>
                  <a:cubicBezTo>
                    <a:pt x="0" y="373"/>
                    <a:pt x="458" y="0"/>
                    <a:pt x="1024"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7" name="Freeform 13"/>
            <p:cNvSpPr>
              <a:spLocks noEditPoints="1"/>
            </p:cNvSpPr>
            <p:nvPr/>
          </p:nvSpPr>
          <p:spPr bwMode="auto">
            <a:xfrm>
              <a:off x="1833151" y="3235681"/>
              <a:ext cx="557957" cy="556782"/>
            </a:xfrm>
            <a:custGeom>
              <a:avLst/>
              <a:gdLst>
                <a:gd name="T0" fmla="*/ 1408 w 2048"/>
                <a:gd name="T1" fmla="*/ 0 h 2048"/>
                <a:gd name="T2" fmla="*/ 768 w 2048"/>
                <a:gd name="T3" fmla="*/ 640 h 2048"/>
                <a:gd name="T4" fmla="*/ 779 w 2048"/>
                <a:gd name="T5" fmla="*/ 757 h 2048"/>
                <a:gd name="T6" fmla="*/ 0 w 2048"/>
                <a:gd name="T7" fmla="*/ 1536 h 2048"/>
                <a:gd name="T8" fmla="*/ 0 w 2048"/>
                <a:gd name="T9" fmla="*/ 1920 h 2048"/>
                <a:gd name="T10" fmla="*/ 128 w 2048"/>
                <a:gd name="T11" fmla="*/ 2048 h 2048"/>
                <a:gd name="T12" fmla="*/ 256 w 2048"/>
                <a:gd name="T13" fmla="*/ 2048 h 2048"/>
                <a:gd name="T14" fmla="*/ 256 w 2048"/>
                <a:gd name="T15" fmla="*/ 1920 h 2048"/>
                <a:gd name="T16" fmla="*/ 512 w 2048"/>
                <a:gd name="T17" fmla="*/ 1920 h 2048"/>
                <a:gd name="T18" fmla="*/ 512 w 2048"/>
                <a:gd name="T19" fmla="*/ 1664 h 2048"/>
                <a:gd name="T20" fmla="*/ 768 w 2048"/>
                <a:gd name="T21" fmla="*/ 1664 h 2048"/>
                <a:gd name="T22" fmla="*/ 768 w 2048"/>
                <a:gd name="T23" fmla="*/ 1408 h 2048"/>
                <a:gd name="T24" fmla="*/ 1024 w 2048"/>
                <a:gd name="T25" fmla="*/ 1408 h 2048"/>
                <a:gd name="T26" fmla="*/ 1190 w 2048"/>
                <a:gd name="T27" fmla="*/ 1242 h 2048"/>
                <a:gd name="T28" fmla="*/ 1408 w 2048"/>
                <a:gd name="T29" fmla="*/ 1280 h 2048"/>
                <a:gd name="T30" fmla="*/ 2048 w 2048"/>
                <a:gd name="T31" fmla="*/ 640 h 2048"/>
                <a:gd name="T32" fmla="*/ 1408 w 2048"/>
                <a:gd name="T33" fmla="*/ 0 h 2048"/>
                <a:gd name="T34" fmla="*/ 1600 w 2048"/>
                <a:gd name="T35" fmla="*/ 640 h 2048"/>
                <a:gd name="T36" fmla="*/ 1408 w 2048"/>
                <a:gd name="T37" fmla="*/ 448 h 2048"/>
                <a:gd name="T38" fmla="*/ 1600 w 2048"/>
                <a:gd name="T39" fmla="*/ 256 h 2048"/>
                <a:gd name="T40" fmla="*/ 1792 w 2048"/>
                <a:gd name="T41" fmla="*/ 448 h 2048"/>
                <a:gd name="T42" fmla="*/ 1600 w 2048"/>
                <a:gd name="T43" fmla="*/ 64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48" h="2048">
                  <a:moveTo>
                    <a:pt x="1408" y="0"/>
                  </a:moveTo>
                  <a:cubicBezTo>
                    <a:pt x="1055" y="0"/>
                    <a:pt x="768" y="287"/>
                    <a:pt x="768" y="640"/>
                  </a:cubicBezTo>
                  <a:cubicBezTo>
                    <a:pt x="768" y="680"/>
                    <a:pt x="772" y="719"/>
                    <a:pt x="779" y="757"/>
                  </a:cubicBezTo>
                  <a:cubicBezTo>
                    <a:pt x="0" y="1536"/>
                    <a:pt x="0" y="1536"/>
                    <a:pt x="0" y="1536"/>
                  </a:cubicBezTo>
                  <a:cubicBezTo>
                    <a:pt x="0" y="1920"/>
                    <a:pt x="0" y="1920"/>
                    <a:pt x="0" y="1920"/>
                  </a:cubicBezTo>
                  <a:cubicBezTo>
                    <a:pt x="0" y="1991"/>
                    <a:pt x="57" y="2048"/>
                    <a:pt x="128" y="2048"/>
                  </a:cubicBezTo>
                  <a:cubicBezTo>
                    <a:pt x="256" y="2048"/>
                    <a:pt x="256" y="2048"/>
                    <a:pt x="256" y="2048"/>
                  </a:cubicBezTo>
                  <a:cubicBezTo>
                    <a:pt x="256" y="1920"/>
                    <a:pt x="256" y="1920"/>
                    <a:pt x="256" y="1920"/>
                  </a:cubicBezTo>
                  <a:cubicBezTo>
                    <a:pt x="512" y="1920"/>
                    <a:pt x="512" y="1920"/>
                    <a:pt x="512" y="1920"/>
                  </a:cubicBezTo>
                  <a:cubicBezTo>
                    <a:pt x="512" y="1664"/>
                    <a:pt x="512" y="1664"/>
                    <a:pt x="512" y="1664"/>
                  </a:cubicBezTo>
                  <a:cubicBezTo>
                    <a:pt x="768" y="1664"/>
                    <a:pt x="768" y="1664"/>
                    <a:pt x="768" y="1664"/>
                  </a:cubicBezTo>
                  <a:cubicBezTo>
                    <a:pt x="768" y="1408"/>
                    <a:pt x="768" y="1408"/>
                    <a:pt x="768" y="1408"/>
                  </a:cubicBezTo>
                  <a:cubicBezTo>
                    <a:pt x="1024" y="1408"/>
                    <a:pt x="1024" y="1408"/>
                    <a:pt x="1024" y="1408"/>
                  </a:cubicBezTo>
                  <a:cubicBezTo>
                    <a:pt x="1190" y="1242"/>
                    <a:pt x="1190" y="1242"/>
                    <a:pt x="1190" y="1242"/>
                  </a:cubicBezTo>
                  <a:cubicBezTo>
                    <a:pt x="1258" y="1267"/>
                    <a:pt x="1331" y="1280"/>
                    <a:pt x="1408" y="1280"/>
                  </a:cubicBezTo>
                  <a:cubicBezTo>
                    <a:pt x="1761" y="1280"/>
                    <a:pt x="2048" y="993"/>
                    <a:pt x="2048" y="640"/>
                  </a:cubicBezTo>
                  <a:cubicBezTo>
                    <a:pt x="2048" y="287"/>
                    <a:pt x="1761" y="0"/>
                    <a:pt x="1408" y="0"/>
                  </a:cubicBezTo>
                  <a:close/>
                  <a:moveTo>
                    <a:pt x="1600" y="640"/>
                  </a:moveTo>
                  <a:cubicBezTo>
                    <a:pt x="1494" y="640"/>
                    <a:pt x="1408" y="554"/>
                    <a:pt x="1408" y="448"/>
                  </a:cubicBezTo>
                  <a:cubicBezTo>
                    <a:pt x="1408" y="342"/>
                    <a:pt x="1494" y="256"/>
                    <a:pt x="1600" y="256"/>
                  </a:cubicBezTo>
                  <a:cubicBezTo>
                    <a:pt x="1706" y="256"/>
                    <a:pt x="1792" y="342"/>
                    <a:pt x="1792" y="448"/>
                  </a:cubicBezTo>
                  <a:cubicBezTo>
                    <a:pt x="1792" y="554"/>
                    <a:pt x="1706" y="640"/>
                    <a:pt x="1600" y="64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21802987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10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10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a:grpSpLocks noChangeAspect="1"/>
          </p:cNvGrpSpPr>
          <p:nvPr>
            <p:custDataLst>
              <p:tags r:id="rId2"/>
            </p:custDataLst>
          </p:nvPr>
        </p:nvGrpSpPr>
        <p:grpSpPr>
          <a:xfrm rot="10800000">
            <a:off x="671830" y="822325"/>
            <a:ext cx="637540" cy="556260"/>
            <a:chOff x="3213087" y="1347855"/>
            <a:chExt cx="723913" cy="631688"/>
          </a:xfrm>
          <a:solidFill>
            <a:schemeClr val="accent1">
              <a:alpha val="20000"/>
            </a:schemeClr>
          </a:solidFill>
        </p:grpSpPr>
        <p:sp>
          <p:nvSpPr>
            <p:cNvPr id="31" name="任意多边形: 形状 17"/>
            <p:cNvSpPr>
              <a:spLocks noChangeAspect="1"/>
            </p:cNvSpPr>
            <p:nvPr>
              <p:custDataLst>
                <p:tags r:id="rId9"/>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2" name="任意多边形: 形状 18"/>
            <p:cNvSpPr>
              <a:spLocks noChangeAspect="1"/>
            </p:cNvSpPr>
            <p:nvPr>
              <p:custDataLst>
                <p:tags r:id="rId10"/>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grpSp>
        <p:nvGrpSpPr>
          <p:cNvPr id="33" name="组合 32"/>
          <p:cNvGrpSpPr>
            <a:grpSpLocks noChangeAspect="1"/>
          </p:cNvGrpSpPr>
          <p:nvPr>
            <p:custDataLst>
              <p:tags r:id="rId3"/>
            </p:custDataLst>
          </p:nvPr>
        </p:nvGrpSpPr>
        <p:grpSpPr>
          <a:xfrm>
            <a:off x="10511790" y="5229860"/>
            <a:ext cx="923290" cy="805180"/>
            <a:chOff x="3213087" y="1347855"/>
            <a:chExt cx="723913" cy="631688"/>
          </a:xfrm>
          <a:solidFill>
            <a:schemeClr val="accent1">
              <a:alpha val="20000"/>
            </a:schemeClr>
          </a:solidFill>
        </p:grpSpPr>
        <p:sp>
          <p:nvSpPr>
            <p:cNvPr id="34" name="任意多边形: 形状 21"/>
            <p:cNvSpPr>
              <a:spLocks noChangeAspect="1"/>
            </p:cNvSpPr>
            <p:nvPr>
              <p:custDataLst>
                <p:tags r:id="rId7"/>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5" name="任意多边形: 形状 22"/>
            <p:cNvSpPr>
              <a:spLocks noChangeAspect="1"/>
            </p:cNvSpPr>
            <p:nvPr>
              <p:custDataLst>
                <p:tags r:id="rId8"/>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cxnSp>
        <p:nvCxnSpPr>
          <p:cNvPr id="36" name="直接连接符 35"/>
          <p:cNvCxnSpPr/>
          <p:nvPr>
            <p:custDataLst>
              <p:tags r:id="rId4"/>
            </p:custDataLst>
          </p:nvPr>
        </p:nvCxnSpPr>
        <p:spPr>
          <a:xfrm>
            <a:off x="2247932" y="2839573"/>
            <a:ext cx="7543800" cy="0"/>
          </a:xfrm>
          <a:prstGeom prst="line">
            <a:avLst/>
          </a:prstGeom>
          <a:ln w="127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custDataLst>
              <p:tags r:id="rId5"/>
            </p:custDataLst>
          </p:nvPr>
        </p:nvSpPr>
        <p:spPr>
          <a:xfrm>
            <a:off x="1981200" y="1628783"/>
            <a:ext cx="8077264" cy="906005"/>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zh-CN" altLang="en-US" sz="5400" b="1" spc="380" dirty="0">
                <a:solidFill>
                  <a:schemeClr val="accent1"/>
                </a:solidFill>
                <a:latin typeface="微软雅黑" panose="020B0503020204020204" pitchFamily="34" charset="-122"/>
                <a:ea typeface="微软雅黑" panose="020B0503020204020204" pitchFamily="34" charset="-122"/>
              </a:rPr>
              <a:t>数据预处理</a:t>
            </a:r>
          </a:p>
        </p:txBody>
      </p:sp>
      <p:pic>
        <p:nvPicPr>
          <p:cNvPr id="9" name="图片 8"/>
          <p:cNvPicPr>
            <a:picLocks noChangeAspect="1"/>
          </p:cNvPicPr>
          <p:nvPr>
            <p:custDataLst>
              <p:tags r:id="rId6"/>
            </p:custDataLst>
          </p:nvPr>
        </p:nvPicPr>
        <p:blipFill rotWithShape="1">
          <a:blip r:embed="rId12"/>
          <a:srcRect t="1258" b="1258"/>
          <a:stretch>
            <a:fillRect/>
          </a:stretch>
        </p:blipFill>
        <p:spPr>
          <a:xfrm>
            <a:off x="1195070" y="2842895"/>
            <a:ext cx="10031730" cy="2589530"/>
          </a:xfrm>
          <a:custGeom>
            <a:avLst/>
            <a:gdLst/>
            <a:ahLst/>
            <a:cxnLst>
              <a:cxn ang="3">
                <a:pos x="hc" y="t"/>
              </a:cxn>
              <a:cxn ang="cd2">
                <a:pos x="l" y="vc"/>
              </a:cxn>
              <a:cxn ang="cd4">
                <a:pos x="hc" y="b"/>
              </a:cxn>
              <a:cxn ang="0">
                <a:pos x="r" y="vc"/>
              </a:cxn>
            </a:cxnLst>
            <a:rect l="l" t="t" r="r" b="b"/>
            <a:pathLst>
              <a:path w="12720" h="2880">
                <a:moveTo>
                  <a:pt x="0" y="0"/>
                </a:moveTo>
                <a:lnTo>
                  <a:pt x="12720" y="0"/>
                </a:lnTo>
                <a:lnTo>
                  <a:pt x="12720" y="2880"/>
                </a:lnTo>
                <a:lnTo>
                  <a:pt x="0" y="2880"/>
                </a:lnTo>
                <a:lnTo>
                  <a:pt x="0" y="0"/>
                </a:lnTo>
                <a:close/>
              </a:path>
            </a:pathLst>
          </a:custGeom>
        </p:spPr>
      </p:pic>
      <p:sp>
        <p:nvSpPr>
          <p:cNvPr id="4" name="矩形 3"/>
          <p:cNvSpPr/>
          <p:nvPr/>
        </p:nvSpPr>
        <p:spPr>
          <a:xfrm>
            <a:off x="160775" y="160774"/>
            <a:ext cx="11847006" cy="6541476"/>
          </a:xfrm>
          <a:prstGeom prst="rect">
            <a:avLst/>
          </a:prstGeom>
          <a:noFill/>
          <a:ln w="28575">
            <a:solidFill>
              <a:srgbClr val="071689"/>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375040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2130251"/>
          </a:xfrm>
          <a:prstGeom prst="rect">
            <a:avLst/>
          </a:prstGeom>
          <a:solidFill>
            <a:srgbClr val="071689"/>
          </a:solidFill>
          <a:ln>
            <a:solidFill>
              <a:srgbClr val="0716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647526" y="470934"/>
            <a:ext cx="2896947" cy="1107996"/>
          </a:xfrm>
          <a:prstGeom prst="rect">
            <a:avLst/>
          </a:prstGeom>
          <a:noFill/>
        </p:spPr>
        <p:txBody>
          <a:bodyPr wrap="none" rtlCol="0">
            <a:spAutoFit/>
          </a:bodyPr>
          <a:lstStyle/>
          <a:p>
            <a:r>
              <a:rPr lang="en-US" altLang="zh-CN" sz="6600" dirty="0">
                <a:solidFill>
                  <a:srgbClr val="F9D303"/>
                </a:solidFill>
                <a:latin typeface="Agency FB" panose="020B0503020202020204" pitchFamily="34" charset="0"/>
              </a:rPr>
              <a:t>CONTENTS</a:t>
            </a:r>
            <a:endParaRPr lang="zh-CN" altLang="en-US" sz="6600" dirty="0">
              <a:solidFill>
                <a:srgbClr val="F9D303"/>
              </a:solidFill>
              <a:latin typeface="Agency FB" panose="020B0503020202020204" pitchFamily="34" charset="0"/>
            </a:endParaRPr>
          </a:p>
        </p:txBody>
      </p:sp>
      <p:sp>
        <p:nvSpPr>
          <p:cNvPr id="8" name="矩形 7"/>
          <p:cNvSpPr/>
          <p:nvPr/>
        </p:nvSpPr>
        <p:spPr>
          <a:xfrm>
            <a:off x="2803490" y="633046"/>
            <a:ext cx="6611815" cy="783772"/>
          </a:xfrm>
          <a:prstGeom prst="rect">
            <a:avLst/>
          </a:prstGeom>
          <a:noFill/>
          <a:ln w="28575">
            <a:solidFill>
              <a:srgbClr val="F9D3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2321170" y="1416818"/>
            <a:ext cx="1326384" cy="1758461"/>
            <a:chOff x="2321170" y="1416818"/>
            <a:chExt cx="1326384" cy="1758461"/>
          </a:xfrm>
        </p:grpSpPr>
        <p:cxnSp>
          <p:nvCxnSpPr>
            <p:cNvPr id="10" name="直接连接符 9"/>
            <p:cNvCxnSpPr/>
            <p:nvPr/>
          </p:nvCxnSpPr>
          <p:spPr>
            <a:xfrm flipH="1">
              <a:off x="3094892" y="1416818"/>
              <a:ext cx="552662" cy="713433"/>
            </a:xfrm>
            <a:prstGeom prst="line">
              <a:avLst/>
            </a:prstGeom>
            <a:ln w="38100">
              <a:solidFill>
                <a:srgbClr val="F9D30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2321170" y="2120203"/>
              <a:ext cx="763674" cy="1055076"/>
            </a:xfrm>
            <a:prstGeom prst="line">
              <a:avLst/>
            </a:prstGeom>
            <a:ln w="28575">
              <a:solidFill>
                <a:srgbClr val="071689"/>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674799" y="3235569"/>
            <a:ext cx="1741502" cy="923330"/>
            <a:chOff x="674799" y="3235569"/>
            <a:chExt cx="1741502" cy="923330"/>
          </a:xfrm>
        </p:grpSpPr>
        <p:sp>
          <p:nvSpPr>
            <p:cNvPr id="16" name="文本框 15"/>
            <p:cNvSpPr txBox="1"/>
            <p:nvPr/>
          </p:nvSpPr>
          <p:spPr>
            <a:xfrm>
              <a:off x="674799" y="3235569"/>
              <a:ext cx="325730" cy="923330"/>
            </a:xfrm>
            <a:prstGeom prst="rect">
              <a:avLst/>
            </a:prstGeom>
            <a:noFill/>
          </p:spPr>
          <p:txBody>
            <a:bodyPr wrap="none" rtlCol="0">
              <a:spAutoFit/>
            </a:bodyPr>
            <a:lstStyle/>
            <a:p>
              <a:r>
                <a:rPr lang="en-US" altLang="zh-CN" sz="5400" dirty="0">
                  <a:solidFill>
                    <a:srgbClr val="071689"/>
                  </a:solidFill>
                  <a:latin typeface="Agency FB" panose="020B0503020202020204" pitchFamily="34" charset="0"/>
                </a:rPr>
                <a:t>1</a:t>
              </a:r>
              <a:endParaRPr lang="zh-CN" altLang="en-US" sz="5400" dirty="0">
                <a:solidFill>
                  <a:srgbClr val="071689"/>
                </a:solidFill>
                <a:latin typeface="Agency FB" panose="020B0503020202020204" pitchFamily="34" charset="0"/>
              </a:endParaRPr>
            </a:p>
          </p:txBody>
        </p:sp>
        <p:sp>
          <p:nvSpPr>
            <p:cNvPr id="17" name="文本框 16"/>
            <p:cNvSpPr txBox="1"/>
            <p:nvPr/>
          </p:nvSpPr>
          <p:spPr>
            <a:xfrm>
              <a:off x="1000529" y="3296639"/>
              <a:ext cx="1415772" cy="461665"/>
            </a:xfrm>
            <a:prstGeom prst="rect">
              <a:avLst/>
            </a:prstGeom>
            <a:noFill/>
          </p:spPr>
          <p:txBody>
            <a:bodyPr wrap="none" rtlCol="0">
              <a:spAutoFit/>
            </a:bodyPr>
            <a:lstStyle/>
            <a:p>
              <a:r>
                <a:rPr lang="zh-CN" altLang="en-US" sz="2400" b="1" dirty="0"/>
                <a:t>项目介绍</a:t>
              </a:r>
              <a:endParaRPr lang="zh-CN" altLang="en-US" dirty="0"/>
            </a:p>
          </p:txBody>
        </p:sp>
      </p:grpSp>
      <p:grpSp>
        <p:nvGrpSpPr>
          <p:cNvPr id="4" name="组合 3"/>
          <p:cNvGrpSpPr/>
          <p:nvPr/>
        </p:nvGrpSpPr>
        <p:grpSpPr>
          <a:xfrm flipH="1">
            <a:off x="3320602" y="1438347"/>
            <a:ext cx="1112250" cy="3259791"/>
            <a:chOff x="4903500" y="1443039"/>
            <a:chExt cx="1112250" cy="3299029"/>
          </a:xfrm>
        </p:grpSpPr>
        <p:cxnSp>
          <p:nvCxnSpPr>
            <p:cNvPr id="19" name="直接连接符 18"/>
            <p:cNvCxnSpPr/>
            <p:nvPr/>
          </p:nvCxnSpPr>
          <p:spPr>
            <a:xfrm>
              <a:off x="4903500" y="1443039"/>
              <a:ext cx="207652" cy="687213"/>
            </a:xfrm>
            <a:prstGeom prst="line">
              <a:avLst/>
            </a:prstGeom>
            <a:ln w="28575">
              <a:solidFill>
                <a:srgbClr val="F9D303"/>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07602" y="2138839"/>
              <a:ext cx="908148" cy="2603229"/>
            </a:xfrm>
            <a:prstGeom prst="line">
              <a:avLst/>
            </a:prstGeom>
            <a:ln w="28575">
              <a:solidFill>
                <a:srgbClr val="071689"/>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1667514" y="4610185"/>
            <a:ext cx="1871346" cy="923330"/>
            <a:chOff x="1667514" y="4610185"/>
            <a:chExt cx="1871346" cy="923330"/>
          </a:xfrm>
        </p:grpSpPr>
        <p:sp>
          <p:nvSpPr>
            <p:cNvPr id="23" name="文本框 22"/>
            <p:cNvSpPr txBox="1"/>
            <p:nvPr/>
          </p:nvSpPr>
          <p:spPr>
            <a:xfrm>
              <a:off x="1667514" y="4610185"/>
              <a:ext cx="455574" cy="923330"/>
            </a:xfrm>
            <a:prstGeom prst="rect">
              <a:avLst/>
            </a:prstGeom>
            <a:noFill/>
          </p:spPr>
          <p:txBody>
            <a:bodyPr wrap="none" rtlCol="0">
              <a:spAutoFit/>
            </a:bodyPr>
            <a:lstStyle/>
            <a:p>
              <a:r>
                <a:rPr lang="en-US" altLang="zh-CN" sz="5400" dirty="0">
                  <a:solidFill>
                    <a:srgbClr val="071689"/>
                  </a:solidFill>
                  <a:latin typeface="Agency FB" panose="020B0503020202020204" pitchFamily="34" charset="0"/>
                </a:rPr>
                <a:t>2</a:t>
              </a:r>
              <a:endParaRPr lang="zh-CN" altLang="en-US" sz="5400" dirty="0">
                <a:solidFill>
                  <a:srgbClr val="071689"/>
                </a:solidFill>
                <a:latin typeface="Agency FB" panose="020B0503020202020204" pitchFamily="34" charset="0"/>
              </a:endParaRPr>
            </a:p>
          </p:txBody>
        </p:sp>
        <p:sp>
          <p:nvSpPr>
            <p:cNvPr id="24" name="文本框 23"/>
            <p:cNvSpPr txBox="1"/>
            <p:nvPr/>
          </p:nvSpPr>
          <p:spPr>
            <a:xfrm>
              <a:off x="2123088" y="4702518"/>
              <a:ext cx="1415772" cy="461665"/>
            </a:xfrm>
            <a:prstGeom prst="rect">
              <a:avLst/>
            </a:prstGeom>
            <a:noFill/>
          </p:spPr>
          <p:txBody>
            <a:bodyPr wrap="none" rtlCol="0">
              <a:spAutoFit/>
            </a:bodyPr>
            <a:lstStyle/>
            <a:p>
              <a:r>
                <a:rPr lang="zh-CN" altLang="en-US" sz="2400" b="1" dirty="0"/>
                <a:t>结构方程</a:t>
              </a:r>
              <a:endParaRPr lang="zh-CN" altLang="en-US" dirty="0"/>
            </a:p>
          </p:txBody>
        </p:sp>
      </p:grpSp>
      <p:grpSp>
        <p:nvGrpSpPr>
          <p:cNvPr id="6" name="组合 5"/>
          <p:cNvGrpSpPr/>
          <p:nvPr/>
        </p:nvGrpSpPr>
        <p:grpSpPr>
          <a:xfrm>
            <a:off x="7144945" y="1408218"/>
            <a:ext cx="1896140" cy="2572106"/>
            <a:chOff x="8346472" y="1416818"/>
            <a:chExt cx="1763996" cy="1751059"/>
          </a:xfrm>
        </p:grpSpPr>
        <p:cxnSp>
          <p:nvCxnSpPr>
            <p:cNvPr id="26" name="直接连接符 25"/>
            <p:cNvCxnSpPr/>
            <p:nvPr/>
          </p:nvCxnSpPr>
          <p:spPr>
            <a:xfrm>
              <a:off x="8346472" y="1416818"/>
              <a:ext cx="535624" cy="474334"/>
            </a:xfrm>
            <a:prstGeom prst="line">
              <a:avLst/>
            </a:prstGeom>
            <a:ln w="28575">
              <a:solidFill>
                <a:srgbClr val="F9D30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882096" y="1891152"/>
              <a:ext cx="1228372" cy="1276725"/>
            </a:xfrm>
            <a:prstGeom prst="line">
              <a:avLst/>
            </a:prstGeom>
            <a:ln w="28575">
              <a:solidFill>
                <a:srgbClr val="071689"/>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8185902" y="4009662"/>
            <a:ext cx="2223996" cy="923330"/>
            <a:chOff x="7454551" y="3175279"/>
            <a:chExt cx="2223996" cy="923330"/>
          </a:xfrm>
        </p:grpSpPr>
        <p:sp>
          <p:nvSpPr>
            <p:cNvPr id="30" name="文本框 29"/>
            <p:cNvSpPr txBox="1"/>
            <p:nvPr/>
          </p:nvSpPr>
          <p:spPr>
            <a:xfrm>
              <a:off x="7454551" y="3175279"/>
              <a:ext cx="449162" cy="923330"/>
            </a:xfrm>
            <a:prstGeom prst="rect">
              <a:avLst/>
            </a:prstGeom>
            <a:noFill/>
          </p:spPr>
          <p:txBody>
            <a:bodyPr wrap="none" rtlCol="0">
              <a:spAutoFit/>
            </a:bodyPr>
            <a:lstStyle/>
            <a:p>
              <a:r>
                <a:rPr lang="en-US" altLang="zh-CN" sz="5400" dirty="0">
                  <a:solidFill>
                    <a:srgbClr val="071689"/>
                  </a:solidFill>
                  <a:latin typeface="Agency FB" panose="020B0503020202020204" pitchFamily="34" charset="0"/>
                </a:rPr>
                <a:t>4</a:t>
              </a:r>
              <a:endParaRPr lang="zh-CN" altLang="en-US" sz="5400" dirty="0">
                <a:solidFill>
                  <a:srgbClr val="071689"/>
                </a:solidFill>
                <a:latin typeface="Agency FB" panose="020B0503020202020204" pitchFamily="34" charset="0"/>
              </a:endParaRPr>
            </a:p>
          </p:txBody>
        </p:sp>
        <p:sp>
          <p:nvSpPr>
            <p:cNvPr id="31" name="文本框 30"/>
            <p:cNvSpPr txBox="1"/>
            <p:nvPr/>
          </p:nvSpPr>
          <p:spPr>
            <a:xfrm>
              <a:off x="7954998" y="3506680"/>
              <a:ext cx="1723549" cy="461665"/>
            </a:xfrm>
            <a:prstGeom prst="rect">
              <a:avLst/>
            </a:prstGeom>
            <a:noFill/>
          </p:spPr>
          <p:txBody>
            <a:bodyPr wrap="none" rtlCol="0">
              <a:spAutoFit/>
            </a:bodyPr>
            <a:lstStyle/>
            <a:p>
              <a:r>
                <a:rPr lang="zh-CN" altLang="en-US" sz="2400" b="1" dirty="0"/>
                <a:t>可视化网站</a:t>
              </a:r>
            </a:p>
          </p:txBody>
        </p:sp>
      </p:grpSp>
      <p:grpSp>
        <p:nvGrpSpPr>
          <p:cNvPr id="5" name="组合 4"/>
          <p:cNvGrpSpPr/>
          <p:nvPr/>
        </p:nvGrpSpPr>
        <p:grpSpPr>
          <a:xfrm>
            <a:off x="5899889" y="1438347"/>
            <a:ext cx="61306" cy="3171838"/>
            <a:chOff x="5899889" y="1438347"/>
            <a:chExt cx="61306" cy="3171838"/>
          </a:xfrm>
        </p:grpSpPr>
        <p:cxnSp>
          <p:nvCxnSpPr>
            <p:cNvPr id="33" name="直接连接符 32"/>
            <p:cNvCxnSpPr/>
            <p:nvPr/>
          </p:nvCxnSpPr>
          <p:spPr>
            <a:xfrm flipH="1">
              <a:off x="5959568" y="1438347"/>
              <a:ext cx="1627" cy="641125"/>
            </a:xfrm>
            <a:prstGeom prst="line">
              <a:avLst/>
            </a:prstGeom>
            <a:ln w="28575">
              <a:solidFill>
                <a:srgbClr val="F9D303"/>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899889" y="2123460"/>
              <a:ext cx="55241" cy="2486725"/>
            </a:xfrm>
            <a:prstGeom prst="line">
              <a:avLst/>
            </a:prstGeom>
            <a:ln w="28575">
              <a:solidFill>
                <a:srgbClr val="071689"/>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5337196" y="5071850"/>
            <a:ext cx="1250397" cy="923330"/>
            <a:chOff x="6702128" y="4719949"/>
            <a:chExt cx="1250397" cy="923330"/>
          </a:xfrm>
        </p:grpSpPr>
        <p:sp>
          <p:nvSpPr>
            <p:cNvPr id="40" name="文本框 39"/>
            <p:cNvSpPr txBox="1"/>
            <p:nvPr/>
          </p:nvSpPr>
          <p:spPr>
            <a:xfrm>
              <a:off x="6702128" y="4719949"/>
              <a:ext cx="476412" cy="923330"/>
            </a:xfrm>
            <a:prstGeom prst="rect">
              <a:avLst/>
            </a:prstGeom>
            <a:noFill/>
          </p:spPr>
          <p:txBody>
            <a:bodyPr wrap="none" rtlCol="0">
              <a:spAutoFit/>
            </a:bodyPr>
            <a:lstStyle/>
            <a:p>
              <a:r>
                <a:rPr lang="en-US" altLang="zh-CN" sz="5400" dirty="0">
                  <a:solidFill>
                    <a:srgbClr val="071689"/>
                  </a:solidFill>
                  <a:latin typeface="Agency FB" panose="020B0503020202020204" pitchFamily="34" charset="0"/>
                </a:rPr>
                <a:t>3</a:t>
              </a:r>
              <a:endParaRPr lang="zh-CN" altLang="en-US" sz="5400" dirty="0">
                <a:solidFill>
                  <a:srgbClr val="071689"/>
                </a:solidFill>
                <a:latin typeface="Agency FB" panose="020B0503020202020204" pitchFamily="34" charset="0"/>
              </a:endParaRPr>
            </a:p>
          </p:txBody>
        </p:sp>
        <p:sp>
          <p:nvSpPr>
            <p:cNvPr id="41" name="文本框 40"/>
            <p:cNvSpPr txBox="1"/>
            <p:nvPr/>
          </p:nvSpPr>
          <p:spPr>
            <a:xfrm>
              <a:off x="7101010" y="4803138"/>
              <a:ext cx="851515" cy="461665"/>
            </a:xfrm>
            <a:prstGeom prst="rect">
              <a:avLst/>
            </a:prstGeom>
            <a:noFill/>
          </p:spPr>
          <p:txBody>
            <a:bodyPr wrap="none" rtlCol="0">
              <a:spAutoFit/>
            </a:bodyPr>
            <a:lstStyle/>
            <a:p>
              <a:r>
                <a:rPr lang="zh-CN" altLang="en-US" sz="2400" b="1" dirty="0"/>
                <a:t>算法</a:t>
              </a:r>
              <a:r>
                <a:rPr lang="en-US" altLang="zh-CN" dirty="0"/>
                <a:t>.</a:t>
              </a:r>
              <a:endParaRPr lang="zh-CN" altLang="en-US" dirty="0"/>
            </a:p>
          </p:txBody>
        </p:sp>
      </p:grpSp>
      <p:grpSp>
        <p:nvGrpSpPr>
          <p:cNvPr id="34" name="组合 33"/>
          <p:cNvGrpSpPr/>
          <p:nvPr/>
        </p:nvGrpSpPr>
        <p:grpSpPr>
          <a:xfrm>
            <a:off x="8685906" y="1438347"/>
            <a:ext cx="1738513" cy="2119853"/>
            <a:chOff x="8346472" y="1416818"/>
            <a:chExt cx="1524716" cy="1758461"/>
          </a:xfrm>
        </p:grpSpPr>
        <p:cxnSp>
          <p:nvCxnSpPr>
            <p:cNvPr id="36" name="直接连接符 35"/>
            <p:cNvCxnSpPr/>
            <p:nvPr/>
          </p:nvCxnSpPr>
          <p:spPr>
            <a:xfrm>
              <a:off x="8346472" y="1416818"/>
              <a:ext cx="521624" cy="563277"/>
            </a:xfrm>
            <a:prstGeom prst="line">
              <a:avLst/>
            </a:prstGeom>
            <a:ln w="28575">
              <a:solidFill>
                <a:srgbClr val="F9D303"/>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8868096" y="1987133"/>
              <a:ext cx="1003092" cy="1188146"/>
            </a:xfrm>
            <a:prstGeom prst="line">
              <a:avLst/>
            </a:prstGeom>
            <a:ln w="28575">
              <a:solidFill>
                <a:srgbClr val="071689"/>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10424419" y="3584212"/>
            <a:ext cx="1300666" cy="923330"/>
            <a:chOff x="7454551" y="3175279"/>
            <a:chExt cx="1300666" cy="923330"/>
          </a:xfrm>
        </p:grpSpPr>
        <p:sp>
          <p:nvSpPr>
            <p:cNvPr id="39" name="文本框 38"/>
            <p:cNvSpPr txBox="1"/>
            <p:nvPr/>
          </p:nvSpPr>
          <p:spPr>
            <a:xfrm>
              <a:off x="7454551" y="3175279"/>
              <a:ext cx="470000" cy="923330"/>
            </a:xfrm>
            <a:prstGeom prst="rect">
              <a:avLst/>
            </a:prstGeom>
            <a:noFill/>
          </p:spPr>
          <p:txBody>
            <a:bodyPr wrap="none" rtlCol="0">
              <a:spAutoFit/>
            </a:bodyPr>
            <a:lstStyle/>
            <a:p>
              <a:r>
                <a:rPr lang="en-US" altLang="zh-CN" sz="5400" dirty="0">
                  <a:solidFill>
                    <a:srgbClr val="071689"/>
                  </a:solidFill>
                  <a:latin typeface="Agency FB" panose="020B0503020202020204" pitchFamily="34" charset="0"/>
                </a:rPr>
                <a:t>5</a:t>
              </a:r>
              <a:endParaRPr lang="zh-CN" altLang="en-US" sz="5400" dirty="0">
                <a:solidFill>
                  <a:srgbClr val="071689"/>
                </a:solidFill>
                <a:latin typeface="Agency FB" panose="020B0503020202020204" pitchFamily="34" charset="0"/>
              </a:endParaRPr>
            </a:p>
          </p:txBody>
        </p:sp>
        <p:sp>
          <p:nvSpPr>
            <p:cNvPr id="42" name="文本框 41"/>
            <p:cNvSpPr txBox="1"/>
            <p:nvPr/>
          </p:nvSpPr>
          <p:spPr>
            <a:xfrm>
              <a:off x="7954998" y="3506680"/>
              <a:ext cx="800219" cy="461665"/>
            </a:xfrm>
            <a:prstGeom prst="rect">
              <a:avLst/>
            </a:prstGeom>
            <a:noFill/>
          </p:spPr>
          <p:txBody>
            <a:bodyPr wrap="none" rtlCol="0">
              <a:spAutoFit/>
            </a:bodyPr>
            <a:lstStyle/>
            <a:p>
              <a:r>
                <a:rPr lang="zh-CN" altLang="en-US" sz="2400" b="1" dirty="0"/>
                <a:t>总结</a:t>
              </a:r>
            </a:p>
          </p:txBody>
        </p:sp>
      </p:grpSp>
    </p:spTree>
    <p:extLst>
      <p:ext uri="{BB962C8B-B14F-4D97-AF65-F5344CB8AC3E}">
        <p14:creationId xmlns:p14="http://schemas.microsoft.com/office/powerpoint/2010/main" val="18613720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heel(1)">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up)">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up)">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wipe(up)">
                                      <p:cBhvr>
                                        <p:cTn id="55" dur="500"/>
                                        <p:tgtEl>
                                          <p:spTgt spid="3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2654300"/>
            <a:ext cx="12192000" cy="0"/>
          </a:xfrm>
          <a:prstGeom prst="line">
            <a:avLst/>
          </a:prstGeom>
          <a:ln w="38100">
            <a:solidFill>
              <a:srgbClr val="071689"/>
            </a:solidFill>
          </a:ln>
        </p:spPr>
        <p:style>
          <a:lnRef idx="1">
            <a:schemeClr val="accent1"/>
          </a:lnRef>
          <a:fillRef idx="0">
            <a:schemeClr val="accent1"/>
          </a:fillRef>
          <a:effectRef idx="0">
            <a:schemeClr val="accent1"/>
          </a:effectRef>
          <a:fontRef idx="minor">
            <a:schemeClr val="tx1"/>
          </a:fontRef>
        </p:style>
      </p:cxnSp>
      <p:sp>
        <p:nvSpPr>
          <p:cNvPr id="6146" name="矩形 1"/>
          <p:cNvSpPr>
            <a:spLocks noChangeArrowheads="1"/>
          </p:cNvSpPr>
          <p:nvPr/>
        </p:nvSpPr>
        <p:spPr bwMode="auto">
          <a:xfrm>
            <a:off x="570706" y="346711"/>
            <a:ext cx="2516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90000"/>
              </a:lnSpc>
            </a:pPr>
            <a:r>
              <a:rPr lang="zh-CN" altLang="en-US" sz="2800" dirty="0">
                <a:latin typeface="Nirmala UI Semilight" panose="020B0402040204020203" pitchFamily="34" charset="0"/>
                <a:cs typeface="Nirmala UI Semilight" panose="020B0402040204020203" pitchFamily="34" charset="0"/>
              </a:rPr>
              <a:t>语义网络构建</a:t>
            </a:r>
          </a:p>
        </p:txBody>
      </p:sp>
      <p:grpSp>
        <p:nvGrpSpPr>
          <p:cNvPr id="6" name="组合 5"/>
          <p:cNvGrpSpPr>
            <a:grpSpLocks/>
          </p:cNvGrpSpPr>
          <p:nvPr/>
        </p:nvGrpSpPr>
        <p:grpSpPr bwMode="auto">
          <a:xfrm>
            <a:off x="821095" y="2457450"/>
            <a:ext cx="395287" cy="393700"/>
            <a:chOff x="5879592" y="502920"/>
            <a:chExt cx="523220" cy="523220"/>
          </a:xfrm>
        </p:grpSpPr>
        <p:sp>
          <p:nvSpPr>
            <p:cNvPr id="4" name="椭圆 3"/>
            <p:cNvSpPr/>
            <p:nvPr/>
          </p:nvSpPr>
          <p:spPr>
            <a:xfrm>
              <a:off x="5879592" y="502920"/>
              <a:ext cx="523220" cy="523220"/>
            </a:xfrm>
            <a:prstGeom prst="ellipse">
              <a:avLst/>
            </a:prstGeom>
            <a:noFill/>
            <a:ln w="38100">
              <a:solidFill>
                <a:srgbClr val="F9D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 name="椭圆 4"/>
            <p:cNvSpPr/>
            <p:nvPr/>
          </p:nvSpPr>
          <p:spPr>
            <a:xfrm>
              <a:off x="5936326" y="557774"/>
              <a:ext cx="409752" cy="413513"/>
            </a:xfrm>
            <a:prstGeom prst="ellipse">
              <a:avLst/>
            </a:prstGeom>
            <a:solidFill>
              <a:srgbClr val="F9D3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7" name="组合 6"/>
          <p:cNvGrpSpPr>
            <a:grpSpLocks/>
          </p:cNvGrpSpPr>
          <p:nvPr/>
        </p:nvGrpSpPr>
        <p:grpSpPr bwMode="auto">
          <a:xfrm>
            <a:off x="3196246" y="2468563"/>
            <a:ext cx="395287" cy="393700"/>
            <a:chOff x="5879592" y="502920"/>
            <a:chExt cx="523220" cy="523220"/>
          </a:xfrm>
        </p:grpSpPr>
        <p:sp>
          <p:nvSpPr>
            <p:cNvPr id="8" name="椭圆 7"/>
            <p:cNvSpPr/>
            <p:nvPr/>
          </p:nvSpPr>
          <p:spPr>
            <a:xfrm>
              <a:off x="5879592" y="502920"/>
              <a:ext cx="523220" cy="523220"/>
            </a:xfrm>
            <a:prstGeom prst="ellipse">
              <a:avLst/>
            </a:prstGeom>
            <a:noFill/>
            <a:ln w="38100">
              <a:solidFill>
                <a:srgbClr val="F9D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9" name="椭圆 8"/>
            <p:cNvSpPr/>
            <p:nvPr/>
          </p:nvSpPr>
          <p:spPr>
            <a:xfrm>
              <a:off x="5936326" y="557774"/>
              <a:ext cx="409752" cy="413513"/>
            </a:xfrm>
            <a:prstGeom prst="ellipse">
              <a:avLst/>
            </a:prstGeom>
            <a:solidFill>
              <a:srgbClr val="F9D3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10" name="组合 9"/>
          <p:cNvGrpSpPr>
            <a:grpSpLocks/>
          </p:cNvGrpSpPr>
          <p:nvPr/>
        </p:nvGrpSpPr>
        <p:grpSpPr bwMode="auto">
          <a:xfrm>
            <a:off x="5604267" y="2468563"/>
            <a:ext cx="395287" cy="395287"/>
            <a:chOff x="5879592" y="502920"/>
            <a:chExt cx="523220" cy="523220"/>
          </a:xfrm>
        </p:grpSpPr>
        <p:sp>
          <p:nvSpPr>
            <p:cNvPr id="11" name="椭圆 10"/>
            <p:cNvSpPr/>
            <p:nvPr/>
          </p:nvSpPr>
          <p:spPr>
            <a:xfrm>
              <a:off x="5879592" y="502920"/>
              <a:ext cx="523220" cy="523220"/>
            </a:xfrm>
            <a:prstGeom prst="ellipse">
              <a:avLst/>
            </a:prstGeom>
            <a:noFill/>
            <a:ln w="38100">
              <a:solidFill>
                <a:srgbClr val="F9D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 name="椭圆 11"/>
            <p:cNvSpPr/>
            <p:nvPr/>
          </p:nvSpPr>
          <p:spPr>
            <a:xfrm>
              <a:off x="5936326" y="559654"/>
              <a:ext cx="409752" cy="409752"/>
            </a:xfrm>
            <a:prstGeom prst="ellipse">
              <a:avLst/>
            </a:prstGeom>
            <a:solidFill>
              <a:srgbClr val="F9D3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15" name="文本框 14"/>
          <p:cNvSpPr txBox="1">
            <a:spLocks noChangeArrowheads="1"/>
          </p:cNvSpPr>
          <p:nvPr/>
        </p:nvSpPr>
        <p:spPr bwMode="auto">
          <a:xfrm>
            <a:off x="354607" y="1815813"/>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dirty="0">
                <a:latin typeface="新宋体" panose="02010609030101010101" pitchFamily="49" charset="-122"/>
                <a:ea typeface="新宋体" panose="02010609030101010101" pitchFamily="49" charset="-122"/>
              </a:rPr>
              <a:t>提取高频词</a:t>
            </a:r>
          </a:p>
        </p:txBody>
      </p:sp>
      <p:sp>
        <p:nvSpPr>
          <p:cNvPr id="17" name="文本框 16"/>
          <p:cNvSpPr txBox="1">
            <a:spLocks noChangeArrowheads="1"/>
          </p:cNvSpPr>
          <p:nvPr/>
        </p:nvSpPr>
        <p:spPr bwMode="auto">
          <a:xfrm>
            <a:off x="2555210" y="3029221"/>
            <a:ext cx="21813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latin typeface="新宋体" panose="02010609030101010101" pitchFamily="49" charset="-122"/>
                <a:ea typeface="新宋体" panose="02010609030101010101" pitchFamily="49" charset="-122"/>
              </a:rPr>
              <a:t>过滤无意义词</a:t>
            </a:r>
          </a:p>
        </p:txBody>
      </p:sp>
      <p:sp>
        <p:nvSpPr>
          <p:cNvPr id="19" name="文本框 18"/>
          <p:cNvSpPr txBox="1">
            <a:spLocks noChangeArrowheads="1"/>
          </p:cNvSpPr>
          <p:nvPr/>
        </p:nvSpPr>
        <p:spPr bwMode="auto">
          <a:xfrm>
            <a:off x="4966011" y="1874876"/>
            <a:ext cx="20670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latin typeface="新宋体" panose="02010609030101010101" pitchFamily="49" charset="-122"/>
                <a:ea typeface="新宋体" panose="02010609030101010101" pitchFamily="49" charset="-122"/>
              </a:rPr>
              <a:t>提取行特征</a:t>
            </a:r>
          </a:p>
        </p:txBody>
      </p:sp>
      <p:sp>
        <p:nvSpPr>
          <p:cNvPr id="22" name="矩形 21"/>
          <p:cNvSpPr/>
          <p:nvPr/>
        </p:nvSpPr>
        <p:spPr>
          <a:xfrm>
            <a:off x="0" y="4123689"/>
            <a:ext cx="12530293" cy="3617407"/>
          </a:xfrm>
          <a:prstGeom prst="rect">
            <a:avLst/>
          </a:prstGeom>
          <a:solidFill>
            <a:srgbClr val="071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24119" y="4438015"/>
            <a:ext cx="10150868" cy="2677656"/>
          </a:xfrm>
          <a:prstGeom prst="rect">
            <a:avLst/>
          </a:prstGeom>
          <a:noFill/>
        </p:spPr>
        <p:txBody>
          <a:bodyPr wrap="square" rtlCol="0">
            <a:spAutoFit/>
          </a:bodyPr>
          <a:lstStyle/>
          <a:p>
            <a:r>
              <a:rPr lang="zh-CN" altLang="en-US" dirty="0">
                <a:solidFill>
                  <a:schemeClr val="bg1"/>
                </a:solidFill>
              </a:rPr>
              <a:t>        </a:t>
            </a:r>
            <a:r>
              <a:rPr lang="zh-CN" altLang="en-US" sz="2400" dirty="0">
                <a:solidFill>
                  <a:schemeClr val="bg1"/>
                </a:solidFill>
                <a:latin typeface="新宋体" panose="02010609030101010101" pitchFamily="49" charset="-122"/>
                <a:ea typeface="新宋体" panose="02010609030101010101" pitchFamily="49" charset="-122"/>
              </a:rPr>
              <a:t>为挖掘用户对商家服务的关注点，本文将对收集到的商家数据进行分类处理，依次对川湘菜、蛋糕甜品、东南亚菜、火锅、京菜鲁菜、聚餐宴请、日韩料理、烧烤烤肉、汤锅、甜点饮品、西餐、香锅烤鱼、小吃快餐、自助餐共十四个类别餐饮评论进行语义网络分析。</a:t>
            </a:r>
            <a:endParaRPr lang="en-US" altLang="zh-CN" sz="2400" dirty="0">
              <a:solidFill>
                <a:schemeClr val="bg1"/>
              </a:solidFill>
              <a:latin typeface="新宋体" panose="02010609030101010101" pitchFamily="49" charset="-122"/>
              <a:ea typeface="新宋体" panose="02010609030101010101" pitchFamily="49" charset="-122"/>
            </a:endParaRPr>
          </a:p>
          <a:p>
            <a:endParaRPr lang="en-US" altLang="zh-CN" sz="2400" dirty="0">
              <a:solidFill>
                <a:schemeClr val="bg1"/>
              </a:solidFill>
              <a:latin typeface="新宋体" panose="02010609030101010101" pitchFamily="49" charset="-122"/>
              <a:ea typeface="新宋体" panose="02010609030101010101" pitchFamily="49" charset="-122"/>
            </a:endParaRPr>
          </a:p>
          <a:p>
            <a:r>
              <a:rPr lang="en-US" altLang="zh-CN" sz="2400" dirty="0">
                <a:solidFill>
                  <a:schemeClr val="bg1"/>
                </a:solidFill>
                <a:latin typeface="新宋体" panose="02010609030101010101" pitchFamily="49" charset="-122"/>
                <a:ea typeface="新宋体" panose="02010609030101010101" pitchFamily="49" charset="-122"/>
              </a:rPr>
              <a:t>    </a:t>
            </a:r>
            <a:r>
              <a:rPr lang="zh-CN" altLang="en-US" sz="2400" dirty="0">
                <a:solidFill>
                  <a:schemeClr val="bg1"/>
                </a:solidFill>
                <a:latin typeface="新宋体" panose="02010609030101010101" pitchFamily="49" charset="-122"/>
                <a:ea typeface="新宋体" panose="02010609030101010101" pitchFamily="49" charset="-122"/>
              </a:rPr>
              <a:t>语义网络的构建主要通过武汉大学开发的反剽窃系统</a:t>
            </a:r>
            <a:r>
              <a:rPr lang="en-US" altLang="zh-CN" sz="2400" dirty="0">
                <a:solidFill>
                  <a:schemeClr val="bg1"/>
                </a:solidFill>
                <a:latin typeface="新宋体" panose="02010609030101010101" pitchFamily="49" charset="-122"/>
                <a:ea typeface="新宋体" panose="02010609030101010101" pitchFamily="49" charset="-122"/>
              </a:rPr>
              <a:t>ROSTCM6</a:t>
            </a:r>
            <a:r>
              <a:rPr lang="zh-CN" altLang="en-US" sz="2400" dirty="0">
                <a:solidFill>
                  <a:schemeClr val="bg1"/>
                </a:solidFill>
                <a:latin typeface="新宋体" panose="02010609030101010101" pitchFamily="49" charset="-122"/>
                <a:ea typeface="新宋体" panose="02010609030101010101" pitchFamily="49" charset="-122"/>
              </a:rPr>
              <a:t>来实现。</a:t>
            </a:r>
          </a:p>
          <a:p>
            <a:pPr indent="457200"/>
            <a:endParaRPr lang="zh-CN" altLang="en-US" sz="2400" dirty="0">
              <a:latin typeface="新宋体" panose="02010609030101010101" pitchFamily="49" charset="-122"/>
              <a:ea typeface="新宋体" panose="02010609030101010101" pitchFamily="49" charset="-122"/>
            </a:endParaRPr>
          </a:p>
        </p:txBody>
      </p:sp>
      <p:grpSp>
        <p:nvGrpSpPr>
          <p:cNvPr id="24" name="组合 23"/>
          <p:cNvGrpSpPr>
            <a:grpSpLocks/>
          </p:cNvGrpSpPr>
          <p:nvPr/>
        </p:nvGrpSpPr>
        <p:grpSpPr bwMode="auto">
          <a:xfrm>
            <a:off x="8153698" y="2473593"/>
            <a:ext cx="395287" cy="395287"/>
            <a:chOff x="5879592" y="502920"/>
            <a:chExt cx="523220" cy="523220"/>
          </a:xfrm>
        </p:grpSpPr>
        <p:sp>
          <p:nvSpPr>
            <p:cNvPr id="25" name="椭圆 24"/>
            <p:cNvSpPr/>
            <p:nvPr/>
          </p:nvSpPr>
          <p:spPr>
            <a:xfrm>
              <a:off x="5879592" y="502920"/>
              <a:ext cx="523220" cy="523220"/>
            </a:xfrm>
            <a:prstGeom prst="ellipse">
              <a:avLst/>
            </a:prstGeom>
            <a:noFill/>
            <a:ln w="38100">
              <a:solidFill>
                <a:srgbClr val="F9D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6" name="椭圆 25"/>
            <p:cNvSpPr/>
            <p:nvPr/>
          </p:nvSpPr>
          <p:spPr>
            <a:xfrm>
              <a:off x="5936326" y="559654"/>
              <a:ext cx="409752" cy="409752"/>
            </a:xfrm>
            <a:prstGeom prst="ellipse">
              <a:avLst/>
            </a:prstGeom>
            <a:solidFill>
              <a:srgbClr val="F9D3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grpSp>
        <p:nvGrpSpPr>
          <p:cNvPr id="27" name="组合 26"/>
          <p:cNvGrpSpPr>
            <a:grpSpLocks/>
          </p:cNvGrpSpPr>
          <p:nvPr/>
        </p:nvGrpSpPr>
        <p:grpSpPr bwMode="auto">
          <a:xfrm>
            <a:off x="10802225" y="2414588"/>
            <a:ext cx="395287" cy="395287"/>
            <a:chOff x="5879592" y="502920"/>
            <a:chExt cx="523220" cy="523220"/>
          </a:xfrm>
        </p:grpSpPr>
        <p:sp>
          <p:nvSpPr>
            <p:cNvPr id="28" name="椭圆 27"/>
            <p:cNvSpPr/>
            <p:nvPr/>
          </p:nvSpPr>
          <p:spPr>
            <a:xfrm>
              <a:off x="5879592" y="502920"/>
              <a:ext cx="523220" cy="523220"/>
            </a:xfrm>
            <a:prstGeom prst="ellipse">
              <a:avLst/>
            </a:prstGeom>
            <a:noFill/>
            <a:ln w="38100">
              <a:solidFill>
                <a:srgbClr val="F9D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9" name="椭圆 28"/>
            <p:cNvSpPr/>
            <p:nvPr/>
          </p:nvSpPr>
          <p:spPr>
            <a:xfrm>
              <a:off x="5936326" y="559654"/>
              <a:ext cx="409752" cy="409752"/>
            </a:xfrm>
            <a:prstGeom prst="ellipse">
              <a:avLst/>
            </a:prstGeom>
            <a:solidFill>
              <a:srgbClr val="F9D3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sp>
        <p:nvSpPr>
          <p:cNvPr id="30" name="文本框 29"/>
          <p:cNvSpPr txBox="1">
            <a:spLocks noChangeArrowheads="1"/>
          </p:cNvSpPr>
          <p:nvPr/>
        </p:nvSpPr>
        <p:spPr bwMode="auto">
          <a:xfrm>
            <a:off x="7515442" y="2844656"/>
            <a:ext cx="20670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latin typeface="新宋体" panose="02010609030101010101" pitchFamily="49" charset="-122"/>
                <a:ea typeface="新宋体" panose="02010609030101010101" pitchFamily="49" charset="-122"/>
              </a:rPr>
              <a:t>构建共现矩阵</a:t>
            </a:r>
          </a:p>
        </p:txBody>
      </p:sp>
      <p:sp>
        <p:nvSpPr>
          <p:cNvPr id="31" name="文本框 30"/>
          <p:cNvSpPr txBox="1">
            <a:spLocks noChangeArrowheads="1"/>
          </p:cNvSpPr>
          <p:nvPr/>
        </p:nvSpPr>
        <p:spPr bwMode="auto">
          <a:xfrm>
            <a:off x="10090338" y="1909763"/>
            <a:ext cx="20670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latin typeface="新宋体" panose="02010609030101010101" pitchFamily="49" charset="-122"/>
                <a:ea typeface="新宋体" panose="02010609030101010101" pitchFamily="49" charset="-122"/>
              </a:rPr>
              <a:t>语义网络图</a:t>
            </a:r>
          </a:p>
        </p:txBody>
      </p:sp>
    </p:spTree>
    <p:extLst>
      <p:ext uri="{BB962C8B-B14F-4D97-AF65-F5344CB8AC3E}">
        <p14:creationId xmlns:p14="http://schemas.microsoft.com/office/powerpoint/2010/main" val="295111540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1000"/>
                                        <p:tgtEl>
                                          <p:spTgt spid="19"/>
                                        </p:tgtEl>
                                      </p:cBhvr>
                                    </p:animEffect>
                                    <p:anim calcmode="lin" valueType="num">
                                      <p:cBhvr>
                                        <p:cTn id="42" dur="1000" fill="hold"/>
                                        <p:tgtEl>
                                          <p:spTgt spid="19"/>
                                        </p:tgtEl>
                                        <p:attrNameLst>
                                          <p:attrName>ppt_x</p:attrName>
                                        </p:attrNameLst>
                                      </p:cBhvr>
                                      <p:tavLst>
                                        <p:tav tm="0">
                                          <p:val>
                                            <p:strVal val="#ppt_x"/>
                                          </p:val>
                                        </p:tav>
                                        <p:tav tm="100000">
                                          <p:val>
                                            <p:strVal val="#ppt_x"/>
                                          </p:val>
                                        </p:tav>
                                      </p:tavLst>
                                    </p:anim>
                                    <p:anim calcmode="lin" valueType="num">
                                      <p:cBhvr>
                                        <p:cTn id="43" dur="1000" fill="hold"/>
                                        <p:tgtEl>
                                          <p:spTgt spid="19"/>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1000"/>
                                        <p:tgtEl>
                                          <p:spTgt spid="30"/>
                                        </p:tgtEl>
                                      </p:cBhvr>
                                    </p:animEffect>
                                    <p:anim calcmode="lin" valueType="num">
                                      <p:cBhvr>
                                        <p:cTn id="47" dur="1000" fill="hold"/>
                                        <p:tgtEl>
                                          <p:spTgt spid="30"/>
                                        </p:tgtEl>
                                        <p:attrNameLst>
                                          <p:attrName>ppt_x</p:attrName>
                                        </p:attrNameLst>
                                      </p:cBhvr>
                                      <p:tavLst>
                                        <p:tav tm="0">
                                          <p:val>
                                            <p:strVal val="#ppt_x"/>
                                          </p:val>
                                        </p:tav>
                                        <p:tav tm="100000">
                                          <p:val>
                                            <p:strVal val="#ppt_x"/>
                                          </p:val>
                                        </p:tav>
                                      </p:tavLst>
                                    </p:anim>
                                    <p:anim calcmode="lin" valueType="num">
                                      <p:cBhvr>
                                        <p:cTn id="48" dur="1000" fill="hold"/>
                                        <p:tgtEl>
                                          <p:spTgt spid="30"/>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1000"/>
                                        <p:tgtEl>
                                          <p:spTgt spid="24"/>
                                        </p:tgtEl>
                                      </p:cBhvr>
                                    </p:animEffect>
                                    <p:anim calcmode="lin" valueType="num">
                                      <p:cBhvr>
                                        <p:cTn id="52" dur="1000" fill="hold"/>
                                        <p:tgtEl>
                                          <p:spTgt spid="24"/>
                                        </p:tgtEl>
                                        <p:attrNameLst>
                                          <p:attrName>ppt_x</p:attrName>
                                        </p:attrNameLst>
                                      </p:cBhvr>
                                      <p:tavLst>
                                        <p:tav tm="0">
                                          <p:val>
                                            <p:strVal val="#ppt_x"/>
                                          </p:val>
                                        </p:tav>
                                        <p:tav tm="100000">
                                          <p:val>
                                            <p:strVal val="#ppt_x"/>
                                          </p:val>
                                        </p:tav>
                                      </p:tavLst>
                                    </p:anim>
                                    <p:anim calcmode="lin" valueType="num">
                                      <p:cBhvr>
                                        <p:cTn id="5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1000"/>
                                        <p:tgtEl>
                                          <p:spTgt spid="27"/>
                                        </p:tgtEl>
                                      </p:cBhvr>
                                    </p:animEffect>
                                    <p:anim calcmode="lin" valueType="num">
                                      <p:cBhvr>
                                        <p:cTn id="59" dur="1000" fill="hold"/>
                                        <p:tgtEl>
                                          <p:spTgt spid="27"/>
                                        </p:tgtEl>
                                        <p:attrNameLst>
                                          <p:attrName>ppt_x</p:attrName>
                                        </p:attrNameLst>
                                      </p:cBhvr>
                                      <p:tavLst>
                                        <p:tav tm="0">
                                          <p:val>
                                            <p:strVal val="#ppt_x"/>
                                          </p:val>
                                        </p:tav>
                                        <p:tav tm="100000">
                                          <p:val>
                                            <p:strVal val="#ppt_x"/>
                                          </p:val>
                                        </p:tav>
                                      </p:tavLst>
                                    </p:anim>
                                    <p:anim calcmode="lin" valueType="num">
                                      <p:cBhvr>
                                        <p:cTn id="60" dur="1000" fill="hold"/>
                                        <p:tgtEl>
                                          <p:spTgt spid="27"/>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1000"/>
                                        <p:tgtEl>
                                          <p:spTgt spid="31"/>
                                        </p:tgtEl>
                                      </p:cBhvr>
                                    </p:animEffect>
                                    <p:anim calcmode="lin" valueType="num">
                                      <p:cBhvr>
                                        <p:cTn id="64" dur="1000" fill="hold"/>
                                        <p:tgtEl>
                                          <p:spTgt spid="31"/>
                                        </p:tgtEl>
                                        <p:attrNameLst>
                                          <p:attrName>ppt_x</p:attrName>
                                        </p:attrNameLst>
                                      </p:cBhvr>
                                      <p:tavLst>
                                        <p:tav tm="0">
                                          <p:val>
                                            <p:strVal val="#ppt_x"/>
                                          </p:val>
                                        </p:tav>
                                        <p:tav tm="100000">
                                          <p:val>
                                            <p:strVal val="#ppt_x"/>
                                          </p:val>
                                        </p:tav>
                                      </p:tavLst>
                                    </p:anim>
                                    <p:anim calcmode="lin" valueType="num">
                                      <p:cBhvr>
                                        <p:cTn id="65"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9" grpId="0"/>
      <p:bldP spid="30" grpId="0"/>
      <p:bldP spid="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371600" y="5015338"/>
            <a:ext cx="8808720" cy="1569660"/>
          </a:xfrm>
          <a:prstGeom prst="rect">
            <a:avLst/>
          </a:prstGeom>
          <a:noFill/>
          <a:ln>
            <a:solidFill>
              <a:schemeClr val="accent1"/>
            </a:solidFill>
          </a:ln>
        </p:spPr>
        <p:txBody>
          <a:bodyPr wrap="square" rtlCol="0">
            <a:spAutoFit/>
          </a:bodyPr>
          <a:lstStyle/>
          <a:p>
            <a:r>
              <a:rPr lang="zh-CN" altLang="en-US" sz="2400" dirty="0">
                <a:latin typeface="宋体" panose="02010600030101010101" pitchFamily="2" charset="-122"/>
                <a:ea typeface="宋体" panose="02010600030101010101" pitchFamily="2" charset="-122"/>
              </a:rPr>
              <a:t>结论：从图可以看出，菜品、味道、服务是关键节点，以菜品节点为例，与之距离较近即共现频数较高的是服务、味道、新鲜等关键词，因此：消费者对于烧烤烤肉的菜品、味道、服务更为关注。</a:t>
            </a:r>
          </a:p>
        </p:txBody>
      </p:sp>
      <p:sp>
        <p:nvSpPr>
          <p:cNvPr id="10" name="矩形 1"/>
          <p:cNvSpPr>
            <a:spLocks noChangeArrowheads="1"/>
          </p:cNvSpPr>
          <p:nvPr/>
        </p:nvSpPr>
        <p:spPr bwMode="auto">
          <a:xfrm>
            <a:off x="570706" y="346711"/>
            <a:ext cx="6388894"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90000"/>
              </a:lnSpc>
            </a:pPr>
            <a:r>
              <a:rPr lang="zh-CN" altLang="en-US" sz="2800" dirty="0">
                <a:latin typeface="Nirmala UI Semilight" panose="020B0402040204020203" pitchFamily="34" charset="0"/>
                <a:cs typeface="Nirmala UI Semilight" panose="020B0402040204020203" pitchFamily="34" charset="0"/>
              </a:rPr>
              <a:t>语义网络分析</a:t>
            </a:r>
            <a:r>
              <a:rPr lang="en-US" altLang="zh-CN" sz="2800" dirty="0">
                <a:latin typeface="Nirmala UI Semilight" panose="020B0402040204020203" pitchFamily="34" charset="0"/>
                <a:cs typeface="Nirmala UI Semilight" panose="020B0402040204020203" pitchFamily="34" charset="0"/>
              </a:rPr>
              <a:t>——</a:t>
            </a:r>
            <a:r>
              <a:rPr lang="zh-CN" altLang="en-US" sz="2800" dirty="0">
                <a:latin typeface="Nirmala UI Semilight" panose="020B0402040204020203" pitchFamily="34" charset="0"/>
                <a:cs typeface="Nirmala UI Semilight" panose="020B0402040204020203" pitchFamily="34" charset="0"/>
              </a:rPr>
              <a:t>以烧烤烤肉为例</a:t>
            </a:r>
          </a:p>
        </p:txBody>
      </p:sp>
      <p:pic>
        <p:nvPicPr>
          <p:cNvPr id="11" name="图片 10" descr="D:\大三下\金融智能\封神\语义网络\烧烤烤肉\语义网络图.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2113280" y="1339794"/>
            <a:ext cx="6709699" cy="3574575"/>
          </a:xfrm>
          <a:prstGeom prst="rect">
            <a:avLst/>
          </a:prstGeom>
          <a:noFill/>
          <a:ln>
            <a:noFill/>
          </a:ln>
        </p:spPr>
      </p:pic>
      <p:sp>
        <p:nvSpPr>
          <p:cNvPr id="5" name="文本框 4"/>
          <p:cNvSpPr txBox="1"/>
          <p:nvPr/>
        </p:nvSpPr>
        <p:spPr>
          <a:xfrm>
            <a:off x="8582772" y="3943116"/>
            <a:ext cx="2703444" cy="369332"/>
          </a:xfrm>
          <a:prstGeom prst="rect">
            <a:avLst/>
          </a:prstGeom>
          <a:noFill/>
        </p:spPr>
        <p:txBody>
          <a:bodyPr wrap="square" rtlCol="0">
            <a:spAutoFit/>
          </a:bodyPr>
          <a:lstStyle/>
          <a:p>
            <a:r>
              <a:rPr lang="zh-CN" altLang="en-US" dirty="0"/>
              <a:t>烧烤烤肉语义网络分析图</a:t>
            </a:r>
          </a:p>
        </p:txBody>
      </p:sp>
    </p:spTree>
    <p:extLst>
      <p:ext uri="{BB962C8B-B14F-4D97-AF65-F5344CB8AC3E}">
        <p14:creationId xmlns:p14="http://schemas.microsoft.com/office/powerpoint/2010/main" val="27128236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85742" y="1351347"/>
            <a:ext cx="13005916" cy="45383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94360" y="356616"/>
            <a:ext cx="3074035" cy="521970"/>
          </a:xfrm>
          <a:prstGeom prst="rect">
            <a:avLst/>
          </a:prstGeom>
          <a:noFill/>
        </p:spPr>
        <p:txBody>
          <a:bodyPr wrap="none" rtlCol="0">
            <a:spAutoFit/>
          </a:bodyPr>
          <a:lstStyle/>
          <a:p>
            <a:r>
              <a:rPr lang="zh-CN" altLang="en-US" sz="2800" dirty="0">
                <a:latin typeface="Nirmala UI Semilight" panose="020B0402040204020203" pitchFamily="34" charset="0"/>
                <a:cs typeface="Nirmala UI Semilight" panose="020B0402040204020203" pitchFamily="34" charset="0"/>
              </a:rPr>
              <a:t>情感分析</a:t>
            </a:r>
            <a:r>
              <a:rPr lang="en-US" altLang="zh-CN" sz="2800" dirty="0">
                <a:latin typeface="Nirmala UI Semilight" panose="020B0402040204020203" pitchFamily="34" charset="0"/>
                <a:cs typeface="Nirmala UI Semilight" panose="020B0402040204020203" pitchFamily="34" charset="0"/>
              </a:rPr>
              <a:t> </a:t>
            </a:r>
            <a:r>
              <a:rPr lang="zh-CN" altLang="en-US" dirty="0">
                <a:latin typeface="Nirmala UI Semilight" panose="020B0402040204020203" pitchFamily="34" charset="0"/>
                <a:cs typeface="Nirmala UI Semilight" panose="020B0402040204020203" pitchFamily="34" charset="0"/>
              </a:rPr>
              <a:t>基于情感词典</a:t>
            </a:r>
          </a:p>
        </p:txBody>
      </p:sp>
      <p:sp>
        <p:nvSpPr>
          <p:cNvPr id="7" name="文本框 6"/>
          <p:cNvSpPr txBox="1"/>
          <p:nvPr/>
        </p:nvSpPr>
        <p:spPr>
          <a:xfrm>
            <a:off x="594360" y="2210300"/>
            <a:ext cx="4751363" cy="1169551"/>
          </a:xfrm>
          <a:prstGeom prst="rect">
            <a:avLst/>
          </a:prstGeom>
          <a:noFill/>
        </p:spPr>
        <p:txBody>
          <a:bodyPr wrap="square" rtlCol="0">
            <a:spAutoFit/>
          </a:bodyPr>
          <a:lstStyle/>
          <a:p>
            <a:pPr algn="just"/>
            <a:r>
              <a:rPr lang="en-US" altLang="zh-CN" sz="1400" dirty="0">
                <a:latin typeface="+mj-ea"/>
                <a:ea typeface="+mj-ea"/>
              </a:rPr>
              <a:t>Please add your text here</a:t>
            </a:r>
            <a:r>
              <a:rPr lang="en-US" altLang="zh-CN" sz="1400" dirty="0">
                <a:latin typeface="+mj-ea"/>
              </a:rPr>
              <a:t> Please add your text here. Please add your text here. Please add your text here. Please add your text here. Please add your text here. Please add your text here. Please add your text here. Please add your text here. Please add your text here. </a:t>
            </a:r>
            <a:endParaRPr lang="zh-CN" altLang="en-US" sz="1400" dirty="0">
              <a:latin typeface="+mj-ea"/>
              <a:ea typeface="+mj-ea"/>
            </a:endParaRPr>
          </a:p>
        </p:txBody>
      </p:sp>
      <p:sp>
        <p:nvSpPr>
          <p:cNvPr id="10" name="文本框 9"/>
          <p:cNvSpPr txBox="1"/>
          <p:nvPr/>
        </p:nvSpPr>
        <p:spPr>
          <a:xfrm>
            <a:off x="594360" y="4248785"/>
            <a:ext cx="5695950" cy="1568450"/>
          </a:xfrm>
          <a:prstGeom prst="rect">
            <a:avLst/>
          </a:prstGeom>
          <a:noFill/>
        </p:spPr>
        <p:txBody>
          <a:bodyPr wrap="square" rtlCol="0">
            <a:spAutoFit/>
          </a:bodyPr>
          <a:lstStyle/>
          <a:p>
            <a:pPr algn="just"/>
            <a:r>
              <a:rPr lang="zh-CN" altLang="en-US" sz="1600">
                <a:latin typeface="新宋体" panose="02010609030101010101" charset="-122"/>
                <a:ea typeface="新宋体" panose="02010609030101010101" charset="-122"/>
              </a:rPr>
              <a:t>1.一个积极词汇赋值为1，一个消极词汇赋值为-1；</a:t>
            </a:r>
          </a:p>
          <a:p>
            <a:pPr algn="just"/>
            <a:r>
              <a:rPr lang="zh-CN" altLang="en-US" sz="1600">
                <a:latin typeface="新宋体" panose="02010609030101010101" charset="-122"/>
                <a:ea typeface="新宋体" panose="02010609030101010101" charset="-122"/>
              </a:rPr>
              <a:t>2.若积极词或消极词前有程度副词，根据其程度的大小对1或-1乘上一个权重；</a:t>
            </a:r>
          </a:p>
          <a:p>
            <a:pPr algn="just"/>
            <a:r>
              <a:rPr lang="zh-CN" altLang="en-US" sz="1600">
                <a:latin typeface="新宋体" panose="02010609030101010101" charset="-122"/>
                <a:ea typeface="新宋体" panose="02010609030101010101" charset="-122"/>
              </a:rPr>
              <a:t>3.若积极词或消极词后有感叹符号等，同样对其进行加权；</a:t>
            </a:r>
          </a:p>
          <a:p>
            <a:pPr algn="just"/>
            <a:r>
              <a:rPr lang="zh-CN" altLang="en-US" sz="1600">
                <a:latin typeface="新宋体" panose="02010609030101010101" charset="-122"/>
                <a:ea typeface="新宋体" panose="02010609030101010101" charset="-122"/>
              </a:rPr>
              <a:t>4.整篇文章的积极词得分与消极词得分汇总，大于等于0时将这篇文档判断为积极，小于0时将这篇文档判断为消极。</a:t>
            </a:r>
          </a:p>
        </p:txBody>
      </p:sp>
      <p:sp>
        <p:nvSpPr>
          <p:cNvPr id="12" name="文本框 11"/>
          <p:cNvSpPr txBox="1"/>
          <p:nvPr/>
        </p:nvSpPr>
        <p:spPr>
          <a:xfrm>
            <a:off x="594360" y="1815904"/>
            <a:ext cx="800219" cy="400110"/>
          </a:xfrm>
          <a:prstGeom prst="rect">
            <a:avLst/>
          </a:prstGeom>
          <a:noFill/>
          <a:effectLst>
            <a:reflection blurRad="6350" stA="50000" endA="300" endPos="55000" dir="5400000" sy="-100000" algn="bl" rotWithShape="0"/>
          </a:effectLst>
        </p:spPr>
        <p:txBody>
          <a:bodyPr wrap="square" rtlCol="0">
            <a:spAutoFit/>
          </a:bodyPr>
          <a:lstStyle/>
          <a:p>
            <a:r>
              <a:rPr lang="en-US" altLang="zh-CN" sz="2000" b="1" dirty="0">
                <a:solidFill>
                  <a:srgbClr val="F9D303"/>
                </a:solidFill>
              </a:rPr>
              <a:t>TITLE</a:t>
            </a:r>
            <a:endParaRPr lang="zh-CN" altLang="en-US" sz="2000" b="1" dirty="0">
              <a:solidFill>
                <a:srgbClr val="F9D303"/>
              </a:solidFill>
            </a:endParaRPr>
          </a:p>
        </p:txBody>
      </p:sp>
      <p:sp>
        <p:nvSpPr>
          <p:cNvPr id="13" name="文本框 12"/>
          <p:cNvSpPr txBox="1"/>
          <p:nvPr/>
        </p:nvSpPr>
        <p:spPr>
          <a:xfrm>
            <a:off x="594360" y="3774440"/>
            <a:ext cx="2571115" cy="398780"/>
          </a:xfrm>
          <a:prstGeom prst="rect">
            <a:avLst/>
          </a:prstGeom>
          <a:noFill/>
          <a:effectLst/>
        </p:spPr>
        <p:txBody>
          <a:bodyPr wrap="square" rtlCol="0">
            <a:spAutoFit/>
          </a:bodyPr>
          <a:lstStyle/>
          <a:p>
            <a:r>
              <a:rPr lang="zh-CN" altLang="en-US" sz="2000" b="1" dirty="0">
                <a:solidFill>
                  <a:srgbClr val="071689"/>
                </a:solidFill>
              </a:rPr>
              <a:t>判断规则</a:t>
            </a:r>
          </a:p>
        </p:txBody>
      </p:sp>
      <p:pic>
        <p:nvPicPr>
          <p:cNvPr id="3" name="图片 1" descr="IMG_256"/>
          <p:cNvPicPr>
            <a:picLocks noChangeAspect="1"/>
          </p:cNvPicPr>
          <p:nvPr/>
        </p:nvPicPr>
        <p:blipFill>
          <a:blip r:embed="rId2"/>
          <a:stretch>
            <a:fillRect/>
          </a:stretch>
        </p:blipFill>
        <p:spPr>
          <a:xfrm>
            <a:off x="594360" y="1465580"/>
            <a:ext cx="4751705" cy="2064385"/>
          </a:xfrm>
          <a:prstGeom prst="rect">
            <a:avLst/>
          </a:prstGeom>
          <a:noFill/>
          <a:ln w="9525">
            <a:noFill/>
          </a:ln>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875" y="1046480"/>
            <a:ext cx="5982970" cy="5059680"/>
          </a:xfrm>
          <a:prstGeom prst="rect">
            <a:avLst/>
          </a:prstGeom>
        </p:spPr>
      </p:pic>
    </p:spTree>
    <p:extLst>
      <p:ext uri="{BB962C8B-B14F-4D97-AF65-F5344CB8AC3E}">
        <p14:creationId xmlns:p14="http://schemas.microsoft.com/office/powerpoint/2010/main" val="17945328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P spid="13"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5816730" y="-98905"/>
            <a:ext cx="7533795" cy="7533795"/>
          </a:xfrm>
          <a:prstGeom prst="ellipse">
            <a:avLst/>
          </a:prstGeom>
          <a:solidFill>
            <a:srgbClr val="F9D303"/>
          </a:solidFill>
          <a:ln>
            <a:solidFill>
              <a:srgbClr val="F9D3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94360" y="384954"/>
            <a:ext cx="4766310" cy="521970"/>
          </a:xfrm>
          <a:prstGeom prst="rect">
            <a:avLst/>
          </a:prstGeom>
          <a:noFill/>
        </p:spPr>
        <p:txBody>
          <a:bodyPr wrap="none" rtlCol="0">
            <a:spAutoFit/>
          </a:bodyPr>
          <a:lstStyle/>
          <a:p>
            <a:r>
              <a:rPr lang="zh-CN" altLang="en-US" sz="2800" dirty="0">
                <a:latin typeface="Nirmala UI Semilight" panose="020B0402040204020203" pitchFamily="34" charset="0"/>
                <a:cs typeface="Nirmala UI Semilight" panose="020B0402040204020203" pitchFamily="34" charset="0"/>
              </a:rPr>
              <a:t>关键词抽取算法</a:t>
            </a:r>
            <a:r>
              <a:rPr lang="en-US" altLang="zh-CN" sz="2800" dirty="0">
                <a:latin typeface="Nirmala UI Semilight" panose="020B0402040204020203" pitchFamily="34" charset="0"/>
                <a:cs typeface="Nirmala UI Semilight" panose="020B0402040204020203" pitchFamily="34" charset="0"/>
              </a:rPr>
              <a:t>——TextRank</a:t>
            </a:r>
          </a:p>
        </p:txBody>
      </p:sp>
      <p:sp>
        <p:nvSpPr>
          <p:cNvPr id="13" name="文本框 12"/>
          <p:cNvSpPr txBox="1"/>
          <p:nvPr/>
        </p:nvSpPr>
        <p:spPr>
          <a:xfrm>
            <a:off x="1378585" y="1485265"/>
            <a:ext cx="5593080" cy="460375"/>
          </a:xfrm>
          <a:prstGeom prst="rect">
            <a:avLst/>
          </a:prstGeom>
          <a:noFill/>
        </p:spPr>
        <p:txBody>
          <a:bodyPr wrap="square" rtlCol="0">
            <a:spAutoFit/>
          </a:bodyPr>
          <a:lstStyle/>
          <a:p>
            <a:r>
              <a:rPr lang="zh-CN" altLang="en-US" sz="2400" b="1" dirty="0">
                <a:solidFill>
                  <a:srgbClr val="071689"/>
                </a:solidFill>
                <a:latin typeface="Agency FB" panose="020B0503020202020204" pitchFamily="34" charset="0"/>
              </a:rPr>
              <a:t>将</a:t>
            </a:r>
            <a:r>
              <a:rPr lang="en-US" altLang="zh-CN" sz="2400" b="1" dirty="0">
                <a:solidFill>
                  <a:srgbClr val="071689"/>
                </a:solidFill>
                <a:latin typeface="Agency FB" panose="020B0503020202020204" pitchFamily="34" charset="0"/>
              </a:rPr>
              <a:t>PageRank</a:t>
            </a:r>
            <a:r>
              <a:rPr lang="zh-CN" altLang="en-US" sz="2400" b="1" dirty="0">
                <a:solidFill>
                  <a:srgbClr val="071689"/>
                </a:solidFill>
                <a:latin typeface="Agency FB" panose="020B0503020202020204" pitchFamily="34" charset="0"/>
              </a:rPr>
              <a:t>的思想迁移到自然语言处理</a:t>
            </a:r>
          </a:p>
        </p:txBody>
      </p:sp>
      <p:sp>
        <p:nvSpPr>
          <p:cNvPr id="14" name="文本框 13"/>
          <p:cNvSpPr txBox="1"/>
          <p:nvPr/>
        </p:nvSpPr>
        <p:spPr>
          <a:xfrm>
            <a:off x="1817016" y="1934554"/>
            <a:ext cx="9093439" cy="737235"/>
          </a:xfrm>
          <a:prstGeom prst="rect">
            <a:avLst/>
          </a:prstGeom>
          <a:noFill/>
        </p:spPr>
        <p:txBody>
          <a:bodyPr wrap="square" rtlCol="0">
            <a:spAutoFit/>
          </a:bodyPr>
          <a:lstStyle/>
          <a:p>
            <a:pPr algn="just"/>
            <a:r>
              <a:rPr lang="en-US" altLang="zh-CN" sz="1400" dirty="0">
                <a:latin typeface="+mj-ea"/>
                <a:ea typeface="+mj-ea"/>
              </a:rPr>
              <a:t>PageRank</a:t>
            </a:r>
            <a:r>
              <a:rPr lang="zh-CN" altLang="en-US" sz="1400" dirty="0">
                <a:latin typeface="+mj-ea"/>
                <a:ea typeface="+mj-ea"/>
              </a:rPr>
              <a:t>的基本思想：</a:t>
            </a:r>
          </a:p>
          <a:p>
            <a:pPr algn="just"/>
            <a:r>
              <a:rPr lang="zh-CN" altLang="en-US" sz="1400" dirty="0">
                <a:latin typeface="+mj-ea"/>
                <a:ea typeface="+mj-ea"/>
              </a:rPr>
              <a:t>1.一个网页被越多的其他网页链接，说明这个网页越重要。</a:t>
            </a:r>
          </a:p>
          <a:p>
            <a:pPr algn="just"/>
            <a:r>
              <a:rPr lang="zh-CN" altLang="en-US" sz="1400" dirty="0">
                <a:latin typeface="+mj-ea"/>
                <a:ea typeface="+mj-ea"/>
              </a:rPr>
              <a:t>2.一个网页被一个越高权值的网页链接，也能表明这个网页越重要。</a:t>
            </a:r>
          </a:p>
        </p:txBody>
      </p:sp>
      <p:sp>
        <p:nvSpPr>
          <p:cNvPr id="15" name="文本框 14"/>
          <p:cNvSpPr txBox="1"/>
          <p:nvPr/>
        </p:nvSpPr>
        <p:spPr>
          <a:xfrm>
            <a:off x="2072133" y="3068554"/>
            <a:ext cx="2575349" cy="460375"/>
          </a:xfrm>
          <a:prstGeom prst="rect">
            <a:avLst/>
          </a:prstGeom>
          <a:noFill/>
        </p:spPr>
        <p:txBody>
          <a:bodyPr wrap="square" rtlCol="0">
            <a:spAutoFit/>
          </a:bodyPr>
          <a:lstStyle/>
          <a:p>
            <a:r>
              <a:rPr lang="zh-CN" altLang="en-US" sz="2400" b="1" dirty="0">
                <a:solidFill>
                  <a:srgbClr val="071689"/>
                </a:solidFill>
                <a:latin typeface="Agency FB" panose="020B0503020202020204" pitchFamily="34" charset="0"/>
              </a:rPr>
              <a:t>计算公式</a:t>
            </a:r>
          </a:p>
        </p:txBody>
      </p:sp>
      <p:sp>
        <p:nvSpPr>
          <p:cNvPr id="16" name="文本框 15"/>
          <p:cNvSpPr txBox="1"/>
          <p:nvPr/>
        </p:nvSpPr>
        <p:spPr>
          <a:xfrm>
            <a:off x="1760741" y="4800336"/>
            <a:ext cx="2575349" cy="460375"/>
          </a:xfrm>
          <a:prstGeom prst="rect">
            <a:avLst/>
          </a:prstGeom>
          <a:noFill/>
        </p:spPr>
        <p:txBody>
          <a:bodyPr wrap="square" rtlCol="0">
            <a:spAutoFit/>
          </a:bodyPr>
          <a:lstStyle/>
          <a:p>
            <a:r>
              <a:rPr lang="en-US" altLang="zh-CN" sz="2400" b="1" dirty="0">
                <a:solidFill>
                  <a:srgbClr val="071689"/>
                </a:solidFill>
                <a:latin typeface="Agency FB" panose="020B0503020202020204" pitchFamily="34" charset="0"/>
              </a:rPr>
              <a:t>TextRank</a:t>
            </a:r>
            <a:r>
              <a:rPr lang="zh-CN" altLang="en-US" sz="2400" b="1" dirty="0">
                <a:solidFill>
                  <a:srgbClr val="071689"/>
                </a:solidFill>
                <a:latin typeface="Agency FB" panose="020B0503020202020204" pitchFamily="34" charset="0"/>
              </a:rPr>
              <a:t>算法流程</a:t>
            </a:r>
          </a:p>
        </p:txBody>
      </p:sp>
      <p:sp>
        <p:nvSpPr>
          <p:cNvPr id="18" name="文本框 17"/>
          <p:cNvSpPr txBox="1"/>
          <p:nvPr/>
        </p:nvSpPr>
        <p:spPr>
          <a:xfrm>
            <a:off x="2000662" y="5292777"/>
            <a:ext cx="8980360" cy="1168400"/>
          </a:xfrm>
          <a:prstGeom prst="rect">
            <a:avLst/>
          </a:prstGeom>
          <a:noFill/>
        </p:spPr>
        <p:txBody>
          <a:bodyPr wrap="square" rtlCol="0">
            <a:spAutoFit/>
          </a:bodyPr>
          <a:lstStyle/>
          <a:p>
            <a:pPr algn="just"/>
            <a:r>
              <a:rPr lang="zh-CN" altLang="en-US" sz="1400" dirty="0">
                <a:latin typeface="+mj-ea"/>
                <a:ea typeface="+mj-ea"/>
              </a:rPr>
              <a:t>1.对文本进行分词，将每个词作为节点加入图中；</a:t>
            </a:r>
          </a:p>
          <a:p>
            <a:pPr algn="just"/>
            <a:r>
              <a:rPr lang="zh-CN" altLang="en-US" sz="1400" dirty="0">
                <a:latin typeface="+mj-ea"/>
                <a:ea typeface="+mj-ea"/>
              </a:rPr>
              <a:t>2.识别不同词之间的关系（本文中使用的是词汇之间的共现关系，即先确定一个窗口大小，能够出现在同一个窗口内的词之间就存在关系），在词之间绘制边；</a:t>
            </a:r>
          </a:p>
          <a:p>
            <a:pPr algn="just"/>
            <a:r>
              <a:rPr lang="zh-CN" altLang="en-US" sz="1400" dirty="0">
                <a:latin typeface="+mj-ea"/>
                <a:ea typeface="+mj-ea"/>
              </a:rPr>
              <a:t>3.进行基于图的排序算法直到收敛或达到最大迭代次数；</a:t>
            </a:r>
          </a:p>
          <a:p>
            <a:pPr algn="just"/>
            <a:r>
              <a:rPr lang="zh-CN" altLang="en-US" sz="1400" dirty="0">
                <a:latin typeface="+mj-ea"/>
                <a:ea typeface="+mj-ea"/>
              </a:rPr>
              <a:t>4.根据节点的得分对其进行排序。</a:t>
            </a:r>
          </a:p>
        </p:txBody>
      </p:sp>
      <p:grpSp>
        <p:nvGrpSpPr>
          <p:cNvPr id="22" name="组合 21"/>
          <p:cNvGrpSpPr/>
          <p:nvPr/>
        </p:nvGrpSpPr>
        <p:grpSpPr>
          <a:xfrm>
            <a:off x="683213" y="1349779"/>
            <a:ext cx="677333" cy="707886"/>
            <a:chOff x="683213" y="1349779"/>
            <a:chExt cx="677333" cy="707886"/>
          </a:xfrm>
        </p:grpSpPr>
        <p:sp>
          <p:nvSpPr>
            <p:cNvPr id="6" name="椭圆 5"/>
            <p:cNvSpPr/>
            <p:nvPr/>
          </p:nvSpPr>
          <p:spPr>
            <a:xfrm>
              <a:off x="683213" y="1365056"/>
              <a:ext cx="677333" cy="677333"/>
            </a:xfrm>
            <a:prstGeom prst="ellipse">
              <a:avLst/>
            </a:prstGeom>
            <a:solidFill>
              <a:schemeClr val="bg2"/>
            </a:solid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9" name="文本框 18"/>
            <p:cNvSpPr txBox="1"/>
            <p:nvPr/>
          </p:nvSpPr>
          <p:spPr>
            <a:xfrm flipH="1">
              <a:off x="893678" y="1349779"/>
              <a:ext cx="294246" cy="707886"/>
            </a:xfrm>
            <a:prstGeom prst="rect">
              <a:avLst/>
            </a:prstGeom>
            <a:noFill/>
          </p:spPr>
          <p:txBody>
            <a:bodyPr wrap="square" rtlCol="0">
              <a:spAutoFit/>
            </a:bodyPr>
            <a:lstStyle/>
            <a:p>
              <a:r>
                <a:rPr lang="en-US" altLang="zh-CN" sz="4000" dirty="0">
                  <a:latin typeface="Agency FB" panose="020B0503020202020204" pitchFamily="34" charset="0"/>
                </a:rPr>
                <a:t>1</a:t>
              </a:r>
              <a:endParaRPr lang="zh-CN" altLang="en-US" sz="4000" dirty="0">
                <a:latin typeface="Agency FB" panose="020B0503020202020204" pitchFamily="34" charset="0"/>
              </a:endParaRPr>
            </a:p>
          </p:txBody>
        </p:sp>
      </p:grpSp>
      <p:grpSp>
        <p:nvGrpSpPr>
          <p:cNvPr id="23" name="组合 22"/>
          <p:cNvGrpSpPr/>
          <p:nvPr/>
        </p:nvGrpSpPr>
        <p:grpSpPr>
          <a:xfrm>
            <a:off x="1394800" y="2945443"/>
            <a:ext cx="677333" cy="707886"/>
            <a:chOff x="1378399" y="3246311"/>
            <a:chExt cx="677333" cy="707886"/>
          </a:xfrm>
        </p:grpSpPr>
        <p:sp>
          <p:nvSpPr>
            <p:cNvPr id="8" name="椭圆 7"/>
            <p:cNvSpPr/>
            <p:nvPr/>
          </p:nvSpPr>
          <p:spPr>
            <a:xfrm>
              <a:off x="1378399" y="3261589"/>
              <a:ext cx="677333" cy="677333"/>
            </a:xfrm>
            <a:prstGeom prst="ellipse">
              <a:avLst/>
            </a:prstGeom>
            <a:solidFill>
              <a:schemeClr val="bg2"/>
            </a:solid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文本框 19"/>
            <p:cNvSpPr txBox="1"/>
            <p:nvPr/>
          </p:nvSpPr>
          <p:spPr>
            <a:xfrm flipH="1">
              <a:off x="1549076" y="3246311"/>
              <a:ext cx="294246" cy="707886"/>
            </a:xfrm>
            <a:prstGeom prst="rect">
              <a:avLst/>
            </a:prstGeom>
            <a:noFill/>
          </p:spPr>
          <p:txBody>
            <a:bodyPr wrap="square" rtlCol="0">
              <a:spAutoFit/>
            </a:bodyPr>
            <a:lstStyle/>
            <a:p>
              <a:r>
                <a:rPr lang="en-US" altLang="zh-CN" sz="4000" dirty="0">
                  <a:latin typeface="Agency FB" panose="020B0503020202020204" pitchFamily="34" charset="0"/>
                </a:rPr>
                <a:t>2</a:t>
              </a:r>
              <a:endParaRPr lang="zh-CN" altLang="en-US" sz="4000" dirty="0">
                <a:latin typeface="Agency FB" panose="020B0503020202020204" pitchFamily="34" charset="0"/>
              </a:endParaRPr>
            </a:p>
          </p:txBody>
        </p:sp>
      </p:grpSp>
      <p:grpSp>
        <p:nvGrpSpPr>
          <p:cNvPr id="24" name="组合 23"/>
          <p:cNvGrpSpPr/>
          <p:nvPr/>
        </p:nvGrpSpPr>
        <p:grpSpPr>
          <a:xfrm>
            <a:off x="1083408" y="4672591"/>
            <a:ext cx="677333" cy="707886"/>
            <a:chOff x="1012841" y="4899683"/>
            <a:chExt cx="677333" cy="707886"/>
          </a:xfrm>
        </p:grpSpPr>
        <p:sp>
          <p:nvSpPr>
            <p:cNvPr id="10" name="椭圆 9"/>
            <p:cNvSpPr/>
            <p:nvPr/>
          </p:nvSpPr>
          <p:spPr>
            <a:xfrm>
              <a:off x="1012841" y="4914960"/>
              <a:ext cx="677333" cy="677333"/>
            </a:xfrm>
            <a:prstGeom prst="ellipse">
              <a:avLst/>
            </a:prstGeom>
            <a:solidFill>
              <a:schemeClr val="bg2"/>
            </a:solid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文本框 20"/>
            <p:cNvSpPr txBox="1"/>
            <p:nvPr/>
          </p:nvSpPr>
          <p:spPr>
            <a:xfrm flipH="1">
              <a:off x="1182898" y="4899683"/>
              <a:ext cx="294246" cy="707886"/>
            </a:xfrm>
            <a:prstGeom prst="rect">
              <a:avLst/>
            </a:prstGeom>
            <a:noFill/>
          </p:spPr>
          <p:txBody>
            <a:bodyPr wrap="square" rtlCol="0">
              <a:spAutoFit/>
            </a:bodyPr>
            <a:lstStyle/>
            <a:p>
              <a:r>
                <a:rPr lang="en-US" altLang="zh-CN" sz="4000" dirty="0">
                  <a:latin typeface="Agency FB" panose="020B0503020202020204" pitchFamily="34" charset="0"/>
                </a:rPr>
                <a:t>3</a:t>
              </a:r>
              <a:endParaRPr lang="zh-CN" altLang="en-US" sz="4000" dirty="0">
                <a:latin typeface="Agency FB" panose="020B0503020202020204" pitchFamily="34" charset="0"/>
              </a:endParaRPr>
            </a:p>
          </p:txBody>
        </p:sp>
      </p:grpSp>
      <p:pic>
        <p:nvPicPr>
          <p:cNvPr id="2" name="图片 1" descr="IMG_256"/>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2460625" y="3277870"/>
            <a:ext cx="6162040" cy="1163320"/>
          </a:xfrm>
          <a:prstGeom prst="rect">
            <a:avLst/>
          </a:prstGeom>
          <a:noFill/>
          <a:ln w="9525">
            <a:noFill/>
          </a:ln>
        </p:spPr>
      </p:pic>
    </p:spTree>
    <p:extLst>
      <p:ext uri="{BB962C8B-B14F-4D97-AF65-F5344CB8AC3E}">
        <p14:creationId xmlns:p14="http://schemas.microsoft.com/office/powerpoint/2010/main" val="35196357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5">
                                            <p:txEl>
                                              <p:pRg st="0" end="0"/>
                                            </p:txEl>
                                          </p:spTgt>
                                        </p:tgtEl>
                                        <p:attrNameLst>
                                          <p:attrName>style.visibility</p:attrName>
                                        </p:attrNameLst>
                                      </p:cBhvr>
                                      <p:to>
                                        <p:strVal val="visible"/>
                                      </p:to>
                                    </p:set>
                                    <p:animEffect transition="in" filter="wipe(left)">
                                      <p:cBhvr>
                                        <p:cTn id="36" dur="500"/>
                                        <p:tgtEl>
                                          <p:spTgt spid="15">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6">
                                            <p:txEl>
                                              <p:pRg st="0" end="0"/>
                                            </p:txEl>
                                          </p:spTgt>
                                        </p:tgtEl>
                                        <p:attrNameLst>
                                          <p:attrName>style.visibility</p:attrName>
                                        </p:attrNameLst>
                                      </p:cBhvr>
                                      <p:to>
                                        <p:strVal val="visible"/>
                                      </p:to>
                                    </p:set>
                                    <p:animEffect transition="in" filter="wipe(left)">
                                      <p:cBhvr>
                                        <p:cTn id="41" dur="500"/>
                                        <p:tgtEl>
                                          <p:spTgt spid="16">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4"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94360" y="384954"/>
            <a:ext cx="3663315" cy="521970"/>
          </a:xfrm>
          <a:prstGeom prst="rect">
            <a:avLst/>
          </a:prstGeom>
          <a:noFill/>
        </p:spPr>
        <p:txBody>
          <a:bodyPr wrap="none" rtlCol="0">
            <a:spAutoFit/>
          </a:bodyPr>
          <a:lstStyle/>
          <a:p>
            <a:r>
              <a:rPr lang="en-US" altLang="zh-CN" sz="2800" dirty="0">
                <a:latin typeface="Nirmala UI Semilight" panose="020B0402040204020203" pitchFamily="34" charset="0"/>
                <a:cs typeface="Nirmala UI Semilight" panose="020B0402040204020203" pitchFamily="34" charset="0"/>
              </a:rPr>
              <a:t>ABOUT OUR EXAMPLE</a:t>
            </a:r>
            <a:endParaRPr lang="zh-CN" altLang="en-US" sz="2800" dirty="0">
              <a:latin typeface="Nirmala UI Semilight" panose="020B0402040204020203" pitchFamily="34" charset="0"/>
              <a:cs typeface="Nirmala UI Semilight" panose="020B0402040204020203" pitchFamily="34" charset="0"/>
            </a:endParaRPr>
          </a:p>
        </p:txBody>
      </p:sp>
      <p:cxnSp>
        <p:nvCxnSpPr>
          <p:cNvPr id="8" name="直接连接符 7"/>
          <p:cNvCxnSpPr/>
          <p:nvPr/>
        </p:nvCxnSpPr>
        <p:spPr>
          <a:xfrm>
            <a:off x="784011" y="1928013"/>
            <a:ext cx="0" cy="2029968"/>
          </a:xfrm>
          <a:prstGeom prst="line">
            <a:avLst/>
          </a:prstGeom>
          <a:ln w="57150">
            <a:solidFill>
              <a:srgbClr val="071689"/>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938577" y="1764638"/>
            <a:ext cx="4094480" cy="2122805"/>
          </a:xfrm>
          <a:prstGeom prst="rect">
            <a:avLst/>
          </a:prstGeom>
          <a:noFill/>
        </p:spPr>
        <p:txBody>
          <a:bodyPr wrap="none" rtlCol="0">
            <a:spAutoFit/>
          </a:bodyPr>
          <a:lstStyle/>
          <a:p>
            <a:r>
              <a:rPr lang="en-US" altLang="zh-CN" sz="4400" b="1" dirty="0">
                <a:latin typeface="微软雅黑" panose="020B0503020204020204" pitchFamily="34" charset="-122"/>
                <a:ea typeface="微软雅黑" panose="020B0503020204020204" pitchFamily="34" charset="-122"/>
                <a:cs typeface="Aharoni" panose="02010803020104030203" pitchFamily="2" charset="-79"/>
              </a:rPr>
              <a:t>江南道自助烤肉</a:t>
            </a:r>
          </a:p>
          <a:p>
            <a:r>
              <a:rPr lang="en-US" altLang="zh-CN" sz="4400" b="1" dirty="0">
                <a:latin typeface="微软雅黑" panose="020B0503020204020204" pitchFamily="34" charset="-122"/>
                <a:ea typeface="微软雅黑" panose="020B0503020204020204" pitchFamily="34" charset="-122"/>
                <a:cs typeface="Aharoni" panose="02010803020104030203" pitchFamily="2" charset="-79"/>
              </a:rPr>
              <a:t>海鲜涮锅</a:t>
            </a:r>
          </a:p>
          <a:p>
            <a:r>
              <a:rPr lang="en-US" altLang="zh-CN" sz="4400" b="1" dirty="0">
                <a:latin typeface="微软雅黑" panose="020B0503020204020204" pitchFamily="34" charset="-122"/>
                <a:ea typeface="微软雅黑" panose="020B0503020204020204" pitchFamily="34" charset="-122"/>
                <a:cs typeface="Aharoni" panose="02010803020104030203" pitchFamily="2" charset="-79"/>
              </a:rPr>
              <a:t>（柳浪湾店）</a:t>
            </a:r>
          </a:p>
        </p:txBody>
      </p:sp>
      <p:sp>
        <p:nvSpPr>
          <p:cNvPr id="12" name="文本框 11"/>
          <p:cNvSpPr txBox="1"/>
          <p:nvPr/>
        </p:nvSpPr>
        <p:spPr>
          <a:xfrm>
            <a:off x="714757" y="4528497"/>
            <a:ext cx="10762486" cy="1168400"/>
          </a:xfrm>
          <a:prstGeom prst="rect">
            <a:avLst/>
          </a:prstGeom>
          <a:noFill/>
        </p:spPr>
        <p:txBody>
          <a:bodyPr wrap="square" rtlCol="0">
            <a:spAutoFit/>
          </a:bodyPr>
          <a:lstStyle/>
          <a:p>
            <a:pPr algn="just"/>
            <a:r>
              <a:rPr lang="en-US" altLang="zh-CN" sz="1400" dirty="0">
                <a:latin typeface="+mj-ea"/>
              </a:rPr>
              <a:t>地址：温江区柳浪湾街168号</a:t>
            </a:r>
          </a:p>
          <a:p>
            <a:pPr algn="just"/>
            <a:r>
              <a:rPr lang="en-US" altLang="zh-CN" sz="1400" dirty="0">
                <a:latin typeface="+mj-ea"/>
              </a:rPr>
              <a:t>电话：028-61717727/15196674900</a:t>
            </a:r>
          </a:p>
          <a:p>
            <a:pPr algn="just"/>
            <a:r>
              <a:rPr lang="en-US" altLang="zh-CN" sz="1400" dirty="0">
                <a:latin typeface="+mj-ea"/>
              </a:rPr>
              <a:t>营业时间：周一至周日 09:30-24:00</a:t>
            </a:r>
          </a:p>
          <a:p>
            <a:pPr algn="just"/>
            <a:r>
              <a:rPr lang="zh-CN" altLang="en-US" sz="1400" dirty="0">
                <a:latin typeface="+mj-ea"/>
              </a:rPr>
              <a:t>人均：</a:t>
            </a:r>
            <a:r>
              <a:rPr lang="en-US" altLang="zh-CN" sz="1400" dirty="0">
                <a:latin typeface="+mj-ea"/>
              </a:rPr>
              <a:t>57</a:t>
            </a:r>
            <a:r>
              <a:rPr lang="zh-CN" altLang="en-US" sz="1400" dirty="0">
                <a:latin typeface="+mj-ea"/>
              </a:rPr>
              <a:t>元</a:t>
            </a:r>
          </a:p>
          <a:p>
            <a:pPr algn="just"/>
            <a:r>
              <a:rPr lang="zh-CN" altLang="en-US" sz="1400" dirty="0">
                <a:latin typeface="+mj-ea"/>
              </a:rPr>
              <a:t>推荐菜：西瓜</a:t>
            </a:r>
            <a:r>
              <a:rPr lang="en-US" altLang="zh-CN" sz="1400" dirty="0">
                <a:latin typeface="+mj-ea"/>
              </a:rPr>
              <a:t> </a:t>
            </a:r>
            <a:r>
              <a:rPr lang="zh-CN" altLang="en-US" sz="1400" dirty="0">
                <a:latin typeface="+mj-ea"/>
              </a:rPr>
              <a:t>鸡腿</a:t>
            </a:r>
            <a:r>
              <a:rPr lang="en-US" altLang="zh-CN" sz="1400" dirty="0">
                <a:latin typeface="+mj-ea"/>
              </a:rPr>
              <a:t> </a:t>
            </a:r>
            <a:r>
              <a:rPr lang="zh-CN" altLang="en-US" sz="1400" dirty="0">
                <a:latin typeface="+mj-ea"/>
              </a:rPr>
              <a:t>生蚝</a:t>
            </a:r>
            <a:r>
              <a:rPr lang="en-US" altLang="zh-CN" sz="1400" dirty="0">
                <a:latin typeface="+mj-ea"/>
              </a:rPr>
              <a:t> </a:t>
            </a:r>
            <a:r>
              <a:rPr lang="zh-CN" altLang="en-US" sz="1400" dirty="0">
                <a:latin typeface="+mj-ea"/>
              </a:rPr>
              <a:t>味碟</a:t>
            </a:r>
            <a:r>
              <a:rPr lang="en-US" altLang="zh-CN" sz="1400" dirty="0">
                <a:latin typeface="+mj-ea"/>
              </a:rPr>
              <a:t> </a:t>
            </a:r>
            <a:r>
              <a:rPr lang="zh-CN" altLang="en-US" sz="1400" dirty="0">
                <a:latin typeface="+mj-ea"/>
              </a:rPr>
              <a:t>冰激凌</a:t>
            </a:r>
            <a:r>
              <a:rPr lang="en-US" altLang="zh-CN" sz="1400" dirty="0">
                <a:latin typeface="+mj-ea"/>
              </a:rPr>
              <a:t> </a:t>
            </a:r>
            <a:r>
              <a:rPr lang="zh-CN" altLang="en-US" sz="1400" dirty="0">
                <a:latin typeface="+mj-ea"/>
              </a:rPr>
              <a:t>果汁</a:t>
            </a:r>
            <a:r>
              <a:rPr lang="en-US" altLang="zh-CN" sz="1400" dirty="0">
                <a:latin typeface="+mj-ea"/>
              </a:rPr>
              <a:t> </a:t>
            </a:r>
            <a:r>
              <a:rPr lang="zh-CN" altLang="en-US" sz="1400" dirty="0">
                <a:latin typeface="+mj-ea"/>
              </a:rPr>
              <a:t>泡芙</a:t>
            </a:r>
            <a:r>
              <a:rPr lang="en-US" altLang="zh-CN" sz="1400" dirty="0">
                <a:latin typeface="+mj-ea"/>
              </a:rPr>
              <a:t> </a:t>
            </a:r>
            <a:r>
              <a:rPr lang="zh-CN" altLang="en-US" sz="1400" dirty="0">
                <a:latin typeface="+mj-ea"/>
              </a:rPr>
              <a:t>银耳汤</a:t>
            </a:r>
            <a:r>
              <a:rPr lang="en-US" altLang="zh-CN" sz="1400" dirty="0">
                <a:latin typeface="+mj-ea"/>
              </a:rPr>
              <a:t> </a:t>
            </a:r>
            <a:r>
              <a:rPr lang="zh-CN" altLang="en-US" sz="1400" dirty="0">
                <a:latin typeface="+mj-ea"/>
              </a:rPr>
              <a:t>煎蛋</a:t>
            </a:r>
            <a:r>
              <a:rPr lang="en-US" altLang="zh-CN" sz="1400" dirty="0">
                <a:latin typeface="+mj-ea"/>
              </a:rPr>
              <a:t> </a:t>
            </a:r>
            <a:r>
              <a:rPr lang="zh-CN" altLang="en-US" sz="1400" dirty="0">
                <a:latin typeface="+mj-ea"/>
              </a:rPr>
              <a:t>藕片</a:t>
            </a:r>
            <a:r>
              <a:rPr lang="en-US" altLang="zh-CN" sz="1400" dirty="0">
                <a:latin typeface="+mj-ea"/>
              </a:rPr>
              <a:t> </a:t>
            </a:r>
            <a:r>
              <a:rPr lang="zh-CN" altLang="en-US" sz="1400" dirty="0">
                <a:latin typeface="+mj-ea"/>
              </a:rPr>
              <a:t>拌菜</a:t>
            </a:r>
            <a:r>
              <a:rPr lang="en-US" altLang="zh-CN" sz="1400" dirty="0">
                <a:latin typeface="+mj-ea"/>
              </a:rPr>
              <a:t> </a:t>
            </a:r>
            <a:r>
              <a:rPr lang="zh-CN" altLang="en-US" sz="1400" dirty="0">
                <a:latin typeface="+mj-ea"/>
              </a:rPr>
              <a:t>凉面</a:t>
            </a:r>
            <a:r>
              <a:rPr lang="en-US" altLang="zh-CN" sz="1400" dirty="0">
                <a:latin typeface="+mj-ea"/>
              </a:rPr>
              <a:t> </a:t>
            </a:r>
            <a:r>
              <a:rPr lang="zh-CN" altLang="en-US" sz="1400" dirty="0">
                <a:latin typeface="+mj-ea"/>
              </a:rPr>
              <a:t>火腿</a:t>
            </a:r>
            <a:r>
              <a:rPr lang="en-US" altLang="zh-CN" sz="1400" dirty="0">
                <a:latin typeface="+mj-ea"/>
              </a:rPr>
              <a:t> </a:t>
            </a:r>
            <a:r>
              <a:rPr lang="zh-CN" altLang="en-US" sz="1400" dirty="0">
                <a:latin typeface="+mj-ea"/>
              </a:rPr>
              <a:t>皮皮虾</a:t>
            </a:r>
            <a:r>
              <a:rPr lang="en-US" altLang="zh-CN" sz="1400" dirty="0">
                <a:latin typeface="+mj-ea"/>
              </a:rPr>
              <a:t> </a:t>
            </a:r>
            <a:r>
              <a:rPr lang="zh-CN" altLang="en-US" sz="1400" dirty="0">
                <a:latin typeface="+mj-ea"/>
              </a:rPr>
              <a:t>麻辣牛肉</a:t>
            </a:r>
          </a:p>
        </p:txBody>
      </p:sp>
      <p:pic>
        <p:nvPicPr>
          <p:cNvPr id="2" name="图片 1"/>
          <p:cNvPicPr>
            <a:picLocks noChangeAspect="1"/>
          </p:cNvPicPr>
          <p:nvPr/>
        </p:nvPicPr>
        <p:blipFill>
          <a:blip r:embed="rId2"/>
          <a:stretch>
            <a:fillRect/>
          </a:stretch>
        </p:blipFill>
        <p:spPr>
          <a:xfrm>
            <a:off x="5187315" y="384810"/>
            <a:ext cx="6668135" cy="3750945"/>
          </a:xfrm>
          <a:prstGeom prst="rect">
            <a:avLst/>
          </a:prstGeom>
        </p:spPr>
      </p:pic>
    </p:spTree>
    <p:extLst>
      <p:ext uri="{BB962C8B-B14F-4D97-AF65-F5344CB8AC3E}">
        <p14:creationId xmlns:p14="http://schemas.microsoft.com/office/powerpoint/2010/main" val="42000861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4360" y="384954"/>
            <a:ext cx="3027680" cy="521970"/>
          </a:xfrm>
          <a:prstGeom prst="rect">
            <a:avLst/>
          </a:prstGeom>
          <a:noFill/>
        </p:spPr>
        <p:txBody>
          <a:bodyPr wrap="none" rtlCol="0">
            <a:spAutoFit/>
          </a:bodyPr>
          <a:lstStyle/>
          <a:p>
            <a:r>
              <a:rPr lang="zh-CN" altLang="en-US" sz="2800" dirty="0">
                <a:latin typeface="Nirmala UI Semilight" panose="020B0402040204020203" pitchFamily="34" charset="0"/>
                <a:cs typeface="Nirmala UI Semilight" panose="020B0402040204020203" pitchFamily="34" charset="0"/>
              </a:rPr>
              <a:t>江南道的三大问题</a:t>
            </a:r>
          </a:p>
        </p:txBody>
      </p:sp>
      <p:grpSp>
        <p:nvGrpSpPr>
          <p:cNvPr id="4" name="组合 3"/>
          <p:cNvGrpSpPr/>
          <p:nvPr/>
        </p:nvGrpSpPr>
        <p:grpSpPr>
          <a:xfrm>
            <a:off x="6933363" y="733530"/>
            <a:ext cx="4401178" cy="5033013"/>
            <a:chOff x="2032000" y="719666"/>
            <a:chExt cx="8128000" cy="5418666"/>
          </a:xfrm>
        </p:grpSpPr>
        <p:sp>
          <p:nvSpPr>
            <p:cNvPr id="5" name="任意多边形: 形状 4"/>
            <p:cNvSpPr/>
            <p:nvPr/>
          </p:nvSpPr>
          <p:spPr>
            <a:xfrm>
              <a:off x="4741333" y="719666"/>
              <a:ext cx="2709333" cy="1806222"/>
            </a:xfrm>
            <a:custGeom>
              <a:avLst/>
              <a:gdLst>
                <a:gd name="connsiteX0" fmla="*/ 0 w 2709333"/>
                <a:gd name="connsiteY0" fmla="*/ 1806222 h 1806222"/>
                <a:gd name="connsiteX1" fmla="*/ 1354667 w 2709333"/>
                <a:gd name="connsiteY1" fmla="*/ 0 h 1806222"/>
                <a:gd name="connsiteX2" fmla="*/ 1354667 w 2709333"/>
                <a:gd name="connsiteY2" fmla="*/ 0 h 1806222"/>
                <a:gd name="connsiteX3" fmla="*/ 2709333 w 2709333"/>
                <a:gd name="connsiteY3" fmla="*/ 1806222 h 1806222"/>
                <a:gd name="connsiteX4" fmla="*/ 0 w 2709333"/>
                <a:gd name="connsiteY4" fmla="*/ 1806222 h 1806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333" h="1806222">
                  <a:moveTo>
                    <a:pt x="0" y="1806222"/>
                  </a:moveTo>
                  <a:lnTo>
                    <a:pt x="1354667" y="0"/>
                  </a:lnTo>
                  <a:lnTo>
                    <a:pt x="1354667" y="0"/>
                  </a:lnTo>
                  <a:lnTo>
                    <a:pt x="2709333" y="1806222"/>
                  </a:lnTo>
                  <a:lnTo>
                    <a:pt x="0" y="1806222"/>
                  </a:lnTo>
                  <a:close/>
                </a:path>
              </a:pathLst>
            </a:cu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zh-CN" altLang="en-US" sz="6500" kern="1200"/>
            </a:p>
          </p:txBody>
        </p:sp>
        <p:sp>
          <p:nvSpPr>
            <p:cNvPr id="6" name="任意多边形: 形状 5"/>
            <p:cNvSpPr/>
            <p:nvPr/>
          </p:nvSpPr>
          <p:spPr>
            <a:xfrm>
              <a:off x="3386666" y="2525888"/>
              <a:ext cx="5418666" cy="1806222"/>
            </a:xfrm>
            <a:custGeom>
              <a:avLst/>
              <a:gdLst>
                <a:gd name="connsiteX0" fmla="*/ 0 w 5418666"/>
                <a:gd name="connsiteY0" fmla="*/ 1806222 h 1806222"/>
                <a:gd name="connsiteX1" fmla="*/ 1354667 w 5418666"/>
                <a:gd name="connsiteY1" fmla="*/ 0 h 1806222"/>
                <a:gd name="connsiteX2" fmla="*/ 4064000 w 5418666"/>
                <a:gd name="connsiteY2" fmla="*/ 0 h 1806222"/>
                <a:gd name="connsiteX3" fmla="*/ 5418666 w 5418666"/>
                <a:gd name="connsiteY3" fmla="*/ 1806222 h 1806222"/>
                <a:gd name="connsiteX4" fmla="*/ 0 w 5418666"/>
                <a:gd name="connsiteY4" fmla="*/ 1806222 h 1806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8666" h="1806222">
                  <a:moveTo>
                    <a:pt x="0" y="1806222"/>
                  </a:moveTo>
                  <a:lnTo>
                    <a:pt x="1354667" y="0"/>
                  </a:lnTo>
                  <a:lnTo>
                    <a:pt x="4064000" y="0"/>
                  </a:lnTo>
                  <a:lnTo>
                    <a:pt x="5418666" y="1806222"/>
                  </a:lnTo>
                  <a:lnTo>
                    <a:pt x="0" y="1806222"/>
                  </a:lnTo>
                  <a:close/>
                </a:path>
              </a:pathLst>
            </a:custGeom>
            <a:solidFill>
              <a:schemeClr val="bg1">
                <a:lumMod val="8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0817" tIns="82550" rIns="1030816" bIns="82550" numCol="1" spcCol="1270" anchor="ctr" anchorCtr="0">
              <a:noAutofit/>
            </a:bodyPr>
            <a:lstStyle/>
            <a:p>
              <a:pPr marL="0" lvl="0" indent="0" algn="ctr" defTabSz="2889250">
                <a:lnSpc>
                  <a:spcPct val="90000"/>
                </a:lnSpc>
                <a:spcBef>
                  <a:spcPct val="0"/>
                </a:spcBef>
                <a:spcAft>
                  <a:spcPct val="35000"/>
                </a:spcAft>
                <a:buNone/>
              </a:pPr>
              <a:endParaRPr lang="zh-CN" altLang="en-US" sz="6500" kern="1200"/>
            </a:p>
          </p:txBody>
        </p:sp>
        <p:sp>
          <p:nvSpPr>
            <p:cNvPr id="7" name="任意多边形: 形状 6"/>
            <p:cNvSpPr/>
            <p:nvPr/>
          </p:nvSpPr>
          <p:spPr>
            <a:xfrm>
              <a:off x="2032000" y="4332110"/>
              <a:ext cx="8128000" cy="1806222"/>
            </a:xfrm>
            <a:custGeom>
              <a:avLst/>
              <a:gdLst>
                <a:gd name="connsiteX0" fmla="*/ 0 w 8128000"/>
                <a:gd name="connsiteY0" fmla="*/ 1806222 h 1806222"/>
                <a:gd name="connsiteX1" fmla="*/ 1354667 w 8128000"/>
                <a:gd name="connsiteY1" fmla="*/ 0 h 1806222"/>
                <a:gd name="connsiteX2" fmla="*/ 6773334 w 8128000"/>
                <a:gd name="connsiteY2" fmla="*/ 0 h 1806222"/>
                <a:gd name="connsiteX3" fmla="*/ 8128000 w 8128000"/>
                <a:gd name="connsiteY3" fmla="*/ 1806222 h 1806222"/>
                <a:gd name="connsiteX4" fmla="*/ 0 w 8128000"/>
                <a:gd name="connsiteY4" fmla="*/ 1806222 h 1806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000" h="1806222">
                  <a:moveTo>
                    <a:pt x="0" y="1806222"/>
                  </a:moveTo>
                  <a:lnTo>
                    <a:pt x="1354667" y="0"/>
                  </a:lnTo>
                  <a:lnTo>
                    <a:pt x="6773334" y="0"/>
                  </a:lnTo>
                  <a:lnTo>
                    <a:pt x="8128000" y="1806222"/>
                  </a:lnTo>
                  <a:lnTo>
                    <a:pt x="0" y="1806222"/>
                  </a:lnTo>
                  <a:close/>
                </a:path>
              </a:pathLst>
            </a:custGeom>
            <a:solidFill>
              <a:srgbClr val="F9D30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04949" tIns="82550" rIns="1504951" bIns="82550" numCol="1" spcCol="1270" anchor="ctr" anchorCtr="0">
              <a:noAutofit/>
            </a:bodyPr>
            <a:lstStyle/>
            <a:p>
              <a:pPr marL="0" lvl="0" indent="0" algn="ctr" defTabSz="2889250">
                <a:lnSpc>
                  <a:spcPct val="90000"/>
                </a:lnSpc>
                <a:spcBef>
                  <a:spcPct val="0"/>
                </a:spcBef>
                <a:spcAft>
                  <a:spcPct val="35000"/>
                </a:spcAft>
                <a:buNone/>
              </a:pPr>
              <a:endParaRPr lang="zh-CN" altLang="en-US" sz="6500" kern="1200"/>
            </a:p>
          </p:txBody>
        </p:sp>
      </p:grpSp>
      <p:sp>
        <p:nvSpPr>
          <p:cNvPr id="3" name="文本框 2"/>
          <p:cNvSpPr txBox="1"/>
          <p:nvPr/>
        </p:nvSpPr>
        <p:spPr>
          <a:xfrm>
            <a:off x="8686565" y="1948646"/>
            <a:ext cx="894080" cy="521970"/>
          </a:xfrm>
          <a:prstGeom prst="rect">
            <a:avLst/>
          </a:prstGeom>
          <a:noFill/>
        </p:spPr>
        <p:txBody>
          <a:bodyPr wrap="none" rtlCol="0">
            <a:spAutoFit/>
          </a:bodyPr>
          <a:lstStyle/>
          <a:p>
            <a:r>
              <a:rPr lang="zh-CN" altLang="en-US" sz="2800" dirty="0">
                <a:latin typeface="Agency FB" panose="020B0503020202020204" pitchFamily="34" charset="0"/>
              </a:rPr>
              <a:t>竞品</a:t>
            </a:r>
          </a:p>
        </p:txBody>
      </p:sp>
      <p:sp>
        <p:nvSpPr>
          <p:cNvPr id="8" name="文本框 7"/>
          <p:cNvSpPr txBox="1"/>
          <p:nvPr/>
        </p:nvSpPr>
        <p:spPr>
          <a:xfrm>
            <a:off x="8549197" y="3230275"/>
            <a:ext cx="1402080" cy="829945"/>
          </a:xfrm>
          <a:prstGeom prst="rect">
            <a:avLst/>
          </a:prstGeom>
          <a:noFill/>
        </p:spPr>
        <p:txBody>
          <a:bodyPr wrap="none" rtlCol="0">
            <a:spAutoFit/>
          </a:bodyPr>
          <a:lstStyle/>
          <a:p>
            <a:r>
              <a:rPr lang="zh-CN" altLang="en-US" sz="4800" dirty="0">
                <a:latin typeface="Agency FB" panose="020B0503020202020204" pitchFamily="34" charset="0"/>
              </a:rPr>
              <a:t>服务</a:t>
            </a:r>
          </a:p>
        </p:txBody>
      </p:sp>
      <p:sp>
        <p:nvSpPr>
          <p:cNvPr id="9" name="文本框 8"/>
          <p:cNvSpPr txBox="1"/>
          <p:nvPr/>
        </p:nvSpPr>
        <p:spPr>
          <a:xfrm>
            <a:off x="8142701" y="4649498"/>
            <a:ext cx="2214880" cy="1322070"/>
          </a:xfrm>
          <a:prstGeom prst="rect">
            <a:avLst/>
          </a:prstGeom>
          <a:noFill/>
        </p:spPr>
        <p:txBody>
          <a:bodyPr wrap="none" rtlCol="0">
            <a:spAutoFit/>
          </a:bodyPr>
          <a:lstStyle/>
          <a:p>
            <a:r>
              <a:rPr lang="zh-CN" altLang="en-US" sz="8000" dirty="0">
                <a:latin typeface="Agency FB" panose="020B0503020202020204" pitchFamily="34" charset="0"/>
              </a:rPr>
              <a:t>菜品</a:t>
            </a:r>
          </a:p>
        </p:txBody>
      </p:sp>
      <p:grpSp>
        <p:nvGrpSpPr>
          <p:cNvPr id="14" name="组合 13"/>
          <p:cNvGrpSpPr/>
          <p:nvPr/>
        </p:nvGrpSpPr>
        <p:grpSpPr>
          <a:xfrm>
            <a:off x="763675" y="1249628"/>
            <a:ext cx="562709" cy="584775"/>
            <a:chOff x="763675" y="1249628"/>
            <a:chExt cx="562709" cy="584775"/>
          </a:xfrm>
        </p:grpSpPr>
        <p:grpSp>
          <p:nvGrpSpPr>
            <p:cNvPr id="12" name="组合 11"/>
            <p:cNvGrpSpPr/>
            <p:nvPr/>
          </p:nvGrpSpPr>
          <p:grpSpPr>
            <a:xfrm>
              <a:off x="763675" y="1285783"/>
              <a:ext cx="562709" cy="542815"/>
              <a:chOff x="763675" y="1285783"/>
              <a:chExt cx="562709" cy="542815"/>
            </a:xfrm>
          </p:grpSpPr>
          <p:sp>
            <p:nvSpPr>
              <p:cNvPr id="10" name="椭圆 9"/>
              <p:cNvSpPr/>
              <p:nvPr/>
            </p:nvSpPr>
            <p:spPr>
              <a:xfrm>
                <a:off x="813918" y="1316132"/>
                <a:ext cx="512466" cy="512466"/>
              </a:xfrm>
              <a:prstGeom prst="ellipse">
                <a:avLst/>
              </a:prstGeom>
              <a:solidFill>
                <a:srgbClr val="071689"/>
              </a:solidFill>
              <a:ln>
                <a:solidFill>
                  <a:srgbClr val="0716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63675" y="1285783"/>
                <a:ext cx="512466" cy="512466"/>
              </a:xfrm>
              <a:prstGeom prst="ellipse">
                <a:avLst/>
              </a:prstGeom>
              <a:solidFill>
                <a:srgbClr val="F9D303"/>
              </a:solidFill>
              <a:ln>
                <a:solidFill>
                  <a:srgbClr val="F9D3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899230" y="1249628"/>
              <a:ext cx="268022" cy="584775"/>
            </a:xfrm>
            <a:prstGeom prst="rect">
              <a:avLst/>
            </a:prstGeom>
            <a:noFill/>
          </p:spPr>
          <p:txBody>
            <a:bodyPr wrap="none" rtlCol="0">
              <a:spAutoFit/>
            </a:bodyPr>
            <a:lstStyle/>
            <a:p>
              <a:r>
                <a:rPr lang="en-US" altLang="zh-CN" sz="3200" dirty="0">
                  <a:latin typeface="Agency FB" panose="020B0503020202020204" pitchFamily="34" charset="0"/>
                </a:rPr>
                <a:t>1</a:t>
              </a:r>
              <a:endParaRPr lang="zh-CN" altLang="en-US" sz="3200" dirty="0">
                <a:latin typeface="Agency FB" panose="020B0503020202020204" pitchFamily="34" charset="0"/>
              </a:endParaRPr>
            </a:p>
          </p:txBody>
        </p:sp>
      </p:grpSp>
      <p:sp>
        <p:nvSpPr>
          <p:cNvPr id="15" name="文本框 14"/>
          <p:cNvSpPr txBox="1"/>
          <p:nvPr/>
        </p:nvSpPr>
        <p:spPr>
          <a:xfrm>
            <a:off x="1569600" y="1316132"/>
            <a:ext cx="5122603" cy="737235"/>
          </a:xfrm>
          <a:prstGeom prst="rect">
            <a:avLst/>
          </a:prstGeom>
          <a:noFill/>
        </p:spPr>
        <p:txBody>
          <a:bodyPr wrap="square" rtlCol="0">
            <a:spAutoFit/>
          </a:bodyPr>
          <a:lstStyle/>
          <a:p>
            <a:pPr algn="just"/>
            <a:r>
              <a:rPr lang="en-US" altLang="zh-CN" sz="1400" dirty="0">
                <a:latin typeface="+mj-ea"/>
              </a:rPr>
              <a:t>在温江区较大的68家店铺中，江南道的情感得分已经排在了倒数第十五位。在最相近的七家店中，排在倒数第三位。这是一个不太好的成绩。</a:t>
            </a:r>
          </a:p>
        </p:txBody>
      </p:sp>
      <p:grpSp>
        <p:nvGrpSpPr>
          <p:cNvPr id="16" name="组合 15"/>
          <p:cNvGrpSpPr/>
          <p:nvPr/>
        </p:nvGrpSpPr>
        <p:grpSpPr>
          <a:xfrm>
            <a:off x="763675" y="2536783"/>
            <a:ext cx="562709" cy="584775"/>
            <a:chOff x="763675" y="1261444"/>
            <a:chExt cx="562709" cy="584775"/>
          </a:xfrm>
        </p:grpSpPr>
        <p:grpSp>
          <p:nvGrpSpPr>
            <p:cNvPr id="17" name="组合 16"/>
            <p:cNvGrpSpPr/>
            <p:nvPr/>
          </p:nvGrpSpPr>
          <p:grpSpPr>
            <a:xfrm>
              <a:off x="763675" y="1285783"/>
              <a:ext cx="562709" cy="542815"/>
              <a:chOff x="763675" y="1285783"/>
              <a:chExt cx="562709" cy="542815"/>
            </a:xfrm>
          </p:grpSpPr>
          <p:sp>
            <p:nvSpPr>
              <p:cNvPr id="19" name="椭圆 18"/>
              <p:cNvSpPr/>
              <p:nvPr/>
            </p:nvSpPr>
            <p:spPr>
              <a:xfrm>
                <a:off x="813918" y="1316132"/>
                <a:ext cx="512466" cy="512466"/>
              </a:xfrm>
              <a:prstGeom prst="ellipse">
                <a:avLst/>
              </a:prstGeom>
              <a:solidFill>
                <a:srgbClr val="071689"/>
              </a:solidFill>
              <a:ln>
                <a:solidFill>
                  <a:srgbClr val="0716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63675" y="1285783"/>
                <a:ext cx="512466" cy="512466"/>
              </a:xfrm>
              <a:prstGeom prst="ellipse">
                <a:avLst/>
              </a:prstGeom>
              <a:solidFill>
                <a:srgbClr val="F9D303"/>
              </a:solidFill>
              <a:ln>
                <a:solidFill>
                  <a:srgbClr val="F9D3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文本框 17"/>
            <p:cNvSpPr txBox="1"/>
            <p:nvPr/>
          </p:nvSpPr>
          <p:spPr>
            <a:xfrm>
              <a:off x="857870" y="1261444"/>
              <a:ext cx="344966" cy="584775"/>
            </a:xfrm>
            <a:prstGeom prst="rect">
              <a:avLst/>
            </a:prstGeom>
            <a:noFill/>
          </p:spPr>
          <p:txBody>
            <a:bodyPr wrap="none" rtlCol="0">
              <a:spAutoFit/>
            </a:bodyPr>
            <a:lstStyle/>
            <a:p>
              <a:r>
                <a:rPr lang="en-US" altLang="zh-CN" sz="3200" dirty="0">
                  <a:latin typeface="Agency FB" panose="020B0503020202020204" pitchFamily="34" charset="0"/>
                </a:rPr>
                <a:t>2</a:t>
              </a:r>
              <a:endParaRPr lang="zh-CN" altLang="en-US" sz="3200" dirty="0">
                <a:latin typeface="Agency FB" panose="020B0503020202020204" pitchFamily="34" charset="0"/>
              </a:endParaRPr>
            </a:p>
          </p:txBody>
        </p:sp>
      </p:grpSp>
      <p:sp>
        <p:nvSpPr>
          <p:cNvPr id="21" name="文本框 20"/>
          <p:cNvSpPr txBox="1"/>
          <p:nvPr/>
        </p:nvSpPr>
        <p:spPr>
          <a:xfrm>
            <a:off x="1569600" y="2245396"/>
            <a:ext cx="5122603" cy="1814830"/>
          </a:xfrm>
          <a:prstGeom prst="rect">
            <a:avLst/>
          </a:prstGeom>
          <a:noFill/>
        </p:spPr>
        <p:txBody>
          <a:bodyPr wrap="square" rtlCol="0">
            <a:spAutoFit/>
          </a:bodyPr>
          <a:lstStyle/>
          <a:p>
            <a:pPr algn="just"/>
            <a:r>
              <a:rPr lang="en-US" altLang="zh-CN" sz="1400" dirty="0">
                <a:latin typeface="+mj-ea"/>
              </a:rPr>
              <a:t>服务态度同样是一个广受大家注意的方面，无论是好评还是差评，服务都是被提到最多的方面之一。首先是服务员的服务态度，从差评中服务也出现了很多就可以得知，江南道的服务员并不是一直做的很好。有时人们即使与服务员没有过多接触，也会顺手进行好评，但如果是差评，应该重点注意。第二，江南道作为一家生意火爆的餐厅，等位是不可避免的。等位、排队的问题经常出现在差评中，这是一个需要江南道去着力解决的问题。</a:t>
            </a:r>
          </a:p>
        </p:txBody>
      </p:sp>
      <p:grpSp>
        <p:nvGrpSpPr>
          <p:cNvPr id="22" name="组合 21"/>
          <p:cNvGrpSpPr/>
          <p:nvPr/>
        </p:nvGrpSpPr>
        <p:grpSpPr>
          <a:xfrm>
            <a:off x="763675" y="4185417"/>
            <a:ext cx="562709" cy="584775"/>
            <a:chOff x="763675" y="1249833"/>
            <a:chExt cx="562709" cy="584775"/>
          </a:xfrm>
        </p:grpSpPr>
        <p:grpSp>
          <p:nvGrpSpPr>
            <p:cNvPr id="23" name="组合 22"/>
            <p:cNvGrpSpPr/>
            <p:nvPr/>
          </p:nvGrpSpPr>
          <p:grpSpPr>
            <a:xfrm>
              <a:off x="763675" y="1285783"/>
              <a:ext cx="562709" cy="542815"/>
              <a:chOff x="763675" y="1285783"/>
              <a:chExt cx="562709" cy="542815"/>
            </a:xfrm>
          </p:grpSpPr>
          <p:sp>
            <p:nvSpPr>
              <p:cNvPr id="25" name="椭圆 24"/>
              <p:cNvSpPr/>
              <p:nvPr/>
            </p:nvSpPr>
            <p:spPr>
              <a:xfrm>
                <a:off x="813918" y="1316132"/>
                <a:ext cx="512466" cy="512466"/>
              </a:xfrm>
              <a:prstGeom prst="ellipse">
                <a:avLst/>
              </a:prstGeom>
              <a:solidFill>
                <a:srgbClr val="071689"/>
              </a:solidFill>
              <a:ln>
                <a:solidFill>
                  <a:srgbClr val="0716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763675" y="1285783"/>
                <a:ext cx="512466" cy="512466"/>
              </a:xfrm>
              <a:prstGeom prst="ellipse">
                <a:avLst/>
              </a:prstGeom>
              <a:solidFill>
                <a:srgbClr val="F9D303"/>
              </a:solidFill>
              <a:ln>
                <a:solidFill>
                  <a:srgbClr val="F9D3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p:cNvSpPr txBox="1"/>
            <p:nvPr/>
          </p:nvSpPr>
          <p:spPr>
            <a:xfrm>
              <a:off x="860036" y="1249833"/>
              <a:ext cx="357790" cy="584775"/>
            </a:xfrm>
            <a:prstGeom prst="rect">
              <a:avLst/>
            </a:prstGeom>
            <a:noFill/>
          </p:spPr>
          <p:txBody>
            <a:bodyPr wrap="none" rtlCol="0">
              <a:spAutoFit/>
            </a:bodyPr>
            <a:lstStyle/>
            <a:p>
              <a:r>
                <a:rPr lang="en-US" altLang="zh-CN" sz="3200" dirty="0">
                  <a:latin typeface="Agency FB" panose="020B0503020202020204" pitchFamily="34" charset="0"/>
                </a:rPr>
                <a:t>3</a:t>
              </a:r>
              <a:endParaRPr lang="zh-CN" altLang="en-US" sz="3200" dirty="0">
                <a:latin typeface="Agency FB" panose="020B0503020202020204" pitchFamily="34" charset="0"/>
              </a:endParaRPr>
            </a:p>
          </p:txBody>
        </p:sp>
      </p:grpSp>
      <p:sp>
        <p:nvSpPr>
          <p:cNvPr id="27" name="文本框 26"/>
          <p:cNvSpPr txBox="1"/>
          <p:nvPr/>
        </p:nvSpPr>
        <p:spPr>
          <a:xfrm>
            <a:off x="1569601" y="4251716"/>
            <a:ext cx="5122602" cy="1814830"/>
          </a:xfrm>
          <a:prstGeom prst="rect">
            <a:avLst/>
          </a:prstGeom>
          <a:noFill/>
        </p:spPr>
        <p:txBody>
          <a:bodyPr wrap="square" rtlCol="0">
            <a:spAutoFit/>
          </a:bodyPr>
          <a:lstStyle/>
          <a:p>
            <a:pPr algn="just"/>
            <a:r>
              <a:rPr lang="en-US" altLang="zh-CN" sz="1400" dirty="0">
                <a:latin typeface="+mj-ea"/>
              </a:rPr>
              <a:t>首先，江南道作为餐饮行业的店铺，把控好菜品的质量和口味是立身之本。当前好评多集中于对菜品味道的点评上，也解释了江南道能将生意做大的原因。以五花肉为代表的人气菜品也广受好评。但同时也要注意，差评的点评也多集中于菜品的味道上。虽然江南道生意火爆，好评很多，但好评比例在整个温江区内的餐饮店铺中，甚至仅仅是烤肉这一类餐饮店铺中都不占优势。除此之外，在差评中经常提到肉类产品的不新鲜问题。这是一个很严重的缺陷。</a:t>
            </a:r>
          </a:p>
        </p:txBody>
      </p:sp>
    </p:spTree>
    <p:extLst>
      <p:ext uri="{BB962C8B-B14F-4D97-AF65-F5344CB8AC3E}">
        <p14:creationId xmlns:p14="http://schemas.microsoft.com/office/powerpoint/2010/main" val="22489135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
                                            <p:txEl>
                                              <p:pRg st="0" end="0"/>
                                            </p:txEl>
                                          </p:spTgt>
                                        </p:tgtEl>
                                        <p:attrNameLst>
                                          <p:attrName>style.visibility</p:attrName>
                                        </p:attrNameLst>
                                      </p:cBhvr>
                                      <p:to>
                                        <p:strVal val="visible"/>
                                      </p:to>
                                    </p:set>
                                    <p:animEffect transition="in" filter="fade">
                                      <p:cBhvr>
                                        <p:cTn id="34" dur="500"/>
                                        <p:tgtEl>
                                          <p:spTgt spid="15">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anim calcmode="lin" valueType="num">
                                      <p:cBhvr>
                                        <p:cTn id="40" dur="1000" fill="hold"/>
                                        <p:tgtEl>
                                          <p:spTgt spid="16"/>
                                        </p:tgtEl>
                                        <p:attrNameLst>
                                          <p:attrName>ppt_x</p:attrName>
                                        </p:attrNameLst>
                                      </p:cBhvr>
                                      <p:tavLst>
                                        <p:tav tm="0">
                                          <p:val>
                                            <p:strVal val="#ppt_x"/>
                                          </p:val>
                                        </p:tav>
                                        <p:tav tm="100000">
                                          <p:val>
                                            <p:strVal val="#ppt_x"/>
                                          </p:val>
                                        </p:tav>
                                      </p:tavLst>
                                    </p:anim>
                                    <p:anim calcmode="lin" valueType="num">
                                      <p:cBhvr>
                                        <p:cTn id="4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1000"/>
                                        <p:tgtEl>
                                          <p:spTgt spid="22"/>
                                        </p:tgtEl>
                                      </p:cBhvr>
                                    </p:animEffect>
                                    <p:anim calcmode="lin" valueType="num">
                                      <p:cBhvr>
                                        <p:cTn id="52" dur="1000" fill="hold"/>
                                        <p:tgtEl>
                                          <p:spTgt spid="22"/>
                                        </p:tgtEl>
                                        <p:attrNameLst>
                                          <p:attrName>ppt_x</p:attrName>
                                        </p:attrNameLst>
                                      </p:cBhvr>
                                      <p:tavLst>
                                        <p:tav tm="0">
                                          <p:val>
                                            <p:strVal val="#ppt_x"/>
                                          </p:val>
                                        </p:tav>
                                        <p:tav tm="100000">
                                          <p:val>
                                            <p:strVal val="#ppt_x"/>
                                          </p:val>
                                        </p:tav>
                                      </p:tavLst>
                                    </p:anim>
                                    <p:anim calcmode="lin" valueType="num">
                                      <p:cBhvr>
                                        <p:cTn id="5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7">
                                            <p:txEl>
                                              <p:pRg st="0" end="0"/>
                                            </p:txEl>
                                          </p:spTgt>
                                        </p:tgtEl>
                                        <p:attrNameLst>
                                          <p:attrName>style.visibility</p:attrName>
                                        </p:attrNameLst>
                                      </p:cBhvr>
                                      <p:to>
                                        <p:strVal val="visible"/>
                                      </p:to>
                                    </p:set>
                                    <p:animEffect transition="in" filter="fade">
                                      <p:cBhvr>
                                        <p:cTn id="58" dur="5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2130251"/>
          </a:xfrm>
          <a:prstGeom prst="rect">
            <a:avLst/>
          </a:prstGeom>
          <a:solidFill>
            <a:srgbClr val="071689"/>
          </a:solidFill>
          <a:ln>
            <a:solidFill>
              <a:srgbClr val="0716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646256" y="632859"/>
            <a:ext cx="2926080" cy="922020"/>
          </a:xfrm>
          <a:prstGeom prst="rect">
            <a:avLst/>
          </a:prstGeom>
          <a:noFill/>
        </p:spPr>
        <p:txBody>
          <a:bodyPr wrap="none" rtlCol="0">
            <a:spAutoFit/>
          </a:bodyPr>
          <a:lstStyle/>
          <a:p>
            <a:r>
              <a:rPr lang="zh-CN" altLang="en-US" sz="5400" dirty="0">
                <a:solidFill>
                  <a:srgbClr val="F9D303"/>
                </a:solidFill>
                <a:latin typeface="华文隶书" panose="02010800040101010101" charset="-122"/>
                <a:ea typeface="华文隶书" panose="02010800040101010101" charset="-122"/>
              </a:rPr>
              <a:t>改进建议</a:t>
            </a:r>
          </a:p>
        </p:txBody>
      </p:sp>
      <p:sp>
        <p:nvSpPr>
          <p:cNvPr id="8" name="矩形 7"/>
          <p:cNvSpPr/>
          <p:nvPr/>
        </p:nvSpPr>
        <p:spPr>
          <a:xfrm>
            <a:off x="2803490" y="633046"/>
            <a:ext cx="6611815" cy="783772"/>
          </a:xfrm>
          <a:prstGeom prst="rect">
            <a:avLst/>
          </a:prstGeom>
          <a:noFill/>
          <a:ln w="28575">
            <a:solidFill>
              <a:srgbClr val="F9D3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2321170" y="1416818"/>
            <a:ext cx="1326384" cy="1758461"/>
            <a:chOff x="2321170" y="1416818"/>
            <a:chExt cx="1326384" cy="1758461"/>
          </a:xfrm>
        </p:grpSpPr>
        <p:cxnSp>
          <p:nvCxnSpPr>
            <p:cNvPr id="10" name="直接连接符 9"/>
            <p:cNvCxnSpPr/>
            <p:nvPr/>
          </p:nvCxnSpPr>
          <p:spPr>
            <a:xfrm flipH="1">
              <a:off x="3094892" y="1416818"/>
              <a:ext cx="552662" cy="713433"/>
            </a:xfrm>
            <a:prstGeom prst="line">
              <a:avLst/>
            </a:prstGeom>
            <a:ln w="38100">
              <a:solidFill>
                <a:srgbClr val="F9D30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2321170" y="2120203"/>
              <a:ext cx="763674" cy="1055076"/>
            </a:xfrm>
            <a:prstGeom prst="line">
              <a:avLst/>
            </a:prstGeom>
            <a:ln w="28575">
              <a:solidFill>
                <a:srgbClr val="071689"/>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523669" y="3236839"/>
            <a:ext cx="4623410" cy="1259950"/>
            <a:chOff x="674799" y="3235569"/>
            <a:chExt cx="4623410" cy="1259950"/>
          </a:xfrm>
        </p:grpSpPr>
        <p:sp>
          <p:nvSpPr>
            <p:cNvPr id="16" name="文本框 15"/>
            <p:cNvSpPr txBox="1"/>
            <p:nvPr/>
          </p:nvSpPr>
          <p:spPr>
            <a:xfrm>
              <a:off x="674799" y="3235569"/>
              <a:ext cx="325730" cy="923330"/>
            </a:xfrm>
            <a:prstGeom prst="rect">
              <a:avLst/>
            </a:prstGeom>
            <a:noFill/>
          </p:spPr>
          <p:txBody>
            <a:bodyPr wrap="none" rtlCol="0">
              <a:spAutoFit/>
            </a:bodyPr>
            <a:lstStyle/>
            <a:p>
              <a:r>
                <a:rPr lang="en-US" altLang="zh-CN" sz="5400" dirty="0">
                  <a:solidFill>
                    <a:srgbClr val="071689"/>
                  </a:solidFill>
                  <a:latin typeface="Agency FB" panose="020B0503020202020204" pitchFamily="34" charset="0"/>
                </a:rPr>
                <a:t>1</a:t>
              </a:r>
              <a:endParaRPr lang="zh-CN" altLang="en-US" sz="5400" dirty="0">
                <a:solidFill>
                  <a:srgbClr val="071689"/>
                </a:solidFill>
                <a:latin typeface="Agency FB" panose="020B0503020202020204" pitchFamily="34" charset="0"/>
              </a:endParaRPr>
            </a:p>
          </p:txBody>
        </p:sp>
        <p:sp>
          <p:nvSpPr>
            <p:cNvPr id="17" name="文本框 16"/>
            <p:cNvSpPr txBox="1"/>
            <p:nvPr/>
          </p:nvSpPr>
          <p:spPr>
            <a:xfrm>
              <a:off x="1000529" y="3296639"/>
              <a:ext cx="4297680" cy="1198880"/>
            </a:xfrm>
            <a:prstGeom prst="rect">
              <a:avLst/>
            </a:prstGeom>
            <a:noFill/>
          </p:spPr>
          <p:txBody>
            <a:bodyPr wrap="none" rtlCol="0">
              <a:spAutoFit/>
            </a:bodyPr>
            <a:lstStyle/>
            <a:p>
              <a:pPr algn="l"/>
              <a:r>
                <a:rPr lang="en-US" altLang="zh-CN" dirty="0"/>
                <a:t>严格把控好菜品的质量，</a:t>
              </a:r>
            </a:p>
            <a:p>
              <a:pPr algn="l"/>
              <a:r>
                <a:rPr lang="en-US" altLang="zh-CN" dirty="0"/>
                <a:t>尤其是肉类制品。</a:t>
              </a:r>
            </a:p>
            <a:p>
              <a:pPr algn="l"/>
              <a:r>
                <a:rPr lang="en-US" altLang="zh-CN" dirty="0"/>
                <a:t>做好经典菜，</a:t>
              </a:r>
            </a:p>
            <a:p>
              <a:pPr algn="l"/>
              <a:r>
                <a:rPr lang="en-US" altLang="zh-CN" dirty="0"/>
                <a:t>也要进一步探索客户对其他菜品的意见。</a:t>
              </a:r>
            </a:p>
          </p:txBody>
        </p:sp>
      </p:grpSp>
      <p:grpSp>
        <p:nvGrpSpPr>
          <p:cNvPr id="4" name="组合 3"/>
          <p:cNvGrpSpPr/>
          <p:nvPr/>
        </p:nvGrpSpPr>
        <p:grpSpPr>
          <a:xfrm>
            <a:off x="5074418" y="1416818"/>
            <a:ext cx="0" cy="3325250"/>
            <a:chOff x="5074418" y="1416818"/>
            <a:chExt cx="0" cy="3325250"/>
          </a:xfrm>
        </p:grpSpPr>
        <p:cxnSp>
          <p:nvCxnSpPr>
            <p:cNvPr id="19" name="直接连接符 18"/>
            <p:cNvCxnSpPr/>
            <p:nvPr/>
          </p:nvCxnSpPr>
          <p:spPr>
            <a:xfrm>
              <a:off x="5074418" y="1416818"/>
              <a:ext cx="0" cy="713433"/>
            </a:xfrm>
            <a:prstGeom prst="line">
              <a:avLst/>
            </a:prstGeom>
            <a:ln w="28575">
              <a:solidFill>
                <a:srgbClr val="F9D303"/>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074418" y="2130251"/>
              <a:ext cx="0" cy="2611817"/>
            </a:xfrm>
            <a:prstGeom prst="line">
              <a:avLst/>
            </a:prstGeom>
            <a:ln w="28575">
              <a:solidFill>
                <a:srgbClr val="071689"/>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1667514" y="4610185"/>
            <a:ext cx="4981854" cy="1291213"/>
            <a:chOff x="1667514" y="4610185"/>
            <a:chExt cx="4981854" cy="1291213"/>
          </a:xfrm>
        </p:grpSpPr>
        <p:sp>
          <p:nvSpPr>
            <p:cNvPr id="23" name="文本框 22"/>
            <p:cNvSpPr txBox="1"/>
            <p:nvPr/>
          </p:nvSpPr>
          <p:spPr>
            <a:xfrm>
              <a:off x="1667514" y="4610185"/>
              <a:ext cx="455574" cy="923330"/>
            </a:xfrm>
            <a:prstGeom prst="rect">
              <a:avLst/>
            </a:prstGeom>
            <a:noFill/>
          </p:spPr>
          <p:txBody>
            <a:bodyPr wrap="none" rtlCol="0">
              <a:spAutoFit/>
            </a:bodyPr>
            <a:lstStyle/>
            <a:p>
              <a:r>
                <a:rPr lang="en-US" altLang="zh-CN" sz="5400" dirty="0">
                  <a:solidFill>
                    <a:srgbClr val="071689"/>
                  </a:solidFill>
                  <a:latin typeface="Agency FB" panose="020B0503020202020204" pitchFamily="34" charset="0"/>
                </a:rPr>
                <a:t>2</a:t>
              </a:r>
              <a:endParaRPr lang="zh-CN" altLang="en-US" sz="5400" dirty="0">
                <a:solidFill>
                  <a:srgbClr val="071689"/>
                </a:solidFill>
                <a:latin typeface="Agency FB" panose="020B0503020202020204" pitchFamily="34" charset="0"/>
              </a:endParaRPr>
            </a:p>
          </p:txBody>
        </p:sp>
        <p:sp>
          <p:nvSpPr>
            <p:cNvPr id="24" name="文本框 23"/>
            <p:cNvSpPr txBox="1"/>
            <p:nvPr/>
          </p:nvSpPr>
          <p:spPr>
            <a:xfrm>
              <a:off x="2123088" y="4702518"/>
              <a:ext cx="4526280" cy="1198880"/>
            </a:xfrm>
            <a:prstGeom prst="rect">
              <a:avLst/>
            </a:prstGeom>
            <a:noFill/>
          </p:spPr>
          <p:txBody>
            <a:bodyPr wrap="none" rtlCol="0">
              <a:spAutoFit/>
            </a:bodyPr>
            <a:lstStyle/>
            <a:p>
              <a:pPr algn="l"/>
              <a:r>
                <a:rPr lang="en-US" altLang="zh-CN" dirty="0"/>
                <a:t>优化排队等候机制。</a:t>
              </a:r>
            </a:p>
            <a:p>
              <a:pPr algn="l"/>
              <a:r>
                <a:rPr lang="en-US" altLang="zh-CN" dirty="0"/>
                <a:t>可以实行电话预约、小程序预约等功能。</a:t>
              </a:r>
            </a:p>
            <a:p>
              <a:pPr algn="l"/>
              <a:r>
                <a:rPr lang="en-US" altLang="zh-CN" dirty="0"/>
                <a:t>也要加强在客户排队等候过程中的服务，</a:t>
              </a:r>
            </a:p>
            <a:p>
              <a:pPr algn="l"/>
              <a:r>
                <a:rPr lang="en-US" altLang="zh-CN" dirty="0"/>
                <a:t>如提供小零食、根据等候时长提供优惠等。</a:t>
              </a:r>
            </a:p>
          </p:txBody>
        </p:sp>
      </p:grpSp>
      <p:grpSp>
        <p:nvGrpSpPr>
          <p:cNvPr id="6" name="组合 5"/>
          <p:cNvGrpSpPr/>
          <p:nvPr/>
        </p:nvGrpSpPr>
        <p:grpSpPr>
          <a:xfrm>
            <a:off x="8346472" y="1416818"/>
            <a:ext cx="1524716" cy="1758461"/>
            <a:chOff x="8346472" y="1416818"/>
            <a:chExt cx="1524716" cy="1758461"/>
          </a:xfrm>
        </p:grpSpPr>
        <p:cxnSp>
          <p:nvCxnSpPr>
            <p:cNvPr id="26" name="直接连接符 25"/>
            <p:cNvCxnSpPr/>
            <p:nvPr/>
          </p:nvCxnSpPr>
          <p:spPr>
            <a:xfrm>
              <a:off x="8346472" y="1416818"/>
              <a:ext cx="622998" cy="713433"/>
            </a:xfrm>
            <a:prstGeom prst="line">
              <a:avLst/>
            </a:prstGeom>
            <a:ln w="28575">
              <a:solidFill>
                <a:srgbClr val="F9D30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959422" y="2109486"/>
              <a:ext cx="911766" cy="1065793"/>
            </a:xfrm>
            <a:prstGeom prst="line">
              <a:avLst/>
            </a:prstGeom>
            <a:ln w="28575">
              <a:solidFill>
                <a:srgbClr val="071689"/>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7454551" y="3175279"/>
            <a:ext cx="4852010" cy="923330"/>
            <a:chOff x="7454551" y="3175279"/>
            <a:chExt cx="4852010" cy="923330"/>
          </a:xfrm>
        </p:grpSpPr>
        <p:sp>
          <p:nvSpPr>
            <p:cNvPr id="30" name="文本框 29"/>
            <p:cNvSpPr txBox="1"/>
            <p:nvPr/>
          </p:nvSpPr>
          <p:spPr>
            <a:xfrm>
              <a:off x="7454551" y="3175279"/>
              <a:ext cx="449162" cy="923330"/>
            </a:xfrm>
            <a:prstGeom prst="rect">
              <a:avLst/>
            </a:prstGeom>
            <a:noFill/>
          </p:spPr>
          <p:txBody>
            <a:bodyPr wrap="none" rtlCol="0">
              <a:spAutoFit/>
            </a:bodyPr>
            <a:lstStyle/>
            <a:p>
              <a:r>
                <a:rPr lang="en-US" altLang="zh-CN" sz="5400" dirty="0">
                  <a:solidFill>
                    <a:srgbClr val="071689"/>
                  </a:solidFill>
                  <a:latin typeface="Agency FB" panose="020B0503020202020204" pitchFamily="34" charset="0"/>
                </a:rPr>
                <a:t>4</a:t>
              </a:r>
              <a:endParaRPr lang="zh-CN" altLang="en-US" sz="5400" dirty="0">
                <a:solidFill>
                  <a:srgbClr val="071689"/>
                </a:solidFill>
                <a:latin typeface="Agency FB" panose="020B0503020202020204" pitchFamily="34" charset="0"/>
              </a:endParaRPr>
            </a:p>
          </p:txBody>
        </p:sp>
        <p:sp>
          <p:nvSpPr>
            <p:cNvPr id="31" name="文本框 30"/>
            <p:cNvSpPr txBox="1"/>
            <p:nvPr/>
          </p:nvSpPr>
          <p:spPr>
            <a:xfrm>
              <a:off x="7780281" y="3236349"/>
              <a:ext cx="4526280" cy="645160"/>
            </a:xfrm>
            <a:prstGeom prst="rect">
              <a:avLst/>
            </a:prstGeom>
            <a:noFill/>
          </p:spPr>
          <p:txBody>
            <a:bodyPr wrap="none" rtlCol="0">
              <a:spAutoFit/>
            </a:bodyPr>
            <a:lstStyle/>
            <a:p>
              <a:pPr algn="l"/>
              <a:r>
                <a:rPr lang="en-US" altLang="zh-CN" dirty="0"/>
                <a:t>抓住主要客户（学生）的特点，</a:t>
              </a:r>
            </a:p>
            <a:p>
              <a:pPr algn="l"/>
              <a:r>
                <a:rPr lang="en-US" altLang="zh-CN" dirty="0"/>
                <a:t>进一步探究其需求，并有针对地做出改进。</a:t>
              </a:r>
            </a:p>
          </p:txBody>
        </p:sp>
      </p:grpSp>
      <p:grpSp>
        <p:nvGrpSpPr>
          <p:cNvPr id="5" name="组合 4"/>
          <p:cNvGrpSpPr/>
          <p:nvPr/>
        </p:nvGrpSpPr>
        <p:grpSpPr>
          <a:xfrm>
            <a:off x="6270171" y="1406436"/>
            <a:ext cx="505109" cy="3296082"/>
            <a:chOff x="6270171" y="1406436"/>
            <a:chExt cx="505109" cy="3296082"/>
          </a:xfrm>
        </p:grpSpPr>
        <p:cxnSp>
          <p:nvCxnSpPr>
            <p:cNvPr id="33" name="直接连接符 32"/>
            <p:cNvCxnSpPr/>
            <p:nvPr/>
          </p:nvCxnSpPr>
          <p:spPr>
            <a:xfrm>
              <a:off x="6270171" y="1406436"/>
              <a:ext cx="107228" cy="723815"/>
            </a:xfrm>
            <a:prstGeom prst="line">
              <a:avLst/>
            </a:prstGeom>
            <a:ln w="28575">
              <a:solidFill>
                <a:srgbClr val="F9D303"/>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379026" y="2123460"/>
              <a:ext cx="396254" cy="2579058"/>
            </a:xfrm>
            <a:prstGeom prst="line">
              <a:avLst/>
            </a:prstGeom>
            <a:ln w="28575">
              <a:solidFill>
                <a:srgbClr val="071689"/>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6702128" y="4719949"/>
            <a:ext cx="4925162" cy="923330"/>
            <a:chOff x="6702128" y="4719949"/>
            <a:chExt cx="4925162" cy="923330"/>
          </a:xfrm>
        </p:grpSpPr>
        <p:sp>
          <p:nvSpPr>
            <p:cNvPr id="40" name="文本框 39"/>
            <p:cNvSpPr txBox="1"/>
            <p:nvPr/>
          </p:nvSpPr>
          <p:spPr>
            <a:xfrm>
              <a:off x="6702128" y="4719949"/>
              <a:ext cx="476412" cy="923330"/>
            </a:xfrm>
            <a:prstGeom prst="rect">
              <a:avLst/>
            </a:prstGeom>
            <a:noFill/>
          </p:spPr>
          <p:txBody>
            <a:bodyPr wrap="none" rtlCol="0">
              <a:spAutoFit/>
            </a:bodyPr>
            <a:lstStyle/>
            <a:p>
              <a:r>
                <a:rPr lang="en-US" altLang="zh-CN" sz="5400" dirty="0">
                  <a:solidFill>
                    <a:srgbClr val="071689"/>
                  </a:solidFill>
                  <a:latin typeface="Agency FB" panose="020B0503020202020204" pitchFamily="34" charset="0"/>
                </a:rPr>
                <a:t>3</a:t>
              </a:r>
              <a:endParaRPr lang="zh-CN" altLang="en-US" sz="5400" dirty="0">
                <a:solidFill>
                  <a:srgbClr val="071689"/>
                </a:solidFill>
                <a:latin typeface="Agency FB" panose="020B0503020202020204" pitchFamily="34" charset="0"/>
              </a:endParaRPr>
            </a:p>
          </p:txBody>
        </p:sp>
        <p:sp>
          <p:nvSpPr>
            <p:cNvPr id="41" name="文本框 40"/>
            <p:cNvSpPr txBox="1"/>
            <p:nvPr/>
          </p:nvSpPr>
          <p:spPr>
            <a:xfrm>
              <a:off x="7101010" y="4803138"/>
              <a:ext cx="4526280" cy="368300"/>
            </a:xfrm>
            <a:prstGeom prst="rect">
              <a:avLst/>
            </a:prstGeom>
            <a:noFill/>
          </p:spPr>
          <p:txBody>
            <a:bodyPr wrap="none" rtlCol="0">
              <a:spAutoFit/>
            </a:bodyPr>
            <a:lstStyle/>
            <a:p>
              <a:pPr algn="l"/>
              <a:r>
                <a:rPr lang="en-US" altLang="zh-CN" dirty="0"/>
                <a:t>加强对服务员的培训，改进服务态度问题。</a:t>
              </a:r>
            </a:p>
          </p:txBody>
        </p:sp>
      </p:grpSp>
    </p:spTree>
    <p:extLst>
      <p:ext uri="{BB962C8B-B14F-4D97-AF65-F5344CB8AC3E}">
        <p14:creationId xmlns:p14="http://schemas.microsoft.com/office/powerpoint/2010/main" val="2755488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heel(1)">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up)">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up)">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0775" y="160774"/>
            <a:ext cx="11847006" cy="6541476"/>
          </a:xfrm>
          <a:prstGeom prst="rect">
            <a:avLst/>
          </a:prstGeom>
          <a:solidFill>
            <a:schemeClr val="bg1"/>
          </a:solidFill>
          <a:ln w="28575">
            <a:solidFill>
              <a:srgbClr val="0716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195754" y="1788607"/>
            <a:ext cx="2954215" cy="2772873"/>
          </a:xfrm>
          <a:prstGeom prst="rect">
            <a:avLst/>
          </a:prstGeom>
          <a:solidFill>
            <a:srgbClr val="071689"/>
          </a:solidFill>
          <a:ln>
            <a:solidFill>
              <a:srgbClr val="0716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743760" y="1597688"/>
            <a:ext cx="1858201" cy="3154710"/>
          </a:xfrm>
          <a:prstGeom prst="rect">
            <a:avLst/>
          </a:prstGeom>
          <a:noFill/>
        </p:spPr>
        <p:txBody>
          <a:bodyPr wrap="none" rtlCol="0">
            <a:spAutoFit/>
          </a:bodyPr>
          <a:lstStyle/>
          <a:p>
            <a:r>
              <a:rPr lang="en-US" altLang="zh-CN" sz="19900" dirty="0">
                <a:solidFill>
                  <a:srgbClr val="F9D303"/>
                </a:solidFill>
                <a:latin typeface="Bodoni MT Black" panose="02070A03080606020203" pitchFamily="18" charset="0"/>
                <a:cs typeface="Aharoni" panose="02010803020104030203" pitchFamily="2" charset="-79"/>
              </a:rPr>
              <a:t>4</a:t>
            </a:r>
            <a:endParaRPr lang="zh-CN" altLang="en-US" sz="19900" dirty="0">
              <a:solidFill>
                <a:srgbClr val="F9D303"/>
              </a:solidFill>
              <a:latin typeface="Bodoni MT Black" panose="02070A03080606020203" pitchFamily="18" charset="0"/>
              <a:cs typeface="Aharoni" panose="02010803020104030203" pitchFamily="2" charset="-79"/>
            </a:endParaRPr>
          </a:p>
        </p:txBody>
      </p:sp>
      <p:sp>
        <p:nvSpPr>
          <p:cNvPr id="5" name="文本框 4"/>
          <p:cNvSpPr txBox="1"/>
          <p:nvPr/>
        </p:nvSpPr>
        <p:spPr>
          <a:xfrm>
            <a:off x="4541853" y="2784902"/>
            <a:ext cx="1415772" cy="830997"/>
          </a:xfrm>
          <a:prstGeom prst="rect">
            <a:avLst/>
          </a:prstGeom>
          <a:noFill/>
        </p:spPr>
        <p:txBody>
          <a:bodyPr wrap="none" rtlCol="0">
            <a:spAutoFit/>
          </a:bodyPr>
          <a:lstStyle/>
          <a:p>
            <a:r>
              <a:rPr lang="zh-CN" altLang="en-US" sz="4800" b="1" dirty="0">
                <a:solidFill>
                  <a:srgbClr val="071689"/>
                </a:solidFill>
                <a:latin typeface="微软雅黑" panose="020B0503020204020204" pitchFamily="34" charset="-122"/>
                <a:ea typeface="微软雅黑" panose="020B0503020204020204" pitchFamily="34" charset="-122"/>
              </a:rPr>
              <a:t>网站</a:t>
            </a:r>
          </a:p>
        </p:txBody>
      </p:sp>
    </p:spTree>
    <p:extLst>
      <p:ext uri="{BB962C8B-B14F-4D97-AF65-F5344CB8AC3E}">
        <p14:creationId xmlns:p14="http://schemas.microsoft.com/office/powerpoint/2010/main" val="18926775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0775" y="160774"/>
            <a:ext cx="11847006" cy="6541476"/>
          </a:xfrm>
          <a:prstGeom prst="rect">
            <a:avLst/>
          </a:prstGeom>
          <a:solidFill>
            <a:schemeClr val="bg1"/>
          </a:solidFill>
          <a:ln w="28575">
            <a:solidFill>
              <a:srgbClr val="0716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195754" y="1788607"/>
            <a:ext cx="2954215" cy="2772873"/>
          </a:xfrm>
          <a:prstGeom prst="rect">
            <a:avLst/>
          </a:prstGeom>
          <a:solidFill>
            <a:srgbClr val="071689"/>
          </a:solidFill>
          <a:ln>
            <a:solidFill>
              <a:srgbClr val="0716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743760" y="1597688"/>
            <a:ext cx="1858201" cy="3154710"/>
          </a:xfrm>
          <a:prstGeom prst="rect">
            <a:avLst/>
          </a:prstGeom>
          <a:noFill/>
        </p:spPr>
        <p:txBody>
          <a:bodyPr wrap="none" rtlCol="0">
            <a:spAutoFit/>
          </a:bodyPr>
          <a:lstStyle/>
          <a:p>
            <a:r>
              <a:rPr lang="en-US" altLang="zh-CN" sz="19900" dirty="0">
                <a:solidFill>
                  <a:srgbClr val="F9D303"/>
                </a:solidFill>
                <a:latin typeface="Bodoni MT Black" panose="02070A03080606020203" pitchFamily="18" charset="0"/>
                <a:cs typeface="Aharoni" panose="02010803020104030203" pitchFamily="2" charset="-79"/>
              </a:rPr>
              <a:t>5</a:t>
            </a:r>
            <a:endParaRPr lang="zh-CN" altLang="en-US" sz="19900" dirty="0">
              <a:solidFill>
                <a:srgbClr val="F9D303"/>
              </a:solidFill>
              <a:latin typeface="Bodoni MT Black" panose="02070A03080606020203" pitchFamily="18" charset="0"/>
              <a:cs typeface="Aharoni" panose="02010803020104030203" pitchFamily="2" charset="-79"/>
            </a:endParaRPr>
          </a:p>
        </p:txBody>
      </p:sp>
      <p:sp>
        <p:nvSpPr>
          <p:cNvPr id="5" name="文本框 4"/>
          <p:cNvSpPr txBox="1"/>
          <p:nvPr/>
        </p:nvSpPr>
        <p:spPr>
          <a:xfrm>
            <a:off x="4541853" y="2784902"/>
            <a:ext cx="3262432" cy="830997"/>
          </a:xfrm>
          <a:prstGeom prst="rect">
            <a:avLst/>
          </a:prstGeom>
          <a:noFill/>
        </p:spPr>
        <p:txBody>
          <a:bodyPr wrap="none" rtlCol="0">
            <a:spAutoFit/>
          </a:bodyPr>
          <a:lstStyle/>
          <a:p>
            <a:r>
              <a:rPr lang="zh-CN" altLang="en-US" sz="4800" b="1" dirty="0">
                <a:solidFill>
                  <a:srgbClr val="071689"/>
                </a:solidFill>
                <a:latin typeface="微软雅黑" panose="020B0503020204020204" pitchFamily="34" charset="-122"/>
                <a:ea typeface="微软雅黑" panose="020B0503020204020204" pitchFamily="34" charset="-122"/>
              </a:rPr>
              <a:t>总结与反思</a:t>
            </a:r>
          </a:p>
        </p:txBody>
      </p:sp>
      <p:sp>
        <p:nvSpPr>
          <p:cNvPr id="7" name="文本框 6">
            <a:extLst>
              <a:ext uri="{FF2B5EF4-FFF2-40B4-BE49-F238E27FC236}">
                <a16:creationId xmlns:a16="http://schemas.microsoft.com/office/drawing/2014/main" id="{26442F7B-D524-4D6F-B695-D4CE69AD1BE3}"/>
              </a:ext>
            </a:extLst>
          </p:cNvPr>
          <p:cNvSpPr txBox="1">
            <a:spLocks noChangeArrowheads="1"/>
          </p:cNvSpPr>
          <p:nvPr/>
        </p:nvSpPr>
        <p:spPr bwMode="auto">
          <a:xfrm>
            <a:off x="4621775" y="3704273"/>
            <a:ext cx="4743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dirty="0">
                <a:latin typeface="微软雅黑" panose="020B0503020204020204" pitchFamily="34" charset="-122"/>
                <a:ea typeface="微软雅黑" panose="020B0503020204020204" pitchFamily="34" charset="-122"/>
              </a:rPr>
              <a:t>结论、创新与改进</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5836740" y="-113569"/>
            <a:ext cx="7533795" cy="7533795"/>
          </a:xfrm>
          <a:prstGeom prst="ellipse">
            <a:avLst/>
          </a:prstGeom>
          <a:solidFill>
            <a:srgbClr val="F9D303"/>
          </a:solidFill>
          <a:ln>
            <a:solidFill>
              <a:srgbClr val="F9D3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930798" y="4795701"/>
            <a:ext cx="6044377" cy="461665"/>
          </a:xfrm>
          <a:prstGeom prst="rect">
            <a:avLst/>
          </a:prstGeom>
          <a:noFill/>
        </p:spPr>
        <p:txBody>
          <a:bodyPr wrap="square" rtlCol="0">
            <a:spAutoFit/>
          </a:bodyPr>
          <a:lstStyle/>
          <a:p>
            <a:r>
              <a:rPr lang="zh-CN" altLang="en-US" sz="2400" dirty="0">
                <a:solidFill>
                  <a:srgbClr val="071689"/>
                </a:solidFill>
                <a:latin typeface="方正姚体" panose="02010601030101010101" pitchFamily="2" charset="-122"/>
                <a:ea typeface="方正姚体" panose="02010601030101010101" pitchFamily="2" charset="-122"/>
              </a:rPr>
              <a:t>搭建面向商家的评论情感数据可视化平台</a:t>
            </a:r>
          </a:p>
        </p:txBody>
      </p:sp>
      <p:sp>
        <p:nvSpPr>
          <p:cNvPr id="14" name="文本框 13"/>
          <p:cNvSpPr txBox="1"/>
          <p:nvPr/>
        </p:nvSpPr>
        <p:spPr>
          <a:xfrm>
            <a:off x="1859723" y="2013880"/>
            <a:ext cx="9093439" cy="1162819"/>
          </a:xfrm>
          <a:prstGeom prst="rect">
            <a:avLst/>
          </a:prstGeom>
          <a:noFill/>
        </p:spPr>
        <p:txBody>
          <a:bodyPr wrap="square" rtlCol="0">
            <a:spAutoFit/>
          </a:bodyPr>
          <a:lstStyle/>
          <a:p>
            <a:pPr algn="just">
              <a:lnSpc>
                <a:spcPct val="150000"/>
              </a:lnSpc>
            </a:pPr>
            <a:r>
              <a:rPr lang="zh-CN" altLang="en-US" sz="1600" dirty="0">
                <a:latin typeface="新宋体" panose="02010609030101010101" pitchFamily="49" charset="-122"/>
                <a:ea typeface="新宋体" panose="02010609030101010101" pitchFamily="49" charset="-122"/>
              </a:rPr>
              <a:t>用</a:t>
            </a:r>
            <a:r>
              <a:rPr lang="zh-CN" altLang="zh-CN" sz="1600" dirty="0">
                <a:latin typeface="新宋体" panose="02010609030101010101" pitchFamily="49" charset="-122"/>
                <a:ea typeface="新宋体" panose="02010609030101010101" pitchFamily="49" charset="-122"/>
              </a:rPr>
              <a:t>结构方程模型对消费者选择餐饮商家影响因素进行探索。</a:t>
            </a:r>
            <a:r>
              <a:rPr lang="zh-CN" altLang="en-US" sz="1600" dirty="0">
                <a:latin typeface="新宋体" panose="02010609030101010101" pitchFamily="49" charset="-122"/>
                <a:ea typeface="新宋体" panose="02010609030101010101" pitchFamily="49" charset="-122"/>
              </a:rPr>
              <a:t>再通过</a:t>
            </a:r>
            <a:r>
              <a:rPr lang="zh-CN" altLang="zh-CN" sz="1600" dirty="0">
                <a:latin typeface="新宋体" panose="02010609030101010101" pitchFamily="49" charset="-122"/>
                <a:ea typeface="新宋体" panose="02010609030101010101" pitchFamily="49" charset="-122"/>
              </a:rPr>
              <a:t>自然语言处理探究用户满意度影响因素，二者相互补充，</a:t>
            </a:r>
            <a:r>
              <a:rPr lang="zh-CN" altLang="en-US" sz="1600" dirty="0">
                <a:latin typeface="新宋体" panose="02010609030101010101" pitchFamily="49" charset="-122"/>
                <a:ea typeface="新宋体" panose="02010609030101010101" pitchFamily="49" charset="-122"/>
              </a:rPr>
              <a:t>使</a:t>
            </a:r>
            <a:r>
              <a:rPr lang="zh-CN" altLang="zh-CN" sz="1600" dirty="0">
                <a:latin typeface="新宋体" panose="02010609030101010101" pitchFamily="49" charset="-122"/>
                <a:ea typeface="新宋体" panose="02010609030101010101" pitchFamily="49" charset="-122"/>
              </a:rPr>
              <a:t>结构更为完整。</a:t>
            </a:r>
            <a:endParaRPr lang="zh-CN" altLang="en-US" sz="1600" dirty="0">
              <a:latin typeface="新宋体" panose="02010609030101010101" pitchFamily="49" charset="-122"/>
              <a:ea typeface="新宋体" panose="02010609030101010101" pitchFamily="49" charset="-122"/>
            </a:endParaRPr>
          </a:p>
          <a:p>
            <a:pPr algn="just">
              <a:lnSpc>
                <a:spcPct val="150000"/>
              </a:lnSpc>
            </a:pPr>
            <a:endParaRPr lang="zh-CN" altLang="en-US" sz="1600" dirty="0">
              <a:latin typeface="+mj-ea"/>
              <a:ea typeface="+mj-ea"/>
            </a:endParaRPr>
          </a:p>
        </p:txBody>
      </p:sp>
      <p:sp>
        <p:nvSpPr>
          <p:cNvPr id="15" name="文本框 14"/>
          <p:cNvSpPr txBox="1"/>
          <p:nvPr/>
        </p:nvSpPr>
        <p:spPr>
          <a:xfrm>
            <a:off x="1565477" y="1472782"/>
            <a:ext cx="7607098" cy="461665"/>
          </a:xfrm>
          <a:prstGeom prst="rect">
            <a:avLst/>
          </a:prstGeom>
          <a:noFill/>
        </p:spPr>
        <p:txBody>
          <a:bodyPr wrap="square" rtlCol="0">
            <a:spAutoFit/>
          </a:bodyPr>
          <a:lstStyle/>
          <a:p>
            <a:pPr fontAlgn="base">
              <a:spcBef>
                <a:spcPct val="0"/>
              </a:spcBef>
              <a:spcAft>
                <a:spcPct val="0"/>
              </a:spcAft>
            </a:pPr>
            <a:r>
              <a:rPr lang="zh-CN" altLang="en-US" sz="2400" dirty="0">
                <a:solidFill>
                  <a:srgbClr val="071689"/>
                </a:solidFill>
                <a:latin typeface="方正姚体" panose="02010601030101010101" pitchFamily="2" charset="-122"/>
                <a:ea typeface="方正姚体" panose="02010601030101010101" pitchFamily="2" charset="-122"/>
              </a:rPr>
              <a:t>将统计因素分析与自然语言处理相结合</a:t>
            </a:r>
          </a:p>
        </p:txBody>
      </p:sp>
      <p:sp>
        <p:nvSpPr>
          <p:cNvPr id="16" name="文本框 15"/>
          <p:cNvSpPr txBox="1"/>
          <p:nvPr/>
        </p:nvSpPr>
        <p:spPr>
          <a:xfrm>
            <a:off x="2242810" y="3068553"/>
            <a:ext cx="5850294" cy="461665"/>
          </a:xfrm>
          <a:prstGeom prst="rect">
            <a:avLst/>
          </a:prstGeom>
          <a:noFill/>
        </p:spPr>
        <p:txBody>
          <a:bodyPr wrap="square" rtlCol="0">
            <a:spAutoFit/>
          </a:bodyPr>
          <a:lstStyle/>
          <a:p>
            <a:r>
              <a:rPr lang="zh-CN" altLang="en-US" sz="2400" dirty="0">
                <a:solidFill>
                  <a:srgbClr val="071689"/>
                </a:solidFill>
                <a:latin typeface="方正姚体" panose="02010601030101010101" pitchFamily="2" charset="-122"/>
                <a:ea typeface="方正姚体" panose="02010601030101010101" pitchFamily="2" charset="-122"/>
              </a:rPr>
              <a:t>结合情感分析模型与语义网络分析</a:t>
            </a:r>
          </a:p>
        </p:txBody>
      </p:sp>
      <p:sp>
        <p:nvSpPr>
          <p:cNvPr id="17" name="文本框 16"/>
          <p:cNvSpPr txBox="1"/>
          <p:nvPr/>
        </p:nvSpPr>
        <p:spPr>
          <a:xfrm>
            <a:off x="2280226" y="3545607"/>
            <a:ext cx="8646630" cy="1162819"/>
          </a:xfrm>
          <a:prstGeom prst="rect">
            <a:avLst/>
          </a:prstGeom>
          <a:noFill/>
        </p:spPr>
        <p:txBody>
          <a:bodyPr wrap="square" rtlCol="0">
            <a:spAutoFit/>
          </a:bodyPr>
          <a:lstStyle/>
          <a:p>
            <a:pPr algn="just">
              <a:lnSpc>
                <a:spcPct val="150000"/>
              </a:lnSpc>
            </a:pPr>
            <a:r>
              <a:rPr lang="zh-CN" altLang="en-US" sz="1600" dirty="0">
                <a:latin typeface="新宋体" panose="02010609030101010101" pitchFamily="49" charset="-122"/>
                <a:ea typeface="新宋体" panose="02010609030101010101" pitchFamily="49" charset="-122"/>
              </a:rPr>
              <a:t>前者进行情感分类后，分别获取正负面评价消费者关注点；后者从整体评论中挖掘消费者对各类餐饮的关注点并可视化，最终均获取影响消费者满意度的主要因素。</a:t>
            </a:r>
          </a:p>
          <a:p>
            <a:pPr algn="just">
              <a:lnSpc>
                <a:spcPct val="150000"/>
              </a:lnSpc>
            </a:pPr>
            <a:endParaRPr lang="zh-CN" altLang="en-US" sz="1600" dirty="0">
              <a:latin typeface="+mj-ea"/>
              <a:ea typeface="+mj-ea"/>
            </a:endParaRPr>
          </a:p>
        </p:txBody>
      </p:sp>
      <p:sp>
        <p:nvSpPr>
          <p:cNvPr id="18" name="文本框 17"/>
          <p:cNvSpPr txBox="1"/>
          <p:nvPr/>
        </p:nvSpPr>
        <p:spPr>
          <a:xfrm>
            <a:off x="2072133" y="5296490"/>
            <a:ext cx="8980360" cy="773289"/>
          </a:xfrm>
          <a:prstGeom prst="rect">
            <a:avLst/>
          </a:prstGeom>
          <a:noFill/>
        </p:spPr>
        <p:txBody>
          <a:bodyPr wrap="square" rtlCol="0">
            <a:spAutoFit/>
          </a:bodyPr>
          <a:lstStyle/>
          <a:p>
            <a:pPr algn="just">
              <a:lnSpc>
                <a:spcPct val="150000"/>
              </a:lnSpc>
            </a:pPr>
            <a:r>
              <a:rPr lang="zh-CN" altLang="en-US" sz="1600" dirty="0">
                <a:latin typeface="新宋体" panose="02010609030101010101" pitchFamily="49" charset="-122"/>
                <a:ea typeface="新宋体" panose="02010609030101010101" pitchFamily="49" charset="-122"/>
                <a:cs typeface="Times New Roman" panose="02020603050405020304" pitchFamily="18" charset="0"/>
              </a:rPr>
              <a:t>依托特色网站并辅以微信公众号平台，将研究数据可视化，为商家提供了具有项目特色的服务平台。</a:t>
            </a:r>
          </a:p>
          <a:p>
            <a:pPr algn="just">
              <a:lnSpc>
                <a:spcPct val="150000"/>
              </a:lnSpc>
            </a:pPr>
            <a:endParaRPr lang="zh-CN" altLang="en-US" sz="1600" dirty="0">
              <a:latin typeface="新宋体" panose="02010609030101010101" pitchFamily="49" charset="-122"/>
              <a:ea typeface="新宋体" panose="02010609030101010101" pitchFamily="49" charset="-122"/>
              <a:cs typeface="Times New Roman" panose="02020603050405020304" pitchFamily="18" charset="0"/>
            </a:endParaRPr>
          </a:p>
        </p:txBody>
      </p:sp>
      <p:grpSp>
        <p:nvGrpSpPr>
          <p:cNvPr id="22" name="组合 21"/>
          <p:cNvGrpSpPr/>
          <p:nvPr/>
        </p:nvGrpSpPr>
        <p:grpSpPr>
          <a:xfrm>
            <a:off x="683213" y="1349779"/>
            <a:ext cx="677333" cy="707886"/>
            <a:chOff x="683213" y="1349779"/>
            <a:chExt cx="677333" cy="707886"/>
          </a:xfrm>
        </p:grpSpPr>
        <p:sp>
          <p:nvSpPr>
            <p:cNvPr id="6" name="椭圆 5"/>
            <p:cNvSpPr/>
            <p:nvPr/>
          </p:nvSpPr>
          <p:spPr>
            <a:xfrm>
              <a:off x="683213" y="1365056"/>
              <a:ext cx="677333" cy="677333"/>
            </a:xfrm>
            <a:prstGeom prst="ellipse">
              <a:avLst/>
            </a:prstGeom>
            <a:solidFill>
              <a:schemeClr val="bg2"/>
            </a:solid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9" name="文本框 18"/>
            <p:cNvSpPr txBox="1"/>
            <p:nvPr/>
          </p:nvSpPr>
          <p:spPr>
            <a:xfrm flipH="1">
              <a:off x="893678" y="1349779"/>
              <a:ext cx="294246" cy="707886"/>
            </a:xfrm>
            <a:prstGeom prst="rect">
              <a:avLst/>
            </a:prstGeom>
            <a:noFill/>
          </p:spPr>
          <p:txBody>
            <a:bodyPr wrap="square" rtlCol="0">
              <a:spAutoFit/>
            </a:bodyPr>
            <a:lstStyle/>
            <a:p>
              <a:r>
                <a:rPr lang="en-US" altLang="zh-CN" sz="4000" dirty="0">
                  <a:latin typeface="Agency FB" panose="020B0503020202020204" pitchFamily="34" charset="0"/>
                </a:rPr>
                <a:t>1</a:t>
              </a:r>
              <a:endParaRPr lang="zh-CN" altLang="en-US" sz="4000" dirty="0">
                <a:latin typeface="Agency FB" panose="020B0503020202020204" pitchFamily="34" charset="0"/>
              </a:endParaRPr>
            </a:p>
          </p:txBody>
        </p:sp>
      </p:grpSp>
      <p:grpSp>
        <p:nvGrpSpPr>
          <p:cNvPr id="23" name="组合 22"/>
          <p:cNvGrpSpPr/>
          <p:nvPr/>
        </p:nvGrpSpPr>
        <p:grpSpPr>
          <a:xfrm>
            <a:off x="1394800" y="2945443"/>
            <a:ext cx="677333" cy="707886"/>
            <a:chOff x="1378399" y="3246311"/>
            <a:chExt cx="677333" cy="707886"/>
          </a:xfrm>
        </p:grpSpPr>
        <p:sp>
          <p:nvSpPr>
            <p:cNvPr id="8" name="椭圆 7"/>
            <p:cNvSpPr/>
            <p:nvPr/>
          </p:nvSpPr>
          <p:spPr>
            <a:xfrm>
              <a:off x="1378399" y="3261589"/>
              <a:ext cx="677333" cy="677333"/>
            </a:xfrm>
            <a:prstGeom prst="ellipse">
              <a:avLst/>
            </a:prstGeom>
            <a:solidFill>
              <a:schemeClr val="bg2"/>
            </a:solid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文本框 19"/>
            <p:cNvSpPr txBox="1"/>
            <p:nvPr/>
          </p:nvSpPr>
          <p:spPr>
            <a:xfrm flipH="1">
              <a:off x="1549076" y="3246311"/>
              <a:ext cx="294246" cy="707886"/>
            </a:xfrm>
            <a:prstGeom prst="rect">
              <a:avLst/>
            </a:prstGeom>
            <a:noFill/>
          </p:spPr>
          <p:txBody>
            <a:bodyPr wrap="square" rtlCol="0">
              <a:spAutoFit/>
            </a:bodyPr>
            <a:lstStyle/>
            <a:p>
              <a:r>
                <a:rPr lang="en-US" altLang="zh-CN" sz="4000" dirty="0">
                  <a:latin typeface="Agency FB" panose="020B0503020202020204" pitchFamily="34" charset="0"/>
                </a:rPr>
                <a:t>2</a:t>
              </a:r>
              <a:endParaRPr lang="zh-CN" altLang="en-US" sz="4000" dirty="0">
                <a:latin typeface="Agency FB" panose="020B0503020202020204" pitchFamily="34" charset="0"/>
              </a:endParaRPr>
            </a:p>
          </p:txBody>
        </p:sp>
      </p:grpSp>
      <p:grpSp>
        <p:nvGrpSpPr>
          <p:cNvPr id="24" name="组合 23"/>
          <p:cNvGrpSpPr/>
          <p:nvPr/>
        </p:nvGrpSpPr>
        <p:grpSpPr>
          <a:xfrm>
            <a:off x="1083408" y="4672591"/>
            <a:ext cx="677333" cy="707886"/>
            <a:chOff x="1012841" y="4899683"/>
            <a:chExt cx="677333" cy="707886"/>
          </a:xfrm>
        </p:grpSpPr>
        <p:sp>
          <p:nvSpPr>
            <p:cNvPr id="10" name="椭圆 9"/>
            <p:cNvSpPr/>
            <p:nvPr/>
          </p:nvSpPr>
          <p:spPr>
            <a:xfrm>
              <a:off x="1012841" y="4914960"/>
              <a:ext cx="677333" cy="677333"/>
            </a:xfrm>
            <a:prstGeom prst="ellipse">
              <a:avLst/>
            </a:prstGeom>
            <a:solidFill>
              <a:schemeClr val="bg2"/>
            </a:solid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 name="文本框 20"/>
            <p:cNvSpPr txBox="1"/>
            <p:nvPr/>
          </p:nvSpPr>
          <p:spPr>
            <a:xfrm flipH="1">
              <a:off x="1182898" y="4899683"/>
              <a:ext cx="294246" cy="707886"/>
            </a:xfrm>
            <a:prstGeom prst="rect">
              <a:avLst/>
            </a:prstGeom>
            <a:noFill/>
          </p:spPr>
          <p:txBody>
            <a:bodyPr wrap="square" rtlCol="0">
              <a:spAutoFit/>
            </a:bodyPr>
            <a:lstStyle/>
            <a:p>
              <a:r>
                <a:rPr lang="en-US" altLang="zh-CN" sz="4000" dirty="0">
                  <a:latin typeface="Agency FB" panose="020B0503020202020204" pitchFamily="34" charset="0"/>
                </a:rPr>
                <a:t>3</a:t>
              </a:r>
              <a:endParaRPr lang="zh-CN" altLang="en-US" sz="4000" dirty="0">
                <a:latin typeface="Agency FB" panose="020B0503020202020204" pitchFamily="34" charset="0"/>
              </a:endParaRPr>
            </a:p>
          </p:txBody>
        </p:sp>
      </p:grpSp>
      <p:sp>
        <p:nvSpPr>
          <p:cNvPr id="25" name="Title 1">
            <a:extLst>
              <a:ext uri="{FF2B5EF4-FFF2-40B4-BE49-F238E27FC236}">
                <a16:creationId xmlns:a16="http://schemas.microsoft.com/office/drawing/2014/main" id="{91EAB38B-2BC7-4D33-B7C5-9D037EC42760}"/>
              </a:ext>
            </a:extLst>
          </p:cNvPr>
          <p:cNvSpPr txBox="1">
            <a:spLocks noChangeArrowheads="1"/>
          </p:cNvSpPr>
          <p:nvPr/>
        </p:nvSpPr>
        <p:spPr>
          <a:xfrm>
            <a:off x="325665" y="413416"/>
            <a:ext cx="4753381" cy="875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r>
              <a:rPr lang="zh-CN" altLang="en-US" sz="3200" b="1" dirty="0">
                <a:solidFill>
                  <a:srgbClr val="002060"/>
                </a:solidFill>
                <a:latin typeface="宋体" panose="02010600030101010101" pitchFamily="2" charset="-122"/>
                <a:ea typeface="宋体" panose="02010600030101010101" pitchFamily="2" charset="-122"/>
              </a:rPr>
              <a:t>主要研究工作及创新点</a:t>
            </a:r>
          </a:p>
          <a:p>
            <a:endParaRPr lang="zh-CN" altLang="en-US" sz="3200" b="1" dirty="0">
              <a:solidFill>
                <a:srgbClr val="002060"/>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wipe(left)">
                                      <p:cBhvr>
                                        <p:cTn id="26" dur="500"/>
                                        <p:tgtEl>
                                          <p:spTgt spid="1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6">
                                            <p:txEl>
                                              <p:pRg st="0" end="0"/>
                                            </p:txEl>
                                          </p:spTgt>
                                        </p:tgtEl>
                                        <p:attrNameLst>
                                          <p:attrName>style.visibility</p:attrName>
                                        </p:attrNameLst>
                                      </p:cBhvr>
                                      <p:to>
                                        <p:strVal val="visible"/>
                                      </p:to>
                                    </p:set>
                                    <p:animEffect transition="in" filter="wipe(left)">
                                      <p:cBhvr>
                                        <p:cTn id="36" dur="500"/>
                                        <p:tgtEl>
                                          <p:spTgt spid="1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4" grpId="0"/>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0775" y="160774"/>
            <a:ext cx="11847006" cy="6541476"/>
          </a:xfrm>
          <a:prstGeom prst="rect">
            <a:avLst/>
          </a:prstGeom>
          <a:solidFill>
            <a:schemeClr val="bg1"/>
          </a:solidFill>
          <a:ln w="28575">
            <a:solidFill>
              <a:srgbClr val="0716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195754" y="1788607"/>
            <a:ext cx="2954215" cy="2772873"/>
          </a:xfrm>
          <a:prstGeom prst="rect">
            <a:avLst/>
          </a:prstGeom>
          <a:solidFill>
            <a:srgbClr val="071689"/>
          </a:solidFill>
          <a:ln>
            <a:solidFill>
              <a:srgbClr val="0716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743760" y="1597688"/>
            <a:ext cx="1858201" cy="3154710"/>
          </a:xfrm>
          <a:prstGeom prst="rect">
            <a:avLst/>
          </a:prstGeom>
          <a:noFill/>
        </p:spPr>
        <p:txBody>
          <a:bodyPr wrap="none" rtlCol="0">
            <a:spAutoFit/>
          </a:bodyPr>
          <a:lstStyle/>
          <a:p>
            <a:r>
              <a:rPr lang="en-US" altLang="zh-CN" sz="19900" dirty="0">
                <a:solidFill>
                  <a:srgbClr val="F9D303"/>
                </a:solidFill>
                <a:latin typeface="Bodoni MT Black" panose="02070A03080606020203" pitchFamily="18" charset="0"/>
                <a:cs typeface="Aharoni" panose="02010803020104030203" pitchFamily="2" charset="-79"/>
              </a:rPr>
              <a:t>1</a:t>
            </a:r>
            <a:endParaRPr lang="zh-CN" altLang="en-US" sz="19900" dirty="0">
              <a:solidFill>
                <a:srgbClr val="F9D303"/>
              </a:solidFill>
              <a:latin typeface="Bodoni MT Black" panose="02070A03080606020203" pitchFamily="18" charset="0"/>
              <a:cs typeface="Aharoni" panose="02010803020104030203" pitchFamily="2" charset="-79"/>
            </a:endParaRPr>
          </a:p>
        </p:txBody>
      </p:sp>
      <p:sp>
        <p:nvSpPr>
          <p:cNvPr id="5" name="文本框 4"/>
          <p:cNvSpPr txBox="1"/>
          <p:nvPr/>
        </p:nvSpPr>
        <p:spPr>
          <a:xfrm>
            <a:off x="4760839" y="2759544"/>
            <a:ext cx="2646878" cy="830997"/>
          </a:xfrm>
          <a:prstGeom prst="rect">
            <a:avLst/>
          </a:prstGeom>
          <a:noFill/>
        </p:spPr>
        <p:txBody>
          <a:bodyPr wrap="none" rtlCol="0">
            <a:spAutoFit/>
          </a:bodyPr>
          <a:lstStyle/>
          <a:p>
            <a:r>
              <a:rPr lang="zh-CN" altLang="en-US" sz="4800" b="1" dirty="0">
                <a:solidFill>
                  <a:srgbClr val="071689"/>
                </a:solidFill>
                <a:latin typeface="微软雅黑" panose="020B0503020204020204" pitchFamily="34" charset="-122"/>
                <a:ea typeface="微软雅黑" panose="020B0503020204020204" pitchFamily="34" charset="-122"/>
              </a:rPr>
              <a:t>项目介绍</a:t>
            </a:r>
          </a:p>
        </p:txBody>
      </p:sp>
      <p:sp>
        <p:nvSpPr>
          <p:cNvPr id="6" name="文本框 5"/>
          <p:cNvSpPr txBox="1"/>
          <p:nvPr/>
        </p:nvSpPr>
        <p:spPr>
          <a:xfrm>
            <a:off x="4541852" y="3737038"/>
            <a:ext cx="6288707" cy="369332"/>
          </a:xfrm>
          <a:prstGeom prst="rect">
            <a:avLst/>
          </a:prstGeom>
          <a:noFill/>
        </p:spPr>
        <p:txBody>
          <a:bodyPr wrap="square" rtlCol="0">
            <a:spAutoFit/>
          </a:bodyPr>
          <a:lstStyle/>
          <a:p>
            <a:pPr algn="just"/>
            <a:r>
              <a:rPr lang="zh-CN" altLang="en-US" dirty="0">
                <a:latin typeface="微软雅黑" panose="020B0503020204020204" pitchFamily="34" charset="-122"/>
                <a:ea typeface="微软雅黑" panose="020B0503020204020204" pitchFamily="34" charset="-122"/>
              </a:rPr>
              <a:t>项目背景</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国内外研究现状 项目概述及功能介绍 研究意义</a:t>
            </a:r>
          </a:p>
        </p:txBody>
      </p:sp>
    </p:spTree>
    <p:extLst>
      <p:ext uri="{BB962C8B-B14F-4D97-AF65-F5344CB8AC3E}">
        <p14:creationId xmlns:p14="http://schemas.microsoft.com/office/powerpoint/2010/main" val="7427543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AA8E8FC2-102B-474D-B3DA-8331ACA2131A}"/>
              </a:ext>
            </a:extLst>
          </p:cNvPr>
          <p:cNvGrpSpPr/>
          <p:nvPr/>
        </p:nvGrpSpPr>
        <p:grpSpPr>
          <a:xfrm>
            <a:off x="2430418" y="1130691"/>
            <a:ext cx="1511300" cy="962025"/>
            <a:chOff x="8507413" y="3222626"/>
            <a:chExt cx="1511300" cy="962025"/>
          </a:xfrm>
        </p:grpSpPr>
        <p:sp>
          <p:nvSpPr>
            <p:cNvPr id="98" name="Freeform 503">
              <a:extLst>
                <a:ext uri="{FF2B5EF4-FFF2-40B4-BE49-F238E27FC236}">
                  <a16:creationId xmlns:a16="http://schemas.microsoft.com/office/drawing/2014/main" id="{F26A5EDC-86A5-4AC9-8461-99113CBAA51E}"/>
                </a:ext>
              </a:extLst>
            </p:cNvPr>
            <p:cNvSpPr/>
            <p:nvPr/>
          </p:nvSpPr>
          <p:spPr bwMode="auto">
            <a:xfrm>
              <a:off x="8507413" y="3222626"/>
              <a:ext cx="1511300" cy="962025"/>
            </a:xfrm>
            <a:custGeom>
              <a:avLst/>
              <a:gdLst>
                <a:gd name="T0" fmla="*/ 476 w 476"/>
                <a:gd name="T1" fmla="*/ 135 h 303"/>
                <a:gd name="T2" fmla="*/ 476 w 476"/>
                <a:gd name="T3" fmla="*/ 169 h 303"/>
                <a:gd name="T4" fmla="*/ 464 w 476"/>
                <a:gd name="T5" fmla="*/ 186 h 303"/>
                <a:gd name="T6" fmla="*/ 268 w 476"/>
                <a:gd name="T7" fmla="*/ 294 h 303"/>
                <a:gd name="T8" fmla="*/ 208 w 476"/>
                <a:gd name="T9" fmla="*/ 294 h 303"/>
                <a:gd name="T10" fmla="*/ 12 w 476"/>
                <a:gd name="T11" fmla="*/ 186 h 303"/>
                <a:gd name="T12" fmla="*/ 0 w 476"/>
                <a:gd name="T13" fmla="*/ 169 h 303"/>
                <a:gd name="T14" fmla="*/ 0 w 476"/>
                <a:gd name="T15" fmla="*/ 135 h 303"/>
                <a:gd name="T16" fmla="*/ 12 w 476"/>
                <a:gd name="T17" fmla="*/ 118 h 303"/>
                <a:gd name="T18" fmla="*/ 208 w 476"/>
                <a:gd name="T19" fmla="*/ 9 h 303"/>
                <a:gd name="T20" fmla="*/ 268 w 476"/>
                <a:gd name="T21" fmla="*/ 9 h 303"/>
                <a:gd name="T22" fmla="*/ 464 w 476"/>
                <a:gd name="T23" fmla="*/ 118 h 303"/>
                <a:gd name="T24" fmla="*/ 476 w 476"/>
                <a:gd name="T25" fmla="*/ 135 h 303"/>
                <a:gd name="T26" fmla="*/ 476 w 476"/>
                <a:gd name="T27" fmla="*/ 13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6" h="303">
                  <a:moveTo>
                    <a:pt x="476" y="135"/>
                  </a:moveTo>
                  <a:cubicBezTo>
                    <a:pt x="476" y="169"/>
                    <a:pt x="476" y="169"/>
                    <a:pt x="476" y="169"/>
                  </a:cubicBezTo>
                  <a:cubicBezTo>
                    <a:pt x="476" y="175"/>
                    <a:pt x="472" y="181"/>
                    <a:pt x="464" y="186"/>
                  </a:cubicBezTo>
                  <a:cubicBezTo>
                    <a:pt x="268" y="294"/>
                    <a:pt x="268" y="294"/>
                    <a:pt x="268" y="294"/>
                  </a:cubicBezTo>
                  <a:cubicBezTo>
                    <a:pt x="251" y="303"/>
                    <a:pt x="224" y="303"/>
                    <a:pt x="208" y="294"/>
                  </a:cubicBezTo>
                  <a:cubicBezTo>
                    <a:pt x="12" y="186"/>
                    <a:pt x="12" y="186"/>
                    <a:pt x="12" y="186"/>
                  </a:cubicBezTo>
                  <a:cubicBezTo>
                    <a:pt x="4" y="181"/>
                    <a:pt x="0" y="175"/>
                    <a:pt x="0" y="169"/>
                  </a:cubicBezTo>
                  <a:cubicBezTo>
                    <a:pt x="0" y="135"/>
                    <a:pt x="0" y="135"/>
                    <a:pt x="0" y="135"/>
                  </a:cubicBezTo>
                  <a:cubicBezTo>
                    <a:pt x="0" y="129"/>
                    <a:pt x="4" y="123"/>
                    <a:pt x="12" y="118"/>
                  </a:cubicBezTo>
                  <a:cubicBezTo>
                    <a:pt x="208" y="9"/>
                    <a:pt x="208" y="9"/>
                    <a:pt x="208" y="9"/>
                  </a:cubicBezTo>
                  <a:cubicBezTo>
                    <a:pt x="224" y="0"/>
                    <a:pt x="251" y="0"/>
                    <a:pt x="268" y="9"/>
                  </a:cubicBezTo>
                  <a:cubicBezTo>
                    <a:pt x="464" y="118"/>
                    <a:pt x="464" y="118"/>
                    <a:pt x="464" y="118"/>
                  </a:cubicBezTo>
                  <a:cubicBezTo>
                    <a:pt x="472" y="123"/>
                    <a:pt x="476" y="129"/>
                    <a:pt x="476" y="135"/>
                  </a:cubicBezTo>
                  <a:cubicBezTo>
                    <a:pt x="476" y="135"/>
                    <a:pt x="476" y="135"/>
                    <a:pt x="476" y="135"/>
                  </a:cubicBezTo>
                  <a:close/>
                </a:path>
              </a:pathLst>
            </a:custGeom>
            <a:solidFill>
              <a:schemeClr val="accent5"/>
            </a:solidFill>
            <a:ln>
              <a:noFill/>
            </a:ln>
          </p:spPr>
          <p:txBody>
            <a:bodyPr vert="horz" wrap="square" lIns="91440" tIns="45720" rIns="91440" bIns="45720" numCol="1" anchor="t" anchorCtr="0" compatLnSpc="1"/>
            <a:lstStyle/>
            <a:p>
              <a:endParaRPr lang="en-US"/>
            </a:p>
          </p:txBody>
        </p:sp>
        <p:sp>
          <p:nvSpPr>
            <p:cNvPr id="99" name="Freeform 524">
              <a:extLst>
                <a:ext uri="{FF2B5EF4-FFF2-40B4-BE49-F238E27FC236}">
                  <a16:creationId xmlns:a16="http://schemas.microsoft.com/office/drawing/2014/main" id="{823D243F-CF37-47BA-B1EA-AA3DDDB7FE10}"/>
                </a:ext>
              </a:extLst>
            </p:cNvPr>
            <p:cNvSpPr/>
            <p:nvPr/>
          </p:nvSpPr>
          <p:spPr bwMode="auto">
            <a:xfrm>
              <a:off x="8507413" y="3651250"/>
              <a:ext cx="1511300" cy="533400"/>
            </a:xfrm>
            <a:custGeom>
              <a:avLst/>
              <a:gdLst>
                <a:gd name="T0" fmla="*/ 476 w 476"/>
                <a:gd name="T1" fmla="*/ 0 h 168"/>
                <a:gd name="T2" fmla="*/ 464 w 476"/>
                <a:gd name="T3" fmla="*/ 16 h 168"/>
                <a:gd name="T4" fmla="*/ 268 w 476"/>
                <a:gd name="T5" fmla="*/ 125 h 168"/>
                <a:gd name="T6" fmla="*/ 208 w 476"/>
                <a:gd name="T7" fmla="*/ 125 h 168"/>
                <a:gd name="T8" fmla="*/ 12 w 476"/>
                <a:gd name="T9" fmla="*/ 16 h 168"/>
                <a:gd name="T10" fmla="*/ 0 w 476"/>
                <a:gd name="T11" fmla="*/ 0 h 168"/>
                <a:gd name="T12" fmla="*/ 0 w 476"/>
                <a:gd name="T13" fmla="*/ 34 h 168"/>
                <a:gd name="T14" fmla="*/ 12 w 476"/>
                <a:gd name="T15" fmla="*/ 51 h 168"/>
                <a:gd name="T16" fmla="*/ 208 w 476"/>
                <a:gd name="T17" fmla="*/ 159 h 168"/>
                <a:gd name="T18" fmla="*/ 268 w 476"/>
                <a:gd name="T19" fmla="*/ 159 h 168"/>
                <a:gd name="T20" fmla="*/ 464 w 476"/>
                <a:gd name="T21" fmla="*/ 51 h 168"/>
                <a:gd name="T22" fmla="*/ 476 w 476"/>
                <a:gd name="T23" fmla="*/ 34 h 168"/>
                <a:gd name="T24" fmla="*/ 476 w 476"/>
                <a:gd name="T25"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6" h="168">
                  <a:moveTo>
                    <a:pt x="476" y="0"/>
                  </a:moveTo>
                  <a:cubicBezTo>
                    <a:pt x="476" y="6"/>
                    <a:pt x="472" y="12"/>
                    <a:pt x="464" y="16"/>
                  </a:cubicBezTo>
                  <a:cubicBezTo>
                    <a:pt x="268" y="125"/>
                    <a:pt x="268" y="125"/>
                    <a:pt x="268" y="125"/>
                  </a:cubicBezTo>
                  <a:cubicBezTo>
                    <a:pt x="251" y="134"/>
                    <a:pt x="224" y="134"/>
                    <a:pt x="208" y="125"/>
                  </a:cubicBezTo>
                  <a:cubicBezTo>
                    <a:pt x="12" y="16"/>
                    <a:pt x="12" y="16"/>
                    <a:pt x="12" y="16"/>
                  </a:cubicBezTo>
                  <a:cubicBezTo>
                    <a:pt x="4" y="12"/>
                    <a:pt x="0" y="6"/>
                    <a:pt x="0" y="0"/>
                  </a:cubicBezTo>
                  <a:cubicBezTo>
                    <a:pt x="0" y="34"/>
                    <a:pt x="0" y="34"/>
                    <a:pt x="0" y="34"/>
                  </a:cubicBezTo>
                  <a:cubicBezTo>
                    <a:pt x="0" y="40"/>
                    <a:pt x="4" y="46"/>
                    <a:pt x="12" y="51"/>
                  </a:cubicBezTo>
                  <a:cubicBezTo>
                    <a:pt x="208" y="159"/>
                    <a:pt x="208" y="159"/>
                    <a:pt x="208" y="159"/>
                  </a:cubicBezTo>
                  <a:cubicBezTo>
                    <a:pt x="224" y="168"/>
                    <a:pt x="251" y="168"/>
                    <a:pt x="268" y="159"/>
                  </a:cubicBezTo>
                  <a:cubicBezTo>
                    <a:pt x="464" y="51"/>
                    <a:pt x="464" y="51"/>
                    <a:pt x="464" y="51"/>
                  </a:cubicBezTo>
                  <a:cubicBezTo>
                    <a:pt x="472" y="46"/>
                    <a:pt x="476" y="40"/>
                    <a:pt x="476" y="34"/>
                  </a:cubicBezTo>
                  <a:lnTo>
                    <a:pt x="476" y="0"/>
                  </a:lnTo>
                  <a:close/>
                </a:path>
              </a:pathLst>
            </a:custGeom>
            <a:solidFill>
              <a:schemeClr val="tx1">
                <a:alpha val="15000"/>
              </a:schemeClr>
            </a:solidFill>
            <a:ln>
              <a:noFill/>
            </a:ln>
          </p:spPr>
          <p:txBody>
            <a:bodyPr vert="horz" wrap="square" lIns="91440" tIns="45720" rIns="91440" bIns="45720" numCol="1" anchor="t" anchorCtr="0" compatLnSpc="1"/>
            <a:lstStyle/>
            <a:p>
              <a:endParaRPr lang="en-US"/>
            </a:p>
          </p:txBody>
        </p:sp>
      </p:grpSp>
      <p:sp>
        <p:nvSpPr>
          <p:cNvPr id="30" name="Freeform 474"/>
          <p:cNvSpPr/>
          <p:nvPr/>
        </p:nvSpPr>
        <p:spPr bwMode="auto">
          <a:xfrm>
            <a:off x="1909330" y="1555327"/>
            <a:ext cx="384175" cy="2893889"/>
          </a:xfrm>
          <a:custGeom>
            <a:avLst/>
            <a:gdLst>
              <a:gd name="T0" fmla="*/ 81 w 121"/>
              <a:gd name="T1" fmla="*/ 583 h 612"/>
              <a:gd name="T2" fmla="*/ 40 w 121"/>
              <a:gd name="T3" fmla="*/ 583 h 612"/>
              <a:gd name="T4" fmla="*/ 12 w 121"/>
              <a:gd name="T5" fmla="*/ 555 h 612"/>
              <a:gd name="T6" fmla="*/ 12 w 121"/>
              <a:gd name="T7" fmla="*/ 57 h 612"/>
              <a:gd name="T8" fmla="*/ 40 w 121"/>
              <a:gd name="T9" fmla="*/ 28 h 612"/>
              <a:gd name="T10" fmla="*/ 81 w 121"/>
              <a:gd name="T11" fmla="*/ 28 h 612"/>
              <a:gd name="T12" fmla="*/ 81 w 121"/>
              <a:gd name="T13" fmla="*/ 45 h 612"/>
              <a:gd name="T14" fmla="*/ 121 w 121"/>
              <a:gd name="T15" fmla="*/ 22 h 612"/>
              <a:gd name="T16" fmla="*/ 81 w 121"/>
              <a:gd name="T17" fmla="*/ 0 h 612"/>
              <a:gd name="T18" fmla="*/ 81 w 121"/>
              <a:gd name="T19" fmla="*/ 16 h 612"/>
              <a:gd name="T20" fmla="*/ 40 w 121"/>
              <a:gd name="T21" fmla="*/ 16 h 612"/>
              <a:gd name="T22" fmla="*/ 0 w 121"/>
              <a:gd name="T23" fmla="*/ 57 h 612"/>
              <a:gd name="T24" fmla="*/ 0 w 121"/>
              <a:gd name="T25" fmla="*/ 555 h 612"/>
              <a:gd name="T26" fmla="*/ 40 w 121"/>
              <a:gd name="T27" fmla="*/ 595 h 612"/>
              <a:gd name="T28" fmla="*/ 81 w 121"/>
              <a:gd name="T29" fmla="*/ 595 h 612"/>
              <a:gd name="T30" fmla="*/ 81 w 121"/>
              <a:gd name="T31" fmla="*/ 612 h 612"/>
              <a:gd name="T32" fmla="*/ 121 w 121"/>
              <a:gd name="T33" fmla="*/ 589 h 612"/>
              <a:gd name="T34" fmla="*/ 81 w 121"/>
              <a:gd name="T35" fmla="*/ 567 h 612"/>
              <a:gd name="T36" fmla="*/ 81 w 121"/>
              <a:gd name="T37" fmla="*/ 583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1" h="612">
                <a:moveTo>
                  <a:pt x="81" y="583"/>
                </a:moveTo>
                <a:cubicBezTo>
                  <a:pt x="40" y="583"/>
                  <a:pt x="40" y="583"/>
                  <a:pt x="40" y="583"/>
                </a:cubicBezTo>
                <a:cubicBezTo>
                  <a:pt x="24" y="583"/>
                  <a:pt x="12" y="571"/>
                  <a:pt x="12" y="555"/>
                </a:cubicBezTo>
                <a:cubicBezTo>
                  <a:pt x="12" y="57"/>
                  <a:pt x="12" y="57"/>
                  <a:pt x="12" y="57"/>
                </a:cubicBezTo>
                <a:cubicBezTo>
                  <a:pt x="12" y="41"/>
                  <a:pt x="24" y="28"/>
                  <a:pt x="40" y="28"/>
                </a:cubicBezTo>
                <a:cubicBezTo>
                  <a:pt x="81" y="28"/>
                  <a:pt x="81" y="28"/>
                  <a:pt x="81" y="28"/>
                </a:cubicBezTo>
                <a:cubicBezTo>
                  <a:pt x="81" y="45"/>
                  <a:pt x="81" y="45"/>
                  <a:pt x="81" y="45"/>
                </a:cubicBezTo>
                <a:cubicBezTo>
                  <a:pt x="121" y="22"/>
                  <a:pt x="121" y="22"/>
                  <a:pt x="121" y="22"/>
                </a:cubicBezTo>
                <a:cubicBezTo>
                  <a:pt x="81" y="0"/>
                  <a:pt x="81" y="0"/>
                  <a:pt x="81" y="0"/>
                </a:cubicBezTo>
                <a:cubicBezTo>
                  <a:pt x="81" y="16"/>
                  <a:pt x="81" y="16"/>
                  <a:pt x="81" y="16"/>
                </a:cubicBezTo>
                <a:cubicBezTo>
                  <a:pt x="40" y="16"/>
                  <a:pt x="40" y="16"/>
                  <a:pt x="40" y="16"/>
                </a:cubicBezTo>
                <a:cubicBezTo>
                  <a:pt x="18" y="16"/>
                  <a:pt x="0" y="34"/>
                  <a:pt x="0" y="57"/>
                </a:cubicBezTo>
                <a:cubicBezTo>
                  <a:pt x="0" y="555"/>
                  <a:pt x="0" y="555"/>
                  <a:pt x="0" y="555"/>
                </a:cubicBezTo>
                <a:cubicBezTo>
                  <a:pt x="0" y="577"/>
                  <a:pt x="18" y="595"/>
                  <a:pt x="40" y="595"/>
                </a:cubicBezTo>
                <a:cubicBezTo>
                  <a:pt x="81" y="595"/>
                  <a:pt x="81" y="595"/>
                  <a:pt x="81" y="595"/>
                </a:cubicBezTo>
                <a:cubicBezTo>
                  <a:pt x="81" y="612"/>
                  <a:pt x="81" y="612"/>
                  <a:pt x="81" y="612"/>
                </a:cubicBezTo>
                <a:cubicBezTo>
                  <a:pt x="121" y="589"/>
                  <a:pt x="121" y="589"/>
                  <a:pt x="121" y="589"/>
                </a:cubicBezTo>
                <a:cubicBezTo>
                  <a:pt x="81" y="567"/>
                  <a:pt x="81" y="567"/>
                  <a:pt x="81" y="567"/>
                </a:cubicBezTo>
                <a:lnTo>
                  <a:pt x="81" y="583"/>
                </a:lnTo>
                <a:close/>
              </a:path>
            </a:pathLst>
          </a:custGeom>
          <a:solidFill>
            <a:schemeClr val="bg2">
              <a:alpha val="50000"/>
            </a:schemeClr>
          </a:solidFill>
          <a:ln>
            <a:solidFill>
              <a:schemeClr val="bg2">
                <a:lumMod val="50000"/>
              </a:schemeClr>
            </a:solidFill>
          </a:ln>
        </p:spPr>
        <p:txBody>
          <a:bodyPr vert="horz" wrap="square" lIns="91440" tIns="45720" rIns="91440" bIns="45720" numCol="1" anchor="t" anchorCtr="0" compatLnSpc="1"/>
          <a:lstStyle/>
          <a:p>
            <a:endParaRPr lang="en-US"/>
          </a:p>
        </p:txBody>
      </p:sp>
      <p:sp>
        <p:nvSpPr>
          <p:cNvPr id="31" name="Rectangle 475"/>
          <p:cNvSpPr>
            <a:spLocks noChangeArrowheads="1"/>
          </p:cNvSpPr>
          <p:nvPr/>
        </p:nvSpPr>
        <p:spPr bwMode="auto">
          <a:xfrm>
            <a:off x="1615640" y="2899312"/>
            <a:ext cx="311150" cy="38100"/>
          </a:xfrm>
          <a:prstGeom prst="rect">
            <a:avLst/>
          </a:prstGeom>
          <a:solidFill>
            <a:schemeClr val="bg2">
              <a:alpha val="50000"/>
            </a:schemeClr>
          </a:solidFill>
          <a:ln>
            <a:solidFill>
              <a:schemeClr val="bg2">
                <a:lumMod val="50000"/>
              </a:schemeClr>
            </a:solidFill>
          </a:ln>
        </p:spPr>
        <p:txBody>
          <a:bodyPr vert="horz" wrap="square" lIns="91440" tIns="45720" rIns="91440" bIns="45720" numCol="1" anchor="t" anchorCtr="0" compatLnSpc="1"/>
          <a:lstStyle/>
          <a:p>
            <a:endParaRPr lang="en-US"/>
          </a:p>
        </p:txBody>
      </p:sp>
      <p:sp>
        <p:nvSpPr>
          <p:cNvPr id="32" name="Freeform 476"/>
          <p:cNvSpPr/>
          <p:nvPr/>
        </p:nvSpPr>
        <p:spPr bwMode="auto">
          <a:xfrm flipH="1">
            <a:off x="3529042" y="935615"/>
            <a:ext cx="3909150" cy="45719"/>
          </a:xfrm>
          <a:custGeom>
            <a:avLst/>
            <a:gdLst>
              <a:gd name="T0" fmla="*/ 1293 w 1333"/>
              <a:gd name="T1" fmla="*/ 0 h 337"/>
              <a:gd name="T2" fmla="*/ 56 w 1333"/>
              <a:gd name="T3" fmla="*/ 0 h 337"/>
              <a:gd name="T4" fmla="*/ 16 w 1333"/>
              <a:gd name="T5" fmla="*/ 40 h 337"/>
              <a:gd name="T6" fmla="*/ 16 w 1333"/>
              <a:gd name="T7" fmla="*/ 296 h 337"/>
              <a:gd name="T8" fmla="*/ 0 w 1333"/>
              <a:gd name="T9" fmla="*/ 296 h 337"/>
              <a:gd name="T10" fmla="*/ 22 w 1333"/>
              <a:gd name="T11" fmla="*/ 337 h 337"/>
              <a:gd name="T12" fmla="*/ 45 w 1333"/>
              <a:gd name="T13" fmla="*/ 296 h 337"/>
              <a:gd name="T14" fmla="*/ 28 w 1333"/>
              <a:gd name="T15" fmla="*/ 296 h 337"/>
              <a:gd name="T16" fmla="*/ 28 w 1333"/>
              <a:gd name="T17" fmla="*/ 40 h 337"/>
              <a:gd name="T18" fmla="*/ 56 w 1333"/>
              <a:gd name="T19" fmla="*/ 12 h 337"/>
              <a:gd name="T20" fmla="*/ 1293 w 1333"/>
              <a:gd name="T21" fmla="*/ 12 h 337"/>
              <a:gd name="T22" fmla="*/ 1321 w 1333"/>
              <a:gd name="T23" fmla="*/ 40 h 337"/>
              <a:gd name="T24" fmla="*/ 1321 w 1333"/>
              <a:gd name="T25" fmla="*/ 83 h 337"/>
              <a:gd name="T26" fmla="*/ 1333 w 1333"/>
              <a:gd name="T27" fmla="*/ 83 h 337"/>
              <a:gd name="T28" fmla="*/ 1333 w 1333"/>
              <a:gd name="T29" fmla="*/ 40 h 337"/>
              <a:gd name="T30" fmla="*/ 1293 w 1333"/>
              <a:gd name="T31"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33" h="337">
                <a:moveTo>
                  <a:pt x="1293" y="0"/>
                </a:moveTo>
                <a:cubicBezTo>
                  <a:pt x="56" y="0"/>
                  <a:pt x="56" y="0"/>
                  <a:pt x="56" y="0"/>
                </a:cubicBezTo>
                <a:cubicBezTo>
                  <a:pt x="34" y="0"/>
                  <a:pt x="16" y="18"/>
                  <a:pt x="16" y="40"/>
                </a:cubicBezTo>
                <a:cubicBezTo>
                  <a:pt x="16" y="296"/>
                  <a:pt x="16" y="296"/>
                  <a:pt x="16" y="296"/>
                </a:cubicBezTo>
                <a:cubicBezTo>
                  <a:pt x="0" y="296"/>
                  <a:pt x="0" y="296"/>
                  <a:pt x="0" y="296"/>
                </a:cubicBezTo>
                <a:cubicBezTo>
                  <a:pt x="22" y="337"/>
                  <a:pt x="22" y="337"/>
                  <a:pt x="22" y="337"/>
                </a:cubicBezTo>
                <a:cubicBezTo>
                  <a:pt x="45" y="296"/>
                  <a:pt x="45" y="296"/>
                  <a:pt x="45" y="296"/>
                </a:cubicBezTo>
                <a:cubicBezTo>
                  <a:pt x="28" y="296"/>
                  <a:pt x="28" y="296"/>
                  <a:pt x="28" y="296"/>
                </a:cubicBezTo>
                <a:cubicBezTo>
                  <a:pt x="28" y="40"/>
                  <a:pt x="28" y="40"/>
                  <a:pt x="28" y="40"/>
                </a:cubicBezTo>
                <a:cubicBezTo>
                  <a:pt x="28" y="24"/>
                  <a:pt x="41" y="12"/>
                  <a:pt x="56" y="12"/>
                </a:cubicBezTo>
                <a:cubicBezTo>
                  <a:pt x="1293" y="12"/>
                  <a:pt x="1293" y="12"/>
                  <a:pt x="1293" y="12"/>
                </a:cubicBezTo>
                <a:cubicBezTo>
                  <a:pt x="1309" y="12"/>
                  <a:pt x="1321" y="24"/>
                  <a:pt x="1321" y="40"/>
                </a:cubicBezTo>
                <a:cubicBezTo>
                  <a:pt x="1321" y="83"/>
                  <a:pt x="1321" y="83"/>
                  <a:pt x="1321" y="83"/>
                </a:cubicBezTo>
                <a:cubicBezTo>
                  <a:pt x="1333" y="83"/>
                  <a:pt x="1333" y="83"/>
                  <a:pt x="1333" y="83"/>
                </a:cubicBezTo>
                <a:cubicBezTo>
                  <a:pt x="1333" y="40"/>
                  <a:pt x="1333" y="40"/>
                  <a:pt x="1333" y="40"/>
                </a:cubicBezTo>
                <a:cubicBezTo>
                  <a:pt x="1333" y="18"/>
                  <a:pt x="1315" y="0"/>
                  <a:pt x="1293" y="0"/>
                </a:cubicBezTo>
                <a:close/>
              </a:path>
            </a:pathLst>
          </a:custGeom>
          <a:solidFill>
            <a:schemeClr val="bg2">
              <a:alpha val="50000"/>
            </a:schemeClr>
          </a:solidFill>
          <a:ln>
            <a:noFill/>
          </a:ln>
        </p:spPr>
        <p:txBody>
          <a:bodyPr vert="horz" wrap="square" lIns="91440" tIns="45720" rIns="91440" bIns="45720" numCol="1" anchor="t" anchorCtr="0" compatLnSpc="1"/>
          <a:lstStyle/>
          <a:p>
            <a:endParaRPr lang="en-US"/>
          </a:p>
        </p:txBody>
      </p:sp>
      <p:sp>
        <p:nvSpPr>
          <p:cNvPr id="34" name="Freeform 478"/>
          <p:cNvSpPr/>
          <p:nvPr/>
        </p:nvSpPr>
        <p:spPr bwMode="auto">
          <a:xfrm>
            <a:off x="4033436" y="1585848"/>
            <a:ext cx="436563" cy="146050"/>
          </a:xfrm>
          <a:custGeom>
            <a:avLst/>
            <a:gdLst>
              <a:gd name="T0" fmla="*/ 275 w 275"/>
              <a:gd name="T1" fmla="*/ 46 h 92"/>
              <a:gd name="T2" fmla="*/ 195 w 275"/>
              <a:gd name="T3" fmla="*/ 0 h 92"/>
              <a:gd name="T4" fmla="*/ 195 w 275"/>
              <a:gd name="T5" fmla="*/ 34 h 92"/>
              <a:gd name="T6" fmla="*/ 0 w 275"/>
              <a:gd name="T7" fmla="*/ 34 h 92"/>
              <a:gd name="T8" fmla="*/ 0 w 275"/>
              <a:gd name="T9" fmla="*/ 58 h 92"/>
              <a:gd name="T10" fmla="*/ 195 w 275"/>
              <a:gd name="T11" fmla="*/ 58 h 92"/>
              <a:gd name="T12" fmla="*/ 195 w 275"/>
              <a:gd name="T13" fmla="*/ 92 h 92"/>
              <a:gd name="T14" fmla="*/ 275 w 275"/>
              <a:gd name="T15" fmla="*/ 46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5" h="92">
                <a:moveTo>
                  <a:pt x="275" y="46"/>
                </a:moveTo>
                <a:lnTo>
                  <a:pt x="195" y="0"/>
                </a:lnTo>
                <a:lnTo>
                  <a:pt x="195" y="34"/>
                </a:lnTo>
                <a:lnTo>
                  <a:pt x="0" y="34"/>
                </a:lnTo>
                <a:lnTo>
                  <a:pt x="0" y="58"/>
                </a:lnTo>
                <a:lnTo>
                  <a:pt x="195" y="58"/>
                </a:lnTo>
                <a:lnTo>
                  <a:pt x="195" y="92"/>
                </a:lnTo>
                <a:lnTo>
                  <a:pt x="275" y="46"/>
                </a:lnTo>
                <a:close/>
              </a:path>
            </a:pathLst>
          </a:custGeom>
          <a:solidFill>
            <a:schemeClr val="bg2">
              <a:alpha val="50000"/>
            </a:schemeClr>
          </a:solidFill>
          <a:ln>
            <a:solidFill>
              <a:schemeClr val="bg2">
                <a:lumMod val="50000"/>
              </a:schemeClr>
            </a:solidFill>
          </a:ln>
        </p:spPr>
        <p:txBody>
          <a:bodyPr vert="horz" wrap="square" lIns="91440" tIns="45720" rIns="91440" bIns="45720" numCol="1" anchor="t" anchorCtr="0" compatLnSpc="1"/>
          <a:lstStyle/>
          <a:p>
            <a:endParaRPr lang="en-US" dirty="0"/>
          </a:p>
        </p:txBody>
      </p:sp>
      <p:sp>
        <p:nvSpPr>
          <p:cNvPr id="37" name="Freeform 481"/>
          <p:cNvSpPr/>
          <p:nvPr/>
        </p:nvSpPr>
        <p:spPr bwMode="auto">
          <a:xfrm>
            <a:off x="163079" y="2602449"/>
            <a:ext cx="1536700" cy="857250"/>
          </a:xfrm>
          <a:custGeom>
            <a:avLst/>
            <a:gdLst>
              <a:gd name="T0" fmla="*/ 468 w 484"/>
              <a:gd name="T1" fmla="*/ 119 h 270"/>
              <a:gd name="T2" fmla="*/ 468 w 484"/>
              <a:gd name="T3" fmla="*/ 152 h 270"/>
              <a:gd name="T4" fmla="*/ 272 w 484"/>
              <a:gd name="T5" fmla="*/ 261 h 270"/>
              <a:gd name="T6" fmla="*/ 212 w 484"/>
              <a:gd name="T7" fmla="*/ 261 h 270"/>
              <a:gd name="T8" fmla="*/ 16 w 484"/>
              <a:gd name="T9" fmla="*/ 152 h 270"/>
              <a:gd name="T10" fmla="*/ 16 w 484"/>
              <a:gd name="T11" fmla="*/ 119 h 270"/>
              <a:gd name="T12" fmla="*/ 212 w 484"/>
              <a:gd name="T13" fmla="*/ 10 h 270"/>
              <a:gd name="T14" fmla="*/ 272 w 484"/>
              <a:gd name="T15" fmla="*/ 10 h 270"/>
              <a:gd name="T16" fmla="*/ 468 w 484"/>
              <a:gd name="T17" fmla="*/ 119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4" h="270">
                <a:moveTo>
                  <a:pt x="468" y="119"/>
                </a:moveTo>
                <a:cubicBezTo>
                  <a:pt x="484" y="128"/>
                  <a:pt x="484" y="143"/>
                  <a:pt x="468" y="152"/>
                </a:cubicBezTo>
                <a:cubicBezTo>
                  <a:pt x="272" y="261"/>
                  <a:pt x="272" y="261"/>
                  <a:pt x="272" y="261"/>
                </a:cubicBezTo>
                <a:cubicBezTo>
                  <a:pt x="256" y="270"/>
                  <a:pt x="229" y="270"/>
                  <a:pt x="212" y="261"/>
                </a:cubicBezTo>
                <a:cubicBezTo>
                  <a:pt x="16" y="152"/>
                  <a:pt x="16" y="152"/>
                  <a:pt x="16" y="152"/>
                </a:cubicBezTo>
                <a:cubicBezTo>
                  <a:pt x="0" y="143"/>
                  <a:pt x="0" y="128"/>
                  <a:pt x="16" y="119"/>
                </a:cubicBezTo>
                <a:cubicBezTo>
                  <a:pt x="212" y="10"/>
                  <a:pt x="212" y="10"/>
                  <a:pt x="212" y="10"/>
                </a:cubicBezTo>
                <a:cubicBezTo>
                  <a:pt x="229" y="0"/>
                  <a:pt x="256" y="0"/>
                  <a:pt x="272" y="10"/>
                </a:cubicBezTo>
                <a:lnTo>
                  <a:pt x="468" y="119"/>
                </a:lnTo>
                <a:close/>
              </a:path>
            </a:pathLst>
          </a:custGeom>
          <a:solidFill>
            <a:schemeClr val="bg2">
              <a:alpha val="10000"/>
            </a:schemeClr>
          </a:solidFill>
          <a:ln>
            <a:noFill/>
          </a:ln>
        </p:spPr>
        <p:txBody>
          <a:bodyPr vert="horz" wrap="square" lIns="91440" tIns="45720" rIns="91440" bIns="45720" numCol="1" anchor="t" anchorCtr="0" compatLnSpc="1"/>
          <a:lstStyle/>
          <a:p>
            <a:endParaRPr lang="en-US"/>
          </a:p>
        </p:txBody>
      </p:sp>
      <p:sp>
        <p:nvSpPr>
          <p:cNvPr id="38" name="Freeform 482"/>
          <p:cNvSpPr/>
          <p:nvPr/>
        </p:nvSpPr>
        <p:spPr bwMode="auto">
          <a:xfrm>
            <a:off x="1658504" y="2853275"/>
            <a:ext cx="12700" cy="9525"/>
          </a:xfrm>
          <a:custGeom>
            <a:avLst/>
            <a:gdLst>
              <a:gd name="T0" fmla="*/ 4 w 4"/>
              <a:gd name="T1" fmla="*/ 0 h 3"/>
              <a:gd name="T2" fmla="*/ 0 w 4"/>
              <a:gd name="T3" fmla="*/ 3 h 3"/>
              <a:gd name="T4" fmla="*/ 4 w 4"/>
              <a:gd name="T5" fmla="*/ 0 h 3"/>
            </a:gdLst>
            <a:ahLst/>
            <a:cxnLst>
              <a:cxn ang="0">
                <a:pos x="T0" y="T1"/>
              </a:cxn>
              <a:cxn ang="0">
                <a:pos x="T2" y="T3"/>
              </a:cxn>
              <a:cxn ang="0">
                <a:pos x="T4" y="T5"/>
              </a:cxn>
            </a:cxnLst>
            <a:rect l="0" t="0" r="r" b="b"/>
            <a:pathLst>
              <a:path w="4" h="3">
                <a:moveTo>
                  <a:pt x="4" y="0"/>
                </a:moveTo>
                <a:cubicBezTo>
                  <a:pt x="2" y="1"/>
                  <a:pt x="1" y="2"/>
                  <a:pt x="0" y="3"/>
                </a:cubicBezTo>
                <a:cubicBezTo>
                  <a:pt x="1" y="2"/>
                  <a:pt x="2" y="1"/>
                  <a:pt x="4" y="0"/>
                </a:cubicBezTo>
                <a:close/>
              </a:path>
            </a:pathLst>
          </a:custGeom>
          <a:solidFill>
            <a:schemeClr val="tx2"/>
          </a:solidFill>
          <a:ln>
            <a:noFill/>
          </a:ln>
        </p:spPr>
        <p:txBody>
          <a:bodyPr vert="horz" wrap="square" lIns="91440" tIns="45720" rIns="91440" bIns="45720" numCol="1" anchor="t" anchorCtr="0" compatLnSpc="1"/>
          <a:lstStyle/>
          <a:p>
            <a:endParaRPr lang="en-US"/>
          </a:p>
        </p:txBody>
      </p:sp>
      <p:sp>
        <p:nvSpPr>
          <p:cNvPr id="39" name="Freeform 483"/>
          <p:cNvSpPr/>
          <p:nvPr/>
        </p:nvSpPr>
        <p:spPr bwMode="auto">
          <a:xfrm>
            <a:off x="175779" y="2386550"/>
            <a:ext cx="1511300" cy="962025"/>
          </a:xfrm>
          <a:custGeom>
            <a:avLst/>
            <a:gdLst>
              <a:gd name="T0" fmla="*/ 476 w 476"/>
              <a:gd name="T1" fmla="*/ 135 h 303"/>
              <a:gd name="T2" fmla="*/ 476 w 476"/>
              <a:gd name="T3" fmla="*/ 169 h 303"/>
              <a:gd name="T4" fmla="*/ 464 w 476"/>
              <a:gd name="T5" fmla="*/ 186 h 303"/>
              <a:gd name="T6" fmla="*/ 268 w 476"/>
              <a:gd name="T7" fmla="*/ 294 h 303"/>
              <a:gd name="T8" fmla="*/ 208 w 476"/>
              <a:gd name="T9" fmla="*/ 294 h 303"/>
              <a:gd name="T10" fmla="*/ 12 w 476"/>
              <a:gd name="T11" fmla="*/ 186 h 303"/>
              <a:gd name="T12" fmla="*/ 0 w 476"/>
              <a:gd name="T13" fmla="*/ 169 h 303"/>
              <a:gd name="T14" fmla="*/ 0 w 476"/>
              <a:gd name="T15" fmla="*/ 135 h 303"/>
              <a:gd name="T16" fmla="*/ 12 w 476"/>
              <a:gd name="T17" fmla="*/ 118 h 303"/>
              <a:gd name="T18" fmla="*/ 208 w 476"/>
              <a:gd name="T19" fmla="*/ 9 h 303"/>
              <a:gd name="T20" fmla="*/ 268 w 476"/>
              <a:gd name="T21" fmla="*/ 9 h 303"/>
              <a:gd name="T22" fmla="*/ 464 w 476"/>
              <a:gd name="T23" fmla="*/ 118 h 303"/>
              <a:gd name="T24" fmla="*/ 476 w 476"/>
              <a:gd name="T25" fmla="*/ 13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6" h="303">
                <a:moveTo>
                  <a:pt x="476" y="135"/>
                </a:moveTo>
                <a:cubicBezTo>
                  <a:pt x="476" y="169"/>
                  <a:pt x="476" y="169"/>
                  <a:pt x="476" y="169"/>
                </a:cubicBezTo>
                <a:cubicBezTo>
                  <a:pt x="476" y="175"/>
                  <a:pt x="472" y="181"/>
                  <a:pt x="464" y="186"/>
                </a:cubicBezTo>
                <a:cubicBezTo>
                  <a:pt x="268" y="294"/>
                  <a:pt x="268" y="294"/>
                  <a:pt x="268" y="294"/>
                </a:cubicBezTo>
                <a:cubicBezTo>
                  <a:pt x="252" y="303"/>
                  <a:pt x="225" y="303"/>
                  <a:pt x="208" y="294"/>
                </a:cubicBezTo>
                <a:cubicBezTo>
                  <a:pt x="12" y="186"/>
                  <a:pt x="12" y="186"/>
                  <a:pt x="12" y="186"/>
                </a:cubicBezTo>
                <a:cubicBezTo>
                  <a:pt x="4" y="181"/>
                  <a:pt x="0" y="175"/>
                  <a:pt x="0" y="169"/>
                </a:cubicBezTo>
                <a:cubicBezTo>
                  <a:pt x="0" y="135"/>
                  <a:pt x="0" y="135"/>
                  <a:pt x="0" y="135"/>
                </a:cubicBezTo>
                <a:cubicBezTo>
                  <a:pt x="0" y="129"/>
                  <a:pt x="4" y="123"/>
                  <a:pt x="12" y="118"/>
                </a:cubicBezTo>
                <a:cubicBezTo>
                  <a:pt x="208" y="9"/>
                  <a:pt x="208" y="9"/>
                  <a:pt x="208" y="9"/>
                </a:cubicBezTo>
                <a:cubicBezTo>
                  <a:pt x="225" y="0"/>
                  <a:pt x="252" y="0"/>
                  <a:pt x="268" y="9"/>
                </a:cubicBezTo>
                <a:cubicBezTo>
                  <a:pt x="464" y="118"/>
                  <a:pt x="464" y="118"/>
                  <a:pt x="464" y="118"/>
                </a:cubicBezTo>
                <a:cubicBezTo>
                  <a:pt x="472" y="123"/>
                  <a:pt x="476" y="129"/>
                  <a:pt x="476" y="135"/>
                </a:cubicBez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40" name="Freeform 484"/>
          <p:cNvSpPr/>
          <p:nvPr/>
        </p:nvSpPr>
        <p:spPr bwMode="auto">
          <a:xfrm>
            <a:off x="1658504" y="2853275"/>
            <a:ext cx="12700" cy="9525"/>
          </a:xfrm>
          <a:custGeom>
            <a:avLst/>
            <a:gdLst>
              <a:gd name="T0" fmla="*/ 4 w 4"/>
              <a:gd name="T1" fmla="*/ 0 h 3"/>
              <a:gd name="T2" fmla="*/ 0 w 4"/>
              <a:gd name="T3" fmla="*/ 3 h 3"/>
              <a:gd name="T4" fmla="*/ 4 w 4"/>
              <a:gd name="T5" fmla="*/ 0 h 3"/>
            </a:gdLst>
            <a:ahLst/>
            <a:cxnLst>
              <a:cxn ang="0">
                <a:pos x="T0" y="T1"/>
              </a:cxn>
              <a:cxn ang="0">
                <a:pos x="T2" y="T3"/>
              </a:cxn>
              <a:cxn ang="0">
                <a:pos x="T4" y="T5"/>
              </a:cxn>
            </a:cxnLst>
            <a:rect l="0" t="0" r="r" b="b"/>
            <a:pathLst>
              <a:path w="4" h="3">
                <a:moveTo>
                  <a:pt x="4" y="0"/>
                </a:moveTo>
                <a:cubicBezTo>
                  <a:pt x="2" y="1"/>
                  <a:pt x="1" y="2"/>
                  <a:pt x="0" y="3"/>
                </a:cubicBezTo>
                <a:cubicBezTo>
                  <a:pt x="1" y="2"/>
                  <a:pt x="2" y="1"/>
                  <a:pt x="4" y="0"/>
                </a:cubicBezTo>
                <a:close/>
              </a:path>
            </a:pathLst>
          </a:custGeom>
          <a:solidFill>
            <a:schemeClr val="tx2"/>
          </a:solidFill>
          <a:ln>
            <a:noFill/>
          </a:ln>
        </p:spPr>
        <p:txBody>
          <a:bodyPr vert="horz" wrap="square" lIns="91440" tIns="45720" rIns="91440" bIns="45720" numCol="1" anchor="t" anchorCtr="0" compatLnSpc="1"/>
          <a:lstStyle/>
          <a:p>
            <a:endParaRPr lang="en-US"/>
          </a:p>
        </p:txBody>
      </p:sp>
      <p:sp>
        <p:nvSpPr>
          <p:cNvPr id="42" name="Freeform 486"/>
          <p:cNvSpPr/>
          <p:nvPr/>
        </p:nvSpPr>
        <p:spPr bwMode="auto">
          <a:xfrm>
            <a:off x="3876110" y="1670494"/>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43" name="Freeform 487"/>
          <p:cNvSpPr/>
          <p:nvPr/>
        </p:nvSpPr>
        <p:spPr bwMode="auto">
          <a:xfrm>
            <a:off x="3869760" y="1673668"/>
            <a:ext cx="6350" cy="6350"/>
          </a:xfrm>
          <a:custGeom>
            <a:avLst/>
            <a:gdLst>
              <a:gd name="T0" fmla="*/ 0 w 2"/>
              <a:gd name="T1" fmla="*/ 2 h 2"/>
              <a:gd name="T2" fmla="*/ 2 w 2"/>
              <a:gd name="T3" fmla="*/ 0 h 2"/>
              <a:gd name="T4" fmla="*/ 0 w 2"/>
              <a:gd name="T5" fmla="*/ 2 h 2"/>
            </a:gdLst>
            <a:ahLst/>
            <a:cxnLst>
              <a:cxn ang="0">
                <a:pos x="T0" y="T1"/>
              </a:cxn>
              <a:cxn ang="0">
                <a:pos x="T2" y="T3"/>
              </a:cxn>
              <a:cxn ang="0">
                <a:pos x="T4" y="T5"/>
              </a:cxn>
            </a:cxnLst>
            <a:rect l="0" t="0" r="r" b="b"/>
            <a:pathLst>
              <a:path w="2" h="2">
                <a:moveTo>
                  <a:pt x="0" y="2"/>
                </a:moveTo>
                <a:cubicBezTo>
                  <a:pt x="1" y="2"/>
                  <a:pt x="2" y="1"/>
                  <a:pt x="2" y="0"/>
                </a:cubicBezTo>
                <a:cubicBezTo>
                  <a:pt x="2" y="1"/>
                  <a:pt x="1" y="2"/>
                  <a:pt x="0" y="2"/>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44" name="Freeform 488"/>
          <p:cNvSpPr/>
          <p:nvPr/>
        </p:nvSpPr>
        <p:spPr bwMode="auto">
          <a:xfrm>
            <a:off x="3876111" y="1667319"/>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1"/>
                  <a:pt x="0" y="1"/>
                </a:cubicBezTo>
                <a:cubicBezTo>
                  <a:pt x="1" y="1"/>
                  <a:pt x="1" y="0"/>
                  <a:pt x="1"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45" name="Freeform 489"/>
          <p:cNvSpPr/>
          <p:nvPr/>
        </p:nvSpPr>
        <p:spPr bwMode="auto">
          <a:xfrm>
            <a:off x="3879286" y="1657793"/>
            <a:ext cx="3175" cy="6350"/>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1" y="1"/>
                  <a:pt x="0" y="2"/>
                </a:cubicBezTo>
                <a:cubicBezTo>
                  <a:pt x="1" y="1"/>
                  <a:pt x="1" y="1"/>
                  <a:pt x="1"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46" name="Freeform 490"/>
          <p:cNvSpPr/>
          <p:nvPr/>
        </p:nvSpPr>
        <p:spPr bwMode="auto">
          <a:xfrm>
            <a:off x="3879285" y="1664144"/>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47" name="Freeform 491"/>
          <p:cNvSpPr/>
          <p:nvPr/>
        </p:nvSpPr>
        <p:spPr bwMode="auto">
          <a:xfrm>
            <a:off x="3882460" y="1648269"/>
            <a:ext cx="0" cy="9525"/>
          </a:xfrm>
          <a:custGeom>
            <a:avLst/>
            <a:gdLst>
              <a:gd name="T0" fmla="*/ 2 h 3"/>
              <a:gd name="T1" fmla="*/ 3 h 3"/>
              <a:gd name="T2" fmla="*/ 0 h 3"/>
              <a:gd name="T3" fmla="*/ 2 h 3"/>
            </a:gdLst>
            <a:ahLst/>
            <a:cxnLst>
              <a:cxn ang="0">
                <a:pos x="0" y="T0"/>
              </a:cxn>
              <a:cxn ang="0">
                <a:pos x="0" y="T1"/>
              </a:cxn>
              <a:cxn ang="0">
                <a:pos x="0" y="T2"/>
              </a:cxn>
              <a:cxn ang="0">
                <a:pos x="0" y="T3"/>
              </a:cxn>
            </a:cxnLst>
            <a:rect l="0" t="0" r="r" b="b"/>
            <a:pathLst>
              <a:path h="3">
                <a:moveTo>
                  <a:pt x="0" y="2"/>
                </a:moveTo>
                <a:cubicBezTo>
                  <a:pt x="0" y="2"/>
                  <a:pt x="0" y="2"/>
                  <a:pt x="0" y="3"/>
                </a:cubicBezTo>
                <a:cubicBezTo>
                  <a:pt x="0" y="2"/>
                  <a:pt x="0" y="1"/>
                  <a:pt x="0" y="0"/>
                </a:cubicBezTo>
                <a:lnTo>
                  <a:pt x="0" y="2"/>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48" name="Freeform 492"/>
          <p:cNvSpPr/>
          <p:nvPr/>
        </p:nvSpPr>
        <p:spPr bwMode="auto">
          <a:xfrm>
            <a:off x="3882460" y="165779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50" name="Freeform 494"/>
          <p:cNvSpPr/>
          <p:nvPr/>
        </p:nvSpPr>
        <p:spPr bwMode="auto">
          <a:xfrm>
            <a:off x="3882460" y="1648268"/>
            <a:ext cx="0" cy="6350"/>
          </a:xfrm>
          <a:custGeom>
            <a:avLst/>
            <a:gdLst>
              <a:gd name="T0" fmla="*/ 0 h 2"/>
              <a:gd name="T1" fmla="*/ 2 h 2"/>
              <a:gd name="T2" fmla="*/ 1 h 2"/>
              <a:gd name="T3" fmla="*/ 0 h 2"/>
            </a:gdLst>
            <a:ahLst/>
            <a:cxnLst>
              <a:cxn ang="0">
                <a:pos x="0" y="T0"/>
              </a:cxn>
              <a:cxn ang="0">
                <a:pos x="0" y="T1"/>
              </a:cxn>
              <a:cxn ang="0">
                <a:pos x="0" y="T2"/>
              </a:cxn>
              <a:cxn ang="0">
                <a:pos x="0" y="T3"/>
              </a:cxn>
            </a:cxnLst>
            <a:rect l="0" t="0" r="r" b="b"/>
            <a:pathLst>
              <a:path h="2">
                <a:moveTo>
                  <a:pt x="0" y="0"/>
                </a:moveTo>
                <a:cubicBezTo>
                  <a:pt x="0" y="2"/>
                  <a:pt x="0" y="2"/>
                  <a:pt x="0" y="2"/>
                </a:cubicBezTo>
                <a:cubicBezTo>
                  <a:pt x="0" y="1"/>
                  <a:pt x="0" y="1"/>
                  <a:pt x="0" y="1"/>
                </a:cubicBezTo>
                <a:cubicBezTo>
                  <a:pt x="0" y="1"/>
                  <a:pt x="0" y="0"/>
                  <a:pt x="0"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51" name="Freeform 495"/>
          <p:cNvSpPr/>
          <p:nvPr/>
        </p:nvSpPr>
        <p:spPr bwMode="auto">
          <a:xfrm>
            <a:off x="3876111" y="1667319"/>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1"/>
                  <a:pt x="0" y="1"/>
                </a:cubicBezTo>
                <a:cubicBezTo>
                  <a:pt x="1" y="1"/>
                  <a:pt x="1" y="0"/>
                  <a:pt x="1"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52" name="Freeform 496"/>
          <p:cNvSpPr/>
          <p:nvPr/>
        </p:nvSpPr>
        <p:spPr bwMode="auto">
          <a:xfrm>
            <a:off x="3879285" y="1664144"/>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53" name="Freeform 497"/>
          <p:cNvSpPr/>
          <p:nvPr/>
        </p:nvSpPr>
        <p:spPr bwMode="auto">
          <a:xfrm>
            <a:off x="3876110" y="1670494"/>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54" name="Freeform 498"/>
          <p:cNvSpPr/>
          <p:nvPr/>
        </p:nvSpPr>
        <p:spPr bwMode="auto">
          <a:xfrm>
            <a:off x="3869760" y="1673668"/>
            <a:ext cx="6350" cy="6350"/>
          </a:xfrm>
          <a:custGeom>
            <a:avLst/>
            <a:gdLst>
              <a:gd name="T0" fmla="*/ 0 w 2"/>
              <a:gd name="T1" fmla="*/ 2 h 2"/>
              <a:gd name="T2" fmla="*/ 2 w 2"/>
              <a:gd name="T3" fmla="*/ 0 h 2"/>
              <a:gd name="T4" fmla="*/ 0 w 2"/>
              <a:gd name="T5" fmla="*/ 2 h 2"/>
            </a:gdLst>
            <a:ahLst/>
            <a:cxnLst>
              <a:cxn ang="0">
                <a:pos x="T0" y="T1"/>
              </a:cxn>
              <a:cxn ang="0">
                <a:pos x="T2" y="T3"/>
              </a:cxn>
              <a:cxn ang="0">
                <a:pos x="T4" y="T5"/>
              </a:cxn>
            </a:cxnLst>
            <a:rect l="0" t="0" r="r" b="b"/>
            <a:pathLst>
              <a:path w="2" h="2">
                <a:moveTo>
                  <a:pt x="0" y="2"/>
                </a:moveTo>
                <a:cubicBezTo>
                  <a:pt x="1" y="2"/>
                  <a:pt x="2" y="1"/>
                  <a:pt x="2" y="0"/>
                </a:cubicBezTo>
                <a:cubicBezTo>
                  <a:pt x="2" y="1"/>
                  <a:pt x="1" y="2"/>
                  <a:pt x="0" y="2"/>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55" name="Freeform 499"/>
          <p:cNvSpPr/>
          <p:nvPr/>
        </p:nvSpPr>
        <p:spPr bwMode="auto">
          <a:xfrm>
            <a:off x="3879286" y="1657793"/>
            <a:ext cx="3175" cy="6350"/>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1" y="1"/>
                  <a:pt x="0" y="2"/>
                </a:cubicBezTo>
                <a:cubicBezTo>
                  <a:pt x="1" y="1"/>
                  <a:pt x="1" y="1"/>
                  <a:pt x="1"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56" name="Freeform 500"/>
          <p:cNvSpPr/>
          <p:nvPr/>
        </p:nvSpPr>
        <p:spPr bwMode="auto">
          <a:xfrm>
            <a:off x="3882460" y="1648269"/>
            <a:ext cx="0" cy="9525"/>
          </a:xfrm>
          <a:custGeom>
            <a:avLst/>
            <a:gdLst>
              <a:gd name="T0" fmla="*/ 2 h 3"/>
              <a:gd name="T1" fmla="*/ 3 h 3"/>
              <a:gd name="T2" fmla="*/ 0 h 3"/>
              <a:gd name="T3" fmla="*/ 2 h 3"/>
            </a:gdLst>
            <a:ahLst/>
            <a:cxnLst>
              <a:cxn ang="0">
                <a:pos x="0" y="T0"/>
              </a:cxn>
              <a:cxn ang="0">
                <a:pos x="0" y="T1"/>
              </a:cxn>
              <a:cxn ang="0">
                <a:pos x="0" y="T2"/>
              </a:cxn>
              <a:cxn ang="0">
                <a:pos x="0" y="T3"/>
              </a:cxn>
            </a:cxnLst>
            <a:rect l="0" t="0" r="r" b="b"/>
            <a:pathLst>
              <a:path h="3">
                <a:moveTo>
                  <a:pt x="0" y="2"/>
                </a:moveTo>
                <a:cubicBezTo>
                  <a:pt x="0" y="2"/>
                  <a:pt x="0" y="2"/>
                  <a:pt x="0" y="3"/>
                </a:cubicBezTo>
                <a:cubicBezTo>
                  <a:pt x="0" y="2"/>
                  <a:pt x="0" y="1"/>
                  <a:pt x="0" y="0"/>
                </a:cubicBezTo>
                <a:lnTo>
                  <a:pt x="0" y="2"/>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57" name="Freeform 501"/>
          <p:cNvSpPr/>
          <p:nvPr/>
        </p:nvSpPr>
        <p:spPr bwMode="auto">
          <a:xfrm>
            <a:off x="3882460" y="165779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58" name="Freeform 502"/>
          <p:cNvSpPr/>
          <p:nvPr/>
        </p:nvSpPr>
        <p:spPr bwMode="auto">
          <a:xfrm>
            <a:off x="1468589" y="3293457"/>
            <a:ext cx="2805081" cy="1697151"/>
          </a:xfrm>
          <a:custGeom>
            <a:avLst/>
            <a:gdLst>
              <a:gd name="T0" fmla="*/ 468 w 484"/>
              <a:gd name="T1" fmla="*/ 119 h 270"/>
              <a:gd name="T2" fmla="*/ 468 w 484"/>
              <a:gd name="T3" fmla="*/ 152 h 270"/>
              <a:gd name="T4" fmla="*/ 272 w 484"/>
              <a:gd name="T5" fmla="*/ 261 h 270"/>
              <a:gd name="T6" fmla="*/ 212 w 484"/>
              <a:gd name="T7" fmla="*/ 261 h 270"/>
              <a:gd name="T8" fmla="*/ 16 w 484"/>
              <a:gd name="T9" fmla="*/ 152 h 270"/>
              <a:gd name="T10" fmla="*/ 16 w 484"/>
              <a:gd name="T11" fmla="*/ 119 h 270"/>
              <a:gd name="T12" fmla="*/ 212 w 484"/>
              <a:gd name="T13" fmla="*/ 10 h 270"/>
              <a:gd name="T14" fmla="*/ 272 w 484"/>
              <a:gd name="T15" fmla="*/ 10 h 270"/>
              <a:gd name="T16" fmla="*/ 468 w 484"/>
              <a:gd name="T17" fmla="*/ 119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4" h="270">
                <a:moveTo>
                  <a:pt x="468" y="119"/>
                </a:moveTo>
                <a:cubicBezTo>
                  <a:pt x="484" y="128"/>
                  <a:pt x="484" y="143"/>
                  <a:pt x="468" y="152"/>
                </a:cubicBezTo>
                <a:cubicBezTo>
                  <a:pt x="272" y="261"/>
                  <a:pt x="272" y="261"/>
                  <a:pt x="272" y="261"/>
                </a:cubicBezTo>
                <a:cubicBezTo>
                  <a:pt x="255" y="270"/>
                  <a:pt x="228" y="270"/>
                  <a:pt x="212" y="261"/>
                </a:cubicBezTo>
                <a:cubicBezTo>
                  <a:pt x="16" y="152"/>
                  <a:pt x="16" y="152"/>
                  <a:pt x="16" y="152"/>
                </a:cubicBezTo>
                <a:cubicBezTo>
                  <a:pt x="0" y="143"/>
                  <a:pt x="0" y="128"/>
                  <a:pt x="16" y="119"/>
                </a:cubicBezTo>
                <a:cubicBezTo>
                  <a:pt x="212" y="10"/>
                  <a:pt x="212" y="10"/>
                  <a:pt x="212" y="10"/>
                </a:cubicBezTo>
                <a:cubicBezTo>
                  <a:pt x="228" y="0"/>
                  <a:pt x="255" y="0"/>
                  <a:pt x="272" y="10"/>
                </a:cubicBezTo>
                <a:lnTo>
                  <a:pt x="468" y="119"/>
                </a:lnTo>
                <a:close/>
              </a:path>
            </a:pathLst>
          </a:custGeom>
          <a:solidFill>
            <a:schemeClr val="bg2">
              <a:alpha val="10000"/>
            </a:schemeClr>
          </a:solidFill>
          <a:ln>
            <a:noFill/>
          </a:ln>
        </p:spPr>
        <p:txBody>
          <a:bodyPr vert="horz" wrap="square" lIns="91440" tIns="45720" rIns="91440" bIns="45720" numCol="1" anchor="t" anchorCtr="0" compatLnSpc="1"/>
          <a:lstStyle/>
          <a:p>
            <a:endParaRPr lang="en-US"/>
          </a:p>
        </p:txBody>
      </p:sp>
      <p:sp>
        <p:nvSpPr>
          <p:cNvPr id="60" name="Freeform 504"/>
          <p:cNvSpPr/>
          <p:nvPr/>
        </p:nvSpPr>
        <p:spPr bwMode="auto">
          <a:xfrm>
            <a:off x="2442681" y="3976257"/>
            <a:ext cx="1536700" cy="854075"/>
          </a:xfrm>
          <a:custGeom>
            <a:avLst/>
            <a:gdLst>
              <a:gd name="T0" fmla="*/ 468 w 484"/>
              <a:gd name="T1" fmla="*/ 118 h 269"/>
              <a:gd name="T2" fmla="*/ 468 w 484"/>
              <a:gd name="T3" fmla="*/ 151 h 269"/>
              <a:gd name="T4" fmla="*/ 272 w 484"/>
              <a:gd name="T5" fmla="*/ 260 h 269"/>
              <a:gd name="T6" fmla="*/ 212 w 484"/>
              <a:gd name="T7" fmla="*/ 260 h 269"/>
              <a:gd name="T8" fmla="*/ 16 w 484"/>
              <a:gd name="T9" fmla="*/ 151 h 269"/>
              <a:gd name="T10" fmla="*/ 16 w 484"/>
              <a:gd name="T11" fmla="*/ 118 h 269"/>
              <a:gd name="T12" fmla="*/ 212 w 484"/>
              <a:gd name="T13" fmla="*/ 9 h 269"/>
              <a:gd name="T14" fmla="*/ 272 w 484"/>
              <a:gd name="T15" fmla="*/ 9 h 269"/>
              <a:gd name="T16" fmla="*/ 468 w 484"/>
              <a:gd name="T17" fmla="*/ 11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4" h="269">
                <a:moveTo>
                  <a:pt x="468" y="118"/>
                </a:moveTo>
                <a:cubicBezTo>
                  <a:pt x="484" y="127"/>
                  <a:pt x="484" y="142"/>
                  <a:pt x="468" y="151"/>
                </a:cubicBezTo>
                <a:cubicBezTo>
                  <a:pt x="272" y="260"/>
                  <a:pt x="272" y="260"/>
                  <a:pt x="272" y="260"/>
                </a:cubicBezTo>
                <a:cubicBezTo>
                  <a:pt x="256" y="269"/>
                  <a:pt x="229" y="269"/>
                  <a:pt x="212" y="260"/>
                </a:cubicBezTo>
                <a:cubicBezTo>
                  <a:pt x="16" y="151"/>
                  <a:pt x="16" y="151"/>
                  <a:pt x="16" y="151"/>
                </a:cubicBezTo>
                <a:cubicBezTo>
                  <a:pt x="0" y="142"/>
                  <a:pt x="0" y="127"/>
                  <a:pt x="16" y="118"/>
                </a:cubicBezTo>
                <a:cubicBezTo>
                  <a:pt x="212" y="9"/>
                  <a:pt x="212" y="9"/>
                  <a:pt x="212" y="9"/>
                </a:cubicBezTo>
                <a:cubicBezTo>
                  <a:pt x="229" y="0"/>
                  <a:pt x="256" y="0"/>
                  <a:pt x="272" y="9"/>
                </a:cubicBezTo>
                <a:lnTo>
                  <a:pt x="468" y="118"/>
                </a:lnTo>
                <a:close/>
              </a:path>
            </a:pathLst>
          </a:custGeom>
          <a:solidFill>
            <a:schemeClr val="bg2">
              <a:alpha val="10000"/>
            </a:schemeClr>
          </a:solidFill>
          <a:ln>
            <a:noFill/>
          </a:ln>
        </p:spPr>
        <p:txBody>
          <a:bodyPr vert="horz" wrap="square" lIns="91440" tIns="45720" rIns="91440" bIns="45720" numCol="1" anchor="t" anchorCtr="0" compatLnSpc="1"/>
          <a:lstStyle/>
          <a:p>
            <a:endParaRPr lang="en-US"/>
          </a:p>
        </p:txBody>
      </p:sp>
      <p:sp>
        <p:nvSpPr>
          <p:cNvPr id="61" name="Freeform 505"/>
          <p:cNvSpPr/>
          <p:nvPr/>
        </p:nvSpPr>
        <p:spPr bwMode="auto">
          <a:xfrm>
            <a:off x="3947631" y="4297905"/>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62" name="Freeform 506"/>
          <p:cNvSpPr/>
          <p:nvPr/>
        </p:nvSpPr>
        <p:spPr bwMode="auto">
          <a:xfrm>
            <a:off x="3947632" y="4294730"/>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1"/>
                  <a:pt x="0" y="1"/>
                </a:cubicBezTo>
                <a:cubicBezTo>
                  <a:pt x="1" y="1"/>
                  <a:pt x="1" y="0"/>
                  <a:pt x="1"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63" name="Freeform 507"/>
          <p:cNvSpPr/>
          <p:nvPr/>
        </p:nvSpPr>
        <p:spPr bwMode="auto">
          <a:xfrm>
            <a:off x="3941281" y="4301079"/>
            <a:ext cx="6350" cy="6350"/>
          </a:xfrm>
          <a:custGeom>
            <a:avLst/>
            <a:gdLst>
              <a:gd name="T0" fmla="*/ 0 w 2"/>
              <a:gd name="T1" fmla="*/ 2 h 2"/>
              <a:gd name="T2" fmla="*/ 2 w 2"/>
              <a:gd name="T3" fmla="*/ 0 h 2"/>
              <a:gd name="T4" fmla="*/ 0 w 2"/>
              <a:gd name="T5" fmla="*/ 2 h 2"/>
            </a:gdLst>
            <a:ahLst/>
            <a:cxnLst>
              <a:cxn ang="0">
                <a:pos x="T0" y="T1"/>
              </a:cxn>
              <a:cxn ang="0">
                <a:pos x="T2" y="T3"/>
              </a:cxn>
              <a:cxn ang="0">
                <a:pos x="T4" y="T5"/>
              </a:cxn>
            </a:cxnLst>
            <a:rect l="0" t="0" r="r" b="b"/>
            <a:pathLst>
              <a:path w="2" h="2">
                <a:moveTo>
                  <a:pt x="0" y="2"/>
                </a:moveTo>
                <a:cubicBezTo>
                  <a:pt x="1" y="1"/>
                  <a:pt x="2" y="1"/>
                  <a:pt x="2" y="0"/>
                </a:cubicBezTo>
                <a:cubicBezTo>
                  <a:pt x="2" y="1"/>
                  <a:pt x="1" y="1"/>
                  <a:pt x="0" y="2"/>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64" name="Freeform 508"/>
          <p:cNvSpPr/>
          <p:nvPr/>
        </p:nvSpPr>
        <p:spPr bwMode="auto">
          <a:xfrm>
            <a:off x="3950806" y="4291555"/>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65" name="Freeform 509"/>
          <p:cNvSpPr/>
          <p:nvPr/>
        </p:nvSpPr>
        <p:spPr bwMode="auto">
          <a:xfrm>
            <a:off x="3953981" y="4275680"/>
            <a:ext cx="0" cy="9525"/>
          </a:xfrm>
          <a:custGeom>
            <a:avLst/>
            <a:gdLst>
              <a:gd name="T0" fmla="*/ 1 h 3"/>
              <a:gd name="T1" fmla="*/ 3 h 3"/>
              <a:gd name="T2" fmla="*/ 0 h 3"/>
              <a:gd name="T3" fmla="*/ 1 h 3"/>
            </a:gdLst>
            <a:ahLst/>
            <a:cxnLst>
              <a:cxn ang="0">
                <a:pos x="0" y="T0"/>
              </a:cxn>
              <a:cxn ang="0">
                <a:pos x="0" y="T1"/>
              </a:cxn>
              <a:cxn ang="0">
                <a:pos x="0" y="T2"/>
              </a:cxn>
              <a:cxn ang="0">
                <a:pos x="0" y="T3"/>
              </a:cxn>
            </a:cxnLst>
            <a:rect l="0" t="0" r="r" b="b"/>
            <a:pathLst>
              <a:path h="3">
                <a:moveTo>
                  <a:pt x="0" y="1"/>
                </a:moveTo>
                <a:cubicBezTo>
                  <a:pt x="0" y="2"/>
                  <a:pt x="0" y="2"/>
                  <a:pt x="0" y="3"/>
                </a:cubicBezTo>
                <a:cubicBezTo>
                  <a:pt x="0" y="2"/>
                  <a:pt x="0" y="1"/>
                  <a:pt x="0" y="0"/>
                </a:cubicBezTo>
                <a:lnTo>
                  <a:pt x="0" y="1"/>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66" name="Freeform 510"/>
          <p:cNvSpPr/>
          <p:nvPr/>
        </p:nvSpPr>
        <p:spPr bwMode="auto">
          <a:xfrm>
            <a:off x="3950807" y="4285204"/>
            <a:ext cx="3175" cy="6350"/>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1" y="1"/>
                  <a:pt x="0" y="2"/>
                </a:cubicBezTo>
                <a:cubicBezTo>
                  <a:pt x="1" y="1"/>
                  <a:pt x="1" y="1"/>
                  <a:pt x="1"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67" name="Freeform 511"/>
          <p:cNvSpPr/>
          <p:nvPr/>
        </p:nvSpPr>
        <p:spPr bwMode="auto">
          <a:xfrm>
            <a:off x="3953981" y="428520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68" name="Freeform 512"/>
          <p:cNvSpPr/>
          <p:nvPr/>
        </p:nvSpPr>
        <p:spPr bwMode="auto">
          <a:xfrm>
            <a:off x="3953981" y="4275680"/>
            <a:ext cx="0" cy="3175"/>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0"/>
                </a:cubicBezTo>
                <a:cubicBezTo>
                  <a:pt x="0" y="0"/>
                  <a:pt x="0" y="0"/>
                  <a:pt x="0"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69" name="Freeform 513"/>
          <p:cNvSpPr>
            <a:spLocks noEditPoints="1"/>
          </p:cNvSpPr>
          <p:nvPr/>
        </p:nvSpPr>
        <p:spPr bwMode="auto">
          <a:xfrm>
            <a:off x="2442681" y="3850230"/>
            <a:ext cx="1511300" cy="962025"/>
          </a:xfrm>
          <a:custGeom>
            <a:avLst/>
            <a:gdLst>
              <a:gd name="T0" fmla="*/ 476 w 476"/>
              <a:gd name="T1" fmla="*/ 134 h 303"/>
              <a:gd name="T2" fmla="*/ 464 w 476"/>
              <a:gd name="T3" fmla="*/ 118 h 303"/>
              <a:gd name="T4" fmla="*/ 268 w 476"/>
              <a:gd name="T5" fmla="*/ 9 h 303"/>
              <a:gd name="T6" fmla="*/ 208 w 476"/>
              <a:gd name="T7" fmla="*/ 9 h 303"/>
              <a:gd name="T8" fmla="*/ 12 w 476"/>
              <a:gd name="T9" fmla="*/ 118 h 303"/>
              <a:gd name="T10" fmla="*/ 0 w 476"/>
              <a:gd name="T11" fmla="*/ 134 h 303"/>
              <a:gd name="T12" fmla="*/ 0 w 476"/>
              <a:gd name="T13" fmla="*/ 168 h 303"/>
              <a:gd name="T14" fmla="*/ 12 w 476"/>
              <a:gd name="T15" fmla="*/ 185 h 303"/>
              <a:gd name="T16" fmla="*/ 208 w 476"/>
              <a:gd name="T17" fmla="*/ 294 h 303"/>
              <a:gd name="T18" fmla="*/ 268 w 476"/>
              <a:gd name="T19" fmla="*/ 294 h 303"/>
              <a:gd name="T20" fmla="*/ 464 w 476"/>
              <a:gd name="T21" fmla="*/ 185 h 303"/>
              <a:gd name="T22" fmla="*/ 476 w 476"/>
              <a:gd name="T23" fmla="*/ 168 h 303"/>
              <a:gd name="T24" fmla="*/ 476 w 476"/>
              <a:gd name="T25" fmla="*/ 135 h 303"/>
              <a:gd name="T26" fmla="*/ 476 w 476"/>
              <a:gd name="T27" fmla="*/ 137 h 303"/>
              <a:gd name="T28" fmla="*/ 476 w 476"/>
              <a:gd name="T29" fmla="*/ 134 h 303"/>
              <a:gd name="T30" fmla="*/ 475 w 476"/>
              <a:gd name="T31" fmla="*/ 139 h 303"/>
              <a:gd name="T32" fmla="*/ 476 w 476"/>
              <a:gd name="T33" fmla="*/ 137 h 303"/>
              <a:gd name="T34" fmla="*/ 475 w 476"/>
              <a:gd name="T35" fmla="*/ 139 h 303"/>
              <a:gd name="T36" fmla="*/ 472 w 476"/>
              <a:gd name="T37" fmla="*/ 144 h 303"/>
              <a:gd name="T38" fmla="*/ 474 w 476"/>
              <a:gd name="T39" fmla="*/ 142 h 303"/>
              <a:gd name="T40" fmla="*/ 472 w 476"/>
              <a:gd name="T41" fmla="*/ 144 h 303"/>
              <a:gd name="T42" fmla="*/ 474 w 476"/>
              <a:gd name="T43" fmla="*/ 141 h 303"/>
              <a:gd name="T44" fmla="*/ 475 w 476"/>
              <a:gd name="T45" fmla="*/ 140 h 303"/>
              <a:gd name="T46" fmla="*/ 474 w 476"/>
              <a:gd name="T47" fmla="*/ 14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6" h="303">
                <a:moveTo>
                  <a:pt x="476" y="134"/>
                </a:moveTo>
                <a:cubicBezTo>
                  <a:pt x="476" y="128"/>
                  <a:pt x="472" y="122"/>
                  <a:pt x="464" y="118"/>
                </a:cubicBezTo>
                <a:cubicBezTo>
                  <a:pt x="268" y="9"/>
                  <a:pt x="268" y="9"/>
                  <a:pt x="268" y="9"/>
                </a:cubicBezTo>
                <a:cubicBezTo>
                  <a:pt x="252" y="0"/>
                  <a:pt x="225" y="0"/>
                  <a:pt x="208" y="9"/>
                </a:cubicBezTo>
                <a:cubicBezTo>
                  <a:pt x="12" y="118"/>
                  <a:pt x="12" y="118"/>
                  <a:pt x="12" y="118"/>
                </a:cubicBezTo>
                <a:cubicBezTo>
                  <a:pt x="4" y="122"/>
                  <a:pt x="0" y="128"/>
                  <a:pt x="0" y="134"/>
                </a:cubicBezTo>
                <a:cubicBezTo>
                  <a:pt x="0" y="168"/>
                  <a:pt x="0" y="168"/>
                  <a:pt x="0" y="168"/>
                </a:cubicBezTo>
                <a:cubicBezTo>
                  <a:pt x="0" y="174"/>
                  <a:pt x="4" y="180"/>
                  <a:pt x="12" y="185"/>
                </a:cubicBezTo>
                <a:cubicBezTo>
                  <a:pt x="208" y="294"/>
                  <a:pt x="208" y="294"/>
                  <a:pt x="208" y="294"/>
                </a:cubicBezTo>
                <a:cubicBezTo>
                  <a:pt x="225" y="303"/>
                  <a:pt x="252" y="303"/>
                  <a:pt x="268" y="294"/>
                </a:cubicBezTo>
                <a:cubicBezTo>
                  <a:pt x="464" y="185"/>
                  <a:pt x="464" y="185"/>
                  <a:pt x="464" y="185"/>
                </a:cubicBezTo>
                <a:cubicBezTo>
                  <a:pt x="472" y="180"/>
                  <a:pt x="476" y="174"/>
                  <a:pt x="476" y="168"/>
                </a:cubicBezTo>
                <a:cubicBezTo>
                  <a:pt x="476" y="135"/>
                  <a:pt x="476" y="135"/>
                  <a:pt x="476" y="135"/>
                </a:cubicBezTo>
                <a:cubicBezTo>
                  <a:pt x="476" y="136"/>
                  <a:pt x="476" y="136"/>
                  <a:pt x="476" y="137"/>
                </a:cubicBezTo>
                <a:cubicBezTo>
                  <a:pt x="476" y="136"/>
                  <a:pt x="476" y="135"/>
                  <a:pt x="476" y="134"/>
                </a:cubicBezTo>
                <a:close/>
                <a:moveTo>
                  <a:pt x="475" y="139"/>
                </a:moveTo>
                <a:cubicBezTo>
                  <a:pt x="476" y="138"/>
                  <a:pt x="476" y="138"/>
                  <a:pt x="476" y="137"/>
                </a:cubicBezTo>
                <a:cubicBezTo>
                  <a:pt x="476" y="138"/>
                  <a:pt x="476" y="138"/>
                  <a:pt x="475" y="139"/>
                </a:cubicBezTo>
                <a:close/>
                <a:moveTo>
                  <a:pt x="472" y="144"/>
                </a:moveTo>
                <a:cubicBezTo>
                  <a:pt x="473" y="143"/>
                  <a:pt x="474" y="143"/>
                  <a:pt x="474" y="142"/>
                </a:cubicBezTo>
                <a:cubicBezTo>
                  <a:pt x="474" y="143"/>
                  <a:pt x="473" y="143"/>
                  <a:pt x="472" y="144"/>
                </a:cubicBezTo>
                <a:close/>
                <a:moveTo>
                  <a:pt x="474" y="141"/>
                </a:moveTo>
                <a:cubicBezTo>
                  <a:pt x="475" y="141"/>
                  <a:pt x="475" y="140"/>
                  <a:pt x="475" y="140"/>
                </a:cubicBezTo>
                <a:cubicBezTo>
                  <a:pt x="475" y="140"/>
                  <a:pt x="475" y="141"/>
                  <a:pt x="474" y="141"/>
                </a:cubicBezTo>
                <a:close/>
              </a:path>
            </a:pathLst>
          </a:custGeom>
          <a:solidFill>
            <a:schemeClr val="accent4"/>
          </a:solidFill>
          <a:ln>
            <a:noFill/>
          </a:ln>
        </p:spPr>
        <p:txBody>
          <a:bodyPr vert="horz" wrap="square" lIns="91440" tIns="45720" rIns="91440" bIns="45720" numCol="1" anchor="t" anchorCtr="0" compatLnSpc="1"/>
          <a:lstStyle/>
          <a:p>
            <a:endParaRPr lang="en-US"/>
          </a:p>
        </p:txBody>
      </p:sp>
      <p:sp>
        <p:nvSpPr>
          <p:cNvPr id="70" name="Freeform 514"/>
          <p:cNvSpPr/>
          <p:nvPr/>
        </p:nvSpPr>
        <p:spPr bwMode="auto">
          <a:xfrm>
            <a:off x="3947632" y="4294730"/>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1"/>
                  <a:pt x="0" y="1"/>
                </a:cubicBezTo>
                <a:cubicBezTo>
                  <a:pt x="1" y="1"/>
                  <a:pt x="1" y="0"/>
                  <a:pt x="1"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71" name="Freeform 515"/>
          <p:cNvSpPr/>
          <p:nvPr/>
        </p:nvSpPr>
        <p:spPr bwMode="auto">
          <a:xfrm>
            <a:off x="3947631" y="4297905"/>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72" name="Freeform 516"/>
          <p:cNvSpPr/>
          <p:nvPr/>
        </p:nvSpPr>
        <p:spPr bwMode="auto">
          <a:xfrm>
            <a:off x="3941281" y="4301079"/>
            <a:ext cx="6350" cy="6350"/>
          </a:xfrm>
          <a:custGeom>
            <a:avLst/>
            <a:gdLst>
              <a:gd name="T0" fmla="*/ 0 w 2"/>
              <a:gd name="T1" fmla="*/ 2 h 2"/>
              <a:gd name="T2" fmla="*/ 2 w 2"/>
              <a:gd name="T3" fmla="*/ 0 h 2"/>
              <a:gd name="T4" fmla="*/ 0 w 2"/>
              <a:gd name="T5" fmla="*/ 2 h 2"/>
            </a:gdLst>
            <a:ahLst/>
            <a:cxnLst>
              <a:cxn ang="0">
                <a:pos x="T0" y="T1"/>
              </a:cxn>
              <a:cxn ang="0">
                <a:pos x="T2" y="T3"/>
              </a:cxn>
              <a:cxn ang="0">
                <a:pos x="T4" y="T5"/>
              </a:cxn>
            </a:cxnLst>
            <a:rect l="0" t="0" r="r" b="b"/>
            <a:pathLst>
              <a:path w="2" h="2">
                <a:moveTo>
                  <a:pt x="0" y="2"/>
                </a:moveTo>
                <a:cubicBezTo>
                  <a:pt x="1" y="1"/>
                  <a:pt x="2" y="1"/>
                  <a:pt x="2" y="0"/>
                </a:cubicBezTo>
                <a:cubicBezTo>
                  <a:pt x="2" y="1"/>
                  <a:pt x="1" y="1"/>
                  <a:pt x="0" y="2"/>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73" name="Freeform 517"/>
          <p:cNvSpPr/>
          <p:nvPr/>
        </p:nvSpPr>
        <p:spPr bwMode="auto">
          <a:xfrm>
            <a:off x="3953981" y="428520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74" name="Freeform 518"/>
          <p:cNvSpPr/>
          <p:nvPr/>
        </p:nvSpPr>
        <p:spPr bwMode="auto">
          <a:xfrm>
            <a:off x="3953981" y="4275680"/>
            <a:ext cx="0" cy="9525"/>
          </a:xfrm>
          <a:custGeom>
            <a:avLst/>
            <a:gdLst>
              <a:gd name="T0" fmla="*/ 1 h 3"/>
              <a:gd name="T1" fmla="*/ 3 h 3"/>
              <a:gd name="T2" fmla="*/ 0 h 3"/>
              <a:gd name="T3" fmla="*/ 1 h 3"/>
            </a:gdLst>
            <a:ahLst/>
            <a:cxnLst>
              <a:cxn ang="0">
                <a:pos x="0" y="T0"/>
              </a:cxn>
              <a:cxn ang="0">
                <a:pos x="0" y="T1"/>
              </a:cxn>
              <a:cxn ang="0">
                <a:pos x="0" y="T2"/>
              </a:cxn>
              <a:cxn ang="0">
                <a:pos x="0" y="T3"/>
              </a:cxn>
            </a:cxnLst>
            <a:rect l="0" t="0" r="r" b="b"/>
            <a:pathLst>
              <a:path h="3">
                <a:moveTo>
                  <a:pt x="0" y="1"/>
                </a:moveTo>
                <a:cubicBezTo>
                  <a:pt x="0" y="2"/>
                  <a:pt x="0" y="2"/>
                  <a:pt x="0" y="3"/>
                </a:cubicBezTo>
                <a:cubicBezTo>
                  <a:pt x="0" y="2"/>
                  <a:pt x="0" y="1"/>
                  <a:pt x="0" y="0"/>
                </a:cubicBezTo>
                <a:lnTo>
                  <a:pt x="0" y="1"/>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75" name="Freeform 519"/>
          <p:cNvSpPr/>
          <p:nvPr/>
        </p:nvSpPr>
        <p:spPr bwMode="auto">
          <a:xfrm>
            <a:off x="3950807" y="4285204"/>
            <a:ext cx="3175" cy="6350"/>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1" y="1"/>
                  <a:pt x="0" y="2"/>
                </a:cubicBezTo>
                <a:cubicBezTo>
                  <a:pt x="1" y="1"/>
                  <a:pt x="1" y="1"/>
                  <a:pt x="1"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76" name="Freeform 520"/>
          <p:cNvSpPr/>
          <p:nvPr/>
        </p:nvSpPr>
        <p:spPr bwMode="auto">
          <a:xfrm>
            <a:off x="3950806" y="4291555"/>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78" name="Freeform 522"/>
          <p:cNvSpPr/>
          <p:nvPr/>
        </p:nvSpPr>
        <p:spPr bwMode="auto">
          <a:xfrm>
            <a:off x="175779" y="2815174"/>
            <a:ext cx="1511300" cy="533400"/>
          </a:xfrm>
          <a:custGeom>
            <a:avLst/>
            <a:gdLst>
              <a:gd name="T0" fmla="*/ 476 w 476"/>
              <a:gd name="T1" fmla="*/ 0 h 168"/>
              <a:gd name="T2" fmla="*/ 464 w 476"/>
              <a:gd name="T3" fmla="*/ 16 h 168"/>
              <a:gd name="T4" fmla="*/ 268 w 476"/>
              <a:gd name="T5" fmla="*/ 125 h 168"/>
              <a:gd name="T6" fmla="*/ 208 w 476"/>
              <a:gd name="T7" fmla="*/ 125 h 168"/>
              <a:gd name="T8" fmla="*/ 12 w 476"/>
              <a:gd name="T9" fmla="*/ 16 h 168"/>
              <a:gd name="T10" fmla="*/ 0 w 476"/>
              <a:gd name="T11" fmla="*/ 0 h 168"/>
              <a:gd name="T12" fmla="*/ 0 w 476"/>
              <a:gd name="T13" fmla="*/ 34 h 168"/>
              <a:gd name="T14" fmla="*/ 12 w 476"/>
              <a:gd name="T15" fmla="*/ 51 h 168"/>
              <a:gd name="T16" fmla="*/ 208 w 476"/>
              <a:gd name="T17" fmla="*/ 159 h 168"/>
              <a:gd name="T18" fmla="*/ 268 w 476"/>
              <a:gd name="T19" fmla="*/ 159 h 168"/>
              <a:gd name="T20" fmla="*/ 464 w 476"/>
              <a:gd name="T21" fmla="*/ 51 h 168"/>
              <a:gd name="T22" fmla="*/ 476 w 476"/>
              <a:gd name="T23" fmla="*/ 34 h 168"/>
              <a:gd name="T24" fmla="*/ 476 w 476"/>
              <a:gd name="T25"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6" h="168">
                <a:moveTo>
                  <a:pt x="476" y="0"/>
                </a:moveTo>
                <a:cubicBezTo>
                  <a:pt x="476" y="6"/>
                  <a:pt x="472" y="12"/>
                  <a:pt x="464" y="16"/>
                </a:cubicBezTo>
                <a:cubicBezTo>
                  <a:pt x="268" y="125"/>
                  <a:pt x="268" y="125"/>
                  <a:pt x="268" y="125"/>
                </a:cubicBezTo>
                <a:cubicBezTo>
                  <a:pt x="252" y="134"/>
                  <a:pt x="225" y="134"/>
                  <a:pt x="208" y="125"/>
                </a:cubicBezTo>
                <a:cubicBezTo>
                  <a:pt x="12" y="16"/>
                  <a:pt x="12" y="16"/>
                  <a:pt x="12" y="16"/>
                </a:cubicBezTo>
                <a:cubicBezTo>
                  <a:pt x="4" y="12"/>
                  <a:pt x="0" y="6"/>
                  <a:pt x="0" y="0"/>
                </a:cubicBezTo>
                <a:cubicBezTo>
                  <a:pt x="0" y="34"/>
                  <a:pt x="0" y="34"/>
                  <a:pt x="0" y="34"/>
                </a:cubicBezTo>
                <a:cubicBezTo>
                  <a:pt x="0" y="40"/>
                  <a:pt x="4" y="46"/>
                  <a:pt x="12" y="51"/>
                </a:cubicBezTo>
                <a:cubicBezTo>
                  <a:pt x="208" y="159"/>
                  <a:pt x="208" y="159"/>
                  <a:pt x="208" y="159"/>
                </a:cubicBezTo>
                <a:cubicBezTo>
                  <a:pt x="225" y="168"/>
                  <a:pt x="252" y="168"/>
                  <a:pt x="268" y="159"/>
                </a:cubicBezTo>
                <a:cubicBezTo>
                  <a:pt x="464" y="51"/>
                  <a:pt x="464" y="51"/>
                  <a:pt x="464" y="51"/>
                </a:cubicBezTo>
                <a:cubicBezTo>
                  <a:pt x="472" y="46"/>
                  <a:pt x="476" y="40"/>
                  <a:pt x="476" y="34"/>
                </a:cubicBezTo>
                <a:lnTo>
                  <a:pt x="476" y="0"/>
                </a:lnTo>
                <a:close/>
              </a:path>
            </a:pathLst>
          </a:custGeom>
          <a:solidFill>
            <a:schemeClr val="tx1">
              <a:alpha val="15000"/>
            </a:schemeClr>
          </a:solidFill>
          <a:ln>
            <a:noFill/>
          </a:ln>
        </p:spPr>
        <p:txBody>
          <a:bodyPr vert="horz" wrap="square" lIns="91440" tIns="45720" rIns="91440" bIns="45720" numCol="1" anchor="t" anchorCtr="0" compatLnSpc="1"/>
          <a:lstStyle/>
          <a:p>
            <a:endParaRPr lang="en-US"/>
          </a:p>
        </p:txBody>
      </p:sp>
      <p:sp>
        <p:nvSpPr>
          <p:cNvPr id="81" name="Freeform 525"/>
          <p:cNvSpPr/>
          <p:nvPr/>
        </p:nvSpPr>
        <p:spPr bwMode="auto">
          <a:xfrm>
            <a:off x="2442681" y="4275680"/>
            <a:ext cx="1511300" cy="536575"/>
          </a:xfrm>
          <a:custGeom>
            <a:avLst/>
            <a:gdLst>
              <a:gd name="T0" fmla="*/ 476 w 476"/>
              <a:gd name="T1" fmla="*/ 0 h 169"/>
              <a:gd name="T2" fmla="*/ 464 w 476"/>
              <a:gd name="T3" fmla="*/ 17 h 169"/>
              <a:gd name="T4" fmla="*/ 268 w 476"/>
              <a:gd name="T5" fmla="*/ 126 h 169"/>
              <a:gd name="T6" fmla="*/ 208 w 476"/>
              <a:gd name="T7" fmla="*/ 126 h 169"/>
              <a:gd name="T8" fmla="*/ 12 w 476"/>
              <a:gd name="T9" fmla="*/ 17 h 169"/>
              <a:gd name="T10" fmla="*/ 0 w 476"/>
              <a:gd name="T11" fmla="*/ 0 h 169"/>
              <a:gd name="T12" fmla="*/ 0 w 476"/>
              <a:gd name="T13" fmla="*/ 34 h 169"/>
              <a:gd name="T14" fmla="*/ 12 w 476"/>
              <a:gd name="T15" fmla="*/ 51 h 169"/>
              <a:gd name="T16" fmla="*/ 208 w 476"/>
              <a:gd name="T17" fmla="*/ 160 h 169"/>
              <a:gd name="T18" fmla="*/ 268 w 476"/>
              <a:gd name="T19" fmla="*/ 160 h 169"/>
              <a:gd name="T20" fmla="*/ 464 w 476"/>
              <a:gd name="T21" fmla="*/ 51 h 169"/>
              <a:gd name="T22" fmla="*/ 476 w 476"/>
              <a:gd name="T23" fmla="*/ 34 h 169"/>
              <a:gd name="T24" fmla="*/ 476 w 476"/>
              <a:gd name="T25"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6" h="169">
                <a:moveTo>
                  <a:pt x="476" y="0"/>
                </a:moveTo>
                <a:cubicBezTo>
                  <a:pt x="476" y="6"/>
                  <a:pt x="472" y="12"/>
                  <a:pt x="464" y="17"/>
                </a:cubicBezTo>
                <a:cubicBezTo>
                  <a:pt x="268" y="126"/>
                  <a:pt x="268" y="126"/>
                  <a:pt x="268" y="126"/>
                </a:cubicBezTo>
                <a:cubicBezTo>
                  <a:pt x="252" y="135"/>
                  <a:pt x="225" y="135"/>
                  <a:pt x="208" y="126"/>
                </a:cubicBezTo>
                <a:cubicBezTo>
                  <a:pt x="12" y="17"/>
                  <a:pt x="12" y="17"/>
                  <a:pt x="12" y="17"/>
                </a:cubicBezTo>
                <a:cubicBezTo>
                  <a:pt x="4" y="12"/>
                  <a:pt x="0" y="6"/>
                  <a:pt x="0" y="0"/>
                </a:cubicBezTo>
                <a:cubicBezTo>
                  <a:pt x="0" y="34"/>
                  <a:pt x="0" y="34"/>
                  <a:pt x="0" y="34"/>
                </a:cubicBezTo>
                <a:cubicBezTo>
                  <a:pt x="0" y="40"/>
                  <a:pt x="4" y="46"/>
                  <a:pt x="12" y="51"/>
                </a:cubicBezTo>
                <a:cubicBezTo>
                  <a:pt x="208" y="160"/>
                  <a:pt x="208" y="160"/>
                  <a:pt x="208" y="160"/>
                </a:cubicBezTo>
                <a:cubicBezTo>
                  <a:pt x="225" y="169"/>
                  <a:pt x="252" y="169"/>
                  <a:pt x="268" y="160"/>
                </a:cubicBezTo>
                <a:cubicBezTo>
                  <a:pt x="464" y="51"/>
                  <a:pt x="464" y="51"/>
                  <a:pt x="464" y="51"/>
                </a:cubicBezTo>
                <a:cubicBezTo>
                  <a:pt x="472" y="46"/>
                  <a:pt x="476" y="40"/>
                  <a:pt x="476" y="34"/>
                </a:cubicBezTo>
                <a:lnTo>
                  <a:pt x="476" y="0"/>
                </a:lnTo>
                <a:close/>
              </a:path>
            </a:pathLst>
          </a:custGeom>
          <a:solidFill>
            <a:schemeClr val="tx1">
              <a:alpha val="15000"/>
            </a:schemeClr>
          </a:solidFill>
          <a:ln>
            <a:noFill/>
          </a:ln>
        </p:spPr>
        <p:txBody>
          <a:bodyPr vert="horz" wrap="square" lIns="91440" tIns="45720" rIns="91440" bIns="45720" numCol="1" anchor="t" anchorCtr="0" compatLnSpc="1"/>
          <a:lstStyle/>
          <a:p>
            <a:endParaRPr lang="en-US"/>
          </a:p>
        </p:txBody>
      </p:sp>
      <p:sp>
        <p:nvSpPr>
          <p:cNvPr id="3" name="Footer Placeholder 2"/>
          <p:cNvSpPr>
            <a:spLocks noGrp="1"/>
          </p:cNvSpPr>
          <p:nvPr>
            <p:ph type="ftr" sz="quarter" idx="11"/>
          </p:nvPr>
        </p:nvSpPr>
        <p:spPr/>
        <p:txBody>
          <a:bodyPr/>
          <a:lstStyle/>
          <a:p>
            <a:r>
              <a:rPr lang="en-US" dirty="0"/>
              <a:t>.</a:t>
            </a:r>
          </a:p>
        </p:txBody>
      </p:sp>
      <p:sp>
        <p:nvSpPr>
          <p:cNvPr id="4" name="Slide Number Placeholder 3"/>
          <p:cNvSpPr>
            <a:spLocks noGrp="1"/>
          </p:cNvSpPr>
          <p:nvPr>
            <p:ph type="sldNum" sz="quarter" idx="12"/>
          </p:nvPr>
        </p:nvSpPr>
        <p:spPr/>
        <p:txBody>
          <a:bodyPr/>
          <a:lstStyle/>
          <a:p>
            <a:endParaRPr lang="en-US" dirty="0"/>
          </a:p>
        </p:txBody>
      </p:sp>
      <p:sp>
        <p:nvSpPr>
          <p:cNvPr id="8" name="TextBox 7"/>
          <p:cNvSpPr txBox="1"/>
          <p:nvPr/>
        </p:nvSpPr>
        <p:spPr>
          <a:xfrm>
            <a:off x="393195" y="2648039"/>
            <a:ext cx="1026630" cy="492443"/>
          </a:xfrm>
          <a:prstGeom prst="rect">
            <a:avLst/>
          </a:prstGeom>
          <a:noFill/>
        </p:spPr>
        <p:txBody>
          <a:bodyPr wrap="square" lIns="0" tIns="0" rIns="0" bIns="0" rtlCol="0" anchor="b">
            <a:spAutoFit/>
          </a:bodyPr>
          <a:lstStyle/>
          <a:p>
            <a:pPr algn="ctr"/>
            <a:r>
              <a:rPr lang="zh-CN" altLang="en-US" sz="1600" b="1" dirty="0">
                <a:solidFill>
                  <a:schemeClr val="tx2"/>
                </a:solidFill>
                <a:latin typeface="新宋体" panose="02010609030101010101" pitchFamily="49" charset="-122"/>
                <a:ea typeface="新宋体" panose="02010609030101010101" pitchFamily="49" charset="-122"/>
              </a:rPr>
              <a:t>顾客满意度分析</a:t>
            </a:r>
            <a:endParaRPr lang="en-US" sz="1600" b="1" dirty="0">
              <a:solidFill>
                <a:schemeClr val="tx2"/>
              </a:solidFill>
              <a:latin typeface="新宋体" panose="02010609030101010101" pitchFamily="49" charset="-122"/>
              <a:ea typeface="新宋体" panose="02010609030101010101" pitchFamily="49" charset="-122"/>
            </a:endParaRPr>
          </a:p>
        </p:txBody>
      </p:sp>
      <p:sp>
        <p:nvSpPr>
          <p:cNvPr id="9" name="TextBox 8"/>
          <p:cNvSpPr txBox="1"/>
          <p:nvPr/>
        </p:nvSpPr>
        <p:spPr>
          <a:xfrm>
            <a:off x="2661118" y="1421097"/>
            <a:ext cx="1026630" cy="492443"/>
          </a:xfrm>
          <a:prstGeom prst="rect">
            <a:avLst/>
          </a:prstGeom>
          <a:noFill/>
        </p:spPr>
        <p:txBody>
          <a:bodyPr wrap="square" lIns="0" tIns="0" rIns="0" bIns="0" rtlCol="0" anchor="b">
            <a:spAutoFit/>
          </a:bodyPr>
          <a:lstStyle/>
          <a:p>
            <a:pPr algn="ctr"/>
            <a:r>
              <a:rPr lang="zh-CN" altLang="en-US" sz="1600" b="1" dirty="0">
                <a:solidFill>
                  <a:schemeClr val="bg1"/>
                </a:solidFill>
                <a:latin typeface="新宋体" panose="02010609030101010101" pitchFamily="49" charset="-122"/>
                <a:ea typeface="新宋体" panose="02010609030101010101" pitchFamily="49" charset="-122"/>
              </a:rPr>
              <a:t>结构方程模型</a:t>
            </a:r>
            <a:endParaRPr lang="en-US" sz="1600" b="1" dirty="0">
              <a:solidFill>
                <a:schemeClr val="bg1"/>
              </a:solidFill>
              <a:latin typeface="新宋体" panose="02010609030101010101" pitchFamily="49" charset="-122"/>
              <a:ea typeface="新宋体" panose="02010609030101010101" pitchFamily="49" charset="-122"/>
            </a:endParaRPr>
          </a:p>
        </p:txBody>
      </p:sp>
      <p:sp>
        <p:nvSpPr>
          <p:cNvPr id="10" name="TextBox 9"/>
          <p:cNvSpPr txBox="1"/>
          <p:nvPr/>
        </p:nvSpPr>
        <p:spPr>
          <a:xfrm>
            <a:off x="2685016" y="4047768"/>
            <a:ext cx="1026630" cy="492443"/>
          </a:xfrm>
          <a:prstGeom prst="rect">
            <a:avLst/>
          </a:prstGeom>
          <a:noFill/>
        </p:spPr>
        <p:txBody>
          <a:bodyPr wrap="square" lIns="0" tIns="0" rIns="0" bIns="0" rtlCol="0" anchor="b">
            <a:spAutoFit/>
          </a:bodyPr>
          <a:lstStyle/>
          <a:p>
            <a:pPr algn="ctr"/>
            <a:r>
              <a:rPr lang="zh-CN" altLang="en-US" sz="1600" b="1" dirty="0">
                <a:solidFill>
                  <a:schemeClr val="tx2"/>
                </a:solidFill>
                <a:latin typeface="新宋体" panose="02010609030101010101" pitchFamily="49" charset="-122"/>
                <a:ea typeface="新宋体" panose="02010609030101010101" pitchFamily="49" charset="-122"/>
              </a:rPr>
              <a:t>自然语言处理</a:t>
            </a:r>
            <a:endParaRPr lang="en-US" sz="1600" b="1" dirty="0">
              <a:solidFill>
                <a:schemeClr val="tx2"/>
              </a:solidFill>
              <a:latin typeface="新宋体" panose="02010609030101010101" pitchFamily="49" charset="-122"/>
              <a:ea typeface="新宋体" panose="02010609030101010101" pitchFamily="49" charset="-122"/>
            </a:endParaRPr>
          </a:p>
        </p:txBody>
      </p:sp>
      <p:sp>
        <p:nvSpPr>
          <p:cNvPr id="29" name="TextBox 28"/>
          <p:cNvSpPr txBox="1"/>
          <p:nvPr/>
        </p:nvSpPr>
        <p:spPr>
          <a:xfrm>
            <a:off x="4035459" y="492606"/>
            <a:ext cx="1593789" cy="246221"/>
          </a:xfrm>
          <a:prstGeom prst="rect">
            <a:avLst/>
          </a:prstGeom>
          <a:noFill/>
        </p:spPr>
        <p:txBody>
          <a:bodyPr wrap="square" lIns="0" tIns="0" rIns="0" bIns="0" rtlCol="0">
            <a:spAutoFit/>
          </a:bodyPr>
          <a:lstStyle/>
          <a:p>
            <a:pPr algn="ctr"/>
            <a:r>
              <a:rPr lang="en-US" sz="1600" b="1" dirty="0">
                <a:solidFill>
                  <a:schemeClr val="bg1"/>
                </a:solidFill>
              </a:rPr>
              <a:t>Dummy Title</a:t>
            </a:r>
          </a:p>
        </p:txBody>
      </p:sp>
      <p:sp>
        <p:nvSpPr>
          <p:cNvPr id="83" name="Title 1">
            <a:extLst>
              <a:ext uri="{FF2B5EF4-FFF2-40B4-BE49-F238E27FC236}">
                <a16:creationId xmlns:a16="http://schemas.microsoft.com/office/drawing/2014/main" id="{40F8203E-8560-4C5C-91A7-088A7720BAC7}"/>
              </a:ext>
            </a:extLst>
          </p:cNvPr>
          <p:cNvSpPr txBox="1">
            <a:spLocks noChangeArrowheads="1"/>
          </p:cNvSpPr>
          <p:nvPr/>
        </p:nvSpPr>
        <p:spPr>
          <a:xfrm>
            <a:off x="325665" y="413416"/>
            <a:ext cx="4753381" cy="875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r>
              <a:rPr lang="zh-CN" altLang="en-US" sz="3200" b="1" dirty="0">
                <a:solidFill>
                  <a:srgbClr val="002060"/>
                </a:solidFill>
                <a:latin typeface="宋体" panose="02010600030101010101" pitchFamily="2" charset="-122"/>
                <a:ea typeface="宋体" panose="02010600030101010101" pitchFamily="2" charset="-122"/>
              </a:rPr>
              <a:t>成果总结</a:t>
            </a:r>
          </a:p>
        </p:txBody>
      </p:sp>
      <p:sp>
        <p:nvSpPr>
          <p:cNvPr id="84" name="TextBox 10">
            <a:extLst>
              <a:ext uri="{FF2B5EF4-FFF2-40B4-BE49-F238E27FC236}">
                <a16:creationId xmlns:a16="http://schemas.microsoft.com/office/drawing/2014/main" id="{ABEC258D-7EC4-4DDB-A776-C14B766EC211}"/>
              </a:ext>
            </a:extLst>
          </p:cNvPr>
          <p:cNvSpPr txBox="1">
            <a:spLocks noChangeArrowheads="1"/>
          </p:cNvSpPr>
          <p:nvPr/>
        </p:nvSpPr>
        <p:spPr bwMode="auto">
          <a:xfrm>
            <a:off x="4602283" y="1159878"/>
            <a:ext cx="2551112"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150000"/>
              </a:lnSpc>
            </a:pPr>
            <a:r>
              <a:rPr lang="zh-CN" altLang="en-US" sz="1400" dirty="0">
                <a:latin typeface="新宋体" panose="02010609030101010101" pitchFamily="49" charset="-122"/>
                <a:ea typeface="新宋体" panose="02010609030101010101" pitchFamily="49" charset="-122"/>
              </a:rPr>
              <a:t>消费者选择餐厅时更加注重</a:t>
            </a:r>
            <a:endParaRPr lang="en-US" altLang="zh-CN" sz="1400" dirty="0">
              <a:latin typeface="新宋体" panose="02010609030101010101" pitchFamily="49" charset="-122"/>
              <a:ea typeface="新宋体" panose="02010609030101010101" pitchFamily="49" charset="-122"/>
            </a:endParaRPr>
          </a:p>
          <a:p>
            <a:pPr algn="ctr">
              <a:lnSpc>
                <a:spcPct val="150000"/>
              </a:lnSpc>
            </a:pPr>
            <a:r>
              <a:rPr lang="zh-CN" altLang="en-US" sz="1400" dirty="0">
                <a:latin typeface="新宋体" panose="02010609030101010101" pitchFamily="49" charset="-122"/>
                <a:ea typeface="新宋体" panose="02010609030101010101" pitchFamily="49" charset="-122"/>
              </a:rPr>
              <a:t>服务质量、菜品口味、平台评分和菜品价格</a:t>
            </a:r>
            <a:endParaRPr lang="en-US" altLang="zh-CN" sz="1400" dirty="0">
              <a:latin typeface="新宋体" panose="02010609030101010101" pitchFamily="49" charset="-122"/>
              <a:ea typeface="新宋体" panose="02010609030101010101" pitchFamily="49" charset="-122"/>
            </a:endParaRPr>
          </a:p>
        </p:txBody>
      </p:sp>
      <p:grpSp>
        <p:nvGrpSpPr>
          <p:cNvPr id="6" name="组合 5">
            <a:extLst>
              <a:ext uri="{FF2B5EF4-FFF2-40B4-BE49-F238E27FC236}">
                <a16:creationId xmlns:a16="http://schemas.microsoft.com/office/drawing/2014/main" id="{8FF3047C-86F9-4F92-B738-DBD9FE7059B2}"/>
              </a:ext>
            </a:extLst>
          </p:cNvPr>
          <p:cNvGrpSpPr/>
          <p:nvPr/>
        </p:nvGrpSpPr>
        <p:grpSpPr>
          <a:xfrm>
            <a:off x="3643555" y="3365686"/>
            <a:ext cx="3258488" cy="1987958"/>
            <a:chOff x="3762513" y="3334463"/>
            <a:chExt cx="3258488" cy="1987958"/>
          </a:xfrm>
        </p:grpSpPr>
        <p:sp>
          <p:nvSpPr>
            <p:cNvPr id="91" name="Freeform 477">
              <a:extLst>
                <a:ext uri="{FF2B5EF4-FFF2-40B4-BE49-F238E27FC236}">
                  <a16:creationId xmlns:a16="http://schemas.microsoft.com/office/drawing/2014/main" id="{D199F77C-69E8-44C9-A72A-F354140B4C14}"/>
                </a:ext>
              </a:extLst>
            </p:cNvPr>
            <p:cNvSpPr/>
            <p:nvPr/>
          </p:nvSpPr>
          <p:spPr bwMode="auto">
            <a:xfrm rot="10800000" flipH="1">
              <a:off x="4126378" y="4286599"/>
              <a:ext cx="612776" cy="990600"/>
            </a:xfrm>
            <a:custGeom>
              <a:avLst/>
              <a:gdLst>
                <a:gd name="T0" fmla="*/ 214 w 214"/>
                <a:gd name="T1" fmla="*/ 23 h 312"/>
                <a:gd name="T2" fmla="*/ 173 w 214"/>
                <a:gd name="T3" fmla="*/ 0 h 312"/>
                <a:gd name="T4" fmla="*/ 173 w 214"/>
                <a:gd name="T5" fmla="*/ 17 h 312"/>
                <a:gd name="T6" fmla="*/ 132 w 214"/>
                <a:gd name="T7" fmla="*/ 17 h 312"/>
                <a:gd name="T8" fmla="*/ 92 w 214"/>
                <a:gd name="T9" fmla="*/ 57 h 312"/>
                <a:gd name="T10" fmla="*/ 92 w 214"/>
                <a:gd name="T11" fmla="*/ 272 h 312"/>
                <a:gd name="T12" fmla="*/ 64 w 214"/>
                <a:gd name="T13" fmla="*/ 300 h 312"/>
                <a:gd name="T14" fmla="*/ 0 w 214"/>
                <a:gd name="T15" fmla="*/ 300 h 312"/>
                <a:gd name="T16" fmla="*/ 0 w 214"/>
                <a:gd name="T17" fmla="*/ 312 h 312"/>
                <a:gd name="T18" fmla="*/ 64 w 214"/>
                <a:gd name="T19" fmla="*/ 312 h 312"/>
                <a:gd name="T20" fmla="*/ 104 w 214"/>
                <a:gd name="T21" fmla="*/ 272 h 312"/>
                <a:gd name="T22" fmla="*/ 104 w 214"/>
                <a:gd name="T23" fmla="*/ 57 h 312"/>
                <a:gd name="T24" fmla="*/ 132 w 214"/>
                <a:gd name="T25" fmla="*/ 29 h 312"/>
                <a:gd name="T26" fmla="*/ 173 w 214"/>
                <a:gd name="T27" fmla="*/ 29 h 312"/>
                <a:gd name="T28" fmla="*/ 173 w 214"/>
                <a:gd name="T29" fmla="*/ 46 h 312"/>
                <a:gd name="T30" fmla="*/ 214 w 214"/>
                <a:gd name="T31" fmla="*/ 23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4" h="312">
                  <a:moveTo>
                    <a:pt x="214" y="23"/>
                  </a:moveTo>
                  <a:cubicBezTo>
                    <a:pt x="173" y="0"/>
                    <a:pt x="173" y="0"/>
                    <a:pt x="173" y="0"/>
                  </a:cubicBezTo>
                  <a:cubicBezTo>
                    <a:pt x="173" y="17"/>
                    <a:pt x="173" y="17"/>
                    <a:pt x="173" y="17"/>
                  </a:cubicBezTo>
                  <a:cubicBezTo>
                    <a:pt x="132" y="17"/>
                    <a:pt x="132" y="17"/>
                    <a:pt x="132" y="17"/>
                  </a:cubicBezTo>
                  <a:cubicBezTo>
                    <a:pt x="110" y="17"/>
                    <a:pt x="92" y="35"/>
                    <a:pt x="92" y="57"/>
                  </a:cubicBezTo>
                  <a:cubicBezTo>
                    <a:pt x="92" y="272"/>
                    <a:pt x="92" y="272"/>
                    <a:pt x="92" y="272"/>
                  </a:cubicBezTo>
                  <a:cubicBezTo>
                    <a:pt x="92" y="288"/>
                    <a:pt x="79" y="300"/>
                    <a:pt x="64" y="300"/>
                  </a:cubicBezTo>
                  <a:cubicBezTo>
                    <a:pt x="0" y="300"/>
                    <a:pt x="0" y="300"/>
                    <a:pt x="0" y="300"/>
                  </a:cubicBezTo>
                  <a:cubicBezTo>
                    <a:pt x="0" y="312"/>
                    <a:pt x="0" y="312"/>
                    <a:pt x="0" y="312"/>
                  </a:cubicBezTo>
                  <a:cubicBezTo>
                    <a:pt x="64" y="312"/>
                    <a:pt x="64" y="312"/>
                    <a:pt x="64" y="312"/>
                  </a:cubicBezTo>
                  <a:cubicBezTo>
                    <a:pt x="86" y="312"/>
                    <a:pt x="104" y="294"/>
                    <a:pt x="104" y="272"/>
                  </a:cubicBezTo>
                  <a:cubicBezTo>
                    <a:pt x="104" y="57"/>
                    <a:pt x="104" y="57"/>
                    <a:pt x="104" y="57"/>
                  </a:cubicBezTo>
                  <a:cubicBezTo>
                    <a:pt x="104" y="42"/>
                    <a:pt x="116" y="29"/>
                    <a:pt x="132" y="29"/>
                  </a:cubicBezTo>
                  <a:cubicBezTo>
                    <a:pt x="173" y="29"/>
                    <a:pt x="173" y="29"/>
                    <a:pt x="173" y="29"/>
                  </a:cubicBezTo>
                  <a:cubicBezTo>
                    <a:pt x="173" y="46"/>
                    <a:pt x="173" y="46"/>
                    <a:pt x="173" y="46"/>
                  </a:cubicBezTo>
                  <a:lnTo>
                    <a:pt x="214" y="23"/>
                  </a:lnTo>
                  <a:close/>
                </a:path>
              </a:pathLst>
            </a:custGeom>
            <a:solidFill>
              <a:schemeClr val="bg2">
                <a:alpha val="50000"/>
              </a:schemeClr>
            </a:solidFill>
            <a:ln>
              <a:solidFill>
                <a:schemeClr val="bg2">
                  <a:lumMod val="50000"/>
                </a:schemeClr>
              </a:solidFill>
            </a:ln>
          </p:spPr>
          <p:txBody>
            <a:bodyPr vert="horz" wrap="square" lIns="91440" tIns="45720" rIns="91440" bIns="45720" numCol="1" anchor="t" anchorCtr="0" compatLnSpc="1"/>
            <a:lstStyle/>
            <a:p>
              <a:endParaRPr lang="en-US"/>
            </a:p>
          </p:txBody>
        </p:sp>
        <p:grpSp>
          <p:nvGrpSpPr>
            <p:cNvPr id="5" name="组合 4">
              <a:extLst>
                <a:ext uri="{FF2B5EF4-FFF2-40B4-BE49-F238E27FC236}">
                  <a16:creationId xmlns:a16="http://schemas.microsoft.com/office/drawing/2014/main" id="{6E7E384B-F854-4706-AD1F-74F64875ED79}"/>
                </a:ext>
              </a:extLst>
            </p:cNvPr>
            <p:cNvGrpSpPr/>
            <p:nvPr/>
          </p:nvGrpSpPr>
          <p:grpSpPr>
            <a:xfrm>
              <a:off x="3762513" y="3334463"/>
              <a:ext cx="3258488" cy="1987958"/>
              <a:chOff x="4437861" y="3588867"/>
              <a:chExt cx="3258488" cy="1987958"/>
            </a:xfrm>
          </p:grpSpPr>
          <p:sp>
            <p:nvSpPr>
              <p:cNvPr id="33" name="Freeform 477"/>
              <p:cNvSpPr/>
              <p:nvPr/>
            </p:nvSpPr>
            <p:spPr bwMode="auto">
              <a:xfrm>
                <a:off x="4800812" y="3588867"/>
                <a:ext cx="677863" cy="990600"/>
              </a:xfrm>
              <a:custGeom>
                <a:avLst/>
                <a:gdLst>
                  <a:gd name="T0" fmla="*/ 214 w 214"/>
                  <a:gd name="T1" fmla="*/ 23 h 312"/>
                  <a:gd name="T2" fmla="*/ 173 w 214"/>
                  <a:gd name="T3" fmla="*/ 0 h 312"/>
                  <a:gd name="T4" fmla="*/ 173 w 214"/>
                  <a:gd name="T5" fmla="*/ 17 h 312"/>
                  <a:gd name="T6" fmla="*/ 132 w 214"/>
                  <a:gd name="T7" fmla="*/ 17 h 312"/>
                  <a:gd name="T8" fmla="*/ 92 w 214"/>
                  <a:gd name="T9" fmla="*/ 57 h 312"/>
                  <a:gd name="T10" fmla="*/ 92 w 214"/>
                  <a:gd name="T11" fmla="*/ 272 h 312"/>
                  <a:gd name="T12" fmla="*/ 64 w 214"/>
                  <a:gd name="T13" fmla="*/ 300 h 312"/>
                  <a:gd name="T14" fmla="*/ 0 w 214"/>
                  <a:gd name="T15" fmla="*/ 300 h 312"/>
                  <a:gd name="T16" fmla="*/ 0 w 214"/>
                  <a:gd name="T17" fmla="*/ 312 h 312"/>
                  <a:gd name="T18" fmla="*/ 64 w 214"/>
                  <a:gd name="T19" fmla="*/ 312 h 312"/>
                  <a:gd name="T20" fmla="*/ 104 w 214"/>
                  <a:gd name="T21" fmla="*/ 272 h 312"/>
                  <a:gd name="T22" fmla="*/ 104 w 214"/>
                  <a:gd name="T23" fmla="*/ 57 h 312"/>
                  <a:gd name="T24" fmla="*/ 132 w 214"/>
                  <a:gd name="T25" fmla="*/ 29 h 312"/>
                  <a:gd name="T26" fmla="*/ 173 w 214"/>
                  <a:gd name="T27" fmla="*/ 29 h 312"/>
                  <a:gd name="T28" fmla="*/ 173 w 214"/>
                  <a:gd name="T29" fmla="*/ 46 h 312"/>
                  <a:gd name="T30" fmla="*/ 214 w 214"/>
                  <a:gd name="T31" fmla="*/ 23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4" h="312">
                    <a:moveTo>
                      <a:pt x="214" y="23"/>
                    </a:moveTo>
                    <a:cubicBezTo>
                      <a:pt x="173" y="0"/>
                      <a:pt x="173" y="0"/>
                      <a:pt x="173" y="0"/>
                    </a:cubicBezTo>
                    <a:cubicBezTo>
                      <a:pt x="173" y="17"/>
                      <a:pt x="173" y="17"/>
                      <a:pt x="173" y="17"/>
                    </a:cubicBezTo>
                    <a:cubicBezTo>
                      <a:pt x="132" y="17"/>
                      <a:pt x="132" y="17"/>
                      <a:pt x="132" y="17"/>
                    </a:cubicBezTo>
                    <a:cubicBezTo>
                      <a:pt x="110" y="17"/>
                      <a:pt x="92" y="35"/>
                      <a:pt x="92" y="57"/>
                    </a:cubicBezTo>
                    <a:cubicBezTo>
                      <a:pt x="92" y="272"/>
                      <a:pt x="92" y="272"/>
                      <a:pt x="92" y="272"/>
                    </a:cubicBezTo>
                    <a:cubicBezTo>
                      <a:pt x="92" y="288"/>
                      <a:pt x="79" y="300"/>
                      <a:pt x="64" y="300"/>
                    </a:cubicBezTo>
                    <a:cubicBezTo>
                      <a:pt x="0" y="300"/>
                      <a:pt x="0" y="300"/>
                      <a:pt x="0" y="300"/>
                    </a:cubicBezTo>
                    <a:cubicBezTo>
                      <a:pt x="0" y="312"/>
                      <a:pt x="0" y="312"/>
                      <a:pt x="0" y="312"/>
                    </a:cubicBezTo>
                    <a:cubicBezTo>
                      <a:pt x="64" y="312"/>
                      <a:pt x="64" y="312"/>
                      <a:pt x="64" y="312"/>
                    </a:cubicBezTo>
                    <a:cubicBezTo>
                      <a:pt x="86" y="312"/>
                      <a:pt x="104" y="294"/>
                      <a:pt x="104" y="272"/>
                    </a:cubicBezTo>
                    <a:cubicBezTo>
                      <a:pt x="104" y="57"/>
                      <a:pt x="104" y="57"/>
                      <a:pt x="104" y="57"/>
                    </a:cubicBezTo>
                    <a:cubicBezTo>
                      <a:pt x="104" y="42"/>
                      <a:pt x="116" y="29"/>
                      <a:pt x="132" y="29"/>
                    </a:cubicBezTo>
                    <a:cubicBezTo>
                      <a:pt x="173" y="29"/>
                      <a:pt x="173" y="29"/>
                      <a:pt x="173" y="29"/>
                    </a:cubicBezTo>
                    <a:cubicBezTo>
                      <a:pt x="173" y="46"/>
                      <a:pt x="173" y="46"/>
                      <a:pt x="173" y="46"/>
                    </a:cubicBezTo>
                    <a:lnTo>
                      <a:pt x="214" y="23"/>
                    </a:lnTo>
                    <a:close/>
                  </a:path>
                </a:pathLst>
              </a:custGeom>
              <a:solidFill>
                <a:schemeClr val="bg2">
                  <a:alpha val="50000"/>
                </a:schemeClr>
              </a:solidFill>
              <a:ln>
                <a:solidFill>
                  <a:schemeClr val="tx1">
                    <a:lumMod val="75000"/>
                    <a:lumOff val="25000"/>
                  </a:schemeClr>
                </a:solidFill>
              </a:ln>
            </p:spPr>
            <p:txBody>
              <a:bodyPr vert="horz" wrap="square" lIns="91440" tIns="45720" rIns="91440" bIns="45720" numCol="1" anchor="t" anchorCtr="0" compatLnSpc="1"/>
              <a:lstStyle/>
              <a:p>
                <a:endParaRPr lang="en-US"/>
              </a:p>
            </p:txBody>
          </p:sp>
          <p:sp>
            <p:nvSpPr>
              <p:cNvPr id="92" name="Freeform 479">
                <a:extLst>
                  <a:ext uri="{FF2B5EF4-FFF2-40B4-BE49-F238E27FC236}">
                    <a16:creationId xmlns:a16="http://schemas.microsoft.com/office/drawing/2014/main" id="{4FE92E20-89F4-4560-B94B-E5AF163181F5}"/>
                  </a:ext>
                </a:extLst>
              </p:cNvPr>
              <p:cNvSpPr/>
              <p:nvPr/>
            </p:nvSpPr>
            <p:spPr bwMode="auto">
              <a:xfrm>
                <a:off x="4437861" y="3630550"/>
                <a:ext cx="3258488" cy="1946275"/>
              </a:xfrm>
              <a:custGeom>
                <a:avLst/>
                <a:gdLst>
                  <a:gd name="T0" fmla="*/ 468 w 484"/>
                  <a:gd name="T1" fmla="*/ 119 h 270"/>
                  <a:gd name="T2" fmla="*/ 468 w 484"/>
                  <a:gd name="T3" fmla="*/ 152 h 270"/>
                  <a:gd name="T4" fmla="*/ 272 w 484"/>
                  <a:gd name="T5" fmla="*/ 261 h 270"/>
                  <a:gd name="T6" fmla="*/ 212 w 484"/>
                  <a:gd name="T7" fmla="*/ 261 h 270"/>
                  <a:gd name="T8" fmla="*/ 16 w 484"/>
                  <a:gd name="T9" fmla="*/ 152 h 270"/>
                  <a:gd name="T10" fmla="*/ 16 w 484"/>
                  <a:gd name="T11" fmla="*/ 119 h 270"/>
                  <a:gd name="T12" fmla="*/ 212 w 484"/>
                  <a:gd name="T13" fmla="*/ 10 h 270"/>
                  <a:gd name="T14" fmla="*/ 272 w 484"/>
                  <a:gd name="T15" fmla="*/ 10 h 270"/>
                  <a:gd name="T16" fmla="*/ 468 w 484"/>
                  <a:gd name="T17" fmla="*/ 119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4" h="270">
                    <a:moveTo>
                      <a:pt x="468" y="119"/>
                    </a:moveTo>
                    <a:cubicBezTo>
                      <a:pt x="484" y="128"/>
                      <a:pt x="484" y="143"/>
                      <a:pt x="468" y="152"/>
                    </a:cubicBezTo>
                    <a:cubicBezTo>
                      <a:pt x="272" y="261"/>
                      <a:pt x="272" y="261"/>
                      <a:pt x="272" y="261"/>
                    </a:cubicBezTo>
                    <a:cubicBezTo>
                      <a:pt x="256" y="270"/>
                      <a:pt x="229" y="270"/>
                      <a:pt x="212" y="261"/>
                    </a:cubicBezTo>
                    <a:cubicBezTo>
                      <a:pt x="16" y="152"/>
                      <a:pt x="16" y="152"/>
                      <a:pt x="16" y="152"/>
                    </a:cubicBezTo>
                    <a:cubicBezTo>
                      <a:pt x="0" y="143"/>
                      <a:pt x="0" y="128"/>
                      <a:pt x="16" y="119"/>
                    </a:cubicBezTo>
                    <a:cubicBezTo>
                      <a:pt x="212" y="10"/>
                      <a:pt x="212" y="10"/>
                      <a:pt x="212" y="10"/>
                    </a:cubicBezTo>
                    <a:cubicBezTo>
                      <a:pt x="229" y="0"/>
                      <a:pt x="256" y="0"/>
                      <a:pt x="272" y="10"/>
                    </a:cubicBezTo>
                    <a:lnTo>
                      <a:pt x="468" y="119"/>
                    </a:lnTo>
                    <a:close/>
                  </a:path>
                </a:pathLst>
              </a:custGeom>
              <a:solidFill>
                <a:schemeClr val="bg2">
                  <a:alpha val="10000"/>
                </a:schemeClr>
              </a:solidFill>
              <a:ln>
                <a:noFill/>
              </a:ln>
            </p:spPr>
            <p:txBody>
              <a:bodyPr vert="horz" wrap="square" lIns="91440" tIns="45720" rIns="91440" bIns="45720" numCol="1" anchor="t" anchorCtr="0" compatLnSpc="1"/>
              <a:lstStyle/>
              <a:p>
                <a:endParaRPr lang="en-US"/>
              </a:p>
            </p:txBody>
          </p:sp>
        </p:grpSp>
      </p:grpSp>
      <p:sp>
        <p:nvSpPr>
          <p:cNvPr id="79" name="Freeform 486">
            <a:extLst>
              <a:ext uri="{FF2B5EF4-FFF2-40B4-BE49-F238E27FC236}">
                <a16:creationId xmlns:a16="http://schemas.microsoft.com/office/drawing/2014/main" id="{94E9C3C3-4792-4E44-93B8-05819F9CACCB}"/>
              </a:ext>
            </a:extLst>
          </p:cNvPr>
          <p:cNvSpPr/>
          <p:nvPr/>
        </p:nvSpPr>
        <p:spPr bwMode="auto">
          <a:xfrm>
            <a:off x="6291613" y="3392187"/>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80" name="Freeform 487">
            <a:extLst>
              <a:ext uri="{FF2B5EF4-FFF2-40B4-BE49-F238E27FC236}">
                <a16:creationId xmlns:a16="http://schemas.microsoft.com/office/drawing/2014/main" id="{444286B7-8856-4D3B-87EB-3671BA5BE450}"/>
              </a:ext>
            </a:extLst>
          </p:cNvPr>
          <p:cNvSpPr/>
          <p:nvPr/>
        </p:nvSpPr>
        <p:spPr bwMode="auto">
          <a:xfrm>
            <a:off x="6285263" y="3395361"/>
            <a:ext cx="6350" cy="6350"/>
          </a:xfrm>
          <a:custGeom>
            <a:avLst/>
            <a:gdLst>
              <a:gd name="T0" fmla="*/ 0 w 2"/>
              <a:gd name="T1" fmla="*/ 2 h 2"/>
              <a:gd name="T2" fmla="*/ 2 w 2"/>
              <a:gd name="T3" fmla="*/ 0 h 2"/>
              <a:gd name="T4" fmla="*/ 0 w 2"/>
              <a:gd name="T5" fmla="*/ 2 h 2"/>
            </a:gdLst>
            <a:ahLst/>
            <a:cxnLst>
              <a:cxn ang="0">
                <a:pos x="T0" y="T1"/>
              </a:cxn>
              <a:cxn ang="0">
                <a:pos x="T2" y="T3"/>
              </a:cxn>
              <a:cxn ang="0">
                <a:pos x="T4" y="T5"/>
              </a:cxn>
            </a:cxnLst>
            <a:rect l="0" t="0" r="r" b="b"/>
            <a:pathLst>
              <a:path w="2" h="2">
                <a:moveTo>
                  <a:pt x="0" y="2"/>
                </a:moveTo>
                <a:cubicBezTo>
                  <a:pt x="1" y="2"/>
                  <a:pt x="2" y="1"/>
                  <a:pt x="2" y="0"/>
                </a:cubicBezTo>
                <a:cubicBezTo>
                  <a:pt x="2" y="1"/>
                  <a:pt x="1" y="2"/>
                  <a:pt x="0" y="2"/>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82" name="Freeform 488">
            <a:extLst>
              <a:ext uri="{FF2B5EF4-FFF2-40B4-BE49-F238E27FC236}">
                <a16:creationId xmlns:a16="http://schemas.microsoft.com/office/drawing/2014/main" id="{5ABAC180-FE83-41A4-9704-3BE1ECF2E5C2}"/>
              </a:ext>
            </a:extLst>
          </p:cNvPr>
          <p:cNvSpPr/>
          <p:nvPr/>
        </p:nvSpPr>
        <p:spPr bwMode="auto">
          <a:xfrm>
            <a:off x="6291614" y="3389012"/>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1"/>
                  <a:pt x="0" y="1"/>
                </a:cubicBezTo>
                <a:cubicBezTo>
                  <a:pt x="1" y="1"/>
                  <a:pt x="1" y="0"/>
                  <a:pt x="1"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85" name="Freeform 489">
            <a:extLst>
              <a:ext uri="{FF2B5EF4-FFF2-40B4-BE49-F238E27FC236}">
                <a16:creationId xmlns:a16="http://schemas.microsoft.com/office/drawing/2014/main" id="{335EAA28-70EC-4490-B774-9761A410337E}"/>
              </a:ext>
            </a:extLst>
          </p:cNvPr>
          <p:cNvSpPr/>
          <p:nvPr/>
        </p:nvSpPr>
        <p:spPr bwMode="auto">
          <a:xfrm>
            <a:off x="6294789" y="3379486"/>
            <a:ext cx="3175" cy="6350"/>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1" y="1"/>
                  <a:pt x="0" y="2"/>
                </a:cubicBezTo>
                <a:cubicBezTo>
                  <a:pt x="1" y="1"/>
                  <a:pt x="1" y="1"/>
                  <a:pt x="1"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86" name="Freeform 490">
            <a:extLst>
              <a:ext uri="{FF2B5EF4-FFF2-40B4-BE49-F238E27FC236}">
                <a16:creationId xmlns:a16="http://schemas.microsoft.com/office/drawing/2014/main" id="{76B7F55F-0E0F-42A0-B62C-8D11108B7082}"/>
              </a:ext>
            </a:extLst>
          </p:cNvPr>
          <p:cNvSpPr/>
          <p:nvPr/>
        </p:nvSpPr>
        <p:spPr bwMode="auto">
          <a:xfrm>
            <a:off x="6294788" y="3385837"/>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87" name="Freeform 491">
            <a:extLst>
              <a:ext uri="{FF2B5EF4-FFF2-40B4-BE49-F238E27FC236}">
                <a16:creationId xmlns:a16="http://schemas.microsoft.com/office/drawing/2014/main" id="{D49EC39C-D176-4CA4-BEFC-A4870F445842}"/>
              </a:ext>
            </a:extLst>
          </p:cNvPr>
          <p:cNvSpPr/>
          <p:nvPr/>
        </p:nvSpPr>
        <p:spPr bwMode="auto">
          <a:xfrm>
            <a:off x="6297963" y="3369962"/>
            <a:ext cx="0" cy="9525"/>
          </a:xfrm>
          <a:custGeom>
            <a:avLst/>
            <a:gdLst>
              <a:gd name="T0" fmla="*/ 2 h 3"/>
              <a:gd name="T1" fmla="*/ 3 h 3"/>
              <a:gd name="T2" fmla="*/ 0 h 3"/>
              <a:gd name="T3" fmla="*/ 2 h 3"/>
            </a:gdLst>
            <a:ahLst/>
            <a:cxnLst>
              <a:cxn ang="0">
                <a:pos x="0" y="T0"/>
              </a:cxn>
              <a:cxn ang="0">
                <a:pos x="0" y="T1"/>
              </a:cxn>
              <a:cxn ang="0">
                <a:pos x="0" y="T2"/>
              </a:cxn>
              <a:cxn ang="0">
                <a:pos x="0" y="T3"/>
              </a:cxn>
            </a:cxnLst>
            <a:rect l="0" t="0" r="r" b="b"/>
            <a:pathLst>
              <a:path h="3">
                <a:moveTo>
                  <a:pt x="0" y="2"/>
                </a:moveTo>
                <a:cubicBezTo>
                  <a:pt x="0" y="2"/>
                  <a:pt x="0" y="2"/>
                  <a:pt x="0" y="3"/>
                </a:cubicBezTo>
                <a:cubicBezTo>
                  <a:pt x="0" y="2"/>
                  <a:pt x="0" y="1"/>
                  <a:pt x="0" y="0"/>
                </a:cubicBezTo>
                <a:lnTo>
                  <a:pt x="0" y="2"/>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88" name="Freeform 492">
            <a:extLst>
              <a:ext uri="{FF2B5EF4-FFF2-40B4-BE49-F238E27FC236}">
                <a16:creationId xmlns:a16="http://schemas.microsoft.com/office/drawing/2014/main" id="{0DFF24B2-3A88-42D7-A342-326EE8BEB498}"/>
              </a:ext>
            </a:extLst>
          </p:cNvPr>
          <p:cNvSpPr/>
          <p:nvPr/>
        </p:nvSpPr>
        <p:spPr bwMode="auto">
          <a:xfrm>
            <a:off x="6297963" y="337948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93" name="Freeform 493">
            <a:extLst>
              <a:ext uri="{FF2B5EF4-FFF2-40B4-BE49-F238E27FC236}">
                <a16:creationId xmlns:a16="http://schemas.microsoft.com/office/drawing/2014/main" id="{DFEB997B-B663-43B0-AFAC-635C3E99C0D0}"/>
              </a:ext>
            </a:extLst>
          </p:cNvPr>
          <p:cNvSpPr>
            <a:spLocks noEditPoints="1"/>
          </p:cNvSpPr>
          <p:nvPr/>
        </p:nvSpPr>
        <p:spPr bwMode="auto">
          <a:xfrm>
            <a:off x="4786663" y="2944512"/>
            <a:ext cx="1511300" cy="962025"/>
          </a:xfrm>
          <a:custGeom>
            <a:avLst/>
            <a:gdLst>
              <a:gd name="T0" fmla="*/ 476 w 476"/>
              <a:gd name="T1" fmla="*/ 135 h 303"/>
              <a:gd name="T2" fmla="*/ 464 w 476"/>
              <a:gd name="T3" fmla="*/ 118 h 303"/>
              <a:gd name="T4" fmla="*/ 268 w 476"/>
              <a:gd name="T5" fmla="*/ 9 h 303"/>
              <a:gd name="T6" fmla="*/ 208 w 476"/>
              <a:gd name="T7" fmla="*/ 9 h 303"/>
              <a:gd name="T8" fmla="*/ 12 w 476"/>
              <a:gd name="T9" fmla="*/ 118 h 303"/>
              <a:gd name="T10" fmla="*/ 0 w 476"/>
              <a:gd name="T11" fmla="*/ 134 h 303"/>
              <a:gd name="T12" fmla="*/ 0 w 476"/>
              <a:gd name="T13" fmla="*/ 168 h 303"/>
              <a:gd name="T14" fmla="*/ 12 w 476"/>
              <a:gd name="T15" fmla="*/ 185 h 303"/>
              <a:gd name="T16" fmla="*/ 208 w 476"/>
              <a:gd name="T17" fmla="*/ 294 h 303"/>
              <a:gd name="T18" fmla="*/ 268 w 476"/>
              <a:gd name="T19" fmla="*/ 294 h 303"/>
              <a:gd name="T20" fmla="*/ 464 w 476"/>
              <a:gd name="T21" fmla="*/ 185 h 303"/>
              <a:gd name="T22" fmla="*/ 476 w 476"/>
              <a:gd name="T23" fmla="*/ 168 h 303"/>
              <a:gd name="T24" fmla="*/ 476 w 476"/>
              <a:gd name="T25" fmla="*/ 136 h 303"/>
              <a:gd name="T26" fmla="*/ 476 w 476"/>
              <a:gd name="T27" fmla="*/ 137 h 303"/>
              <a:gd name="T28" fmla="*/ 476 w 476"/>
              <a:gd name="T29" fmla="*/ 135 h 303"/>
              <a:gd name="T30" fmla="*/ 475 w 476"/>
              <a:gd name="T31" fmla="*/ 139 h 303"/>
              <a:gd name="T32" fmla="*/ 476 w 476"/>
              <a:gd name="T33" fmla="*/ 137 h 303"/>
              <a:gd name="T34" fmla="*/ 475 w 476"/>
              <a:gd name="T35" fmla="*/ 139 h 303"/>
              <a:gd name="T36" fmla="*/ 472 w 476"/>
              <a:gd name="T37" fmla="*/ 144 h 303"/>
              <a:gd name="T38" fmla="*/ 474 w 476"/>
              <a:gd name="T39" fmla="*/ 142 h 303"/>
              <a:gd name="T40" fmla="*/ 472 w 476"/>
              <a:gd name="T41" fmla="*/ 144 h 303"/>
              <a:gd name="T42" fmla="*/ 474 w 476"/>
              <a:gd name="T43" fmla="*/ 141 h 303"/>
              <a:gd name="T44" fmla="*/ 475 w 476"/>
              <a:gd name="T45" fmla="*/ 140 h 303"/>
              <a:gd name="T46" fmla="*/ 474 w 476"/>
              <a:gd name="T47" fmla="*/ 14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6" h="303">
                <a:moveTo>
                  <a:pt x="476" y="135"/>
                </a:moveTo>
                <a:cubicBezTo>
                  <a:pt x="476" y="129"/>
                  <a:pt x="472" y="122"/>
                  <a:pt x="464" y="118"/>
                </a:cubicBezTo>
                <a:cubicBezTo>
                  <a:pt x="268" y="9"/>
                  <a:pt x="268" y="9"/>
                  <a:pt x="268" y="9"/>
                </a:cubicBezTo>
                <a:cubicBezTo>
                  <a:pt x="252" y="0"/>
                  <a:pt x="225" y="0"/>
                  <a:pt x="208" y="9"/>
                </a:cubicBezTo>
                <a:cubicBezTo>
                  <a:pt x="12" y="118"/>
                  <a:pt x="12" y="118"/>
                  <a:pt x="12" y="118"/>
                </a:cubicBezTo>
                <a:cubicBezTo>
                  <a:pt x="4" y="122"/>
                  <a:pt x="0" y="128"/>
                  <a:pt x="0" y="134"/>
                </a:cubicBezTo>
                <a:cubicBezTo>
                  <a:pt x="0" y="168"/>
                  <a:pt x="0" y="168"/>
                  <a:pt x="0" y="168"/>
                </a:cubicBezTo>
                <a:cubicBezTo>
                  <a:pt x="0" y="174"/>
                  <a:pt x="4" y="181"/>
                  <a:pt x="12" y="185"/>
                </a:cubicBezTo>
                <a:cubicBezTo>
                  <a:pt x="208" y="294"/>
                  <a:pt x="208" y="294"/>
                  <a:pt x="208" y="294"/>
                </a:cubicBezTo>
                <a:cubicBezTo>
                  <a:pt x="225" y="303"/>
                  <a:pt x="252" y="303"/>
                  <a:pt x="268" y="294"/>
                </a:cubicBezTo>
                <a:cubicBezTo>
                  <a:pt x="464" y="185"/>
                  <a:pt x="464" y="185"/>
                  <a:pt x="464" y="185"/>
                </a:cubicBezTo>
                <a:cubicBezTo>
                  <a:pt x="472" y="180"/>
                  <a:pt x="476" y="174"/>
                  <a:pt x="476" y="168"/>
                </a:cubicBezTo>
                <a:cubicBezTo>
                  <a:pt x="476" y="136"/>
                  <a:pt x="476" y="136"/>
                  <a:pt x="476" y="136"/>
                </a:cubicBezTo>
                <a:cubicBezTo>
                  <a:pt x="476" y="136"/>
                  <a:pt x="476" y="136"/>
                  <a:pt x="476" y="137"/>
                </a:cubicBezTo>
                <a:cubicBezTo>
                  <a:pt x="476" y="136"/>
                  <a:pt x="476" y="135"/>
                  <a:pt x="476" y="135"/>
                </a:cubicBezTo>
                <a:close/>
                <a:moveTo>
                  <a:pt x="475" y="139"/>
                </a:moveTo>
                <a:cubicBezTo>
                  <a:pt x="476" y="138"/>
                  <a:pt x="476" y="138"/>
                  <a:pt x="476" y="137"/>
                </a:cubicBezTo>
                <a:cubicBezTo>
                  <a:pt x="476" y="138"/>
                  <a:pt x="476" y="138"/>
                  <a:pt x="475" y="139"/>
                </a:cubicBezTo>
                <a:close/>
                <a:moveTo>
                  <a:pt x="472" y="144"/>
                </a:moveTo>
                <a:cubicBezTo>
                  <a:pt x="473" y="144"/>
                  <a:pt x="474" y="143"/>
                  <a:pt x="474" y="142"/>
                </a:cubicBezTo>
                <a:cubicBezTo>
                  <a:pt x="474" y="143"/>
                  <a:pt x="473" y="144"/>
                  <a:pt x="472" y="144"/>
                </a:cubicBezTo>
                <a:close/>
                <a:moveTo>
                  <a:pt x="474" y="141"/>
                </a:moveTo>
                <a:cubicBezTo>
                  <a:pt x="475" y="141"/>
                  <a:pt x="475" y="140"/>
                  <a:pt x="475" y="140"/>
                </a:cubicBezTo>
                <a:cubicBezTo>
                  <a:pt x="475" y="140"/>
                  <a:pt x="475" y="141"/>
                  <a:pt x="474" y="141"/>
                </a:cubicBez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94" name="Freeform 494">
            <a:extLst>
              <a:ext uri="{FF2B5EF4-FFF2-40B4-BE49-F238E27FC236}">
                <a16:creationId xmlns:a16="http://schemas.microsoft.com/office/drawing/2014/main" id="{60ED1354-8AC2-40A7-98F1-19322E859B1E}"/>
              </a:ext>
            </a:extLst>
          </p:cNvPr>
          <p:cNvSpPr/>
          <p:nvPr/>
        </p:nvSpPr>
        <p:spPr bwMode="auto">
          <a:xfrm>
            <a:off x="6297963" y="3369961"/>
            <a:ext cx="0" cy="6350"/>
          </a:xfrm>
          <a:custGeom>
            <a:avLst/>
            <a:gdLst>
              <a:gd name="T0" fmla="*/ 0 h 2"/>
              <a:gd name="T1" fmla="*/ 2 h 2"/>
              <a:gd name="T2" fmla="*/ 1 h 2"/>
              <a:gd name="T3" fmla="*/ 0 h 2"/>
            </a:gdLst>
            <a:ahLst/>
            <a:cxnLst>
              <a:cxn ang="0">
                <a:pos x="0" y="T0"/>
              </a:cxn>
              <a:cxn ang="0">
                <a:pos x="0" y="T1"/>
              </a:cxn>
              <a:cxn ang="0">
                <a:pos x="0" y="T2"/>
              </a:cxn>
              <a:cxn ang="0">
                <a:pos x="0" y="T3"/>
              </a:cxn>
            </a:cxnLst>
            <a:rect l="0" t="0" r="r" b="b"/>
            <a:pathLst>
              <a:path h="2">
                <a:moveTo>
                  <a:pt x="0" y="0"/>
                </a:moveTo>
                <a:cubicBezTo>
                  <a:pt x="0" y="2"/>
                  <a:pt x="0" y="2"/>
                  <a:pt x="0" y="2"/>
                </a:cubicBezTo>
                <a:cubicBezTo>
                  <a:pt x="0" y="1"/>
                  <a:pt x="0" y="1"/>
                  <a:pt x="0" y="1"/>
                </a:cubicBezTo>
                <a:cubicBezTo>
                  <a:pt x="0" y="1"/>
                  <a:pt x="0" y="0"/>
                  <a:pt x="0"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95" name="Freeform 495">
            <a:extLst>
              <a:ext uri="{FF2B5EF4-FFF2-40B4-BE49-F238E27FC236}">
                <a16:creationId xmlns:a16="http://schemas.microsoft.com/office/drawing/2014/main" id="{45C42EA7-763C-43E2-89D1-FEB173D7BA81}"/>
              </a:ext>
            </a:extLst>
          </p:cNvPr>
          <p:cNvSpPr/>
          <p:nvPr/>
        </p:nvSpPr>
        <p:spPr bwMode="auto">
          <a:xfrm>
            <a:off x="6291614" y="3389012"/>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1"/>
                  <a:pt x="0" y="1"/>
                </a:cubicBezTo>
                <a:cubicBezTo>
                  <a:pt x="1" y="1"/>
                  <a:pt x="1" y="0"/>
                  <a:pt x="1"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04" name="Freeform 496">
            <a:extLst>
              <a:ext uri="{FF2B5EF4-FFF2-40B4-BE49-F238E27FC236}">
                <a16:creationId xmlns:a16="http://schemas.microsoft.com/office/drawing/2014/main" id="{A097F641-4724-4E02-A7CB-AF1F28F4A714}"/>
              </a:ext>
            </a:extLst>
          </p:cNvPr>
          <p:cNvSpPr/>
          <p:nvPr/>
        </p:nvSpPr>
        <p:spPr bwMode="auto">
          <a:xfrm>
            <a:off x="6294788" y="3385837"/>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05" name="Freeform 497">
            <a:extLst>
              <a:ext uri="{FF2B5EF4-FFF2-40B4-BE49-F238E27FC236}">
                <a16:creationId xmlns:a16="http://schemas.microsoft.com/office/drawing/2014/main" id="{A5ED8158-8A6F-4D86-ADC2-C9DCA07FEBC8}"/>
              </a:ext>
            </a:extLst>
          </p:cNvPr>
          <p:cNvSpPr/>
          <p:nvPr/>
        </p:nvSpPr>
        <p:spPr bwMode="auto">
          <a:xfrm>
            <a:off x="6291613" y="3392187"/>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06" name="Freeform 498">
            <a:extLst>
              <a:ext uri="{FF2B5EF4-FFF2-40B4-BE49-F238E27FC236}">
                <a16:creationId xmlns:a16="http://schemas.microsoft.com/office/drawing/2014/main" id="{D60BE179-16C4-4AE5-8447-1258014FB07A}"/>
              </a:ext>
            </a:extLst>
          </p:cNvPr>
          <p:cNvSpPr/>
          <p:nvPr/>
        </p:nvSpPr>
        <p:spPr bwMode="auto">
          <a:xfrm>
            <a:off x="6285263" y="3395361"/>
            <a:ext cx="6350" cy="6350"/>
          </a:xfrm>
          <a:custGeom>
            <a:avLst/>
            <a:gdLst>
              <a:gd name="T0" fmla="*/ 0 w 2"/>
              <a:gd name="T1" fmla="*/ 2 h 2"/>
              <a:gd name="T2" fmla="*/ 2 w 2"/>
              <a:gd name="T3" fmla="*/ 0 h 2"/>
              <a:gd name="T4" fmla="*/ 0 w 2"/>
              <a:gd name="T5" fmla="*/ 2 h 2"/>
            </a:gdLst>
            <a:ahLst/>
            <a:cxnLst>
              <a:cxn ang="0">
                <a:pos x="T0" y="T1"/>
              </a:cxn>
              <a:cxn ang="0">
                <a:pos x="T2" y="T3"/>
              </a:cxn>
              <a:cxn ang="0">
                <a:pos x="T4" y="T5"/>
              </a:cxn>
            </a:cxnLst>
            <a:rect l="0" t="0" r="r" b="b"/>
            <a:pathLst>
              <a:path w="2" h="2">
                <a:moveTo>
                  <a:pt x="0" y="2"/>
                </a:moveTo>
                <a:cubicBezTo>
                  <a:pt x="1" y="2"/>
                  <a:pt x="2" y="1"/>
                  <a:pt x="2" y="0"/>
                </a:cubicBezTo>
                <a:cubicBezTo>
                  <a:pt x="2" y="1"/>
                  <a:pt x="1" y="2"/>
                  <a:pt x="0" y="2"/>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07" name="Freeform 499">
            <a:extLst>
              <a:ext uri="{FF2B5EF4-FFF2-40B4-BE49-F238E27FC236}">
                <a16:creationId xmlns:a16="http://schemas.microsoft.com/office/drawing/2014/main" id="{F869C385-0588-48F2-BD77-32F02A23AD91}"/>
              </a:ext>
            </a:extLst>
          </p:cNvPr>
          <p:cNvSpPr/>
          <p:nvPr/>
        </p:nvSpPr>
        <p:spPr bwMode="auto">
          <a:xfrm>
            <a:off x="6294789" y="3379486"/>
            <a:ext cx="3175" cy="6350"/>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1" y="1"/>
                  <a:pt x="0" y="2"/>
                </a:cubicBezTo>
                <a:cubicBezTo>
                  <a:pt x="1" y="1"/>
                  <a:pt x="1" y="1"/>
                  <a:pt x="1"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08" name="Freeform 500">
            <a:extLst>
              <a:ext uri="{FF2B5EF4-FFF2-40B4-BE49-F238E27FC236}">
                <a16:creationId xmlns:a16="http://schemas.microsoft.com/office/drawing/2014/main" id="{B9BB4EA9-2454-4EA5-9C74-591CBE38E7E6}"/>
              </a:ext>
            </a:extLst>
          </p:cNvPr>
          <p:cNvSpPr/>
          <p:nvPr/>
        </p:nvSpPr>
        <p:spPr bwMode="auto">
          <a:xfrm>
            <a:off x="6297963" y="3369962"/>
            <a:ext cx="0" cy="9525"/>
          </a:xfrm>
          <a:custGeom>
            <a:avLst/>
            <a:gdLst>
              <a:gd name="T0" fmla="*/ 2 h 3"/>
              <a:gd name="T1" fmla="*/ 3 h 3"/>
              <a:gd name="T2" fmla="*/ 0 h 3"/>
              <a:gd name="T3" fmla="*/ 2 h 3"/>
            </a:gdLst>
            <a:ahLst/>
            <a:cxnLst>
              <a:cxn ang="0">
                <a:pos x="0" y="T0"/>
              </a:cxn>
              <a:cxn ang="0">
                <a:pos x="0" y="T1"/>
              </a:cxn>
              <a:cxn ang="0">
                <a:pos x="0" y="T2"/>
              </a:cxn>
              <a:cxn ang="0">
                <a:pos x="0" y="T3"/>
              </a:cxn>
            </a:cxnLst>
            <a:rect l="0" t="0" r="r" b="b"/>
            <a:pathLst>
              <a:path h="3">
                <a:moveTo>
                  <a:pt x="0" y="2"/>
                </a:moveTo>
                <a:cubicBezTo>
                  <a:pt x="0" y="2"/>
                  <a:pt x="0" y="2"/>
                  <a:pt x="0" y="3"/>
                </a:cubicBezTo>
                <a:cubicBezTo>
                  <a:pt x="0" y="2"/>
                  <a:pt x="0" y="1"/>
                  <a:pt x="0" y="0"/>
                </a:cubicBezTo>
                <a:lnTo>
                  <a:pt x="0" y="2"/>
                </a:ln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09" name="Freeform 501">
            <a:extLst>
              <a:ext uri="{FF2B5EF4-FFF2-40B4-BE49-F238E27FC236}">
                <a16:creationId xmlns:a16="http://schemas.microsoft.com/office/drawing/2014/main" id="{97D1DB15-9C87-455D-B42F-6F456EDBFDED}"/>
              </a:ext>
            </a:extLst>
          </p:cNvPr>
          <p:cNvSpPr/>
          <p:nvPr/>
        </p:nvSpPr>
        <p:spPr bwMode="auto">
          <a:xfrm>
            <a:off x="6297963" y="337948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10" name="Freeform 523">
            <a:extLst>
              <a:ext uri="{FF2B5EF4-FFF2-40B4-BE49-F238E27FC236}">
                <a16:creationId xmlns:a16="http://schemas.microsoft.com/office/drawing/2014/main" id="{A995ADB2-FA3D-46C1-B535-B1D4DFABF6CC}"/>
              </a:ext>
            </a:extLst>
          </p:cNvPr>
          <p:cNvSpPr/>
          <p:nvPr/>
        </p:nvSpPr>
        <p:spPr bwMode="auto">
          <a:xfrm>
            <a:off x="4786663" y="3369962"/>
            <a:ext cx="1511300" cy="536575"/>
          </a:xfrm>
          <a:custGeom>
            <a:avLst/>
            <a:gdLst>
              <a:gd name="T0" fmla="*/ 476 w 476"/>
              <a:gd name="T1" fmla="*/ 0 h 169"/>
              <a:gd name="T2" fmla="*/ 464 w 476"/>
              <a:gd name="T3" fmla="*/ 17 h 169"/>
              <a:gd name="T4" fmla="*/ 268 w 476"/>
              <a:gd name="T5" fmla="*/ 126 h 169"/>
              <a:gd name="T6" fmla="*/ 208 w 476"/>
              <a:gd name="T7" fmla="*/ 126 h 169"/>
              <a:gd name="T8" fmla="*/ 12 w 476"/>
              <a:gd name="T9" fmla="*/ 17 h 169"/>
              <a:gd name="T10" fmla="*/ 0 w 476"/>
              <a:gd name="T11" fmla="*/ 0 h 169"/>
              <a:gd name="T12" fmla="*/ 0 w 476"/>
              <a:gd name="T13" fmla="*/ 34 h 169"/>
              <a:gd name="T14" fmla="*/ 12 w 476"/>
              <a:gd name="T15" fmla="*/ 51 h 169"/>
              <a:gd name="T16" fmla="*/ 208 w 476"/>
              <a:gd name="T17" fmla="*/ 160 h 169"/>
              <a:gd name="T18" fmla="*/ 268 w 476"/>
              <a:gd name="T19" fmla="*/ 160 h 169"/>
              <a:gd name="T20" fmla="*/ 464 w 476"/>
              <a:gd name="T21" fmla="*/ 51 h 169"/>
              <a:gd name="T22" fmla="*/ 476 w 476"/>
              <a:gd name="T23" fmla="*/ 34 h 169"/>
              <a:gd name="T24" fmla="*/ 476 w 476"/>
              <a:gd name="T25"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6" h="169">
                <a:moveTo>
                  <a:pt x="476" y="0"/>
                </a:moveTo>
                <a:cubicBezTo>
                  <a:pt x="476" y="6"/>
                  <a:pt x="472" y="12"/>
                  <a:pt x="464" y="17"/>
                </a:cubicBezTo>
                <a:cubicBezTo>
                  <a:pt x="268" y="126"/>
                  <a:pt x="268" y="126"/>
                  <a:pt x="268" y="126"/>
                </a:cubicBezTo>
                <a:cubicBezTo>
                  <a:pt x="252" y="135"/>
                  <a:pt x="225" y="135"/>
                  <a:pt x="208" y="126"/>
                </a:cubicBezTo>
                <a:cubicBezTo>
                  <a:pt x="12" y="17"/>
                  <a:pt x="12" y="17"/>
                  <a:pt x="12" y="17"/>
                </a:cubicBezTo>
                <a:cubicBezTo>
                  <a:pt x="4" y="12"/>
                  <a:pt x="0" y="6"/>
                  <a:pt x="0" y="0"/>
                </a:cubicBezTo>
                <a:cubicBezTo>
                  <a:pt x="0" y="34"/>
                  <a:pt x="0" y="34"/>
                  <a:pt x="0" y="34"/>
                </a:cubicBezTo>
                <a:cubicBezTo>
                  <a:pt x="0" y="40"/>
                  <a:pt x="4" y="47"/>
                  <a:pt x="12" y="51"/>
                </a:cubicBezTo>
                <a:cubicBezTo>
                  <a:pt x="208" y="160"/>
                  <a:pt x="208" y="160"/>
                  <a:pt x="208" y="160"/>
                </a:cubicBezTo>
                <a:cubicBezTo>
                  <a:pt x="225" y="169"/>
                  <a:pt x="252" y="169"/>
                  <a:pt x="268" y="160"/>
                </a:cubicBezTo>
                <a:cubicBezTo>
                  <a:pt x="464" y="51"/>
                  <a:pt x="464" y="51"/>
                  <a:pt x="464" y="51"/>
                </a:cubicBezTo>
                <a:cubicBezTo>
                  <a:pt x="472" y="46"/>
                  <a:pt x="476" y="40"/>
                  <a:pt x="476" y="34"/>
                </a:cubicBezTo>
                <a:lnTo>
                  <a:pt x="476" y="0"/>
                </a:lnTo>
                <a:close/>
              </a:path>
            </a:pathLst>
          </a:custGeom>
          <a:solidFill>
            <a:schemeClr val="tx1">
              <a:alpha val="15000"/>
            </a:schemeClr>
          </a:solidFill>
          <a:ln>
            <a:noFill/>
          </a:ln>
        </p:spPr>
        <p:txBody>
          <a:bodyPr vert="horz" wrap="square" lIns="91440" tIns="45720" rIns="91440" bIns="45720" numCol="1" anchor="t" anchorCtr="0" compatLnSpc="1"/>
          <a:lstStyle/>
          <a:p>
            <a:endParaRPr lang="en-US"/>
          </a:p>
        </p:txBody>
      </p:sp>
      <p:sp>
        <p:nvSpPr>
          <p:cNvPr id="111" name="TextBox 8">
            <a:extLst>
              <a:ext uri="{FF2B5EF4-FFF2-40B4-BE49-F238E27FC236}">
                <a16:creationId xmlns:a16="http://schemas.microsoft.com/office/drawing/2014/main" id="{F3AE391F-1451-48F0-BC2D-1F7EDFC5A35E}"/>
              </a:ext>
            </a:extLst>
          </p:cNvPr>
          <p:cNvSpPr txBox="1"/>
          <p:nvPr/>
        </p:nvSpPr>
        <p:spPr>
          <a:xfrm>
            <a:off x="5028998" y="3179302"/>
            <a:ext cx="1026630" cy="492443"/>
          </a:xfrm>
          <a:prstGeom prst="rect">
            <a:avLst/>
          </a:prstGeom>
          <a:noFill/>
        </p:spPr>
        <p:txBody>
          <a:bodyPr wrap="square" lIns="0" tIns="0" rIns="0" bIns="0" rtlCol="0" anchor="b">
            <a:spAutoFit/>
          </a:bodyPr>
          <a:lstStyle/>
          <a:p>
            <a:pPr algn="ctr"/>
            <a:r>
              <a:rPr lang="zh-CN" altLang="en-US" sz="1600" b="1" dirty="0">
                <a:solidFill>
                  <a:schemeClr val="tx2"/>
                </a:solidFill>
                <a:latin typeface="新宋体" panose="02010609030101010101" pitchFamily="49" charset="-122"/>
                <a:ea typeface="新宋体" panose="02010609030101010101" pitchFamily="49" charset="-122"/>
              </a:rPr>
              <a:t>语义网络</a:t>
            </a:r>
            <a:endParaRPr lang="en-US" altLang="zh-CN" sz="1600" b="1" dirty="0">
              <a:solidFill>
                <a:schemeClr val="tx2"/>
              </a:solidFill>
              <a:latin typeface="新宋体" panose="02010609030101010101" pitchFamily="49" charset="-122"/>
              <a:ea typeface="新宋体" panose="02010609030101010101" pitchFamily="49" charset="-122"/>
            </a:endParaRPr>
          </a:p>
          <a:p>
            <a:pPr algn="ctr"/>
            <a:r>
              <a:rPr lang="zh-CN" altLang="en-US" sz="1600" b="1" dirty="0">
                <a:solidFill>
                  <a:schemeClr val="tx2"/>
                </a:solidFill>
                <a:latin typeface="新宋体" panose="02010609030101010101" pitchFamily="49" charset="-122"/>
                <a:ea typeface="新宋体" panose="02010609030101010101" pitchFamily="49" charset="-122"/>
              </a:rPr>
              <a:t>分析</a:t>
            </a:r>
            <a:endParaRPr lang="en-US" sz="1600" b="1" dirty="0">
              <a:solidFill>
                <a:schemeClr val="tx2"/>
              </a:solidFill>
              <a:latin typeface="新宋体" panose="02010609030101010101" pitchFamily="49" charset="-122"/>
              <a:ea typeface="新宋体" panose="02010609030101010101" pitchFamily="49" charset="-122"/>
            </a:endParaRPr>
          </a:p>
        </p:txBody>
      </p:sp>
      <p:grpSp>
        <p:nvGrpSpPr>
          <p:cNvPr id="2" name="组合 1">
            <a:extLst>
              <a:ext uri="{FF2B5EF4-FFF2-40B4-BE49-F238E27FC236}">
                <a16:creationId xmlns:a16="http://schemas.microsoft.com/office/drawing/2014/main" id="{816E8799-4CB9-4E2D-AF6C-BA15CF2A00AD}"/>
              </a:ext>
            </a:extLst>
          </p:cNvPr>
          <p:cNvGrpSpPr/>
          <p:nvPr/>
        </p:nvGrpSpPr>
        <p:grpSpPr>
          <a:xfrm>
            <a:off x="4804034" y="4729146"/>
            <a:ext cx="1511300" cy="962025"/>
            <a:chOff x="9278087" y="4952054"/>
            <a:chExt cx="1511300" cy="962025"/>
          </a:xfrm>
        </p:grpSpPr>
        <p:sp>
          <p:nvSpPr>
            <p:cNvPr id="113" name="Freeform 480">
              <a:extLst>
                <a:ext uri="{FF2B5EF4-FFF2-40B4-BE49-F238E27FC236}">
                  <a16:creationId xmlns:a16="http://schemas.microsoft.com/office/drawing/2014/main" id="{E27EC561-B55D-40A0-AA20-E29B824A09C9}"/>
                </a:ext>
              </a:extLst>
            </p:cNvPr>
            <p:cNvSpPr/>
            <p:nvPr/>
          </p:nvSpPr>
          <p:spPr bwMode="auto">
            <a:xfrm>
              <a:off x="9278087" y="4952054"/>
              <a:ext cx="1511300" cy="962025"/>
            </a:xfrm>
            <a:custGeom>
              <a:avLst/>
              <a:gdLst>
                <a:gd name="T0" fmla="*/ 476 w 476"/>
                <a:gd name="T1" fmla="*/ 135 h 303"/>
                <a:gd name="T2" fmla="*/ 476 w 476"/>
                <a:gd name="T3" fmla="*/ 169 h 303"/>
                <a:gd name="T4" fmla="*/ 464 w 476"/>
                <a:gd name="T5" fmla="*/ 186 h 303"/>
                <a:gd name="T6" fmla="*/ 268 w 476"/>
                <a:gd name="T7" fmla="*/ 294 h 303"/>
                <a:gd name="T8" fmla="*/ 208 w 476"/>
                <a:gd name="T9" fmla="*/ 294 h 303"/>
                <a:gd name="T10" fmla="*/ 12 w 476"/>
                <a:gd name="T11" fmla="*/ 186 h 303"/>
                <a:gd name="T12" fmla="*/ 0 w 476"/>
                <a:gd name="T13" fmla="*/ 169 h 303"/>
                <a:gd name="T14" fmla="*/ 0 w 476"/>
                <a:gd name="T15" fmla="*/ 135 h 303"/>
                <a:gd name="T16" fmla="*/ 0 w 476"/>
                <a:gd name="T17" fmla="*/ 135 h 303"/>
                <a:gd name="T18" fmla="*/ 12 w 476"/>
                <a:gd name="T19" fmla="*/ 118 h 303"/>
                <a:gd name="T20" fmla="*/ 208 w 476"/>
                <a:gd name="T21" fmla="*/ 9 h 303"/>
                <a:gd name="T22" fmla="*/ 268 w 476"/>
                <a:gd name="T23" fmla="*/ 9 h 303"/>
                <a:gd name="T24" fmla="*/ 464 w 476"/>
                <a:gd name="T25" fmla="*/ 118 h 303"/>
                <a:gd name="T26" fmla="*/ 476 w 476"/>
                <a:gd name="T27" fmla="*/ 13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6" h="303">
                  <a:moveTo>
                    <a:pt x="476" y="135"/>
                  </a:moveTo>
                  <a:cubicBezTo>
                    <a:pt x="476" y="169"/>
                    <a:pt x="476" y="169"/>
                    <a:pt x="476" y="169"/>
                  </a:cubicBezTo>
                  <a:cubicBezTo>
                    <a:pt x="476" y="175"/>
                    <a:pt x="472" y="181"/>
                    <a:pt x="464" y="186"/>
                  </a:cubicBezTo>
                  <a:cubicBezTo>
                    <a:pt x="268" y="294"/>
                    <a:pt x="268" y="294"/>
                    <a:pt x="268" y="294"/>
                  </a:cubicBezTo>
                  <a:cubicBezTo>
                    <a:pt x="252" y="303"/>
                    <a:pt x="225" y="303"/>
                    <a:pt x="208" y="294"/>
                  </a:cubicBezTo>
                  <a:cubicBezTo>
                    <a:pt x="12" y="186"/>
                    <a:pt x="12" y="186"/>
                    <a:pt x="12" y="186"/>
                  </a:cubicBezTo>
                  <a:cubicBezTo>
                    <a:pt x="4" y="181"/>
                    <a:pt x="0" y="175"/>
                    <a:pt x="0" y="169"/>
                  </a:cubicBezTo>
                  <a:cubicBezTo>
                    <a:pt x="0" y="135"/>
                    <a:pt x="0" y="135"/>
                    <a:pt x="0" y="135"/>
                  </a:cubicBezTo>
                  <a:cubicBezTo>
                    <a:pt x="0" y="135"/>
                    <a:pt x="0" y="135"/>
                    <a:pt x="0" y="135"/>
                  </a:cubicBezTo>
                  <a:cubicBezTo>
                    <a:pt x="0" y="129"/>
                    <a:pt x="4" y="123"/>
                    <a:pt x="12" y="118"/>
                  </a:cubicBezTo>
                  <a:cubicBezTo>
                    <a:pt x="208" y="9"/>
                    <a:pt x="208" y="9"/>
                    <a:pt x="208" y="9"/>
                  </a:cubicBezTo>
                  <a:cubicBezTo>
                    <a:pt x="225" y="0"/>
                    <a:pt x="252" y="0"/>
                    <a:pt x="268" y="9"/>
                  </a:cubicBezTo>
                  <a:cubicBezTo>
                    <a:pt x="464" y="118"/>
                    <a:pt x="464" y="118"/>
                    <a:pt x="464" y="118"/>
                  </a:cubicBezTo>
                  <a:cubicBezTo>
                    <a:pt x="472" y="123"/>
                    <a:pt x="476" y="129"/>
                    <a:pt x="476" y="135"/>
                  </a:cubicBez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14" name="Freeform 521">
              <a:extLst>
                <a:ext uri="{FF2B5EF4-FFF2-40B4-BE49-F238E27FC236}">
                  <a16:creationId xmlns:a16="http://schemas.microsoft.com/office/drawing/2014/main" id="{C1D0B026-D54C-4948-862F-A03A4FD98B8C}"/>
                </a:ext>
              </a:extLst>
            </p:cNvPr>
            <p:cNvSpPr/>
            <p:nvPr/>
          </p:nvSpPr>
          <p:spPr bwMode="auto">
            <a:xfrm>
              <a:off x="9278087" y="5380678"/>
              <a:ext cx="1511300" cy="533400"/>
            </a:xfrm>
            <a:custGeom>
              <a:avLst/>
              <a:gdLst>
                <a:gd name="T0" fmla="*/ 476 w 476"/>
                <a:gd name="T1" fmla="*/ 0 h 168"/>
                <a:gd name="T2" fmla="*/ 464 w 476"/>
                <a:gd name="T3" fmla="*/ 16 h 168"/>
                <a:gd name="T4" fmla="*/ 268 w 476"/>
                <a:gd name="T5" fmla="*/ 125 h 168"/>
                <a:gd name="T6" fmla="*/ 208 w 476"/>
                <a:gd name="T7" fmla="*/ 125 h 168"/>
                <a:gd name="T8" fmla="*/ 12 w 476"/>
                <a:gd name="T9" fmla="*/ 16 h 168"/>
                <a:gd name="T10" fmla="*/ 0 w 476"/>
                <a:gd name="T11" fmla="*/ 0 h 168"/>
                <a:gd name="T12" fmla="*/ 0 w 476"/>
                <a:gd name="T13" fmla="*/ 34 h 168"/>
                <a:gd name="T14" fmla="*/ 12 w 476"/>
                <a:gd name="T15" fmla="*/ 51 h 168"/>
                <a:gd name="T16" fmla="*/ 208 w 476"/>
                <a:gd name="T17" fmla="*/ 159 h 168"/>
                <a:gd name="T18" fmla="*/ 268 w 476"/>
                <a:gd name="T19" fmla="*/ 159 h 168"/>
                <a:gd name="T20" fmla="*/ 464 w 476"/>
                <a:gd name="T21" fmla="*/ 51 h 168"/>
                <a:gd name="T22" fmla="*/ 476 w 476"/>
                <a:gd name="T23" fmla="*/ 34 h 168"/>
                <a:gd name="T24" fmla="*/ 476 w 476"/>
                <a:gd name="T25"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6" h="168">
                  <a:moveTo>
                    <a:pt x="476" y="0"/>
                  </a:moveTo>
                  <a:cubicBezTo>
                    <a:pt x="476" y="6"/>
                    <a:pt x="472" y="12"/>
                    <a:pt x="464" y="16"/>
                  </a:cubicBezTo>
                  <a:cubicBezTo>
                    <a:pt x="268" y="125"/>
                    <a:pt x="268" y="125"/>
                    <a:pt x="268" y="125"/>
                  </a:cubicBezTo>
                  <a:cubicBezTo>
                    <a:pt x="252" y="134"/>
                    <a:pt x="225" y="134"/>
                    <a:pt x="208" y="125"/>
                  </a:cubicBezTo>
                  <a:cubicBezTo>
                    <a:pt x="12" y="16"/>
                    <a:pt x="12" y="16"/>
                    <a:pt x="12" y="16"/>
                  </a:cubicBezTo>
                  <a:cubicBezTo>
                    <a:pt x="4" y="12"/>
                    <a:pt x="0" y="6"/>
                    <a:pt x="0" y="0"/>
                  </a:cubicBezTo>
                  <a:cubicBezTo>
                    <a:pt x="0" y="34"/>
                    <a:pt x="0" y="34"/>
                    <a:pt x="0" y="34"/>
                  </a:cubicBezTo>
                  <a:cubicBezTo>
                    <a:pt x="0" y="40"/>
                    <a:pt x="4" y="46"/>
                    <a:pt x="12" y="51"/>
                  </a:cubicBezTo>
                  <a:cubicBezTo>
                    <a:pt x="208" y="159"/>
                    <a:pt x="208" y="159"/>
                    <a:pt x="208" y="159"/>
                  </a:cubicBezTo>
                  <a:cubicBezTo>
                    <a:pt x="225" y="168"/>
                    <a:pt x="252" y="168"/>
                    <a:pt x="268" y="159"/>
                  </a:cubicBezTo>
                  <a:cubicBezTo>
                    <a:pt x="464" y="51"/>
                    <a:pt x="464" y="51"/>
                    <a:pt x="464" y="51"/>
                  </a:cubicBezTo>
                  <a:cubicBezTo>
                    <a:pt x="472" y="46"/>
                    <a:pt x="476" y="40"/>
                    <a:pt x="476" y="34"/>
                  </a:cubicBezTo>
                  <a:lnTo>
                    <a:pt x="476" y="0"/>
                  </a:lnTo>
                  <a:close/>
                </a:path>
              </a:pathLst>
            </a:custGeom>
            <a:solidFill>
              <a:schemeClr val="tx1">
                <a:alpha val="15000"/>
              </a:schemeClr>
            </a:solidFill>
            <a:ln>
              <a:noFill/>
            </a:ln>
          </p:spPr>
          <p:txBody>
            <a:bodyPr vert="horz" wrap="square" lIns="91440" tIns="45720" rIns="91440" bIns="45720" numCol="1" anchor="t" anchorCtr="0" compatLnSpc="1"/>
            <a:lstStyle/>
            <a:p>
              <a:endParaRPr lang="en-US"/>
            </a:p>
          </p:txBody>
        </p:sp>
      </p:grpSp>
      <p:sp>
        <p:nvSpPr>
          <p:cNvPr id="115" name="TextBox 6">
            <a:extLst>
              <a:ext uri="{FF2B5EF4-FFF2-40B4-BE49-F238E27FC236}">
                <a16:creationId xmlns:a16="http://schemas.microsoft.com/office/drawing/2014/main" id="{5B8547EF-5DCE-4DF8-B1E0-526952A371B4}"/>
              </a:ext>
            </a:extLst>
          </p:cNvPr>
          <p:cNvSpPr txBox="1"/>
          <p:nvPr/>
        </p:nvSpPr>
        <p:spPr>
          <a:xfrm>
            <a:off x="5026028" y="4761776"/>
            <a:ext cx="1026630" cy="646331"/>
          </a:xfrm>
          <a:prstGeom prst="rect">
            <a:avLst/>
          </a:prstGeom>
          <a:noFill/>
        </p:spPr>
        <p:txBody>
          <a:bodyPr wrap="square" lIns="0" tIns="0" rIns="0" bIns="0" rtlCol="0" anchor="b">
            <a:spAutoFit/>
          </a:bodyPr>
          <a:lstStyle/>
          <a:p>
            <a:pPr algn="ctr"/>
            <a:endParaRPr lang="en-US" sz="1400" b="1" dirty="0">
              <a:solidFill>
                <a:schemeClr val="tx2"/>
              </a:solidFill>
              <a:latin typeface="新宋体" panose="02010609030101010101" pitchFamily="49" charset="-122"/>
              <a:ea typeface="新宋体" panose="02010609030101010101" pitchFamily="49" charset="-122"/>
            </a:endParaRPr>
          </a:p>
          <a:p>
            <a:pPr algn="ctr"/>
            <a:r>
              <a:rPr lang="zh-CN" altLang="en-US" sz="1400" b="1" dirty="0">
                <a:solidFill>
                  <a:schemeClr val="tx2"/>
                </a:solidFill>
                <a:latin typeface="新宋体" panose="02010609030101010101" pitchFamily="49" charset="-122"/>
                <a:ea typeface="新宋体" panose="02010609030101010101" pitchFamily="49" charset="-122"/>
              </a:rPr>
              <a:t>情感分析和观点挖掘</a:t>
            </a:r>
            <a:endParaRPr lang="en-US" sz="1400" b="1" dirty="0">
              <a:solidFill>
                <a:schemeClr val="tx2"/>
              </a:solidFill>
              <a:latin typeface="新宋体" panose="02010609030101010101" pitchFamily="49" charset="-122"/>
              <a:ea typeface="新宋体" panose="02010609030101010101" pitchFamily="49" charset="-122"/>
            </a:endParaRPr>
          </a:p>
        </p:txBody>
      </p:sp>
      <p:sp>
        <p:nvSpPr>
          <p:cNvPr id="117" name="TextBox 10">
            <a:extLst>
              <a:ext uri="{FF2B5EF4-FFF2-40B4-BE49-F238E27FC236}">
                <a16:creationId xmlns:a16="http://schemas.microsoft.com/office/drawing/2014/main" id="{55B2124F-C528-4B0C-8E34-25A3C27E247F}"/>
              </a:ext>
            </a:extLst>
          </p:cNvPr>
          <p:cNvSpPr txBox="1">
            <a:spLocks noChangeArrowheads="1"/>
          </p:cNvSpPr>
          <p:nvPr/>
        </p:nvSpPr>
        <p:spPr bwMode="auto">
          <a:xfrm>
            <a:off x="6902043" y="2584889"/>
            <a:ext cx="1668823" cy="106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150000"/>
              </a:lnSpc>
            </a:pPr>
            <a:r>
              <a:rPr lang="zh-CN" altLang="en-US" sz="1400" dirty="0">
                <a:latin typeface="新宋体" panose="02010609030101010101" pitchFamily="49" charset="-122"/>
                <a:ea typeface="新宋体" panose="02010609030101010101" pitchFamily="49" charset="-122"/>
              </a:rPr>
              <a:t>得出</a:t>
            </a:r>
            <a:r>
              <a:rPr lang="en-US" altLang="zh-CN" sz="1400" dirty="0">
                <a:latin typeface="新宋体" panose="02010609030101010101" pitchFamily="49" charset="-122"/>
                <a:ea typeface="新宋体" panose="02010609030101010101" pitchFamily="49" charset="-122"/>
              </a:rPr>
              <a:t>14</a:t>
            </a:r>
            <a:r>
              <a:rPr lang="zh-CN" altLang="en-US" sz="1400" dirty="0">
                <a:latin typeface="新宋体" panose="02010609030101010101" pitchFamily="49" charset="-122"/>
                <a:ea typeface="新宋体" panose="02010609030101010101" pitchFamily="49" charset="-122"/>
              </a:rPr>
              <a:t>类不同菜品类别中消费者的关注点，发现对于不同类别的商家而言，消费者的关注点不同</a:t>
            </a:r>
            <a:endParaRPr lang="en-US" altLang="zh-CN" sz="1400" dirty="0">
              <a:latin typeface="新宋体" panose="02010609030101010101" pitchFamily="49" charset="-122"/>
              <a:ea typeface="新宋体" panose="02010609030101010101" pitchFamily="49" charset="-122"/>
            </a:endParaRPr>
          </a:p>
        </p:txBody>
      </p:sp>
      <p:sp>
        <p:nvSpPr>
          <p:cNvPr id="119" name="TextBox 10">
            <a:extLst>
              <a:ext uri="{FF2B5EF4-FFF2-40B4-BE49-F238E27FC236}">
                <a16:creationId xmlns:a16="http://schemas.microsoft.com/office/drawing/2014/main" id="{7BB9EBCC-89FA-470B-A857-D64880F3170A}"/>
              </a:ext>
            </a:extLst>
          </p:cNvPr>
          <p:cNvSpPr txBox="1">
            <a:spLocks noChangeArrowheads="1"/>
          </p:cNvSpPr>
          <p:nvPr/>
        </p:nvSpPr>
        <p:spPr bwMode="auto">
          <a:xfrm>
            <a:off x="6888811" y="4449216"/>
            <a:ext cx="1668823" cy="1646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50000"/>
              </a:lnSpc>
            </a:pPr>
            <a:r>
              <a:rPr lang="zh-CN" altLang="en-US" sz="1400" dirty="0">
                <a:latin typeface="新宋体" panose="02010609030101010101" pitchFamily="49" charset="-122"/>
                <a:ea typeface="新宋体" panose="02010609030101010101" pitchFamily="49" charset="-122"/>
              </a:rPr>
              <a:t>①各类词频及观点分析</a:t>
            </a:r>
            <a:endParaRPr lang="en-US" altLang="zh-CN" sz="1400" dirty="0">
              <a:latin typeface="新宋体" panose="02010609030101010101" pitchFamily="49" charset="-122"/>
              <a:ea typeface="新宋体" panose="02010609030101010101" pitchFamily="49" charset="-122"/>
            </a:endParaRPr>
          </a:p>
          <a:p>
            <a:pPr>
              <a:lnSpc>
                <a:spcPct val="150000"/>
              </a:lnSpc>
            </a:pPr>
            <a:r>
              <a:rPr lang="zh-CN" altLang="en-US" sz="1400" dirty="0">
                <a:latin typeface="新宋体" panose="02010609030101010101" pitchFamily="49" charset="-122"/>
                <a:ea typeface="新宋体" panose="02010609030101010101" pitchFamily="49" charset="-122"/>
              </a:rPr>
              <a:t>②推荐菜分析</a:t>
            </a:r>
            <a:endParaRPr lang="en-US" altLang="zh-CN" sz="1400" dirty="0">
              <a:latin typeface="新宋体" panose="02010609030101010101" pitchFamily="49" charset="-122"/>
              <a:ea typeface="新宋体" panose="02010609030101010101" pitchFamily="49" charset="-122"/>
            </a:endParaRPr>
          </a:p>
          <a:p>
            <a:pPr>
              <a:lnSpc>
                <a:spcPct val="150000"/>
              </a:lnSpc>
            </a:pPr>
            <a:r>
              <a:rPr lang="zh-CN" altLang="en-US" sz="1400" dirty="0">
                <a:latin typeface="新宋体" panose="02010609030101010101" pitchFamily="49" charset="-122"/>
                <a:ea typeface="新宋体" panose="02010609030101010101" pitchFamily="49" charset="-122"/>
              </a:rPr>
              <a:t>③情感分析</a:t>
            </a:r>
            <a:endParaRPr lang="en-US" altLang="zh-CN" sz="1400" dirty="0">
              <a:latin typeface="新宋体" panose="02010609030101010101" pitchFamily="49" charset="-122"/>
              <a:ea typeface="新宋体" panose="02010609030101010101" pitchFamily="49" charset="-122"/>
            </a:endParaRPr>
          </a:p>
          <a:p>
            <a:pPr>
              <a:lnSpc>
                <a:spcPct val="150000"/>
              </a:lnSpc>
            </a:pPr>
            <a:r>
              <a:rPr lang="zh-CN" altLang="en-US" sz="1400" dirty="0">
                <a:latin typeface="新宋体" panose="02010609030101010101" pitchFamily="49" charset="-122"/>
                <a:ea typeface="新宋体" panose="02010609030101010101" pitchFamily="49" charset="-122"/>
              </a:rPr>
              <a:t>④竞品店分析</a:t>
            </a:r>
            <a:endParaRPr lang="en-US" altLang="zh-CN" sz="1400" dirty="0">
              <a:latin typeface="新宋体" panose="02010609030101010101" pitchFamily="49" charset="-122"/>
              <a:ea typeface="新宋体" panose="02010609030101010101" pitchFamily="49" charset="-122"/>
            </a:endParaRPr>
          </a:p>
          <a:p>
            <a:pPr>
              <a:lnSpc>
                <a:spcPct val="150000"/>
              </a:lnSpc>
            </a:pPr>
            <a:r>
              <a:rPr lang="zh-CN" altLang="en-US" sz="1400" dirty="0">
                <a:latin typeface="新宋体" panose="02010609030101010101" pitchFamily="49" charset="-122"/>
                <a:ea typeface="新宋体" panose="02010609030101010101" pitchFamily="49" charset="-122"/>
              </a:rPr>
              <a:t>⑤改进建议</a:t>
            </a:r>
            <a:endParaRPr lang="en-US" altLang="zh-CN" sz="1400" dirty="0">
              <a:latin typeface="新宋体" panose="02010609030101010101" pitchFamily="49" charset="-122"/>
              <a:ea typeface="新宋体" panose="02010609030101010101" pitchFamily="49" charset="-122"/>
            </a:endParaRPr>
          </a:p>
        </p:txBody>
      </p:sp>
      <p:sp>
        <p:nvSpPr>
          <p:cNvPr id="120" name="Freeform 478">
            <a:extLst>
              <a:ext uri="{FF2B5EF4-FFF2-40B4-BE49-F238E27FC236}">
                <a16:creationId xmlns:a16="http://schemas.microsoft.com/office/drawing/2014/main" id="{868F1F3D-57A0-4127-99E8-573A91250C86}"/>
              </a:ext>
            </a:extLst>
          </p:cNvPr>
          <p:cNvSpPr/>
          <p:nvPr/>
        </p:nvSpPr>
        <p:spPr bwMode="auto">
          <a:xfrm>
            <a:off x="6362016" y="3352499"/>
            <a:ext cx="436563" cy="146050"/>
          </a:xfrm>
          <a:custGeom>
            <a:avLst/>
            <a:gdLst>
              <a:gd name="T0" fmla="*/ 275 w 275"/>
              <a:gd name="T1" fmla="*/ 46 h 92"/>
              <a:gd name="T2" fmla="*/ 195 w 275"/>
              <a:gd name="T3" fmla="*/ 0 h 92"/>
              <a:gd name="T4" fmla="*/ 195 w 275"/>
              <a:gd name="T5" fmla="*/ 34 h 92"/>
              <a:gd name="T6" fmla="*/ 0 w 275"/>
              <a:gd name="T7" fmla="*/ 34 h 92"/>
              <a:gd name="T8" fmla="*/ 0 w 275"/>
              <a:gd name="T9" fmla="*/ 58 h 92"/>
              <a:gd name="T10" fmla="*/ 195 w 275"/>
              <a:gd name="T11" fmla="*/ 58 h 92"/>
              <a:gd name="T12" fmla="*/ 195 w 275"/>
              <a:gd name="T13" fmla="*/ 92 h 92"/>
              <a:gd name="T14" fmla="*/ 275 w 275"/>
              <a:gd name="T15" fmla="*/ 46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5" h="92">
                <a:moveTo>
                  <a:pt x="275" y="46"/>
                </a:moveTo>
                <a:lnTo>
                  <a:pt x="195" y="0"/>
                </a:lnTo>
                <a:lnTo>
                  <a:pt x="195" y="34"/>
                </a:lnTo>
                <a:lnTo>
                  <a:pt x="0" y="34"/>
                </a:lnTo>
                <a:lnTo>
                  <a:pt x="0" y="58"/>
                </a:lnTo>
                <a:lnTo>
                  <a:pt x="195" y="58"/>
                </a:lnTo>
                <a:lnTo>
                  <a:pt x="195" y="92"/>
                </a:lnTo>
                <a:lnTo>
                  <a:pt x="275" y="46"/>
                </a:lnTo>
                <a:close/>
              </a:path>
            </a:pathLst>
          </a:custGeom>
          <a:solidFill>
            <a:schemeClr val="bg2">
              <a:alpha val="50000"/>
            </a:schemeClr>
          </a:solidFill>
          <a:ln>
            <a:solidFill>
              <a:schemeClr val="bg2">
                <a:lumMod val="50000"/>
              </a:schemeClr>
            </a:solidFill>
          </a:ln>
        </p:spPr>
        <p:txBody>
          <a:bodyPr vert="horz" wrap="square" lIns="91440" tIns="45720" rIns="91440" bIns="45720" numCol="1" anchor="t" anchorCtr="0" compatLnSpc="1"/>
          <a:lstStyle/>
          <a:p>
            <a:endParaRPr lang="en-US" dirty="0"/>
          </a:p>
        </p:txBody>
      </p:sp>
      <p:sp>
        <p:nvSpPr>
          <p:cNvPr id="121" name="Freeform 478">
            <a:extLst>
              <a:ext uri="{FF2B5EF4-FFF2-40B4-BE49-F238E27FC236}">
                <a16:creationId xmlns:a16="http://schemas.microsoft.com/office/drawing/2014/main" id="{7DD957CE-5153-4B9F-B85C-BD680BD64B05}"/>
              </a:ext>
            </a:extLst>
          </p:cNvPr>
          <p:cNvSpPr/>
          <p:nvPr/>
        </p:nvSpPr>
        <p:spPr bwMode="auto">
          <a:xfrm>
            <a:off x="6378546" y="5191652"/>
            <a:ext cx="436563" cy="146050"/>
          </a:xfrm>
          <a:custGeom>
            <a:avLst/>
            <a:gdLst>
              <a:gd name="T0" fmla="*/ 275 w 275"/>
              <a:gd name="T1" fmla="*/ 46 h 92"/>
              <a:gd name="T2" fmla="*/ 195 w 275"/>
              <a:gd name="T3" fmla="*/ 0 h 92"/>
              <a:gd name="T4" fmla="*/ 195 w 275"/>
              <a:gd name="T5" fmla="*/ 34 h 92"/>
              <a:gd name="T6" fmla="*/ 0 w 275"/>
              <a:gd name="T7" fmla="*/ 34 h 92"/>
              <a:gd name="T8" fmla="*/ 0 w 275"/>
              <a:gd name="T9" fmla="*/ 58 h 92"/>
              <a:gd name="T10" fmla="*/ 195 w 275"/>
              <a:gd name="T11" fmla="*/ 58 h 92"/>
              <a:gd name="T12" fmla="*/ 195 w 275"/>
              <a:gd name="T13" fmla="*/ 92 h 92"/>
              <a:gd name="T14" fmla="*/ 275 w 275"/>
              <a:gd name="T15" fmla="*/ 46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5" h="92">
                <a:moveTo>
                  <a:pt x="275" y="46"/>
                </a:moveTo>
                <a:lnTo>
                  <a:pt x="195" y="0"/>
                </a:lnTo>
                <a:lnTo>
                  <a:pt x="195" y="34"/>
                </a:lnTo>
                <a:lnTo>
                  <a:pt x="0" y="34"/>
                </a:lnTo>
                <a:lnTo>
                  <a:pt x="0" y="58"/>
                </a:lnTo>
                <a:lnTo>
                  <a:pt x="195" y="58"/>
                </a:lnTo>
                <a:lnTo>
                  <a:pt x="195" y="92"/>
                </a:lnTo>
                <a:lnTo>
                  <a:pt x="275" y="46"/>
                </a:lnTo>
                <a:close/>
              </a:path>
            </a:pathLst>
          </a:custGeom>
          <a:solidFill>
            <a:schemeClr val="bg2">
              <a:alpha val="50000"/>
            </a:schemeClr>
          </a:solidFill>
          <a:ln>
            <a:solidFill>
              <a:schemeClr val="bg2">
                <a:lumMod val="50000"/>
              </a:schemeClr>
            </a:solidFill>
          </a:ln>
        </p:spPr>
        <p:txBody>
          <a:bodyPr vert="horz" wrap="square" lIns="91440" tIns="45720" rIns="91440" bIns="45720" numCol="1" anchor="t" anchorCtr="0" compatLnSpc="1"/>
          <a:lstStyle/>
          <a:p>
            <a:endParaRPr lang="en-US" dirty="0"/>
          </a:p>
        </p:txBody>
      </p:sp>
      <p:sp>
        <p:nvSpPr>
          <p:cNvPr id="122" name="TextBox 10">
            <a:extLst>
              <a:ext uri="{FF2B5EF4-FFF2-40B4-BE49-F238E27FC236}">
                <a16:creationId xmlns:a16="http://schemas.microsoft.com/office/drawing/2014/main" id="{5235C8FD-CC4E-4966-B5FE-44997441BDF1}"/>
              </a:ext>
            </a:extLst>
          </p:cNvPr>
          <p:cNvSpPr txBox="1">
            <a:spLocks noChangeArrowheads="1"/>
          </p:cNvSpPr>
          <p:nvPr/>
        </p:nvSpPr>
        <p:spPr bwMode="auto">
          <a:xfrm>
            <a:off x="9557125" y="2918362"/>
            <a:ext cx="2038470"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lnSpc>
                <a:spcPct val="150000"/>
              </a:lnSpc>
            </a:pPr>
            <a:r>
              <a:rPr lang="zh-CN" altLang="en-US" sz="1400" dirty="0">
                <a:latin typeface="新宋体" panose="02010609030101010101" pitchFamily="49" charset="-122"/>
                <a:ea typeface="新宋体" panose="02010609030101010101" pitchFamily="49" charset="-122"/>
              </a:rPr>
              <a:t>以江南道为例，通过网站可视化和微信公众号平台年度报告展示分析结果</a:t>
            </a:r>
            <a:endParaRPr lang="en-US" altLang="zh-CN" sz="1400" dirty="0">
              <a:latin typeface="新宋体" panose="02010609030101010101" pitchFamily="49" charset="-122"/>
              <a:ea typeface="新宋体" panose="02010609030101010101" pitchFamily="49" charset="-122"/>
            </a:endParaRPr>
          </a:p>
        </p:txBody>
      </p:sp>
      <p:sp>
        <p:nvSpPr>
          <p:cNvPr id="123" name="Freeform 479">
            <a:extLst>
              <a:ext uri="{FF2B5EF4-FFF2-40B4-BE49-F238E27FC236}">
                <a16:creationId xmlns:a16="http://schemas.microsoft.com/office/drawing/2014/main" id="{2CF12A0B-D681-4961-8F1B-A13FA493B13A}"/>
              </a:ext>
            </a:extLst>
          </p:cNvPr>
          <p:cNvSpPr/>
          <p:nvPr/>
        </p:nvSpPr>
        <p:spPr bwMode="auto">
          <a:xfrm>
            <a:off x="6947719" y="3843544"/>
            <a:ext cx="3258488" cy="1946275"/>
          </a:xfrm>
          <a:custGeom>
            <a:avLst/>
            <a:gdLst>
              <a:gd name="T0" fmla="*/ 468 w 484"/>
              <a:gd name="T1" fmla="*/ 119 h 270"/>
              <a:gd name="T2" fmla="*/ 468 w 484"/>
              <a:gd name="T3" fmla="*/ 152 h 270"/>
              <a:gd name="T4" fmla="*/ 272 w 484"/>
              <a:gd name="T5" fmla="*/ 261 h 270"/>
              <a:gd name="T6" fmla="*/ 212 w 484"/>
              <a:gd name="T7" fmla="*/ 261 h 270"/>
              <a:gd name="T8" fmla="*/ 16 w 484"/>
              <a:gd name="T9" fmla="*/ 152 h 270"/>
              <a:gd name="T10" fmla="*/ 16 w 484"/>
              <a:gd name="T11" fmla="*/ 119 h 270"/>
              <a:gd name="T12" fmla="*/ 212 w 484"/>
              <a:gd name="T13" fmla="*/ 10 h 270"/>
              <a:gd name="T14" fmla="*/ 272 w 484"/>
              <a:gd name="T15" fmla="*/ 10 h 270"/>
              <a:gd name="T16" fmla="*/ 468 w 484"/>
              <a:gd name="T17" fmla="*/ 119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4" h="270">
                <a:moveTo>
                  <a:pt x="468" y="119"/>
                </a:moveTo>
                <a:cubicBezTo>
                  <a:pt x="484" y="128"/>
                  <a:pt x="484" y="143"/>
                  <a:pt x="468" y="152"/>
                </a:cubicBezTo>
                <a:cubicBezTo>
                  <a:pt x="272" y="261"/>
                  <a:pt x="272" y="261"/>
                  <a:pt x="272" y="261"/>
                </a:cubicBezTo>
                <a:cubicBezTo>
                  <a:pt x="256" y="270"/>
                  <a:pt x="229" y="270"/>
                  <a:pt x="212" y="261"/>
                </a:cubicBezTo>
                <a:cubicBezTo>
                  <a:pt x="16" y="152"/>
                  <a:pt x="16" y="152"/>
                  <a:pt x="16" y="152"/>
                </a:cubicBezTo>
                <a:cubicBezTo>
                  <a:pt x="0" y="143"/>
                  <a:pt x="0" y="128"/>
                  <a:pt x="16" y="119"/>
                </a:cubicBezTo>
                <a:cubicBezTo>
                  <a:pt x="212" y="10"/>
                  <a:pt x="212" y="10"/>
                  <a:pt x="212" y="10"/>
                </a:cubicBezTo>
                <a:cubicBezTo>
                  <a:pt x="229" y="0"/>
                  <a:pt x="256" y="0"/>
                  <a:pt x="272" y="10"/>
                </a:cubicBezTo>
                <a:lnTo>
                  <a:pt x="468" y="119"/>
                </a:lnTo>
                <a:close/>
              </a:path>
            </a:pathLst>
          </a:custGeom>
          <a:solidFill>
            <a:schemeClr val="bg2">
              <a:alpha val="10000"/>
            </a:schemeClr>
          </a:solidFill>
          <a:ln>
            <a:noFill/>
          </a:ln>
        </p:spPr>
        <p:txBody>
          <a:bodyPr vert="horz" wrap="square" lIns="91440" tIns="45720" rIns="91440" bIns="45720" numCol="1" anchor="t" anchorCtr="0" compatLnSpc="1"/>
          <a:lstStyle/>
          <a:p>
            <a:endParaRPr lang="en-US"/>
          </a:p>
        </p:txBody>
      </p:sp>
      <p:sp>
        <p:nvSpPr>
          <p:cNvPr id="127" name="Freeform 474">
            <a:extLst>
              <a:ext uri="{FF2B5EF4-FFF2-40B4-BE49-F238E27FC236}">
                <a16:creationId xmlns:a16="http://schemas.microsoft.com/office/drawing/2014/main" id="{2D9443DB-B584-4143-9EDA-72415FC2100C}"/>
              </a:ext>
            </a:extLst>
          </p:cNvPr>
          <p:cNvSpPr/>
          <p:nvPr/>
        </p:nvSpPr>
        <p:spPr bwMode="auto">
          <a:xfrm rot="10800000">
            <a:off x="8791120" y="1248142"/>
            <a:ext cx="384175" cy="4443027"/>
          </a:xfrm>
          <a:custGeom>
            <a:avLst/>
            <a:gdLst>
              <a:gd name="T0" fmla="*/ 81 w 121"/>
              <a:gd name="T1" fmla="*/ 583 h 612"/>
              <a:gd name="T2" fmla="*/ 40 w 121"/>
              <a:gd name="T3" fmla="*/ 583 h 612"/>
              <a:gd name="T4" fmla="*/ 12 w 121"/>
              <a:gd name="T5" fmla="*/ 555 h 612"/>
              <a:gd name="T6" fmla="*/ 12 w 121"/>
              <a:gd name="T7" fmla="*/ 57 h 612"/>
              <a:gd name="T8" fmla="*/ 40 w 121"/>
              <a:gd name="T9" fmla="*/ 28 h 612"/>
              <a:gd name="T10" fmla="*/ 81 w 121"/>
              <a:gd name="T11" fmla="*/ 28 h 612"/>
              <a:gd name="T12" fmla="*/ 81 w 121"/>
              <a:gd name="T13" fmla="*/ 45 h 612"/>
              <a:gd name="T14" fmla="*/ 121 w 121"/>
              <a:gd name="T15" fmla="*/ 22 h 612"/>
              <a:gd name="T16" fmla="*/ 81 w 121"/>
              <a:gd name="T17" fmla="*/ 0 h 612"/>
              <a:gd name="T18" fmla="*/ 81 w 121"/>
              <a:gd name="T19" fmla="*/ 16 h 612"/>
              <a:gd name="T20" fmla="*/ 40 w 121"/>
              <a:gd name="T21" fmla="*/ 16 h 612"/>
              <a:gd name="T22" fmla="*/ 0 w 121"/>
              <a:gd name="T23" fmla="*/ 57 h 612"/>
              <a:gd name="T24" fmla="*/ 0 w 121"/>
              <a:gd name="T25" fmla="*/ 555 h 612"/>
              <a:gd name="T26" fmla="*/ 40 w 121"/>
              <a:gd name="T27" fmla="*/ 595 h 612"/>
              <a:gd name="T28" fmla="*/ 81 w 121"/>
              <a:gd name="T29" fmla="*/ 595 h 612"/>
              <a:gd name="T30" fmla="*/ 81 w 121"/>
              <a:gd name="T31" fmla="*/ 612 h 612"/>
              <a:gd name="T32" fmla="*/ 121 w 121"/>
              <a:gd name="T33" fmla="*/ 589 h 612"/>
              <a:gd name="T34" fmla="*/ 81 w 121"/>
              <a:gd name="T35" fmla="*/ 567 h 612"/>
              <a:gd name="T36" fmla="*/ 81 w 121"/>
              <a:gd name="T37" fmla="*/ 583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1" h="612">
                <a:moveTo>
                  <a:pt x="81" y="583"/>
                </a:moveTo>
                <a:cubicBezTo>
                  <a:pt x="40" y="583"/>
                  <a:pt x="40" y="583"/>
                  <a:pt x="40" y="583"/>
                </a:cubicBezTo>
                <a:cubicBezTo>
                  <a:pt x="24" y="583"/>
                  <a:pt x="12" y="571"/>
                  <a:pt x="12" y="555"/>
                </a:cubicBezTo>
                <a:cubicBezTo>
                  <a:pt x="12" y="57"/>
                  <a:pt x="12" y="57"/>
                  <a:pt x="12" y="57"/>
                </a:cubicBezTo>
                <a:cubicBezTo>
                  <a:pt x="12" y="41"/>
                  <a:pt x="24" y="28"/>
                  <a:pt x="40" y="28"/>
                </a:cubicBezTo>
                <a:cubicBezTo>
                  <a:pt x="81" y="28"/>
                  <a:pt x="81" y="28"/>
                  <a:pt x="81" y="28"/>
                </a:cubicBezTo>
                <a:cubicBezTo>
                  <a:pt x="81" y="45"/>
                  <a:pt x="81" y="45"/>
                  <a:pt x="81" y="45"/>
                </a:cubicBezTo>
                <a:cubicBezTo>
                  <a:pt x="121" y="22"/>
                  <a:pt x="121" y="22"/>
                  <a:pt x="121" y="22"/>
                </a:cubicBezTo>
                <a:cubicBezTo>
                  <a:pt x="81" y="0"/>
                  <a:pt x="81" y="0"/>
                  <a:pt x="81" y="0"/>
                </a:cubicBezTo>
                <a:cubicBezTo>
                  <a:pt x="81" y="16"/>
                  <a:pt x="81" y="16"/>
                  <a:pt x="81" y="16"/>
                </a:cubicBezTo>
                <a:cubicBezTo>
                  <a:pt x="40" y="16"/>
                  <a:pt x="40" y="16"/>
                  <a:pt x="40" y="16"/>
                </a:cubicBezTo>
                <a:cubicBezTo>
                  <a:pt x="18" y="16"/>
                  <a:pt x="0" y="34"/>
                  <a:pt x="0" y="57"/>
                </a:cubicBezTo>
                <a:cubicBezTo>
                  <a:pt x="0" y="555"/>
                  <a:pt x="0" y="555"/>
                  <a:pt x="0" y="555"/>
                </a:cubicBezTo>
                <a:cubicBezTo>
                  <a:pt x="0" y="577"/>
                  <a:pt x="18" y="595"/>
                  <a:pt x="40" y="595"/>
                </a:cubicBezTo>
                <a:cubicBezTo>
                  <a:pt x="81" y="595"/>
                  <a:pt x="81" y="595"/>
                  <a:pt x="81" y="595"/>
                </a:cubicBezTo>
                <a:cubicBezTo>
                  <a:pt x="81" y="612"/>
                  <a:pt x="81" y="612"/>
                  <a:pt x="81" y="612"/>
                </a:cubicBezTo>
                <a:cubicBezTo>
                  <a:pt x="121" y="589"/>
                  <a:pt x="121" y="589"/>
                  <a:pt x="121" y="589"/>
                </a:cubicBezTo>
                <a:cubicBezTo>
                  <a:pt x="81" y="567"/>
                  <a:pt x="81" y="567"/>
                  <a:pt x="81" y="567"/>
                </a:cubicBezTo>
                <a:lnTo>
                  <a:pt x="81" y="583"/>
                </a:lnTo>
                <a:close/>
              </a:path>
            </a:pathLst>
          </a:custGeom>
          <a:solidFill>
            <a:schemeClr val="bg2">
              <a:alpha val="50000"/>
            </a:schemeClr>
          </a:solidFill>
          <a:ln>
            <a:solidFill>
              <a:schemeClr val="bg2">
                <a:lumMod val="50000"/>
              </a:schemeClr>
            </a:solidFill>
          </a:ln>
        </p:spPr>
        <p:txBody>
          <a:bodyPr vert="horz" wrap="square" lIns="91440" tIns="45720" rIns="91440" bIns="45720" numCol="1" anchor="t" anchorCtr="0" compatLnSpc="1"/>
          <a:lstStyle/>
          <a:p>
            <a:endParaRPr lang="en-US"/>
          </a:p>
        </p:txBody>
      </p:sp>
      <p:sp>
        <p:nvSpPr>
          <p:cNvPr id="128" name="Rectangle 475">
            <a:extLst>
              <a:ext uri="{FF2B5EF4-FFF2-40B4-BE49-F238E27FC236}">
                <a16:creationId xmlns:a16="http://schemas.microsoft.com/office/drawing/2014/main" id="{C64E9DBA-F046-402C-B4F8-AD5734F8CF30}"/>
              </a:ext>
            </a:extLst>
          </p:cNvPr>
          <p:cNvSpPr>
            <a:spLocks noChangeArrowheads="1"/>
          </p:cNvSpPr>
          <p:nvPr/>
        </p:nvSpPr>
        <p:spPr bwMode="auto">
          <a:xfrm>
            <a:off x="9143078" y="3373137"/>
            <a:ext cx="311150" cy="38100"/>
          </a:xfrm>
          <a:prstGeom prst="rect">
            <a:avLst/>
          </a:prstGeom>
          <a:solidFill>
            <a:schemeClr val="bg2">
              <a:alpha val="50000"/>
            </a:schemeClr>
          </a:solidFill>
          <a:ln>
            <a:solidFill>
              <a:schemeClr val="bg2">
                <a:lumMod val="50000"/>
              </a:schemeClr>
            </a:solidFill>
          </a:ln>
        </p:spPr>
        <p:txBody>
          <a:bodyPr vert="horz" wrap="square" lIns="91440" tIns="45720" rIns="91440" bIns="45720" numCol="1" anchor="t" anchorCtr="0" compatLnSpc="1"/>
          <a:lstStyle/>
          <a:p>
            <a:endParaRPr lang="en-US"/>
          </a:p>
        </p:txBody>
      </p:sp>
    </p:spTree>
    <p:extLst>
      <p:ext uri="{BB962C8B-B14F-4D97-AF65-F5344CB8AC3E}">
        <p14:creationId xmlns:p14="http://schemas.microsoft.com/office/powerpoint/2010/main" val="42333793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2770188" y="3684267"/>
            <a:ext cx="228600" cy="374650"/>
            <a:chOff x="1246188" y="4171950"/>
            <a:chExt cx="228600" cy="374650"/>
          </a:xfrm>
        </p:grpSpPr>
        <p:sp>
          <p:nvSpPr>
            <p:cNvPr id="16" name="Freeform 37"/>
            <p:cNvSpPr/>
            <p:nvPr/>
          </p:nvSpPr>
          <p:spPr bwMode="auto">
            <a:xfrm>
              <a:off x="1246188" y="4171950"/>
              <a:ext cx="228600" cy="374650"/>
            </a:xfrm>
            <a:custGeom>
              <a:avLst/>
              <a:gdLst>
                <a:gd name="T0" fmla="*/ 52 w 72"/>
                <a:gd name="T1" fmla="*/ 0 h 118"/>
                <a:gd name="T2" fmla="*/ 52 w 72"/>
                <a:gd name="T3" fmla="*/ 71 h 118"/>
                <a:gd name="T4" fmla="*/ 69 w 72"/>
                <a:gd name="T5" fmla="*/ 71 h 118"/>
                <a:gd name="T6" fmla="*/ 72 w 72"/>
                <a:gd name="T7" fmla="*/ 73 h 118"/>
                <a:gd name="T8" fmla="*/ 71 w 72"/>
                <a:gd name="T9" fmla="*/ 77 h 118"/>
                <a:gd name="T10" fmla="*/ 36 w 72"/>
                <a:gd name="T11" fmla="*/ 118 h 118"/>
                <a:gd name="T12" fmla="*/ 1 w 72"/>
                <a:gd name="T13" fmla="*/ 77 h 118"/>
                <a:gd name="T14" fmla="*/ 0 w 72"/>
                <a:gd name="T15" fmla="*/ 73 h 118"/>
                <a:gd name="T16" fmla="*/ 3 w 72"/>
                <a:gd name="T17" fmla="*/ 71 h 118"/>
                <a:gd name="T18" fmla="*/ 20 w 72"/>
                <a:gd name="T19" fmla="*/ 71 h 118"/>
                <a:gd name="T20" fmla="*/ 20 w 72"/>
                <a:gd name="T21" fmla="*/ 0 h 118"/>
                <a:gd name="T22" fmla="*/ 52 w 72"/>
                <a:gd name="T2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118">
                  <a:moveTo>
                    <a:pt x="52" y="0"/>
                  </a:moveTo>
                  <a:cubicBezTo>
                    <a:pt x="52" y="71"/>
                    <a:pt x="52" y="71"/>
                    <a:pt x="52" y="71"/>
                  </a:cubicBezTo>
                  <a:cubicBezTo>
                    <a:pt x="69" y="71"/>
                    <a:pt x="69" y="71"/>
                    <a:pt x="69" y="71"/>
                  </a:cubicBezTo>
                  <a:cubicBezTo>
                    <a:pt x="70" y="71"/>
                    <a:pt x="71" y="72"/>
                    <a:pt x="72" y="73"/>
                  </a:cubicBezTo>
                  <a:cubicBezTo>
                    <a:pt x="72" y="75"/>
                    <a:pt x="72" y="76"/>
                    <a:pt x="71" y="77"/>
                  </a:cubicBezTo>
                  <a:cubicBezTo>
                    <a:pt x="36" y="118"/>
                    <a:pt x="36" y="118"/>
                    <a:pt x="36" y="118"/>
                  </a:cubicBezTo>
                  <a:cubicBezTo>
                    <a:pt x="1" y="77"/>
                    <a:pt x="1" y="77"/>
                    <a:pt x="1" y="77"/>
                  </a:cubicBezTo>
                  <a:cubicBezTo>
                    <a:pt x="0" y="76"/>
                    <a:pt x="0" y="75"/>
                    <a:pt x="0" y="73"/>
                  </a:cubicBezTo>
                  <a:cubicBezTo>
                    <a:pt x="1" y="72"/>
                    <a:pt x="2" y="71"/>
                    <a:pt x="3" y="71"/>
                  </a:cubicBezTo>
                  <a:cubicBezTo>
                    <a:pt x="20" y="71"/>
                    <a:pt x="20" y="71"/>
                    <a:pt x="20" y="71"/>
                  </a:cubicBezTo>
                  <a:cubicBezTo>
                    <a:pt x="20" y="0"/>
                    <a:pt x="20" y="0"/>
                    <a:pt x="20" y="0"/>
                  </a:cubicBezTo>
                  <a:lnTo>
                    <a:pt x="52" y="0"/>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7" name="Freeform 38"/>
            <p:cNvSpPr/>
            <p:nvPr/>
          </p:nvSpPr>
          <p:spPr bwMode="auto">
            <a:xfrm>
              <a:off x="1309688" y="4171950"/>
              <a:ext cx="101600" cy="79375"/>
            </a:xfrm>
            <a:custGeom>
              <a:avLst/>
              <a:gdLst>
                <a:gd name="T0" fmla="*/ 32 w 32"/>
                <a:gd name="T1" fmla="*/ 0 h 25"/>
                <a:gd name="T2" fmla="*/ 32 w 32"/>
                <a:gd name="T3" fmla="*/ 25 h 25"/>
                <a:gd name="T4" fmla="*/ 16 w 32"/>
                <a:gd name="T5" fmla="*/ 20 h 25"/>
                <a:gd name="T6" fmla="*/ 0 w 32"/>
                <a:gd name="T7" fmla="*/ 25 h 25"/>
                <a:gd name="T8" fmla="*/ 0 w 32"/>
                <a:gd name="T9" fmla="*/ 0 h 25"/>
                <a:gd name="T10" fmla="*/ 32 w 32"/>
                <a:gd name="T11" fmla="*/ 0 h 25"/>
              </a:gdLst>
              <a:ahLst/>
              <a:cxnLst>
                <a:cxn ang="0">
                  <a:pos x="T0" y="T1"/>
                </a:cxn>
                <a:cxn ang="0">
                  <a:pos x="T2" y="T3"/>
                </a:cxn>
                <a:cxn ang="0">
                  <a:pos x="T4" y="T5"/>
                </a:cxn>
                <a:cxn ang="0">
                  <a:pos x="T6" y="T7"/>
                </a:cxn>
                <a:cxn ang="0">
                  <a:pos x="T8" y="T9"/>
                </a:cxn>
                <a:cxn ang="0">
                  <a:pos x="T10" y="T11"/>
                </a:cxn>
              </a:cxnLst>
              <a:rect l="0" t="0" r="r" b="b"/>
              <a:pathLst>
                <a:path w="32" h="25">
                  <a:moveTo>
                    <a:pt x="32" y="0"/>
                  </a:moveTo>
                  <a:cubicBezTo>
                    <a:pt x="32" y="25"/>
                    <a:pt x="32" y="25"/>
                    <a:pt x="32" y="25"/>
                  </a:cubicBezTo>
                  <a:cubicBezTo>
                    <a:pt x="28" y="22"/>
                    <a:pt x="22" y="20"/>
                    <a:pt x="16" y="20"/>
                  </a:cubicBezTo>
                  <a:cubicBezTo>
                    <a:pt x="10" y="20"/>
                    <a:pt x="4" y="22"/>
                    <a:pt x="0" y="25"/>
                  </a:cubicBezTo>
                  <a:cubicBezTo>
                    <a:pt x="0" y="0"/>
                    <a:pt x="0" y="0"/>
                    <a:pt x="0" y="0"/>
                  </a:cubicBezTo>
                  <a:lnTo>
                    <a:pt x="32" y="0"/>
                  </a:lnTo>
                  <a:close/>
                </a:path>
              </a:pathLst>
            </a:custGeom>
            <a:solidFill>
              <a:srgbClr val="231815">
                <a:alpha val="15000"/>
              </a:srgbClr>
            </a:solidFill>
            <a:ln>
              <a:noFill/>
            </a:ln>
          </p:spPr>
          <p:txBody>
            <a:bodyPr vert="horz" wrap="square" lIns="91440" tIns="45720" rIns="91440" bIns="45720" numCol="1" anchor="t" anchorCtr="0" compatLnSpc="1"/>
            <a:lstStyle/>
            <a:p>
              <a:endParaRPr lang="en-US"/>
            </a:p>
          </p:txBody>
        </p:sp>
      </p:grpSp>
      <p:grpSp>
        <p:nvGrpSpPr>
          <p:cNvPr id="18" name="Group 17"/>
          <p:cNvGrpSpPr/>
          <p:nvPr/>
        </p:nvGrpSpPr>
        <p:grpSpPr>
          <a:xfrm>
            <a:off x="4908552" y="3684267"/>
            <a:ext cx="231775" cy="374650"/>
            <a:chOff x="3384551" y="4171950"/>
            <a:chExt cx="231775" cy="374650"/>
          </a:xfrm>
        </p:grpSpPr>
        <p:sp>
          <p:nvSpPr>
            <p:cNvPr id="19" name="Freeform 40"/>
            <p:cNvSpPr/>
            <p:nvPr/>
          </p:nvSpPr>
          <p:spPr bwMode="auto">
            <a:xfrm>
              <a:off x="3384551" y="4171950"/>
              <a:ext cx="231775" cy="374650"/>
            </a:xfrm>
            <a:custGeom>
              <a:avLst/>
              <a:gdLst>
                <a:gd name="T0" fmla="*/ 53 w 73"/>
                <a:gd name="T1" fmla="*/ 0 h 118"/>
                <a:gd name="T2" fmla="*/ 53 w 73"/>
                <a:gd name="T3" fmla="*/ 71 h 118"/>
                <a:gd name="T4" fmla="*/ 69 w 73"/>
                <a:gd name="T5" fmla="*/ 71 h 118"/>
                <a:gd name="T6" fmla="*/ 73 w 73"/>
                <a:gd name="T7" fmla="*/ 73 h 118"/>
                <a:gd name="T8" fmla="*/ 72 w 73"/>
                <a:gd name="T9" fmla="*/ 77 h 118"/>
                <a:gd name="T10" fmla="*/ 37 w 73"/>
                <a:gd name="T11" fmla="*/ 118 h 118"/>
                <a:gd name="T12" fmla="*/ 1 w 73"/>
                <a:gd name="T13" fmla="*/ 77 h 118"/>
                <a:gd name="T14" fmla="*/ 1 w 73"/>
                <a:gd name="T15" fmla="*/ 73 h 118"/>
                <a:gd name="T16" fmla="*/ 4 w 73"/>
                <a:gd name="T17" fmla="*/ 71 h 118"/>
                <a:gd name="T18" fmla="*/ 20 w 73"/>
                <a:gd name="T19" fmla="*/ 71 h 118"/>
                <a:gd name="T20" fmla="*/ 20 w 73"/>
                <a:gd name="T21" fmla="*/ 0 h 118"/>
                <a:gd name="T22" fmla="*/ 53 w 73"/>
                <a:gd name="T2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118">
                  <a:moveTo>
                    <a:pt x="53" y="0"/>
                  </a:moveTo>
                  <a:cubicBezTo>
                    <a:pt x="53" y="71"/>
                    <a:pt x="53" y="71"/>
                    <a:pt x="53" y="71"/>
                  </a:cubicBezTo>
                  <a:cubicBezTo>
                    <a:pt x="69" y="71"/>
                    <a:pt x="69" y="71"/>
                    <a:pt x="69" y="71"/>
                  </a:cubicBezTo>
                  <a:cubicBezTo>
                    <a:pt x="71" y="71"/>
                    <a:pt x="72" y="72"/>
                    <a:pt x="73" y="73"/>
                  </a:cubicBezTo>
                  <a:cubicBezTo>
                    <a:pt x="73" y="75"/>
                    <a:pt x="73" y="76"/>
                    <a:pt x="72" y="77"/>
                  </a:cubicBezTo>
                  <a:cubicBezTo>
                    <a:pt x="37" y="118"/>
                    <a:pt x="37" y="118"/>
                    <a:pt x="37" y="118"/>
                  </a:cubicBezTo>
                  <a:cubicBezTo>
                    <a:pt x="1" y="77"/>
                    <a:pt x="1" y="77"/>
                    <a:pt x="1" y="77"/>
                  </a:cubicBezTo>
                  <a:cubicBezTo>
                    <a:pt x="0" y="76"/>
                    <a:pt x="0" y="75"/>
                    <a:pt x="1" y="73"/>
                  </a:cubicBezTo>
                  <a:cubicBezTo>
                    <a:pt x="1" y="72"/>
                    <a:pt x="3" y="71"/>
                    <a:pt x="4" y="71"/>
                  </a:cubicBezTo>
                  <a:cubicBezTo>
                    <a:pt x="20" y="71"/>
                    <a:pt x="20" y="71"/>
                    <a:pt x="20" y="71"/>
                  </a:cubicBezTo>
                  <a:cubicBezTo>
                    <a:pt x="20" y="0"/>
                    <a:pt x="20" y="0"/>
                    <a:pt x="20" y="0"/>
                  </a:cubicBezTo>
                  <a:lnTo>
                    <a:pt x="53" y="0"/>
                  </a:ln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20" name="Freeform 41"/>
            <p:cNvSpPr/>
            <p:nvPr/>
          </p:nvSpPr>
          <p:spPr bwMode="auto">
            <a:xfrm>
              <a:off x="3448051" y="4171950"/>
              <a:ext cx="104775" cy="79375"/>
            </a:xfrm>
            <a:custGeom>
              <a:avLst/>
              <a:gdLst>
                <a:gd name="T0" fmla="*/ 33 w 33"/>
                <a:gd name="T1" fmla="*/ 0 h 25"/>
                <a:gd name="T2" fmla="*/ 33 w 33"/>
                <a:gd name="T3" fmla="*/ 25 h 25"/>
                <a:gd name="T4" fmla="*/ 17 w 33"/>
                <a:gd name="T5" fmla="*/ 20 h 25"/>
                <a:gd name="T6" fmla="*/ 0 w 33"/>
                <a:gd name="T7" fmla="*/ 25 h 25"/>
                <a:gd name="T8" fmla="*/ 0 w 33"/>
                <a:gd name="T9" fmla="*/ 0 h 25"/>
                <a:gd name="T10" fmla="*/ 33 w 33"/>
                <a:gd name="T11" fmla="*/ 0 h 25"/>
              </a:gdLst>
              <a:ahLst/>
              <a:cxnLst>
                <a:cxn ang="0">
                  <a:pos x="T0" y="T1"/>
                </a:cxn>
                <a:cxn ang="0">
                  <a:pos x="T2" y="T3"/>
                </a:cxn>
                <a:cxn ang="0">
                  <a:pos x="T4" y="T5"/>
                </a:cxn>
                <a:cxn ang="0">
                  <a:pos x="T6" y="T7"/>
                </a:cxn>
                <a:cxn ang="0">
                  <a:pos x="T8" y="T9"/>
                </a:cxn>
                <a:cxn ang="0">
                  <a:pos x="T10" y="T11"/>
                </a:cxn>
              </a:cxnLst>
              <a:rect l="0" t="0" r="r" b="b"/>
              <a:pathLst>
                <a:path w="33" h="25">
                  <a:moveTo>
                    <a:pt x="33" y="0"/>
                  </a:moveTo>
                  <a:cubicBezTo>
                    <a:pt x="33" y="25"/>
                    <a:pt x="33" y="25"/>
                    <a:pt x="33" y="25"/>
                  </a:cubicBezTo>
                  <a:cubicBezTo>
                    <a:pt x="28" y="22"/>
                    <a:pt x="23" y="20"/>
                    <a:pt x="17" y="20"/>
                  </a:cubicBezTo>
                  <a:cubicBezTo>
                    <a:pt x="11" y="20"/>
                    <a:pt x="5" y="22"/>
                    <a:pt x="0" y="25"/>
                  </a:cubicBezTo>
                  <a:cubicBezTo>
                    <a:pt x="0" y="0"/>
                    <a:pt x="0" y="0"/>
                    <a:pt x="0" y="0"/>
                  </a:cubicBezTo>
                  <a:lnTo>
                    <a:pt x="33" y="0"/>
                  </a:lnTo>
                  <a:close/>
                </a:path>
              </a:pathLst>
            </a:custGeom>
            <a:solidFill>
              <a:srgbClr val="231815">
                <a:alpha val="15000"/>
              </a:srgbClr>
            </a:solidFill>
            <a:ln>
              <a:noFill/>
            </a:ln>
          </p:spPr>
          <p:txBody>
            <a:bodyPr vert="horz" wrap="square" lIns="91440" tIns="45720" rIns="91440" bIns="45720" numCol="1" anchor="t" anchorCtr="0" compatLnSpc="1"/>
            <a:lstStyle/>
            <a:p>
              <a:endParaRPr lang="en-US"/>
            </a:p>
          </p:txBody>
        </p:sp>
      </p:grpSp>
      <p:grpSp>
        <p:nvGrpSpPr>
          <p:cNvPr id="21" name="Group 20"/>
          <p:cNvGrpSpPr/>
          <p:nvPr/>
        </p:nvGrpSpPr>
        <p:grpSpPr>
          <a:xfrm>
            <a:off x="7051677" y="3684267"/>
            <a:ext cx="231775" cy="374650"/>
            <a:chOff x="5527676" y="4171950"/>
            <a:chExt cx="231775" cy="374650"/>
          </a:xfrm>
        </p:grpSpPr>
        <p:sp>
          <p:nvSpPr>
            <p:cNvPr id="22" name="Freeform 43"/>
            <p:cNvSpPr/>
            <p:nvPr/>
          </p:nvSpPr>
          <p:spPr bwMode="auto">
            <a:xfrm>
              <a:off x="5527676" y="4171950"/>
              <a:ext cx="231775" cy="374650"/>
            </a:xfrm>
            <a:custGeom>
              <a:avLst/>
              <a:gdLst>
                <a:gd name="T0" fmla="*/ 53 w 73"/>
                <a:gd name="T1" fmla="*/ 0 h 118"/>
                <a:gd name="T2" fmla="*/ 53 w 73"/>
                <a:gd name="T3" fmla="*/ 71 h 118"/>
                <a:gd name="T4" fmla="*/ 69 w 73"/>
                <a:gd name="T5" fmla="*/ 71 h 118"/>
                <a:gd name="T6" fmla="*/ 72 w 73"/>
                <a:gd name="T7" fmla="*/ 73 h 118"/>
                <a:gd name="T8" fmla="*/ 72 w 73"/>
                <a:gd name="T9" fmla="*/ 77 h 118"/>
                <a:gd name="T10" fmla="*/ 36 w 73"/>
                <a:gd name="T11" fmla="*/ 118 h 118"/>
                <a:gd name="T12" fmla="*/ 1 w 73"/>
                <a:gd name="T13" fmla="*/ 77 h 118"/>
                <a:gd name="T14" fmla="*/ 0 w 73"/>
                <a:gd name="T15" fmla="*/ 73 h 118"/>
                <a:gd name="T16" fmla="*/ 4 w 73"/>
                <a:gd name="T17" fmla="*/ 71 h 118"/>
                <a:gd name="T18" fmla="*/ 20 w 73"/>
                <a:gd name="T19" fmla="*/ 71 h 118"/>
                <a:gd name="T20" fmla="*/ 20 w 73"/>
                <a:gd name="T21" fmla="*/ 0 h 118"/>
                <a:gd name="T22" fmla="*/ 53 w 73"/>
                <a:gd name="T2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118">
                  <a:moveTo>
                    <a:pt x="53" y="0"/>
                  </a:moveTo>
                  <a:cubicBezTo>
                    <a:pt x="53" y="71"/>
                    <a:pt x="53" y="71"/>
                    <a:pt x="53" y="71"/>
                  </a:cubicBezTo>
                  <a:cubicBezTo>
                    <a:pt x="69" y="71"/>
                    <a:pt x="69" y="71"/>
                    <a:pt x="69" y="71"/>
                  </a:cubicBezTo>
                  <a:cubicBezTo>
                    <a:pt x="70" y="71"/>
                    <a:pt x="72" y="72"/>
                    <a:pt x="72" y="73"/>
                  </a:cubicBezTo>
                  <a:cubicBezTo>
                    <a:pt x="73" y="75"/>
                    <a:pt x="73" y="76"/>
                    <a:pt x="72" y="77"/>
                  </a:cubicBezTo>
                  <a:cubicBezTo>
                    <a:pt x="36" y="118"/>
                    <a:pt x="36" y="118"/>
                    <a:pt x="36" y="118"/>
                  </a:cubicBezTo>
                  <a:cubicBezTo>
                    <a:pt x="1" y="77"/>
                    <a:pt x="1" y="77"/>
                    <a:pt x="1" y="77"/>
                  </a:cubicBezTo>
                  <a:cubicBezTo>
                    <a:pt x="0" y="76"/>
                    <a:pt x="0" y="75"/>
                    <a:pt x="0" y="73"/>
                  </a:cubicBezTo>
                  <a:cubicBezTo>
                    <a:pt x="1" y="72"/>
                    <a:pt x="2" y="71"/>
                    <a:pt x="4" y="71"/>
                  </a:cubicBezTo>
                  <a:cubicBezTo>
                    <a:pt x="20" y="71"/>
                    <a:pt x="20" y="71"/>
                    <a:pt x="20" y="71"/>
                  </a:cubicBezTo>
                  <a:cubicBezTo>
                    <a:pt x="20" y="0"/>
                    <a:pt x="20" y="0"/>
                    <a:pt x="20" y="0"/>
                  </a:cubicBezTo>
                  <a:lnTo>
                    <a:pt x="53" y="0"/>
                  </a:ln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23" name="Freeform 44"/>
            <p:cNvSpPr/>
            <p:nvPr/>
          </p:nvSpPr>
          <p:spPr bwMode="auto">
            <a:xfrm>
              <a:off x="5591176" y="4171950"/>
              <a:ext cx="104775" cy="79375"/>
            </a:xfrm>
            <a:custGeom>
              <a:avLst/>
              <a:gdLst>
                <a:gd name="T0" fmla="*/ 33 w 33"/>
                <a:gd name="T1" fmla="*/ 0 h 25"/>
                <a:gd name="T2" fmla="*/ 33 w 33"/>
                <a:gd name="T3" fmla="*/ 25 h 25"/>
                <a:gd name="T4" fmla="*/ 16 w 33"/>
                <a:gd name="T5" fmla="*/ 20 h 25"/>
                <a:gd name="T6" fmla="*/ 0 w 33"/>
                <a:gd name="T7" fmla="*/ 25 h 25"/>
                <a:gd name="T8" fmla="*/ 0 w 33"/>
                <a:gd name="T9" fmla="*/ 0 h 25"/>
                <a:gd name="T10" fmla="*/ 33 w 33"/>
                <a:gd name="T11" fmla="*/ 0 h 25"/>
              </a:gdLst>
              <a:ahLst/>
              <a:cxnLst>
                <a:cxn ang="0">
                  <a:pos x="T0" y="T1"/>
                </a:cxn>
                <a:cxn ang="0">
                  <a:pos x="T2" y="T3"/>
                </a:cxn>
                <a:cxn ang="0">
                  <a:pos x="T4" y="T5"/>
                </a:cxn>
                <a:cxn ang="0">
                  <a:pos x="T6" y="T7"/>
                </a:cxn>
                <a:cxn ang="0">
                  <a:pos x="T8" y="T9"/>
                </a:cxn>
                <a:cxn ang="0">
                  <a:pos x="T10" y="T11"/>
                </a:cxn>
              </a:cxnLst>
              <a:rect l="0" t="0" r="r" b="b"/>
              <a:pathLst>
                <a:path w="33" h="25">
                  <a:moveTo>
                    <a:pt x="33" y="0"/>
                  </a:moveTo>
                  <a:cubicBezTo>
                    <a:pt x="33" y="25"/>
                    <a:pt x="33" y="25"/>
                    <a:pt x="33" y="25"/>
                  </a:cubicBezTo>
                  <a:cubicBezTo>
                    <a:pt x="28" y="22"/>
                    <a:pt x="22" y="20"/>
                    <a:pt x="16" y="20"/>
                  </a:cubicBezTo>
                  <a:cubicBezTo>
                    <a:pt x="10" y="20"/>
                    <a:pt x="5" y="22"/>
                    <a:pt x="0" y="25"/>
                  </a:cubicBezTo>
                  <a:cubicBezTo>
                    <a:pt x="0" y="0"/>
                    <a:pt x="0" y="0"/>
                    <a:pt x="0" y="0"/>
                  </a:cubicBezTo>
                  <a:lnTo>
                    <a:pt x="33" y="0"/>
                  </a:lnTo>
                  <a:close/>
                </a:path>
              </a:pathLst>
            </a:custGeom>
            <a:solidFill>
              <a:srgbClr val="231815">
                <a:alpha val="15000"/>
              </a:srgbClr>
            </a:solidFill>
            <a:ln>
              <a:noFill/>
            </a:ln>
          </p:spPr>
          <p:txBody>
            <a:bodyPr vert="horz" wrap="square" lIns="91440" tIns="45720" rIns="91440" bIns="45720" numCol="1" anchor="t" anchorCtr="0" compatLnSpc="1"/>
            <a:lstStyle/>
            <a:p>
              <a:endParaRPr lang="en-US"/>
            </a:p>
          </p:txBody>
        </p:sp>
      </p:grpSp>
      <p:grpSp>
        <p:nvGrpSpPr>
          <p:cNvPr id="24" name="Group 23"/>
          <p:cNvGrpSpPr/>
          <p:nvPr/>
        </p:nvGrpSpPr>
        <p:grpSpPr>
          <a:xfrm>
            <a:off x="9193213" y="3684267"/>
            <a:ext cx="228600" cy="374650"/>
            <a:chOff x="7669213" y="4171950"/>
            <a:chExt cx="228600" cy="374650"/>
          </a:xfrm>
        </p:grpSpPr>
        <p:sp>
          <p:nvSpPr>
            <p:cNvPr id="25" name="Freeform 46"/>
            <p:cNvSpPr/>
            <p:nvPr/>
          </p:nvSpPr>
          <p:spPr bwMode="auto">
            <a:xfrm>
              <a:off x="7669213" y="4171950"/>
              <a:ext cx="228600" cy="374650"/>
            </a:xfrm>
            <a:custGeom>
              <a:avLst/>
              <a:gdLst>
                <a:gd name="T0" fmla="*/ 52 w 72"/>
                <a:gd name="T1" fmla="*/ 0 h 118"/>
                <a:gd name="T2" fmla="*/ 52 w 72"/>
                <a:gd name="T3" fmla="*/ 71 h 118"/>
                <a:gd name="T4" fmla="*/ 69 w 72"/>
                <a:gd name="T5" fmla="*/ 71 h 118"/>
                <a:gd name="T6" fmla="*/ 72 w 72"/>
                <a:gd name="T7" fmla="*/ 73 h 118"/>
                <a:gd name="T8" fmla="*/ 71 w 72"/>
                <a:gd name="T9" fmla="*/ 77 h 118"/>
                <a:gd name="T10" fmla="*/ 36 w 72"/>
                <a:gd name="T11" fmla="*/ 118 h 118"/>
                <a:gd name="T12" fmla="*/ 1 w 72"/>
                <a:gd name="T13" fmla="*/ 77 h 118"/>
                <a:gd name="T14" fmla="*/ 0 w 72"/>
                <a:gd name="T15" fmla="*/ 73 h 118"/>
                <a:gd name="T16" fmla="*/ 3 w 72"/>
                <a:gd name="T17" fmla="*/ 71 h 118"/>
                <a:gd name="T18" fmla="*/ 20 w 72"/>
                <a:gd name="T19" fmla="*/ 71 h 118"/>
                <a:gd name="T20" fmla="*/ 20 w 72"/>
                <a:gd name="T21" fmla="*/ 0 h 118"/>
                <a:gd name="T22" fmla="*/ 52 w 72"/>
                <a:gd name="T2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118">
                  <a:moveTo>
                    <a:pt x="52" y="0"/>
                  </a:moveTo>
                  <a:cubicBezTo>
                    <a:pt x="52" y="71"/>
                    <a:pt x="52" y="71"/>
                    <a:pt x="52" y="71"/>
                  </a:cubicBezTo>
                  <a:cubicBezTo>
                    <a:pt x="69" y="71"/>
                    <a:pt x="69" y="71"/>
                    <a:pt x="69" y="71"/>
                  </a:cubicBezTo>
                  <a:cubicBezTo>
                    <a:pt x="70" y="71"/>
                    <a:pt x="71" y="72"/>
                    <a:pt x="72" y="73"/>
                  </a:cubicBezTo>
                  <a:cubicBezTo>
                    <a:pt x="72" y="75"/>
                    <a:pt x="72" y="76"/>
                    <a:pt x="71" y="77"/>
                  </a:cubicBezTo>
                  <a:cubicBezTo>
                    <a:pt x="36" y="118"/>
                    <a:pt x="36" y="118"/>
                    <a:pt x="36" y="118"/>
                  </a:cubicBezTo>
                  <a:cubicBezTo>
                    <a:pt x="1" y="77"/>
                    <a:pt x="1" y="77"/>
                    <a:pt x="1" y="77"/>
                  </a:cubicBezTo>
                  <a:cubicBezTo>
                    <a:pt x="0" y="76"/>
                    <a:pt x="0" y="75"/>
                    <a:pt x="0" y="73"/>
                  </a:cubicBezTo>
                  <a:cubicBezTo>
                    <a:pt x="1" y="72"/>
                    <a:pt x="2" y="71"/>
                    <a:pt x="3" y="71"/>
                  </a:cubicBezTo>
                  <a:cubicBezTo>
                    <a:pt x="20" y="71"/>
                    <a:pt x="20" y="71"/>
                    <a:pt x="20" y="71"/>
                  </a:cubicBezTo>
                  <a:cubicBezTo>
                    <a:pt x="20" y="0"/>
                    <a:pt x="20" y="0"/>
                    <a:pt x="20" y="0"/>
                  </a:cubicBezTo>
                  <a:lnTo>
                    <a:pt x="52" y="0"/>
                  </a:lnTo>
                  <a:close/>
                </a:path>
              </a:pathLst>
            </a:custGeom>
            <a:solidFill>
              <a:schemeClr val="accent4"/>
            </a:solidFill>
            <a:ln>
              <a:noFill/>
            </a:ln>
          </p:spPr>
          <p:txBody>
            <a:bodyPr vert="horz" wrap="square" lIns="91440" tIns="45720" rIns="91440" bIns="45720" numCol="1" anchor="t" anchorCtr="0" compatLnSpc="1"/>
            <a:lstStyle/>
            <a:p>
              <a:endParaRPr lang="en-US"/>
            </a:p>
          </p:txBody>
        </p:sp>
        <p:sp>
          <p:nvSpPr>
            <p:cNvPr id="26" name="Freeform 47"/>
            <p:cNvSpPr/>
            <p:nvPr/>
          </p:nvSpPr>
          <p:spPr bwMode="auto">
            <a:xfrm>
              <a:off x="7732713" y="4171950"/>
              <a:ext cx="101600" cy="79375"/>
            </a:xfrm>
            <a:custGeom>
              <a:avLst/>
              <a:gdLst>
                <a:gd name="T0" fmla="*/ 32 w 32"/>
                <a:gd name="T1" fmla="*/ 0 h 25"/>
                <a:gd name="T2" fmla="*/ 32 w 32"/>
                <a:gd name="T3" fmla="*/ 25 h 25"/>
                <a:gd name="T4" fmla="*/ 16 w 32"/>
                <a:gd name="T5" fmla="*/ 20 h 25"/>
                <a:gd name="T6" fmla="*/ 0 w 32"/>
                <a:gd name="T7" fmla="*/ 25 h 25"/>
                <a:gd name="T8" fmla="*/ 0 w 32"/>
                <a:gd name="T9" fmla="*/ 0 h 25"/>
                <a:gd name="T10" fmla="*/ 32 w 32"/>
                <a:gd name="T11" fmla="*/ 0 h 25"/>
              </a:gdLst>
              <a:ahLst/>
              <a:cxnLst>
                <a:cxn ang="0">
                  <a:pos x="T0" y="T1"/>
                </a:cxn>
                <a:cxn ang="0">
                  <a:pos x="T2" y="T3"/>
                </a:cxn>
                <a:cxn ang="0">
                  <a:pos x="T4" y="T5"/>
                </a:cxn>
                <a:cxn ang="0">
                  <a:pos x="T6" y="T7"/>
                </a:cxn>
                <a:cxn ang="0">
                  <a:pos x="T8" y="T9"/>
                </a:cxn>
                <a:cxn ang="0">
                  <a:pos x="T10" y="T11"/>
                </a:cxn>
              </a:cxnLst>
              <a:rect l="0" t="0" r="r" b="b"/>
              <a:pathLst>
                <a:path w="32" h="25">
                  <a:moveTo>
                    <a:pt x="32" y="0"/>
                  </a:moveTo>
                  <a:cubicBezTo>
                    <a:pt x="32" y="25"/>
                    <a:pt x="32" y="25"/>
                    <a:pt x="32" y="25"/>
                  </a:cubicBezTo>
                  <a:cubicBezTo>
                    <a:pt x="28" y="22"/>
                    <a:pt x="22" y="20"/>
                    <a:pt x="16" y="20"/>
                  </a:cubicBezTo>
                  <a:cubicBezTo>
                    <a:pt x="10" y="20"/>
                    <a:pt x="4" y="22"/>
                    <a:pt x="0" y="25"/>
                  </a:cubicBezTo>
                  <a:cubicBezTo>
                    <a:pt x="0" y="0"/>
                    <a:pt x="0" y="0"/>
                    <a:pt x="0" y="0"/>
                  </a:cubicBezTo>
                  <a:lnTo>
                    <a:pt x="32" y="0"/>
                  </a:lnTo>
                  <a:close/>
                </a:path>
              </a:pathLst>
            </a:custGeom>
            <a:solidFill>
              <a:srgbClr val="231815">
                <a:alpha val="15000"/>
              </a:srgbClr>
            </a:solidFill>
            <a:ln>
              <a:noFill/>
            </a:ln>
          </p:spPr>
          <p:txBody>
            <a:bodyPr vert="horz" wrap="square" lIns="91440" tIns="45720" rIns="91440" bIns="45720" numCol="1" anchor="t" anchorCtr="0" compatLnSpc="1"/>
            <a:lstStyle/>
            <a:p>
              <a:endParaRPr lang="en-US"/>
            </a:p>
          </p:txBody>
        </p:sp>
      </p:grpSp>
      <p:grpSp>
        <p:nvGrpSpPr>
          <p:cNvPr id="27" name="Group 26"/>
          <p:cNvGrpSpPr/>
          <p:nvPr/>
        </p:nvGrpSpPr>
        <p:grpSpPr>
          <a:xfrm>
            <a:off x="3757613" y="2442843"/>
            <a:ext cx="395288" cy="257175"/>
            <a:chOff x="2233613" y="2930525"/>
            <a:chExt cx="395288" cy="257175"/>
          </a:xfrm>
        </p:grpSpPr>
        <p:sp>
          <p:nvSpPr>
            <p:cNvPr id="28" name="Freeform 25"/>
            <p:cNvSpPr/>
            <p:nvPr/>
          </p:nvSpPr>
          <p:spPr bwMode="auto">
            <a:xfrm>
              <a:off x="2466976" y="2930525"/>
              <a:ext cx="161925" cy="257175"/>
            </a:xfrm>
            <a:custGeom>
              <a:avLst/>
              <a:gdLst>
                <a:gd name="T0" fmla="*/ 8 w 51"/>
                <a:gd name="T1" fmla="*/ 81 h 81"/>
                <a:gd name="T2" fmla="*/ 3 w 51"/>
                <a:gd name="T3" fmla="*/ 78 h 81"/>
                <a:gd name="T4" fmla="*/ 3 w 51"/>
                <a:gd name="T5" fmla="*/ 68 h 81"/>
                <a:gd name="T6" fmla="*/ 30 w 51"/>
                <a:gd name="T7" fmla="*/ 41 h 81"/>
                <a:gd name="T8" fmla="*/ 3 w 51"/>
                <a:gd name="T9" fmla="*/ 14 h 81"/>
                <a:gd name="T10" fmla="*/ 3 w 51"/>
                <a:gd name="T11" fmla="*/ 3 h 81"/>
                <a:gd name="T12" fmla="*/ 13 w 51"/>
                <a:gd name="T13" fmla="*/ 3 h 81"/>
                <a:gd name="T14" fmla="*/ 51 w 51"/>
                <a:gd name="T15" fmla="*/ 41 h 81"/>
                <a:gd name="T16" fmla="*/ 13 w 51"/>
                <a:gd name="T17" fmla="*/ 78 h 81"/>
                <a:gd name="T18" fmla="*/ 8 w 51"/>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1">
                  <a:moveTo>
                    <a:pt x="8" y="81"/>
                  </a:moveTo>
                  <a:cubicBezTo>
                    <a:pt x="6" y="81"/>
                    <a:pt x="4" y="80"/>
                    <a:pt x="3" y="78"/>
                  </a:cubicBezTo>
                  <a:cubicBezTo>
                    <a:pt x="0" y="76"/>
                    <a:pt x="0" y="71"/>
                    <a:pt x="3" y="68"/>
                  </a:cubicBezTo>
                  <a:cubicBezTo>
                    <a:pt x="30" y="41"/>
                    <a:pt x="30" y="41"/>
                    <a:pt x="30" y="41"/>
                  </a:cubicBezTo>
                  <a:cubicBezTo>
                    <a:pt x="3" y="14"/>
                    <a:pt x="3" y="14"/>
                    <a:pt x="3" y="14"/>
                  </a:cubicBezTo>
                  <a:cubicBezTo>
                    <a:pt x="0" y="11"/>
                    <a:pt x="0" y="6"/>
                    <a:pt x="3" y="3"/>
                  </a:cubicBezTo>
                  <a:cubicBezTo>
                    <a:pt x="5" y="0"/>
                    <a:pt x="10" y="0"/>
                    <a:pt x="13" y="3"/>
                  </a:cubicBezTo>
                  <a:cubicBezTo>
                    <a:pt x="51" y="41"/>
                    <a:pt x="51" y="41"/>
                    <a:pt x="51" y="41"/>
                  </a:cubicBezTo>
                  <a:cubicBezTo>
                    <a:pt x="13" y="78"/>
                    <a:pt x="13" y="78"/>
                    <a:pt x="13" y="78"/>
                  </a:cubicBezTo>
                  <a:cubicBezTo>
                    <a:pt x="12" y="80"/>
                    <a:pt x="10" y="81"/>
                    <a:pt x="8" y="81"/>
                  </a:cubicBez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29" name="Freeform 26"/>
            <p:cNvSpPr/>
            <p:nvPr/>
          </p:nvSpPr>
          <p:spPr bwMode="auto">
            <a:xfrm>
              <a:off x="2287588" y="2930525"/>
              <a:ext cx="160338" cy="257175"/>
            </a:xfrm>
            <a:custGeom>
              <a:avLst/>
              <a:gdLst>
                <a:gd name="T0" fmla="*/ 8 w 51"/>
                <a:gd name="T1" fmla="*/ 81 h 81"/>
                <a:gd name="T2" fmla="*/ 2 w 51"/>
                <a:gd name="T3" fmla="*/ 78 h 81"/>
                <a:gd name="T4" fmla="*/ 2 w 51"/>
                <a:gd name="T5" fmla="*/ 68 h 81"/>
                <a:gd name="T6" fmla="*/ 30 w 51"/>
                <a:gd name="T7" fmla="*/ 41 h 81"/>
                <a:gd name="T8" fmla="*/ 2 w 51"/>
                <a:gd name="T9" fmla="*/ 14 h 81"/>
                <a:gd name="T10" fmla="*/ 2 w 51"/>
                <a:gd name="T11" fmla="*/ 3 h 81"/>
                <a:gd name="T12" fmla="*/ 13 w 51"/>
                <a:gd name="T13" fmla="*/ 3 h 81"/>
                <a:gd name="T14" fmla="*/ 51 w 51"/>
                <a:gd name="T15" fmla="*/ 41 h 81"/>
                <a:gd name="T16" fmla="*/ 13 w 51"/>
                <a:gd name="T17" fmla="*/ 78 h 81"/>
                <a:gd name="T18" fmla="*/ 8 w 51"/>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1">
                  <a:moveTo>
                    <a:pt x="8" y="81"/>
                  </a:moveTo>
                  <a:cubicBezTo>
                    <a:pt x="6" y="81"/>
                    <a:pt x="4" y="80"/>
                    <a:pt x="2" y="78"/>
                  </a:cubicBezTo>
                  <a:cubicBezTo>
                    <a:pt x="0" y="76"/>
                    <a:pt x="0" y="71"/>
                    <a:pt x="2" y="68"/>
                  </a:cubicBezTo>
                  <a:cubicBezTo>
                    <a:pt x="30" y="41"/>
                    <a:pt x="30" y="41"/>
                    <a:pt x="30" y="41"/>
                  </a:cubicBezTo>
                  <a:cubicBezTo>
                    <a:pt x="2" y="14"/>
                    <a:pt x="2" y="14"/>
                    <a:pt x="2" y="14"/>
                  </a:cubicBezTo>
                  <a:cubicBezTo>
                    <a:pt x="0" y="11"/>
                    <a:pt x="0" y="6"/>
                    <a:pt x="2" y="3"/>
                  </a:cubicBezTo>
                  <a:cubicBezTo>
                    <a:pt x="5" y="0"/>
                    <a:pt x="10" y="0"/>
                    <a:pt x="13" y="3"/>
                  </a:cubicBezTo>
                  <a:cubicBezTo>
                    <a:pt x="51" y="41"/>
                    <a:pt x="51" y="41"/>
                    <a:pt x="51" y="41"/>
                  </a:cubicBezTo>
                  <a:cubicBezTo>
                    <a:pt x="13" y="78"/>
                    <a:pt x="13" y="78"/>
                    <a:pt x="13" y="78"/>
                  </a:cubicBezTo>
                  <a:cubicBezTo>
                    <a:pt x="12" y="80"/>
                    <a:pt x="10" y="81"/>
                    <a:pt x="8" y="81"/>
                  </a:cubicBez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30" name="Line 27"/>
            <p:cNvSpPr>
              <a:spLocks noChangeShapeType="1"/>
            </p:cNvSpPr>
            <p:nvPr/>
          </p:nvSpPr>
          <p:spPr bwMode="auto">
            <a:xfrm>
              <a:off x="2233613" y="306070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Line 28"/>
            <p:cNvSpPr>
              <a:spLocks noChangeShapeType="1"/>
            </p:cNvSpPr>
            <p:nvPr/>
          </p:nvSpPr>
          <p:spPr bwMode="auto">
            <a:xfrm>
              <a:off x="2233613" y="306070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2" name="Group 31"/>
          <p:cNvGrpSpPr/>
          <p:nvPr/>
        </p:nvGrpSpPr>
        <p:grpSpPr>
          <a:xfrm>
            <a:off x="5899151" y="2442843"/>
            <a:ext cx="393700" cy="257175"/>
            <a:chOff x="4375151" y="2930525"/>
            <a:chExt cx="393700" cy="257175"/>
          </a:xfrm>
          <a:solidFill>
            <a:schemeClr val="accent2"/>
          </a:solidFill>
        </p:grpSpPr>
        <p:sp>
          <p:nvSpPr>
            <p:cNvPr id="33" name="Freeform 29"/>
            <p:cNvSpPr/>
            <p:nvPr/>
          </p:nvSpPr>
          <p:spPr bwMode="auto">
            <a:xfrm>
              <a:off x="4606926" y="2930525"/>
              <a:ext cx="161925" cy="257175"/>
            </a:xfrm>
            <a:custGeom>
              <a:avLst/>
              <a:gdLst>
                <a:gd name="T0" fmla="*/ 8 w 51"/>
                <a:gd name="T1" fmla="*/ 81 h 81"/>
                <a:gd name="T2" fmla="*/ 3 w 51"/>
                <a:gd name="T3" fmla="*/ 78 h 81"/>
                <a:gd name="T4" fmla="*/ 3 w 51"/>
                <a:gd name="T5" fmla="*/ 68 h 81"/>
                <a:gd name="T6" fmla="*/ 30 w 51"/>
                <a:gd name="T7" fmla="*/ 41 h 81"/>
                <a:gd name="T8" fmla="*/ 3 w 51"/>
                <a:gd name="T9" fmla="*/ 14 h 81"/>
                <a:gd name="T10" fmla="*/ 3 w 51"/>
                <a:gd name="T11" fmla="*/ 3 h 81"/>
                <a:gd name="T12" fmla="*/ 14 w 51"/>
                <a:gd name="T13" fmla="*/ 3 h 81"/>
                <a:gd name="T14" fmla="*/ 51 w 51"/>
                <a:gd name="T15" fmla="*/ 41 h 81"/>
                <a:gd name="T16" fmla="*/ 14 w 51"/>
                <a:gd name="T17" fmla="*/ 78 h 81"/>
                <a:gd name="T18" fmla="*/ 8 w 51"/>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1">
                  <a:moveTo>
                    <a:pt x="8" y="81"/>
                  </a:moveTo>
                  <a:cubicBezTo>
                    <a:pt x="7" y="81"/>
                    <a:pt x="5" y="80"/>
                    <a:pt x="3" y="78"/>
                  </a:cubicBezTo>
                  <a:cubicBezTo>
                    <a:pt x="0" y="76"/>
                    <a:pt x="0" y="71"/>
                    <a:pt x="3" y="68"/>
                  </a:cubicBezTo>
                  <a:cubicBezTo>
                    <a:pt x="30" y="41"/>
                    <a:pt x="30" y="41"/>
                    <a:pt x="30" y="41"/>
                  </a:cubicBezTo>
                  <a:cubicBezTo>
                    <a:pt x="3" y="14"/>
                    <a:pt x="3" y="14"/>
                    <a:pt x="3" y="14"/>
                  </a:cubicBezTo>
                  <a:cubicBezTo>
                    <a:pt x="0" y="11"/>
                    <a:pt x="0" y="6"/>
                    <a:pt x="3" y="3"/>
                  </a:cubicBezTo>
                  <a:cubicBezTo>
                    <a:pt x="6" y="0"/>
                    <a:pt x="11" y="0"/>
                    <a:pt x="14" y="3"/>
                  </a:cubicBezTo>
                  <a:cubicBezTo>
                    <a:pt x="51" y="41"/>
                    <a:pt x="51" y="41"/>
                    <a:pt x="51" y="41"/>
                  </a:cubicBezTo>
                  <a:cubicBezTo>
                    <a:pt x="14" y="78"/>
                    <a:pt x="14" y="78"/>
                    <a:pt x="14" y="78"/>
                  </a:cubicBezTo>
                  <a:cubicBezTo>
                    <a:pt x="12" y="80"/>
                    <a:pt x="10" y="81"/>
                    <a:pt x="8"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30"/>
            <p:cNvSpPr/>
            <p:nvPr/>
          </p:nvSpPr>
          <p:spPr bwMode="auto">
            <a:xfrm>
              <a:off x="4425951" y="2930525"/>
              <a:ext cx="161925" cy="257175"/>
            </a:xfrm>
            <a:custGeom>
              <a:avLst/>
              <a:gdLst>
                <a:gd name="T0" fmla="*/ 8 w 51"/>
                <a:gd name="T1" fmla="*/ 81 h 81"/>
                <a:gd name="T2" fmla="*/ 3 w 51"/>
                <a:gd name="T3" fmla="*/ 78 h 81"/>
                <a:gd name="T4" fmla="*/ 3 w 51"/>
                <a:gd name="T5" fmla="*/ 68 h 81"/>
                <a:gd name="T6" fmla="*/ 30 w 51"/>
                <a:gd name="T7" fmla="*/ 41 h 81"/>
                <a:gd name="T8" fmla="*/ 3 w 51"/>
                <a:gd name="T9" fmla="*/ 14 h 81"/>
                <a:gd name="T10" fmla="*/ 3 w 51"/>
                <a:gd name="T11" fmla="*/ 3 h 81"/>
                <a:gd name="T12" fmla="*/ 14 w 51"/>
                <a:gd name="T13" fmla="*/ 3 h 81"/>
                <a:gd name="T14" fmla="*/ 51 w 51"/>
                <a:gd name="T15" fmla="*/ 41 h 81"/>
                <a:gd name="T16" fmla="*/ 14 w 51"/>
                <a:gd name="T17" fmla="*/ 78 h 81"/>
                <a:gd name="T18" fmla="*/ 8 w 51"/>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1">
                  <a:moveTo>
                    <a:pt x="8" y="81"/>
                  </a:moveTo>
                  <a:cubicBezTo>
                    <a:pt x="6" y="81"/>
                    <a:pt x="5" y="80"/>
                    <a:pt x="3" y="78"/>
                  </a:cubicBezTo>
                  <a:cubicBezTo>
                    <a:pt x="0" y="76"/>
                    <a:pt x="0" y="71"/>
                    <a:pt x="3" y="68"/>
                  </a:cubicBezTo>
                  <a:cubicBezTo>
                    <a:pt x="30" y="41"/>
                    <a:pt x="30" y="41"/>
                    <a:pt x="30" y="41"/>
                  </a:cubicBezTo>
                  <a:cubicBezTo>
                    <a:pt x="3" y="14"/>
                    <a:pt x="3" y="14"/>
                    <a:pt x="3" y="14"/>
                  </a:cubicBezTo>
                  <a:cubicBezTo>
                    <a:pt x="0" y="11"/>
                    <a:pt x="0" y="6"/>
                    <a:pt x="3" y="3"/>
                  </a:cubicBezTo>
                  <a:cubicBezTo>
                    <a:pt x="6" y="0"/>
                    <a:pt x="11" y="0"/>
                    <a:pt x="14" y="3"/>
                  </a:cubicBezTo>
                  <a:cubicBezTo>
                    <a:pt x="51" y="41"/>
                    <a:pt x="51" y="41"/>
                    <a:pt x="51" y="41"/>
                  </a:cubicBezTo>
                  <a:cubicBezTo>
                    <a:pt x="14" y="78"/>
                    <a:pt x="14" y="78"/>
                    <a:pt x="14" y="78"/>
                  </a:cubicBezTo>
                  <a:cubicBezTo>
                    <a:pt x="12" y="80"/>
                    <a:pt x="10" y="81"/>
                    <a:pt x="8"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 name="Line 31"/>
            <p:cNvSpPr>
              <a:spLocks noChangeShapeType="1"/>
            </p:cNvSpPr>
            <p:nvPr/>
          </p:nvSpPr>
          <p:spPr bwMode="auto">
            <a:xfrm>
              <a:off x="4375151" y="3060700"/>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 name="Line 32"/>
            <p:cNvSpPr>
              <a:spLocks noChangeShapeType="1"/>
            </p:cNvSpPr>
            <p:nvPr/>
          </p:nvSpPr>
          <p:spPr bwMode="auto">
            <a:xfrm>
              <a:off x="4375151" y="3060700"/>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7" name="Group 36"/>
          <p:cNvGrpSpPr/>
          <p:nvPr/>
        </p:nvGrpSpPr>
        <p:grpSpPr>
          <a:xfrm>
            <a:off x="8039102" y="2442843"/>
            <a:ext cx="396875" cy="257175"/>
            <a:chOff x="6515101" y="2930525"/>
            <a:chExt cx="396875" cy="257175"/>
          </a:xfrm>
          <a:solidFill>
            <a:schemeClr val="accent3"/>
          </a:solidFill>
        </p:grpSpPr>
        <p:sp>
          <p:nvSpPr>
            <p:cNvPr id="38" name="Freeform 33"/>
            <p:cNvSpPr/>
            <p:nvPr/>
          </p:nvSpPr>
          <p:spPr bwMode="auto">
            <a:xfrm>
              <a:off x="6750051" y="2930525"/>
              <a:ext cx="161925" cy="257175"/>
            </a:xfrm>
            <a:custGeom>
              <a:avLst/>
              <a:gdLst>
                <a:gd name="T0" fmla="*/ 8 w 51"/>
                <a:gd name="T1" fmla="*/ 81 h 81"/>
                <a:gd name="T2" fmla="*/ 3 w 51"/>
                <a:gd name="T3" fmla="*/ 78 h 81"/>
                <a:gd name="T4" fmla="*/ 3 w 51"/>
                <a:gd name="T5" fmla="*/ 68 h 81"/>
                <a:gd name="T6" fmla="*/ 30 w 51"/>
                <a:gd name="T7" fmla="*/ 41 h 81"/>
                <a:gd name="T8" fmla="*/ 3 w 51"/>
                <a:gd name="T9" fmla="*/ 14 h 81"/>
                <a:gd name="T10" fmla="*/ 3 w 51"/>
                <a:gd name="T11" fmla="*/ 3 h 81"/>
                <a:gd name="T12" fmla="*/ 13 w 51"/>
                <a:gd name="T13" fmla="*/ 3 h 81"/>
                <a:gd name="T14" fmla="*/ 51 w 51"/>
                <a:gd name="T15" fmla="*/ 41 h 81"/>
                <a:gd name="T16" fmla="*/ 13 w 51"/>
                <a:gd name="T17" fmla="*/ 78 h 81"/>
                <a:gd name="T18" fmla="*/ 8 w 51"/>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1">
                  <a:moveTo>
                    <a:pt x="8" y="81"/>
                  </a:moveTo>
                  <a:cubicBezTo>
                    <a:pt x="6" y="81"/>
                    <a:pt x="4" y="80"/>
                    <a:pt x="3" y="78"/>
                  </a:cubicBezTo>
                  <a:cubicBezTo>
                    <a:pt x="0" y="76"/>
                    <a:pt x="0" y="71"/>
                    <a:pt x="3" y="68"/>
                  </a:cubicBezTo>
                  <a:cubicBezTo>
                    <a:pt x="30" y="41"/>
                    <a:pt x="30" y="41"/>
                    <a:pt x="30" y="41"/>
                  </a:cubicBezTo>
                  <a:cubicBezTo>
                    <a:pt x="3" y="14"/>
                    <a:pt x="3" y="14"/>
                    <a:pt x="3" y="14"/>
                  </a:cubicBezTo>
                  <a:cubicBezTo>
                    <a:pt x="0" y="11"/>
                    <a:pt x="0" y="6"/>
                    <a:pt x="3" y="3"/>
                  </a:cubicBezTo>
                  <a:cubicBezTo>
                    <a:pt x="6" y="0"/>
                    <a:pt x="10" y="0"/>
                    <a:pt x="13" y="3"/>
                  </a:cubicBezTo>
                  <a:cubicBezTo>
                    <a:pt x="51" y="41"/>
                    <a:pt x="51" y="41"/>
                    <a:pt x="51" y="41"/>
                  </a:cubicBezTo>
                  <a:cubicBezTo>
                    <a:pt x="13" y="78"/>
                    <a:pt x="13" y="78"/>
                    <a:pt x="13" y="78"/>
                  </a:cubicBezTo>
                  <a:cubicBezTo>
                    <a:pt x="12" y="80"/>
                    <a:pt x="10" y="81"/>
                    <a:pt x="8"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 name="Freeform 34"/>
            <p:cNvSpPr/>
            <p:nvPr/>
          </p:nvSpPr>
          <p:spPr bwMode="auto">
            <a:xfrm>
              <a:off x="6569076" y="2930525"/>
              <a:ext cx="161925" cy="257175"/>
            </a:xfrm>
            <a:custGeom>
              <a:avLst/>
              <a:gdLst>
                <a:gd name="T0" fmla="*/ 8 w 51"/>
                <a:gd name="T1" fmla="*/ 81 h 81"/>
                <a:gd name="T2" fmla="*/ 3 w 51"/>
                <a:gd name="T3" fmla="*/ 78 h 81"/>
                <a:gd name="T4" fmla="*/ 3 w 51"/>
                <a:gd name="T5" fmla="*/ 68 h 81"/>
                <a:gd name="T6" fmla="*/ 30 w 51"/>
                <a:gd name="T7" fmla="*/ 41 h 81"/>
                <a:gd name="T8" fmla="*/ 3 w 51"/>
                <a:gd name="T9" fmla="*/ 14 h 81"/>
                <a:gd name="T10" fmla="*/ 3 w 51"/>
                <a:gd name="T11" fmla="*/ 3 h 81"/>
                <a:gd name="T12" fmla="*/ 13 w 51"/>
                <a:gd name="T13" fmla="*/ 3 h 81"/>
                <a:gd name="T14" fmla="*/ 51 w 51"/>
                <a:gd name="T15" fmla="*/ 41 h 81"/>
                <a:gd name="T16" fmla="*/ 13 w 51"/>
                <a:gd name="T17" fmla="*/ 78 h 81"/>
                <a:gd name="T18" fmla="*/ 8 w 51"/>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1">
                  <a:moveTo>
                    <a:pt x="8" y="81"/>
                  </a:moveTo>
                  <a:cubicBezTo>
                    <a:pt x="6" y="81"/>
                    <a:pt x="4" y="80"/>
                    <a:pt x="3" y="78"/>
                  </a:cubicBezTo>
                  <a:cubicBezTo>
                    <a:pt x="0" y="76"/>
                    <a:pt x="0" y="71"/>
                    <a:pt x="3" y="68"/>
                  </a:cubicBezTo>
                  <a:cubicBezTo>
                    <a:pt x="30" y="41"/>
                    <a:pt x="30" y="41"/>
                    <a:pt x="30" y="41"/>
                  </a:cubicBezTo>
                  <a:cubicBezTo>
                    <a:pt x="3" y="14"/>
                    <a:pt x="3" y="14"/>
                    <a:pt x="3" y="14"/>
                  </a:cubicBezTo>
                  <a:cubicBezTo>
                    <a:pt x="0" y="11"/>
                    <a:pt x="0" y="6"/>
                    <a:pt x="3" y="3"/>
                  </a:cubicBezTo>
                  <a:cubicBezTo>
                    <a:pt x="6" y="0"/>
                    <a:pt x="10" y="0"/>
                    <a:pt x="13" y="3"/>
                  </a:cubicBezTo>
                  <a:cubicBezTo>
                    <a:pt x="51" y="41"/>
                    <a:pt x="51" y="41"/>
                    <a:pt x="51" y="41"/>
                  </a:cubicBezTo>
                  <a:cubicBezTo>
                    <a:pt x="13" y="78"/>
                    <a:pt x="13" y="78"/>
                    <a:pt x="13" y="78"/>
                  </a:cubicBezTo>
                  <a:cubicBezTo>
                    <a:pt x="12" y="80"/>
                    <a:pt x="10" y="81"/>
                    <a:pt x="8"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Line 35"/>
            <p:cNvSpPr>
              <a:spLocks noChangeShapeType="1"/>
            </p:cNvSpPr>
            <p:nvPr/>
          </p:nvSpPr>
          <p:spPr bwMode="auto">
            <a:xfrm>
              <a:off x="6515101" y="3060700"/>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 name="Line 36"/>
            <p:cNvSpPr>
              <a:spLocks noChangeShapeType="1"/>
            </p:cNvSpPr>
            <p:nvPr/>
          </p:nvSpPr>
          <p:spPr bwMode="auto">
            <a:xfrm>
              <a:off x="6515101" y="3060700"/>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42" name="Freeform 39"/>
          <p:cNvSpPr>
            <a:spLocks noEditPoints="1"/>
          </p:cNvSpPr>
          <p:nvPr/>
        </p:nvSpPr>
        <p:spPr bwMode="auto">
          <a:xfrm>
            <a:off x="2173288" y="1312542"/>
            <a:ext cx="1422400" cy="2514600"/>
          </a:xfrm>
          <a:custGeom>
            <a:avLst/>
            <a:gdLst>
              <a:gd name="T0" fmla="*/ 224 w 448"/>
              <a:gd name="T1" fmla="*/ 0 h 792"/>
              <a:gd name="T2" fmla="*/ 0 w 448"/>
              <a:gd name="T3" fmla="*/ 224 h 792"/>
              <a:gd name="T4" fmla="*/ 0 w 448"/>
              <a:gd name="T5" fmla="*/ 570 h 792"/>
              <a:gd name="T6" fmla="*/ 196 w 448"/>
              <a:gd name="T7" fmla="*/ 792 h 792"/>
              <a:gd name="T8" fmla="*/ 196 w 448"/>
              <a:gd name="T9" fmla="*/ 777 h 792"/>
              <a:gd name="T10" fmla="*/ 224 w 448"/>
              <a:gd name="T11" fmla="*/ 749 h 792"/>
              <a:gd name="T12" fmla="*/ 252 w 448"/>
              <a:gd name="T13" fmla="*/ 777 h 792"/>
              <a:gd name="T14" fmla="*/ 252 w 448"/>
              <a:gd name="T15" fmla="*/ 792 h 792"/>
              <a:gd name="T16" fmla="*/ 448 w 448"/>
              <a:gd name="T17" fmla="*/ 570 h 792"/>
              <a:gd name="T18" fmla="*/ 448 w 448"/>
              <a:gd name="T19" fmla="*/ 224 h 792"/>
              <a:gd name="T20" fmla="*/ 224 w 448"/>
              <a:gd name="T21" fmla="*/ 0 h 792"/>
              <a:gd name="T22" fmla="*/ 224 w 448"/>
              <a:gd name="T23" fmla="*/ 414 h 792"/>
              <a:gd name="T24" fmla="*/ 34 w 448"/>
              <a:gd name="T25" fmla="*/ 224 h 792"/>
              <a:gd name="T26" fmla="*/ 224 w 448"/>
              <a:gd name="T27" fmla="*/ 34 h 792"/>
              <a:gd name="T28" fmla="*/ 414 w 448"/>
              <a:gd name="T29" fmla="*/ 224 h 792"/>
              <a:gd name="T30" fmla="*/ 224 w 448"/>
              <a:gd name="T31" fmla="*/ 414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8" h="792">
                <a:moveTo>
                  <a:pt x="224" y="0"/>
                </a:moveTo>
                <a:cubicBezTo>
                  <a:pt x="100" y="0"/>
                  <a:pt x="0" y="100"/>
                  <a:pt x="0" y="224"/>
                </a:cubicBezTo>
                <a:cubicBezTo>
                  <a:pt x="0" y="570"/>
                  <a:pt x="0" y="570"/>
                  <a:pt x="0" y="570"/>
                </a:cubicBezTo>
                <a:cubicBezTo>
                  <a:pt x="0" y="684"/>
                  <a:pt x="86" y="778"/>
                  <a:pt x="196" y="792"/>
                </a:cubicBezTo>
                <a:cubicBezTo>
                  <a:pt x="196" y="777"/>
                  <a:pt x="196" y="777"/>
                  <a:pt x="196" y="777"/>
                </a:cubicBezTo>
                <a:cubicBezTo>
                  <a:pt x="196" y="761"/>
                  <a:pt x="209" y="749"/>
                  <a:pt x="224" y="749"/>
                </a:cubicBezTo>
                <a:cubicBezTo>
                  <a:pt x="239" y="749"/>
                  <a:pt x="252" y="761"/>
                  <a:pt x="252" y="777"/>
                </a:cubicBezTo>
                <a:cubicBezTo>
                  <a:pt x="252" y="792"/>
                  <a:pt x="252" y="792"/>
                  <a:pt x="252" y="792"/>
                </a:cubicBezTo>
                <a:cubicBezTo>
                  <a:pt x="362" y="778"/>
                  <a:pt x="448" y="684"/>
                  <a:pt x="448" y="570"/>
                </a:cubicBezTo>
                <a:cubicBezTo>
                  <a:pt x="448" y="224"/>
                  <a:pt x="448" y="224"/>
                  <a:pt x="448" y="224"/>
                </a:cubicBezTo>
                <a:cubicBezTo>
                  <a:pt x="448" y="100"/>
                  <a:pt x="348" y="0"/>
                  <a:pt x="224" y="0"/>
                </a:cubicBezTo>
                <a:close/>
                <a:moveTo>
                  <a:pt x="224" y="414"/>
                </a:moveTo>
                <a:cubicBezTo>
                  <a:pt x="119" y="414"/>
                  <a:pt x="34" y="329"/>
                  <a:pt x="34" y="224"/>
                </a:cubicBezTo>
                <a:cubicBezTo>
                  <a:pt x="34" y="119"/>
                  <a:pt x="119" y="34"/>
                  <a:pt x="224" y="34"/>
                </a:cubicBezTo>
                <a:cubicBezTo>
                  <a:pt x="329" y="34"/>
                  <a:pt x="414" y="119"/>
                  <a:pt x="414" y="224"/>
                </a:cubicBezTo>
                <a:cubicBezTo>
                  <a:pt x="414" y="329"/>
                  <a:pt x="329" y="414"/>
                  <a:pt x="224" y="414"/>
                </a:cubicBez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43" name="Freeform 42"/>
          <p:cNvSpPr>
            <a:spLocks noEditPoints="1"/>
          </p:cNvSpPr>
          <p:nvPr/>
        </p:nvSpPr>
        <p:spPr bwMode="auto">
          <a:xfrm>
            <a:off x="4314826" y="1312542"/>
            <a:ext cx="1422400" cy="2514600"/>
          </a:xfrm>
          <a:custGeom>
            <a:avLst/>
            <a:gdLst>
              <a:gd name="T0" fmla="*/ 224 w 448"/>
              <a:gd name="T1" fmla="*/ 0 h 792"/>
              <a:gd name="T2" fmla="*/ 0 w 448"/>
              <a:gd name="T3" fmla="*/ 224 h 792"/>
              <a:gd name="T4" fmla="*/ 0 w 448"/>
              <a:gd name="T5" fmla="*/ 570 h 792"/>
              <a:gd name="T6" fmla="*/ 196 w 448"/>
              <a:gd name="T7" fmla="*/ 792 h 792"/>
              <a:gd name="T8" fmla="*/ 196 w 448"/>
              <a:gd name="T9" fmla="*/ 777 h 792"/>
              <a:gd name="T10" fmla="*/ 224 w 448"/>
              <a:gd name="T11" fmla="*/ 749 h 792"/>
              <a:gd name="T12" fmla="*/ 252 w 448"/>
              <a:gd name="T13" fmla="*/ 777 h 792"/>
              <a:gd name="T14" fmla="*/ 252 w 448"/>
              <a:gd name="T15" fmla="*/ 792 h 792"/>
              <a:gd name="T16" fmla="*/ 448 w 448"/>
              <a:gd name="T17" fmla="*/ 570 h 792"/>
              <a:gd name="T18" fmla="*/ 448 w 448"/>
              <a:gd name="T19" fmla="*/ 224 h 792"/>
              <a:gd name="T20" fmla="*/ 224 w 448"/>
              <a:gd name="T21" fmla="*/ 0 h 792"/>
              <a:gd name="T22" fmla="*/ 224 w 448"/>
              <a:gd name="T23" fmla="*/ 414 h 792"/>
              <a:gd name="T24" fmla="*/ 34 w 448"/>
              <a:gd name="T25" fmla="*/ 224 h 792"/>
              <a:gd name="T26" fmla="*/ 224 w 448"/>
              <a:gd name="T27" fmla="*/ 34 h 792"/>
              <a:gd name="T28" fmla="*/ 414 w 448"/>
              <a:gd name="T29" fmla="*/ 224 h 792"/>
              <a:gd name="T30" fmla="*/ 224 w 448"/>
              <a:gd name="T31" fmla="*/ 414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8" h="792">
                <a:moveTo>
                  <a:pt x="224" y="0"/>
                </a:moveTo>
                <a:cubicBezTo>
                  <a:pt x="100" y="0"/>
                  <a:pt x="0" y="100"/>
                  <a:pt x="0" y="224"/>
                </a:cubicBezTo>
                <a:cubicBezTo>
                  <a:pt x="0" y="570"/>
                  <a:pt x="0" y="570"/>
                  <a:pt x="0" y="570"/>
                </a:cubicBezTo>
                <a:cubicBezTo>
                  <a:pt x="0" y="684"/>
                  <a:pt x="85" y="778"/>
                  <a:pt x="196" y="792"/>
                </a:cubicBezTo>
                <a:cubicBezTo>
                  <a:pt x="196" y="777"/>
                  <a:pt x="196" y="777"/>
                  <a:pt x="196" y="777"/>
                </a:cubicBezTo>
                <a:cubicBezTo>
                  <a:pt x="196" y="761"/>
                  <a:pt x="208" y="749"/>
                  <a:pt x="224" y="749"/>
                </a:cubicBezTo>
                <a:cubicBezTo>
                  <a:pt x="239" y="749"/>
                  <a:pt x="252" y="761"/>
                  <a:pt x="252" y="777"/>
                </a:cubicBezTo>
                <a:cubicBezTo>
                  <a:pt x="252" y="792"/>
                  <a:pt x="252" y="792"/>
                  <a:pt x="252" y="792"/>
                </a:cubicBezTo>
                <a:cubicBezTo>
                  <a:pt x="362" y="778"/>
                  <a:pt x="448" y="684"/>
                  <a:pt x="448" y="570"/>
                </a:cubicBezTo>
                <a:cubicBezTo>
                  <a:pt x="448" y="224"/>
                  <a:pt x="448" y="224"/>
                  <a:pt x="448" y="224"/>
                </a:cubicBezTo>
                <a:cubicBezTo>
                  <a:pt x="448" y="100"/>
                  <a:pt x="347" y="0"/>
                  <a:pt x="224" y="0"/>
                </a:cubicBezTo>
                <a:close/>
                <a:moveTo>
                  <a:pt x="224" y="414"/>
                </a:moveTo>
                <a:cubicBezTo>
                  <a:pt x="119" y="414"/>
                  <a:pt x="34" y="329"/>
                  <a:pt x="34" y="224"/>
                </a:cubicBezTo>
                <a:cubicBezTo>
                  <a:pt x="34" y="119"/>
                  <a:pt x="119" y="34"/>
                  <a:pt x="224" y="34"/>
                </a:cubicBezTo>
                <a:cubicBezTo>
                  <a:pt x="329" y="34"/>
                  <a:pt x="414" y="119"/>
                  <a:pt x="414" y="224"/>
                </a:cubicBezTo>
                <a:cubicBezTo>
                  <a:pt x="414" y="329"/>
                  <a:pt x="329" y="414"/>
                  <a:pt x="224" y="414"/>
                </a:cubicBez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44" name="Freeform 45"/>
          <p:cNvSpPr>
            <a:spLocks noEditPoints="1"/>
          </p:cNvSpPr>
          <p:nvPr/>
        </p:nvSpPr>
        <p:spPr bwMode="auto">
          <a:xfrm>
            <a:off x="6454776" y="1312542"/>
            <a:ext cx="1422400" cy="2514600"/>
          </a:xfrm>
          <a:custGeom>
            <a:avLst/>
            <a:gdLst>
              <a:gd name="T0" fmla="*/ 224 w 448"/>
              <a:gd name="T1" fmla="*/ 0 h 792"/>
              <a:gd name="T2" fmla="*/ 0 w 448"/>
              <a:gd name="T3" fmla="*/ 224 h 792"/>
              <a:gd name="T4" fmla="*/ 0 w 448"/>
              <a:gd name="T5" fmla="*/ 570 h 792"/>
              <a:gd name="T6" fmla="*/ 196 w 448"/>
              <a:gd name="T7" fmla="*/ 792 h 792"/>
              <a:gd name="T8" fmla="*/ 196 w 448"/>
              <a:gd name="T9" fmla="*/ 777 h 792"/>
              <a:gd name="T10" fmla="*/ 224 w 448"/>
              <a:gd name="T11" fmla="*/ 749 h 792"/>
              <a:gd name="T12" fmla="*/ 252 w 448"/>
              <a:gd name="T13" fmla="*/ 777 h 792"/>
              <a:gd name="T14" fmla="*/ 252 w 448"/>
              <a:gd name="T15" fmla="*/ 792 h 792"/>
              <a:gd name="T16" fmla="*/ 448 w 448"/>
              <a:gd name="T17" fmla="*/ 570 h 792"/>
              <a:gd name="T18" fmla="*/ 448 w 448"/>
              <a:gd name="T19" fmla="*/ 224 h 792"/>
              <a:gd name="T20" fmla="*/ 224 w 448"/>
              <a:gd name="T21" fmla="*/ 0 h 792"/>
              <a:gd name="T22" fmla="*/ 224 w 448"/>
              <a:gd name="T23" fmla="*/ 414 h 792"/>
              <a:gd name="T24" fmla="*/ 34 w 448"/>
              <a:gd name="T25" fmla="*/ 224 h 792"/>
              <a:gd name="T26" fmla="*/ 224 w 448"/>
              <a:gd name="T27" fmla="*/ 34 h 792"/>
              <a:gd name="T28" fmla="*/ 414 w 448"/>
              <a:gd name="T29" fmla="*/ 224 h 792"/>
              <a:gd name="T30" fmla="*/ 224 w 448"/>
              <a:gd name="T31" fmla="*/ 414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8" h="792">
                <a:moveTo>
                  <a:pt x="224" y="0"/>
                </a:moveTo>
                <a:cubicBezTo>
                  <a:pt x="101" y="0"/>
                  <a:pt x="0" y="100"/>
                  <a:pt x="0" y="224"/>
                </a:cubicBezTo>
                <a:cubicBezTo>
                  <a:pt x="0" y="570"/>
                  <a:pt x="0" y="570"/>
                  <a:pt x="0" y="570"/>
                </a:cubicBezTo>
                <a:cubicBezTo>
                  <a:pt x="0" y="684"/>
                  <a:pt x="86" y="778"/>
                  <a:pt x="196" y="792"/>
                </a:cubicBezTo>
                <a:cubicBezTo>
                  <a:pt x="196" y="777"/>
                  <a:pt x="196" y="777"/>
                  <a:pt x="196" y="777"/>
                </a:cubicBezTo>
                <a:cubicBezTo>
                  <a:pt x="196" y="761"/>
                  <a:pt x="209" y="749"/>
                  <a:pt x="224" y="749"/>
                </a:cubicBezTo>
                <a:cubicBezTo>
                  <a:pt x="240" y="749"/>
                  <a:pt x="252" y="761"/>
                  <a:pt x="252" y="777"/>
                </a:cubicBezTo>
                <a:cubicBezTo>
                  <a:pt x="252" y="792"/>
                  <a:pt x="252" y="792"/>
                  <a:pt x="252" y="792"/>
                </a:cubicBezTo>
                <a:cubicBezTo>
                  <a:pt x="363" y="778"/>
                  <a:pt x="448" y="684"/>
                  <a:pt x="448" y="570"/>
                </a:cubicBezTo>
                <a:cubicBezTo>
                  <a:pt x="448" y="224"/>
                  <a:pt x="448" y="224"/>
                  <a:pt x="448" y="224"/>
                </a:cubicBezTo>
                <a:cubicBezTo>
                  <a:pt x="448" y="100"/>
                  <a:pt x="348" y="0"/>
                  <a:pt x="224" y="0"/>
                </a:cubicBezTo>
                <a:close/>
                <a:moveTo>
                  <a:pt x="224" y="414"/>
                </a:moveTo>
                <a:cubicBezTo>
                  <a:pt x="119" y="414"/>
                  <a:pt x="34" y="329"/>
                  <a:pt x="34" y="224"/>
                </a:cubicBezTo>
                <a:cubicBezTo>
                  <a:pt x="34" y="119"/>
                  <a:pt x="119" y="34"/>
                  <a:pt x="224" y="34"/>
                </a:cubicBezTo>
                <a:cubicBezTo>
                  <a:pt x="329" y="34"/>
                  <a:pt x="414" y="119"/>
                  <a:pt x="414" y="224"/>
                </a:cubicBezTo>
                <a:cubicBezTo>
                  <a:pt x="414" y="329"/>
                  <a:pt x="329" y="414"/>
                  <a:pt x="224" y="414"/>
                </a:cubicBez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45" name="Freeform 48"/>
          <p:cNvSpPr>
            <a:spLocks noEditPoints="1"/>
          </p:cNvSpPr>
          <p:nvPr/>
        </p:nvSpPr>
        <p:spPr bwMode="auto">
          <a:xfrm>
            <a:off x="8596313" y="1312542"/>
            <a:ext cx="1422400" cy="2514600"/>
          </a:xfrm>
          <a:custGeom>
            <a:avLst/>
            <a:gdLst>
              <a:gd name="T0" fmla="*/ 224 w 448"/>
              <a:gd name="T1" fmla="*/ 0 h 792"/>
              <a:gd name="T2" fmla="*/ 0 w 448"/>
              <a:gd name="T3" fmla="*/ 224 h 792"/>
              <a:gd name="T4" fmla="*/ 0 w 448"/>
              <a:gd name="T5" fmla="*/ 570 h 792"/>
              <a:gd name="T6" fmla="*/ 196 w 448"/>
              <a:gd name="T7" fmla="*/ 792 h 792"/>
              <a:gd name="T8" fmla="*/ 196 w 448"/>
              <a:gd name="T9" fmla="*/ 777 h 792"/>
              <a:gd name="T10" fmla="*/ 224 w 448"/>
              <a:gd name="T11" fmla="*/ 749 h 792"/>
              <a:gd name="T12" fmla="*/ 252 w 448"/>
              <a:gd name="T13" fmla="*/ 777 h 792"/>
              <a:gd name="T14" fmla="*/ 252 w 448"/>
              <a:gd name="T15" fmla="*/ 792 h 792"/>
              <a:gd name="T16" fmla="*/ 448 w 448"/>
              <a:gd name="T17" fmla="*/ 570 h 792"/>
              <a:gd name="T18" fmla="*/ 448 w 448"/>
              <a:gd name="T19" fmla="*/ 224 h 792"/>
              <a:gd name="T20" fmla="*/ 224 w 448"/>
              <a:gd name="T21" fmla="*/ 0 h 792"/>
              <a:gd name="T22" fmla="*/ 224 w 448"/>
              <a:gd name="T23" fmla="*/ 414 h 792"/>
              <a:gd name="T24" fmla="*/ 34 w 448"/>
              <a:gd name="T25" fmla="*/ 224 h 792"/>
              <a:gd name="T26" fmla="*/ 224 w 448"/>
              <a:gd name="T27" fmla="*/ 34 h 792"/>
              <a:gd name="T28" fmla="*/ 414 w 448"/>
              <a:gd name="T29" fmla="*/ 224 h 792"/>
              <a:gd name="T30" fmla="*/ 224 w 448"/>
              <a:gd name="T31" fmla="*/ 414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8" h="792">
                <a:moveTo>
                  <a:pt x="224" y="0"/>
                </a:moveTo>
                <a:cubicBezTo>
                  <a:pt x="100" y="0"/>
                  <a:pt x="0" y="100"/>
                  <a:pt x="0" y="224"/>
                </a:cubicBezTo>
                <a:cubicBezTo>
                  <a:pt x="0" y="570"/>
                  <a:pt x="0" y="570"/>
                  <a:pt x="0" y="570"/>
                </a:cubicBezTo>
                <a:cubicBezTo>
                  <a:pt x="0" y="684"/>
                  <a:pt x="86" y="778"/>
                  <a:pt x="196" y="792"/>
                </a:cubicBezTo>
                <a:cubicBezTo>
                  <a:pt x="196" y="777"/>
                  <a:pt x="196" y="777"/>
                  <a:pt x="196" y="777"/>
                </a:cubicBezTo>
                <a:cubicBezTo>
                  <a:pt x="196" y="761"/>
                  <a:pt x="209" y="749"/>
                  <a:pt x="224" y="749"/>
                </a:cubicBezTo>
                <a:cubicBezTo>
                  <a:pt x="239" y="749"/>
                  <a:pt x="252" y="761"/>
                  <a:pt x="252" y="777"/>
                </a:cubicBezTo>
                <a:cubicBezTo>
                  <a:pt x="252" y="792"/>
                  <a:pt x="252" y="792"/>
                  <a:pt x="252" y="792"/>
                </a:cubicBezTo>
                <a:cubicBezTo>
                  <a:pt x="362" y="778"/>
                  <a:pt x="448" y="684"/>
                  <a:pt x="448" y="570"/>
                </a:cubicBezTo>
                <a:cubicBezTo>
                  <a:pt x="448" y="224"/>
                  <a:pt x="448" y="224"/>
                  <a:pt x="448" y="224"/>
                </a:cubicBezTo>
                <a:cubicBezTo>
                  <a:pt x="448" y="100"/>
                  <a:pt x="348" y="0"/>
                  <a:pt x="224" y="0"/>
                </a:cubicBezTo>
                <a:close/>
                <a:moveTo>
                  <a:pt x="224" y="414"/>
                </a:moveTo>
                <a:cubicBezTo>
                  <a:pt x="119" y="414"/>
                  <a:pt x="34" y="329"/>
                  <a:pt x="34" y="224"/>
                </a:cubicBezTo>
                <a:cubicBezTo>
                  <a:pt x="34" y="119"/>
                  <a:pt x="119" y="34"/>
                  <a:pt x="224" y="34"/>
                </a:cubicBezTo>
                <a:cubicBezTo>
                  <a:pt x="329" y="34"/>
                  <a:pt x="414" y="119"/>
                  <a:pt x="414" y="224"/>
                </a:cubicBezTo>
                <a:cubicBezTo>
                  <a:pt x="414" y="329"/>
                  <a:pt x="329" y="414"/>
                  <a:pt x="224" y="414"/>
                </a:cubicBezTo>
                <a:close/>
              </a:path>
            </a:pathLst>
          </a:custGeom>
          <a:solidFill>
            <a:schemeClr val="accent4"/>
          </a:solidFill>
          <a:ln>
            <a:noFill/>
          </a:ln>
        </p:spPr>
        <p:txBody>
          <a:bodyPr vert="horz" wrap="square" lIns="91440" tIns="45720" rIns="91440" bIns="45720" numCol="1" anchor="t" anchorCtr="0" compatLnSpc="1"/>
          <a:lstStyle/>
          <a:p>
            <a:endParaRPr lang="en-US"/>
          </a:p>
        </p:txBody>
      </p:sp>
      <p:sp>
        <p:nvSpPr>
          <p:cNvPr id="4" name="Slide Number Placeholder 3"/>
          <p:cNvSpPr>
            <a:spLocks noGrp="1"/>
          </p:cNvSpPr>
          <p:nvPr>
            <p:ph type="sldNum" sz="quarter" idx="12"/>
          </p:nvPr>
        </p:nvSpPr>
        <p:spPr/>
        <p:txBody>
          <a:bodyPr/>
          <a:lstStyle/>
          <a:p>
            <a:fld id="{8409FBBB-C588-4B8D-A7FF-E25C81CC24C8}" type="slidenum">
              <a:rPr lang="en-US" smtClean="0"/>
              <a:t>31</a:t>
            </a:fld>
            <a:endParaRPr lang="en-US"/>
          </a:p>
        </p:txBody>
      </p:sp>
      <p:grpSp>
        <p:nvGrpSpPr>
          <p:cNvPr id="47" name="Group 46"/>
          <p:cNvGrpSpPr/>
          <p:nvPr/>
        </p:nvGrpSpPr>
        <p:grpSpPr>
          <a:xfrm>
            <a:off x="2299766" y="1472488"/>
            <a:ext cx="1171568" cy="2065334"/>
            <a:chOff x="775766" y="1960170"/>
            <a:chExt cx="1171568" cy="2065334"/>
          </a:xfrm>
        </p:grpSpPr>
        <p:sp>
          <p:nvSpPr>
            <p:cNvPr id="7" name="TextBox 6"/>
            <p:cNvSpPr txBox="1"/>
            <p:nvPr/>
          </p:nvSpPr>
          <p:spPr>
            <a:xfrm>
              <a:off x="775766" y="3286840"/>
              <a:ext cx="1171568" cy="738664"/>
            </a:xfrm>
            <a:prstGeom prst="rect">
              <a:avLst/>
            </a:prstGeom>
            <a:noFill/>
          </p:spPr>
          <p:txBody>
            <a:bodyPr wrap="square" lIns="0" tIns="0" rIns="0" bIns="0" rtlCol="0">
              <a:spAutoFit/>
            </a:bodyPr>
            <a:lstStyle/>
            <a:p>
              <a:pPr algn="ctr"/>
              <a:r>
                <a:rPr lang="zh-CN" altLang="en-US" sz="1600" b="1" dirty="0">
                  <a:solidFill>
                    <a:schemeClr val="tx2"/>
                  </a:solidFill>
                  <a:latin typeface="新宋体" panose="02010609030101010101" pitchFamily="49" charset="-122"/>
                  <a:ea typeface="新宋体" panose="02010609030101010101" pitchFamily="49" charset="-122"/>
                </a:rPr>
                <a:t>利用八爪鱼爬虫，数据受限</a:t>
              </a:r>
              <a:endParaRPr lang="en-US" sz="1600" b="1" dirty="0">
                <a:solidFill>
                  <a:schemeClr val="tx2"/>
                </a:solidFill>
                <a:latin typeface="新宋体" panose="02010609030101010101" pitchFamily="49" charset="-122"/>
                <a:ea typeface="新宋体" panose="02010609030101010101" pitchFamily="49" charset="-122"/>
              </a:endParaRPr>
            </a:p>
          </p:txBody>
        </p:sp>
        <p:sp>
          <p:nvSpPr>
            <p:cNvPr id="9" name="TextBox 8"/>
            <p:cNvSpPr txBox="1"/>
            <p:nvPr/>
          </p:nvSpPr>
          <p:spPr>
            <a:xfrm>
              <a:off x="775766" y="1960170"/>
              <a:ext cx="1171568" cy="692497"/>
            </a:xfrm>
            <a:prstGeom prst="rect">
              <a:avLst/>
            </a:prstGeom>
            <a:noFill/>
          </p:spPr>
          <p:txBody>
            <a:bodyPr wrap="square" lIns="0" tIns="0" rIns="0" bIns="0" rtlCol="0">
              <a:spAutoFit/>
            </a:bodyPr>
            <a:lstStyle/>
            <a:p>
              <a:pPr algn="ctr"/>
              <a:r>
                <a:rPr lang="en-US" sz="4500" b="1" dirty="0">
                  <a:solidFill>
                    <a:schemeClr val="accent1"/>
                  </a:solidFill>
                </a:rPr>
                <a:t>1</a:t>
              </a:r>
            </a:p>
          </p:txBody>
        </p:sp>
      </p:grpSp>
      <p:grpSp>
        <p:nvGrpSpPr>
          <p:cNvPr id="46" name="Group 45"/>
          <p:cNvGrpSpPr/>
          <p:nvPr/>
        </p:nvGrpSpPr>
        <p:grpSpPr>
          <a:xfrm>
            <a:off x="2173288" y="4160518"/>
            <a:ext cx="1422400" cy="347132"/>
            <a:chOff x="649288" y="4648201"/>
            <a:chExt cx="1422400" cy="347132"/>
          </a:xfrm>
        </p:grpSpPr>
        <p:cxnSp>
          <p:nvCxnSpPr>
            <p:cNvPr id="12" name="Straight Connector 11"/>
            <p:cNvCxnSpPr/>
            <p:nvPr/>
          </p:nvCxnSpPr>
          <p:spPr>
            <a:xfrm>
              <a:off x="1284166" y="4995333"/>
              <a:ext cx="152644"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9288" y="4648201"/>
              <a:ext cx="1422400" cy="246221"/>
            </a:xfrm>
            <a:prstGeom prst="rect">
              <a:avLst/>
            </a:prstGeom>
            <a:noFill/>
          </p:spPr>
          <p:txBody>
            <a:bodyPr wrap="square" lIns="0" tIns="0" rIns="0" bIns="0" rtlCol="0">
              <a:spAutoFit/>
            </a:bodyPr>
            <a:lstStyle/>
            <a:p>
              <a:pPr algn="ctr"/>
              <a:r>
                <a:rPr lang="en-US" sz="1600" b="1" dirty="0">
                  <a:solidFill>
                    <a:schemeClr val="bg1"/>
                  </a:solidFill>
                </a:rPr>
                <a:t>Dummy Title</a:t>
              </a:r>
            </a:p>
          </p:txBody>
        </p:sp>
      </p:grpSp>
      <p:grpSp>
        <p:nvGrpSpPr>
          <p:cNvPr id="48" name="Group 47"/>
          <p:cNvGrpSpPr/>
          <p:nvPr/>
        </p:nvGrpSpPr>
        <p:grpSpPr>
          <a:xfrm>
            <a:off x="4440421" y="1520693"/>
            <a:ext cx="1171568" cy="1770908"/>
            <a:chOff x="775766" y="2008375"/>
            <a:chExt cx="1171568" cy="1770908"/>
          </a:xfrm>
        </p:grpSpPr>
        <p:sp>
          <p:nvSpPr>
            <p:cNvPr id="49" name="TextBox 48"/>
            <p:cNvSpPr txBox="1"/>
            <p:nvPr/>
          </p:nvSpPr>
          <p:spPr>
            <a:xfrm>
              <a:off x="775766" y="3286840"/>
              <a:ext cx="1171568" cy="492443"/>
            </a:xfrm>
            <a:prstGeom prst="rect">
              <a:avLst/>
            </a:prstGeom>
            <a:noFill/>
          </p:spPr>
          <p:txBody>
            <a:bodyPr wrap="square" lIns="0" tIns="0" rIns="0" bIns="0" rtlCol="0">
              <a:spAutoFit/>
            </a:bodyPr>
            <a:lstStyle/>
            <a:p>
              <a:pPr algn="ctr"/>
              <a:r>
                <a:rPr lang="zh-CN" altLang="en-US" sz="1600" b="1" dirty="0">
                  <a:solidFill>
                    <a:schemeClr val="bg2">
                      <a:lumMod val="25000"/>
                    </a:schemeClr>
                  </a:solidFill>
                  <a:latin typeface="新宋体" panose="02010609030101010101" pitchFamily="49" charset="-122"/>
                  <a:ea typeface="新宋体" panose="02010609030101010101" pitchFamily="49" charset="-122"/>
                </a:rPr>
                <a:t>数据清洗方法简单</a:t>
              </a:r>
              <a:endParaRPr lang="en-US" sz="1600" b="1" dirty="0">
                <a:solidFill>
                  <a:schemeClr val="bg2">
                    <a:lumMod val="25000"/>
                  </a:schemeClr>
                </a:solidFill>
                <a:latin typeface="新宋体" panose="02010609030101010101" pitchFamily="49" charset="-122"/>
                <a:ea typeface="新宋体" panose="02010609030101010101" pitchFamily="49" charset="-122"/>
              </a:endParaRPr>
            </a:p>
          </p:txBody>
        </p:sp>
        <p:sp>
          <p:nvSpPr>
            <p:cNvPr id="52" name="TextBox 51"/>
            <p:cNvSpPr txBox="1"/>
            <p:nvPr/>
          </p:nvSpPr>
          <p:spPr>
            <a:xfrm>
              <a:off x="775766" y="2008375"/>
              <a:ext cx="1171568" cy="692497"/>
            </a:xfrm>
            <a:prstGeom prst="rect">
              <a:avLst/>
            </a:prstGeom>
            <a:noFill/>
          </p:spPr>
          <p:txBody>
            <a:bodyPr wrap="square" lIns="0" tIns="0" rIns="0" bIns="0" rtlCol="0">
              <a:spAutoFit/>
            </a:bodyPr>
            <a:lstStyle/>
            <a:p>
              <a:pPr algn="ctr"/>
              <a:r>
                <a:rPr lang="en-US" sz="4500" b="1">
                  <a:solidFill>
                    <a:schemeClr val="accent2"/>
                  </a:solidFill>
                </a:rPr>
                <a:t>2</a:t>
              </a:r>
            </a:p>
          </p:txBody>
        </p:sp>
      </p:grpSp>
      <p:grpSp>
        <p:nvGrpSpPr>
          <p:cNvPr id="53" name="Group 52"/>
          <p:cNvGrpSpPr/>
          <p:nvPr/>
        </p:nvGrpSpPr>
        <p:grpSpPr>
          <a:xfrm>
            <a:off x="4314296" y="4160518"/>
            <a:ext cx="1422400" cy="347132"/>
            <a:chOff x="649288" y="4648201"/>
            <a:chExt cx="1422400" cy="347132"/>
          </a:xfrm>
        </p:grpSpPr>
        <p:cxnSp>
          <p:nvCxnSpPr>
            <p:cNvPr id="55" name="Straight Connector 54"/>
            <p:cNvCxnSpPr/>
            <p:nvPr/>
          </p:nvCxnSpPr>
          <p:spPr>
            <a:xfrm>
              <a:off x="1284166" y="4995333"/>
              <a:ext cx="152644" cy="0"/>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49288" y="4648201"/>
              <a:ext cx="1422400" cy="246221"/>
            </a:xfrm>
            <a:prstGeom prst="rect">
              <a:avLst/>
            </a:prstGeom>
            <a:noFill/>
          </p:spPr>
          <p:txBody>
            <a:bodyPr wrap="square" lIns="0" tIns="0" rIns="0" bIns="0" rtlCol="0">
              <a:spAutoFit/>
            </a:bodyPr>
            <a:lstStyle/>
            <a:p>
              <a:pPr algn="ctr"/>
              <a:r>
                <a:rPr lang="en-US" sz="1600" b="1">
                  <a:solidFill>
                    <a:schemeClr val="bg1"/>
                  </a:solidFill>
                </a:rPr>
                <a:t>Dummy Title</a:t>
              </a:r>
            </a:p>
          </p:txBody>
        </p:sp>
      </p:grpSp>
      <p:grpSp>
        <p:nvGrpSpPr>
          <p:cNvPr id="57" name="Group 56"/>
          <p:cNvGrpSpPr/>
          <p:nvPr/>
        </p:nvGrpSpPr>
        <p:grpSpPr>
          <a:xfrm>
            <a:off x="6581076" y="1520693"/>
            <a:ext cx="1171568" cy="2017129"/>
            <a:chOff x="775766" y="2008375"/>
            <a:chExt cx="1171568" cy="2017129"/>
          </a:xfrm>
        </p:grpSpPr>
        <p:sp>
          <p:nvSpPr>
            <p:cNvPr id="58" name="TextBox 57"/>
            <p:cNvSpPr txBox="1"/>
            <p:nvPr/>
          </p:nvSpPr>
          <p:spPr>
            <a:xfrm>
              <a:off x="775766" y="3286840"/>
              <a:ext cx="1171568" cy="738664"/>
            </a:xfrm>
            <a:prstGeom prst="rect">
              <a:avLst/>
            </a:prstGeom>
            <a:noFill/>
          </p:spPr>
          <p:txBody>
            <a:bodyPr wrap="square" lIns="0" tIns="0" rIns="0" bIns="0" rtlCol="0">
              <a:spAutoFit/>
            </a:bodyPr>
            <a:lstStyle/>
            <a:p>
              <a:pPr algn="ctr"/>
              <a:r>
                <a:rPr lang="zh-CN" altLang="en-US" sz="1600" b="1" dirty="0">
                  <a:solidFill>
                    <a:schemeClr val="tx2"/>
                  </a:solidFill>
                  <a:latin typeface="新宋体" panose="02010609030101010101" pitchFamily="49" charset="-122"/>
                  <a:ea typeface="新宋体" panose="02010609030101010101" pitchFamily="49" charset="-122"/>
                </a:rPr>
                <a:t>语义网络分析未区分积极和消极</a:t>
              </a:r>
              <a:endParaRPr lang="en-US" sz="1600" b="1" dirty="0">
                <a:solidFill>
                  <a:schemeClr val="tx2"/>
                </a:solidFill>
                <a:latin typeface="新宋体" panose="02010609030101010101" pitchFamily="49" charset="-122"/>
                <a:ea typeface="新宋体" panose="02010609030101010101" pitchFamily="49" charset="-122"/>
              </a:endParaRPr>
            </a:p>
          </p:txBody>
        </p:sp>
        <p:grpSp>
          <p:nvGrpSpPr>
            <p:cNvPr id="59" name="Group 58"/>
            <p:cNvGrpSpPr/>
            <p:nvPr/>
          </p:nvGrpSpPr>
          <p:grpSpPr>
            <a:xfrm>
              <a:off x="775766" y="2008375"/>
              <a:ext cx="1171568" cy="845066"/>
              <a:chOff x="775766" y="2008375"/>
              <a:chExt cx="1171568" cy="845066"/>
            </a:xfrm>
          </p:grpSpPr>
          <p:sp>
            <p:nvSpPr>
              <p:cNvPr id="60" name="TextBox 59"/>
              <p:cNvSpPr txBox="1"/>
              <p:nvPr/>
            </p:nvSpPr>
            <p:spPr>
              <a:xfrm>
                <a:off x="775766" y="2668775"/>
                <a:ext cx="1171568" cy="184666"/>
              </a:xfrm>
              <a:prstGeom prst="rect">
                <a:avLst/>
              </a:prstGeom>
              <a:noFill/>
            </p:spPr>
            <p:txBody>
              <a:bodyPr wrap="square" lIns="0" tIns="0" rIns="0" bIns="0" rtlCol="0">
                <a:spAutoFit/>
              </a:bodyPr>
              <a:lstStyle/>
              <a:p>
                <a:pPr algn="ctr"/>
                <a:r>
                  <a:rPr lang="zh-CN" altLang="en-US" sz="1200" b="1" dirty="0">
                    <a:solidFill>
                      <a:schemeClr val="accent3"/>
                    </a:solidFill>
                  </a:rPr>
                  <a:t>语义网络分析</a:t>
                </a:r>
                <a:endParaRPr lang="en-US" sz="1200" b="1" dirty="0">
                  <a:solidFill>
                    <a:schemeClr val="accent3"/>
                  </a:solidFill>
                </a:endParaRPr>
              </a:p>
            </p:txBody>
          </p:sp>
          <p:sp>
            <p:nvSpPr>
              <p:cNvPr id="61" name="TextBox 60"/>
              <p:cNvSpPr txBox="1"/>
              <p:nvPr/>
            </p:nvSpPr>
            <p:spPr>
              <a:xfrm>
                <a:off x="775766" y="2008375"/>
                <a:ext cx="1171568" cy="692497"/>
              </a:xfrm>
              <a:prstGeom prst="rect">
                <a:avLst/>
              </a:prstGeom>
              <a:noFill/>
            </p:spPr>
            <p:txBody>
              <a:bodyPr wrap="square" lIns="0" tIns="0" rIns="0" bIns="0" rtlCol="0">
                <a:spAutoFit/>
              </a:bodyPr>
              <a:lstStyle/>
              <a:p>
                <a:pPr algn="ctr"/>
                <a:r>
                  <a:rPr lang="en-US" sz="4500" b="1">
                    <a:solidFill>
                      <a:schemeClr val="accent3"/>
                    </a:solidFill>
                  </a:rPr>
                  <a:t>3</a:t>
                </a:r>
              </a:p>
            </p:txBody>
          </p:sp>
        </p:grpSp>
      </p:grpSp>
      <p:grpSp>
        <p:nvGrpSpPr>
          <p:cNvPr id="62" name="Group 61"/>
          <p:cNvGrpSpPr/>
          <p:nvPr/>
        </p:nvGrpSpPr>
        <p:grpSpPr>
          <a:xfrm>
            <a:off x="6455304" y="4160518"/>
            <a:ext cx="1422400" cy="347132"/>
            <a:chOff x="649288" y="4648201"/>
            <a:chExt cx="1422400" cy="347132"/>
          </a:xfrm>
        </p:grpSpPr>
        <p:cxnSp>
          <p:nvCxnSpPr>
            <p:cNvPr id="64" name="Straight Connector 63"/>
            <p:cNvCxnSpPr/>
            <p:nvPr/>
          </p:nvCxnSpPr>
          <p:spPr>
            <a:xfrm>
              <a:off x="1284166" y="4995333"/>
              <a:ext cx="152644" cy="0"/>
            </a:xfrm>
            <a:prstGeom prst="line">
              <a:avLst/>
            </a:prstGeom>
            <a:ln w="25400" cap="rnd">
              <a:solidFill>
                <a:schemeClr val="accent3"/>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49288" y="4648201"/>
              <a:ext cx="1422400" cy="246221"/>
            </a:xfrm>
            <a:prstGeom prst="rect">
              <a:avLst/>
            </a:prstGeom>
            <a:noFill/>
          </p:spPr>
          <p:txBody>
            <a:bodyPr wrap="square" lIns="0" tIns="0" rIns="0" bIns="0" rtlCol="0">
              <a:spAutoFit/>
            </a:bodyPr>
            <a:lstStyle/>
            <a:p>
              <a:pPr algn="ctr"/>
              <a:r>
                <a:rPr lang="en-US" sz="1600" b="1">
                  <a:solidFill>
                    <a:schemeClr val="bg1"/>
                  </a:solidFill>
                </a:rPr>
                <a:t>Dummy Title</a:t>
              </a:r>
            </a:p>
          </p:txBody>
        </p:sp>
      </p:grpSp>
      <p:grpSp>
        <p:nvGrpSpPr>
          <p:cNvPr id="76" name="Group 75"/>
          <p:cNvGrpSpPr/>
          <p:nvPr/>
        </p:nvGrpSpPr>
        <p:grpSpPr>
          <a:xfrm>
            <a:off x="8721730" y="1520693"/>
            <a:ext cx="1171568" cy="2017129"/>
            <a:chOff x="775766" y="2008375"/>
            <a:chExt cx="1171568" cy="2017129"/>
          </a:xfrm>
        </p:grpSpPr>
        <p:sp>
          <p:nvSpPr>
            <p:cNvPr id="77" name="TextBox 76"/>
            <p:cNvSpPr txBox="1"/>
            <p:nvPr/>
          </p:nvSpPr>
          <p:spPr>
            <a:xfrm>
              <a:off x="775766" y="3286840"/>
              <a:ext cx="1171568" cy="738664"/>
            </a:xfrm>
            <a:prstGeom prst="rect">
              <a:avLst/>
            </a:prstGeom>
            <a:noFill/>
          </p:spPr>
          <p:txBody>
            <a:bodyPr wrap="square" lIns="0" tIns="0" rIns="0" bIns="0" rtlCol="0">
              <a:spAutoFit/>
            </a:bodyPr>
            <a:lstStyle/>
            <a:p>
              <a:pPr algn="ctr"/>
              <a:r>
                <a:rPr lang="zh-CN" altLang="en-US" sz="1600" b="1" dirty="0">
                  <a:solidFill>
                    <a:schemeClr val="tx2"/>
                  </a:solidFill>
                  <a:latin typeface="新宋体" panose="02010609030101010101" pitchFamily="49" charset="-122"/>
                  <a:ea typeface="新宋体" panose="02010609030101010101" pitchFamily="49" charset="-122"/>
                </a:rPr>
                <a:t>基于情感词典的统计学分析</a:t>
              </a:r>
              <a:endParaRPr lang="en-US" sz="1600" b="1" dirty="0">
                <a:solidFill>
                  <a:schemeClr val="tx2"/>
                </a:solidFill>
                <a:latin typeface="新宋体" panose="02010609030101010101" pitchFamily="49" charset="-122"/>
                <a:ea typeface="新宋体" panose="02010609030101010101" pitchFamily="49" charset="-122"/>
              </a:endParaRPr>
            </a:p>
          </p:txBody>
        </p:sp>
        <p:grpSp>
          <p:nvGrpSpPr>
            <p:cNvPr id="78" name="Group 77"/>
            <p:cNvGrpSpPr/>
            <p:nvPr/>
          </p:nvGrpSpPr>
          <p:grpSpPr>
            <a:xfrm>
              <a:off x="775766" y="2008375"/>
              <a:ext cx="1171568" cy="845066"/>
              <a:chOff x="775766" y="2008375"/>
              <a:chExt cx="1171568" cy="845066"/>
            </a:xfrm>
          </p:grpSpPr>
          <p:sp>
            <p:nvSpPr>
              <p:cNvPr id="79" name="TextBox 78"/>
              <p:cNvSpPr txBox="1"/>
              <p:nvPr/>
            </p:nvSpPr>
            <p:spPr>
              <a:xfrm>
                <a:off x="775766" y="2668775"/>
                <a:ext cx="1171568" cy="184666"/>
              </a:xfrm>
              <a:prstGeom prst="rect">
                <a:avLst/>
              </a:prstGeom>
              <a:noFill/>
            </p:spPr>
            <p:txBody>
              <a:bodyPr wrap="square" lIns="0" tIns="0" rIns="0" bIns="0" rtlCol="0">
                <a:spAutoFit/>
              </a:bodyPr>
              <a:lstStyle/>
              <a:p>
                <a:pPr algn="ctr"/>
                <a:r>
                  <a:rPr lang="zh-CN" altLang="en-US" sz="1200" b="1" dirty="0">
                    <a:solidFill>
                      <a:schemeClr val="accent4"/>
                    </a:solidFill>
                  </a:rPr>
                  <a:t>情感分析</a:t>
                </a:r>
                <a:endParaRPr lang="en-US" sz="1200" b="1" dirty="0">
                  <a:solidFill>
                    <a:schemeClr val="accent4"/>
                  </a:solidFill>
                </a:endParaRPr>
              </a:p>
            </p:txBody>
          </p:sp>
          <p:sp>
            <p:nvSpPr>
              <p:cNvPr id="80" name="TextBox 79"/>
              <p:cNvSpPr txBox="1"/>
              <p:nvPr/>
            </p:nvSpPr>
            <p:spPr>
              <a:xfrm>
                <a:off x="775766" y="2008375"/>
                <a:ext cx="1171568" cy="692497"/>
              </a:xfrm>
              <a:prstGeom prst="rect">
                <a:avLst/>
              </a:prstGeom>
              <a:noFill/>
            </p:spPr>
            <p:txBody>
              <a:bodyPr wrap="square" lIns="0" tIns="0" rIns="0" bIns="0" rtlCol="0">
                <a:spAutoFit/>
              </a:bodyPr>
              <a:lstStyle/>
              <a:p>
                <a:pPr algn="ctr"/>
                <a:r>
                  <a:rPr lang="en-US" sz="4500" b="1">
                    <a:solidFill>
                      <a:schemeClr val="accent4"/>
                    </a:solidFill>
                  </a:rPr>
                  <a:t>4</a:t>
                </a:r>
              </a:p>
            </p:txBody>
          </p:sp>
        </p:grpSp>
      </p:grpSp>
      <p:grpSp>
        <p:nvGrpSpPr>
          <p:cNvPr id="81" name="Group 80"/>
          <p:cNvGrpSpPr/>
          <p:nvPr/>
        </p:nvGrpSpPr>
        <p:grpSpPr>
          <a:xfrm>
            <a:off x="8596313" y="4160518"/>
            <a:ext cx="1422400" cy="347132"/>
            <a:chOff x="649288" y="4648201"/>
            <a:chExt cx="1422400" cy="347132"/>
          </a:xfrm>
        </p:grpSpPr>
        <p:cxnSp>
          <p:nvCxnSpPr>
            <p:cNvPr id="83" name="Straight Connector 82"/>
            <p:cNvCxnSpPr/>
            <p:nvPr/>
          </p:nvCxnSpPr>
          <p:spPr>
            <a:xfrm>
              <a:off x="1284166" y="4995333"/>
              <a:ext cx="152644" cy="0"/>
            </a:xfrm>
            <a:prstGeom prst="line">
              <a:avLst/>
            </a:prstGeom>
            <a:ln w="254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49288" y="4648201"/>
              <a:ext cx="1422400" cy="246221"/>
            </a:xfrm>
            <a:prstGeom prst="rect">
              <a:avLst/>
            </a:prstGeom>
            <a:noFill/>
          </p:spPr>
          <p:txBody>
            <a:bodyPr wrap="square" lIns="0" tIns="0" rIns="0" bIns="0" rtlCol="0">
              <a:spAutoFit/>
            </a:bodyPr>
            <a:lstStyle/>
            <a:p>
              <a:pPr algn="ctr"/>
              <a:r>
                <a:rPr lang="en-US" sz="1600" b="1">
                  <a:solidFill>
                    <a:schemeClr val="bg1"/>
                  </a:solidFill>
                </a:rPr>
                <a:t>Dummy Title</a:t>
              </a:r>
            </a:p>
          </p:txBody>
        </p:sp>
      </p:grpSp>
      <p:sp>
        <p:nvSpPr>
          <p:cNvPr id="73" name="TextBox 13">
            <a:extLst>
              <a:ext uri="{FF2B5EF4-FFF2-40B4-BE49-F238E27FC236}">
                <a16:creationId xmlns:a16="http://schemas.microsoft.com/office/drawing/2014/main" id="{87B268A7-5638-4167-857B-6D69BCEDCC94}"/>
              </a:ext>
            </a:extLst>
          </p:cNvPr>
          <p:cNvSpPr txBox="1">
            <a:spLocks noChangeArrowheads="1"/>
          </p:cNvSpPr>
          <p:nvPr/>
        </p:nvSpPr>
        <p:spPr bwMode="auto">
          <a:xfrm>
            <a:off x="2156727" y="4608562"/>
            <a:ext cx="1764928" cy="113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lnSpc>
                <a:spcPct val="150000"/>
              </a:lnSpc>
            </a:pPr>
            <a:r>
              <a:rPr lang="zh-CN" altLang="en-US" sz="1400" dirty="0">
                <a:latin typeface="新宋体" panose="02010609030101010101" pitchFamily="49" charset="-122"/>
                <a:ea typeface="新宋体" panose="02010609030101010101" pitchFamily="49" charset="-122"/>
              </a:rPr>
              <a:t>利用</a:t>
            </a:r>
            <a:r>
              <a:rPr lang="en-US" altLang="zh-CN" sz="1400" dirty="0">
                <a:latin typeface="新宋体" panose="02010609030101010101" pitchFamily="49" charset="-122"/>
                <a:ea typeface="新宋体" panose="02010609030101010101" pitchFamily="49" charset="-122"/>
              </a:rPr>
              <a:t>PYTHON</a:t>
            </a:r>
            <a:r>
              <a:rPr lang="zh-CN" altLang="en-US" sz="1400" dirty="0">
                <a:latin typeface="新宋体" panose="02010609030101010101" pitchFamily="49" charset="-122"/>
                <a:ea typeface="新宋体" panose="02010609030101010101" pitchFamily="49" charset="-122"/>
              </a:rPr>
              <a:t>爬虫，解决美团反爬问题，获取更多维度的数据。</a:t>
            </a:r>
          </a:p>
          <a:p>
            <a:pPr algn="just">
              <a:lnSpc>
                <a:spcPct val="150000"/>
              </a:lnSpc>
            </a:pPr>
            <a:endParaRPr lang="zh-CN" altLang="en-US" sz="1400" dirty="0">
              <a:latin typeface="新宋体" panose="02010609030101010101" pitchFamily="49" charset="-122"/>
              <a:ea typeface="新宋体" panose="02010609030101010101" pitchFamily="49" charset="-122"/>
            </a:endParaRPr>
          </a:p>
        </p:txBody>
      </p:sp>
      <p:sp>
        <p:nvSpPr>
          <p:cNvPr id="74" name="TextBox 13">
            <a:extLst>
              <a:ext uri="{FF2B5EF4-FFF2-40B4-BE49-F238E27FC236}">
                <a16:creationId xmlns:a16="http://schemas.microsoft.com/office/drawing/2014/main" id="{833937B4-DFB1-4602-805F-CC5E60E4D0A6}"/>
              </a:ext>
            </a:extLst>
          </p:cNvPr>
          <p:cNvSpPr txBox="1">
            <a:spLocks noChangeArrowheads="1"/>
          </p:cNvSpPr>
          <p:nvPr/>
        </p:nvSpPr>
        <p:spPr bwMode="auto">
          <a:xfrm>
            <a:off x="4140815" y="4608562"/>
            <a:ext cx="1767248" cy="113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lnSpc>
                <a:spcPct val="150000"/>
              </a:lnSpc>
            </a:pPr>
            <a:r>
              <a:rPr lang="zh-CN" altLang="en-US" sz="1400" dirty="0">
                <a:latin typeface="新宋体" panose="02010609030101010101" pitchFamily="49" charset="-122"/>
                <a:ea typeface="新宋体" panose="02010609030101010101" pitchFamily="49" charset="-122"/>
              </a:rPr>
              <a:t>考虑用更严格的数据剔除规则，去除垃圾评论和灌水评论。</a:t>
            </a:r>
          </a:p>
        </p:txBody>
      </p:sp>
      <p:sp>
        <p:nvSpPr>
          <p:cNvPr id="75" name="TextBox 13">
            <a:extLst>
              <a:ext uri="{FF2B5EF4-FFF2-40B4-BE49-F238E27FC236}">
                <a16:creationId xmlns:a16="http://schemas.microsoft.com/office/drawing/2014/main" id="{90D0ABFC-7920-43A3-B1C5-38DCDA39FB4E}"/>
              </a:ext>
            </a:extLst>
          </p:cNvPr>
          <p:cNvSpPr txBox="1">
            <a:spLocks noChangeArrowheads="1"/>
          </p:cNvSpPr>
          <p:nvPr/>
        </p:nvSpPr>
        <p:spPr bwMode="auto">
          <a:xfrm>
            <a:off x="6320758" y="4601094"/>
            <a:ext cx="1798388" cy="113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lnSpc>
                <a:spcPct val="150000"/>
              </a:lnSpc>
            </a:pPr>
            <a:r>
              <a:rPr lang="zh-CN" altLang="en-US" sz="1400" dirty="0">
                <a:latin typeface="新宋体" panose="02010609030101010101" pitchFamily="49" charset="-122"/>
                <a:ea typeface="新宋体" panose="02010609030101010101" pitchFamily="49" charset="-122"/>
              </a:rPr>
              <a:t>细化评论集合，分别对积极和消极的评论进行语义网络分析。</a:t>
            </a:r>
          </a:p>
        </p:txBody>
      </p:sp>
      <p:sp>
        <p:nvSpPr>
          <p:cNvPr id="85" name="TextBox 13">
            <a:extLst>
              <a:ext uri="{FF2B5EF4-FFF2-40B4-BE49-F238E27FC236}">
                <a16:creationId xmlns:a16="http://schemas.microsoft.com/office/drawing/2014/main" id="{5B243523-2FB9-4F26-990B-6D6D73A9FC97}"/>
              </a:ext>
            </a:extLst>
          </p:cNvPr>
          <p:cNvSpPr txBox="1">
            <a:spLocks noChangeArrowheads="1"/>
          </p:cNvSpPr>
          <p:nvPr/>
        </p:nvSpPr>
        <p:spPr bwMode="auto">
          <a:xfrm>
            <a:off x="8394520" y="4591350"/>
            <a:ext cx="1825985" cy="113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lnSpc>
                <a:spcPct val="150000"/>
              </a:lnSpc>
            </a:pPr>
            <a:r>
              <a:rPr lang="zh-CN" altLang="zh-CN" sz="1400" dirty="0">
                <a:latin typeface="新宋体" panose="02010609030101010101" pitchFamily="49" charset="-122"/>
                <a:ea typeface="新宋体" panose="02010609030101010101" pitchFamily="49" charset="-122"/>
              </a:rPr>
              <a:t>使用预训练模型如</a:t>
            </a:r>
            <a:r>
              <a:rPr lang="en-US" altLang="zh-CN" sz="1400" dirty="0">
                <a:latin typeface="新宋体" panose="02010609030101010101" pitchFamily="49" charset="-122"/>
                <a:ea typeface="新宋体" panose="02010609030101010101" pitchFamily="49" charset="-122"/>
              </a:rPr>
              <a:t>BERT</a:t>
            </a:r>
            <a:r>
              <a:rPr lang="zh-CN" altLang="zh-CN" sz="1400" dirty="0">
                <a:latin typeface="新宋体" panose="02010609030101010101" pitchFamily="49" charset="-122"/>
                <a:ea typeface="新宋体" panose="02010609030101010101" pitchFamily="49" charset="-122"/>
              </a:rPr>
              <a:t>得到效果更好的初始表示，然后探索不同深度学习模型结构对文本数据的情感倾向进行识别。</a:t>
            </a:r>
            <a:endParaRPr lang="zh-CN" altLang="en-US" sz="1400" dirty="0">
              <a:latin typeface="新宋体" panose="02010609030101010101" pitchFamily="49" charset="-122"/>
              <a:ea typeface="新宋体" panose="02010609030101010101" pitchFamily="49" charset="-122"/>
            </a:endParaRPr>
          </a:p>
        </p:txBody>
      </p:sp>
      <p:sp>
        <p:nvSpPr>
          <p:cNvPr id="87" name="TextBox 50">
            <a:extLst>
              <a:ext uri="{FF2B5EF4-FFF2-40B4-BE49-F238E27FC236}">
                <a16:creationId xmlns:a16="http://schemas.microsoft.com/office/drawing/2014/main" id="{23EF557C-ED8A-4C16-8407-0858DDF29D0E}"/>
              </a:ext>
            </a:extLst>
          </p:cNvPr>
          <p:cNvSpPr txBox="1"/>
          <p:nvPr/>
        </p:nvSpPr>
        <p:spPr>
          <a:xfrm>
            <a:off x="4440421" y="2214652"/>
            <a:ext cx="1171568" cy="184666"/>
          </a:xfrm>
          <a:prstGeom prst="rect">
            <a:avLst/>
          </a:prstGeom>
          <a:noFill/>
        </p:spPr>
        <p:txBody>
          <a:bodyPr wrap="square" lIns="0" tIns="0" rIns="0" bIns="0" rtlCol="0">
            <a:spAutoFit/>
          </a:bodyPr>
          <a:lstStyle/>
          <a:p>
            <a:pPr algn="ctr"/>
            <a:r>
              <a:rPr lang="zh-CN" altLang="en-US" sz="1200" b="1" dirty="0">
                <a:solidFill>
                  <a:schemeClr val="accent2"/>
                </a:solidFill>
              </a:rPr>
              <a:t>数据处理</a:t>
            </a:r>
            <a:endParaRPr lang="en-US" sz="1200" b="1" dirty="0">
              <a:solidFill>
                <a:schemeClr val="accent2"/>
              </a:solidFill>
            </a:endParaRPr>
          </a:p>
        </p:txBody>
      </p:sp>
      <p:sp>
        <p:nvSpPr>
          <p:cNvPr id="89" name="TextBox 7">
            <a:extLst>
              <a:ext uri="{FF2B5EF4-FFF2-40B4-BE49-F238E27FC236}">
                <a16:creationId xmlns:a16="http://schemas.microsoft.com/office/drawing/2014/main" id="{C5AD3C39-2B8D-4E78-9288-9817B4CE07A8}"/>
              </a:ext>
            </a:extLst>
          </p:cNvPr>
          <p:cNvSpPr txBox="1"/>
          <p:nvPr/>
        </p:nvSpPr>
        <p:spPr>
          <a:xfrm>
            <a:off x="2298702" y="2173563"/>
            <a:ext cx="1171568" cy="184666"/>
          </a:xfrm>
          <a:prstGeom prst="rect">
            <a:avLst/>
          </a:prstGeom>
          <a:noFill/>
        </p:spPr>
        <p:txBody>
          <a:bodyPr wrap="square" lIns="0" tIns="0" rIns="0" bIns="0" rtlCol="0">
            <a:spAutoFit/>
          </a:bodyPr>
          <a:lstStyle/>
          <a:p>
            <a:pPr algn="ctr"/>
            <a:r>
              <a:rPr lang="zh-CN" altLang="en-US" sz="1200" b="1" dirty="0">
                <a:solidFill>
                  <a:schemeClr val="accent1"/>
                </a:solidFill>
              </a:rPr>
              <a:t>数据获取</a:t>
            </a:r>
            <a:endParaRPr lang="en-US" sz="1200" b="1" dirty="0">
              <a:solidFill>
                <a:schemeClr val="accent1"/>
              </a:solidFill>
            </a:endParaRPr>
          </a:p>
        </p:txBody>
      </p:sp>
      <p:sp>
        <p:nvSpPr>
          <p:cNvPr id="90" name="Title 1">
            <a:extLst>
              <a:ext uri="{FF2B5EF4-FFF2-40B4-BE49-F238E27FC236}">
                <a16:creationId xmlns:a16="http://schemas.microsoft.com/office/drawing/2014/main" id="{6C4A3649-855B-445A-9848-B2FC3EF834CD}"/>
              </a:ext>
            </a:extLst>
          </p:cNvPr>
          <p:cNvSpPr txBox="1">
            <a:spLocks noChangeArrowheads="1"/>
          </p:cNvSpPr>
          <p:nvPr/>
        </p:nvSpPr>
        <p:spPr>
          <a:xfrm>
            <a:off x="410290" y="265907"/>
            <a:ext cx="2801939" cy="9890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r>
              <a:rPr lang="zh-CN" altLang="en-US" sz="3200" b="1" dirty="0">
                <a:solidFill>
                  <a:srgbClr val="002060"/>
                </a:solidFill>
                <a:latin typeface="宋体" panose="02010600030101010101" pitchFamily="2" charset="-122"/>
                <a:ea typeface="宋体" panose="02010600030101010101" pitchFamily="2" charset="-122"/>
              </a:rPr>
              <a:t>改进方向</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71689"/>
        </a:solidFill>
        <a:effectLst/>
      </p:bgPr>
    </p:bg>
    <p:spTree>
      <p:nvGrpSpPr>
        <p:cNvPr id="1" name=""/>
        <p:cNvGrpSpPr/>
        <p:nvPr/>
      </p:nvGrpSpPr>
      <p:grpSpPr>
        <a:xfrm>
          <a:off x="0" y="0"/>
          <a:ext cx="0" cy="0"/>
          <a:chOff x="0" y="0"/>
          <a:chExt cx="0" cy="0"/>
        </a:xfrm>
      </p:grpSpPr>
      <p:sp>
        <p:nvSpPr>
          <p:cNvPr id="252" name="矩形 251"/>
          <p:cNvSpPr/>
          <p:nvPr/>
        </p:nvSpPr>
        <p:spPr>
          <a:xfrm>
            <a:off x="220869" y="190919"/>
            <a:ext cx="11775808" cy="6476162"/>
          </a:xfrm>
          <a:prstGeom prst="rect">
            <a:avLst/>
          </a:prstGeom>
          <a:noFill/>
          <a:ln w="19050">
            <a:solidFill>
              <a:srgbClr val="F9D3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nvGrpSpPr>
          <p:cNvPr id="40" name="组合 39">
            <a:extLst>
              <a:ext uri="{FF2B5EF4-FFF2-40B4-BE49-F238E27FC236}">
                <a16:creationId xmlns:a16="http://schemas.microsoft.com/office/drawing/2014/main" id="{5F8EB676-5E9E-4F41-8952-468792BE2612}"/>
              </a:ext>
            </a:extLst>
          </p:cNvPr>
          <p:cNvGrpSpPr/>
          <p:nvPr/>
        </p:nvGrpSpPr>
        <p:grpSpPr>
          <a:xfrm>
            <a:off x="4204570" y="2756738"/>
            <a:ext cx="4279668" cy="1344523"/>
            <a:chOff x="3838810" y="2762501"/>
            <a:chExt cx="4279668" cy="1344523"/>
          </a:xfrm>
        </p:grpSpPr>
        <p:grpSp>
          <p:nvGrpSpPr>
            <p:cNvPr id="41" name="组合 40">
              <a:extLst>
                <a:ext uri="{FF2B5EF4-FFF2-40B4-BE49-F238E27FC236}">
                  <a16:creationId xmlns:a16="http://schemas.microsoft.com/office/drawing/2014/main" id="{FE8F82A6-FD0D-4726-9ED5-796AE84E321D}"/>
                </a:ext>
              </a:extLst>
            </p:cNvPr>
            <p:cNvGrpSpPr/>
            <p:nvPr/>
          </p:nvGrpSpPr>
          <p:grpSpPr>
            <a:xfrm>
              <a:off x="3838810" y="2767815"/>
              <a:ext cx="877163" cy="1326383"/>
              <a:chOff x="803912" y="1577591"/>
              <a:chExt cx="877163" cy="1326383"/>
            </a:xfrm>
          </p:grpSpPr>
          <p:sp>
            <p:nvSpPr>
              <p:cNvPr id="67" name="矩形 66">
                <a:extLst>
                  <a:ext uri="{FF2B5EF4-FFF2-40B4-BE49-F238E27FC236}">
                    <a16:creationId xmlns:a16="http://schemas.microsoft.com/office/drawing/2014/main" id="{336FAF83-716F-4418-A1A5-6FA2A779F172}"/>
                  </a:ext>
                </a:extLst>
              </p:cNvPr>
              <p:cNvSpPr/>
              <p:nvPr/>
            </p:nvSpPr>
            <p:spPr>
              <a:xfrm>
                <a:off x="834013" y="1577591"/>
                <a:ext cx="763675" cy="1326383"/>
              </a:xfrm>
              <a:prstGeom prst="rect">
                <a:avLst/>
              </a:prstGeom>
              <a:solidFill>
                <a:srgbClr val="F9D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cxnSp>
            <p:nvCxnSpPr>
              <p:cNvPr id="68" name="直接连接符 67">
                <a:extLst>
                  <a:ext uri="{FF2B5EF4-FFF2-40B4-BE49-F238E27FC236}">
                    <a16:creationId xmlns:a16="http://schemas.microsoft.com/office/drawing/2014/main" id="{97C9B88B-D36A-4252-B5ED-E62E084F7C80}"/>
                  </a:ext>
                </a:extLst>
              </p:cNvPr>
              <p:cNvCxnSpPr/>
              <p:nvPr/>
            </p:nvCxnSpPr>
            <p:spPr>
              <a:xfrm>
                <a:off x="914400" y="1688123"/>
                <a:ext cx="612949" cy="0"/>
              </a:xfrm>
              <a:prstGeom prst="line">
                <a:avLst/>
              </a:prstGeom>
              <a:ln>
                <a:solidFill>
                  <a:srgbClr val="071689"/>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53CD82FD-5DBE-4432-A824-5023959BCBFB}"/>
                  </a:ext>
                </a:extLst>
              </p:cNvPr>
              <p:cNvCxnSpPr/>
              <p:nvPr/>
            </p:nvCxnSpPr>
            <p:spPr>
              <a:xfrm>
                <a:off x="909375" y="2805165"/>
                <a:ext cx="612949" cy="0"/>
              </a:xfrm>
              <a:prstGeom prst="line">
                <a:avLst/>
              </a:prstGeom>
              <a:ln>
                <a:solidFill>
                  <a:srgbClr val="071689"/>
                </a:solidFill>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8955185F-89CE-4412-841B-F624AF827CE9}"/>
                  </a:ext>
                </a:extLst>
              </p:cNvPr>
              <p:cNvSpPr txBox="1"/>
              <p:nvPr/>
            </p:nvSpPr>
            <p:spPr>
              <a:xfrm>
                <a:off x="803912" y="1797044"/>
                <a:ext cx="877163"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srgbClr val="071689"/>
                    </a:solidFill>
                    <a:effectLst/>
                    <a:uLnTx/>
                    <a:uFillTx/>
                    <a:latin typeface="Agency FB" panose="020B0503020202020204" pitchFamily="34" charset="0"/>
                    <a:ea typeface="等线" panose="02010600030101010101" pitchFamily="2" charset="-122"/>
                    <a:cs typeface="+mn-cs"/>
                  </a:rPr>
                  <a:t>结</a:t>
                </a:r>
              </a:p>
            </p:txBody>
          </p:sp>
          <p:cxnSp>
            <p:nvCxnSpPr>
              <p:cNvPr id="71" name="直接连接符 70">
                <a:extLst>
                  <a:ext uri="{FF2B5EF4-FFF2-40B4-BE49-F238E27FC236}">
                    <a16:creationId xmlns:a16="http://schemas.microsoft.com/office/drawing/2014/main" id="{4F97A257-7C20-4460-96D2-F2F2CABD7E35}"/>
                  </a:ext>
                </a:extLst>
              </p:cNvPr>
              <p:cNvCxnSpPr/>
              <p:nvPr/>
            </p:nvCxnSpPr>
            <p:spPr>
              <a:xfrm>
                <a:off x="904350" y="2240782"/>
                <a:ext cx="612949" cy="0"/>
              </a:xfrm>
              <a:prstGeom prst="line">
                <a:avLst/>
              </a:prstGeom>
              <a:ln>
                <a:solidFill>
                  <a:srgbClr val="071689"/>
                </a:solidFill>
              </a:ln>
            </p:spPr>
            <p:style>
              <a:lnRef idx="1">
                <a:schemeClr val="accent1"/>
              </a:lnRef>
              <a:fillRef idx="0">
                <a:schemeClr val="accent1"/>
              </a:fillRef>
              <a:effectRef idx="0">
                <a:schemeClr val="accent1"/>
              </a:effectRef>
              <a:fontRef idx="minor">
                <a:schemeClr val="tx1"/>
              </a:fontRef>
            </p:style>
          </p:cxnSp>
        </p:grpSp>
        <p:grpSp>
          <p:nvGrpSpPr>
            <p:cNvPr id="42" name="组合 41">
              <a:extLst>
                <a:ext uri="{FF2B5EF4-FFF2-40B4-BE49-F238E27FC236}">
                  <a16:creationId xmlns:a16="http://schemas.microsoft.com/office/drawing/2014/main" id="{8120BB23-D8CC-408D-82A2-F5F97E9F461D}"/>
                </a:ext>
              </a:extLst>
            </p:cNvPr>
            <p:cNvGrpSpPr/>
            <p:nvPr/>
          </p:nvGrpSpPr>
          <p:grpSpPr>
            <a:xfrm>
              <a:off x="4594419" y="2769551"/>
              <a:ext cx="877163" cy="1326383"/>
              <a:chOff x="820680" y="1577591"/>
              <a:chExt cx="877163" cy="1326383"/>
            </a:xfrm>
          </p:grpSpPr>
          <p:sp>
            <p:nvSpPr>
              <p:cNvPr id="62" name="矩形 61">
                <a:extLst>
                  <a:ext uri="{FF2B5EF4-FFF2-40B4-BE49-F238E27FC236}">
                    <a16:creationId xmlns:a16="http://schemas.microsoft.com/office/drawing/2014/main" id="{3D4E16C4-678F-456F-ACC2-E864580C7C58}"/>
                  </a:ext>
                </a:extLst>
              </p:cNvPr>
              <p:cNvSpPr/>
              <p:nvPr/>
            </p:nvSpPr>
            <p:spPr>
              <a:xfrm>
                <a:off x="834013" y="1577591"/>
                <a:ext cx="763675" cy="1326383"/>
              </a:xfrm>
              <a:prstGeom prst="rect">
                <a:avLst/>
              </a:prstGeom>
              <a:solidFill>
                <a:srgbClr val="071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cxnSp>
            <p:nvCxnSpPr>
              <p:cNvPr id="63" name="直接连接符 62">
                <a:extLst>
                  <a:ext uri="{FF2B5EF4-FFF2-40B4-BE49-F238E27FC236}">
                    <a16:creationId xmlns:a16="http://schemas.microsoft.com/office/drawing/2014/main" id="{232F562F-35C2-4B52-816D-2F6F9EDBADDF}"/>
                  </a:ext>
                </a:extLst>
              </p:cNvPr>
              <p:cNvCxnSpPr/>
              <p:nvPr/>
            </p:nvCxnSpPr>
            <p:spPr>
              <a:xfrm>
                <a:off x="914400" y="1688123"/>
                <a:ext cx="612949" cy="0"/>
              </a:xfrm>
              <a:prstGeom prst="line">
                <a:avLst/>
              </a:prstGeom>
              <a:ln>
                <a:solidFill>
                  <a:srgbClr val="F9D303"/>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E4260B8C-A0A9-4BEB-8B22-C3253C1ED25C}"/>
                  </a:ext>
                </a:extLst>
              </p:cNvPr>
              <p:cNvCxnSpPr/>
              <p:nvPr/>
            </p:nvCxnSpPr>
            <p:spPr>
              <a:xfrm>
                <a:off x="909375" y="2805165"/>
                <a:ext cx="612949" cy="0"/>
              </a:xfrm>
              <a:prstGeom prst="line">
                <a:avLst/>
              </a:prstGeom>
              <a:ln>
                <a:solidFill>
                  <a:srgbClr val="F9D303"/>
                </a:solidFill>
              </a:ln>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117910C1-6425-4691-A961-8DC20893FBE9}"/>
                  </a:ext>
                </a:extLst>
              </p:cNvPr>
              <p:cNvSpPr txBox="1"/>
              <p:nvPr/>
            </p:nvSpPr>
            <p:spPr>
              <a:xfrm>
                <a:off x="820680" y="1791490"/>
                <a:ext cx="877163"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srgbClr val="F9D303"/>
                    </a:solidFill>
                    <a:effectLst/>
                    <a:uLnTx/>
                    <a:uFillTx/>
                    <a:latin typeface="Agency FB" panose="020B0503020202020204" pitchFamily="34" charset="0"/>
                    <a:ea typeface="等线" panose="02010600030101010101" pitchFamily="2" charset="-122"/>
                    <a:cs typeface="+mn-cs"/>
                  </a:rPr>
                  <a:t>课</a:t>
                </a:r>
              </a:p>
            </p:txBody>
          </p:sp>
          <p:cxnSp>
            <p:nvCxnSpPr>
              <p:cNvPr id="66" name="直接连接符 65">
                <a:extLst>
                  <a:ext uri="{FF2B5EF4-FFF2-40B4-BE49-F238E27FC236}">
                    <a16:creationId xmlns:a16="http://schemas.microsoft.com/office/drawing/2014/main" id="{0138DBB8-82EC-4711-8B19-576313718E87}"/>
                  </a:ext>
                </a:extLst>
              </p:cNvPr>
              <p:cNvCxnSpPr/>
              <p:nvPr/>
            </p:nvCxnSpPr>
            <p:spPr>
              <a:xfrm>
                <a:off x="904350" y="2240782"/>
                <a:ext cx="612949" cy="0"/>
              </a:xfrm>
              <a:prstGeom prst="line">
                <a:avLst/>
              </a:prstGeom>
              <a:ln>
                <a:solidFill>
                  <a:srgbClr val="F9D303"/>
                </a:solidFill>
              </a:ln>
            </p:spPr>
            <p:style>
              <a:lnRef idx="1">
                <a:schemeClr val="accent1"/>
              </a:lnRef>
              <a:fillRef idx="0">
                <a:schemeClr val="accent1"/>
              </a:fillRef>
              <a:effectRef idx="0">
                <a:schemeClr val="accent1"/>
              </a:effectRef>
              <a:fontRef idx="minor">
                <a:schemeClr val="tx1"/>
              </a:fontRef>
            </p:style>
          </p:cxnSp>
        </p:grpSp>
        <p:grpSp>
          <p:nvGrpSpPr>
            <p:cNvPr id="43" name="组合 42">
              <a:extLst>
                <a:ext uri="{FF2B5EF4-FFF2-40B4-BE49-F238E27FC236}">
                  <a16:creationId xmlns:a16="http://schemas.microsoft.com/office/drawing/2014/main" id="{6F031D1C-C31E-4FEE-85DD-1B03FE7ADA8B}"/>
                </a:ext>
              </a:extLst>
            </p:cNvPr>
            <p:cNvGrpSpPr/>
            <p:nvPr/>
          </p:nvGrpSpPr>
          <p:grpSpPr>
            <a:xfrm>
              <a:off x="5333390" y="2765733"/>
              <a:ext cx="877163" cy="1326383"/>
              <a:chOff x="820810" y="1577591"/>
              <a:chExt cx="877163" cy="1326383"/>
            </a:xfrm>
          </p:grpSpPr>
          <p:sp>
            <p:nvSpPr>
              <p:cNvPr id="57" name="矩形 56">
                <a:extLst>
                  <a:ext uri="{FF2B5EF4-FFF2-40B4-BE49-F238E27FC236}">
                    <a16:creationId xmlns:a16="http://schemas.microsoft.com/office/drawing/2014/main" id="{B38A41B1-74E9-477E-A8EC-44A3ED2D689F}"/>
                  </a:ext>
                </a:extLst>
              </p:cNvPr>
              <p:cNvSpPr/>
              <p:nvPr/>
            </p:nvSpPr>
            <p:spPr>
              <a:xfrm>
                <a:off x="834013" y="1577591"/>
                <a:ext cx="763675" cy="1326383"/>
              </a:xfrm>
              <a:prstGeom prst="rect">
                <a:avLst/>
              </a:prstGeom>
              <a:solidFill>
                <a:srgbClr val="071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cxnSp>
            <p:nvCxnSpPr>
              <p:cNvPr id="58" name="直接连接符 57">
                <a:extLst>
                  <a:ext uri="{FF2B5EF4-FFF2-40B4-BE49-F238E27FC236}">
                    <a16:creationId xmlns:a16="http://schemas.microsoft.com/office/drawing/2014/main" id="{DAFE0B2A-F705-415D-AD93-55CE77400124}"/>
                  </a:ext>
                </a:extLst>
              </p:cNvPr>
              <p:cNvCxnSpPr/>
              <p:nvPr/>
            </p:nvCxnSpPr>
            <p:spPr>
              <a:xfrm>
                <a:off x="914400" y="1688123"/>
                <a:ext cx="612949" cy="0"/>
              </a:xfrm>
              <a:prstGeom prst="line">
                <a:avLst/>
              </a:prstGeom>
              <a:ln>
                <a:solidFill>
                  <a:srgbClr val="F9D303"/>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ECC94262-6EB5-4D51-97E2-0DDB18C55D77}"/>
                  </a:ext>
                </a:extLst>
              </p:cNvPr>
              <p:cNvCxnSpPr/>
              <p:nvPr/>
            </p:nvCxnSpPr>
            <p:spPr>
              <a:xfrm>
                <a:off x="909375" y="2805165"/>
                <a:ext cx="612949" cy="0"/>
              </a:xfrm>
              <a:prstGeom prst="line">
                <a:avLst/>
              </a:prstGeom>
              <a:ln>
                <a:solidFill>
                  <a:srgbClr val="F9D303"/>
                </a:solidFill>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5037C8A2-9BAF-473B-AB7E-96DA52AFA0BD}"/>
                  </a:ext>
                </a:extLst>
              </p:cNvPr>
              <p:cNvSpPr txBox="1"/>
              <p:nvPr/>
            </p:nvSpPr>
            <p:spPr>
              <a:xfrm>
                <a:off x="820810" y="1763931"/>
                <a:ext cx="877163"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srgbClr val="F9D303"/>
                    </a:solidFill>
                    <a:effectLst/>
                    <a:uLnTx/>
                    <a:uFillTx/>
                    <a:latin typeface="Agency FB" panose="020B0503020202020204" pitchFamily="34" charset="0"/>
                    <a:ea typeface="等线" panose="02010600030101010101" pitchFamily="2" charset="-122"/>
                    <a:cs typeface="+mn-cs"/>
                  </a:rPr>
                  <a:t>快</a:t>
                </a:r>
              </a:p>
            </p:txBody>
          </p:sp>
          <p:cxnSp>
            <p:nvCxnSpPr>
              <p:cNvPr id="61" name="直接连接符 60">
                <a:extLst>
                  <a:ext uri="{FF2B5EF4-FFF2-40B4-BE49-F238E27FC236}">
                    <a16:creationId xmlns:a16="http://schemas.microsoft.com/office/drawing/2014/main" id="{61D2E64F-A1F6-4D3B-898F-3ED2769BB791}"/>
                  </a:ext>
                </a:extLst>
              </p:cNvPr>
              <p:cNvCxnSpPr/>
              <p:nvPr/>
            </p:nvCxnSpPr>
            <p:spPr>
              <a:xfrm>
                <a:off x="904350" y="2240782"/>
                <a:ext cx="612949" cy="0"/>
              </a:xfrm>
              <a:prstGeom prst="line">
                <a:avLst/>
              </a:prstGeom>
              <a:ln>
                <a:solidFill>
                  <a:srgbClr val="F9D303"/>
                </a:solidFill>
              </a:ln>
            </p:spPr>
            <p:style>
              <a:lnRef idx="1">
                <a:schemeClr val="accent1"/>
              </a:lnRef>
              <a:fillRef idx="0">
                <a:schemeClr val="accent1"/>
              </a:fillRef>
              <a:effectRef idx="0">
                <a:schemeClr val="accent1"/>
              </a:effectRef>
              <a:fontRef idx="minor">
                <a:schemeClr val="tx1"/>
              </a:fontRef>
            </p:style>
          </p:cxnSp>
        </p:grpSp>
        <p:sp>
          <p:nvSpPr>
            <p:cNvPr id="44" name="文本框 43">
              <a:extLst>
                <a:ext uri="{FF2B5EF4-FFF2-40B4-BE49-F238E27FC236}">
                  <a16:creationId xmlns:a16="http://schemas.microsoft.com/office/drawing/2014/main" id="{302826CE-25C4-4C5F-8619-3F9A1A48C2D2}"/>
                </a:ext>
              </a:extLst>
            </p:cNvPr>
            <p:cNvSpPr txBox="1"/>
            <p:nvPr/>
          </p:nvSpPr>
          <p:spPr>
            <a:xfrm>
              <a:off x="6912301" y="2774262"/>
              <a:ext cx="184731" cy="132343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8000" b="0" i="0" u="none" strike="noStrike" kern="1200" cap="none" spc="0" normalizeH="0" baseline="0" noProof="0" dirty="0">
                <a:ln>
                  <a:noFill/>
                </a:ln>
                <a:solidFill>
                  <a:srgbClr val="F9D303"/>
                </a:solidFill>
                <a:effectLst/>
                <a:uLnTx/>
                <a:uFillTx/>
                <a:latin typeface="Agency FB" panose="020B0503020202020204" pitchFamily="34" charset="0"/>
                <a:ea typeface="等线" panose="02010600030101010101" pitchFamily="2" charset="-122"/>
                <a:cs typeface="+mn-cs"/>
              </a:endParaRPr>
            </a:p>
          </p:txBody>
        </p:sp>
        <p:grpSp>
          <p:nvGrpSpPr>
            <p:cNvPr id="45" name="组合 44">
              <a:extLst>
                <a:ext uri="{FF2B5EF4-FFF2-40B4-BE49-F238E27FC236}">
                  <a16:creationId xmlns:a16="http://schemas.microsoft.com/office/drawing/2014/main" id="{28854E67-6D7C-482B-A77F-DB261C19967E}"/>
                </a:ext>
              </a:extLst>
            </p:cNvPr>
            <p:cNvGrpSpPr/>
            <p:nvPr/>
          </p:nvGrpSpPr>
          <p:grpSpPr>
            <a:xfrm>
              <a:off x="6085434" y="2762501"/>
              <a:ext cx="880534" cy="1331695"/>
              <a:chOff x="834013" y="1577591"/>
              <a:chExt cx="880534" cy="1326383"/>
            </a:xfrm>
          </p:grpSpPr>
          <p:sp>
            <p:nvSpPr>
              <p:cNvPr id="52" name="矩形 51">
                <a:extLst>
                  <a:ext uri="{FF2B5EF4-FFF2-40B4-BE49-F238E27FC236}">
                    <a16:creationId xmlns:a16="http://schemas.microsoft.com/office/drawing/2014/main" id="{6D011FFE-2B42-4A44-B4C9-8F44694F62F6}"/>
                  </a:ext>
                </a:extLst>
              </p:cNvPr>
              <p:cNvSpPr/>
              <p:nvPr/>
            </p:nvSpPr>
            <p:spPr>
              <a:xfrm>
                <a:off x="834013" y="1577591"/>
                <a:ext cx="763675" cy="1326383"/>
              </a:xfrm>
              <a:prstGeom prst="rect">
                <a:avLst/>
              </a:prstGeom>
              <a:solidFill>
                <a:srgbClr val="071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cxnSp>
            <p:nvCxnSpPr>
              <p:cNvPr id="53" name="直接连接符 52">
                <a:extLst>
                  <a:ext uri="{FF2B5EF4-FFF2-40B4-BE49-F238E27FC236}">
                    <a16:creationId xmlns:a16="http://schemas.microsoft.com/office/drawing/2014/main" id="{D35B4EC3-2067-4AF7-A674-EB5ED052A57E}"/>
                  </a:ext>
                </a:extLst>
              </p:cNvPr>
              <p:cNvCxnSpPr/>
              <p:nvPr/>
            </p:nvCxnSpPr>
            <p:spPr>
              <a:xfrm>
                <a:off x="914400" y="1688123"/>
                <a:ext cx="612949" cy="0"/>
              </a:xfrm>
              <a:prstGeom prst="line">
                <a:avLst/>
              </a:prstGeom>
              <a:ln>
                <a:solidFill>
                  <a:srgbClr val="F9D303"/>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4D2C3F48-1156-4415-BB6B-6B6A997497F2}"/>
                  </a:ext>
                </a:extLst>
              </p:cNvPr>
              <p:cNvCxnSpPr/>
              <p:nvPr/>
            </p:nvCxnSpPr>
            <p:spPr>
              <a:xfrm>
                <a:off x="909375" y="2805165"/>
                <a:ext cx="612949" cy="0"/>
              </a:xfrm>
              <a:prstGeom prst="line">
                <a:avLst/>
              </a:prstGeom>
              <a:ln>
                <a:solidFill>
                  <a:srgbClr val="F9D303"/>
                </a:solidFill>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B3567267-9876-41E2-9139-432AD2B6B7BE}"/>
                  </a:ext>
                </a:extLst>
              </p:cNvPr>
              <p:cNvSpPr txBox="1"/>
              <p:nvPr/>
            </p:nvSpPr>
            <p:spPr>
              <a:xfrm>
                <a:off x="837384" y="1774249"/>
                <a:ext cx="877163" cy="91964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srgbClr val="F9D303"/>
                    </a:solidFill>
                    <a:effectLst/>
                    <a:uLnTx/>
                    <a:uFillTx/>
                    <a:latin typeface="Agency FB" panose="020B0503020202020204" pitchFamily="34" charset="0"/>
                    <a:ea typeface="等线" panose="02010600030101010101" pitchFamily="2" charset="-122"/>
                    <a:cs typeface="+mn-cs"/>
                  </a:rPr>
                  <a:t>乐</a:t>
                </a:r>
              </a:p>
            </p:txBody>
          </p:sp>
          <p:cxnSp>
            <p:nvCxnSpPr>
              <p:cNvPr id="56" name="直接连接符 55">
                <a:extLst>
                  <a:ext uri="{FF2B5EF4-FFF2-40B4-BE49-F238E27FC236}">
                    <a16:creationId xmlns:a16="http://schemas.microsoft.com/office/drawing/2014/main" id="{8A304703-A017-432F-8E96-067A69468B83}"/>
                  </a:ext>
                </a:extLst>
              </p:cNvPr>
              <p:cNvCxnSpPr/>
              <p:nvPr/>
            </p:nvCxnSpPr>
            <p:spPr>
              <a:xfrm>
                <a:off x="904350" y="2240782"/>
                <a:ext cx="612949" cy="0"/>
              </a:xfrm>
              <a:prstGeom prst="line">
                <a:avLst/>
              </a:prstGeom>
              <a:ln>
                <a:solidFill>
                  <a:srgbClr val="F9D303"/>
                </a:solidFill>
              </a:ln>
            </p:spPr>
            <p:style>
              <a:lnRef idx="1">
                <a:schemeClr val="accent1"/>
              </a:lnRef>
              <a:fillRef idx="0">
                <a:schemeClr val="accent1"/>
              </a:fillRef>
              <a:effectRef idx="0">
                <a:schemeClr val="accent1"/>
              </a:effectRef>
              <a:fontRef idx="minor">
                <a:schemeClr val="tx1"/>
              </a:fontRef>
            </p:style>
          </p:cxnSp>
        </p:grpSp>
        <p:grpSp>
          <p:nvGrpSpPr>
            <p:cNvPr id="46" name="组合 45">
              <a:extLst>
                <a:ext uri="{FF2B5EF4-FFF2-40B4-BE49-F238E27FC236}">
                  <a16:creationId xmlns:a16="http://schemas.microsoft.com/office/drawing/2014/main" id="{F9102EA1-350B-4A4D-90E3-0024BC880241}"/>
                </a:ext>
              </a:extLst>
            </p:cNvPr>
            <p:cNvGrpSpPr/>
            <p:nvPr/>
          </p:nvGrpSpPr>
          <p:grpSpPr>
            <a:xfrm>
              <a:off x="6841173" y="2764939"/>
              <a:ext cx="1277305" cy="1342085"/>
              <a:chOff x="112072" y="1577590"/>
              <a:chExt cx="1277305" cy="1342085"/>
            </a:xfrm>
          </p:grpSpPr>
          <p:sp>
            <p:nvSpPr>
              <p:cNvPr id="47" name="矩形 46">
                <a:extLst>
                  <a:ext uri="{FF2B5EF4-FFF2-40B4-BE49-F238E27FC236}">
                    <a16:creationId xmlns:a16="http://schemas.microsoft.com/office/drawing/2014/main" id="{C049019D-E8FD-456F-9CC2-4CDCA839C03E}"/>
                  </a:ext>
                </a:extLst>
              </p:cNvPr>
              <p:cNvSpPr/>
              <p:nvPr/>
            </p:nvSpPr>
            <p:spPr>
              <a:xfrm>
                <a:off x="112072" y="1577590"/>
                <a:ext cx="763675" cy="1326383"/>
              </a:xfrm>
              <a:prstGeom prst="rect">
                <a:avLst/>
              </a:prstGeom>
              <a:solidFill>
                <a:srgbClr val="F9D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cxnSp>
            <p:nvCxnSpPr>
              <p:cNvPr id="48" name="直接连接符 47">
                <a:extLst>
                  <a:ext uri="{FF2B5EF4-FFF2-40B4-BE49-F238E27FC236}">
                    <a16:creationId xmlns:a16="http://schemas.microsoft.com/office/drawing/2014/main" id="{AE0C78DD-6EC7-44FB-8944-11EB28FB4A38}"/>
                  </a:ext>
                </a:extLst>
              </p:cNvPr>
              <p:cNvCxnSpPr/>
              <p:nvPr/>
            </p:nvCxnSpPr>
            <p:spPr>
              <a:xfrm>
                <a:off x="188839" y="1688122"/>
                <a:ext cx="612949" cy="0"/>
              </a:xfrm>
              <a:prstGeom prst="line">
                <a:avLst/>
              </a:prstGeom>
              <a:ln>
                <a:solidFill>
                  <a:srgbClr val="071689"/>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B4370BE9-BD75-479B-A45C-1207D4F8A7B8}"/>
                  </a:ext>
                </a:extLst>
              </p:cNvPr>
              <p:cNvCxnSpPr/>
              <p:nvPr/>
            </p:nvCxnSpPr>
            <p:spPr>
              <a:xfrm>
                <a:off x="183814" y="2805164"/>
                <a:ext cx="612949" cy="0"/>
              </a:xfrm>
              <a:prstGeom prst="line">
                <a:avLst/>
              </a:prstGeom>
              <a:ln>
                <a:solidFill>
                  <a:srgbClr val="071689"/>
                </a:solidFill>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4A9497E2-AC67-4674-B71E-3DC81B2ECFE5}"/>
                  </a:ext>
                </a:extLst>
              </p:cNvPr>
              <p:cNvSpPr txBox="1"/>
              <p:nvPr/>
            </p:nvSpPr>
            <p:spPr>
              <a:xfrm>
                <a:off x="178789" y="1596236"/>
                <a:ext cx="1210588" cy="132343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8000" dirty="0">
                    <a:solidFill>
                      <a:srgbClr val="071689"/>
                    </a:solidFill>
                    <a:latin typeface="Agency FB" panose="020B0503020202020204" pitchFamily="34" charset="0"/>
                    <a:ea typeface="等线" panose="02010600030101010101" pitchFamily="2" charset="-122"/>
                  </a:rPr>
                  <a:t>！</a:t>
                </a:r>
                <a:endParaRPr kumimoji="0" lang="zh-CN" altLang="en-US" sz="8000" b="0" i="0" u="none" strike="noStrike" kern="1200" cap="none" spc="0" normalizeH="0" baseline="0" noProof="0" dirty="0">
                  <a:ln>
                    <a:noFill/>
                  </a:ln>
                  <a:solidFill>
                    <a:srgbClr val="071689"/>
                  </a:solidFill>
                  <a:effectLst/>
                  <a:uLnTx/>
                  <a:uFillTx/>
                  <a:latin typeface="Agency FB" panose="020B0503020202020204" pitchFamily="34" charset="0"/>
                  <a:ea typeface="等线" panose="02010600030101010101" pitchFamily="2" charset="-122"/>
                  <a:cs typeface="+mn-cs"/>
                </a:endParaRPr>
              </a:p>
            </p:txBody>
          </p:sp>
          <p:cxnSp>
            <p:nvCxnSpPr>
              <p:cNvPr id="51" name="直接连接符 50">
                <a:extLst>
                  <a:ext uri="{FF2B5EF4-FFF2-40B4-BE49-F238E27FC236}">
                    <a16:creationId xmlns:a16="http://schemas.microsoft.com/office/drawing/2014/main" id="{8436ABA3-203B-4541-86D7-7CCC9C836A64}"/>
                  </a:ext>
                </a:extLst>
              </p:cNvPr>
              <p:cNvCxnSpPr/>
              <p:nvPr/>
            </p:nvCxnSpPr>
            <p:spPr>
              <a:xfrm>
                <a:off x="178789" y="2240781"/>
                <a:ext cx="612949" cy="0"/>
              </a:xfrm>
              <a:prstGeom prst="line">
                <a:avLst/>
              </a:prstGeom>
              <a:ln>
                <a:solidFill>
                  <a:srgbClr val="071689"/>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66057" y="1351347"/>
            <a:ext cx="13005916" cy="45383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94360" y="356616"/>
            <a:ext cx="1620957" cy="523220"/>
          </a:xfrm>
          <a:prstGeom prst="rect">
            <a:avLst/>
          </a:prstGeom>
          <a:noFill/>
        </p:spPr>
        <p:txBody>
          <a:bodyPr wrap="none" rtlCol="0">
            <a:spAutoFit/>
          </a:bodyPr>
          <a:lstStyle/>
          <a:p>
            <a:r>
              <a:rPr lang="zh-CN" altLang="en-US" sz="2800" dirty="0">
                <a:latin typeface="Nirmala UI Semilight" panose="020B0402040204020203" pitchFamily="34" charset="0"/>
                <a:cs typeface="Nirmala UI Semilight" panose="020B0402040204020203" pitchFamily="34" charset="0"/>
              </a:rPr>
              <a:t>项目背景</a:t>
            </a:r>
          </a:p>
        </p:txBody>
      </p:sp>
      <p:sp>
        <p:nvSpPr>
          <p:cNvPr id="7" name="文本框 6"/>
          <p:cNvSpPr txBox="1"/>
          <p:nvPr/>
        </p:nvSpPr>
        <p:spPr>
          <a:xfrm>
            <a:off x="594360" y="2210300"/>
            <a:ext cx="4751363" cy="1231106"/>
          </a:xfrm>
          <a:prstGeom prst="rect">
            <a:avLst/>
          </a:prstGeom>
          <a:noFill/>
        </p:spPr>
        <p:txBody>
          <a:bodyPr wrap="square" rtlCol="0">
            <a:spAutoFit/>
          </a:bodyPr>
          <a:lstStyle/>
          <a:p>
            <a:pPr algn="just"/>
            <a:r>
              <a:rPr lang="en-US" altLang="zh-CN" sz="2000" b="1" dirty="0">
                <a:latin typeface="华文楷体" panose="02010600040101010101" pitchFamily="2" charset="-122"/>
                <a:ea typeface="华文楷体" panose="02010600040101010101" pitchFamily="2" charset="-122"/>
              </a:rPr>
              <a:t>        </a:t>
            </a:r>
            <a:r>
              <a:rPr lang="zh-CN" altLang="en-US" sz="2000" b="1" dirty="0">
                <a:latin typeface="华文楷体" panose="02010600040101010101" pitchFamily="2" charset="-122"/>
                <a:ea typeface="华文楷体" panose="02010600040101010101" pitchFamily="2" charset="-122"/>
              </a:rPr>
              <a:t>互联网设备的普及对餐饮行业产生了巨大的影响，越来越多的人选择了网络这种方式来点餐、评论和分享美食。</a:t>
            </a:r>
          </a:p>
          <a:p>
            <a:pPr algn="just"/>
            <a:r>
              <a:rPr lang="en-US" altLang="zh-CN" sz="1400" dirty="0">
                <a:latin typeface="+mj-ea"/>
              </a:rPr>
              <a:t>. </a:t>
            </a:r>
            <a:endParaRPr lang="zh-CN" altLang="en-US" sz="1400" dirty="0">
              <a:latin typeface="+mj-ea"/>
              <a:ea typeface="+mj-ea"/>
            </a:endParaRPr>
          </a:p>
        </p:txBody>
      </p:sp>
      <p:sp>
        <p:nvSpPr>
          <p:cNvPr id="10" name="文本框 9"/>
          <p:cNvSpPr txBox="1"/>
          <p:nvPr/>
        </p:nvSpPr>
        <p:spPr>
          <a:xfrm>
            <a:off x="510369" y="3620511"/>
            <a:ext cx="4751363" cy="1938992"/>
          </a:xfrm>
          <a:prstGeom prst="rect">
            <a:avLst/>
          </a:prstGeom>
          <a:noFill/>
        </p:spPr>
        <p:txBody>
          <a:bodyPr wrap="square" rtlCol="0">
            <a:spAutoFit/>
          </a:bodyPr>
          <a:lstStyle/>
          <a:p>
            <a:pPr algn="just"/>
            <a:r>
              <a:rPr lang="zh-CN" altLang="en-US" sz="2000" b="1" dirty="0">
                <a:latin typeface="华文楷体" panose="02010600040101010101" pitchFamily="2" charset="-122"/>
                <a:ea typeface="华文楷体" panose="02010600040101010101" pitchFamily="2" charset="-122"/>
              </a:rPr>
              <a:t>        美团网作为中国成立最早、最具影响力的团购网站，已经成为人们生活中的重要组成部分。根据美团</a:t>
            </a:r>
            <a:r>
              <a:rPr lang="en-US" altLang="zh-CN" sz="2000" b="1" dirty="0">
                <a:latin typeface="华文楷体" panose="02010600040101010101" pitchFamily="2" charset="-122"/>
                <a:ea typeface="华文楷体" panose="02010600040101010101" pitchFamily="2" charset="-122"/>
              </a:rPr>
              <a:t>2020</a:t>
            </a:r>
            <a:r>
              <a:rPr lang="zh-CN" altLang="en-US" sz="2000" b="1" dirty="0">
                <a:latin typeface="华文楷体" panose="02010600040101010101" pitchFamily="2" charset="-122"/>
                <a:ea typeface="华文楷体" panose="02010600040101010101" pitchFamily="2" charset="-122"/>
              </a:rPr>
              <a:t>财报，截至</a:t>
            </a:r>
            <a:r>
              <a:rPr lang="en-US" altLang="zh-CN" sz="2000" b="1" dirty="0">
                <a:latin typeface="华文楷体" panose="02010600040101010101" pitchFamily="2" charset="-122"/>
                <a:ea typeface="华文楷体" panose="02010600040101010101" pitchFamily="2" charset="-122"/>
              </a:rPr>
              <a:t>2020</a:t>
            </a:r>
            <a:r>
              <a:rPr lang="zh-CN" altLang="en-US" sz="2000" b="1" dirty="0">
                <a:latin typeface="华文楷体" panose="02010600040101010101" pitchFamily="2" charset="-122"/>
                <a:ea typeface="华文楷体" panose="02010600040101010101" pitchFamily="2" charset="-122"/>
              </a:rPr>
              <a:t>年</a:t>
            </a:r>
            <a:r>
              <a:rPr lang="en-US" altLang="zh-CN" sz="2000" b="1" dirty="0">
                <a:latin typeface="华文楷体" panose="02010600040101010101" pitchFamily="2" charset="-122"/>
                <a:ea typeface="华文楷体" panose="02010600040101010101" pitchFamily="2" charset="-122"/>
              </a:rPr>
              <a:t>12</a:t>
            </a:r>
            <a:r>
              <a:rPr lang="zh-CN" altLang="en-US" sz="2000" b="1" dirty="0">
                <a:latin typeface="华文楷体" panose="02010600040101010101" pitchFamily="2" charset="-122"/>
                <a:ea typeface="华文楷体" panose="02010600040101010101" pitchFamily="2" charset="-122"/>
              </a:rPr>
              <a:t>月</a:t>
            </a:r>
            <a:r>
              <a:rPr lang="en-US" altLang="zh-CN" sz="2000" b="1" dirty="0">
                <a:latin typeface="华文楷体" panose="02010600040101010101" pitchFamily="2" charset="-122"/>
                <a:ea typeface="华文楷体" panose="02010600040101010101" pitchFamily="2" charset="-122"/>
              </a:rPr>
              <a:t>31</a:t>
            </a:r>
            <a:r>
              <a:rPr lang="zh-CN" altLang="en-US" sz="2000" b="1" dirty="0">
                <a:latin typeface="华文楷体" panose="02010600040101010101" pitchFamily="2" charset="-122"/>
                <a:ea typeface="华文楷体" panose="02010600040101010101" pitchFamily="2" charset="-122"/>
              </a:rPr>
              <a:t>日，美团平台活跃商家数和年度交易用户数分别增长至</a:t>
            </a:r>
            <a:r>
              <a:rPr lang="en-US" altLang="zh-CN" sz="2000" b="1" dirty="0">
                <a:latin typeface="华文楷体" panose="02010600040101010101" pitchFamily="2" charset="-122"/>
                <a:ea typeface="华文楷体" panose="02010600040101010101" pitchFamily="2" charset="-122"/>
              </a:rPr>
              <a:t>680</a:t>
            </a:r>
            <a:r>
              <a:rPr lang="zh-CN" altLang="en-US" sz="2000" b="1" dirty="0">
                <a:latin typeface="华文楷体" panose="02010600040101010101" pitchFamily="2" charset="-122"/>
                <a:ea typeface="华文楷体" panose="02010600040101010101" pitchFamily="2" charset="-122"/>
              </a:rPr>
              <a:t>万和</a:t>
            </a:r>
            <a:r>
              <a:rPr lang="en-US" altLang="zh-CN" sz="2000" b="1" dirty="0">
                <a:latin typeface="华文楷体" panose="02010600040101010101" pitchFamily="2" charset="-122"/>
                <a:ea typeface="华文楷体" panose="02010600040101010101" pitchFamily="2" charset="-122"/>
              </a:rPr>
              <a:t>5.1</a:t>
            </a:r>
            <a:r>
              <a:rPr lang="zh-CN" altLang="en-US" sz="2000" b="1" dirty="0">
                <a:latin typeface="华文楷体" panose="02010600040101010101" pitchFamily="2" charset="-122"/>
                <a:ea typeface="华文楷体" panose="02010600040101010101" pitchFamily="2" charset="-122"/>
              </a:rPr>
              <a:t>亿。</a:t>
            </a:r>
          </a:p>
        </p:txBody>
      </p:sp>
      <p:pic>
        <p:nvPicPr>
          <p:cNvPr id="2" name="图片 1"/>
          <p:cNvPicPr>
            <a:picLocks noChangeAspect="1"/>
          </p:cNvPicPr>
          <p:nvPr/>
        </p:nvPicPr>
        <p:blipFill>
          <a:blip r:embed="rId2"/>
          <a:stretch>
            <a:fillRect/>
          </a:stretch>
        </p:blipFill>
        <p:spPr>
          <a:xfrm>
            <a:off x="6052930" y="1913899"/>
            <a:ext cx="5759732" cy="2968528"/>
          </a:xfrm>
          <a:prstGeom prst="rect">
            <a:avLst/>
          </a:prstGeom>
        </p:spPr>
      </p:pic>
      <p:sp>
        <p:nvSpPr>
          <p:cNvPr id="3" name="文本框 2"/>
          <p:cNvSpPr txBox="1"/>
          <p:nvPr/>
        </p:nvSpPr>
        <p:spPr>
          <a:xfrm>
            <a:off x="5963478" y="5068958"/>
            <a:ext cx="5774635" cy="646331"/>
          </a:xfrm>
          <a:prstGeom prst="rect">
            <a:avLst/>
          </a:prstGeom>
          <a:noFill/>
        </p:spPr>
        <p:txBody>
          <a:bodyPr wrap="square" rtlCol="0">
            <a:spAutoFit/>
          </a:bodyPr>
          <a:lstStyle/>
          <a:p>
            <a:pPr algn="ctr"/>
            <a:r>
              <a:rPr lang="en-US" altLang="zh-CN" dirty="0"/>
              <a:t>2015-2019 </a:t>
            </a:r>
            <a:r>
              <a:rPr lang="zh-CN" altLang="en-US" dirty="0"/>
              <a:t>年中国外卖消费者规模及增长率</a:t>
            </a:r>
            <a:endParaRPr lang="en-US" altLang="zh-CN" dirty="0"/>
          </a:p>
          <a:p>
            <a:pPr algn="ctr"/>
            <a:r>
              <a:rPr lang="zh-CN" altLang="en-US" dirty="0"/>
              <a:t>数据来源：美团研究院、中国饭店协会外卖专业委员会</a:t>
            </a:r>
          </a:p>
        </p:txBody>
      </p:sp>
      <p:cxnSp>
        <p:nvCxnSpPr>
          <p:cNvPr id="14" name="直接连接符 13"/>
          <p:cNvCxnSpPr/>
          <p:nvPr/>
        </p:nvCxnSpPr>
        <p:spPr>
          <a:xfrm>
            <a:off x="316065" y="1056187"/>
            <a:ext cx="3642754" cy="0"/>
          </a:xfrm>
          <a:prstGeom prst="line">
            <a:avLst/>
          </a:prstGeom>
          <a:ln w="57150" cap="flat">
            <a:solidFill>
              <a:srgbClr val="F9D30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18609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94360" y="384954"/>
            <a:ext cx="2698175" cy="523220"/>
          </a:xfrm>
          <a:prstGeom prst="rect">
            <a:avLst/>
          </a:prstGeom>
          <a:noFill/>
        </p:spPr>
        <p:txBody>
          <a:bodyPr wrap="none" rtlCol="0">
            <a:spAutoFit/>
          </a:bodyPr>
          <a:lstStyle/>
          <a:p>
            <a:r>
              <a:rPr lang="zh-CN" altLang="en-US" sz="2800" dirty="0">
                <a:latin typeface="Nirmala UI Semilight" panose="020B0402040204020203" pitchFamily="34" charset="0"/>
                <a:cs typeface="Nirmala UI Semilight" panose="020B0402040204020203" pitchFamily="34" charset="0"/>
              </a:rPr>
              <a:t>国内外研究现状</a:t>
            </a:r>
          </a:p>
        </p:txBody>
      </p:sp>
      <p:cxnSp>
        <p:nvCxnSpPr>
          <p:cNvPr id="88" name="直接连接符 87"/>
          <p:cNvCxnSpPr/>
          <p:nvPr/>
        </p:nvCxnSpPr>
        <p:spPr>
          <a:xfrm>
            <a:off x="316065" y="1056187"/>
            <a:ext cx="3642754" cy="0"/>
          </a:xfrm>
          <a:prstGeom prst="line">
            <a:avLst/>
          </a:prstGeom>
          <a:ln w="57150" cap="flat">
            <a:solidFill>
              <a:srgbClr val="F9D303"/>
            </a:solidFill>
          </a:ln>
        </p:spPr>
        <p:style>
          <a:lnRef idx="1">
            <a:schemeClr val="accent1"/>
          </a:lnRef>
          <a:fillRef idx="0">
            <a:schemeClr val="accent1"/>
          </a:fillRef>
          <a:effectRef idx="0">
            <a:schemeClr val="accent1"/>
          </a:effectRef>
          <a:fontRef idx="minor">
            <a:schemeClr val="tx1"/>
          </a:fontRef>
        </p:style>
      </p:cxnSp>
      <p:sp>
        <p:nvSpPr>
          <p:cNvPr id="57" name="Line 422"/>
          <p:cNvSpPr>
            <a:spLocks noChangeShapeType="1"/>
          </p:cNvSpPr>
          <p:nvPr/>
        </p:nvSpPr>
        <p:spPr bwMode="auto">
          <a:xfrm>
            <a:off x="1492320" y="2262728"/>
            <a:ext cx="3360738" cy="0"/>
          </a:xfrm>
          <a:prstGeom prst="line">
            <a:avLst/>
          </a:prstGeom>
          <a:noFill/>
          <a:ln w="3175" cap="flat">
            <a:solidFill>
              <a:schemeClr val="accent2"/>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60" name="Line 423"/>
          <p:cNvSpPr>
            <a:spLocks noChangeShapeType="1"/>
          </p:cNvSpPr>
          <p:nvPr/>
        </p:nvSpPr>
        <p:spPr bwMode="auto">
          <a:xfrm>
            <a:off x="1528428" y="4743756"/>
            <a:ext cx="2154238" cy="0"/>
          </a:xfrm>
          <a:prstGeom prst="line">
            <a:avLst/>
          </a:prstGeom>
          <a:noFill/>
          <a:ln w="3175" cap="flat">
            <a:solidFill>
              <a:schemeClr val="accent1"/>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63" name="Line 424"/>
          <p:cNvSpPr>
            <a:spLocks noChangeShapeType="1"/>
          </p:cNvSpPr>
          <p:nvPr/>
        </p:nvSpPr>
        <p:spPr bwMode="auto">
          <a:xfrm flipH="1">
            <a:off x="5711621" y="5425077"/>
            <a:ext cx="3360738" cy="0"/>
          </a:xfrm>
          <a:prstGeom prst="line">
            <a:avLst/>
          </a:prstGeom>
          <a:noFill/>
          <a:ln w="3175" cap="flat">
            <a:solidFill>
              <a:schemeClr val="accent4"/>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66" name="Line 425"/>
          <p:cNvSpPr>
            <a:spLocks noChangeShapeType="1"/>
          </p:cNvSpPr>
          <p:nvPr/>
        </p:nvSpPr>
        <p:spPr bwMode="auto">
          <a:xfrm flipH="1">
            <a:off x="6771538" y="3224773"/>
            <a:ext cx="2138363" cy="0"/>
          </a:xfrm>
          <a:prstGeom prst="line">
            <a:avLst/>
          </a:prstGeom>
          <a:noFill/>
          <a:ln w="3175" cap="flat">
            <a:solidFill>
              <a:schemeClr val="accent3"/>
            </a:solidFill>
            <a:prstDash val="dash"/>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73" name="Freeform 1331"/>
          <p:cNvSpPr/>
          <p:nvPr/>
        </p:nvSpPr>
        <p:spPr bwMode="auto">
          <a:xfrm>
            <a:off x="4262508" y="1681922"/>
            <a:ext cx="2070100" cy="2085975"/>
          </a:xfrm>
          <a:custGeom>
            <a:avLst/>
            <a:gdLst>
              <a:gd name="T0" fmla="*/ 259 w 652"/>
              <a:gd name="T1" fmla="*/ 647 h 657"/>
              <a:gd name="T2" fmla="*/ 393 w 652"/>
              <a:gd name="T3" fmla="*/ 647 h 657"/>
              <a:gd name="T4" fmla="*/ 477 w 652"/>
              <a:gd name="T5" fmla="*/ 494 h 657"/>
              <a:gd name="T6" fmla="*/ 631 w 652"/>
              <a:gd name="T7" fmla="*/ 410 h 657"/>
              <a:gd name="T8" fmla="*/ 546 w 652"/>
              <a:gd name="T9" fmla="*/ 122 h 657"/>
              <a:gd name="T10" fmla="*/ 106 w 652"/>
              <a:gd name="T11" fmla="*/ 122 h 657"/>
              <a:gd name="T12" fmla="*/ 21 w 652"/>
              <a:gd name="T13" fmla="*/ 410 h 657"/>
              <a:gd name="T14" fmla="*/ 175 w 652"/>
              <a:gd name="T15" fmla="*/ 494 h 657"/>
              <a:gd name="T16" fmla="*/ 259 w 652"/>
              <a:gd name="T17" fmla="*/ 647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2" h="657">
                <a:moveTo>
                  <a:pt x="259" y="647"/>
                </a:moveTo>
                <a:cubicBezTo>
                  <a:pt x="303" y="657"/>
                  <a:pt x="349" y="657"/>
                  <a:pt x="393" y="647"/>
                </a:cubicBezTo>
                <a:cubicBezTo>
                  <a:pt x="405" y="591"/>
                  <a:pt x="433" y="537"/>
                  <a:pt x="477" y="494"/>
                </a:cubicBezTo>
                <a:cubicBezTo>
                  <a:pt x="521" y="450"/>
                  <a:pt x="574" y="422"/>
                  <a:pt x="631" y="410"/>
                </a:cubicBezTo>
                <a:cubicBezTo>
                  <a:pt x="652" y="309"/>
                  <a:pt x="624" y="200"/>
                  <a:pt x="546" y="122"/>
                </a:cubicBezTo>
                <a:cubicBezTo>
                  <a:pt x="425" y="0"/>
                  <a:pt x="227" y="0"/>
                  <a:pt x="106" y="122"/>
                </a:cubicBezTo>
                <a:cubicBezTo>
                  <a:pt x="28" y="200"/>
                  <a:pt x="0" y="309"/>
                  <a:pt x="21" y="410"/>
                </a:cubicBezTo>
                <a:cubicBezTo>
                  <a:pt x="78" y="422"/>
                  <a:pt x="131" y="450"/>
                  <a:pt x="175" y="494"/>
                </a:cubicBezTo>
                <a:cubicBezTo>
                  <a:pt x="219" y="537"/>
                  <a:pt x="247" y="591"/>
                  <a:pt x="259" y="647"/>
                </a:cubicBez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74" name="Freeform 1332"/>
          <p:cNvSpPr/>
          <p:nvPr/>
        </p:nvSpPr>
        <p:spPr bwMode="auto">
          <a:xfrm>
            <a:off x="5478533" y="2913822"/>
            <a:ext cx="2085975" cy="2073275"/>
          </a:xfrm>
          <a:custGeom>
            <a:avLst/>
            <a:gdLst>
              <a:gd name="T0" fmla="*/ 535 w 657"/>
              <a:gd name="T1" fmla="*/ 106 h 653"/>
              <a:gd name="T2" fmla="*/ 248 w 657"/>
              <a:gd name="T3" fmla="*/ 22 h 653"/>
              <a:gd name="T4" fmla="*/ 163 w 657"/>
              <a:gd name="T5" fmla="*/ 175 h 653"/>
              <a:gd name="T6" fmla="*/ 10 w 657"/>
              <a:gd name="T7" fmla="*/ 259 h 653"/>
              <a:gd name="T8" fmla="*/ 10 w 657"/>
              <a:gd name="T9" fmla="*/ 393 h 653"/>
              <a:gd name="T10" fmla="*/ 163 w 657"/>
              <a:gd name="T11" fmla="*/ 477 h 653"/>
              <a:gd name="T12" fmla="*/ 248 w 657"/>
              <a:gd name="T13" fmla="*/ 631 h 653"/>
              <a:gd name="T14" fmla="*/ 535 w 657"/>
              <a:gd name="T15" fmla="*/ 547 h 653"/>
              <a:gd name="T16" fmla="*/ 535 w 657"/>
              <a:gd name="T17" fmla="*/ 10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7" h="653">
                <a:moveTo>
                  <a:pt x="535" y="106"/>
                </a:moveTo>
                <a:cubicBezTo>
                  <a:pt x="457" y="28"/>
                  <a:pt x="348" y="0"/>
                  <a:pt x="248" y="22"/>
                </a:cubicBezTo>
                <a:cubicBezTo>
                  <a:pt x="235" y="78"/>
                  <a:pt x="207" y="131"/>
                  <a:pt x="163" y="175"/>
                </a:cubicBezTo>
                <a:cubicBezTo>
                  <a:pt x="120" y="219"/>
                  <a:pt x="66" y="247"/>
                  <a:pt x="10" y="259"/>
                </a:cubicBezTo>
                <a:cubicBezTo>
                  <a:pt x="0" y="303"/>
                  <a:pt x="0" y="349"/>
                  <a:pt x="10" y="393"/>
                </a:cubicBezTo>
                <a:cubicBezTo>
                  <a:pt x="66" y="405"/>
                  <a:pt x="120" y="433"/>
                  <a:pt x="163" y="477"/>
                </a:cubicBezTo>
                <a:cubicBezTo>
                  <a:pt x="207" y="521"/>
                  <a:pt x="235" y="574"/>
                  <a:pt x="248" y="631"/>
                </a:cubicBezTo>
                <a:cubicBezTo>
                  <a:pt x="348" y="653"/>
                  <a:pt x="457" y="625"/>
                  <a:pt x="535" y="547"/>
                </a:cubicBezTo>
                <a:cubicBezTo>
                  <a:pt x="657" y="425"/>
                  <a:pt x="657" y="227"/>
                  <a:pt x="535" y="106"/>
                </a:cubicBez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75" name="Freeform 1333"/>
          <p:cNvSpPr/>
          <p:nvPr/>
        </p:nvSpPr>
        <p:spPr bwMode="auto">
          <a:xfrm>
            <a:off x="4262508" y="4129847"/>
            <a:ext cx="2070100" cy="2085975"/>
          </a:xfrm>
          <a:custGeom>
            <a:avLst/>
            <a:gdLst>
              <a:gd name="T0" fmla="*/ 393 w 652"/>
              <a:gd name="T1" fmla="*/ 10 h 657"/>
              <a:gd name="T2" fmla="*/ 259 w 652"/>
              <a:gd name="T3" fmla="*/ 10 h 657"/>
              <a:gd name="T4" fmla="*/ 175 w 652"/>
              <a:gd name="T5" fmla="*/ 164 h 657"/>
              <a:gd name="T6" fmla="*/ 21 w 652"/>
              <a:gd name="T7" fmla="*/ 248 h 657"/>
              <a:gd name="T8" fmla="*/ 106 w 652"/>
              <a:gd name="T9" fmla="*/ 535 h 657"/>
              <a:gd name="T10" fmla="*/ 546 w 652"/>
              <a:gd name="T11" fmla="*/ 535 h 657"/>
              <a:gd name="T12" fmla="*/ 631 w 652"/>
              <a:gd name="T13" fmla="*/ 248 h 657"/>
              <a:gd name="T14" fmla="*/ 477 w 652"/>
              <a:gd name="T15" fmla="*/ 164 h 657"/>
              <a:gd name="T16" fmla="*/ 393 w 652"/>
              <a:gd name="T17" fmla="*/ 10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2" h="657">
                <a:moveTo>
                  <a:pt x="393" y="10"/>
                </a:moveTo>
                <a:cubicBezTo>
                  <a:pt x="349" y="0"/>
                  <a:pt x="303" y="0"/>
                  <a:pt x="259" y="10"/>
                </a:cubicBezTo>
                <a:cubicBezTo>
                  <a:pt x="247" y="66"/>
                  <a:pt x="219" y="120"/>
                  <a:pt x="175" y="164"/>
                </a:cubicBezTo>
                <a:cubicBezTo>
                  <a:pt x="131" y="207"/>
                  <a:pt x="78" y="235"/>
                  <a:pt x="21" y="248"/>
                </a:cubicBezTo>
                <a:cubicBezTo>
                  <a:pt x="0" y="348"/>
                  <a:pt x="28" y="457"/>
                  <a:pt x="106" y="535"/>
                </a:cubicBezTo>
                <a:cubicBezTo>
                  <a:pt x="227" y="657"/>
                  <a:pt x="425" y="657"/>
                  <a:pt x="546" y="535"/>
                </a:cubicBezTo>
                <a:cubicBezTo>
                  <a:pt x="624" y="457"/>
                  <a:pt x="652" y="348"/>
                  <a:pt x="631" y="248"/>
                </a:cubicBezTo>
                <a:cubicBezTo>
                  <a:pt x="574" y="235"/>
                  <a:pt x="521" y="207"/>
                  <a:pt x="477" y="164"/>
                </a:cubicBezTo>
                <a:cubicBezTo>
                  <a:pt x="433" y="120"/>
                  <a:pt x="405" y="66"/>
                  <a:pt x="393" y="10"/>
                </a:cubicBezTo>
                <a:close/>
              </a:path>
            </a:pathLst>
          </a:custGeom>
          <a:solidFill>
            <a:schemeClr val="accent4"/>
          </a:solidFill>
          <a:ln>
            <a:noFill/>
          </a:ln>
        </p:spPr>
        <p:txBody>
          <a:bodyPr vert="horz" wrap="square" lIns="91440" tIns="45720" rIns="91440" bIns="45720" numCol="1" anchor="t" anchorCtr="0" compatLnSpc="1"/>
          <a:lstStyle/>
          <a:p>
            <a:endParaRPr lang="en-US"/>
          </a:p>
        </p:txBody>
      </p:sp>
      <p:sp>
        <p:nvSpPr>
          <p:cNvPr id="76" name="Freeform 1334"/>
          <p:cNvSpPr/>
          <p:nvPr/>
        </p:nvSpPr>
        <p:spPr bwMode="auto">
          <a:xfrm>
            <a:off x="3030608" y="2913822"/>
            <a:ext cx="2085975" cy="2073275"/>
          </a:xfrm>
          <a:custGeom>
            <a:avLst/>
            <a:gdLst>
              <a:gd name="T0" fmla="*/ 647 w 657"/>
              <a:gd name="T1" fmla="*/ 393 h 653"/>
              <a:gd name="T2" fmla="*/ 647 w 657"/>
              <a:gd name="T3" fmla="*/ 259 h 653"/>
              <a:gd name="T4" fmla="*/ 494 w 657"/>
              <a:gd name="T5" fmla="*/ 175 h 653"/>
              <a:gd name="T6" fmla="*/ 409 w 657"/>
              <a:gd name="T7" fmla="*/ 22 h 653"/>
              <a:gd name="T8" fmla="*/ 122 w 657"/>
              <a:gd name="T9" fmla="*/ 106 h 653"/>
              <a:gd name="T10" fmla="*/ 122 w 657"/>
              <a:gd name="T11" fmla="*/ 547 h 653"/>
              <a:gd name="T12" fmla="*/ 409 w 657"/>
              <a:gd name="T13" fmla="*/ 631 h 653"/>
              <a:gd name="T14" fmla="*/ 494 w 657"/>
              <a:gd name="T15" fmla="*/ 477 h 653"/>
              <a:gd name="T16" fmla="*/ 647 w 657"/>
              <a:gd name="T17" fmla="*/ 39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7" h="653">
                <a:moveTo>
                  <a:pt x="647" y="393"/>
                </a:moveTo>
                <a:cubicBezTo>
                  <a:pt x="657" y="349"/>
                  <a:pt x="657" y="303"/>
                  <a:pt x="647" y="259"/>
                </a:cubicBezTo>
                <a:cubicBezTo>
                  <a:pt x="591" y="247"/>
                  <a:pt x="537" y="219"/>
                  <a:pt x="494" y="175"/>
                </a:cubicBezTo>
                <a:cubicBezTo>
                  <a:pt x="450" y="131"/>
                  <a:pt x="422" y="78"/>
                  <a:pt x="409" y="22"/>
                </a:cubicBezTo>
                <a:cubicBezTo>
                  <a:pt x="309" y="0"/>
                  <a:pt x="200" y="28"/>
                  <a:pt x="122" y="106"/>
                </a:cubicBezTo>
                <a:cubicBezTo>
                  <a:pt x="0" y="227"/>
                  <a:pt x="0" y="425"/>
                  <a:pt x="122" y="547"/>
                </a:cubicBezTo>
                <a:cubicBezTo>
                  <a:pt x="200" y="625"/>
                  <a:pt x="309" y="653"/>
                  <a:pt x="409" y="631"/>
                </a:cubicBezTo>
                <a:cubicBezTo>
                  <a:pt x="422" y="574"/>
                  <a:pt x="450" y="521"/>
                  <a:pt x="494" y="477"/>
                </a:cubicBezTo>
                <a:cubicBezTo>
                  <a:pt x="537" y="433"/>
                  <a:pt x="591" y="405"/>
                  <a:pt x="647" y="393"/>
                </a:cubicBez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77" name="Freeform 1335"/>
          <p:cNvSpPr>
            <a:spLocks noEditPoints="1"/>
          </p:cNvSpPr>
          <p:nvPr/>
        </p:nvSpPr>
        <p:spPr bwMode="auto">
          <a:xfrm>
            <a:off x="5126108" y="1986722"/>
            <a:ext cx="342900" cy="495300"/>
          </a:xfrm>
          <a:custGeom>
            <a:avLst/>
            <a:gdLst>
              <a:gd name="T0" fmla="*/ 29 w 108"/>
              <a:gd name="T1" fmla="*/ 120 h 156"/>
              <a:gd name="T2" fmla="*/ 30 w 108"/>
              <a:gd name="T3" fmla="*/ 128 h 156"/>
              <a:gd name="T4" fmla="*/ 54 w 108"/>
              <a:gd name="T5" fmla="*/ 133 h 156"/>
              <a:gd name="T6" fmla="*/ 78 w 108"/>
              <a:gd name="T7" fmla="*/ 128 h 156"/>
              <a:gd name="T8" fmla="*/ 79 w 108"/>
              <a:gd name="T9" fmla="*/ 120 h 156"/>
              <a:gd name="T10" fmla="*/ 54 w 108"/>
              <a:gd name="T11" fmla="*/ 125 h 156"/>
              <a:gd name="T12" fmla="*/ 29 w 108"/>
              <a:gd name="T13" fmla="*/ 120 h 156"/>
              <a:gd name="T14" fmla="*/ 31 w 108"/>
              <a:gd name="T15" fmla="*/ 135 h 156"/>
              <a:gd name="T16" fmla="*/ 32 w 108"/>
              <a:gd name="T17" fmla="*/ 144 h 156"/>
              <a:gd name="T18" fmla="*/ 40 w 108"/>
              <a:gd name="T19" fmla="*/ 148 h 156"/>
              <a:gd name="T20" fmla="*/ 40 w 108"/>
              <a:gd name="T21" fmla="*/ 153 h 156"/>
              <a:gd name="T22" fmla="*/ 54 w 108"/>
              <a:gd name="T23" fmla="*/ 156 h 156"/>
              <a:gd name="T24" fmla="*/ 68 w 108"/>
              <a:gd name="T25" fmla="*/ 153 h 156"/>
              <a:gd name="T26" fmla="*/ 68 w 108"/>
              <a:gd name="T27" fmla="*/ 148 h 156"/>
              <a:gd name="T28" fmla="*/ 76 w 108"/>
              <a:gd name="T29" fmla="*/ 144 h 156"/>
              <a:gd name="T30" fmla="*/ 77 w 108"/>
              <a:gd name="T31" fmla="*/ 135 h 156"/>
              <a:gd name="T32" fmla="*/ 54 w 108"/>
              <a:gd name="T33" fmla="*/ 139 h 156"/>
              <a:gd name="T34" fmla="*/ 31 w 108"/>
              <a:gd name="T35" fmla="*/ 135 h 156"/>
              <a:gd name="T36" fmla="*/ 54 w 108"/>
              <a:gd name="T37" fmla="*/ 0 h 156"/>
              <a:gd name="T38" fmla="*/ 0 w 108"/>
              <a:gd name="T39" fmla="*/ 54 h 156"/>
              <a:gd name="T40" fmla="*/ 26 w 108"/>
              <a:gd name="T41" fmla="*/ 100 h 156"/>
              <a:gd name="T42" fmla="*/ 28 w 108"/>
              <a:gd name="T43" fmla="*/ 113 h 156"/>
              <a:gd name="T44" fmla="*/ 54 w 108"/>
              <a:gd name="T45" fmla="*/ 118 h 156"/>
              <a:gd name="T46" fmla="*/ 80 w 108"/>
              <a:gd name="T47" fmla="*/ 113 h 156"/>
              <a:gd name="T48" fmla="*/ 82 w 108"/>
              <a:gd name="T49" fmla="*/ 100 h 156"/>
              <a:gd name="T50" fmla="*/ 108 w 108"/>
              <a:gd name="T51" fmla="*/ 54 h 156"/>
              <a:gd name="T52" fmla="*/ 54 w 108"/>
              <a:gd name="T53" fmla="*/ 0 h 156"/>
              <a:gd name="T54" fmla="*/ 74 w 108"/>
              <a:gd name="T55" fmla="*/ 93 h 156"/>
              <a:gd name="T56" fmla="*/ 73 w 108"/>
              <a:gd name="T57" fmla="*/ 106 h 156"/>
              <a:gd name="T58" fmla="*/ 54 w 108"/>
              <a:gd name="T59" fmla="*/ 109 h 156"/>
              <a:gd name="T60" fmla="*/ 35 w 108"/>
              <a:gd name="T61" fmla="*/ 106 h 156"/>
              <a:gd name="T62" fmla="*/ 34 w 108"/>
              <a:gd name="T63" fmla="*/ 93 h 156"/>
              <a:gd name="T64" fmla="*/ 10 w 108"/>
              <a:gd name="T65" fmla="*/ 54 h 156"/>
              <a:gd name="T66" fmla="*/ 54 w 108"/>
              <a:gd name="T67" fmla="*/ 9 h 156"/>
              <a:gd name="T68" fmla="*/ 98 w 108"/>
              <a:gd name="T69" fmla="*/ 54 h 156"/>
              <a:gd name="T70" fmla="*/ 74 w 108"/>
              <a:gd name="T71" fmla="*/ 93 h 156"/>
              <a:gd name="T72" fmla="*/ 66 w 108"/>
              <a:gd name="T73" fmla="*/ 74 h 156"/>
              <a:gd name="T74" fmla="*/ 54 w 108"/>
              <a:gd name="T75" fmla="*/ 52 h 156"/>
              <a:gd name="T76" fmla="*/ 42 w 108"/>
              <a:gd name="T77" fmla="*/ 74 h 156"/>
              <a:gd name="T78" fmla="*/ 37 w 108"/>
              <a:gd name="T79" fmla="*/ 63 h 156"/>
              <a:gd name="T80" fmla="*/ 29 w 108"/>
              <a:gd name="T81" fmla="*/ 67 h 156"/>
              <a:gd name="T82" fmla="*/ 41 w 108"/>
              <a:gd name="T83" fmla="*/ 92 h 156"/>
              <a:gd name="T84" fmla="*/ 54 w 108"/>
              <a:gd name="T85" fmla="*/ 69 h 156"/>
              <a:gd name="T86" fmla="*/ 67 w 108"/>
              <a:gd name="T87" fmla="*/ 92 h 156"/>
              <a:gd name="T88" fmla="*/ 79 w 108"/>
              <a:gd name="T89" fmla="*/ 67 h 156"/>
              <a:gd name="T90" fmla="*/ 71 w 108"/>
              <a:gd name="T91" fmla="*/ 63 h 156"/>
              <a:gd name="T92" fmla="*/ 66 w 108"/>
              <a:gd name="T93" fmla="*/ 74 h 156"/>
              <a:gd name="T94" fmla="*/ 54 w 108"/>
              <a:gd name="T95" fmla="*/ 22 h 156"/>
              <a:gd name="T96" fmla="*/ 57 w 108"/>
              <a:gd name="T97" fmla="*/ 19 h 156"/>
              <a:gd name="T98" fmla="*/ 54 w 108"/>
              <a:gd name="T99" fmla="*/ 16 h 156"/>
              <a:gd name="T100" fmla="*/ 17 w 108"/>
              <a:gd name="T101" fmla="*/ 54 h 156"/>
              <a:gd name="T102" fmla="*/ 19 w 108"/>
              <a:gd name="T103" fmla="*/ 57 h 156"/>
              <a:gd name="T104" fmla="*/ 22 w 108"/>
              <a:gd name="T105" fmla="*/ 54 h 156"/>
              <a:gd name="T106" fmla="*/ 54 w 108"/>
              <a:gd name="T107" fmla="*/ 2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156">
                <a:moveTo>
                  <a:pt x="29" y="120"/>
                </a:moveTo>
                <a:cubicBezTo>
                  <a:pt x="30" y="128"/>
                  <a:pt x="30" y="128"/>
                  <a:pt x="30" y="128"/>
                </a:cubicBezTo>
                <a:cubicBezTo>
                  <a:pt x="37" y="131"/>
                  <a:pt x="45" y="133"/>
                  <a:pt x="54" y="133"/>
                </a:cubicBezTo>
                <a:cubicBezTo>
                  <a:pt x="63" y="133"/>
                  <a:pt x="71" y="131"/>
                  <a:pt x="78" y="128"/>
                </a:cubicBezTo>
                <a:cubicBezTo>
                  <a:pt x="79" y="120"/>
                  <a:pt x="79" y="120"/>
                  <a:pt x="79" y="120"/>
                </a:cubicBezTo>
                <a:cubicBezTo>
                  <a:pt x="71" y="123"/>
                  <a:pt x="63" y="125"/>
                  <a:pt x="54" y="125"/>
                </a:cubicBezTo>
                <a:cubicBezTo>
                  <a:pt x="45" y="125"/>
                  <a:pt x="37" y="123"/>
                  <a:pt x="29" y="120"/>
                </a:cubicBezTo>
                <a:close/>
                <a:moveTo>
                  <a:pt x="31" y="135"/>
                </a:moveTo>
                <a:cubicBezTo>
                  <a:pt x="32" y="144"/>
                  <a:pt x="32" y="144"/>
                  <a:pt x="32" y="144"/>
                </a:cubicBezTo>
                <a:cubicBezTo>
                  <a:pt x="32" y="144"/>
                  <a:pt x="34" y="146"/>
                  <a:pt x="40" y="148"/>
                </a:cubicBezTo>
                <a:cubicBezTo>
                  <a:pt x="40" y="153"/>
                  <a:pt x="40" y="153"/>
                  <a:pt x="40" y="153"/>
                </a:cubicBezTo>
                <a:cubicBezTo>
                  <a:pt x="40" y="153"/>
                  <a:pt x="43" y="156"/>
                  <a:pt x="54" y="156"/>
                </a:cubicBezTo>
                <a:cubicBezTo>
                  <a:pt x="65" y="156"/>
                  <a:pt x="68" y="153"/>
                  <a:pt x="68" y="153"/>
                </a:cubicBezTo>
                <a:cubicBezTo>
                  <a:pt x="68" y="148"/>
                  <a:pt x="68" y="148"/>
                  <a:pt x="68" y="148"/>
                </a:cubicBezTo>
                <a:cubicBezTo>
                  <a:pt x="74" y="146"/>
                  <a:pt x="76" y="144"/>
                  <a:pt x="76" y="144"/>
                </a:cubicBezTo>
                <a:cubicBezTo>
                  <a:pt x="77" y="135"/>
                  <a:pt x="77" y="135"/>
                  <a:pt x="77" y="135"/>
                </a:cubicBezTo>
                <a:cubicBezTo>
                  <a:pt x="70" y="138"/>
                  <a:pt x="62" y="139"/>
                  <a:pt x="54" y="139"/>
                </a:cubicBezTo>
                <a:cubicBezTo>
                  <a:pt x="46" y="139"/>
                  <a:pt x="38" y="138"/>
                  <a:pt x="31" y="135"/>
                </a:cubicBezTo>
                <a:close/>
                <a:moveTo>
                  <a:pt x="54" y="0"/>
                </a:moveTo>
                <a:cubicBezTo>
                  <a:pt x="24" y="0"/>
                  <a:pt x="0" y="24"/>
                  <a:pt x="0" y="54"/>
                </a:cubicBezTo>
                <a:cubicBezTo>
                  <a:pt x="0" y="73"/>
                  <a:pt x="11" y="90"/>
                  <a:pt x="26" y="100"/>
                </a:cubicBezTo>
                <a:cubicBezTo>
                  <a:pt x="28" y="113"/>
                  <a:pt x="28" y="113"/>
                  <a:pt x="28" y="113"/>
                </a:cubicBezTo>
                <a:cubicBezTo>
                  <a:pt x="36" y="117"/>
                  <a:pt x="45" y="118"/>
                  <a:pt x="54" y="118"/>
                </a:cubicBezTo>
                <a:cubicBezTo>
                  <a:pt x="63" y="118"/>
                  <a:pt x="72" y="117"/>
                  <a:pt x="80" y="113"/>
                </a:cubicBezTo>
                <a:cubicBezTo>
                  <a:pt x="82" y="100"/>
                  <a:pt x="82" y="100"/>
                  <a:pt x="82" y="100"/>
                </a:cubicBezTo>
                <a:cubicBezTo>
                  <a:pt x="97" y="90"/>
                  <a:pt x="108" y="73"/>
                  <a:pt x="108" y="54"/>
                </a:cubicBezTo>
                <a:cubicBezTo>
                  <a:pt x="108" y="24"/>
                  <a:pt x="84" y="0"/>
                  <a:pt x="54" y="0"/>
                </a:cubicBezTo>
                <a:close/>
                <a:moveTo>
                  <a:pt x="74" y="93"/>
                </a:moveTo>
                <a:cubicBezTo>
                  <a:pt x="73" y="106"/>
                  <a:pt x="73" y="106"/>
                  <a:pt x="73" y="106"/>
                </a:cubicBezTo>
                <a:cubicBezTo>
                  <a:pt x="73" y="106"/>
                  <a:pt x="68" y="109"/>
                  <a:pt x="54" y="109"/>
                </a:cubicBezTo>
                <a:cubicBezTo>
                  <a:pt x="40" y="109"/>
                  <a:pt x="35" y="106"/>
                  <a:pt x="35" y="106"/>
                </a:cubicBezTo>
                <a:cubicBezTo>
                  <a:pt x="34" y="93"/>
                  <a:pt x="34" y="93"/>
                  <a:pt x="34" y="93"/>
                </a:cubicBezTo>
                <a:cubicBezTo>
                  <a:pt x="20" y="86"/>
                  <a:pt x="10" y="71"/>
                  <a:pt x="10" y="54"/>
                </a:cubicBezTo>
                <a:cubicBezTo>
                  <a:pt x="10" y="29"/>
                  <a:pt x="30" y="9"/>
                  <a:pt x="54" y="9"/>
                </a:cubicBezTo>
                <a:cubicBezTo>
                  <a:pt x="78" y="9"/>
                  <a:pt x="98" y="29"/>
                  <a:pt x="98" y="54"/>
                </a:cubicBezTo>
                <a:cubicBezTo>
                  <a:pt x="98" y="71"/>
                  <a:pt x="88" y="86"/>
                  <a:pt x="74" y="93"/>
                </a:cubicBezTo>
                <a:close/>
                <a:moveTo>
                  <a:pt x="66" y="74"/>
                </a:moveTo>
                <a:cubicBezTo>
                  <a:pt x="54" y="52"/>
                  <a:pt x="54" y="52"/>
                  <a:pt x="54" y="52"/>
                </a:cubicBezTo>
                <a:cubicBezTo>
                  <a:pt x="42" y="74"/>
                  <a:pt x="42" y="74"/>
                  <a:pt x="42" y="74"/>
                </a:cubicBezTo>
                <a:cubicBezTo>
                  <a:pt x="37" y="63"/>
                  <a:pt x="37" y="63"/>
                  <a:pt x="37" y="63"/>
                </a:cubicBezTo>
                <a:cubicBezTo>
                  <a:pt x="29" y="67"/>
                  <a:pt x="29" y="67"/>
                  <a:pt x="29" y="67"/>
                </a:cubicBezTo>
                <a:cubicBezTo>
                  <a:pt x="41" y="92"/>
                  <a:pt x="41" y="92"/>
                  <a:pt x="41" y="92"/>
                </a:cubicBezTo>
                <a:cubicBezTo>
                  <a:pt x="54" y="69"/>
                  <a:pt x="54" y="69"/>
                  <a:pt x="54" y="69"/>
                </a:cubicBezTo>
                <a:cubicBezTo>
                  <a:pt x="67" y="92"/>
                  <a:pt x="67" y="92"/>
                  <a:pt x="67" y="92"/>
                </a:cubicBezTo>
                <a:cubicBezTo>
                  <a:pt x="79" y="67"/>
                  <a:pt x="79" y="67"/>
                  <a:pt x="79" y="67"/>
                </a:cubicBezTo>
                <a:cubicBezTo>
                  <a:pt x="71" y="63"/>
                  <a:pt x="71" y="63"/>
                  <a:pt x="71" y="63"/>
                </a:cubicBezTo>
                <a:lnTo>
                  <a:pt x="66" y="74"/>
                </a:lnTo>
                <a:close/>
                <a:moveTo>
                  <a:pt x="54" y="22"/>
                </a:moveTo>
                <a:cubicBezTo>
                  <a:pt x="56" y="22"/>
                  <a:pt x="57" y="21"/>
                  <a:pt x="57" y="19"/>
                </a:cubicBezTo>
                <a:cubicBezTo>
                  <a:pt x="57" y="18"/>
                  <a:pt x="56" y="16"/>
                  <a:pt x="54" y="16"/>
                </a:cubicBezTo>
                <a:cubicBezTo>
                  <a:pt x="33" y="16"/>
                  <a:pt x="17" y="33"/>
                  <a:pt x="17" y="54"/>
                </a:cubicBezTo>
                <a:cubicBezTo>
                  <a:pt x="17" y="55"/>
                  <a:pt x="18" y="57"/>
                  <a:pt x="19" y="57"/>
                </a:cubicBezTo>
                <a:cubicBezTo>
                  <a:pt x="21" y="57"/>
                  <a:pt x="22" y="55"/>
                  <a:pt x="22" y="54"/>
                </a:cubicBezTo>
                <a:cubicBezTo>
                  <a:pt x="22" y="36"/>
                  <a:pt x="37" y="22"/>
                  <a:pt x="54" y="22"/>
                </a:cubicBezTo>
                <a:close/>
              </a:path>
            </a:pathLst>
          </a:custGeom>
          <a:solidFill>
            <a:schemeClr val="tx2"/>
          </a:solidFill>
          <a:ln>
            <a:noFill/>
          </a:ln>
        </p:spPr>
        <p:txBody>
          <a:bodyPr vert="horz" wrap="square" lIns="91440" tIns="45720" rIns="91440" bIns="45720" numCol="1" anchor="t" anchorCtr="0" compatLnSpc="1"/>
          <a:lstStyle/>
          <a:p>
            <a:endParaRPr lang="en-US"/>
          </a:p>
        </p:txBody>
      </p:sp>
      <p:sp>
        <p:nvSpPr>
          <p:cNvPr id="78" name="Freeform 1336"/>
          <p:cNvSpPr>
            <a:spLocks noEditPoints="1"/>
          </p:cNvSpPr>
          <p:nvPr/>
        </p:nvSpPr>
        <p:spPr bwMode="auto">
          <a:xfrm>
            <a:off x="6250058" y="3339272"/>
            <a:ext cx="450850" cy="384175"/>
          </a:xfrm>
          <a:custGeom>
            <a:avLst/>
            <a:gdLst>
              <a:gd name="T0" fmla="*/ 50 w 142"/>
              <a:gd name="T1" fmla="*/ 79 h 121"/>
              <a:gd name="T2" fmla="*/ 50 w 142"/>
              <a:gd name="T3" fmla="*/ 121 h 121"/>
              <a:gd name="T4" fmla="*/ 82 w 142"/>
              <a:gd name="T5" fmla="*/ 121 h 121"/>
              <a:gd name="T6" fmla="*/ 82 w 142"/>
              <a:gd name="T7" fmla="*/ 83 h 121"/>
              <a:gd name="T8" fmla="*/ 68 w 142"/>
              <a:gd name="T9" fmla="*/ 97 h 121"/>
              <a:gd name="T10" fmla="*/ 50 w 142"/>
              <a:gd name="T11" fmla="*/ 79 h 121"/>
              <a:gd name="T12" fmla="*/ 6 w 142"/>
              <a:gd name="T13" fmla="*/ 116 h 121"/>
              <a:gd name="T14" fmla="*/ 11 w 142"/>
              <a:gd name="T15" fmla="*/ 121 h 121"/>
              <a:gd name="T16" fmla="*/ 38 w 142"/>
              <a:gd name="T17" fmla="*/ 121 h 121"/>
              <a:gd name="T18" fmla="*/ 38 w 142"/>
              <a:gd name="T19" fmla="*/ 66 h 121"/>
              <a:gd name="T20" fmla="*/ 6 w 142"/>
              <a:gd name="T21" fmla="*/ 98 h 121"/>
              <a:gd name="T22" fmla="*/ 6 w 142"/>
              <a:gd name="T23" fmla="*/ 116 h 121"/>
              <a:gd name="T24" fmla="*/ 95 w 142"/>
              <a:gd name="T25" fmla="*/ 70 h 121"/>
              <a:gd name="T26" fmla="*/ 95 w 142"/>
              <a:gd name="T27" fmla="*/ 121 h 121"/>
              <a:gd name="T28" fmla="*/ 121 w 142"/>
              <a:gd name="T29" fmla="*/ 121 h 121"/>
              <a:gd name="T30" fmla="*/ 127 w 142"/>
              <a:gd name="T31" fmla="*/ 116 h 121"/>
              <a:gd name="T32" fmla="*/ 127 w 142"/>
              <a:gd name="T33" fmla="*/ 66 h 121"/>
              <a:gd name="T34" fmla="*/ 127 w 142"/>
              <a:gd name="T35" fmla="*/ 38 h 121"/>
              <a:gd name="T36" fmla="*/ 99 w 142"/>
              <a:gd name="T37" fmla="*/ 66 h 121"/>
              <a:gd name="T38" fmla="*/ 95 w 142"/>
              <a:gd name="T39" fmla="*/ 70 h 121"/>
              <a:gd name="T40" fmla="*/ 114 w 142"/>
              <a:gd name="T41" fmla="*/ 2 h 121"/>
              <a:gd name="T42" fmla="*/ 109 w 142"/>
              <a:gd name="T43" fmla="*/ 9 h 121"/>
              <a:gd name="T44" fmla="*/ 115 w 142"/>
              <a:gd name="T45" fmla="*/ 14 h 121"/>
              <a:gd name="T46" fmla="*/ 121 w 142"/>
              <a:gd name="T47" fmla="*/ 13 h 121"/>
              <a:gd name="T48" fmla="*/ 68 w 142"/>
              <a:gd name="T49" fmla="*/ 66 h 121"/>
              <a:gd name="T50" fmla="*/ 38 w 142"/>
              <a:gd name="T51" fmla="*/ 35 h 121"/>
              <a:gd name="T52" fmla="*/ 2 w 142"/>
              <a:gd name="T53" fmla="*/ 71 h 121"/>
              <a:gd name="T54" fmla="*/ 2 w 142"/>
              <a:gd name="T55" fmla="*/ 79 h 121"/>
              <a:gd name="T56" fmla="*/ 10 w 142"/>
              <a:gd name="T57" fmla="*/ 79 h 121"/>
              <a:gd name="T58" fmla="*/ 38 w 142"/>
              <a:gd name="T59" fmla="*/ 51 h 121"/>
              <a:gd name="T60" fmla="*/ 68 w 142"/>
              <a:gd name="T61" fmla="*/ 82 h 121"/>
              <a:gd name="T62" fmla="*/ 129 w 142"/>
              <a:gd name="T63" fmla="*/ 21 h 121"/>
              <a:gd name="T64" fmla="*/ 129 w 142"/>
              <a:gd name="T65" fmla="*/ 27 h 121"/>
              <a:gd name="T66" fmla="*/ 134 w 142"/>
              <a:gd name="T67" fmla="*/ 33 h 121"/>
              <a:gd name="T68" fmla="*/ 134 w 142"/>
              <a:gd name="T69" fmla="*/ 34 h 121"/>
              <a:gd name="T70" fmla="*/ 140 w 142"/>
              <a:gd name="T71" fmla="*/ 28 h 121"/>
              <a:gd name="T72" fmla="*/ 142 w 142"/>
              <a:gd name="T73" fmla="*/ 0 h 121"/>
              <a:gd name="T74" fmla="*/ 114 w 142"/>
              <a:gd name="T75" fmla="*/ 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 h="121">
                <a:moveTo>
                  <a:pt x="50" y="79"/>
                </a:moveTo>
                <a:cubicBezTo>
                  <a:pt x="50" y="121"/>
                  <a:pt x="50" y="121"/>
                  <a:pt x="50" y="121"/>
                </a:cubicBezTo>
                <a:cubicBezTo>
                  <a:pt x="82" y="121"/>
                  <a:pt x="82" y="121"/>
                  <a:pt x="82" y="121"/>
                </a:cubicBezTo>
                <a:cubicBezTo>
                  <a:pt x="82" y="83"/>
                  <a:pt x="82" y="83"/>
                  <a:pt x="82" y="83"/>
                </a:cubicBezTo>
                <a:cubicBezTo>
                  <a:pt x="68" y="97"/>
                  <a:pt x="68" y="97"/>
                  <a:pt x="68" y="97"/>
                </a:cubicBezTo>
                <a:lnTo>
                  <a:pt x="50" y="79"/>
                </a:lnTo>
                <a:close/>
                <a:moveTo>
                  <a:pt x="6" y="116"/>
                </a:moveTo>
                <a:cubicBezTo>
                  <a:pt x="6" y="119"/>
                  <a:pt x="8" y="121"/>
                  <a:pt x="11" y="121"/>
                </a:cubicBezTo>
                <a:cubicBezTo>
                  <a:pt x="38" y="121"/>
                  <a:pt x="38" y="121"/>
                  <a:pt x="38" y="121"/>
                </a:cubicBezTo>
                <a:cubicBezTo>
                  <a:pt x="38" y="66"/>
                  <a:pt x="38" y="66"/>
                  <a:pt x="38" y="66"/>
                </a:cubicBezTo>
                <a:cubicBezTo>
                  <a:pt x="6" y="98"/>
                  <a:pt x="6" y="98"/>
                  <a:pt x="6" y="98"/>
                </a:cubicBezTo>
                <a:lnTo>
                  <a:pt x="6" y="116"/>
                </a:lnTo>
                <a:close/>
                <a:moveTo>
                  <a:pt x="95" y="70"/>
                </a:moveTo>
                <a:cubicBezTo>
                  <a:pt x="95" y="121"/>
                  <a:pt x="95" y="121"/>
                  <a:pt x="95" y="121"/>
                </a:cubicBezTo>
                <a:cubicBezTo>
                  <a:pt x="121" y="121"/>
                  <a:pt x="121" y="121"/>
                  <a:pt x="121" y="121"/>
                </a:cubicBezTo>
                <a:cubicBezTo>
                  <a:pt x="124" y="121"/>
                  <a:pt x="127" y="119"/>
                  <a:pt x="127" y="116"/>
                </a:cubicBezTo>
                <a:cubicBezTo>
                  <a:pt x="127" y="66"/>
                  <a:pt x="127" y="66"/>
                  <a:pt x="127" y="66"/>
                </a:cubicBezTo>
                <a:cubicBezTo>
                  <a:pt x="127" y="38"/>
                  <a:pt x="127" y="38"/>
                  <a:pt x="127" y="38"/>
                </a:cubicBezTo>
                <a:cubicBezTo>
                  <a:pt x="99" y="66"/>
                  <a:pt x="99" y="66"/>
                  <a:pt x="99" y="66"/>
                </a:cubicBezTo>
                <a:lnTo>
                  <a:pt x="95" y="70"/>
                </a:lnTo>
                <a:close/>
                <a:moveTo>
                  <a:pt x="114" y="2"/>
                </a:moveTo>
                <a:cubicBezTo>
                  <a:pt x="111" y="3"/>
                  <a:pt x="109" y="5"/>
                  <a:pt x="109" y="9"/>
                </a:cubicBezTo>
                <a:cubicBezTo>
                  <a:pt x="109" y="12"/>
                  <a:pt x="112" y="14"/>
                  <a:pt x="115" y="14"/>
                </a:cubicBezTo>
                <a:cubicBezTo>
                  <a:pt x="121" y="13"/>
                  <a:pt x="121" y="13"/>
                  <a:pt x="121" y="13"/>
                </a:cubicBezTo>
                <a:cubicBezTo>
                  <a:pt x="68" y="66"/>
                  <a:pt x="68" y="66"/>
                  <a:pt x="68" y="66"/>
                </a:cubicBezTo>
                <a:cubicBezTo>
                  <a:pt x="38" y="35"/>
                  <a:pt x="38" y="35"/>
                  <a:pt x="38" y="35"/>
                </a:cubicBezTo>
                <a:cubicBezTo>
                  <a:pt x="2" y="71"/>
                  <a:pt x="2" y="71"/>
                  <a:pt x="2" y="71"/>
                </a:cubicBezTo>
                <a:cubicBezTo>
                  <a:pt x="0" y="73"/>
                  <a:pt x="0" y="77"/>
                  <a:pt x="2" y="79"/>
                </a:cubicBezTo>
                <a:cubicBezTo>
                  <a:pt x="4" y="81"/>
                  <a:pt x="8" y="81"/>
                  <a:pt x="10" y="79"/>
                </a:cubicBezTo>
                <a:cubicBezTo>
                  <a:pt x="38" y="51"/>
                  <a:pt x="38" y="51"/>
                  <a:pt x="38" y="51"/>
                </a:cubicBezTo>
                <a:cubicBezTo>
                  <a:pt x="68" y="82"/>
                  <a:pt x="68" y="82"/>
                  <a:pt x="68" y="82"/>
                </a:cubicBezTo>
                <a:cubicBezTo>
                  <a:pt x="129" y="21"/>
                  <a:pt x="129" y="21"/>
                  <a:pt x="129" y="21"/>
                </a:cubicBezTo>
                <a:cubicBezTo>
                  <a:pt x="129" y="27"/>
                  <a:pt x="129" y="27"/>
                  <a:pt x="129" y="27"/>
                </a:cubicBezTo>
                <a:cubicBezTo>
                  <a:pt x="128" y="30"/>
                  <a:pt x="131" y="33"/>
                  <a:pt x="134" y="33"/>
                </a:cubicBezTo>
                <a:cubicBezTo>
                  <a:pt x="134" y="34"/>
                  <a:pt x="134" y="34"/>
                  <a:pt x="134" y="34"/>
                </a:cubicBezTo>
                <a:cubicBezTo>
                  <a:pt x="137" y="34"/>
                  <a:pt x="140" y="31"/>
                  <a:pt x="140" y="28"/>
                </a:cubicBezTo>
                <a:cubicBezTo>
                  <a:pt x="142" y="0"/>
                  <a:pt x="142" y="0"/>
                  <a:pt x="142" y="0"/>
                </a:cubicBezTo>
                <a:lnTo>
                  <a:pt x="114" y="2"/>
                </a:lnTo>
                <a:close/>
              </a:path>
            </a:pathLst>
          </a:custGeom>
          <a:solidFill>
            <a:schemeClr val="tx2"/>
          </a:solidFill>
          <a:ln>
            <a:noFill/>
          </a:ln>
        </p:spPr>
        <p:txBody>
          <a:bodyPr vert="horz" wrap="square" lIns="91440" tIns="45720" rIns="91440" bIns="45720" numCol="1" anchor="t" anchorCtr="0" compatLnSpc="1"/>
          <a:lstStyle/>
          <a:p>
            <a:endParaRPr lang="en-US"/>
          </a:p>
        </p:txBody>
      </p:sp>
      <p:sp>
        <p:nvSpPr>
          <p:cNvPr id="79" name="Freeform 1337"/>
          <p:cNvSpPr>
            <a:spLocks noEditPoints="1"/>
          </p:cNvSpPr>
          <p:nvPr/>
        </p:nvSpPr>
        <p:spPr bwMode="auto">
          <a:xfrm>
            <a:off x="3941833" y="3310697"/>
            <a:ext cx="352425" cy="444500"/>
          </a:xfrm>
          <a:custGeom>
            <a:avLst/>
            <a:gdLst>
              <a:gd name="T0" fmla="*/ 160 w 222"/>
              <a:gd name="T1" fmla="*/ 64 h 280"/>
              <a:gd name="T2" fmla="*/ 160 w 222"/>
              <a:gd name="T3" fmla="*/ 46 h 280"/>
              <a:gd name="T4" fmla="*/ 38 w 222"/>
              <a:gd name="T5" fmla="*/ 46 h 280"/>
              <a:gd name="T6" fmla="*/ 38 w 222"/>
              <a:gd name="T7" fmla="*/ 64 h 280"/>
              <a:gd name="T8" fmla="*/ 160 w 222"/>
              <a:gd name="T9" fmla="*/ 64 h 280"/>
              <a:gd name="T10" fmla="*/ 160 w 222"/>
              <a:gd name="T11" fmla="*/ 98 h 280"/>
              <a:gd name="T12" fmla="*/ 160 w 222"/>
              <a:gd name="T13" fmla="*/ 80 h 280"/>
              <a:gd name="T14" fmla="*/ 38 w 222"/>
              <a:gd name="T15" fmla="*/ 80 h 280"/>
              <a:gd name="T16" fmla="*/ 38 w 222"/>
              <a:gd name="T17" fmla="*/ 98 h 280"/>
              <a:gd name="T18" fmla="*/ 160 w 222"/>
              <a:gd name="T19" fmla="*/ 98 h 280"/>
              <a:gd name="T20" fmla="*/ 160 w 222"/>
              <a:gd name="T21" fmla="*/ 114 h 280"/>
              <a:gd name="T22" fmla="*/ 38 w 222"/>
              <a:gd name="T23" fmla="*/ 114 h 280"/>
              <a:gd name="T24" fmla="*/ 38 w 222"/>
              <a:gd name="T25" fmla="*/ 132 h 280"/>
              <a:gd name="T26" fmla="*/ 160 w 222"/>
              <a:gd name="T27" fmla="*/ 132 h 280"/>
              <a:gd name="T28" fmla="*/ 160 w 222"/>
              <a:gd name="T29" fmla="*/ 114 h 280"/>
              <a:gd name="T30" fmla="*/ 222 w 222"/>
              <a:gd name="T31" fmla="*/ 24 h 280"/>
              <a:gd name="T32" fmla="*/ 198 w 222"/>
              <a:gd name="T33" fmla="*/ 24 h 280"/>
              <a:gd name="T34" fmla="*/ 198 w 222"/>
              <a:gd name="T35" fmla="*/ 0 h 280"/>
              <a:gd name="T36" fmla="*/ 0 w 222"/>
              <a:gd name="T37" fmla="*/ 0 h 280"/>
              <a:gd name="T38" fmla="*/ 0 w 222"/>
              <a:gd name="T39" fmla="*/ 254 h 280"/>
              <a:gd name="T40" fmla="*/ 26 w 222"/>
              <a:gd name="T41" fmla="*/ 254 h 280"/>
              <a:gd name="T42" fmla="*/ 26 w 222"/>
              <a:gd name="T43" fmla="*/ 280 h 280"/>
              <a:gd name="T44" fmla="*/ 222 w 222"/>
              <a:gd name="T45" fmla="*/ 280 h 280"/>
              <a:gd name="T46" fmla="*/ 222 w 222"/>
              <a:gd name="T47" fmla="*/ 214 h 280"/>
              <a:gd name="T48" fmla="*/ 222 w 222"/>
              <a:gd name="T49" fmla="*/ 24 h 280"/>
              <a:gd name="T50" fmla="*/ 14 w 222"/>
              <a:gd name="T51" fmla="*/ 242 h 280"/>
              <a:gd name="T52" fmla="*/ 14 w 222"/>
              <a:gd name="T53" fmla="*/ 14 h 280"/>
              <a:gd name="T54" fmla="*/ 184 w 222"/>
              <a:gd name="T55" fmla="*/ 14 h 280"/>
              <a:gd name="T56" fmla="*/ 184 w 222"/>
              <a:gd name="T57" fmla="*/ 184 h 280"/>
              <a:gd name="T58" fmla="*/ 126 w 222"/>
              <a:gd name="T59" fmla="*/ 184 h 280"/>
              <a:gd name="T60" fmla="*/ 126 w 222"/>
              <a:gd name="T61" fmla="*/ 242 h 280"/>
              <a:gd name="T62" fmla="*/ 14 w 222"/>
              <a:gd name="T63" fmla="*/ 242 h 280"/>
              <a:gd name="T64" fmla="*/ 208 w 222"/>
              <a:gd name="T65" fmla="*/ 208 h 280"/>
              <a:gd name="T66" fmla="*/ 208 w 222"/>
              <a:gd name="T67" fmla="*/ 266 h 280"/>
              <a:gd name="T68" fmla="*/ 38 w 222"/>
              <a:gd name="T69" fmla="*/ 266 h 280"/>
              <a:gd name="T70" fmla="*/ 38 w 222"/>
              <a:gd name="T71" fmla="*/ 254 h 280"/>
              <a:gd name="T72" fmla="*/ 132 w 222"/>
              <a:gd name="T73" fmla="*/ 254 h 280"/>
              <a:gd name="T74" fmla="*/ 198 w 222"/>
              <a:gd name="T75" fmla="*/ 190 h 280"/>
              <a:gd name="T76" fmla="*/ 198 w 222"/>
              <a:gd name="T77" fmla="*/ 38 h 280"/>
              <a:gd name="T78" fmla="*/ 208 w 222"/>
              <a:gd name="T79" fmla="*/ 38 h 280"/>
              <a:gd name="T80" fmla="*/ 208 w 222"/>
              <a:gd name="T81" fmla="*/ 208 h 280"/>
              <a:gd name="T82" fmla="*/ 38 w 222"/>
              <a:gd name="T83" fmla="*/ 150 h 280"/>
              <a:gd name="T84" fmla="*/ 38 w 222"/>
              <a:gd name="T85" fmla="*/ 166 h 280"/>
              <a:gd name="T86" fmla="*/ 100 w 222"/>
              <a:gd name="T87" fmla="*/ 166 h 280"/>
              <a:gd name="T88" fmla="*/ 100 w 222"/>
              <a:gd name="T89" fmla="*/ 150 h 280"/>
              <a:gd name="T90" fmla="*/ 38 w 222"/>
              <a:gd name="T91" fmla="*/ 15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2" h="280">
                <a:moveTo>
                  <a:pt x="160" y="64"/>
                </a:moveTo>
                <a:lnTo>
                  <a:pt x="160" y="46"/>
                </a:lnTo>
                <a:lnTo>
                  <a:pt x="38" y="46"/>
                </a:lnTo>
                <a:lnTo>
                  <a:pt x="38" y="64"/>
                </a:lnTo>
                <a:lnTo>
                  <a:pt x="160" y="64"/>
                </a:lnTo>
                <a:close/>
                <a:moveTo>
                  <a:pt x="160" y="98"/>
                </a:moveTo>
                <a:lnTo>
                  <a:pt x="160" y="80"/>
                </a:lnTo>
                <a:lnTo>
                  <a:pt x="38" y="80"/>
                </a:lnTo>
                <a:lnTo>
                  <a:pt x="38" y="98"/>
                </a:lnTo>
                <a:lnTo>
                  <a:pt x="160" y="98"/>
                </a:lnTo>
                <a:close/>
                <a:moveTo>
                  <a:pt x="160" y="114"/>
                </a:moveTo>
                <a:lnTo>
                  <a:pt x="38" y="114"/>
                </a:lnTo>
                <a:lnTo>
                  <a:pt x="38" y="132"/>
                </a:lnTo>
                <a:lnTo>
                  <a:pt x="160" y="132"/>
                </a:lnTo>
                <a:lnTo>
                  <a:pt x="160" y="114"/>
                </a:lnTo>
                <a:close/>
                <a:moveTo>
                  <a:pt x="222" y="24"/>
                </a:moveTo>
                <a:lnTo>
                  <a:pt x="198" y="24"/>
                </a:lnTo>
                <a:lnTo>
                  <a:pt x="198" y="0"/>
                </a:lnTo>
                <a:lnTo>
                  <a:pt x="0" y="0"/>
                </a:lnTo>
                <a:lnTo>
                  <a:pt x="0" y="254"/>
                </a:lnTo>
                <a:lnTo>
                  <a:pt x="26" y="254"/>
                </a:lnTo>
                <a:lnTo>
                  <a:pt x="26" y="280"/>
                </a:lnTo>
                <a:lnTo>
                  <a:pt x="222" y="280"/>
                </a:lnTo>
                <a:lnTo>
                  <a:pt x="222" y="214"/>
                </a:lnTo>
                <a:lnTo>
                  <a:pt x="222" y="24"/>
                </a:lnTo>
                <a:close/>
                <a:moveTo>
                  <a:pt x="14" y="242"/>
                </a:moveTo>
                <a:lnTo>
                  <a:pt x="14" y="14"/>
                </a:lnTo>
                <a:lnTo>
                  <a:pt x="184" y="14"/>
                </a:lnTo>
                <a:lnTo>
                  <a:pt x="184" y="184"/>
                </a:lnTo>
                <a:lnTo>
                  <a:pt x="126" y="184"/>
                </a:lnTo>
                <a:lnTo>
                  <a:pt x="126" y="242"/>
                </a:lnTo>
                <a:lnTo>
                  <a:pt x="14" y="242"/>
                </a:lnTo>
                <a:close/>
                <a:moveTo>
                  <a:pt x="208" y="208"/>
                </a:moveTo>
                <a:lnTo>
                  <a:pt x="208" y="266"/>
                </a:lnTo>
                <a:lnTo>
                  <a:pt x="38" y="266"/>
                </a:lnTo>
                <a:lnTo>
                  <a:pt x="38" y="254"/>
                </a:lnTo>
                <a:lnTo>
                  <a:pt x="132" y="254"/>
                </a:lnTo>
                <a:lnTo>
                  <a:pt x="198" y="190"/>
                </a:lnTo>
                <a:lnTo>
                  <a:pt x="198" y="38"/>
                </a:lnTo>
                <a:lnTo>
                  <a:pt x="208" y="38"/>
                </a:lnTo>
                <a:lnTo>
                  <a:pt x="208" y="208"/>
                </a:lnTo>
                <a:close/>
                <a:moveTo>
                  <a:pt x="38" y="150"/>
                </a:moveTo>
                <a:lnTo>
                  <a:pt x="38" y="166"/>
                </a:lnTo>
                <a:lnTo>
                  <a:pt x="100" y="166"/>
                </a:lnTo>
                <a:lnTo>
                  <a:pt x="100" y="150"/>
                </a:lnTo>
                <a:lnTo>
                  <a:pt x="38" y="150"/>
                </a:lnTo>
                <a:close/>
              </a:path>
            </a:pathLst>
          </a:custGeom>
          <a:solidFill>
            <a:schemeClr val="tx2"/>
          </a:solidFill>
          <a:ln>
            <a:noFill/>
          </a:ln>
        </p:spPr>
        <p:txBody>
          <a:bodyPr vert="horz" wrap="square" lIns="91440" tIns="45720" rIns="91440" bIns="45720" numCol="1" anchor="t" anchorCtr="0" compatLnSpc="1"/>
          <a:lstStyle/>
          <a:p>
            <a:endParaRPr lang="en-US"/>
          </a:p>
        </p:txBody>
      </p:sp>
      <p:sp>
        <p:nvSpPr>
          <p:cNvPr id="80" name="Freeform 1338"/>
          <p:cNvSpPr>
            <a:spLocks noEditPoints="1"/>
          </p:cNvSpPr>
          <p:nvPr/>
        </p:nvSpPr>
        <p:spPr bwMode="auto">
          <a:xfrm>
            <a:off x="5110233" y="4564822"/>
            <a:ext cx="415925" cy="463550"/>
          </a:xfrm>
          <a:custGeom>
            <a:avLst/>
            <a:gdLst>
              <a:gd name="T0" fmla="*/ 131 w 131"/>
              <a:gd name="T1" fmla="*/ 27 h 146"/>
              <a:gd name="T2" fmla="*/ 131 w 131"/>
              <a:gd name="T3" fmla="*/ 9 h 146"/>
              <a:gd name="T4" fmla="*/ 126 w 131"/>
              <a:gd name="T5" fmla="*/ 4 h 146"/>
              <a:gd name="T6" fmla="*/ 111 w 131"/>
              <a:gd name="T7" fmla="*/ 4 h 146"/>
              <a:gd name="T8" fmla="*/ 107 w 131"/>
              <a:gd name="T9" fmla="*/ 0 h 146"/>
              <a:gd name="T10" fmla="*/ 28 w 131"/>
              <a:gd name="T11" fmla="*/ 0 h 146"/>
              <a:gd name="T12" fmla="*/ 24 w 131"/>
              <a:gd name="T13" fmla="*/ 4 h 146"/>
              <a:gd name="T14" fmla="*/ 5 w 131"/>
              <a:gd name="T15" fmla="*/ 4 h 146"/>
              <a:gd name="T16" fmla="*/ 0 w 131"/>
              <a:gd name="T17" fmla="*/ 9 h 146"/>
              <a:gd name="T18" fmla="*/ 0 w 131"/>
              <a:gd name="T19" fmla="*/ 27 h 146"/>
              <a:gd name="T20" fmla="*/ 58 w 131"/>
              <a:gd name="T21" fmla="*/ 82 h 146"/>
              <a:gd name="T22" fmla="*/ 58 w 131"/>
              <a:gd name="T23" fmla="*/ 112 h 146"/>
              <a:gd name="T24" fmla="*/ 35 w 131"/>
              <a:gd name="T25" fmla="*/ 118 h 146"/>
              <a:gd name="T26" fmla="*/ 33 w 131"/>
              <a:gd name="T27" fmla="*/ 122 h 146"/>
              <a:gd name="T28" fmla="*/ 33 w 131"/>
              <a:gd name="T29" fmla="*/ 125 h 146"/>
              <a:gd name="T30" fmla="*/ 28 w 131"/>
              <a:gd name="T31" fmla="*/ 129 h 146"/>
              <a:gd name="T32" fmla="*/ 24 w 131"/>
              <a:gd name="T33" fmla="*/ 133 h 146"/>
              <a:gd name="T34" fmla="*/ 24 w 131"/>
              <a:gd name="T35" fmla="*/ 141 h 146"/>
              <a:gd name="T36" fmla="*/ 28 w 131"/>
              <a:gd name="T37" fmla="*/ 146 h 146"/>
              <a:gd name="T38" fmla="*/ 102 w 131"/>
              <a:gd name="T39" fmla="*/ 146 h 146"/>
              <a:gd name="T40" fmla="*/ 107 w 131"/>
              <a:gd name="T41" fmla="*/ 141 h 146"/>
              <a:gd name="T42" fmla="*/ 107 w 131"/>
              <a:gd name="T43" fmla="*/ 133 h 146"/>
              <a:gd name="T44" fmla="*/ 102 w 131"/>
              <a:gd name="T45" fmla="*/ 129 h 146"/>
              <a:gd name="T46" fmla="*/ 98 w 131"/>
              <a:gd name="T47" fmla="*/ 125 h 146"/>
              <a:gd name="T48" fmla="*/ 98 w 131"/>
              <a:gd name="T49" fmla="*/ 122 h 146"/>
              <a:gd name="T50" fmla="*/ 96 w 131"/>
              <a:gd name="T51" fmla="*/ 118 h 146"/>
              <a:gd name="T52" fmla="*/ 72 w 131"/>
              <a:gd name="T53" fmla="*/ 112 h 146"/>
              <a:gd name="T54" fmla="*/ 72 w 131"/>
              <a:gd name="T55" fmla="*/ 82 h 146"/>
              <a:gd name="T56" fmla="*/ 131 w 131"/>
              <a:gd name="T57" fmla="*/ 27 h 146"/>
              <a:gd name="T58" fmla="*/ 106 w 131"/>
              <a:gd name="T59" fmla="*/ 14 h 146"/>
              <a:gd name="T60" fmla="*/ 117 w 131"/>
              <a:gd name="T61" fmla="*/ 14 h 146"/>
              <a:gd name="T62" fmla="*/ 122 w 131"/>
              <a:gd name="T63" fmla="*/ 19 h 146"/>
              <a:gd name="T64" fmla="*/ 122 w 131"/>
              <a:gd name="T65" fmla="*/ 25 h 146"/>
              <a:gd name="T66" fmla="*/ 98 w 131"/>
              <a:gd name="T67" fmla="*/ 54 h 146"/>
              <a:gd name="T68" fmla="*/ 106 w 131"/>
              <a:gd name="T69" fmla="*/ 14 h 146"/>
              <a:gd name="T70" fmla="*/ 9 w 131"/>
              <a:gd name="T71" fmla="*/ 25 h 146"/>
              <a:gd name="T72" fmla="*/ 9 w 131"/>
              <a:gd name="T73" fmla="*/ 19 h 146"/>
              <a:gd name="T74" fmla="*/ 13 w 131"/>
              <a:gd name="T75" fmla="*/ 14 h 146"/>
              <a:gd name="T76" fmla="*/ 25 w 131"/>
              <a:gd name="T77" fmla="*/ 14 h 146"/>
              <a:gd name="T78" fmla="*/ 33 w 131"/>
              <a:gd name="T79" fmla="*/ 54 h 146"/>
              <a:gd name="T80" fmla="*/ 9 w 131"/>
              <a:gd name="T81" fmla="*/ 2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1" h="146">
                <a:moveTo>
                  <a:pt x="131" y="27"/>
                </a:moveTo>
                <a:cubicBezTo>
                  <a:pt x="131" y="9"/>
                  <a:pt x="131" y="9"/>
                  <a:pt x="131" y="9"/>
                </a:cubicBezTo>
                <a:cubicBezTo>
                  <a:pt x="131" y="6"/>
                  <a:pt x="129" y="4"/>
                  <a:pt x="126" y="4"/>
                </a:cubicBezTo>
                <a:cubicBezTo>
                  <a:pt x="111" y="4"/>
                  <a:pt x="111" y="4"/>
                  <a:pt x="111" y="4"/>
                </a:cubicBezTo>
                <a:cubicBezTo>
                  <a:pt x="109" y="4"/>
                  <a:pt x="107" y="2"/>
                  <a:pt x="107" y="0"/>
                </a:cubicBezTo>
                <a:cubicBezTo>
                  <a:pt x="28" y="0"/>
                  <a:pt x="28" y="0"/>
                  <a:pt x="28" y="0"/>
                </a:cubicBezTo>
                <a:cubicBezTo>
                  <a:pt x="26" y="0"/>
                  <a:pt x="24" y="2"/>
                  <a:pt x="24" y="4"/>
                </a:cubicBezTo>
                <a:cubicBezTo>
                  <a:pt x="5" y="4"/>
                  <a:pt x="5" y="4"/>
                  <a:pt x="5" y="4"/>
                </a:cubicBezTo>
                <a:cubicBezTo>
                  <a:pt x="2" y="4"/>
                  <a:pt x="0" y="6"/>
                  <a:pt x="0" y="9"/>
                </a:cubicBezTo>
                <a:cubicBezTo>
                  <a:pt x="0" y="27"/>
                  <a:pt x="0" y="27"/>
                  <a:pt x="0" y="27"/>
                </a:cubicBezTo>
                <a:cubicBezTo>
                  <a:pt x="0" y="53"/>
                  <a:pt x="41" y="74"/>
                  <a:pt x="58" y="82"/>
                </a:cubicBezTo>
                <a:cubicBezTo>
                  <a:pt x="58" y="112"/>
                  <a:pt x="58" y="112"/>
                  <a:pt x="58" y="112"/>
                </a:cubicBezTo>
                <a:cubicBezTo>
                  <a:pt x="58" y="112"/>
                  <a:pt x="45" y="113"/>
                  <a:pt x="35" y="118"/>
                </a:cubicBezTo>
                <a:cubicBezTo>
                  <a:pt x="34" y="119"/>
                  <a:pt x="33" y="120"/>
                  <a:pt x="33" y="122"/>
                </a:cubicBezTo>
                <a:cubicBezTo>
                  <a:pt x="33" y="125"/>
                  <a:pt x="33" y="125"/>
                  <a:pt x="33" y="125"/>
                </a:cubicBezTo>
                <a:cubicBezTo>
                  <a:pt x="33" y="127"/>
                  <a:pt x="31" y="129"/>
                  <a:pt x="28" y="129"/>
                </a:cubicBezTo>
                <a:cubicBezTo>
                  <a:pt x="26" y="129"/>
                  <a:pt x="24" y="131"/>
                  <a:pt x="24" y="133"/>
                </a:cubicBezTo>
                <a:cubicBezTo>
                  <a:pt x="24" y="141"/>
                  <a:pt x="24" y="141"/>
                  <a:pt x="24" y="141"/>
                </a:cubicBezTo>
                <a:cubicBezTo>
                  <a:pt x="24" y="144"/>
                  <a:pt x="26" y="146"/>
                  <a:pt x="28" y="146"/>
                </a:cubicBezTo>
                <a:cubicBezTo>
                  <a:pt x="102" y="146"/>
                  <a:pt x="102" y="146"/>
                  <a:pt x="102" y="146"/>
                </a:cubicBezTo>
                <a:cubicBezTo>
                  <a:pt x="105" y="146"/>
                  <a:pt x="107" y="144"/>
                  <a:pt x="107" y="141"/>
                </a:cubicBezTo>
                <a:cubicBezTo>
                  <a:pt x="107" y="133"/>
                  <a:pt x="107" y="133"/>
                  <a:pt x="107" y="133"/>
                </a:cubicBezTo>
                <a:cubicBezTo>
                  <a:pt x="107" y="131"/>
                  <a:pt x="105" y="129"/>
                  <a:pt x="102" y="129"/>
                </a:cubicBezTo>
                <a:cubicBezTo>
                  <a:pt x="100" y="129"/>
                  <a:pt x="98" y="127"/>
                  <a:pt x="98" y="125"/>
                </a:cubicBezTo>
                <a:cubicBezTo>
                  <a:pt x="98" y="122"/>
                  <a:pt x="98" y="122"/>
                  <a:pt x="98" y="122"/>
                </a:cubicBezTo>
                <a:cubicBezTo>
                  <a:pt x="98" y="120"/>
                  <a:pt x="97" y="119"/>
                  <a:pt x="96" y="118"/>
                </a:cubicBezTo>
                <a:cubicBezTo>
                  <a:pt x="86" y="113"/>
                  <a:pt x="72" y="112"/>
                  <a:pt x="72" y="112"/>
                </a:cubicBezTo>
                <a:cubicBezTo>
                  <a:pt x="72" y="82"/>
                  <a:pt x="72" y="82"/>
                  <a:pt x="72" y="82"/>
                </a:cubicBezTo>
                <a:cubicBezTo>
                  <a:pt x="89" y="74"/>
                  <a:pt x="131" y="53"/>
                  <a:pt x="131" y="27"/>
                </a:cubicBezTo>
                <a:close/>
                <a:moveTo>
                  <a:pt x="106" y="14"/>
                </a:moveTo>
                <a:cubicBezTo>
                  <a:pt x="117" y="14"/>
                  <a:pt x="117" y="14"/>
                  <a:pt x="117" y="14"/>
                </a:cubicBezTo>
                <a:cubicBezTo>
                  <a:pt x="120" y="14"/>
                  <a:pt x="122" y="16"/>
                  <a:pt x="122" y="19"/>
                </a:cubicBezTo>
                <a:cubicBezTo>
                  <a:pt x="122" y="25"/>
                  <a:pt x="122" y="25"/>
                  <a:pt x="122" y="25"/>
                </a:cubicBezTo>
                <a:cubicBezTo>
                  <a:pt x="122" y="44"/>
                  <a:pt x="98" y="54"/>
                  <a:pt x="98" y="54"/>
                </a:cubicBezTo>
                <a:cubicBezTo>
                  <a:pt x="106" y="42"/>
                  <a:pt x="106" y="14"/>
                  <a:pt x="106" y="14"/>
                </a:cubicBezTo>
                <a:close/>
                <a:moveTo>
                  <a:pt x="9" y="25"/>
                </a:moveTo>
                <a:cubicBezTo>
                  <a:pt x="9" y="19"/>
                  <a:pt x="9" y="19"/>
                  <a:pt x="9" y="19"/>
                </a:cubicBezTo>
                <a:cubicBezTo>
                  <a:pt x="9" y="16"/>
                  <a:pt x="11" y="14"/>
                  <a:pt x="13" y="14"/>
                </a:cubicBezTo>
                <a:cubicBezTo>
                  <a:pt x="25" y="14"/>
                  <a:pt x="25" y="14"/>
                  <a:pt x="25" y="14"/>
                </a:cubicBezTo>
                <a:cubicBezTo>
                  <a:pt x="25" y="14"/>
                  <a:pt x="25" y="42"/>
                  <a:pt x="33" y="54"/>
                </a:cubicBezTo>
                <a:cubicBezTo>
                  <a:pt x="33" y="54"/>
                  <a:pt x="9" y="44"/>
                  <a:pt x="9" y="25"/>
                </a:cubicBezTo>
                <a:close/>
              </a:path>
            </a:pathLst>
          </a:custGeom>
          <a:solidFill>
            <a:schemeClr val="tx2"/>
          </a:solidFill>
          <a:ln>
            <a:noFill/>
          </a:ln>
        </p:spPr>
        <p:txBody>
          <a:bodyPr vert="horz" wrap="square" lIns="91440" tIns="45720" rIns="91440" bIns="45720" numCol="1" anchor="t" anchorCtr="0" compatLnSpc="1"/>
          <a:lstStyle/>
          <a:p>
            <a:endParaRPr lang="en-US"/>
          </a:p>
        </p:txBody>
      </p:sp>
      <p:sp>
        <p:nvSpPr>
          <p:cNvPr id="81" name="Freeform 1339"/>
          <p:cNvSpPr/>
          <p:nvPr/>
        </p:nvSpPr>
        <p:spPr bwMode="auto">
          <a:xfrm>
            <a:off x="5830958" y="3301172"/>
            <a:ext cx="114300" cy="114300"/>
          </a:xfrm>
          <a:custGeom>
            <a:avLst/>
            <a:gdLst>
              <a:gd name="T0" fmla="*/ 29 w 36"/>
              <a:gd name="T1" fmla="*/ 30 h 36"/>
              <a:gd name="T2" fmla="*/ 6 w 36"/>
              <a:gd name="T3" fmla="*/ 30 h 36"/>
              <a:gd name="T4" fmla="*/ 6 w 36"/>
              <a:gd name="T5" fmla="*/ 7 h 36"/>
              <a:gd name="T6" fmla="*/ 29 w 36"/>
              <a:gd name="T7" fmla="*/ 7 h 36"/>
              <a:gd name="T8" fmla="*/ 29 w 36"/>
              <a:gd name="T9" fmla="*/ 30 h 36"/>
            </a:gdLst>
            <a:ahLst/>
            <a:cxnLst>
              <a:cxn ang="0">
                <a:pos x="T0" y="T1"/>
              </a:cxn>
              <a:cxn ang="0">
                <a:pos x="T2" y="T3"/>
              </a:cxn>
              <a:cxn ang="0">
                <a:pos x="T4" y="T5"/>
              </a:cxn>
              <a:cxn ang="0">
                <a:pos x="T6" y="T7"/>
              </a:cxn>
              <a:cxn ang="0">
                <a:pos x="T8" y="T9"/>
              </a:cxn>
            </a:cxnLst>
            <a:rect l="0" t="0" r="r" b="b"/>
            <a:pathLst>
              <a:path w="36" h="36">
                <a:moveTo>
                  <a:pt x="29" y="30"/>
                </a:moveTo>
                <a:cubicBezTo>
                  <a:pt x="23" y="36"/>
                  <a:pt x="12" y="36"/>
                  <a:pt x="6" y="30"/>
                </a:cubicBezTo>
                <a:cubicBezTo>
                  <a:pt x="0" y="24"/>
                  <a:pt x="0" y="13"/>
                  <a:pt x="6" y="7"/>
                </a:cubicBezTo>
                <a:cubicBezTo>
                  <a:pt x="12" y="0"/>
                  <a:pt x="23" y="0"/>
                  <a:pt x="29" y="7"/>
                </a:cubicBezTo>
                <a:cubicBezTo>
                  <a:pt x="36" y="13"/>
                  <a:pt x="36" y="24"/>
                  <a:pt x="29" y="30"/>
                </a:cubicBez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82" name="Freeform 1340"/>
          <p:cNvSpPr/>
          <p:nvPr/>
        </p:nvSpPr>
        <p:spPr bwMode="auto">
          <a:xfrm>
            <a:off x="4649858" y="3301172"/>
            <a:ext cx="114300" cy="114300"/>
          </a:xfrm>
          <a:custGeom>
            <a:avLst/>
            <a:gdLst>
              <a:gd name="T0" fmla="*/ 30 w 36"/>
              <a:gd name="T1" fmla="*/ 7 h 36"/>
              <a:gd name="T2" fmla="*/ 30 w 36"/>
              <a:gd name="T3" fmla="*/ 30 h 36"/>
              <a:gd name="T4" fmla="*/ 7 w 36"/>
              <a:gd name="T5" fmla="*/ 30 h 36"/>
              <a:gd name="T6" fmla="*/ 7 w 36"/>
              <a:gd name="T7" fmla="*/ 7 h 36"/>
              <a:gd name="T8" fmla="*/ 30 w 36"/>
              <a:gd name="T9" fmla="*/ 7 h 36"/>
            </a:gdLst>
            <a:ahLst/>
            <a:cxnLst>
              <a:cxn ang="0">
                <a:pos x="T0" y="T1"/>
              </a:cxn>
              <a:cxn ang="0">
                <a:pos x="T2" y="T3"/>
              </a:cxn>
              <a:cxn ang="0">
                <a:pos x="T4" y="T5"/>
              </a:cxn>
              <a:cxn ang="0">
                <a:pos x="T6" y="T7"/>
              </a:cxn>
              <a:cxn ang="0">
                <a:pos x="T8" y="T9"/>
              </a:cxn>
            </a:cxnLst>
            <a:rect l="0" t="0" r="r" b="b"/>
            <a:pathLst>
              <a:path w="36" h="36">
                <a:moveTo>
                  <a:pt x="30" y="7"/>
                </a:moveTo>
                <a:cubicBezTo>
                  <a:pt x="36" y="13"/>
                  <a:pt x="36" y="24"/>
                  <a:pt x="30" y="30"/>
                </a:cubicBezTo>
                <a:cubicBezTo>
                  <a:pt x="24" y="36"/>
                  <a:pt x="13" y="36"/>
                  <a:pt x="7" y="30"/>
                </a:cubicBezTo>
                <a:cubicBezTo>
                  <a:pt x="0" y="24"/>
                  <a:pt x="0" y="13"/>
                  <a:pt x="7" y="7"/>
                </a:cubicBezTo>
                <a:cubicBezTo>
                  <a:pt x="13" y="0"/>
                  <a:pt x="24" y="0"/>
                  <a:pt x="30" y="7"/>
                </a:cubicBez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83" name="Freeform 1341"/>
          <p:cNvSpPr/>
          <p:nvPr/>
        </p:nvSpPr>
        <p:spPr bwMode="auto">
          <a:xfrm>
            <a:off x="4649858" y="4482272"/>
            <a:ext cx="114300" cy="114300"/>
          </a:xfrm>
          <a:custGeom>
            <a:avLst/>
            <a:gdLst>
              <a:gd name="T0" fmla="*/ 7 w 36"/>
              <a:gd name="T1" fmla="*/ 6 h 36"/>
              <a:gd name="T2" fmla="*/ 30 w 36"/>
              <a:gd name="T3" fmla="*/ 6 h 36"/>
              <a:gd name="T4" fmla="*/ 30 w 36"/>
              <a:gd name="T5" fmla="*/ 29 h 36"/>
              <a:gd name="T6" fmla="*/ 7 w 36"/>
              <a:gd name="T7" fmla="*/ 29 h 36"/>
              <a:gd name="T8" fmla="*/ 7 w 36"/>
              <a:gd name="T9" fmla="*/ 6 h 36"/>
            </a:gdLst>
            <a:ahLst/>
            <a:cxnLst>
              <a:cxn ang="0">
                <a:pos x="T0" y="T1"/>
              </a:cxn>
              <a:cxn ang="0">
                <a:pos x="T2" y="T3"/>
              </a:cxn>
              <a:cxn ang="0">
                <a:pos x="T4" y="T5"/>
              </a:cxn>
              <a:cxn ang="0">
                <a:pos x="T6" y="T7"/>
              </a:cxn>
              <a:cxn ang="0">
                <a:pos x="T8" y="T9"/>
              </a:cxn>
            </a:cxnLst>
            <a:rect l="0" t="0" r="r" b="b"/>
            <a:pathLst>
              <a:path w="36" h="36">
                <a:moveTo>
                  <a:pt x="7" y="6"/>
                </a:moveTo>
                <a:cubicBezTo>
                  <a:pt x="13" y="0"/>
                  <a:pt x="24" y="0"/>
                  <a:pt x="30" y="6"/>
                </a:cubicBezTo>
                <a:cubicBezTo>
                  <a:pt x="36" y="13"/>
                  <a:pt x="36" y="23"/>
                  <a:pt x="30" y="29"/>
                </a:cubicBezTo>
                <a:cubicBezTo>
                  <a:pt x="24" y="36"/>
                  <a:pt x="13" y="36"/>
                  <a:pt x="7" y="29"/>
                </a:cubicBezTo>
                <a:cubicBezTo>
                  <a:pt x="0" y="23"/>
                  <a:pt x="0" y="13"/>
                  <a:pt x="7" y="6"/>
                </a:cubicBezTo>
                <a:close/>
              </a:path>
            </a:pathLst>
          </a:custGeom>
          <a:solidFill>
            <a:schemeClr val="accent4"/>
          </a:solidFill>
          <a:ln>
            <a:noFill/>
          </a:ln>
        </p:spPr>
        <p:txBody>
          <a:bodyPr vert="horz" wrap="square" lIns="91440" tIns="45720" rIns="91440" bIns="45720" numCol="1" anchor="t" anchorCtr="0" compatLnSpc="1"/>
          <a:lstStyle/>
          <a:p>
            <a:endParaRPr lang="en-US"/>
          </a:p>
        </p:txBody>
      </p:sp>
      <p:sp>
        <p:nvSpPr>
          <p:cNvPr id="84" name="Freeform 1342"/>
          <p:cNvSpPr/>
          <p:nvPr/>
        </p:nvSpPr>
        <p:spPr bwMode="auto">
          <a:xfrm>
            <a:off x="5830958" y="4482272"/>
            <a:ext cx="114300" cy="114300"/>
          </a:xfrm>
          <a:custGeom>
            <a:avLst/>
            <a:gdLst>
              <a:gd name="T0" fmla="*/ 6 w 36"/>
              <a:gd name="T1" fmla="*/ 29 h 36"/>
              <a:gd name="T2" fmla="*/ 6 w 36"/>
              <a:gd name="T3" fmla="*/ 6 h 36"/>
              <a:gd name="T4" fmla="*/ 29 w 36"/>
              <a:gd name="T5" fmla="*/ 6 h 36"/>
              <a:gd name="T6" fmla="*/ 29 w 36"/>
              <a:gd name="T7" fmla="*/ 29 h 36"/>
              <a:gd name="T8" fmla="*/ 6 w 36"/>
              <a:gd name="T9" fmla="*/ 29 h 36"/>
            </a:gdLst>
            <a:ahLst/>
            <a:cxnLst>
              <a:cxn ang="0">
                <a:pos x="T0" y="T1"/>
              </a:cxn>
              <a:cxn ang="0">
                <a:pos x="T2" y="T3"/>
              </a:cxn>
              <a:cxn ang="0">
                <a:pos x="T4" y="T5"/>
              </a:cxn>
              <a:cxn ang="0">
                <a:pos x="T6" y="T7"/>
              </a:cxn>
              <a:cxn ang="0">
                <a:pos x="T8" y="T9"/>
              </a:cxn>
            </a:cxnLst>
            <a:rect l="0" t="0" r="r" b="b"/>
            <a:pathLst>
              <a:path w="36" h="36">
                <a:moveTo>
                  <a:pt x="6" y="29"/>
                </a:moveTo>
                <a:cubicBezTo>
                  <a:pt x="0" y="23"/>
                  <a:pt x="0" y="13"/>
                  <a:pt x="6" y="6"/>
                </a:cubicBezTo>
                <a:cubicBezTo>
                  <a:pt x="12" y="0"/>
                  <a:pt x="23" y="0"/>
                  <a:pt x="29" y="6"/>
                </a:cubicBezTo>
                <a:cubicBezTo>
                  <a:pt x="36" y="13"/>
                  <a:pt x="36" y="23"/>
                  <a:pt x="29" y="29"/>
                </a:cubicBezTo>
                <a:cubicBezTo>
                  <a:pt x="23" y="36"/>
                  <a:pt x="12" y="36"/>
                  <a:pt x="6" y="29"/>
                </a:cubicBez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90" name="TextBox 11"/>
          <p:cNvSpPr txBox="1"/>
          <p:nvPr/>
        </p:nvSpPr>
        <p:spPr>
          <a:xfrm>
            <a:off x="1336746" y="1929350"/>
            <a:ext cx="1964178" cy="246221"/>
          </a:xfrm>
          <a:prstGeom prst="rect">
            <a:avLst/>
          </a:prstGeom>
          <a:noFill/>
        </p:spPr>
        <p:txBody>
          <a:bodyPr wrap="square" lIns="0" tIns="0" rIns="0" bIns="0" rtlCol="0">
            <a:spAutoFit/>
          </a:bodyPr>
          <a:lstStyle/>
          <a:p>
            <a:r>
              <a:rPr lang="en-US" sz="1600" b="1">
                <a:solidFill>
                  <a:schemeClr val="bg1"/>
                </a:solidFill>
              </a:rPr>
              <a:t>Dummy Title</a:t>
            </a:r>
          </a:p>
        </p:txBody>
      </p:sp>
      <p:sp>
        <p:nvSpPr>
          <p:cNvPr id="91" name="Line 23"/>
          <p:cNvSpPr>
            <a:spLocks noChangeShapeType="1"/>
          </p:cNvSpPr>
          <p:nvPr/>
        </p:nvSpPr>
        <p:spPr bwMode="auto">
          <a:xfrm flipH="1">
            <a:off x="1347453" y="2262728"/>
            <a:ext cx="180975" cy="0"/>
          </a:xfrm>
          <a:prstGeom prst="line">
            <a:avLst/>
          </a:prstGeom>
          <a:noFill/>
          <a:ln w="25400" cap="rnd">
            <a:solidFill>
              <a:schemeClr val="accent2"/>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93" name="TextBox 14"/>
          <p:cNvSpPr txBox="1"/>
          <p:nvPr/>
        </p:nvSpPr>
        <p:spPr>
          <a:xfrm>
            <a:off x="1336746" y="4076451"/>
            <a:ext cx="1964178" cy="246221"/>
          </a:xfrm>
          <a:prstGeom prst="rect">
            <a:avLst/>
          </a:prstGeom>
          <a:noFill/>
        </p:spPr>
        <p:txBody>
          <a:bodyPr wrap="square" lIns="0" tIns="0" rIns="0" bIns="0" rtlCol="0">
            <a:spAutoFit/>
          </a:bodyPr>
          <a:lstStyle/>
          <a:p>
            <a:r>
              <a:rPr lang="en-US" sz="1600" b="1">
                <a:solidFill>
                  <a:schemeClr val="bg1"/>
                </a:solidFill>
              </a:rPr>
              <a:t>Dummy Title</a:t>
            </a:r>
          </a:p>
        </p:txBody>
      </p:sp>
      <p:sp>
        <p:nvSpPr>
          <p:cNvPr id="94" name="Line 23"/>
          <p:cNvSpPr>
            <a:spLocks noChangeShapeType="1"/>
          </p:cNvSpPr>
          <p:nvPr/>
        </p:nvSpPr>
        <p:spPr bwMode="auto">
          <a:xfrm flipH="1">
            <a:off x="1437940" y="4743756"/>
            <a:ext cx="180975" cy="0"/>
          </a:xfrm>
          <a:prstGeom prst="line">
            <a:avLst/>
          </a:prstGeom>
          <a:noFill/>
          <a:ln w="25400" cap="rnd">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97" name="Line 23"/>
          <p:cNvSpPr>
            <a:spLocks noChangeShapeType="1"/>
          </p:cNvSpPr>
          <p:nvPr/>
        </p:nvSpPr>
        <p:spPr bwMode="auto">
          <a:xfrm flipH="1" flipV="1">
            <a:off x="8981872" y="3224773"/>
            <a:ext cx="180975" cy="0"/>
          </a:xfrm>
          <a:prstGeom prst="line">
            <a:avLst/>
          </a:prstGeom>
          <a:noFill/>
          <a:ln w="25400" cap="rnd">
            <a:solidFill>
              <a:schemeClr val="accent3"/>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100" name="Line 23"/>
          <p:cNvSpPr>
            <a:spLocks noChangeShapeType="1"/>
          </p:cNvSpPr>
          <p:nvPr/>
        </p:nvSpPr>
        <p:spPr bwMode="auto">
          <a:xfrm flipH="1" flipV="1">
            <a:off x="8981871" y="5433328"/>
            <a:ext cx="180975" cy="0"/>
          </a:xfrm>
          <a:prstGeom prst="line">
            <a:avLst/>
          </a:prstGeom>
          <a:noFill/>
          <a:ln w="25400" cap="rnd">
            <a:solidFill>
              <a:schemeClr val="accent4"/>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102" name="TextBox 22"/>
          <p:cNvSpPr txBox="1"/>
          <p:nvPr/>
        </p:nvSpPr>
        <p:spPr>
          <a:xfrm>
            <a:off x="3209325" y="3839170"/>
            <a:ext cx="1807168" cy="430887"/>
          </a:xfrm>
          <a:prstGeom prst="rect">
            <a:avLst/>
          </a:prstGeom>
          <a:noFill/>
        </p:spPr>
        <p:txBody>
          <a:bodyPr wrap="square" lIns="0" tIns="0" rIns="0" bIns="0" rtlCol="0">
            <a:spAutoFit/>
          </a:bodyPr>
          <a:lstStyle/>
          <a:p>
            <a:pPr algn="ctr"/>
            <a:r>
              <a:rPr lang="en-US" sz="2800" b="1" dirty="0">
                <a:solidFill>
                  <a:schemeClr val="tx2"/>
                </a:solidFill>
              </a:rPr>
              <a:t>03</a:t>
            </a:r>
          </a:p>
        </p:txBody>
      </p:sp>
      <p:sp>
        <p:nvSpPr>
          <p:cNvPr id="105" name="TextBox 26"/>
          <p:cNvSpPr txBox="1"/>
          <p:nvPr/>
        </p:nvSpPr>
        <p:spPr>
          <a:xfrm>
            <a:off x="5570560" y="3839170"/>
            <a:ext cx="1807168" cy="430887"/>
          </a:xfrm>
          <a:prstGeom prst="rect">
            <a:avLst/>
          </a:prstGeom>
          <a:noFill/>
        </p:spPr>
        <p:txBody>
          <a:bodyPr wrap="square" lIns="0" tIns="0" rIns="0" bIns="0" rtlCol="0">
            <a:spAutoFit/>
          </a:bodyPr>
          <a:lstStyle/>
          <a:p>
            <a:pPr algn="ctr"/>
            <a:r>
              <a:rPr lang="en-US" sz="2800" b="1" dirty="0">
                <a:solidFill>
                  <a:schemeClr val="tx2"/>
                </a:solidFill>
              </a:rPr>
              <a:t>02</a:t>
            </a:r>
          </a:p>
        </p:txBody>
      </p:sp>
      <p:sp>
        <p:nvSpPr>
          <p:cNvPr id="108" name="TextBox 29"/>
          <p:cNvSpPr txBox="1"/>
          <p:nvPr/>
        </p:nvSpPr>
        <p:spPr>
          <a:xfrm>
            <a:off x="4414611" y="2793886"/>
            <a:ext cx="1807168" cy="430887"/>
          </a:xfrm>
          <a:prstGeom prst="rect">
            <a:avLst/>
          </a:prstGeom>
          <a:noFill/>
        </p:spPr>
        <p:txBody>
          <a:bodyPr wrap="square" lIns="0" tIns="0" rIns="0" bIns="0" rtlCol="0">
            <a:spAutoFit/>
          </a:bodyPr>
          <a:lstStyle/>
          <a:p>
            <a:pPr algn="ctr"/>
            <a:r>
              <a:rPr lang="en-US" sz="2800" b="1" dirty="0">
                <a:solidFill>
                  <a:schemeClr val="tx2"/>
                </a:solidFill>
              </a:rPr>
              <a:t>01</a:t>
            </a:r>
          </a:p>
        </p:txBody>
      </p:sp>
      <p:sp>
        <p:nvSpPr>
          <p:cNvPr id="111" name="TextBox 32"/>
          <p:cNvSpPr txBox="1"/>
          <p:nvPr/>
        </p:nvSpPr>
        <p:spPr>
          <a:xfrm>
            <a:off x="4393973" y="5118170"/>
            <a:ext cx="1807168" cy="430887"/>
          </a:xfrm>
          <a:prstGeom prst="rect">
            <a:avLst/>
          </a:prstGeom>
          <a:noFill/>
        </p:spPr>
        <p:txBody>
          <a:bodyPr wrap="square" lIns="0" tIns="0" rIns="0" bIns="0" rtlCol="0">
            <a:spAutoFit/>
          </a:bodyPr>
          <a:lstStyle/>
          <a:p>
            <a:pPr algn="ctr"/>
            <a:r>
              <a:rPr lang="en-US" sz="2800" b="1" dirty="0">
                <a:solidFill>
                  <a:schemeClr val="tx2"/>
                </a:solidFill>
              </a:rPr>
              <a:t>04</a:t>
            </a:r>
          </a:p>
        </p:txBody>
      </p:sp>
      <p:sp>
        <p:nvSpPr>
          <p:cNvPr id="113" name="文本框 112"/>
          <p:cNvSpPr txBox="1"/>
          <p:nvPr/>
        </p:nvSpPr>
        <p:spPr>
          <a:xfrm>
            <a:off x="622246" y="1740234"/>
            <a:ext cx="3638921" cy="738664"/>
          </a:xfrm>
          <a:prstGeom prst="rect">
            <a:avLst/>
          </a:prstGeom>
          <a:noFill/>
        </p:spPr>
        <p:txBody>
          <a:bodyPr wrap="square" rtlCol="0">
            <a:spAutoFit/>
          </a:bodyPr>
          <a:lstStyle/>
          <a:p>
            <a:r>
              <a:rPr lang="zh-CN" altLang="en-US" sz="2400" b="1" dirty="0">
                <a:latin typeface="新宋体" panose="02010609030101010101" pitchFamily="49" charset="-122"/>
                <a:ea typeface="新宋体" panose="02010609030101010101" pitchFamily="49" charset="-122"/>
              </a:rPr>
              <a:t>美团平台评价的研究现状</a:t>
            </a:r>
            <a:endParaRPr lang="zh-CN" altLang="en-US" sz="2400" dirty="0">
              <a:latin typeface="新宋体" panose="02010609030101010101" pitchFamily="49" charset="-122"/>
              <a:ea typeface="新宋体" panose="02010609030101010101" pitchFamily="49" charset="-122"/>
            </a:endParaRPr>
          </a:p>
          <a:p>
            <a:endParaRPr lang="zh-CN" altLang="en-US" dirty="0"/>
          </a:p>
        </p:txBody>
      </p:sp>
      <p:sp>
        <p:nvSpPr>
          <p:cNvPr id="114" name="文本框 113"/>
          <p:cNvSpPr txBox="1"/>
          <p:nvPr/>
        </p:nvSpPr>
        <p:spPr>
          <a:xfrm>
            <a:off x="7343386" y="2693794"/>
            <a:ext cx="3638921" cy="461665"/>
          </a:xfrm>
          <a:prstGeom prst="rect">
            <a:avLst/>
          </a:prstGeom>
          <a:noFill/>
        </p:spPr>
        <p:txBody>
          <a:bodyPr wrap="square" rtlCol="0">
            <a:spAutoFit/>
          </a:bodyPr>
          <a:lstStyle/>
          <a:p>
            <a:r>
              <a:rPr lang="zh-CN" altLang="en-US" sz="2400" b="1" dirty="0">
                <a:latin typeface="新宋体" panose="02010609030101010101" pitchFamily="49" charset="-122"/>
                <a:ea typeface="新宋体" panose="02010609030101010101" pitchFamily="49" charset="-122"/>
              </a:rPr>
              <a:t>情感倾向分析研究现状</a:t>
            </a:r>
          </a:p>
        </p:txBody>
      </p:sp>
      <p:sp>
        <p:nvSpPr>
          <p:cNvPr id="115" name="文本框 114"/>
          <p:cNvSpPr txBox="1"/>
          <p:nvPr/>
        </p:nvSpPr>
        <p:spPr>
          <a:xfrm>
            <a:off x="486177" y="4199561"/>
            <a:ext cx="2681889" cy="461665"/>
          </a:xfrm>
          <a:prstGeom prst="rect">
            <a:avLst/>
          </a:prstGeom>
          <a:noFill/>
        </p:spPr>
        <p:txBody>
          <a:bodyPr wrap="square" rtlCol="0">
            <a:spAutoFit/>
          </a:bodyPr>
          <a:lstStyle/>
          <a:p>
            <a:r>
              <a:rPr lang="zh-CN" altLang="en-US" sz="2400" b="1" dirty="0">
                <a:latin typeface="新宋体" panose="02010609030101010101" pitchFamily="49" charset="-122"/>
                <a:ea typeface="新宋体" panose="02010609030101010101" pitchFamily="49" charset="-122"/>
              </a:rPr>
              <a:t>观点挖掘研究现状</a:t>
            </a:r>
            <a:endParaRPr lang="zh-CN" altLang="en-US" sz="2400" dirty="0">
              <a:latin typeface="新宋体" panose="02010609030101010101" pitchFamily="49" charset="-122"/>
              <a:ea typeface="新宋体" panose="02010609030101010101" pitchFamily="49" charset="-122"/>
            </a:endParaRPr>
          </a:p>
        </p:txBody>
      </p:sp>
      <p:sp>
        <p:nvSpPr>
          <p:cNvPr id="116" name="文本框 115"/>
          <p:cNvSpPr txBox="1"/>
          <p:nvPr/>
        </p:nvSpPr>
        <p:spPr>
          <a:xfrm>
            <a:off x="6810445" y="4841006"/>
            <a:ext cx="3638921" cy="461665"/>
          </a:xfrm>
          <a:prstGeom prst="rect">
            <a:avLst/>
          </a:prstGeom>
          <a:noFill/>
        </p:spPr>
        <p:txBody>
          <a:bodyPr wrap="square" rtlCol="0">
            <a:spAutoFit/>
          </a:bodyPr>
          <a:lstStyle/>
          <a:p>
            <a:r>
              <a:rPr lang="zh-CN" altLang="en-US" sz="2400" b="1" dirty="0">
                <a:latin typeface="新宋体" panose="02010609030101010101" pitchFamily="49" charset="-122"/>
                <a:ea typeface="新宋体" panose="02010609030101010101" pitchFamily="49" charset="-122"/>
              </a:rPr>
              <a:t>结构方程模型研究现状</a:t>
            </a:r>
            <a:endParaRPr lang="zh-CN" altLang="en-US" sz="24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1303536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left)">
                                      <p:cBhvr>
                                        <p:cTn id="7"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693336" y="724368"/>
            <a:ext cx="3587842" cy="461665"/>
          </a:xfrm>
          <a:prstGeom prst="rect">
            <a:avLst/>
          </a:prstGeom>
          <a:noFill/>
        </p:spPr>
        <p:txBody>
          <a:bodyPr wrap="none" rtlCol="0">
            <a:spAutoFit/>
          </a:bodyPr>
          <a:lstStyle/>
          <a:p>
            <a:r>
              <a:rPr lang="zh-CN" altLang="en-US" sz="2400" b="1" dirty="0">
                <a:latin typeface="新宋体" panose="02010609030101010101" pitchFamily="49" charset="-122"/>
                <a:ea typeface="新宋体" panose="02010609030101010101" pitchFamily="49" charset="-122"/>
              </a:rPr>
              <a:t>美团平台评价的研究现状</a:t>
            </a:r>
            <a:endParaRPr lang="zh-CN" altLang="en-US" sz="2400" dirty="0">
              <a:latin typeface="新宋体" panose="02010609030101010101" pitchFamily="49" charset="-122"/>
              <a:ea typeface="新宋体" panose="02010609030101010101" pitchFamily="49" charset="-122"/>
            </a:endParaRPr>
          </a:p>
        </p:txBody>
      </p:sp>
      <p:cxnSp>
        <p:nvCxnSpPr>
          <p:cNvPr id="92" name="直接连接符 91"/>
          <p:cNvCxnSpPr/>
          <p:nvPr/>
        </p:nvCxnSpPr>
        <p:spPr>
          <a:xfrm>
            <a:off x="693336" y="1394118"/>
            <a:ext cx="3642754" cy="0"/>
          </a:xfrm>
          <a:prstGeom prst="line">
            <a:avLst/>
          </a:prstGeom>
          <a:ln w="57150" cap="flat">
            <a:solidFill>
              <a:srgbClr val="F9D303"/>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7911101" y="1186033"/>
            <a:ext cx="6319050" cy="6457308"/>
            <a:chOff x="8145956" y="1136649"/>
            <a:chExt cx="6535365" cy="6466747"/>
          </a:xfrm>
        </p:grpSpPr>
        <p:sp>
          <p:nvSpPr>
            <p:cNvPr id="21" name="矩形 20"/>
            <p:cNvSpPr/>
            <p:nvPr/>
          </p:nvSpPr>
          <p:spPr>
            <a:xfrm rot="17887250">
              <a:off x="9108881" y="2030957"/>
              <a:ext cx="5507691" cy="5637188"/>
            </a:xfrm>
            <a:prstGeom prst="rect">
              <a:avLst/>
            </a:prstGeom>
            <a:solidFill>
              <a:srgbClr val="F9D303"/>
            </a:solidFill>
            <a:ln>
              <a:solidFill>
                <a:srgbClr val="F9D3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8145956" y="1136649"/>
              <a:ext cx="2448573" cy="4736406"/>
              <a:chOff x="8145956" y="1150070"/>
              <a:chExt cx="2448573" cy="5014148"/>
            </a:xfrm>
          </p:grpSpPr>
          <p:sp>
            <p:nvSpPr>
              <p:cNvPr id="22" name="矩形 21"/>
              <p:cNvSpPr/>
              <p:nvPr/>
            </p:nvSpPr>
            <p:spPr>
              <a:xfrm>
                <a:off x="8145956" y="1502719"/>
                <a:ext cx="2448573" cy="4170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729221" y="1150070"/>
                <a:ext cx="1282045" cy="131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9222671" y="5862195"/>
                <a:ext cx="302023" cy="3020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0" name="文本框 89"/>
          <p:cNvSpPr txBox="1"/>
          <p:nvPr/>
        </p:nvSpPr>
        <p:spPr>
          <a:xfrm>
            <a:off x="775528" y="2304387"/>
            <a:ext cx="9021334" cy="234859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nSpc>
                <a:spcPct val="150000"/>
              </a:lnSpc>
            </a:pPr>
            <a:r>
              <a:rPr lang="zh-CN" altLang="en-US" sz="2000" dirty="0">
                <a:latin typeface="新宋体" panose="02010609030101010101" pitchFamily="49" charset="-122"/>
                <a:ea typeface="新宋体" panose="02010609030101010101" pitchFamily="49" charset="-122"/>
              </a:rPr>
              <a:t>    美团作为国内成立最早、综合实力最强的团购网站，拥有海量评论数据，通过丰富的网络评论数据挖掘人们对美食偏好的显著差异性，不仅可以揭示人们饮食习惯的差异，还可以揭示美食在各菜系的传播和发展。</a:t>
            </a:r>
            <a:endParaRPr lang="en-US" altLang="zh-CN" sz="2000" dirty="0">
              <a:latin typeface="新宋体" panose="02010609030101010101" pitchFamily="49" charset="-122"/>
              <a:ea typeface="新宋体" panose="02010609030101010101" pitchFamily="49" charset="-122"/>
            </a:endParaRPr>
          </a:p>
          <a:p>
            <a:pPr>
              <a:lnSpc>
                <a:spcPct val="150000"/>
              </a:lnSpc>
            </a:pPr>
            <a:r>
              <a:rPr lang="zh-CN" altLang="en-US" sz="2000" dirty="0">
                <a:latin typeface="新宋体" panose="02010609030101010101" pitchFamily="49" charset="-122"/>
                <a:ea typeface="新宋体" panose="02010609030101010101" pitchFamily="49" charset="-122"/>
              </a:rPr>
              <a:t>    岳子静等（</a:t>
            </a:r>
            <a:r>
              <a:rPr lang="en-US" altLang="zh-CN" sz="2000" dirty="0">
                <a:latin typeface="新宋体" panose="02010609030101010101" pitchFamily="49" charset="-122"/>
                <a:ea typeface="新宋体" panose="02010609030101010101" pitchFamily="49" charset="-122"/>
              </a:rPr>
              <a:t>2017</a:t>
            </a:r>
            <a:r>
              <a:rPr lang="zh-CN" altLang="en-US" sz="2000" dirty="0">
                <a:latin typeface="新宋体" panose="02010609030101010101" pitchFamily="49" charset="-122"/>
                <a:ea typeface="新宋体" panose="02010609030101010101" pitchFamily="49" charset="-122"/>
              </a:rPr>
              <a:t>）就以美团网作为研究平台，以北京地区餐饮在线点评数据为研究对象，对菜品及其相关属性进行频度统计分析。</a:t>
            </a:r>
            <a:endParaRPr lang="zh-CN" altLang="en-US" sz="1400" dirty="0">
              <a:latin typeface="+mj-ea"/>
              <a:ea typeface="+mj-ea"/>
            </a:endParaRPr>
          </a:p>
        </p:txBody>
      </p:sp>
    </p:spTree>
    <p:extLst>
      <p:ext uri="{BB962C8B-B14F-4D97-AF65-F5344CB8AC3E}">
        <p14:creationId xmlns:p14="http://schemas.microsoft.com/office/powerpoint/2010/main" val="150920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p:cNvCxnSpPr/>
          <p:nvPr/>
        </p:nvCxnSpPr>
        <p:spPr>
          <a:xfrm>
            <a:off x="850407" y="1010942"/>
            <a:ext cx="2777344" cy="0"/>
          </a:xfrm>
          <a:prstGeom prst="line">
            <a:avLst/>
          </a:prstGeom>
          <a:ln w="57150" cap="flat">
            <a:solidFill>
              <a:srgbClr val="F9D303"/>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21356" y="447648"/>
            <a:ext cx="3638921" cy="461665"/>
          </a:xfrm>
          <a:prstGeom prst="rect">
            <a:avLst/>
          </a:prstGeom>
          <a:noFill/>
        </p:spPr>
        <p:txBody>
          <a:bodyPr wrap="square" rtlCol="0">
            <a:spAutoFit/>
          </a:bodyPr>
          <a:lstStyle/>
          <a:p>
            <a:r>
              <a:rPr lang="zh-CN" altLang="en-US" sz="2400" b="1" dirty="0">
                <a:latin typeface="新宋体" panose="02010609030101010101" pitchFamily="49" charset="-122"/>
                <a:ea typeface="新宋体" panose="02010609030101010101" pitchFamily="49" charset="-122"/>
              </a:rPr>
              <a:t>情感倾向分析研究现状</a:t>
            </a:r>
          </a:p>
        </p:txBody>
      </p:sp>
      <p:sp>
        <p:nvSpPr>
          <p:cNvPr id="24" name="文本框 23"/>
          <p:cNvSpPr txBox="1"/>
          <p:nvPr/>
        </p:nvSpPr>
        <p:spPr>
          <a:xfrm>
            <a:off x="773756" y="1115320"/>
            <a:ext cx="10818804" cy="549381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just">
              <a:lnSpc>
                <a:spcPct val="150000"/>
              </a:lnSpc>
            </a:pPr>
            <a:r>
              <a:rPr lang="zh-CN" altLang="en-US" kern="100" dirty="0">
                <a:latin typeface="宋体" panose="02010600030101010101" pitchFamily="2" charset="-122"/>
                <a:ea typeface="宋体" panose="02010600030101010101" pitchFamily="2" charset="-122"/>
                <a:cs typeface="Times New Roman" panose="02020603050405020304" pitchFamily="18" charset="0"/>
              </a:rPr>
              <a:t>自然语言的情感分析发展到现在大概可以分为两个研究方向：一个是基于统计和情感词典对文本进行情感倾向分析，另一个是基于机器学习使用已知的标记数据训练模型。</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algn="just">
              <a:lnSpc>
                <a:spcPct val="150000"/>
              </a:lnSpc>
            </a:pPr>
            <a:r>
              <a:rPr lang="zh-CN" altLang="en-US" kern="100" dirty="0">
                <a:latin typeface="宋体" panose="02010600030101010101" pitchFamily="2" charset="-122"/>
                <a:ea typeface="宋体" panose="02010600030101010101" pitchFamily="2" charset="-122"/>
                <a:cs typeface="Times New Roman" panose="02020603050405020304" pitchFamily="18" charset="0"/>
              </a:rPr>
              <a:t>（</a:t>
            </a:r>
            <a:r>
              <a:rPr lang="en-US" altLang="zh-CN" kern="100" dirty="0">
                <a:latin typeface="宋体" panose="02010600030101010101" pitchFamily="2" charset="-122"/>
                <a:ea typeface="宋体" panose="02010600030101010101" pitchFamily="2" charset="-122"/>
                <a:cs typeface="Times New Roman" panose="02020603050405020304" pitchFamily="18" charset="0"/>
              </a:rPr>
              <a:t>1</a:t>
            </a:r>
            <a:r>
              <a:rPr lang="zh-CN" altLang="en-US" kern="100" dirty="0">
                <a:latin typeface="宋体" panose="02010600030101010101" pitchFamily="2" charset="-122"/>
                <a:ea typeface="宋体" panose="02010600030101010101" pitchFamily="2" charset="-122"/>
                <a:cs typeface="Times New Roman" panose="02020603050405020304" pitchFamily="18" charset="0"/>
              </a:rPr>
              <a:t>）基于情感词典的情感分析</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zh-CN" altLang="en-US" kern="100" dirty="0">
                <a:latin typeface="宋体" panose="02010600030101010101" pitchFamily="2" charset="-122"/>
                <a:ea typeface="宋体" panose="02010600030101010101" pitchFamily="2" charset="-122"/>
                <a:cs typeface="Times New Roman" panose="02020603050405020304" pitchFamily="18" charset="0"/>
              </a:rPr>
              <a:t>封丽</a:t>
            </a:r>
            <a:r>
              <a:rPr lang="en-US" altLang="zh-CN" kern="100" dirty="0">
                <a:latin typeface="宋体" panose="02010600030101010101" pitchFamily="2" charset="-122"/>
                <a:ea typeface="宋体" panose="02010600030101010101" pitchFamily="2" charset="-122"/>
                <a:cs typeface="Times New Roman" panose="02020603050405020304" pitchFamily="18" charset="0"/>
              </a:rPr>
              <a:t>(2018)</a:t>
            </a:r>
            <a:r>
              <a:rPr lang="zh-CN" altLang="en-US" kern="100" dirty="0">
                <a:latin typeface="宋体" panose="02010600030101010101" pitchFamily="2" charset="-122"/>
                <a:ea typeface="宋体" panose="02010600030101010101" pitchFamily="2" charset="-122"/>
                <a:cs typeface="Times New Roman" panose="02020603050405020304" pitchFamily="18" charset="0"/>
              </a:rPr>
              <a:t>利用情感词典结合情感分析的方法对微博文本的舆论内容进行情感分析，不仅建立了文本的情感词典，而且增加了表情的情感词典。</a:t>
            </a:r>
          </a:p>
          <a:p>
            <a:pPr marL="285750" indent="-285750" algn="just">
              <a:lnSpc>
                <a:spcPct val="150000"/>
              </a:lnSpc>
              <a:buFont typeface="Arial" panose="020B0604020202020204" pitchFamily="34" charset="0"/>
              <a:buChar char="•"/>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Xu, </a:t>
            </a:r>
            <a:r>
              <a:rPr lang="en-US" altLang="zh-CN" kern="100" dirty="0" err="1">
                <a:latin typeface="Times New Roman" panose="02020603050405020304" pitchFamily="18" charset="0"/>
                <a:ea typeface="宋体" panose="02010600030101010101" pitchFamily="2" charset="-122"/>
                <a:cs typeface="Times New Roman" panose="02020603050405020304" pitchFamily="18" charset="0"/>
              </a:rPr>
              <a:t>Guixian</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kern="100" dirty="0">
                <a:latin typeface="宋体" panose="02010600030101010101" pitchFamily="2" charset="-122"/>
                <a:ea typeface="宋体" panose="02010600030101010101" pitchFamily="2" charset="-122"/>
                <a:cs typeface="Times New Roman" panose="02020603050405020304" pitchFamily="18" charset="0"/>
              </a:rPr>
              <a:t>等</a:t>
            </a:r>
            <a:r>
              <a:rPr lang="en-US" altLang="zh-CN" kern="100" dirty="0">
                <a:latin typeface="宋体" panose="02010600030101010101" pitchFamily="2" charset="-122"/>
                <a:ea typeface="宋体" panose="02010600030101010101" pitchFamily="2" charset="-122"/>
                <a:cs typeface="Times New Roman" panose="02020603050405020304" pitchFamily="18" charset="0"/>
              </a:rPr>
              <a:t>(2019)</a:t>
            </a:r>
            <a:r>
              <a:rPr lang="zh-CN" altLang="en-US" kern="100" dirty="0">
                <a:latin typeface="宋体" panose="02010600030101010101" pitchFamily="2" charset="-122"/>
                <a:ea typeface="宋体" panose="02010600030101010101" pitchFamily="2" charset="-122"/>
                <a:cs typeface="Times New Roman" panose="02020603050405020304" pitchFamily="18" charset="0"/>
              </a:rPr>
              <a:t>构造了一个扩展的情感词典。扩展的情感字典里有基本的情感词、领域情感词和多义情感词，提高了情感分析的准确性。</a:t>
            </a:r>
          </a:p>
          <a:p>
            <a:pPr algn="just">
              <a:lnSpc>
                <a:spcPct val="150000"/>
              </a:lnSpc>
            </a:pPr>
            <a:r>
              <a:rPr lang="zh-CN" altLang="en-US" kern="100" dirty="0">
                <a:latin typeface="宋体" panose="02010600030101010101" pitchFamily="2" charset="-122"/>
                <a:ea typeface="宋体" panose="02010600030101010101" pitchFamily="2" charset="-122"/>
                <a:cs typeface="Times New Roman" panose="02020603050405020304" pitchFamily="18" charset="0"/>
              </a:rPr>
              <a:t>（</a:t>
            </a:r>
            <a:r>
              <a:rPr lang="en-US" altLang="zh-CN" kern="100" dirty="0">
                <a:latin typeface="宋体" panose="02010600030101010101" pitchFamily="2" charset="-122"/>
                <a:ea typeface="宋体" panose="02010600030101010101" pitchFamily="2" charset="-122"/>
                <a:cs typeface="Times New Roman" panose="02020603050405020304" pitchFamily="18" charset="0"/>
              </a:rPr>
              <a:t>2</a:t>
            </a:r>
            <a:r>
              <a:rPr lang="zh-CN" altLang="en-US" kern="100" dirty="0">
                <a:latin typeface="宋体" panose="02010600030101010101" pitchFamily="2" charset="-122"/>
                <a:ea typeface="宋体" panose="02010600030101010101" pitchFamily="2" charset="-122"/>
                <a:cs typeface="Times New Roman" panose="02020603050405020304" pitchFamily="18" charset="0"/>
              </a:rPr>
              <a:t>）基于机器学习的情感分析</a:t>
            </a:r>
          </a:p>
          <a:p>
            <a:pPr marL="285750" indent="-285750" algn="just">
              <a:lnSpc>
                <a:spcPct val="150000"/>
              </a:lnSpc>
              <a:buFont typeface="Arial" panose="020B0604020202020204" pitchFamily="34" charset="0"/>
              <a:buChar char="•"/>
            </a:pPr>
            <a:r>
              <a:rPr lang="en-US" altLang="zh-CN" kern="100" dirty="0">
                <a:latin typeface="宋体" panose="02010600030101010101" pitchFamily="2" charset="-122"/>
                <a:ea typeface="宋体" panose="02010600030101010101" pitchFamily="2" charset="-122"/>
                <a:cs typeface="Times New Roman" panose="02020603050405020304" pitchFamily="18" charset="0"/>
              </a:rPr>
              <a:t>Dos Santos C </a:t>
            </a:r>
            <a:r>
              <a:rPr lang="zh-CN" altLang="en-US" kern="100" dirty="0">
                <a:latin typeface="宋体" panose="02010600030101010101" pitchFamily="2" charset="-122"/>
                <a:ea typeface="宋体" panose="02010600030101010101" pitchFamily="2" charset="-122"/>
                <a:cs typeface="Times New Roman" panose="02020603050405020304" pitchFamily="18" charset="0"/>
              </a:rPr>
              <a:t>等</a:t>
            </a:r>
            <a:r>
              <a:rPr lang="en-US" altLang="zh-CN" kern="100" dirty="0">
                <a:latin typeface="宋体" panose="02010600030101010101" pitchFamily="2" charset="-122"/>
                <a:ea typeface="宋体" panose="02010600030101010101" pitchFamily="2" charset="-122"/>
                <a:cs typeface="Times New Roman" panose="02020603050405020304" pitchFamily="18" charset="0"/>
              </a:rPr>
              <a:t>(2014)</a:t>
            </a:r>
            <a:r>
              <a:rPr lang="zh-CN" altLang="en-US" kern="100" dirty="0">
                <a:latin typeface="宋体" panose="02010600030101010101" pitchFamily="2" charset="-122"/>
                <a:ea typeface="宋体" panose="02010600030101010101" pitchFamily="2" charset="-122"/>
                <a:cs typeface="Times New Roman" panose="02020603050405020304" pitchFamily="18" charset="0"/>
              </a:rPr>
              <a:t>提出了一种新的深度卷积神经网络，利用从字符到句子级别的信息来对短文本进行情感分析。</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zh-CN" kern="100" dirty="0">
                <a:latin typeface="宋体" panose="02010600030101010101" pitchFamily="2" charset="-122"/>
                <a:ea typeface="宋体" panose="02010600030101010101" pitchFamily="2" charset="-122"/>
                <a:cs typeface="Times New Roman" panose="02020603050405020304" pitchFamily="18" charset="0"/>
              </a:rPr>
              <a:t>McDonald R </a:t>
            </a:r>
            <a:r>
              <a:rPr lang="zh-CN" altLang="en-US" kern="100" dirty="0">
                <a:latin typeface="宋体" panose="02010600030101010101" pitchFamily="2" charset="-122"/>
                <a:ea typeface="宋体" panose="02010600030101010101" pitchFamily="2" charset="-122"/>
                <a:cs typeface="Times New Roman" panose="02020603050405020304" pitchFamily="18" charset="0"/>
              </a:rPr>
              <a:t>等</a:t>
            </a:r>
            <a:r>
              <a:rPr lang="en-US" altLang="zh-CN" kern="100" dirty="0">
                <a:latin typeface="宋体" panose="02010600030101010101" pitchFamily="2" charset="-122"/>
                <a:ea typeface="宋体" panose="02010600030101010101" pitchFamily="2" charset="-122"/>
                <a:cs typeface="Times New Roman" panose="02020603050405020304" pitchFamily="18" charset="0"/>
              </a:rPr>
              <a:t>(2007)</a:t>
            </a:r>
            <a:r>
              <a:rPr lang="zh-CN" altLang="en-US" kern="100" dirty="0">
                <a:latin typeface="宋体" panose="02010600030101010101" pitchFamily="2" charset="-122"/>
                <a:ea typeface="宋体" panose="02010600030101010101" pitchFamily="2" charset="-122"/>
                <a:cs typeface="Times New Roman" panose="02020603050405020304" pitchFamily="18" charset="0"/>
              </a:rPr>
              <a:t>研究了一个结构化的模型，用于在不同粒度级别上对文本情感进行联合分类。</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algn="just">
              <a:lnSpc>
                <a:spcPct val="150000"/>
              </a:lnSpc>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algn="just">
              <a:lnSpc>
                <a:spcPct val="150000"/>
              </a:lnSpc>
            </a:pPr>
            <a:r>
              <a:rPr lang="zh-CN" altLang="en-US" kern="100" dirty="0">
                <a:latin typeface="宋体" panose="02010600030101010101" pitchFamily="2" charset="-122"/>
                <a:ea typeface="宋体" panose="02010600030101010101" pitchFamily="2" charset="-122"/>
                <a:cs typeface="Times New Roman" panose="02020603050405020304" pitchFamily="18" charset="0"/>
              </a:rPr>
              <a:t>考虑到情感字典和机器学习的两种方法都已经达到了瓶颈，将两种方法相结合的研究发展成为一种趋势。</a:t>
            </a:r>
          </a:p>
        </p:txBody>
      </p:sp>
    </p:spTree>
    <p:extLst>
      <p:ext uri="{BB962C8B-B14F-4D97-AF65-F5344CB8AC3E}">
        <p14:creationId xmlns:p14="http://schemas.microsoft.com/office/powerpoint/2010/main" val="19445509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文本框 89"/>
          <p:cNvSpPr txBox="1"/>
          <p:nvPr/>
        </p:nvSpPr>
        <p:spPr>
          <a:xfrm>
            <a:off x="3156983" y="1804767"/>
            <a:ext cx="8288427" cy="32624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a:latin typeface="新宋体" panose="02010609030101010101" pitchFamily="49" charset="-122"/>
                <a:ea typeface="新宋体" panose="02010609030101010101" pitchFamily="49" charset="-122"/>
              </a:rPr>
              <a:t>观点挖掘可以在三个不同的层面进行研究，即文档、句子和特征水平（</a:t>
            </a:r>
            <a:r>
              <a:rPr lang="en-US" altLang="zh-CN" sz="2400" dirty="0">
                <a:latin typeface="新宋体" panose="02010609030101010101" pitchFamily="49" charset="-122"/>
                <a:ea typeface="新宋体" panose="02010609030101010101" pitchFamily="49" charset="-122"/>
              </a:rPr>
              <a:t>Pang </a:t>
            </a:r>
            <a:r>
              <a:rPr lang="zh-CN" altLang="en-US" sz="2400" dirty="0">
                <a:latin typeface="新宋体" panose="02010609030101010101" pitchFamily="49" charset="-122"/>
                <a:ea typeface="新宋体" panose="02010609030101010101" pitchFamily="49" charset="-122"/>
              </a:rPr>
              <a:t>和 </a:t>
            </a:r>
            <a:r>
              <a:rPr lang="en-US" altLang="zh-CN" sz="2400" dirty="0">
                <a:latin typeface="新宋体" panose="02010609030101010101" pitchFamily="49" charset="-122"/>
                <a:ea typeface="新宋体" panose="02010609030101010101" pitchFamily="49" charset="-122"/>
              </a:rPr>
              <a:t>Lee</a:t>
            </a:r>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2008</a:t>
            </a:r>
            <a:r>
              <a:rPr lang="zh-CN" altLang="en-US" sz="2400" dirty="0">
                <a:latin typeface="新宋体" panose="02010609030101010101" pitchFamily="49" charset="-122"/>
                <a:ea typeface="新宋体" panose="02010609030101010101" pitchFamily="49" charset="-122"/>
              </a:rPr>
              <a:t>）：</a:t>
            </a:r>
            <a:endParaRPr lang="en-US" altLang="zh-CN" sz="2400" dirty="0">
              <a:latin typeface="新宋体" panose="02010609030101010101" pitchFamily="49" charset="-122"/>
              <a:ea typeface="新宋体" panose="02010609030101010101" pitchFamily="49" charset="-122"/>
            </a:endParaRPr>
          </a:p>
          <a:p>
            <a:endParaRPr lang="en-US" altLang="zh-CN" sz="2400" dirty="0">
              <a:latin typeface="新宋体" panose="02010609030101010101" pitchFamily="49" charset="-122"/>
              <a:ea typeface="新宋体" panose="02010609030101010101" pitchFamily="49" charset="-122"/>
            </a:endParaRPr>
          </a:p>
          <a:p>
            <a:pPr marL="342900" indent="-342900">
              <a:buFont typeface="Arial" panose="020B0604020202020204" pitchFamily="34" charset="0"/>
              <a:buChar char="•"/>
            </a:pPr>
            <a:r>
              <a:rPr lang="zh-CN" altLang="en-US" sz="2400" dirty="0">
                <a:latin typeface="新宋体" panose="02010609030101010101" pitchFamily="49" charset="-122"/>
                <a:ea typeface="新宋体" panose="02010609030101010101" pitchFamily="49" charset="-122"/>
              </a:rPr>
              <a:t>文档级情感分析基于整个文档的整体情感，是对固定的文档（例如，产品评论）进行情感的分类。</a:t>
            </a:r>
          </a:p>
          <a:p>
            <a:pPr marL="342900" indent="-342900">
              <a:buFont typeface="Arial" panose="020B0604020202020204" pitchFamily="34" charset="0"/>
              <a:buChar char="•"/>
            </a:pPr>
            <a:r>
              <a:rPr lang="zh-CN" altLang="en-US" sz="2400" dirty="0">
                <a:latin typeface="新宋体" panose="02010609030101010101" pitchFamily="49" charset="-122"/>
                <a:ea typeface="新宋体" panose="02010609030101010101" pitchFamily="49" charset="-122"/>
              </a:rPr>
              <a:t>句子级别的情感分析对句子级别的情感进行分类。</a:t>
            </a:r>
            <a:endParaRPr lang="en-US" altLang="zh-CN" sz="2400" dirty="0">
              <a:latin typeface="新宋体" panose="02010609030101010101" pitchFamily="49" charset="-122"/>
              <a:ea typeface="新宋体" panose="02010609030101010101" pitchFamily="49" charset="-122"/>
            </a:endParaRPr>
          </a:p>
          <a:p>
            <a:pPr marL="342900" indent="-342900">
              <a:buFont typeface="Arial" panose="020B0604020202020204" pitchFamily="34" charset="0"/>
              <a:buChar char="•"/>
            </a:pPr>
            <a:r>
              <a:rPr lang="zh-CN" altLang="en-US" sz="2400" dirty="0">
                <a:latin typeface="新宋体" panose="02010609030101010101" pitchFamily="49" charset="-122"/>
                <a:ea typeface="新宋体" panose="02010609030101010101" pitchFamily="49" charset="-122"/>
              </a:rPr>
              <a:t>基于特征的观点挖掘用于识别和提取意见及其指向的产品特征</a:t>
            </a:r>
          </a:p>
          <a:p>
            <a:pPr algn="just"/>
            <a:endParaRPr lang="zh-CN" altLang="en-US" sz="1400" dirty="0">
              <a:latin typeface="+mj-ea"/>
              <a:ea typeface="+mj-ea"/>
            </a:endParaRPr>
          </a:p>
        </p:txBody>
      </p:sp>
      <p:cxnSp>
        <p:nvCxnSpPr>
          <p:cNvPr id="92" name="直接连接符 91"/>
          <p:cNvCxnSpPr/>
          <p:nvPr/>
        </p:nvCxnSpPr>
        <p:spPr>
          <a:xfrm>
            <a:off x="693336" y="1394118"/>
            <a:ext cx="3642754" cy="0"/>
          </a:xfrm>
          <a:prstGeom prst="line">
            <a:avLst/>
          </a:prstGeom>
          <a:ln w="57150" cap="flat">
            <a:solidFill>
              <a:srgbClr val="F9D303"/>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893682" y="805664"/>
            <a:ext cx="2681889" cy="461665"/>
          </a:xfrm>
          <a:prstGeom prst="rect">
            <a:avLst/>
          </a:prstGeom>
          <a:noFill/>
        </p:spPr>
        <p:txBody>
          <a:bodyPr wrap="square" rtlCol="0">
            <a:spAutoFit/>
          </a:bodyPr>
          <a:lstStyle/>
          <a:p>
            <a:r>
              <a:rPr lang="zh-CN" altLang="en-US" sz="2400" b="1" dirty="0">
                <a:latin typeface="新宋体" panose="02010609030101010101" pitchFamily="49" charset="-122"/>
                <a:ea typeface="新宋体" panose="02010609030101010101" pitchFamily="49" charset="-122"/>
              </a:rPr>
              <a:t>观点挖掘研究现状</a:t>
            </a:r>
            <a:endParaRPr lang="zh-CN" altLang="en-US" sz="2400" dirty="0">
              <a:latin typeface="新宋体" panose="02010609030101010101" pitchFamily="49" charset="-122"/>
              <a:ea typeface="新宋体" panose="02010609030101010101" pitchFamily="49" charset="-122"/>
            </a:endParaRPr>
          </a:p>
        </p:txBody>
      </p:sp>
      <p:grpSp>
        <p:nvGrpSpPr>
          <p:cNvPr id="11" name="组合 10"/>
          <p:cNvGrpSpPr/>
          <p:nvPr/>
        </p:nvGrpSpPr>
        <p:grpSpPr>
          <a:xfrm>
            <a:off x="-755374" y="3935895"/>
            <a:ext cx="3440840" cy="3676075"/>
            <a:chOff x="22115" y="2039212"/>
            <a:chExt cx="4770447" cy="5692029"/>
          </a:xfrm>
        </p:grpSpPr>
        <p:sp>
          <p:nvSpPr>
            <p:cNvPr id="13" name="流程图: 过程 12"/>
            <p:cNvSpPr/>
            <p:nvPr/>
          </p:nvSpPr>
          <p:spPr>
            <a:xfrm rot="1847154">
              <a:off x="22115" y="2627395"/>
              <a:ext cx="3703504" cy="5103846"/>
            </a:xfrm>
            <a:prstGeom prst="flowChartProcess">
              <a:avLst/>
            </a:prstGeom>
            <a:solidFill>
              <a:srgbClr val="F9D3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583018" y="2039212"/>
              <a:ext cx="3209544" cy="2316094"/>
              <a:chOff x="859536" y="2139696"/>
              <a:chExt cx="3209544" cy="2316094"/>
            </a:xfrm>
          </p:grpSpPr>
          <p:sp>
            <p:nvSpPr>
              <p:cNvPr id="15" name="矩形 14"/>
              <p:cNvSpPr/>
              <p:nvPr/>
            </p:nvSpPr>
            <p:spPr>
              <a:xfrm>
                <a:off x="859536" y="2139696"/>
                <a:ext cx="3209544" cy="1911096"/>
              </a:xfrm>
              <a:prstGeom prst="rect">
                <a:avLst/>
              </a:prstGeom>
              <a:solidFill>
                <a:srgbClr val="071689"/>
              </a:solidFill>
              <a:ln>
                <a:solidFill>
                  <a:srgbClr val="0716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过程 15"/>
              <p:cNvSpPr/>
              <p:nvPr/>
            </p:nvSpPr>
            <p:spPr>
              <a:xfrm>
                <a:off x="987552" y="2295145"/>
                <a:ext cx="2962656" cy="1573470"/>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梯形 16"/>
              <p:cNvSpPr/>
              <p:nvPr/>
            </p:nvSpPr>
            <p:spPr>
              <a:xfrm>
                <a:off x="1207358" y="4296322"/>
                <a:ext cx="2353124" cy="159468"/>
              </a:xfrm>
              <a:prstGeom prst="trapezoid">
                <a:avLst>
                  <a:gd name="adj" fmla="val 56664"/>
                </a:avLst>
              </a:prstGeom>
              <a:solidFill>
                <a:srgbClr val="071689"/>
              </a:solidFill>
              <a:ln>
                <a:solidFill>
                  <a:srgbClr val="0716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过程 17"/>
              <p:cNvSpPr/>
              <p:nvPr/>
            </p:nvSpPr>
            <p:spPr>
              <a:xfrm>
                <a:off x="2383920" y="4033760"/>
                <a:ext cx="158313" cy="256885"/>
              </a:xfrm>
              <a:prstGeom prst="flowChartProcess">
                <a:avLst/>
              </a:prstGeom>
              <a:solidFill>
                <a:srgbClr val="071689"/>
              </a:solidFill>
              <a:ln>
                <a:solidFill>
                  <a:srgbClr val="0716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4057426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连接符 22"/>
          <p:cNvCxnSpPr/>
          <p:nvPr/>
        </p:nvCxnSpPr>
        <p:spPr>
          <a:xfrm>
            <a:off x="850407" y="1010942"/>
            <a:ext cx="2777344" cy="0"/>
          </a:xfrm>
          <a:prstGeom prst="line">
            <a:avLst/>
          </a:prstGeom>
          <a:ln w="57150" cap="flat">
            <a:solidFill>
              <a:srgbClr val="F9D303"/>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66005" y="339596"/>
            <a:ext cx="3638921" cy="461665"/>
          </a:xfrm>
          <a:prstGeom prst="rect">
            <a:avLst/>
          </a:prstGeom>
          <a:noFill/>
        </p:spPr>
        <p:txBody>
          <a:bodyPr wrap="square" rtlCol="0">
            <a:spAutoFit/>
          </a:bodyPr>
          <a:lstStyle/>
          <a:p>
            <a:r>
              <a:rPr lang="zh-CN" altLang="en-US" sz="2400" b="1" dirty="0">
                <a:latin typeface="新宋体" panose="02010609030101010101" pitchFamily="49" charset="-122"/>
                <a:ea typeface="新宋体" panose="02010609030101010101" pitchFamily="49" charset="-122"/>
              </a:rPr>
              <a:t>结构方程模型研究现状</a:t>
            </a:r>
            <a:endParaRPr lang="zh-CN" altLang="en-US" sz="2400" dirty="0">
              <a:latin typeface="新宋体" panose="02010609030101010101" pitchFamily="49" charset="-122"/>
              <a:ea typeface="新宋体" panose="02010609030101010101" pitchFamily="49" charset="-122"/>
            </a:endParaRPr>
          </a:p>
        </p:txBody>
      </p:sp>
      <p:sp>
        <p:nvSpPr>
          <p:cNvPr id="21" name="矩形 20"/>
          <p:cNvSpPr/>
          <p:nvPr/>
        </p:nvSpPr>
        <p:spPr>
          <a:xfrm>
            <a:off x="1494625" y="1592280"/>
            <a:ext cx="9720468" cy="2050996"/>
          </a:xfrm>
          <a:prstGeom prst="rect">
            <a:avLst/>
          </a:prstGeom>
          <a:solidFill>
            <a:srgbClr val="0716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2" name="矩形 21"/>
          <p:cNvSpPr/>
          <p:nvPr/>
        </p:nvSpPr>
        <p:spPr>
          <a:xfrm>
            <a:off x="1494624" y="3921869"/>
            <a:ext cx="9720469" cy="2304258"/>
          </a:xfrm>
          <a:prstGeom prst="rect">
            <a:avLst/>
          </a:prstGeom>
          <a:solidFill>
            <a:srgbClr val="F9D3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5" name="文本框 24"/>
          <p:cNvSpPr txBox="1">
            <a:spLocks noChangeArrowheads="1"/>
          </p:cNvSpPr>
          <p:nvPr/>
        </p:nvSpPr>
        <p:spPr bwMode="auto">
          <a:xfrm>
            <a:off x="2685465" y="2017613"/>
            <a:ext cx="808413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zh-CN" altLang="en-US" sz="2400" b="1" dirty="0">
                <a:solidFill>
                  <a:schemeClr val="bg1"/>
                </a:solidFill>
                <a:latin typeface="新宋体" panose="02010609030101010101" pitchFamily="49" charset="-122"/>
                <a:ea typeface="新宋体" panose="02010609030101010101" pitchFamily="49" charset="-122"/>
              </a:rPr>
              <a:t>除了食物品质和服务质量，其他因素如就餐环境和餐厅卫生，也在感知价值中占一席之地。</a:t>
            </a:r>
          </a:p>
        </p:txBody>
      </p:sp>
      <p:sp>
        <p:nvSpPr>
          <p:cNvPr id="26" name="文本框 25"/>
          <p:cNvSpPr txBox="1">
            <a:spLocks noChangeArrowheads="1"/>
          </p:cNvSpPr>
          <p:nvPr/>
        </p:nvSpPr>
        <p:spPr bwMode="auto">
          <a:xfrm>
            <a:off x="1848678" y="1648282"/>
            <a:ext cx="55399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p>
            <a:r>
              <a:rPr lang="zh-CN" altLang="en-US" sz="2400" dirty="0">
                <a:solidFill>
                  <a:schemeClr val="bg1"/>
                </a:solidFill>
                <a:latin typeface="黑体" panose="02010609060101010101" pitchFamily="49" charset="-122"/>
                <a:ea typeface="黑体" panose="02010609060101010101" pitchFamily="49" charset="-122"/>
              </a:rPr>
              <a:t>餐厅感知价值</a:t>
            </a:r>
          </a:p>
        </p:txBody>
      </p:sp>
      <p:sp>
        <p:nvSpPr>
          <p:cNvPr id="27" name="文本框 26"/>
          <p:cNvSpPr txBox="1">
            <a:spLocks noChangeArrowheads="1"/>
          </p:cNvSpPr>
          <p:nvPr/>
        </p:nvSpPr>
        <p:spPr bwMode="auto">
          <a:xfrm>
            <a:off x="2685465" y="4569781"/>
            <a:ext cx="789956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latin typeface="新宋体" panose="02010609030101010101" pitchFamily="49" charset="-122"/>
                <a:ea typeface="新宋体" panose="02010609030101010101" pitchFamily="49" charset="-122"/>
              </a:rPr>
              <a:t>餐厅顾客感知价值内涵丰富，包括快乐感受、食物多样性、干净卫生、价格合理、食物味道等。</a:t>
            </a:r>
          </a:p>
        </p:txBody>
      </p:sp>
      <p:sp>
        <p:nvSpPr>
          <p:cNvPr id="28" name="文本框 27"/>
          <p:cNvSpPr txBox="1">
            <a:spLocks noChangeArrowheads="1"/>
          </p:cNvSpPr>
          <p:nvPr/>
        </p:nvSpPr>
        <p:spPr bwMode="auto">
          <a:xfrm>
            <a:off x="1848678" y="4120310"/>
            <a:ext cx="55399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p>
            <a:r>
              <a:rPr lang="zh-CN" altLang="en-US" sz="2400" dirty="0">
                <a:latin typeface="黑体" panose="02010609060101010101" pitchFamily="49" charset="-122"/>
                <a:ea typeface="黑体" panose="02010609060101010101" pitchFamily="49" charset="-122"/>
              </a:rPr>
              <a:t>顾客感知价值</a:t>
            </a:r>
          </a:p>
        </p:txBody>
      </p:sp>
    </p:spTree>
    <p:extLst>
      <p:ext uri="{BB962C8B-B14F-4D97-AF65-F5344CB8AC3E}">
        <p14:creationId xmlns:p14="http://schemas.microsoft.com/office/powerpoint/2010/main" val="1894828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1+#ppt_w/2"/>
                                          </p:val>
                                        </p:tav>
                                        <p:tav tm="100000">
                                          <p:val>
                                            <p:strVal val="#ppt_x"/>
                                          </p:val>
                                        </p:tav>
                                      </p:tavLst>
                                    </p:anim>
                                    <p:anim calcmode="lin" valueType="num">
                                      <p:cBhvr>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ppt_x</p:attrName>
                                        </p:attrNameLst>
                                      </p:cBhvr>
                                      <p:tavLst>
                                        <p:tav tm="0">
                                          <p:val>
                                            <p:strVal val="1+#ppt_w/2"/>
                                          </p:val>
                                        </p:tav>
                                        <p:tav tm="100000">
                                          <p:val>
                                            <p:strVal val="#ppt_x"/>
                                          </p:val>
                                        </p:tav>
                                      </p:tavLst>
                                    </p:anim>
                                    <p:anim calcmode="lin" valueType="num">
                                      <p:cBhvr>
                                        <p:cTn id="22" dur="500" fill="hold"/>
                                        <p:tgtEl>
                                          <p:spTgt spid="22"/>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5" grpId="0"/>
      <p:bldP spid="26" grpId="0"/>
      <p:bldP spid="27" grpId="0"/>
      <p:bldP spid="28"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903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true,&quot;fill_id&quot;:&quot;f82e8f081cf7470ea5c2568bdc877b2b&quot;,&quot;fill_align&quot;:&quot;lm&quot;,&quot;chip_types&quot;:[&quot;header&quot;]},{&quot;text_align&quot;:&quot;lm&quot;,&quot;text_direction&quot;:&quot;horizontal&quot;,&quot;support_features&quot;:[&quot;collage&quot;,&quot;carousel&quot;],&quot;support_big_font&quot;:true,&quot;fill_id&quot;:&quot;82e4272de7e64849bcefb55c71fcddb0&quot;,&quot;fill_align&quot;:&quot;lm&quot;,&quot;chip_types&quot;:[&quot;text&quot;,&quot;picture&quot;]}]]"/>
  <p:tag name="KSO_WM_SLIDE_ID" val="diagram2020903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4*473"/>
  <p:tag name="KSO_WM_SLIDE_POSITION" val="19*33"/>
  <p:tag name="KSO_WM_TAG_VERSION" val="1.0"/>
  <p:tag name="KSO_WM_SLIDE_LAYOUT" val="a_d"/>
  <p:tag name="KSO_WM_SLIDE_LAYOUT_CNT" val="1_1"/>
  <p:tag name="KSO_WM_CHIP_XID" val="5efd9ea781ee359a788b1e00"/>
  <p:tag name="KSO_WM_CHIP_GROUPID" val="5efd9ea781ee359a788b1dff"/>
  <p:tag name="KSO_WM_SLIDE_BK_DARK_LIGHT" val="2"/>
  <p:tag name="KSO_WM_SLIDE_BACKGROUND_TYPE" val="general"/>
  <p:tag name="KSO_WM_SLIDE_SUPPORT_FEATURE_TYPE" val="3"/>
  <p:tag name="KSO_WM_TEMPLATE_ASSEMBLE_XID" val="60656e894054ed1e2fb7faf8"/>
  <p:tag name="KSO_WM_TEMPLATE_ASSEMBLE_GROUPID" val="60656e894054ed1e2fb7faf8"/>
  <p:tag name="KSO_WM_SLIDE_LAYOUT_INFO" val="{&quot;backgroundInfo&quot;:[{&quot;bottom&quot;:0,&quot;bottomAbs&quot;:false,&quot;left&quot;:0,&quot;leftAbs&quot;:false,&quot;right&quot;:0,&quot;rightAbs&quot;:false,&quot;top&quot;:0,&quot;topAbs&quot;:false,&quot;type&quot;:&quot;general&quot;}],&quot;id&quot;:&quot;2021-04-01T15:05:06&quot;,&quot;maxSize&quot;:{&quot;size1&quot;:37.083224897031428},&quot;minSize&quot;:{&quot;size1&quot;:28.183224897031433},&quot;normalSize&quot;:{&quot;size1&quot;:37.08303971184624},&quot;subLayout&quot;:[{&quot;id&quot;:&quot;2021-04-01T15:05:06&quot;,&quot;margin&quot;:{&quot;bottom&quot;:0,&quot;left&quot;:5.5029997825622559,&quot;right&quot;:5.9270000457763672,&quot;top&quot;:3.809999942779541},&quot;type&quot;:0},{&quot;id&quot;:&quot;2021-04-01T15:05:06&quot;,&quot;margin&quot;:{&quot;bottom&quot;:3.3870000839233398,&quot;left&quot;:5.5029997825622559,&quot;right&quot;:5.9270000457763672,&quot;top&quot;:1.6929999589920044},&quot;type&quot;:0}],&quot;type&quot;:0}"/>
  <p:tag name="KSO_WM_CHIP_DECFILLPROP" val="[]"/>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9030_1*i*6"/>
  <p:tag name="KSO_WM_TEMPLATE_CATEGORY" val="diagram"/>
  <p:tag name="KSO_WM_TEMPLATE_INDEX" val="20209030"/>
  <p:tag name="KSO_WM_UNIT_LAYERLEVEL" val="1"/>
  <p:tag name="KSO_WM_TAG_VERSION" val="1.0"/>
  <p:tag name="KSO_WM_BEAUTIFY_FLAG" val="#wm#"/>
  <p:tag name="KSO_WM_UNIT_SM_LIMIT_TYPE" val="2"/>
  <p:tag name="KSO_WM_CHIP_GROUPID" val="5efd9ea781ee359a788b1dff"/>
  <p:tag name="KSO_WM_CHIP_XID" val="5efd9ea781ee359a788b1e0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894054ed1e2fb7faf8"/>
  <p:tag name="KSO_WM_TEMPLATE_ASSEMBLE_GROUPID" val="60656e894054ed1e2fb7faf8"/>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9030_1*i*4"/>
  <p:tag name="KSO_WM_TEMPLATE_CATEGORY" val="diagram"/>
  <p:tag name="KSO_WM_TEMPLATE_INDEX" val="20209030"/>
  <p:tag name="KSO_WM_UNIT_LAYERLEVEL" val="1"/>
  <p:tag name="KSO_WM_TAG_VERSION" val="1.0"/>
  <p:tag name="KSO_WM_BEAUTIFY_FLAG" val="#wm#"/>
  <p:tag name="KSO_WM_UNIT_BLOCK" val="0"/>
  <p:tag name="KSO_WM_UNIT_SM_LIMIT_TYPE" val="2"/>
  <p:tag name="KSO_WM_UNIT_DEC_AREA_ID" val="4ba5ea3486464446b5d7878ceb4ad4e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9ea781ee359a788b1dff"/>
  <p:tag name="KSO_WM_CHIP_XID" val="5efd9ea781ee359a788b1e00"/>
  <p:tag name="KSO_WM_TEMPLATE_ASSEMBLE_XID" val="60656e894054ed1e2fb7faf8"/>
  <p:tag name="KSO_WM_TEMPLATE_ASSEMBLE_GROUPID" val="60656e894054ed1e2fb7faf8"/>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9030_1*i*7"/>
  <p:tag name="KSO_WM_TEMPLATE_CATEGORY" val="diagram"/>
  <p:tag name="KSO_WM_TEMPLATE_INDEX" val="20209030"/>
  <p:tag name="KSO_WM_UNIT_LAYERLEVEL" val="1"/>
  <p:tag name="KSO_WM_TAG_VERSION" val="1.0"/>
  <p:tag name="KSO_WM_BEAUTIFY_FLAG" val="#wm#"/>
  <p:tag name="KSO_WM_UNIT_BLOCK" val="0"/>
  <p:tag name="KSO_WM_UNIT_SM_LIMIT_TYPE" val="2"/>
  <p:tag name="KSO_WM_UNIT_DEC_AREA_ID" val="96fce08095504b739f50c3127ecec35a"/>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d9ea781ee359a788b1dff"/>
  <p:tag name="KSO_WM_CHIP_XID" val="5efd9ea781ee359a788b1e00"/>
  <p:tag name="KSO_WM_TEMPLATE_ASSEMBLE_XID" val="60656e894054ed1e2fb7faf8"/>
  <p:tag name="KSO_WM_TEMPLATE_ASSEMBLE_GROUPID" val="60656e894054ed1e2fb7faf8"/>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9030_1*i*10"/>
  <p:tag name="KSO_WM_TEMPLATE_CATEGORY" val="diagram"/>
  <p:tag name="KSO_WM_TEMPLATE_INDEX" val="20209030"/>
  <p:tag name="KSO_WM_UNIT_LAYERLEVEL" val="1"/>
  <p:tag name="KSO_WM_TAG_VERSION" val="1.0"/>
  <p:tag name="KSO_WM_BEAUTIFY_FLAG" val="#wm#"/>
  <p:tag name="KSO_WM_UNIT_BLOCK" val="0"/>
  <p:tag name="KSO_WM_UNIT_SM_LIMIT_TYPE" val="0"/>
  <p:tag name="KSO_WM_UNIT_DEC_AREA_ID" val="90749526a8fc44f1832cb5325f294f17"/>
  <p:tag name="KSO_WM_UNIT_DECORATE_INFO" val="{&quot;DecorateInfoH&quot;:{&quot;IsAbs&quot;:true},&quot;DecorateInfoW&quot;:{&quot;IsAbs&quot;:true},&quot;DecorateInfoX&quot;:{&quot;IsAbs&quot;:true,&quot;Pos&quot;:1},&quot;DecorateInfoY&quot;:{&quot;IsAbs&quot;:true,&quot;Pos&quot;:1},&quot;ReferentInfo&quot;:{&quot;Id&quot;:&quot;93c29fe1ee384f5d8e4b2226a98a806f&quot;,&quot;X&quot;:{&quot;Pos&quot;:1},&quot;Y&quot;:{&quot;Pos&quot;:2}},&quot;whChangeMode&quot;:0}"/>
  <p:tag name="KSO_WM_CHIP_GROUPID" val="5efd9ea781ee359a788b1dff"/>
  <p:tag name="KSO_WM_CHIP_XID" val="5efd9ea781ee359a788b1e00"/>
  <p:tag name="KSO_WM_UNIT_LINE_FORE_SCHEMECOLOR_INDEX_BRIGHTNESS" val="-0.25"/>
  <p:tag name="KSO_WM_UNIT_LINE_FORE_SCHEMECOLOR_INDEX" val="14"/>
  <p:tag name="KSO_WM_UNIT_LINE_FILL_TYPE" val="2"/>
  <p:tag name="KSO_WM_TEMPLATE_ASSEMBLE_XID" val="60656e894054ed1e2fb7faf8"/>
  <p:tag name="KSO_WM_TEMPLATE_ASSEMBLE_GROUPID" val="60656e894054ed1e2fb7faf8"/>
</p:tagLst>
</file>

<file path=ppt/tags/tag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9030_1*a*1"/>
  <p:tag name="KSO_WM_TEMPLATE_CATEGORY" val="diagram"/>
  <p:tag name="KSO_WM_TEMPLATE_INDEX" val="20209030"/>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3c29fe1ee384f5d8e4b2226a98a806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69165bdc94141758a1a4605bc2683ae"/>
  <p:tag name="KSO_WM_UNIT_SUPPORT_BIG_FONT" val="1"/>
  <p:tag name="KSO_WM_UNIT_TEXT_FILL_FORE_SCHEMECOLOR_INDEX_BRIGHTNESS" val="0"/>
  <p:tag name="KSO_WM_UNIT_TEXT_FILL_FORE_SCHEMECOLOR_INDEX" val="13"/>
  <p:tag name="KSO_WM_UNIT_TEXT_FILL_TYPE" val="1"/>
  <p:tag name="KSO_WM_TEMPLATE_ASSEMBLE_XID" val="60656e894054ed1e2fb7faf8"/>
  <p:tag name="KSO_WM_TEMPLATE_ASSEMBLE_GROUPID" val="60656e894054ed1e2fb7faf8"/>
</p:tagLst>
</file>

<file path=ppt/tags/tag6.xml><?xml version="1.0" encoding="utf-8"?>
<p:tagLst xmlns:a="http://schemas.openxmlformats.org/drawingml/2006/main" xmlns:r="http://schemas.openxmlformats.org/officeDocument/2006/relationships" xmlns:p="http://schemas.openxmlformats.org/presentationml/2006/main">
  <p:tag name="KSO_WM_UNIT_VALUE" val="508*2242"/>
  <p:tag name="KSO_WM_UNIT_HIGHLIGHT" val="0"/>
  <p:tag name="KSO_WM_UNIT_COMPATIBLE" val="1"/>
  <p:tag name="KSO_WM_UNIT_DIAGRAM_ISNUMVISUAL" val="0"/>
  <p:tag name="KSO_WM_UNIT_DIAGRAM_ISREFERUNIT" val="0"/>
  <p:tag name="KSO_WM_UNIT_TYPE" val="d"/>
  <p:tag name="KSO_WM_UNIT_INDEX" val="1"/>
  <p:tag name="KSO_WM_UNIT_ID" val="diagram20209030_1*d*1"/>
  <p:tag name="KSO_WM_TEMPLATE_CATEGORY" val="diagram"/>
  <p:tag name="KSO_WM_TEMPLATE_INDEX" val="20209030"/>
  <p:tag name="KSO_WM_UNIT_LAYERLEVEL" val="1"/>
  <p:tag name="KSO_WM_TAG_VERSION" val="1.0"/>
  <p:tag name="KSO_WM_BEAUTIFY_FLAG" val="#wm#"/>
  <p:tag name="KSO_WM_CHIP_GROUPID" val="5e7310da9a230a26b9e88a19"/>
  <p:tag name="KSO_WM_CHIP_XID" val="5e7310da9a230a26b9e88a1a"/>
  <p:tag name="KSO_WM_UNIT_DEC_AREA_ID" val="03d202c616ed4edcb51a88896ff2953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30f134baf35e423f9787ec5344be31f5"/>
  <p:tag name="KSO_WM_UNIT_SUPPORT_BIG_FONT" val="1"/>
  <p:tag name="KSO_WM_UNIT_SUPPORT_UNIT_TYPE" val="[&quot;d&quot;]"/>
  <p:tag name="KSO_WM_TEMPLATE_ASSEMBLE_XID" val="60656e894054ed1e2fb7faf8"/>
  <p:tag name="KSO_WM_TEMPLATE_ASSEMBLE_GROUPID" val="60656e894054ed1e2fb7faf8"/>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9030_1*i*8"/>
  <p:tag name="KSO_WM_TEMPLATE_CATEGORY" val="diagram"/>
  <p:tag name="KSO_WM_TEMPLATE_INDEX" val="20209030"/>
  <p:tag name="KSO_WM_UNIT_LAYERLEVEL" val="1"/>
  <p:tag name="KSO_WM_TAG_VERSION" val="1.0"/>
  <p:tag name="KSO_WM_BEAUTIFY_FLAG" val="#wm#"/>
  <p:tag name="KSO_WM_UNIT_SM_LIMIT_TYPE" val="2"/>
  <p:tag name="KSO_WM_CHIP_GROUPID" val="5efd9ea781ee359a788b1dff"/>
  <p:tag name="KSO_WM_CHIP_XID" val="5efd9ea781ee359a788b1e0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
  <p:tag name="KSO_WM_TEMPLATE_ASSEMBLE_XID" val="60656e894054ed1e2fb7faf8"/>
  <p:tag name="KSO_WM_TEMPLATE_ASSEMBLE_GROUPID" val="60656e894054ed1e2fb7faf8"/>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9030_1*i*9"/>
  <p:tag name="KSO_WM_TEMPLATE_CATEGORY" val="diagram"/>
  <p:tag name="KSO_WM_TEMPLATE_INDEX" val="20209030"/>
  <p:tag name="KSO_WM_UNIT_LAYERLEVEL" val="1"/>
  <p:tag name="KSO_WM_TAG_VERSION" val="1.0"/>
  <p:tag name="KSO_WM_BEAUTIFY_FLAG" val="#wm#"/>
  <p:tag name="KSO_WM_UNIT_SM_LIMIT_TYPE" val="2"/>
  <p:tag name="KSO_WM_CHIP_GROUPID" val="5efd9ea781ee359a788b1dff"/>
  <p:tag name="KSO_WM_CHIP_XID" val="5efd9ea781ee359a788b1e0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
  <p:tag name="KSO_WM_TEMPLATE_ASSEMBLE_XID" val="60656e894054ed1e2fb7faf8"/>
  <p:tag name="KSO_WM_TEMPLATE_ASSEMBLE_GROUPID" val="60656e894054ed1e2fb7faf8"/>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9030_1*i*5"/>
  <p:tag name="KSO_WM_TEMPLATE_CATEGORY" val="diagram"/>
  <p:tag name="KSO_WM_TEMPLATE_INDEX" val="20209030"/>
  <p:tag name="KSO_WM_UNIT_LAYERLEVEL" val="1"/>
  <p:tag name="KSO_WM_TAG_VERSION" val="1.0"/>
  <p:tag name="KSO_WM_BEAUTIFY_FLAG" val="#wm#"/>
  <p:tag name="KSO_WM_UNIT_SM_LIMIT_TYPE" val="2"/>
  <p:tag name="KSO_WM_CHIP_GROUPID" val="5efd9ea781ee359a788b1dff"/>
  <p:tag name="KSO_WM_CHIP_XID" val="5efd9ea781ee359a788b1e0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894054ed1e2fb7faf8"/>
  <p:tag name="KSO_WM_TEMPLATE_ASSEMBLE_GROUPID" val="60656e894054ed1e2fb7faf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1550</TotalTime>
  <Words>2177</Words>
  <Application>Microsoft Office PowerPoint</Application>
  <PresentationFormat>宽屏</PresentationFormat>
  <Paragraphs>250</Paragraphs>
  <Slides>32</Slides>
  <Notes>0</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32</vt:i4>
      </vt:variant>
    </vt:vector>
  </HeadingPairs>
  <TitlesOfParts>
    <vt:vector size="52" baseType="lpstr">
      <vt:lpstr>方正仿宋简体</vt:lpstr>
      <vt:lpstr>方正姚体</vt:lpstr>
      <vt:lpstr>方正姚体简体</vt:lpstr>
      <vt:lpstr>仿宋</vt:lpstr>
      <vt:lpstr>黑体</vt:lpstr>
      <vt:lpstr>华文楷体</vt:lpstr>
      <vt:lpstr>华文隶书</vt:lpstr>
      <vt:lpstr>宋体</vt:lpstr>
      <vt:lpstr>Agency FB</vt:lpstr>
      <vt:lpstr>Aharoni</vt:lpstr>
      <vt:lpstr>Arial</vt:lpstr>
      <vt:lpstr>Bodoni MT Black</vt:lpstr>
      <vt:lpstr>Nirmala UI Semilight</vt:lpstr>
      <vt:lpstr>Times New Roman</vt:lpstr>
      <vt:lpstr>等线</vt:lpstr>
      <vt:lpstr>等线 Light</vt:lpstr>
      <vt:lpstr>微软雅黑</vt:lpstr>
      <vt:lpstr>新宋体</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模型构建</vt:lpstr>
      <vt:lpstr>PowerPoint 演示文稿</vt:lpstr>
      <vt:lpstr>PowerPoint 演示文稿</vt:lpstr>
      <vt:lpstr>回归结果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锐丽 金</dc:creator>
  <cp:lastModifiedBy>空空</cp:lastModifiedBy>
  <cp:revision>64</cp:revision>
  <dcterms:created xsi:type="dcterms:W3CDTF">2021-06-28T03:40:45Z</dcterms:created>
  <dcterms:modified xsi:type="dcterms:W3CDTF">2021-06-29T07:22:15Z</dcterms:modified>
</cp:coreProperties>
</file>