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77" r:id="rId2"/>
    <p:sldId id="258" r:id="rId3"/>
    <p:sldId id="262" r:id="rId4"/>
    <p:sldId id="261" r:id="rId5"/>
    <p:sldId id="263" r:id="rId6"/>
    <p:sldId id="266" r:id="rId7"/>
    <p:sldId id="267" r:id="rId8"/>
    <p:sldId id="260" r:id="rId9"/>
    <p:sldId id="283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6" autoAdjust="0"/>
    <p:restoredTop sz="94664" autoAdjust="0"/>
  </p:normalViewPr>
  <p:slideViewPr>
    <p:cSldViewPr>
      <p:cViewPr varScale="1">
        <p:scale>
          <a:sx n="98" d="100"/>
          <a:sy n="98" d="100"/>
        </p:scale>
        <p:origin x="-96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E28BB-391E-4DE9-BCE6-E7D22B73621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1D1586-4E77-4388-AE8E-DC7DBCC2DD6A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BA719CAE-AA89-43DA-B948-FD3259110356}" type="parTrans" cxnId="{916F8FBE-19ED-4060-A352-6138B6B98783}">
      <dgm:prSet/>
      <dgm:spPr/>
      <dgm:t>
        <a:bodyPr/>
        <a:lstStyle/>
        <a:p>
          <a:endParaRPr lang="en-US"/>
        </a:p>
      </dgm:t>
    </dgm:pt>
    <dgm:pt modelId="{7F613D4E-0493-479E-937B-82E8CC466725}" type="sibTrans" cxnId="{916F8FBE-19ED-4060-A352-6138B6B98783}">
      <dgm:prSet/>
      <dgm:spPr/>
      <dgm:t>
        <a:bodyPr/>
        <a:lstStyle/>
        <a:p>
          <a:endParaRPr lang="en-US"/>
        </a:p>
      </dgm:t>
    </dgm:pt>
    <dgm:pt modelId="{179B8AC8-D646-4DFF-AB54-983FAD93A379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06135C3B-DE07-4402-9D23-CE65B0CCACDE}" type="parTrans" cxnId="{5DC109C5-BA22-4F35-81BB-45B8FE7F7279}">
      <dgm:prSet/>
      <dgm:spPr/>
      <dgm:t>
        <a:bodyPr/>
        <a:lstStyle/>
        <a:p>
          <a:endParaRPr lang="en-US" dirty="0"/>
        </a:p>
      </dgm:t>
    </dgm:pt>
    <dgm:pt modelId="{278962E4-1383-4FE1-8E5A-A474560F2D07}" type="sibTrans" cxnId="{5DC109C5-BA22-4F35-81BB-45B8FE7F7279}">
      <dgm:prSet/>
      <dgm:spPr/>
      <dgm:t>
        <a:bodyPr/>
        <a:lstStyle/>
        <a:p>
          <a:endParaRPr lang="en-US"/>
        </a:p>
      </dgm:t>
    </dgm:pt>
    <dgm:pt modelId="{3DF384AE-467F-45C9-9907-3CB37A35BEFA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4FFA8C5E-2BD1-45C6-9399-D0ABB58C0B95}" type="parTrans" cxnId="{FB6A871A-734C-44B2-9151-4074BDFB9561}">
      <dgm:prSet/>
      <dgm:spPr/>
      <dgm:t>
        <a:bodyPr/>
        <a:lstStyle/>
        <a:p>
          <a:endParaRPr lang="en-US" dirty="0"/>
        </a:p>
      </dgm:t>
    </dgm:pt>
    <dgm:pt modelId="{508C1FE4-0230-4935-A061-64D0881DB67F}" type="sibTrans" cxnId="{FB6A871A-734C-44B2-9151-4074BDFB9561}">
      <dgm:prSet/>
      <dgm:spPr/>
      <dgm:t>
        <a:bodyPr/>
        <a:lstStyle/>
        <a:p>
          <a:endParaRPr lang="en-US"/>
        </a:p>
      </dgm:t>
    </dgm:pt>
    <dgm:pt modelId="{80E16484-76D6-4898-A3DD-0E3AC901F274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CB372AAB-A889-4078-A5C0-8D95271D6DC7}" type="parTrans" cxnId="{EA267482-B2C7-4E83-B520-79068E40056F}">
      <dgm:prSet/>
      <dgm:spPr/>
      <dgm:t>
        <a:bodyPr/>
        <a:lstStyle/>
        <a:p>
          <a:endParaRPr lang="en-US" dirty="0"/>
        </a:p>
      </dgm:t>
    </dgm:pt>
    <dgm:pt modelId="{41420511-5FEC-46D1-8288-0B0692F3C89A}" type="sibTrans" cxnId="{EA267482-B2C7-4E83-B520-79068E40056F}">
      <dgm:prSet/>
      <dgm:spPr/>
      <dgm:t>
        <a:bodyPr/>
        <a:lstStyle/>
        <a:p>
          <a:endParaRPr lang="en-US"/>
        </a:p>
      </dgm:t>
    </dgm:pt>
    <dgm:pt modelId="{5291F3DF-3093-4BF0-A593-B0E97F556978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E27255E2-0706-403F-9EC6-1BF59D164314}" type="parTrans" cxnId="{C0E0D9DB-3731-4F5C-978D-8BBFDF9076DD}">
      <dgm:prSet/>
      <dgm:spPr/>
      <dgm:t>
        <a:bodyPr/>
        <a:lstStyle/>
        <a:p>
          <a:endParaRPr lang="en-US" dirty="0"/>
        </a:p>
      </dgm:t>
    </dgm:pt>
    <dgm:pt modelId="{07504D38-ECD7-41EE-BFFC-A32B04380AFE}" type="sibTrans" cxnId="{C0E0D9DB-3731-4F5C-978D-8BBFDF9076DD}">
      <dgm:prSet/>
      <dgm:spPr/>
      <dgm:t>
        <a:bodyPr/>
        <a:lstStyle/>
        <a:p>
          <a:endParaRPr lang="en-US"/>
        </a:p>
      </dgm:t>
    </dgm:pt>
    <dgm:pt modelId="{11FEC9C6-4F88-485B-9B68-344D2C9B15F4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E5AC0EAB-7E57-4AE2-BFC2-304E3DD113E4}" type="parTrans" cxnId="{1FABD1E4-B1C8-4105-8355-37007E954F17}">
      <dgm:prSet/>
      <dgm:spPr/>
      <dgm:t>
        <a:bodyPr/>
        <a:lstStyle/>
        <a:p>
          <a:endParaRPr lang="en-US" dirty="0"/>
        </a:p>
      </dgm:t>
    </dgm:pt>
    <dgm:pt modelId="{1CCC861E-DF4A-4E46-ABE4-23E61135BAC0}" type="sibTrans" cxnId="{1FABD1E4-B1C8-4105-8355-37007E954F17}">
      <dgm:prSet/>
      <dgm:spPr/>
      <dgm:t>
        <a:bodyPr/>
        <a:lstStyle/>
        <a:p>
          <a:endParaRPr lang="en-US"/>
        </a:p>
      </dgm:t>
    </dgm:pt>
    <dgm:pt modelId="{7DAB2388-D6BF-4866-9C96-A22873133C3D}" type="pres">
      <dgm:prSet presAssocID="{531E28BB-391E-4DE9-BCE6-E7D22B73621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4F9308-11E4-4345-AFBA-432A30CAE996}" type="pres">
      <dgm:prSet presAssocID="{FD1D1586-4E77-4388-AE8E-DC7DBCC2DD6A}" presName="root1" presStyleCnt="0"/>
      <dgm:spPr/>
    </dgm:pt>
    <dgm:pt modelId="{871F1CB3-7E81-47A3-BC1B-A76E6471768C}" type="pres">
      <dgm:prSet presAssocID="{FD1D1586-4E77-4388-AE8E-DC7DBCC2DD6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83B9B4-8E9D-49D3-B44F-B1A92AFB7685}" type="pres">
      <dgm:prSet presAssocID="{FD1D1586-4E77-4388-AE8E-DC7DBCC2DD6A}" presName="level2hierChild" presStyleCnt="0"/>
      <dgm:spPr/>
    </dgm:pt>
    <dgm:pt modelId="{95959F13-47F0-4CCB-A1D0-CD630BA2056B}" type="pres">
      <dgm:prSet presAssocID="{06135C3B-DE07-4402-9D23-CE65B0CCACD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A0EC07A-6C8A-4E5A-B98C-770F2B0837C6}" type="pres">
      <dgm:prSet presAssocID="{06135C3B-DE07-4402-9D23-CE65B0CCACD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CF5C5BE-0E51-4BD5-BFD2-D080C776C190}" type="pres">
      <dgm:prSet presAssocID="{179B8AC8-D646-4DFF-AB54-983FAD93A379}" presName="root2" presStyleCnt="0"/>
      <dgm:spPr/>
    </dgm:pt>
    <dgm:pt modelId="{EC0C8EFA-09AD-4994-8E68-18C5EF80E00C}" type="pres">
      <dgm:prSet presAssocID="{179B8AC8-D646-4DFF-AB54-983FAD93A37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618407-4A5F-4384-9132-645BBE29B14D}" type="pres">
      <dgm:prSet presAssocID="{179B8AC8-D646-4DFF-AB54-983FAD93A379}" presName="level3hierChild" presStyleCnt="0"/>
      <dgm:spPr/>
    </dgm:pt>
    <dgm:pt modelId="{CA0DDB03-2943-4687-B89C-84FA31DEF8D8}" type="pres">
      <dgm:prSet presAssocID="{4FFA8C5E-2BD1-45C6-9399-D0ABB58C0B95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3DBA30C-824F-4966-A382-BF7998E65828}" type="pres">
      <dgm:prSet presAssocID="{4FFA8C5E-2BD1-45C6-9399-D0ABB58C0B95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5231D4B-5B41-4A83-A88D-4148BC3345BF}" type="pres">
      <dgm:prSet presAssocID="{3DF384AE-467F-45C9-9907-3CB37A35BEFA}" presName="root2" presStyleCnt="0"/>
      <dgm:spPr/>
    </dgm:pt>
    <dgm:pt modelId="{C081F19A-8AC0-404B-A4B1-4DE02F6C92A6}" type="pres">
      <dgm:prSet presAssocID="{3DF384AE-467F-45C9-9907-3CB37A35BEF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42A8F3-3DC4-422F-82E5-D7C5F033722C}" type="pres">
      <dgm:prSet presAssocID="{3DF384AE-467F-45C9-9907-3CB37A35BEFA}" presName="level3hierChild" presStyleCnt="0"/>
      <dgm:spPr/>
    </dgm:pt>
    <dgm:pt modelId="{80226F25-7DCC-4111-8B5A-32B272344B72}" type="pres">
      <dgm:prSet presAssocID="{CB372AAB-A889-4078-A5C0-8D95271D6DC7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2EEA8DB-0375-44D0-84B8-3D28EE76CD25}" type="pres">
      <dgm:prSet presAssocID="{CB372AAB-A889-4078-A5C0-8D95271D6DC7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CC7E817-169F-466C-B8BB-D83CFE4A3B4C}" type="pres">
      <dgm:prSet presAssocID="{80E16484-76D6-4898-A3DD-0E3AC901F274}" presName="root2" presStyleCnt="0"/>
      <dgm:spPr/>
    </dgm:pt>
    <dgm:pt modelId="{623A42AB-41F8-4984-9E6B-7FA631FAF6DB}" type="pres">
      <dgm:prSet presAssocID="{80E16484-76D6-4898-A3DD-0E3AC901F27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36AB4B-E7D1-4719-9EF3-FE61441F5DF9}" type="pres">
      <dgm:prSet presAssocID="{80E16484-76D6-4898-A3DD-0E3AC901F274}" presName="level3hierChild" presStyleCnt="0"/>
      <dgm:spPr/>
    </dgm:pt>
    <dgm:pt modelId="{81BB979C-FC2D-4F76-8022-9839FEA00D2A}" type="pres">
      <dgm:prSet presAssocID="{E27255E2-0706-403F-9EC6-1BF59D16431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0BE086C-573A-4E18-8DCD-C67CDB05B09D}" type="pres">
      <dgm:prSet presAssocID="{E27255E2-0706-403F-9EC6-1BF59D16431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E8E6215-DA6D-43A3-9B50-299B6208CF90}" type="pres">
      <dgm:prSet presAssocID="{5291F3DF-3093-4BF0-A593-B0E97F556978}" presName="root2" presStyleCnt="0"/>
      <dgm:spPr/>
    </dgm:pt>
    <dgm:pt modelId="{1871E611-2C67-49E7-812E-ABBFCA8DDDFC}" type="pres">
      <dgm:prSet presAssocID="{5291F3DF-3093-4BF0-A593-B0E97F55697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60694A-F32A-4382-8518-C5A68480F367}" type="pres">
      <dgm:prSet presAssocID="{5291F3DF-3093-4BF0-A593-B0E97F556978}" presName="level3hierChild" presStyleCnt="0"/>
      <dgm:spPr/>
    </dgm:pt>
    <dgm:pt modelId="{2E22E209-94D8-4479-81FC-CB55EC280DA1}" type="pres">
      <dgm:prSet presAssocID="{E5AC0EAB-7E57-4AE2-BFC2-304E3DD113E4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2F063C6-57ED-454F-97EF-C9783FBDC7A4}" type="pres">
      <dgm:prSet presAssocID="{E5AC0EAB-7E57-4AE2-BFC2-304E3DD113E4}" presName="connTx" presStyleLbl="parChTrans1D3" presStyleIdx="2" presStyleCnt="3"/>
      <dgm:spPr/>
      <dgm:t>
        <a:bodyPr/>
        <a:lstStyle/>
        <a:p>
          <a:endParaRPr lang="en-US"/>
        </a:p>
      </dgm:t>
    </dgm:pt>
    <dgm:pt modelId="{1B1CDB0B-2567-40CB-98F1-ECCF47AB93F9}" type="pres">
      <dgm:prSet presAssocID="{11FEC9C6-4F88-485B-9B68-344D2C9B15F4}" presName="root2" presStyleCnt="0"/>
      <dgm:spPr/>
    </dgm:pt>
    <dgm:pt modelId="{5C040AD9-F6BF-42CD-8389-6FA3EAB27C22}" type="pres">
      <dgm:prSet presAssocID="{11FEC9C6-4F88-485B-9B68-344D2C9B15F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72AC1-8794-4B71-ADB9-891AA5982EA1}" type="pres">
      <dgm:prSet presAssocID="{11FEC9C6-4F88-485B-9B68-344D2C9B15F4}" presName="level3hierChild" presStyleCnt="0"/>
      <dgm:spPr/>
    </dgm:pt>
  </dgm:ptLst>
  <dgm:cxnLst>
    <dgm:cxn modelId="{5DC109C5-BA22-4F35-81BB-45B8FE7F7279}" srcId="{FD1D1586-4E77-4388-AE8E-DC7DBCC2DD6A}" destId="{179B8AC8-D646-4DFF-AB54-983FAD93A379}" srcOrd="0" destOrd="0" parTransId="{06135C3B-DE07-4402-9D23-CE65B0CCACDE}" sibTransId="{278962E4-1383-4FE1-8E5A-A474560F2D07}"/>
    <dgm:cxn modelId="{88EC1CAB-3C00-4689-A1A4-5C61B04215BC}" type="presOf" srcId="{E27255E2-0706-403F-9EC6-1BF59D164314}" destId="{10BE086C-573A-4E18-8DCD-C67CDB05B09D}" srcOrd="1" destOrd="0" presId="urn:microsoft.com/office/officeart/2005/8/layout/hierarchy2"/>
    <dgm:cxn modelId="{D5A90516-1DE7-41E4-BA67-D38F7DC832D5}" type="presOf" srcId="{CB372AAB-A889-4078-A5C0-8D95271D6DC7}" destId="{62EEA8DB-0375-44D0-84B8-3D28EE76CD25}" srcOrd="1" destOrd="0" presId="urn:microsoft.com/office/officeart/2005/8/layout/hierarchy2"/>
    <dgm:cxn modelId="{B23C5A12-F558-4129-90EC-E6420D166BCE}" type="presOf" srcId="{E5AC0EAB-7E57-4AE2-BFC2-304E3DD113E4}" destId="{F2F063C6-57ED-454F-97EF-C9783FBDC7A4}" srcOrd="1" destOrd="0" presId="urn:microsoft.com/office/officeart/2005/8/layout/hierarchy2"/>
    <dgm:cxn modelId="{916F8FBE-19ED-4060-A352-6138B6B98783}" srcId="{531E28BB-391E-4DE9-BCE6-E7D22B736218}" destId="{FD1D1586-4E77-4388-AE8E-DC7DBCC2DD6A}" srcOrd="0" destOrd="0" parTransId="{BA719CAE-AA89-43DA-B948-FD3259110356}" sibTransId="{7F613D4E-0493-479E-937B-82E8CC466725}"/>
    <dgm:cxn modelId="{C375B78A-E9C1-4F2A-A291-21122B4DD0B4}" type="presOf" srcId="{5291F3DF-3093-4BF0-A593-B0E97F556978}" destId="{1871E611-2C67-49E7-812E-ABBFCA8DDDFC}" srcOrd="0" destOrd="0" presId="urn:microsoft.com/office/officeart/2005/8/layout/hierarchy2"/>
    <dgm:cxn modelId="{6951F058-4B5E-4A9F-9FAF-DB3EC6928ECF}" type="presOf" srcId="{179B8AC8-D646-4DFF-AB54-983FAD93A379}" destId="{EC0C8EFA-09AD-4994-8E68-18C5EF80E00C}" srcOrd="0" destOrd="0" presId="urn:microsoft.com/office/officeart/2005/8/layout/hierarchy2"/>
    <dgm:cxn modelId="{C5761005-489B-42DD-B628-846F3335EE82}" type="presOf" srcId="{11FEC9C6-4F88-485B-9B68-344D2C9B15F4}" destId="{5C040AD9-F6BF-42CD-8389-6FA3EAB27C22}" srcOrd="0" destOrd="0" presId="urn:microsoft.com/office/officeart/2005/8/layout/hierarchy2"/>
    <dgm:cxn modelId="{D4DF843E-AD60-4B46-9C46-F29215904A94}" type="presOf" srcId="{4FFA8C5E-2BD1-45C6-9399-D0ABB58C0B95}" destId="{CA0DDB03-2943-4687-B89C-84FA31DEF8D8}" srcOrd="0" destOrd="0" presId="urn:microsoft.com/office/officeart/2005/8/layout/hierarchy2"/>
    <dgm:cxn modelId="{1FABD1E4-B1C8-4105-8355-37007E954F17}" srcId="{5291F3DF-3093-4BF0-A593-B0E97F556978}" destId="{11FEC9C6-4F88-485B-9B68-344D2C9B15F4}" srcOrd="0" destOrd="0" parTransId="{E5AC0EAB-7E57-4AE2-BFC2-304E3DD113E4}" sibTransId="{1CCC861E-DF4A-4E46-ABE4-23E61135BAC0}"/>
    <dgm:cxn modelId="{68C508CD-F456-44ED-BE7B-422C2F104923}" type="presOf" srcId="{CB372AAB-A889-4078-A5C0-8D95271D6DC7}" destId="{80226F25-7DCC-4111-8B5A-32B272344B72}" srcOrd="0" destOrd="0" presId="urn:microsoft.com/office/officeart/2005/8/layout/hierarchy2"/>
    <dgm:cxn modelId="{DBE6BB6E-E44F-439D-86A9-F3E89582CA5B}" type="presOf" srcId="{80E16484-76D6-4898-A3DD-0E3AC901F274}" destId="{623A42AB-41F8-4984-9E6B-7FA631FAF6DB}" srcOrd="0" destOrd="0" presId="urn:microsoft.com/office/officeart/2005/8/layout/hierarchy2"/>
    <dgm:cxn modelId="{004C1A54-7547-476F-9B31-D0FABF86FB13}" type="presOf" srcId="{531E28BB-391E-4DE9-BCE6-E7D22B736218}" destId="{7DAB2388-D6BF-4866-9C96-A22873133C3D}" srcOrd="0" destOrd="0" presId="urn:microsoft.com/office/officeart/2005/8/layout/hierarchy2"/>
    <dgm:cxn modelId="{FB7C1D06-1F23-4B09-8C03-34CE681C4A0A}" type="presOf" srcId="{FD1D1586-4E77-4388-AE8E-DC7DBCC2DD6A}" destId="{871F1CB3-7E81-47A3-BC1B-A76E6471768C}" srcOrd="0" destOrd="0" presId="urn:microsoft.com/office/officeart/2005/8/layout/hierarchy2"/>
    <dgm:cxn modelId="{522C035D-6011-4503-B3CD-830193609BDE}" type="presOf" srcId="{E27255E2-0706-403F-9EC6-1BF59D164314}" destId="{81BB979C-FC2D-4F76-8022-9839FEA00D2A}" srcOrd="0" destOrd="0" presId="urn:microsoft.com/office/officeart/2005/8/layout/hierarchy2"/>
    <dgm:cxn modelId="{9D5446BD-F156-4D8D-AAAA-C0A892A692B0}" type="presOf" srcId="{E5AC0EAB-7E57-4AE2-BFC2-304E3DD113E4}" destId="{2E22E209-94D8-4479-81FC-CB55EC280DA1}" srcOrd="0" destOrd="0" presId="urn:microsoft.com/office/officeart/2005/8/layout/hierarchy2"/>
    <dgm:cxn modelId="{A7EC5BD9-BEEC-4023-BC05-76A3068DA387}" type="presOf" srcId="{06135C3B-DE07-4402-9D23-CE65B0CCACDE}" destId="{FA0EC07A-6C8A-4E5A-B98C-770F2B0837C6}" srcOrd="1" destOrd="0" presId="urn:microsoft.com/office/officeart/2005/8/layout/hierarchy2"/>
    <dgm:cxn modelId="{FB6A871A-734C-44B2-9151-4074BDFB9561}" srcId="{179B8AC8-D646-4DFF-AB54-983FAD93A379}" destId="{3DF384AE-467F-45C9-9907-3CB37A35BEFA}" srcOrd="0" destOrd="0" parTransId="{4FFA8C5E-2BD1-45C6-9399-D0ABB58C0B95}" sibTransId="{508C1FE4-0230-4935-A061-64D0881DB67F}"/>
    <dgm:cxn modelId="{D734F4EB-7EF3-4B9E-980A-06312AD92826}" type="presOf" srcId="{06135C3B-DE07-4402-9D23-CE65B0CCACDE}" destId="{95959F13-47F0-4CCB-A1D0-CD630BA2056B}" srcOrd="0" destOrd="0" presId="urn:microsoft.com/office/officeart/2005/8/layout/hierarchy2"/>
    <dgm:cxn modelId="{C0E0D9DB-3731-4F5C-978D-8BBFDF9076DD}" srcId="{FD1D1586-4E77-4388-AE8E-DC7DBCC2DD6A}" destId="{5291F3DF-3093-4BF0-A593-B0E97F556978}" srcOrd="1" destOrd="0" parTransId="{E27255E2-0706-403F-9EC6-1BF59D164314}" sibTransId="{07504D38-ECD7-41EE-BFFC-A32B04380AFE}"/>
    <dgm:cxn modelId="{CDA728D1-EB22-4672-A49A-EB3CC2780A8F}" type="presOf" srcId="{4FFA8C5E-2BD1-45C6-9399-D0ABB58C0B95}" destId="{D3DBA30C-824F-4966-A382-BF7998E65828}" srcOrd="1" destOrd="0" presId="urn:microsoft.com/office/officeart/2005/8/layout/hierarchy2"/>
    <dgm:cxn modelId="{8F6A7B67-3B61-4DCF-B503-45F2937F4182}" type="presOf" srcId="{3DF384AE-467F-45C9-9907-3CB37A35BEFA}" destId="{C081F19A-8AC0-404B-A4B1-4DE02F6C92A6}" srcOrd="0" destOrd="0" presId="urn:microsoft.com/office/officeart/2005/8/layout/hierarchy2"/>
    <dgm:cxn modelId="{EA267482-B2C7-4E83-B520-79068E40056F}" srcId="{179B8AC8-D646-4DFF-AB54-983FAD93A379}" destId="{80E16484-76D6-4898-A3DD-0E3AC901F274}" srcOrd="1" destOrd="0" parTransId="{CB372AAB-A889-4078-A5C0-8D95271D6DC7}" sibTransId="{41420511-5FEC-46D1-8288-0B0692F3C89A}"/>
    <dgm:cxn modelId="{4CD27764-0E00-41F2-9E0A-DA399F3A7C09}" type="presParOf" srcId="{7DAB2388-D6BF-4866-9C96-A22873133C3D}" destId="{8D4F9308-11E4-4345-AFBA-432A30CAE996}" srcOrd="0" destOrd="0" presId="urn:microsoft.com/office/officeart/2005/8/layout/hierarchy2"/>
    <dgm:cxn modelId="{8406F5B7-1DC0-4BDA-9820-88394B71BA5D}" type="presParOf" srcId="{8D4F9308-11E4-4345-AFBA-432A30CAE996}" destId="{871F1CB3-7E81-47A3-BC1B-A76E6471768C}" srcOrd="0" destOrd="0" presId="urn:microsoft.com/office/officeart/2005/8/layout/hierarchy2"/>
    <dgm:cxn modelId="{21C83AF4-04B8-480A-8DE5-262ED144CB93}" type="presParOf" srcId="{8D4F9308-11E4-4345-AFBA-432A30CAE996}" destId="{2B83B9B4-8E9D-49D3-B44F-B1A92AFB7685}" srcOrd="1" destOrd="0" presId="urn:microsoft.com/office/officeart/2005/8/layout/hierarchy2"/>
    <dgm:cxn modelId="{C5745B47-D1AF-42A4-8144-05DCFBB97A6C}" type="presParOf" srcId="{2B83B9B4-8E9D-49D3-B44F-B1A92AFB7685}" destId="{95959F13-47F0-4CCB-A1D0-CD630BA2056B}" srcOrd="0" destOrd="0" presId="urn:microsoft.com/office/officeart/2005/8/layout/hierarchy2"/>
    <dgm:cxn modelId="{DCB68E02-EA98-41AC-89DD-E1EC35B6B1E7}" type="presParOf" srcId="{95959F13-47F0-4CCB-A1D0-CD630BA2056B}" destId="{FA0EC07A-6C8A-4E5A-B98C-770F2B0837C6}" srcOrd="0" destOrd="0" presId="urn:microsoft.com/office/officeart/2005/8/layout/hierarchy2"/>
    <dgm:cxn modelId="{71FDB814-5F2A-4550-94D3-1E1EBC63B6AF}" type="presParOf" srcId="{2B83B9B4-8E9D-49D3-B44F-B1A92AFB7685}" destId="{ACF5C5BE-0E51-4BD5-BFD2-D080C776C190}" srcOrd="1" destOrd="0" presId="urn:microsoft.com/office/officeart/2005/8/layout/hierarchy2"/>
    <dgm:cxn modelId="{E829940E-691C-4DF8-A5EF-154E44163554}" type="presParOf" srcId="{ACF5C5BE-0E51-4BD5-BFD2-D080C776C190}" destId="{EC0C8EFA-09AD-4994-8E68-18C5EF80E00C}" srcOrd="0" destOrd="0" presId="urn:microsoft.com/office/officeart/2005/8/layout/hierarchy2"/>
    <dgm:cxn modelId="{0A502530-6C06-41ED-A2D1-FC8D9AA9BF20}" type="presParOf" srcId="{ACF5C5BE-0E51-4BD5-BFD2-D080C776C190}" destId="{7F618407-4A5F-4384-9132-645BBE29B14D}" srcOrd="1" destOrd="0" presId="urn:microsoft.com/office/officeart/2005/8/layout/hierarchy2"/>
    <dgm:cxn modelId="{01CE13D3-B800-4A6A-8B1D-C17388BEEA8F}" type="presParOf" srcId="{7F618407-4A5F-4384-9132-645BBE29B14D}" destId="{CA0DDB03-2943-4687-B89C-84FA31DEF8D8}" srcOrd="0" destOrd="0" presId="urn:microsoft.com/office/officeart/2005/8/layout/hierarchy2"/>
    <dgm:cxn modelId="{DE88C345-DB47-4BDF-9CF4-D9CADF64E9B2}" type="presParOf" srcId="{CA0DDB03-2943-4687-B89C-84FA31DEF8D8}" destId="{D3DBA30C-824F-4966-A382-BF7998E65828}" srcOrd="0" destOrd="0" presId="urn:microsoft.com/office/officeart/2005/8/layout/hierarchy2"/>
    <dgm:cxn modelId="{A3041F3E-0EEB-49BC-BDA1-E29F4BE60BCC}" type="presParOf" srcId="{7F618407-4A5F-4384-9132-645BBE29B14D}" destId="{95231D4B-5B41-4A83-A88D-4148BC3345BF}" srcOrd="1" destOrd="0" presId="urn:microsoft.com/office/officeart/2005/8/layout/hierarchy2"/>
    <dgm:cxn modelId="{988F4050-3DFE-4BD0-8770-677175DE090D}" type="presParOf" srcId="{95231D4B-5B41-4A83-A88D-4148BC3345BF}" destId="{C081F19A-8AC0-404B-A4B1-4DE02F6C92A6}" srcOrd="0" destOrd="0" presId="urn:microsoft.com/office/officeart/2005/8/layout/hierarchy2"/>
    <dgm:cxn modelId="{CB102CB1-3E6E-4F26-A02A-2156F6E25A77}" type="presParOf" srcId="{95231D4B-5B41-4A83-A88D-4148BC3345BF}" destId="{5B42A8F3-3DC4-422F-82E5-D7C5F033722C}" srcOrd="1" destOrd="0" presId="urn:microsoft.com/office/officeart/2005/8/layout/hierarchy2"/>
    <dgm:cxn modelId="{764B3762-043B-4D31-A1E9-9C80A2D72044}" type="presParOf" srcId="{7F618407-4A5F-4384-9132-645BBE29B14D}" destId="{80226F25-7DCC-4111-8B5A-32B272344B72}" srcOrd="2" destOrd="0" presId="urn:microsoft.com/office/officeart/2005/8/layout/hierarchy2"/>
    <dgm:cxn modelId="{0045F13F-E246-43FA-BBDF-28131C5CD9AB}" type="presParOf" srcId="{80226F25-7DCC-4111-8B5A-32B272344B72}" destId="{62EEA8DB-0375-44D0-84B8-3D28EE76CD25}" srcOrd="0" destOrd="0" presId="urn:microsoft.com/office/officeart/2005/8/layout/hierarchy2"/>
    <dgm:cxn modelId="{1C0131A3-84DD-4A92-A9E4-C8922B651F3D}" type="presParOf" srcId="{7F618407-4A5F-4384-9132-645BBE29B14D}" destId="{FCC7E817-169F-466C-B8BB-D83CFE4A3B4C}" srcOrd="3" destOrd="0" presId="urn:microsoft.com/office/officeart/2005/8/layout/hierarchy2"/>
    <dgm:cxn modelId="{F6F19219-7B0C-4380-9364-7447BE7A4D74}" type="presParOf" srcId="{FCC7E817-169F-466C-B8BB-D83CFE4A3B4C}" destId="{623A42AB-41F8-4984-9E6B-7FA631FAF6DB}" srcOrd="0" destOrd="0" presId="urn:microsoft.com/office/officeart/2005/8/layout/hierarchy2"/>
    <dgm:cxn modelId="{68E197EA-F0A8-4E12-B9B3-0CA93AF06908}" type="presParOf" srcId="{FCC7E817-169F-466C-B8BB-D83CFE4A3B4C}" destId="{FB36AB4B-E7D1-4719-9EF3-FE61441F5DF9}" srcOrd="1" destOrd="0" presId="urn:microsoft.com/office/officeart/2005/8/layout/hierarchy2"/>
    <dgm:cxn modelId="{D2EACE7D-D457-4800-86A4-45F3A22C8610}" type="presParOf" srcId="{2B83B9B4-8E9D-49D3-B44F-B1A92AFB7685}" destId="{81BB979C-FC2D-4F76-8022-9839FEA00D2A}" srcOrd="2" destOrd="0" presId="urn:microsoft.com/office/officeart/2005/8/layout/hierarchy2"/>
    <dgm:cxn modelId="{479084F4-579C-4873-953C-97C53AC880CD}" type="presParOf" srcId="{81BB979C-FC2D-4F76-8022-9839FEA00D2A}" destId="{10BE086C-573A-4E18-8DCD-C67CDB05B09D}" srcOrd="0" destOrd="0" presId="urn:microsoft.com/office/officeart/2005/8/layout/hierarchy2"/>
    <dgm:cxn modelId="{DFE3507F-8571-4898-9489-0B22BD957DE5}" type="presParOf" srcId="{2B83B9B4-8E9D-49D3-B44F-B1A92AFB7685}" destId="{9E8E6215-DA6D-43A3-9B50-299B6208CF90}" srcOrd="3" destOrd="0" presId="urn:microsoft.com/office/officeart/2005/8/layout/hierarchy2"/>
    <dgm:cxn modelId="{EEC6A4BF-ED21-4F0B-B71A-0169610EABCA}" type="presParOf" srcId="{9E8E6215-DA6D-43A3-9B50-299B6208CF90}" destId="{1871E611-2C67-49E7-812E-ABBFCA8DDDFC}" srcOrd="0" destOrd="0" presId="urn:microsoft.com/office/officeart/2005/8/layout/hierarchy2"/>
    <dgm:cxn modelId="{E33F6F62-1692-414E-A0FB-A9185D1F6837}" type="presParOf" srcId="{9E8E6215-DA6D-43A3-9B50-299B6208CF90}" destId="{8260694A-F32A-4382-8518-C5A68480F367}" srcOrd="1" destOrd="0" presId="urn:microsoft.com/office/officeart/2005/8/layout/hierarchy2"/>
    <dgm:cxn modelId="{E4422C24-30A4-475B-B62B-280D12639E43}" type="presParOf" srcId="{8260694A-F32A-4382-8518-C5A68480F367}" destId="{2E22E209-94D8-4479-81FC-CB55EC280DA1}" srcOrd="0" destOrd="0" presId="urn:microsoft.com/office/officeart/2005/8/layout/hierarchy2"/>
    <dgm:cxn modelId="{0A231C3D-BF59-4B8A-B120-F7CA7E081D9D}" type="presParOf" srcId="{2E22E209-94D8-4479-81FC-CB55EC280DA1}" destId="{F2F063C6-57ED-454F-97EF-C9783FBDC7A4}" srcOrd="0" destOrd="0" presId="urn:microsoft.com/office/officeart/2005/8/layout/hierarchy2"/>
    <dgm:cxn modelId="{0DDDCEF9-D9B7-412D-A15D-45923802969C}" type="presParOf" srcId="{8260694A-F32A-4382-8518-C5A68480F367}" destId="{1B1CDB0B-2567-40CB-98F1-ECCF47AB93F9}" srcOrd="1" destOrd="0" presId="urn:microsoft.com/office/officeart/2005/8/layout/hierarchy2"/>
    <dgm:cxn modelId="{57E42459-8919-4F96-8C14-AD4AAF66E558}" type="presParOf" srcId="{1B1CDB0B-2567-40CB-98F1-ECCF47AB93F9}" destId="{5C040AD9-F6BF-42CD-8389-6FA3EAB27C22}" srcOrd="0" destOrd="0" presId="urn:microsoft.com/office/officeart/2005/8/layout/hierarchy2"/>
    <dgm:cxn modelId="{2F25ECC7-5639-49AA-B302-DB6A97E5C79F}" type="presParOf" srcId="{1B1CDB0B-2567-40CB-98F1-ECCF47AB93F9}" destId="{FE472AC1-8794-4B71-ADB9-891AA5982EA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73FCC-2220-43D0-9F35-52369B1263F1}" type="datetimeFigureOut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7C73E-0BFB-4568-8ACE-23437F5E35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531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7C73E-0BFB-4568-8ACE-23437F5E35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743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7C73E-0BFB-4568-8ACE-23437F5E35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918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7C73E-0BFB-4568-8ACE-23437F5E35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65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05A3-1B88-4371-BC4D-C12EC66EE714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41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9A7D-3ACF-41A8-B75F-ABF9AD0E6719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457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1076-A6B2-411B-BF5F-F283E453976D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419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940-FA07-4A1D-90D1-C5BDCB28A343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30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697E-16A4-41F3-9FFF-6C12ECBDFDA0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751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3EF4-C1C0-433A-9F3B-357256222C60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60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42DB-4094-44F4-A218-E0B90B878E86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521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55E-1BED-4BDD-9135-616E927AA3E6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855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3F33-4F9F-41DD-A333-7B89DE078CEC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313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670-E141-4CD5-B6C7-332E7C398B75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995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D979-25C4-445D-AA4D-A314DAFADDDD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070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2D8E-C786-4D23-A6D7-11ABA8DC76D1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502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9800" y="4719823"/>
            <a:ext cx="464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Insights for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1093" y="3963674"/>
            <a:ext cx="2560320" cy="25752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256825"/>
            <a:ext cx="4999940" cy="3243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6200" y="6385024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Title Slide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6217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389287"/>
            <a:ext cx="86868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Bonus Slide:  Machine Learning Regression Decision Tree to Predict WF Revenue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0689"/>
            <a:ext cx="8134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decision tree regression model was also fit to predict WF revenue using company revenue and company profit.  </a:t>
            </a:r>
          </a:p>
          <a:p>
            <a:pPr marL="0" indent="0">
              <a:buNone/>
            </a:pPr>
            <a:r>
              <a:rPr lang="en-US" dirty="0" smtClean="0"/>
              <a:t>The average error (mean absolute error) of the model tested to create predictions on a sample of the original data was $870,000 (max revenue from any one company was about $63 million).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58099267"/>
              </p:ext>
            </p:extLst>
          </p:nvPr>
        </p:nvGraphicFramePr>
        <p:xfrm>
          <a:off x="2533650" y="3860714"/>
          <a:ext cx="35814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75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622" y="371138"/>
            <a:ext cx="596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Fortune 500 Companies: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0820" y="1667078"/>
            <a:ext cx="34653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The top 500 public U.S. companies, ranked by Fortune Magazine</a:t>
            </a:r>
          </a:p>
          <a:p>
            <a:endParaRPr lang="en-US" sz="2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/>
          <a:srcRect l="15015" t="44425" r="50817" b="18256"/>
          <a:stretch/>
        </p:blipFill>
        <p:spPr>
          <a:xfrm>
            <a:off x="4839870" y="3938136"/>
            <a:ext cx="3840996" cy="23587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1800" y="5948173"/>
            <a:ext cx="1997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Fortune 500 HQs </a:t>
            </a:r>
            <a:r>
              <a:rPr lang="en-US" sz="1200" dirty="0" smtClean="0"/>
              <a:t>Source:  ceo.com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Fortune 500 Companies:  Insights for Wells Fargo</a:t>
            </a:r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/>
          <a:srcRect l="10833" t="20356" r="44999" b="35178"/>
          <a:stretch/>
        </p:blipFill>
        <p:spPr>
          <a:xfrm>
            <a:off x="3886200" y="1151369"/>
            <a:ext cx="5126593" cy="290184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81600" y="1789447"/>
            <a:ext cx="3571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$ 12 trillion </a:t>
            </a:r>
            <a:r>
              <a:rPr lang="en-US" i="1" u="sng" dirty="0">
                <a:solidFill>
                  <a:schemeClr val="accent2">
                    <a:lumMod val="75000"/>
                  </a:schemeClr>
                </a:solidFill>
              </a:rPr>
              <a:t>total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revenue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$ 11 billion </a:t>
            </a:r>
            <a:r>
              <a:rPr lang="en-US" i="1" u="sng" dirty="0">
                <a:solidFill>
                  <a:schemeClr val="accent2">
                    <a:lumMod val="75000"/>
                  </a:schemeClr>
                </a:solidFill>
              </a:rPr>
              <a:t>median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revenue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#1 Company: Regions Financial Corps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/>
          <a:srcRect l="14166" t="29250" r="41667" b="29249"/>
          <a:stretch/>
        </p:blipFill>
        <p:spPr>
          <a:xfrm>
            <a:off x="0" y="3505082"/>
            <a:ext cx="4785124" cy="252799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33522" y="3972706"/>
            <a:ext cx="3962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$ 36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trillion </a:t>
            </a:r>
            <a:r>
              <a:rPr lang="en-US" i="1" u="sng" dirty="0" smtClean="0">
                <a:solidFill>
                  <a:schemeClr val="accent6">
                    <a:lumMod val="50000"/>
                  </a:schemeClr>
                </a:solidFill>
              </a:rPr>
              <a:t>total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 assets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$ 16 billion </a:t>
            </a:r>
            <a:r>
              <a:rPr lang="en-US" i="1" u="sng" dirty="0">
                <a:solidFill>
                  <a:schemeClr val="accent6">
                    <a:lumMod val="50000"/>
                  </a:schemeClr>
                </a:solidFill>
              </a:rPr>
              <a:t>median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assets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1 Company: Advanced Micro Devices</a:t>
            </a:r>
          </a:p>
          <a:p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0366" y="64098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5850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Most companies in:  Consumer Discretionary, </a:t>
            </a:r>
          </a:p>
          <a:p>
            <a:pPr algn="ctr"/>
            <a:r>
              <a:rPr lang="en-US" sz="2400" dirty="0" smtClean="0"/>
              <a:t>Information Technology, Industrials, Financials, and Health Care Sectors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15000" t="27450" r="41667" b="12691"/>
          <a:stretch/>
        </p:blipFill>
        <p:spPr>
          <a:xfrm>
            <a:off x="1143000" y="1489502"/>
            <a:ext cx="7010400" cy="544463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248736" y="2362200"/>
            <a:ext cx="2362200" cy="2438400"/>
          </a:xfrm>
          <a:prstGeom prst="ellipse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67268" y="2057400"/>
            <a:ext cx="457200" cy="2438400"/>
          </a:xfrm>
          <a:prstGeom prst="ellipse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0" y="6433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7730" t="17328" r="13043" b="27536"/>
          <a:stretch/>
        </p:blipFill>
        <p:spPr bwMode="auto">
          <a:xfrm>
            <a:off x="172036" y="791850"/>
            <a:ext cx="862279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257" y="632248"/>
            <a:ext cx="88963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Top 5 Sources of WF Revenue:  Companies</a:t>
            </a:r>
          </a:p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2129080"/>
            <a:ext cx="3200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Regions Financial Corps, 63.5M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5211" y="3986879"/>
            <a:ext cx="2335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Wal</a:t>
            </a:r>
            <a:r>
              <a:rPr lang="en-US" dirty="0"/>
              <a:t>-</a:t>
            </a:r>
            <a:r>
              <a:rPr lang="en-US" dirty="0" smtClean="0"/>
              <a:t>Mart Stores, 16M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4690989"/>
            <a:ext cx="3124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Microchip Technology, </a:t>
            </a:r>
            <a:r>
              <a:rPr lang="en-US" dirty="0" smtClean="0"/>
              <a:t>16.1M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91535" y="5052824"/>
            <a:ext cx="26900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Murphy Oil, 16.6M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966" y="3986879"/>
            <a:ext cx="3200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Vulcan Materials, 44.9M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0366" y="64098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22500" t="30731" r="5000" b="9981"/>
          <a:stretch/>
        </p:blipFill>
        <p:spPr>
          <a:xfrm>
            <a:off x="189761" y="1524000"/>
            <a:ext cx="8949690" cy="4114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9761" y="381000"/>
            <a:ext cx="9086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Sources of Revenue</a:t>
            </a:r>
            <a:r>
              <a:rPr lang="en-US" sz="2800" dirty="0"/>
              <a:t>: </a:t>
            </a:r>
            <a:r>
              <a:rPr lang="en-US" sz="2800" dirty="0" smtClean="0"/>
              <a:t>Product family. </a:t>
            </a:r>
          </a:p>
          <a:p>
            <a:pPr algn="ctr"/>
            <a:r>
              <a:rPr lang="en-US" sz="2800" dirty="0" smtClean="0"/>
              <a:t>By far, Credit garners the most revenue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0366" y="64098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29553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9933" y="572138"/>
            <a:ext cx="8001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Products:  </a:t>
            </a:r>
            <a:r>
              <a:rPr lang="en-US" sz="2000" dirty="0"/>
              <a:t>L</a:t>
            </a:r>
            <a:r>
              <a:rPr lang="en-US" sz="2000" dirty="0" smtClean="0"/>
              <a:t>ines of Credit generates the most revenue for WF, </a:t>
            </a:r>
          </a:p>
          <a:p>
            <a:pPr algn="ctr"/>
            <a:r>
              <a:rPr lang="en-US" sz="2000" dirty="0" smtClean="0"/>
              <a:t>at over $330 million.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Top 5 Companies – Lines of Credit</a:t>
            </a:r>
          </a:p>
          <a:p>
            <a:pPr algn="ctr"/>
            <a:r>
              <a:rPr lang="en-US" sz="1600" i="1" dirty="0" smtClean="0"/>
              <a:t>Deeper red indicates </a:t>
            </a:r>
            <a:r>
              <a:rPr lang="en-US" sz="1600" i="1" dirty="0"/>
              <a:t>h</a:t>
            </a:r>
            <a:r>
              <a:rPr lang="en-US" sz="1600" i="1" dirty="0" smtClean="0"/>
              <a:t>igher values, by column</a:t>
            </a:r>
          </a:p>
          <a:p>
            <a:pPr algn="ctr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45001" t="73080" r="25833" b="23532"/>
          <a:stretch/>
        </p:blipFill>
        <p:spPr>
          <a:xfrm>
            <a:off x="3581400" y="5100233"/>
            <a:ext cx="5016313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l="26667" t="38143" r="25000" b="39624"/>
          <a:stretch/>
        </p:blipFill>
        <p:spPr>
          <a:xfrm>
            <a:off x="414089" y="2590800"/>
            <a:ext cx="8372687" cy="21653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366" y="64098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239000" y="5029200"/>
            <a:ext cx="1358713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83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77504"/>
            <a:ext cx="8610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Lines of Credit:  It might be efficient to focus marketing efforts on  30 or so companies.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i="1" dirty="0" smtClean="0"/>
              <a:t>Each blue box reflects each company’s contribution to total revenue for lines of credit: Note how a little over a third of the revenue is generated from around 30 companies.</a:t>
            </a:r>
            <a:endParaRPr lang="en-US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0366" y="64098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24341" t="35165" r="15833" b="18873"/>
          <a:stretch/>
        </p:blipFill>
        <p:spPr>
          <a:xfrm>
            <a:off x="356985" y="2590800"/>
            <a:ext cx="846787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5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81000" y="1027907"/>
            <a:ext cx="3200400" cy="285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8800" y="1404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Regression Model and Correlations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58888" y="3126529"/>
            <a:ext cx="1209473" cy="10150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 Value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29833" y="1970563"/>
            <a:ext cx="1117063" cy="9606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Profit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77885" y="699904"/>
            <a:ext cx="1211017" cy="10027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Share-holder Equity</a:t>
            </a:r>
            <a:endParaRPr lang="en-US" sz="15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450618" y="1371600"/>
            <a:ext cx="863252" cy="670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450618" y="2426117"/>
            <a:ext cx="863252" cy="82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384407" y="2776812"/>
            <a:ext cx="991856" cy="55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 cstate="print"/>
          <a:srcRect l="24977" t="10698" r="22524" b="5561"/>
          <a:stretch/>
        </p:blipFill>
        <p:spPr>
          <a:xfrm>
            <a:off x="2479985" y="870493"/>
            <a:ext cx="6143724" cy="5509616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2435717" y="1804627"/>
            <a:ext cx="1333500" cy="109605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WF Revenue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149274" y="4337675"/>
            <a:ext cx="1268237" cy="113622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Company Revenue</a:t>
            </a:r>
            <a:endParaRPr lang="en-US" sz="14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388902" y="3097937"/>
            <a:ext cx="1154735" cy="1233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5912" y="176602"/>
            <a:ext cx="124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313870" y="1219200"/>
            <a:ext cx="1572330" cy="483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Wells Fargo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3690" y="97854"/>
            <a:ext cx="1452838" cy="560565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9929" y="5831226"/>
            <a:ext cx="2973706" cy="98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Company revenue, by itself, (or with other variables above) turns out to be a powerful predictor of WF Revenue</a:t>
            </a:r>
            <a:endParaRPr lang="en-US" sz="1700" dirty="0"/>
          </a:p>
        </p:txBody>
      </p:sp>
      <p:sp>
        <p:nvSpPr>
          <p:cNvPr id="20" name="TextBox 19"/>
          <p:cNvSpPr txBox="1"/>
          <p:nvPr/>
        </p:nvSpPr>
        <p:spPr>
          <a:xfrm>
            <a:off x="8490366" y="64098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71266" y="3203777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Correlation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Fortune 500 Companies:  Insights for Wells Fargo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7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4688</TotalTime>
  <Words>403</Words>
  <Application>Microsoft Office PowerPoint</Application>
  <PresentationFormat>On-screen Show (4:3)</PresentationFormat>
  <Paragraphs>76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Bonus Slide:  Machine Learning Regression Decision Tree to Predict WF Revenue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Chemsak</dc:creator>
  <cp:lastModifiedBy>Chemsak</cp:lastModifiedBy>
  <cp:revision>117</cp:revision>
  <dcterms:created xsi:type="dcterms:W3CDTF">2006-08-16T00:00:00Z</dcterms:created>
  <dcterms:modified xsi:type="dcterms:W3CDTF">2018-09-07T13:29:20Z</dcterms:modified>
</cp:coreProperties>
</file>