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4" r:id="rId3"/>
    <p:sldId id="278" r:id="rId4"/>
    <p:sldId id="272" r:id="rId5"/>
    <p:sldId id="282" r:id="rId6"/>
    <p:sldId id="283" r:id="rId7"/>
    <p:sldId id="289" r:id="rId8"/>
    <p:sldId id="290" r:id="rId9"/>
    <p:sldId id="291" r:id="rId10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3" autoAdjust="0"/>
  </p:normalViewPr>
  <p:slideViewPr>
    <p:cSldViewPr>
      <p:cViewPr>
        <p:scale>
          <a:sx n="100" d="100"/>
          <a:sy n="100" d="100"/>
        </p:scale>
        <p:origin x="-13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62" y="-102"/>
      </p:cViewPr>
      <p:guideLst>
        <p:guide orient="horz" pos="2934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A7E17-BA0E-441B-9F63-8454134552E0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AC668-595F-4D98-B83F-8996BFB20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414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Great relationships and partnerships create opportunities and drive good decision support and good decision 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251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beyond the research, look at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789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Columbia University</a:t>
            </a:r>
          </a:p>
          <a:p>
            <a:endParaRPr lang="en-US" sz="2000" dirty="0"/>
          </a:p>
          <a:p>
            <a:r>
              <a:rPr lang="en-US" sz="2000" dirty="0"/>
              <a:t>Process important in my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20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840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45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Other ways to build partnerships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97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073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684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Great relationships and partnerships create opportunities and drive good decision support.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There is no single metric.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C668-595F-4D98-B83F-8996BFB20A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919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emsak\Desktop\collaborate hands.jpg"/>
          <p:cNvPicPr>
            <a:picLocks noChangeAspect="1" noChangeArrowheads="1"/>
          </p:cNvPicPr>
          <p:nvPr/>
        </p:nvPicPr>
        <p:blipFill>
          <a:blip r:embed="rId3" cstate="print"/>
          <a:srcRect r="30572"/>
          <a:stretch>
            <a:fillRect/>
          </a:stretch>
        </p:blipFill>
        <p:spPr bwMode="auto">
          <a:xfrm>
            <a:off x="4572000" y="304800"/>
            <a:ext cx="4120896" cy="3566160"/>
          </a:xfrm>
          <a:prstGeom prst="rect">
            <a:avLst/>
          </a:prstGeom>
          <a:noFill/>
        </p:spPr>
      </p:pic>
      <p:pic>
        <p:nvPicPr>
          <p:cNvPr id="4099" name="Picture 3" descr="C:\Users\Chemsak\Desktop\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114800"/>
            <a:ext cx="4572000" cy="24860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533400"/>
            <a:ext cx="39624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Building Partnerships for Engaged Decision Support:  </a:t>
            </a:r>
          </a:p>
          <a:p>
            <a:pPr algn="ctr"/>
            <a:endParaRPr lang="en-US" sz="3200" dirty="0"/>
          </a:p>
          <a:p>
            <a:pPr algn="ctr"/>
            <a:r>
              <a:rPr lang="en-US" sz="3000" dirty="0"/>
              <a:t>A Vision </a:t>
            </a:r>
          </a:p>
          <a:p>
            <a:pPr algn="ctr"/>
            <a:r>
              <a:rPr lang="en-US" sz="3000" dirty="0"/>
              <a:t>of Institutional Research </a:t>
            </a:r>
          </a:p>
          <a:p>
            <a:pPr algn="ctr"/>
            <a:r>
              <a:rPr lang="en-US" sz="3000" dirty="0"/>
              <a:t>at an R1 University </a:t>
            </a:r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i="1" dirty="0" smtClean="0"/>
              <a:t>Stephen </a:t>
            </a:r>
            <a:r>
              <a:rPr lang="en-US" i="1" dirty="0" err="1" smtClean="0"/>
              <a:t>Chemsak</a:t>
            </a:r>
            <a:r>
              <a:rPr lang="en-US" i="1" dirty="0" smtClean="0"/>
              <a:t>, </a:t>
            </a:r>
            <a:r>
              <a:rPr lang="en-US" i="1" dirty="0" err="1" smtClean="0"/>
              <a:t>Ed.D</a:t>
            </a:r>
            <a:r>
              <a:rPr lang="en-US" i="1" dirty="0" smtClean="0"/>
              <a:t>.</a:t>
            </a:r>
            <a:endParaRPr lang="en-US" i="1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lum contrast="-10000"/>
          </a:blip>
          <a:srcRect l="20952" t="26667" r="47143" b="27619"/>
          <a:stretch>
            <a:fillRect/>
          </a:stretch>
        </p:blipFill>
        <p:spPr bwMode="auto">
          <a:xfrm>
            <a:off x="287020" y="914400"/>
            <a:ext cx="6266180" cy="561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New Vision for Institutional Research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601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Swing and Ross,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Insights from…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4400" dirty="0"/>
          </a:p>
          <a:p>
            <a:pPr>
              <a:buFont typeface="Wingdings" pitchFamily="2" charset="2"/>
              <a:buChar char="Ø"/>
            </a:pPr>
            <a:r>
              <a:rPr lang="en-US" sz="5900" dirty="0"/>
              <a:t> 10+ years in IR across sectors (public and private higher education).</a:t>
            </a:r>
          </a:p>
          <a:p>
            <a:pPr>
              <a:buNone/>
            </a:pPr>
            <a:endParaRPr lang="en-US" sz="5900" dirty="0"/>
          </a:p>
          <a:p>
            <a:pPr>
              <a:buFont typeface="Wingdings" pitchFamily="2" charset="2"/>
              <a:buChar char="Ø"/>
            </a:pPr>
            <a:r>
              <a:rPr lang="en-US" sz="5900" dirty="0"/>
              <a:t> 5+ years, each, at each IR Director (about 6 years) and IR Asst. Dir. Levels, working with Deans, VPs, Registrars, Presidents, IT, Admissions, HR, etc. </a:t>
            </a:r>
          </a:p>
          <a:p>
            <a:pPr>
              <a:buNone/>
            </a:pPr>
            <a:endParaRPr lang="en-US" sz="5900" dirty="0"/>
          </a:p>
          <a:p>
            <a:pPr>
              <a:buFont typeface="Wingdings" pitchFamily="2" charset="2"/>
              <a:buChar char="Ø"/>
            </a:pPr>
            <a:r>
              <a:rPr lang="en-US" sz="5900" dirty="0"/>
              <a:t> 9+ IR colleagues supervised  including associate director, 2 PhDs, analysts.</a:t>
            </a:r>
          </a:p>
          <a:p>
            <a:pPr>
              <a:buNone/>
            </a:pPr>
            <a:endParaRPr lang="en-US" sz="5900" dirty="0"/>
          </a:p>
          <a:p>
            <a:pPr>
              <a:buNone/>
            </a:pPr>
            <a:endParaRPr lang="en-US" sz="5900" dirty="0"/>
          </a:p>
          <a:p>
            <a:pPr>
              <a:buNone/>
            </a:pPr>
            <a:endParaRPr lang="en-US" sz="5900" dirty="0"/>
          </a:p>
          <a:p>
            <a:pPr>
              <a:buNone/>
            </a:pPr>
            <a:endParaRPr lang="en-US" sz="5300" dirty="0"/>
          </a:p>
          <a:p>
            <a:pPr>
              <a:buNone/>
            </a:pPr>
            <a:endParaRPr lang="en-US" sz="5000" dirty="0"/>
          </a:p>
          <a:p>
            <a:pPr>
              <a:buNone/>
            </a:pPr>
            <a:endParaRPr lang="en-US" sz="3300" dirty="0"/>
          </a:p>
          <a:p>
            <a:pPr>
              <a:buNone/>
            </a:pPr>
            <a:endParaRPr lang="en-US" sz="33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Chemsak\Desktop\dec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8229600" cy="46661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IR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i="1" dirty="0"/>
              <a:t>X</a:t>
            </a:r>
            <a:r>
              <a:rPr lang="en-US" sz="3000" dirty="0"/>
              <a:t>  </a:t>
            </a:r>
            <a:r>
              <a:rPr lang="en-US" sz="2800" dirty="0"/>
              <a:t>IR trained in social science.  But IR requires data science, qualitative research, soft skills. </a:t>
            </a:r>
          </a:p>
          <a:p>
            <a:pPr>
              <a:buNone/>
            </a:pPr>
            <a:endParaRPr lang="en-US" sz="2800" u="sng" dirty="0"/>
          </a:p>
          <a:p>
            <a:pPr>
              <a:buNone/>
            </a:pPr>
            <a:r>
              <a:rPr lang="en-US" sz="3600" b="1" i="1" dirty="0"/>
              <a:t>X</a:t>
            </a:r>
            <a:r>
              <a:rPr lang="en-US" sz="2800" dirty="0"/>
              <a:t>  Not engaged in decision support and self-assessment due to data cleaning and reporting.  Not focused on students, faculty, administration needs.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3600" b="1" i="1" dirty="0"/>
              <a:t>X</a:t>
            </a:r>
            <a:r>
              <a:rPr lang="en-US" sz="2800" i="1" dirty="0"/>
              <a:t> </a:t>
            </a:r>
            <a:r>
              <a:rPr lang="en-US" sz="2800" dirty="0"/>
              <a:t> Not good at </a:t>
            </a:r>
            <a:r>
              <a:rPr lang="en-US" sz="2800" u="sng" dirty="0"/>
              <a:t>communicating</a:t>
            </a:r>
            <a:r>
              <a:rPr lang="en-US" sz="2800" dirty="0"/>
              <a:t> results. IR </a:t>
            </a:r>
            <a:r>
              <a:rPr lang="en-US" sz="2800" u="sng" dirty="0"/>
              <a:t>does</a:t>
            </a:r>
            <a:r>
              <a:rPr lang="en-US" sz="2800" dirty="0"/>
              <a:t> produce great results, but needs to share better. IR likes numbers, but they can’t tell whole story. 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838200"/>
            <a:ext cx="6934200" cy="6019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sz="9600" dirty="0"/>
              <a:t>     Director models and builds relationship with team through professional development, creating capacity for cross-campus projects.  </a:t>
            </a:r>
          </a:p>
          <a:p>
            <a:pPr>
              <a:buNone/>
            </a:pPr>
            <a:r>
              <a:rPr lang="en-US" sz="9600" dirty="0"/>
              <a:t>    </a:t>
            </a:r>
          </a:p>
          <a:p>
            <a:pPr>
              <a:buNone/>
            </a:pPr>
            <a:endParaRPr lang="en-US" sz="9600" dirty="0"/>
          </a:p>
          <a:p>
            <a:pPr>
              <a:buNone/>
            </a:pPr>
            <a:r>
              <a:rPr lang="en-US" sz="9600" dirty="0"/>
              <a:t>     Director engages in IR team with cross-campus projects, first encouraging “traditional” projects to build partnerships, then moves to empower external stakeholders in decision support, ever asking for feedback to improve.</a:t>
            </a:r>
          </a:p>
          <a:p>
            <a:pPr>
              <a:buNone/>
            </a:pPr>
            <a:endParaRPr lang="en-US" sz="9600" dirty="0"/>
          </a:p>
          <a:p>
            <a:pPr>
              <a:buNone/>
            </a:pPr>
            <a:endParaRPr lang="en-US" sz="9600" dirty="0"/>
          </a:p>
          <a:p>
            <a:pPr>
              <a:buNone/>
            </a:pPr>
            <a:r>
              <a:rPr lang="en-US" sz="9600" dirty="0"/>
              <a:t>     IR office increases partners’ engagement more by incorporating qualitative research to address “why” questions and communicate stories of value-added through project lists, annual reports, and presentations.  </a:t>
            </a:r>
          </a:p>
          <a:p>
            <a:endParaRPr lang="en-US" sz="7400" dirty="0"/>
          </a:p>
          <a:p>
            <a:pPr>
              <a:buNone/>
            </a:pPr>
            <a:endParaRPr lang="en-US" sz="6200" dirty="0"/>
          </a:p>
          <a:p>
            <a:endParaRPr lang="en-US" sz="45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9" name="Picture 5" descr="C:\Users\Chemsak\Desktop\handshak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1794443" cy="1066800"/>
          </a:xfrm>
          <a:prstGeom prst="rect">
            <a:avLst/>
          </a:prstGeom>
          <a:noFill/>
        </p:spPr>
      </p:pic>
      <p:pic>
        <p:nvPicPr>
          <p:cNvPr id="1030" name="Picture 6" descr="C:\Users\Chemsak\Desktop\p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14400"/>
            <a:ext cx="2017068" cy="921013"/>
          </a:xfrm>
          <a:prstGeom prst="rect">
            <a:avLst/>
          </a:prstGeom>
          <a:noFill/>
        </p:spPr>
      </p:pic>
      <p:pic>
        <p:nvPicPr>
          <p:cNvPr id="1032" name="Picture 8" descr="C:\Users\Chemsak\Desktop\qualitative-research-services-250x2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953000"/>
            <a:ext cx="1447800" cy="1447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Solution:  A Vision of Institutional Research at an R1 University  </a:t>
            </a:r>
          </a:p>
          <a:p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71600" y="4038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/>
          </a:blip>
          <a:srcRect l="26249" t="27595" r="33606" b="52643"/>
          <a:stretch>
            <a:fillRect/>
          </a:stretch>
        </p:blipFill>
        <p:spPr bwMode="auto">
          <a:xfrm>
            <a:off x="304800" y="1295400"/>
            <a:ext cx="5181600" cy="159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33528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/>
              <a:t>“Tracking and Forecasting the Impact of Strategic Investments in Research Across Arts and Sciences”, 2018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1219200"/>
            <a:ext cx="289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 </a:t>
            </a:r>
            <a:r>
              <a:rPr lang="en-US" sz="2300" dirty="0"/>
              <a:t>Initial engagement and development to  engineer data collection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2971800"/>
            <a:ext cx="2971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300" dirty="0"/>
              <a:t>  Scenarios empowering partners to makes decisions.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810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Plan: Measure Research Impact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4648200"/>
            <a:ext cx="2971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300" dirty="0"/>
              <a:t>  Stories of impact proposed in rich, multimedia format.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6780" t="47458" r="44915" b="13220"/>
          <a:stretch>
            <a:fillRect/>
          </a:stretch>
        </p:blipFill>
        <p:spPr bwMode="auto">
          <a:xfrm>
            <a:off x="3962400" y="3810000"/>
            <a:ext cx="449317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304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Project: List of Probability Students Return, 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14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Master’s level includes </a:t>
            </a:r>
            <a:r>
              <a:rPr lang="en-US" sz="2200" u="sng" dirty="0"/>
              <a:t>6,300 undergrads </a:t>
            </a:r>
            <a:r>
              <a:rPr lang="en-US" sz="2200" dirty="0"/>
              <a:t>in 250,000  SUNY system.  </a:t>
            </a:r>
          </a:p>
        </p:txBody>
      </p:sp>
      <p:pic>
        <p:nvPicPr>
          <p:cNvPr id="43010" name="Picture 2" descr="Image result for state university of new york at cortla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143000"/>
            <a:ext cx="3902277" cy="990600"/>
          </a:xfrm>
          <a:prstGeom prst="rect">
            <a:avLst/>
          </a:prstGeom>
          <a:noFill/>
        </p:spPr>
      </p:pic>
      <p:sp>
        <p:nvSpPr>
          <p:cNvPr id="43012" name="AutoShape 4" descr="Image result for state university of new y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AutoShape 6" descr="Image result for state university of new y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5" cstate="print"/>
          <a:srcRect l="5238" t="36286" r="84285" b="24857"/>
          <a:stretch>
            <a:fillRect/>
          </a:stretch>
        </p:blipFill>
        <p:spPr bwMode="auto">
          <a:xfrm>
            <a:off x="1219200" y="1066800"/>
            <a:ext cx="2209800" cy="5122718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emsak\Desktop\collaborate hands.jpg"/>
          <p:cNvPicPr>
            <a:picLocks noChangeAspect="1" noChangeArrowheads="1"/>
          </p:cNvPicPr>
          <p:nvPr/>
        </p:nvPicPr>
        <p:blipFill>
          <a:blip r:embed="rId3" cstate="print"/>
          <a:srcRect r="30572"/>
          <a:stretch>
            <a:fillRect/>
          </a:stretch>
        </p:blipFill>
        <p:spPr bwMode="auto">
          <a:xfrm>
            <a:off x="4572000" y="304800"/>
            <a:ext cx="4120896" cy="3566160"/>
          </a:xfrm>
          <a:prstGeom prst="rect">
            <a:avLst/>
          </a:prstGeom>
          <a:noFill/>
        </p:spPr>
      </p:pic>
      <p:pic>
        <p:nvPicPr>
          <p:cNvPr id="4099" name="Picture 3" descr="C:\Users\Chemsak\Desktop\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114800"/>
            <a:ext cx="4572000" cy="24860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1219200"/>
            <a:ext cx="3962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Building Partnerships for Engaged Decision Support:  </a:t>
            </a:r>
          </a:p>
          <a:p>
            <a:pPr algn="ctr"/>
            <a:endParaRPr lang="en-US" sz="3200" dirty="0"/>
          </a:p>
          <a:p>
            <a:pPr algn="ctr"/>
            <a:r>
              <a:rPr lang="en-US" sz="3000" dirty="0"/>
              <a:t>A Vision </a:t>
            </a:r>
          </a:p>
          <a:p>
            <a:pPr algn="ctr"/>
            <a:r>
              <a:rPr lang="en-US" sz="3000" dirty="0"/>
              <a:t>of Institutional Research </a:t>
            </a:r>
          </a:p>
          <a:p>
            <a:pPr algn="ctr"/>
            <a:r>
              <a:rPr lang="en-US" sz="3000" dirty="0"/>
              <a:t>at an R1 University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7924</TotalTime>
  <Words>439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Insights from…</vt:lpstr>
      <vt:lpstr>Slide 4</vt:lpstr>
      <vt:lpstr>IR Challenges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Ideal  Institutional Research Office</dc:title>
  <dc:creator>Chemsak</dc:creator>
  <cp:lastModifiedBy>Chemsak</cp:lastModifiedBy>
  <cp:revision>59</cp:revision>
  <cp:lastPrinted>2018-05-21T13:44:30Z</cp:lastPrinted>
  <dcterms:created xsi:type="dcterms:W3CDTF">2006-08-16T00:00:00Z</dcterms:created>
  <dcterms:modified xsi:type="dcterms:W3CDTF">2018-05-31T23:26:24Z</dcterms:modified>
</cp:coreProperties>
</file>