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96" r:id="rId3"/>
    <p:sldId id="266" r:id="rId4"/>
    <p:sldId id="257" r:id="rId5"/>
    <p:sldId id="271" r:id="rId6"/>
    <p:sldId id="274" r:id="rId7"/>
    <p:sldId id="279" r:id="rId8"/>
    <p:sldId id="287" r:id="rId9"/>
    <p:sldId id="272" r:id="rId10"/>
    <p:sldId id="293" r:id="rId11"/>
    <p:sldId id="290" r:id="rId12"/>
    <p:sldId id="294" r:id="rId13"/>
    <p:sldId id="295" r:id="rId14"/>
    <p:sldId id="29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82" autoAdjust="0"/>
    <p:restoredTop sz="94291" autoAdjust="0"/>
  </p:normalViewPr>
  <p:slideViewPr>
    <p:cSldViewPr snapToGrid="0">
      <p:cViewPr varScale="1">
        <p:scale>
          <a:sx n="70" d="100"/>
          <a:sy n="70" d="100"/>
        </p:scale>
        <p:origin x="-114" y="-882"/>
      </p:cViewPr>
      <p:guideLst>
        <p:guide orient="horz" pos="2160"/>
        <p:guide pos="3840"/>
      </p:guideLst>
    </p:cSldViewPr>
  </p:slideViewPr>
  <p:outlineViewPr>
    <p:cViewPr>
      <p:scale>
        <a:sx n="33" d="100"/>
        <a:sy n="33" d="100"/>
      </p:scale>
      <p:origin x="0" y="-114"/>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890" y="7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EC937-06B5-4B69-B70B-AED4A4500D05}" type="datetimeFigureOut">
              <a:rPr lang="en-US" smtClean="0"/>
              <a:pPr/>
              <a:t>7/30/2018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64C0B-534B-4B84-B256-7A13A12B4BDE}" type="slidenum">
              <a:rPr lang="en-US" smtClean="0"/>
              <a:pPr/>
              <a:t>‹#›</a:t>
            </a:fld>
            <a:endParaRPr lang="en-US"/>
          </a:p>
        </p:txBody>
      </p:sp>
    </p:spTree>
    <p:extLst>
      <p:ext uri="{BB962C8B-B14F-4D97-AF65-F5344CB8AC3E}">
        <p14:creationId xmlns:p14="http://schemas.microsoft.com/office/powerpoint/2010/main" xmlns="" val="3739204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Job decision.  Personal decision.  Big consequences.  Scenario.  Don’t know for sure.  What that information shows will probably happen a year from now 5 years from now and this is important for your decision.  The person can give you insights to help you make a better decision.  In which situation would you rather be?</a:t>
            </a:r>
          </a:p>
          <a:p>
            <a:endParaRPr lang="en-US" dirty="0"/>
          </a:p>
          <a:p>
            <a:r>
              <a:rPr lang="en-US" dirty="0"/>
              <a:t>Don’t use “well”, “uh”, “so”,  </a:t>
            </a:r>
          </a:p>
          <a:p>
            <a:endParaRPr lang="en-US" dirty="0"/>
          </a:p>
          <a:p>
            <a:r>
              <a:rPr lang="en-US" dirty="0"/>
              <a:t>Speak slowly</a:t>
            </a:r>
          </a:p>
          <a:p>
            <a:endParaRPr lang="en-US" dirty="0"/>
          </a:p>
        </p:txBody>
      </p:sp>
      <p:sp>
        <p:nvSpPr>
          <p:cNvPr id="4" name="Slide Number Placeholder 3"/>
          <p:cNvSpPr>
            <a:spLocks noGrp="1"/>
          </p:cNvSpPr>
          <p:nvPr>
            <p:ph type="sldNum" sz="quarter" idx="10"/>
          </p:nvPr>
        </p:nvSpPr>
        <p:spPr/>
        <p:txBody>
          <a:bodyPr/>
          <a:lstStyle/>
          <a:p>
            <a:fld id="{74464C0B-534B-4B84-B256-7A13A12B4BDE}" type="slidenum">
              <a:rPr lang="en-US" smtClean="0"/>
              <a:pPr/>
              <a:t>1</a:t>
            </a:fld>
            <a:endParaRPr lang="en-US"/>
          </a:p>
        </p:txBody>
      </p:sp>
    </p:spTree>
    <p:extLst>
      <p:ext uri="{BB962C8B-B14F-4D97-AF65-F5344CB8AC3E}">
        <p14:creationId xmlns:p14="http://schemas.microsoft.com/office/powerpoint/2010/main" xmlns="" val="1008208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71054"/>
            <a:ext cx="5486400" cy="3600450"/>
          </a:xfrm>
        </p:spPr>
        <p:txBody>
          <a:bodyPr/>
          <a:lstStyle/>
          <a:p>
            <a:endParaRPr lang="en-US" dirty="0"/>
          </a:p>
        </p:txBody>
      </p:sp>
      <p:sp>
        <p:nvSpPr>
          <p:cNvPr id="4" name="Slide Number Placeholder 3"/>
          <p:cNvSpPr>
            <a:spLocks noGrp="1"/>
          </p:cNvSpPr>
          <p:nvPr>
            <p:ph type="sldNum" sz="quarter" idx="10"/>
          </p:nvPr>
        </p:nvSpPr>
        <p:spPr/>
        <p:txBody>
          <a:bodyPr/>
          <a:lstStyle/>
          <a:p>
            <a:fld id="{74464C0B-534B-4B84-B256-7A13A12B4BDE}" type="slidenum">
              <a:rPr lang="en-US" smtClean="0"/>
              <a:pPr/>
              <a:t>11</a:t>
            </a:fld>
            <a:endParaRPr lang="en-US"/>
          </a:p>
        </p:txBody>
      </p:sp>
      <p:pic>
        <p:nvPicPr>
          <p:cNvPr id="5" name="Picture 4">
            <a:extLst>
              <a:ext uri="{FF2B5EF4-FFF2-40B4-BE49-F238E27FC236}">
                <a16:creationId xmlns:a16="http://schemas.microsoft.com/office/drawing/2014/main" xmlns="" id="{2DD39BCF-6251-47DE-BCC0-E8E1CC72503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89585" y="5335399"/>
            <a:ext cx="888953" cy="856358"/>
          </a:xfrm>
          <a:prstGeom prst="rect">
            <a:avLst/>
          </a:prstGeom>
        </p:spPr>
      </p:pic>
    </p:spTree>
    <p:extLst>
      <p:ext uri="{BB962C8B-B14F-4D97-AF65-F5344CB8AC3E}">
        <p14:creationId xmlns:p14="http://schemas.microsoft.com/office/powerpoint/2010/main" xmlns="" val="562494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In the past 10 years </a:t>
            </a:r>
            <a:r>
              <a:rPr lang="en-US" dirty="0"/>
              <a:t>there have been incredible advances made in data and data analytics.  The </a:t>
            </a:r>
            <a:r>
              <a:rPr lang="en-US" u="sng" dirty="0"/>
              <a:t>situation </a:t>
            </a:r>
            <a:r>
              <a:rPr lang="en-US" dirty="0"/>
              <a:t>is changing fast.  In past 2 weeks, I read that a computer outperformed Doctors in diagnosing illness.  Computers got it right about 80% of time.  But physicians should not feel alone.  We data scientists and analysts, a few days later, I saw the example that Google had released their own machine learning models, that allows anyone, even non-experts to create their own machine learning algorithms. Talked with top data scientists, follow this closely, and read widely.  No one that I’ve talked to believes that human judgement will be replaced anytime soon (who would trust a computer to make a big decision for you).  And that’s because the most critical piece of making sure that advanced analytics succeeds is not the data or the information but the people – the leaders, the users, the analysts – in the organization.  The people and process.</a:t>
            </a:r>
          </a:p>
        </p:txBody>
      </p:sp>
      <p:sp>
        <p:nvSpPr>
          <p:cNvPr id="4" name="Slide Number Placeholder 3"/>
          <p:cNvSpPr>
            <a:spLocks noGrp="1"/>
          </p:cNvSpPr>
          <p:nvPr>
            <p:ph type="sldNum" sz="quarter" idx="10"/>
          </p:nvPr>
        </p:nvSpPr>
        <p:spPr/>
        <p:txBody>
          <a:bodyPr/>
          <a:lstStyle/>
          <a:p>
            <a:fld id="{74464C0B-534B-4B84-B256-7A13A12B4BDE}" type="slidenum">
              <a:rPr lang="en-US" smtClean="0"/>
              <a:pPr/>
              <a:t>3</a:t>
            </a:fld>
            <a:endParaRPr lang="en-US"/>
          </a:p>
        </p:txBody>
      </p:sp>
    </p:spTree>
    <p:extLst>
      <p:ext uri="{BB962C8B-B14F-4D97-AF65-F5344CB8AC3E}">
        <p14:creationId xmlns:p14="http://schemas.microsoft.com/office/powerpoint/2010/main" xmlns="" val="772138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Aristotle.  Prior.  Posterior Analytics.  Comes from Greek </a:t>
            </a:r>
            <a:r>
              <a:rPr lang="en-US" dirty="0" err="1"/>
              <a:t>analy</a:t>
            </a:r>
            <a:r>
              <a:rPr lang="en-US" dirty="0"/>
              <a:t> meaning to “loosen up”.   Break it apart and combine it back together.  </a:t>
            </a:r>
          </a:p>
        </p:txBody>
      </p:sp>
      <p:sp>
        <p:nvSpPr>
          <p:cNvPr id="4" name="Slide Number Placeholder 3"/>
          <p:cNvSpPr>
            <a:spLocks noGrp="1"/>
          </p:cNvSpPr>
          <p:nvPr>
            <p:ph type="sldNum" sz="quarter" idx="10"/>
          </p:nvPr>
        </p:nvSpPr>
        <p:spPr/>
        <p:txBody>
          <a:bodyPr/>
          <a:lstStyle/>
          <a:p>
            <a:fld id="{74464C0B-534B-4B84-B256-7A13A12B4BDE}" type="slidenum">
              <a:rPr lang="en-US" smtClean="0"/>
              <a:pPr/>
              <a:t>4</a:t>
            </a:fld>
            <a:endParaRPr lang="en-US"/>
          </a:p>
        </p:txBody>
      </p:sp>
    </p:spTree>
    <p:extLst>
      <p:ext uri="{BB962C8B-B14F-4D97-AF65-F5344CB8AC3E}">
        <p14:creationId xmlns:p14="http://schemas.microsoft.com/office/powerpoint/2010/main" xmlns="" val="896120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Share 3 </a:t>
            </a:r>
            <a:r>
              <a:rPr lang="en-US" sz="1600" u="sng" dirty="0"/>
              <a:t>features</a:t>
            </a:r>
            <a:r>
              <a:rPr lang="en-US" sz="1600" dirty="0"/>
              <a:t>.</a:t>
            </a:r>
          </a:p>
          <a:p>
            <a:endParaRPr lang="en-US" sz="1600" dirty="0"/>
          </a:p>
          <a:p>
            <a:r>
              <a:rPr lang="en-US" sz="1600" dirty="0"/>
              <a:t>Could be different names for these different fields.</a:t>
            </a:r>
          </a:p>
          <a:p>
            <a:endParaRPr lang="en-US" sz="1600" dirty="0"/>
          </a:p>
          <a:p>
            <a:r>
              <a:rPr lang="en-US" sz="1600" dirty="0"/>
              <a:t>These fields help us make the world a better place.</a:t>
            </a:r>
          </a:p>
          <a:p>
            <a:endParaRPr lang="en-US" sz="1600" dirty="0"/>
          </a:p>
          <a:p>
            <a:endParaRPr lang="en-US" sz="1800" dirty="0"/>
          </a:p>
        </p:txBody>
      </p:sp>
      <p:sp>
        <p:nvSpPr>
          <p:cNvPr id="4" name="Slide Number Placeholder 3"/>
          <p:cNvSpPr>
            <a:spLocks noGrp="1"/>
          </p:cNvSpPr>
          <p:nvPr>
            <p:ph type="sldNum" sz="quarter" idx="10"/>
          </p:nvPr>
        </p:nvSpPr>
        <p:spPr/>
        <p:txBody>
          <a:bodyPr/>
          <a:lstStyle/>
          <a:p>
            <a:fld id="{74464C0B-534B-4B84-B256-7A13A12B4BDE}" type="slidenum">
              <a:rPr lang="en-US" smtClean="0"/>
              <a:pPr/>
              <a:t>5</a:t>
            </a:fld>
            <a:endParaRPr lang="en-US"/>
          </a:p>
        </p:txBody>
      </p:sp>
    </p:spTree>
    <p:extLst>
      <p:ext uri="{BB962C8B-B14F-4D97-AF65-F5344CB8AC3E}">
        <p14:creationId xmlns:p14="http://schemas.microsoft.com/office/powerpoint/2010/main" xmlns="" val="3412708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Changing so rapidly that by time a case is published, moved on to next thing.</a:t>
            </a:r>
          </a:p>
          <a:p>
            <a:endParaRPr lang="en-US" dirty="0"/>
          </a:p>
          <a:p>
            <a:r>
              <a:rPr lang="en-US" dirty="0"/>
              <a:t>40 different </a:t>
            </a:r>
          </a:p>
          <a:p>
            <a:endParaRPr lang="en-US" dirty="0"/>
          </a:p>
          <a:p>
            <a:r>
              <a:rPr lang="en-US" dirty="0"/>
              <a:t>academic articles and </a:t>
            </a:r>
          </a:p>
          <a:p>
            <a:endParaRPr lang="en-US" dirty="0"/>
          </a:p>
          <a:p>
            <a:r>
              <a:rPr lang="en-US" dirty="0"/>
              <a:t>business briefs and</a:t>
            </a:r>
          </a:p>
          <a:p>
            <a:endParaRPr lang="en-US" dirty="0"/>
          </a:p>
          <a:p>
            <a:r>
              <a:rPr lang="en-US" dirty="0"/>
              <a:t> white papers.</a:t>
            </a:r>
          </a:p>
          <a:p>
            <a:endParaRPr lang="en-US" dirty="0"/>
          </a:p>
          <a:p>
            <a:r>
              <a:rPr lang="en-US" dirty="0"/>
              <a:t>Many recent cases written by business involved or short.  There are not a lot of academic case studies.  Many cases focus on narrow adoption, not entire enterprise.</a:t>
            </a:r>
          </a:p>
          <a:p>
            <a:endParaRPr lang="en-US" dirty="0"/>
          </a:p>
          <a:p>
            <a:r>
              <a:rPr lang="en-US" dirty="0"/>
              <a:t>Elder Research</a:t>
            </a:r>
          </a:p>
          <a:p>
            <a:r>
              <a:rPr lang="en-US" dirty="0"/>
              <a:t>McKinsey  </a:t>
            </a:r>
          </a:p>
          <a:p>
            <a:endParaRPr lang="en-US" dirty="0"/>
          </a:p>
          <a:p>
            <a:r>
              <a:rPr lang="en-US" dirty="0"/>
              <a:t>“there is a paucity of information on evidence of real-world use of Big Data analytics in healthcare.  This is because, the usability studies have considered only qualitative approach which describes potential benefits but does not take into account quantitative study.</a:t>
            </a:r>
          </a:p>
          <a:p>
            <a:r>
              <a:rPr lang="en-US" dirty="0"/>
              <a:t>-International Journal of Medical Informatics, June 2018</a:t>
            </a:r>
          </a:p>
          <a:p>
            <a:endParaRPr lang="en-US" dirty="0"/>
          </a:p>
        </p:txBody>
      </p:sp>
      <p:sp>
        <p:nvSpPr>
          <p:cNvPr id="4" name="Slide Number Placeholder 3"/>
          <p:cNvSpPr>
            <a:spLocks noGrp="1"/>
          </p:cNvSpPr>
          <p:nvPr>
            <p:ph type="sldNum" sz="quarter" idx="10"/>
          </p:nvPr>
        </p:nvSpPr>
        <p:spPr/>
        <p:txBody>
          <a:bodyPr/>
          <a:lstStyle/>
          <a:p>
            <a:fld id="{74464C0B-534B-4B84-B256-7A13A12B4BDE}" type="slidenum">
              <a:rPr lang="en-US" smtClean="0"/>
              <a:pPr/>
              <a:t>6</a:t>
            </a:fld>
            <a:endParaRPr lang="en-US"/>
          </a:p>
        </p:txBody>
      </p:sp>
    </p:spTree>
    <p:extLst>
      <p:ext uri="{BB962C8B-B14F-4D97-AF65-F5344CB8AC3E}">
        <p14:creationId xmlns:p14="http://schemas.microsoft.com/office/powerpoint/2010/main" xmlns="" val="2479646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 </a:t>
            </a:r>
            <a:r>
              <a:rPr lang="en-US" dirty="0" err="1"/>
              <a:t>Ransbotham</a:t>
            </a:r>
            <a:r>
              <a:rPr lang="en-US" dirty="0"/>
              <a:t>.</a:t>
            </a:r>
          </a:p>
          <a:p>
            <a:endParaRPr lang="en-US" dirty="0"/>
          </a:p>
          <a:p>
            <a:r>
              <a:rPr lang="en-US" dirty="0"/>
              <a:t>Intermountain Health Care</a:t>
            </a:r>
          </a:p>
          <a:p>
            <a:endParaRPr lang="en-US" dirty="0"/>
          </a:p>
          <a:p>
            <a:r>
              <a:rPr lang="en-US" dirty="0"/>
              <a:t>UNC Health Care</a:t>
            </a:r>
          </a:p>
        </p:txBody>
      </p:sp>
      <p:sp>
        <p:nvSpPr>
          <p:cNvPr id="4" name="Slide Number Placeholder 3"/>
          <p:cNvSpPr>
            <a:spLocks noGrp="1"/>
          </p:cNvSpPr>
          <p:nvPr>
            <p:ph type="sldNum" sz="quarter" idx="10"/>
          </p:nvPr>
        </p:nvSpPr>
        <p:spPr/>
        <p:txBody>
          <a:bodyPr/>
          <a:lstStyle/>
          <a:p>
            <a:fld id="{74464C0B-534B-4B84-B256-7A13A12B4BDE}" type="slidenum">
              <a:rPr lang="en-US" smtClean="0"/>
              <a:pPr/>
              <a:t>7</a:t>
            </a:fld>
            <a:endParaRPr lang="en-US"/>
          </a:p>
        </p:txBody>
      </p:sp>
    </p:spTree>
    <p:extLst>
      <p:ext uri="{BB962C8B-B14F-4D97-AF65-F5344CB8AC3E}">
        <p14:creationId xmlns:p14="http://schemas.microsoft.com/office/powerpoint/2010/main" xmlns="" val="3095614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Electronic Health Records system.  </a:t>
            </a:r>
          </a:p>
          <a:p>
            <a:endParaRPr lang="en-US" dirty="0"/>
          </a:p>
          <a:p>
            <a:r>
              <a:rPr lang="en-US" dirty="0"/>
              <a:t>1986 hired statistician to make quality improvements.</a:t>
            </a:r>
          </a:p>
          <a:p>
            <a:endParaRPr lang="en-US" dirty="0"/>
          </a:p>
          <a:p>
            <a:r>
              <a:rPr lang="en-US" dirty="0" err="1"/>
              <a:t>Ransbotham</a:t>
            </a:r>
            <a:r>
              <a:rPr lang="en-US" dirty="0"/>
              <a:t>.</a:t>
            </a:r>
          </a:p>
          <a:p>
            <a:endParaRPr lang="en-US" dirty="0"/>
          </a:p>
          <a:p>
            <a:r>
              <a:rPr lang="en-US" dirty="0"/>
              <a:t>Team driven culture </a:t>
            </a:r>
          </a:p>
          <a:p>
            <a:r>
              <a:rPr lang="en-US" dirty="0"/>
              <a:t>gentle peer pressure</a:t>
            </a:r>
          </a:p>
          <a:p>
            <a:r>
              <a:rPr lang="en-US" dirty="0"/>
              <a:t>Question data</a:t>
            </a:r>
          </a:p>
        </p:txBody>
      </p:sp>
      <p:sp>
        <p:nvSpPr>
          <p:cNvPr id="4" name="Slide Number Placeholder 3"/>
          <p:cNvSpPr>
            <a:spLocks noGrp="1"/>
          </p:cNvSpPr>
          <p:nvPr>
            <p:ph type="sldNum" sz="quarter" idx="10"/>
          </p:nvPr>
        </p:nvSpPr>
        <p:spPr/>
        <p:txBody>
          <a:bodyPr/>
          <a:lstStyle/>
          <a:p>
            <a:fld id="{74464C0B-534B-4B84-B256-7A13A12B4BDE}" type="slidenum">
              <a:rPr lang="en-US" smtClean="0"/>
              <a:pPr/>
              <a:t>8</a:t>
            </a:fld>
            <a:endParaRPr lang="en-US"/>
          </a:p>
        </p:txBody>
      </p:sp>
    </p:spTree>
    <p:extLst>
      <p:ext uri="{BB962C8B-B14F-4D97-AF65-F5344CB8AC3E}">
        <p14:creationId xmlns:p14="http://schemas.microsoft.com/office/powerpoint/2010/main" xmlns="" val="516874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Care Process = Algorithms.  Pulls readings from patients vital signs and sends an email telling which patients are at risk for heart failure.  Helps track things that people might miss.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P10</a:t>
            </a:r>
          </a:p>
          <a:p>
            <a:pPr marL="171450" indent="-171450">
              <a:buFont typeface="Arial" panose="020B0604020202020204" pitchFamily="34" charset="0"/>
              <a:buChar char="•"/>
            </a:pPr>
            <a:endParaRPr lang="en-US" dirty="0"/>
          </a:p>
          <a:p>
            <a:endParaRPr lang="en-US" dirty="0"/>
          </a:p>
          <a:p>
            <a:endParaRPr lang="en-US" dirty="0"/>
          </a:p>
          <a:p>
            <a:r>
              <a:rPr lang="en-US" dirty="0"/>
              <a:t>Analyzing Cost, p. 11 -12.  Supply Chain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endParaRPr lang="en-US" dirty="0"/>
          </a:p>
          <a:p>
            <a:r>
              <a:rPr lang="en-US" dirty="0"/>
              <a:t>P10 – Ears, eyes, nose, throat.  See p. 4 quote.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4464C0B-534B-4B84-B256-7A13A12B4BDE}" type="slidenum">
              <a:rPr lang="en-US" smtClean="0"/>
              <a:pPr/>
              <a:t>9</a:t>
            </a:fld>
            <a:endParaRPr lang="en-US"/>
          </a:p>
        </p:txBody>
      </p:sp>
    </p:spTree>
    <p:extLst>
      <p:ext uri="{BB962C8B-B14F-4D97-AF65-F5344CB8AC3E}">
        <p14:creationId xmlns:p14="http://schemas.microsoft.com/office/powerpoint/2010/main" xmlns="" val="4250645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“Data-driven decision making has improved patient outcomes in </a:t>
            </a:r>
            <a:r>
              <a:rPr lang="en-US" dirty="0" err="1"/>
              <a:t>Intermountain’s</a:t>
            </a:r>
            <a:r>
              <a:rPr lang="en-US" dirty="0"/>
              <a:t> cardiovascular medicine, endocrinology, surgery, obstetrics and care processes — while saving millions of dollars in procurement and in its supply chain.”</a:t>
            </a:r>
          </a:p>
          <a:p>
            <a:endParaRPr lang="en-US" dirty="0"/>
          </a:p>
          <a:p>
            <a:r>
              <a:rPr lang="en-US" dirty="0"/>
              <a:t>-MIT Sloan Management Review</a:t>
            </a:r>
          </a:p>
          <a:p>
            <a:endParaRPr lang="en-US" dirty="0"/>
          </a:p>
          <a:p>
            <a:r>
              <a:rPr lang="en-US" dirty="0"/>
              <a:t>http://dhimss.brightcovegallery.com/detail/videos/all-himss17-video/video/5333174592001/ayasdi:-improving-mortality-prediction-at-intermountain-healthcare?autoStart=true</a:t>
            </a:r>
          </a:p>
          <a:p>
            <a:endParaRPr lang="en-US" dirty="0"/>
          </a:p>
        </p:txBody>
      </p:sp>
      <p:sp>
        <p:nvSpPr>
          <p:cNvPr id="4" name="Slide Number Placeholder 3"/>
          <p:cNvSpPr>
            <a:spLocks noGrp="1"/>
          </p:cNvSpPr>
          <p:nvPr>
            <p:ph type="sldNum" sz="quarter" idx="10"/>
          </p:nvPr>
        </p:nvSpPr>
        <p:spPr/>
        <p:txBody>
          <a:bodyPr/>
          <a:lstStyle/>
          <a:p>
            <a:fld id="{74464C0B-534B-4B84-B256-7A13A12B4BDE}" type="slidenum">
              <a:rPr lang="en-US" smtClean="0"/>
              <a:pPr/>
              <a:t>10</a:t>
            </a:fld>
            <a:endParaRPr lang="en-US"/>
          </a:p>
        </p:txBody>
      </p:sp>
      <p:pic>
        <p:nvPicPr>
          <p:cNvPr id="1026" name="Picture 2" descr="Image result for artificial intelligence">
            <a:extLst>
              <a:ext uri="{FF2B5EF4-FFF2-40B4-BE49-F238E27FC236}">
                <a16:creationId xmlns:a16="http://schemas.microsoft.com/office/drawing/2014/main" xmlns="" id="{00C9D079-B469-4D98-A524-64BD458CF97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00475" y="2952750"/>
            <a:ext cx="1922009" cy="10763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09438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94AFD9-7DC3-4A12-8D5F-F02A15A14B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37B4003-EB8F-4A4B-8AF7-566A9BFC1E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9D40B76-D363-4E22-AD69-F95C737B3219}"/>
              </a:ext>
            </a:extLst>
          </p:cNvPr>
          <p:cNvSpPr>
            <a:spLocks noGrp="1"/>
          </p:cNvSpPr>
          <p:nvPr>
            <p:ph type="dt" sz="half" idx="10"/>
          </p:nvPr>
        </p:nvSpPr>
        <p:spPr/>
        <p:txBody>
          <a:bodyPr/>
          <a:lstStyle/>
          <a:p>
            <a:fld id="{44F313ED-9652-481D-A4F2-85B683059912}" type="datetime1">
              <a:rPr lang="en-US" smtClean="0"/>
              <a:pPr/>
              <a:t>7/30/2018</a:t>
            </a:fld>
            <a:endParaRPr lang="en-US"/>
          </a:p>
        </p:txBody>
      </p:sp>
      <p:sp>
        <p:nvSpPr>
          <p:cNvPr id="5" name="Footer Placeholder 4">
            <a:extLst>
              <a:ext uri="{FF2B5EF4-FFF2-40B4-BE49-F238E27FC236}">
                <a16:creationId xmlns:a16="http://schemas.microsoft.com/office/drawing/2014/main" xmlns="" id="{F4FD4BAC-323A-43A9-A06A-2B3DAF235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B29BCF5-BA3D-46E2-BC33-5824C8425611}"/>
              </a:ext>
            </a:extLst>
          </p:cNvPr>
          <p:cNvSpPr>
            <a:spLocks noGrp="1"/>
          </p:cNvSpPr>
          <p:nvPr>
            <p:ph type="sldNum" sz="quarter" idx="12"/>
          </p:nvPr>
        </p:nvSpPr>
        <p:spPr/>
        <p:txBody>
          <a:bodyPr/>
          <a:lstStyle/>
          <a:p>
            <a:fld id="{65CB56DD-E260-44C0-9CCD-A5FC2EA5B5A8}" type="slidenum">
              <a:rPr lang="en-US" smtClean="0"/>
              <a:pPr/>
              <a:t>‹#›</a:t>
            </a:fld>
            <a:endParaRPr lang="en-US"/>
          </a:p>
        </p:txBody>
      </p:sp>
    </p:spTree>
    <p:extLst>
      <p:ext uri="{BB962C8B-B14F-4D97-AF65-F5344CB8AC3E}">
        <p14:creationId xmlns:p14="http://schemas.microsoft.com/office/powerpoint/2010/main" xmlns="" val="2455597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BCF550-5590-4587-B7C3-7048A6FE36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C884A16-97EB-44C5-9EE7-B17F6B0C0B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9C06744-90FD-45F9-8513-824FDB2CE298}"/>
              </a:ext>
            </a:extLst>
          </p:cNvPr>
          <p:cNvSpPr>
            <a:spLocks noGrp="1"/>
          </p:cNvSpPr>
          <p:nvPr>
            <p:ph type="dt" sz="half" idx="10"/>
          </p:nvPr>
        </p:nvSpPr>
        <p:spPr/>
        <p:txBody>
          <a:bodyPr/>
          <a:lstStyle/>
          <a:p>
            <a:fld id="{32B4D3C9-8391-453B-8FEC-004300B8092F}" type="datetime1">
              <a:rPr lang="en-US" smtClean="0"/>
              <a:pPr/>
              <a:t>7/30/2018</a:t>
            </a:fld>
            <a:endParaRPr lang="en-US"/>
          </a:p>
        </p:txBody>
      </p:sp>
      <p:sp>
        <p:nvSpPr>
          <p:cNvPr id="5" name="Footer Placeholder 4">
            <a:extLst>
              <a:ext uri="{FF2B5EF4-FFF2-40B4-BE49-F238E27FC236}">
                <a16:creationId xmlns:a16="http://schemas.microsoft.com/office/drawing/2014/main" xmlns="" id="{C1DBF35F-F574-40B5-BC61-E6D2B066D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E714D2F-6AE6-457B-86A9-79727EDF4C4F}"/>
              </a:ext>
            </a:extLst>
          </p:cNvPr>
          <p:cNvSpPr>
            <a:spLocks noGrp="1"/>
          </p:cNvSpPr>
          <p:nvPr>
            <p:ph type="sldNum" sz="quarter" idx="12"/>
          </p:nvPr>
        </p:nvSpPr>
        <p:spPr/>
        <p:txBody>
          <a:bodyPr/>
          <a:lstStyle/>
          <a:p>
            <a:fld id="{65CB56DD-E260-44C0-9CCD-A5FC2EA5B5A8}" type="slidenum">
              <a:rPr lang="en-US" smtClean="0"/>
              <a:pPr/>
              <a:t>‹#›</a:t>
            </a:fld>
            <a:endParaRPr lang="en-US"/>
          </a:p>
        </p:txBody>
      </p:sp>
    </p:spTree>
    <p:extLst>
      <p:ext uri="{BB962C8B-B14F-4D97-AF65-F5344CB8AC3E}">
        <p14:creationId xmlns:p14="http://schemas.microsoft.com/office/powerpoint/2010/main" xmlns="" val="2077014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DE5CA67-7D81-4927-B0B4-DD937FA361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0628A91-E52F-4381-ACE2-FADC919563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05B038D-DDBB-4DA0-BA37-55384763B951}"/>
              </a:ext>
            </a:extLst>
          </p:cNvPr>
          <p:cNvSpPr>
            <a:spLocks noGrp="1"/>
          </p:cNvSpPr>
          <p:nvPr>
            <p:ph type="dt" sz="half" idx="10"/>
          </p:nvPr>
        </p:nvSpPr>
        <p:spPr/>
        <p:txBody>
          <a:bodyPr/>
          <a:lstStyle/>
          <a:p>
            <a:fld id="{91AF5597-008A-4E3C-B20B-BB1A0E49D029}" type="datetime1">
              <a:rPr lang="en-US" smtClean="0"/>
              <a:pPr/>
              <a:t>7/30/2018</a:t>
            </a:fld>
            <a:endParaRPr lang="en-US"/>
          </a:p>
        </p:txBody>
      </p:sp>
      <p:sp>
        <p:nvSpPr>
          <p:cNvPr id="5" name="Footer Placeholder 4">
            <a:extLst>
              <a:ext uri="{FF2B5EF4-FFF2-40B4-BE49-F238E27FC236}">
                <a16:creationId xmlns:a16="http://schemas.microsoft.com/office/drawing/2014/main" xmlns="" id="{1189B2BC-9E77-43F0-B423-218668E9B6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B5F94D3-BA2C-447F-A07A-82017C0D2718}"/>
              </a:ext>
            </a:extLst>
          </p:cNvPr>
          <p:cNvSpPr>
            <a:spLocks noGrp="1"/>
          </p:cNvSpPr>
          <p:nvPr>
            <p:ph type="sldNum" sz="quarter" idx="12"/>
          </p:nvPr>
        </p:nvSpPr>
        <p:spPr/>
        <p:txBody>
          <a:bodyPr/>
          <a:lstStyle/>
          <a:p>
            <a:fld id="{65CB56DD-E260-44C0-9CCD-A5FC2EA5B5A8}" type="slidenum">
              <a:rPr lang="en-US" smtClean="0"/>
              <a:pPr/>
              <a:t>‹#›</a:t>
            </a:fld>
            <a:endParaRPr lang="en-US"/>
          </a:p>
        </p:txBody>
      </p:sp>
    </p:spTree>
    <p:extLst>
      <p:ext uri="{BB962C8B-B14F-4D97-AF65-F5344CB8AC3E}">
        <p14:creationId xmlns:p14="http://schemas.microsoft.com/office/powerpoint/2010/main" xmlns="" val="3434078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595858-48D2-40BE-AD1A-5082274887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74CB634-0E65-47AE-9A38-38845A7843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E63DBA0-39C4-4258-9D52-5FE9C11D99B6}"/>
              </a:ext>
            </a:extLst>
          </p:cNvPr>
          <p:cNvSpPr>
            <a:spLocks noGrp="1"/>
          </p:cNvSpPr>
          <p:nvPr>
            <p:ph type="dt" sz="half" idx="10"/>
          </p:nvPr>
        </p:nvSpPr>
        <p:spPr/>
        <p:txBody>
          <a:bodyPr/>
          <a:lstStyle/>
          <a:p>
            <a:fld id="{9D8F7CD9-FEDF-4730-AD90-CBF9A72993B8}" type="datetime1">
              <a:rPr lang="en-US" smtClean="0"/>
              <a:pPr/>
              <a:t>7/30/2018</a:t>
            </a:fld>
            <a:endParaRPr lang="en-US"/>
          </a:p>
        </p:txBody>
      </p:sp>
      <p:sp>
        <p:nvSpPr>
          <p:cNvPr id="5" name="Footer Placeholder 4">
            <a:extLst>
              <a:ext uri="{FF2B5EF4-FFF2-40B4-BE49-F238E27FC236}">
                <a16:creationId xmlns:a16="http://schemas.microsoft.com/office/drawing/2014/main" xmlns="" id="{FF6AEEDA-B913-4B3A-B059-A1E78A580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84F4555-707C-432B-A875-D32619E5A06E}"/>
              </a:ext>
            </a:extLst>
          </p:cNvPr>
          <p:cNvSpPr>
            <a:spLocks noGrp="1"/>
          </p:cNvSpPr>
          <p:nvPr>
            <p:ph type="sldNum" sz="quarter" idx="12"/>
          </p:nvPr>
        </p:nvSpPr>
        <p:spPr/>
        <p:txBody>
          <a:bodyPr/>
          <a:lstStyle/>
          <a:p>
            <a:fld id="{65CB56DD-E260-44C0-9CCD-A5FC2EA5B5A8}" type="slidenum">
              <a:rPr lang="en-US" smtClean="0"/>
              <a:pPr/>
              <a:t>‹#›</a:t>
            </a:fld>
            <a:endParaRPr lang="en-US"/>
          </a:p>
        </p:txBody>
      </p:sp>
    </p:spTree>
    <p:extLst>
      <p:ext uri="{BB962C8B-B14F-4D97-AF65-F5344CB8AC3E}">
        <p14:creationId xmlns:p14="http://schemas.microsoft.com/office/powerpoint/2010/main" xmlns="" val="158361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52FF28-F220-46F0-A307-A9FB74E672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9353991-D1FF-4522-B0EF-6A4129630F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8EFF61B-EC8A-47DC-99E9-75AB60ED40A5}"/>
              </a:ext>
            </a:extLst>
          </p:cNvPr>
          <p:cNvSpPr>
            <a:spLocks noGrp="1"/>
          </p:cNvSpPr>
          <p:nvPr>
            <p:ph type="dt" sz="half" idx="10"/>
          </p:nvPr>
        </p:nvSpPr>
        <p:spPr/>
        <p:txBody>
          <a:bodyPr/>
          <a:lstStyle/>
          <a:p>
            <a:fld id="{E09257F9-407D-490D-B34F-33401C1576BA}" type="datetime1">
              <a:rPr lang="en-US" smtClean="0"/>
              <a:pPr/>
              <a:t>7/30/2018</a:t>
            </a:fld>
            <a:endParaRPr lang="en-US"/>
          </a:p>
        </p:txBody>
      </p:sp>
      <p:sp>
        <p:nvSpPr>
          <p:cNvPr id="5" name="Footer Placeholder 4">
            <a:extLst>
              <a:ext uri="{FF2B5EF4-FFF2-40B4-BE49-F238E27FC236}">
                <a16:creationId xmlns:a16="http://schemas.microsoft.com/office/drawing/2014/main" xmlns="" id="{3C4B744D-D127-4FB7-8493-2F7F4D1F9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AAE5625-4AF1-4299-B616-E447812E36F8}"/>
              </a:ext>
            </a:extLst>
          </p:cNvPr>
          <p:cNvSpPr>
            <a:spLocks noGrp="1"/>
          </p:cNvSpPr>
          <p:nvPr>
            <p:ph type="sldNum" sz="quarter" idx="12"/>
          </p:nvPr>
        </p:nvSpPr>
        <p:spPr/>
        <p:txBody>
          <a:bodyPr/>
          <a:lstStyle/>
          <a:p>
            <a:fld id="{65CB56DD-E260-44C0-9CCD-A5FC2EA5B5A8}" type="slidenum">
              <a:rPr lang="en-US" smtClean="0"/>
              <a:pPr/>
              <a:t>‹#›</a:t>
            </a:fld>
            <a:endParaRPr lang="en-US"/>
          </a:p>
        </p:txBody>
      </p:sp>
    </p:spTree>
    <p:extLst>
      <p:ext uri="{BB962C8B-B14F-4D97-AF65-F5344CB8AC3E}">
        <p14:creationId xmlns:p14="http://schemas.microsoft.com/office/powerpoint/2010/main" xmlns="" val="359382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887CD5-A636-401D-810C-341EE08FDA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1E51BF9-AD6D-4DAA-8956-E08E179D65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58D8CD5-865D-4C6D-84D8-4EDAE7C727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204761A-7D4F-4689-B3E7-3CA48D844B03}"/>
              </a:ext>
            </a:extLst>
          </p:cNvPr>
          <p:cNvSpPr>
            <a:spLocks noGrp="1"/>
          </p:cNvSpPr>
          <p:nvPr>
            <p:ph type="dt" sz="half" idx="10"/>
          </p:nvPr>
        </p:nvSpPr>
        <p:spPr/>
        <p:txBody>
          <a:bodyPr/>
          <a:lstStyle/>
          <a:p>
            <a:fld id="{53076B17-86D2-4EEE-8B32-D83EE8D72FB8}" type="datetime1">
              <a:rPr lang="en-US" smtClean="0"/>
              <a:pPr/>
              <a:t>7/30/2018</a:t>
            </a:fld>
            <a:endParaRPr lang="en-US"/>
          </a:p>
        </p:txBody>
      </p:sp>
      <p:sp>
        <p:nvSpPr>
          <p:cNvPr id="6" name="Footer Placeholder 5">
            <a:extLst>
              <a:ext uri="{FF2B5EF4-FFF2-40B4-BE49-F238E27FC236}">
                <a16:creationId xmlns:a16="http://schemas.microsoft.com/office/drawing/2014/main" xmlns="" id="{7B78BF4A-3713-45C3-B870-21C19A00E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657BF26-2BC5-43A4-93DF-FEF0CAA386C5}"/>
              </a:ext>
            </a:extLst>
          </p:cNvPr>
          <p:cNvSpPr>
            <a:spLocks noGrp="1"/>
          </p:cNvSpPr>
          <p:nvPr>
            <p:ph type="sldNum" sz="quarter" idx="12"/>
          </p:nvPr>
        </p:nvSpPr>
        <p:spPr/>
        <p:txBody>
          <a:bodyPr/>
          <a:lstStyle/>
          <a:p>
            <a:fld id="{65CB56DD-E260-44C0-9CCD-A5FC2EA5B5A8}" type="slidenum">
              <a:rPr lang="en-US" smtClean="0"/>
              <a:pPr/>
              <a:t>‹#›</a:t>
            </a:fld>
            <a:endParaRPr lang="en-US"/>
          </a:p>
        </p:txBody>
      </p:sp>
    </p:spTree>
    <p:extLst>
      <p:ext uri="{BB962C8B-B14F-4D97-AF65-F5344CB8AC3E}">
        <p14:creationId xmlns:p14="http://schemas.microsoft.com/office/powerpoint/2010/main" xmlns="" val="224645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7B205-84DC-474D-9C04-12C3509260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F9E7A2D-ACDC-4F36-BD75-7C6A4F6BB3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1018A89C-2D32-43D4-A494-76D6E76FD8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61C17B7-C053-4152-B54D-84C0F01B71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A667488-D28E-4427-989C-63B8A2AA3D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A5E8090-82EF-46FC-A434-AA57C2D4FDDF}"/>
              </a:ext>
            </a:extLst>
          </p:cNvPr>
          <p:cNvSpPr>
            <a:spLocks noGrp="1"/>
          </p:cNvSpPr>
          <p:nvPr>
            <p:ph type="dt" sz="half" idx="10"/>
          </p:nvPr>
        </p:nvSpPr>
        <p:spPr/>
        <p:txBody>
          <a:bodyPr/>
          <a:lstStyle/>
          <a:p>
            <a:fld id="{8E993E5E-DB0E-4A4E-BE49-CE153543094E}" type="datetime1">
              <a:rPr lang="en-US" smtClean="0"/>
              <a:pPr/>
              <a:t>7/30/2018</a:t>
            </a:fld>
            <a:endParaRPr lang="en-US"/>
          </a:p>
        </p:txBody>
      </p:sp>
      <p:sp>
        <p:nvSpPr>
          <p:cNvPr id="8" name="Footer Placeholder 7">
            <a:extLst>
              <a:ext uri="{FF2B5EF4-FFF2-40B4-BE49-F238E27FC236}">
                <a16:creationId xmlns:a16="http://schemas.microsoft.com/office/drawing/2014/main" xmlns="" id="{38BB516F-4D8B-44E8-8F33-C6A8B13B56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47DC13E-385F-4BCA-BFA1-7E4E424C8CCC}"/>
              </a:ext>
            </a:extLst>
          </p:cNvPr>
          <p:cNvSpPr>
            <a:spLocks noGrp="1"/>
          </p:cNvSpPr>
          <p:nvPr>
            <p:ph type="sldNum" sz="quarter" idx="12"/>
          </p:nvPr>
        </p:nvSpPr>
        <p:spPr/>
        <p:txBody>
          <a:bodyPr/>
          <a:lstStyle/>
          <a:p>
            <a:fld id="{65CB56DD-E260-44C0-9CCD-A5FC2EA5B5A8}" type="slidenum">
              <a:rPr lang="en-US" smtClean="0"/>
              <a:pPr/>
              <a:t>‹#›</a:t>
            </a:fld>
            <a:endParaRPr lang="en-US"/>
          </a:p>
        </p:txBody>
      </p:sp>
    </p:spTree>
    <p:extLst>
      <p:ext uri="{BB962C8B-B14F-4D97-AF65-F5344CB8AC3E}">
        <p14:creationId xmlns:p14="http://schemas.microsoft.com/office/powerpoint/2010/main" xmlns="" val="273499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556F7D-4455-4EC9-90D5-266C801064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71138E7-86C2-43F1-A868-5EA96D1A2B59}"/>
              </a:ext>
            </a:extLst>
          </p:cNvPr>
          <p:cNvSpPr>
            <a:spLocks noGrp="1"/>
          </p:cNvSpPr>
          <p:nvPr>
            <p:ph type="dt" sz="half" idx="10"/>
          </p:nvPr>
        </p:nvSpPr>
        <p:spPr/>
        <p:txBody>
          <a:bodyPr/>
          <a:lstStyle/>
          <a:p>
            <a:fld id="{1FDF624A-ABAC-475E-97C3-2EE18703D378}" type="datetime1">
              <a:rPr lang="en-US" smtClean="0"/>
              <a:pPr/>
              <a:t>7/30/2018</a:t>
            </a:fld>
            <a:endParaRPr lang="en-US"/>
          </a:p>
        </p:txBody>
      </p:sp>
      <p:sp>
        <p:nvSpPr>
          <p:cNvPr id="4" name="Footer Placeholder 3">
            <a:extLst>
              <a:ext uri="{FF2B5EF4-FFF2-40B4-BE49-F238E27FC236}">
                <a16:creationId xmlns:a16="http://schemas.microsoft.com/office/drawing/2014/main" xmlns="" id="{A1D90CA4-5F8A-49E8-B719-DC1E5D3BD7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F9DDEE8-5134-4C26-A9B2-11D709B15788}"/>
              </a:ext>
            </a:extLst>
          </p:cNvPr>
          <p:cNvSpPr>
            <a:spLocks noGrp="1"/>
          </p:cNvSpPr>
          <p:nvPr>
            <p:ph type="sldNum" sz="quarter" idx="12"/>
          </p:nvPr>
        </p:nvSpPr>
        <p:spPr/>
        <p:txBody>
          <a:bodyPr/>
          <a:lstStyle/>
          <a:p>
            <a:fld id="{65CB56DD-E260-44C0-9CCD-A5FC2EA5B5A8}" type="slidenum">
              <a:rPr lang="en-US" smtClean="0"/>
              <a:pPr/>
              <a:t>‹#›</a:t>
            </a:fld>
            <a:endParaRPr lang="en-US"/>
          </a:p>
        </p:txBody>
      </p:sp>
    </p:spTree>
    <p:extLst>
      <p:ext uri="{BB962C8B-B14F-4D97-AF65-F5344CB8AC3E}">
        <p14:creationId xmlns:p14="http://schemas.microsoft.com/office/powerpoint/2010/main" xmlns="" val="845148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11DD38A-CD53-4228-A978-0893E3B4517B}"/>
              </a:ext>
            </a:extLst>
          </p:cNvPr>
          <p:cNvSpPr>
            <a:spLocks noGrp="1"/>
          </p:cNvSpPr>
          <p:nvPr>
            <p:ph type="dt" sz="half" idx="10"/>
          </p:nvPr>
        </p:nvSpPr>
        <p:spPr/>
        <p:txBody>
          <a:bodyPr/>
          <a:lstStyle/>
          <a:p>
            <a:fld id="{8C1EE6DD-5A50-40BB-BE84-07DD55918B91}" type="datetime1">
              <a:rPr lang="en-US" smtClean="0"/>
              <a:pPr/>
              <a:t>7/30/2018</a:t>
            </a:fld>
            <a:endParaRPr lang="en-US"/>
          </a:p>
        </p:txBody>
      </p:sp>
      <p:sp>
        <p:nvSpPr>
          <p:cNvPr id="3" name="Footer Placeholder 2">
            <a:extLst>
              <a:ext uri="{FF2B5EF4-FFF2-40B4-BE49-F238E27FC236}">
                <a16:creationId xmlns:a16="http://schemas.microsoft.com/office/drawing/2014/main" xmlns="" id="{D71BA92C-3F21-441B-82FB-A98949D3BD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8D7FC30-4035-46B9-B1BE-CCEFA132CD97}"/>
              </a:ext>
            </a:extLst>
          </p:cNvPr>
          <p:cNvSpPr>
            <a:spLocks noGrp="1"/>
          </p:cNvSpPr>
          <p:nvPr>
            <p:ph type="sldNum" sz="quarter" idx="12"/>
          </p:nvPr>
        </p:nvSpPr>
        <p:spPr/>
        <p:txBody>
          <a:bodyPr/>
          <a:lstStyle/>
          <a:p>
            <a:fld id="{65CB56DD-E260-44C0-9CCD-A5FC2EA5B5A8}" type="slidenum">
              <a:rPr lang="en-US" smtClean="0"/>
              <a:pPr/>
              <a:t>‹#›</a:t>
            </a:fld>
            <a:endParaRPr lang="en-US"/>
          </a:p>
        </p:txBody>
      </p:sp>
    </p:spTree>
    <p:extLst>
      <p:ext uri="{BB962C8B-B14F-4D97-AF65-F5344CB8AC3E}">
        <p14:creationId xmlns:p14="http://schemas.microsoft.com/office/powerpoint/2010/main" xmlns="" val="168664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513CBF-5A12-4DCB-B4A0-247DDDBC23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5861535-27FC-4824-B5F3-B4E5831010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1A349EF-1CCB-451D-99FC-3018771817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2371F43-F6AB-4385-988B-DE816F6E551E}"/>
              </a:ext>
            </a:extLst>
          </p:cNvPr>
          <p:cNvSpPr>
            <a:spLocks noGrp="1"/>
          </p:cNvSpPr>
          <p:nvPr>
            <p:ph type="dt" sz="half" idx="10"/>
          </p:nvPr>
        </p:nvSpPr>
        <p:spPr/>
        <p:txBody>
          <a:bodyPr/>
          <a:lstStyle/>
          <a:p>
            <a:fld id="{70D7C3DF-AE92-42B4-9058-3CE3CBCD2F81}" type="datetime1">
              <a:rPr lang="en-US" smtClean="0"/>
              <a:pPr/>
              <a:t>7/30/2018</a:t>
            </a:fld>
            <a:endParaRPr lang="en-US"/>
          </a:p>
        </p:txBody>
      </p:sp>
      <p:sp>
        <p:nvSpPr>
          <p:cNvPr id="6" name="Footer Placeholder 5">
            <a:extLst>
              <a:ext uri="{FF2B5EF4-FFF2-40B4-BE49-F238E27FC236}">
                <a16:creationId xmlns:a16="http://schemas.microsoft.com/office/drawing/2014/main" xmlns="" id="{90CA80C2-03AA-4875-8285-227E66B0F8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BA3BF44-828A-4E54-A47D-FD1F389F6BBC}"/>
              </a:ext>
            </a:extLst>
          </p:cNvPr>
          <p:cNvSpPr>
            <a:spLocks noGrp="1"/>
          </p:cNvSpPr>
          <p:nvPr>
            <p:ph type="sldNum" sz="quarter" idx="12"/>
          </p:nvPr>
        </p:nvSpPr>
        <p:spPr/>
        <p:txBody>
          <a:bodyPr/>
          <a:lstStyle/>
          <a:p>
            <a:fld id="{65CB56DD-E260-44C0-9CCD-A5FC2EA5B5A8}" type="slidenum">
              <a:rPr lang="en-US" smtClean="0"/>
              <a:pPr/>
              <a:t>‹#›</a:t>
            </a:fld>
            <a:endParaRPr lang="en-US"/>
          </a:p>
        </p:txBody>
      </p:sp>
    </p:spTree>
    <p:extLst>
      <p:ext uri="{BB962C8B-B14F-4D97-AF65-F5344CB8AC3E}">
        <p14:creationId xmlns:p14="http://schemas.microsoft.com/office/powerpoint/2010/main" xmlns="" val="303039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CBF2C6-1F9E-4A7A-871B-459CBB6AE2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D66515B-E137-4D7B-9650-8D7468612E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5E5279C-D5D8-4B5B-8486-33A111D3E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A716AE3-FC96-4507-A869-A38FC0A4B0F5}"/>
              </a:ext>
            </a:extLst>
          </p:cNvPr>
          <p:cNvSpPr>
            <a:spLocks noGrp="1"/>
          </p:cNvSpPr>
          <p:nvPr>
            <p:ph type="dt" sz="half" idx="10"/>
          </p:nvPr>
        </p:nvSpPr>
        <p:spPr/>
        <p:txBody>
          <a:bodyPr/>
          <a:lstStyle/>
          <a:p>
            <a:fld id="{C98A9CDE-6AB1-41B1-889D-6359DF2B9A48}" type="datetime1">
              <a:rPr lang="en-US" smtClean="0"/>
              <a:pPr/>
              <a:t>7/30/2018</a:t>
            </a:fld>
            <a:endParaRPr lang="en-US"/>
          </a:p>
        </p:txBody>
      </p:sp>
      <p:sp>
        <p:nvSpPr>
          <p:cNvPr id="6" name="Footer Placeholder 5">
            <a:extLst>
              <a:ext uri="{FF2B5EF4-FFF2-40B4-BE49-F238E27FC236}">
                <a16:creationId xmlns:a16="http://schemas.microsoft.com/office/drawing/2014/main" xmlns="" id="{DB3C2A2E-4EE8-48A3-8DFC-4ABDEFA602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686AAE1-E8BB-4FCB-9712-3DFF62614DFB}"/>
              </a:ext>
            </a:extLst>
          </p:cNvPr>
          <p:cNvSpPr>
            <a:spLocks noGrp="1"/>
          </p:cNvSpPr>
          <p:nvPr>
            <p:ph type="sldNum" sz="quarter" idx="12"/>
          </p:nvPr>
        </p:nvSpPr>
        <p:spPr/>
        <p:txBody>
          <a:bodyPr/>
          <a:lstStyle/>
          <a:p>
            <a:fld id="{65CB56DD-E260-44C0-9CCD-A5FC2EA5B5A8}" type="slidenum">
              <a:rPr lang="en-US" smtClean="0"/>
              <a:pPr/>
              <a:t>‹#›</a:t>
            </a:fld>
            <a:endParaRPr lang="en-US"/>
          </a:p>
        </p:txBody>
      </p:sp>
    </p:spTree>
    <p:extLst>
      <p:ext uri="{BB962C8B-B14F-4D97-AF65-F5344CB8AC3E}">
        <p14:creationId xmlns:p14="http://schemas.microsoft.com/office/powerpoint/2010/main" xmlns="" val="339900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08A3030-7646-4535-B326-05EED5842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3ADAA8B-F948-4CBB-9411-DBBAE59ECB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873D79B-33AD-46BF-A137-4E5439472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C2FC3-E4E3-43D1-9B97-5BA0E1491E90}" type="datetime1">
              <a:rPr lang="en-US" smtClean="0"/>
              <a:pPr/>
              <a:t>7/30/2018</a:t>
            </a:fld>
            <a:endParaRPr lang="en-US"/>
          </a:p>
        </p:txBody>
      </p:sp>
      <p:sp>
        <p:nvSpPr>
          <p:cNvPr id="5" name="Footer Placeholder 4">
            <a:extLst>
              <a:ext uri="{FF2B5EF4-FFF2-40B4-BE49-F238E27FC236}">
                <a16:creationId xmlns:a16="http://schemas.microsoft.com/office/drawing/2014/main" xmlns="" id="{EB82916A-2EFA-4D50-9E9A-3C6DD35599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536090DE-9641-4049-9B19-DC6CDF9C0A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CB56DD-E260-44C0-9CCD-A5FC2EA5B5A8}" type="slidenum">
              <a:rPr lang="en-US" smtClean="0"/>
              <a:pPr/>
              <a:t>‹#›</a:t>
            </a:fld>
            <a:endParaRPr lang="en-US"/>
          </a:p>
        </p:txBody>
      </p:sp>
    </p:spTree>
    <p:extLst>
      <p:ext uri="{BB962C8B-B14F-4D97-AF65-F5344CB8AC3E}">
        <p14:creationId xmlns:p14="http://schemas.microsoft.com/office/powerpoint/2010/main" xmlns="" val="2844456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intermountainphysician.org/medstaffnews/Med%20Staff%20News%20Documents/Sept%202015%20Med%20Staff%20News.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hyperlink" Target="https://m.youtube.com/watch?v=xbTqJiZ8nh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youtube.com/watch?v=xbTqJiZ8nh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m.youtube.com/watch?v=xbTqJiZ8nh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youtube.com/watch?v=xbTqJiZ8nh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google.com/imgres?imgurl=https://www.neuraldesigner.com/images/blog/advanced_analytics.png&amp;imgrefurl=https://www.neuraldesigner.com/blog/what_is_advanced_analytics&amp;docid=PbdI1KoCRPOakM&amp;tbnid=Bo4xbQjN4RTfOM:&amp;vet=10ahUKEwjx4rH6lL7cAhVRCKwKHT4-CtsQMwhvKAAwAA..i&amp;w=534&amp;h=401&amp;bih=501&amp;biw=1366&amp;q=advanced%20analytics%20images&amp;ved=0ahUKEwjx4rH6lL7cAhVRCKwKHT4-CtsQMwhvKAAwAA&amp;iact=mrc&amp;uact=8"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3B18FB-D204-4496-B7DB-4DB4B9862703}"/>
              </a:ext>
            </a:extLst>
          </p:cNvPr>
          <p:cNvSpPr>
            <a:spLocks noGrp="1"/>
          </p:cNvSpPr>
          <p:nvPr>
            <p:ph type="ctrTitle"/>
          </p:nvPr>
        </p:nvSpPr>
        <p:spPr>
          <a:xfrm>
            <a:off x="5670330" y="2287056"/>
            <a:ext cx="6347118" cy="2387600"/>
          </a:xfrm>
        </p:spPr>
        <p:txBody>
          <a:bodyPr>
            <a:normAutofit fontScale="90000"/>
          </a:bodyPr>
          <a:lstStyle/>
          <a:p>
            <a:r>
              <a:rPr lang="en-US" b="1" dirty="0"/>
              <a:t/>
            </a:r>
            <a:br>
              <a:rPr lang="en-US" b="1" dirty="0"/>
            </a:br>
            <a:r>
              <a:rPr lang="en-US" b="1" dirty="0"/>
              <a:t/>
            </a:r>
            <a:br>
              <a:rPr lang="en-US" b="1" dirty="0"/>
            </a:br>
            <a:r>
              <a:rPr lang="en-US" sz="6200" b="1" dirty="0">
                <a:latin typeface="+mn-lt"/>
              </a:rPr>
              <a:t>A Case for Advanced Analytics Should be Adoption:</a:t>
            </a:r>
            <a:r>
              <a:rPr lang="en-US" dirty="0"/>
              <a:t/>
            </a:r>
            <a:br>
              <a:rPr lang="en-US" dirty="0"/>
            </a:br>
            <a:r>
              <a:rPr lang="en-US" dirty="0"/>
              <a:t/>
            </a:r>
            <a:br>
              <a:rPr lang="en-US" dirty="0"/>
            </a:br>
            <a:endParaRPr lang="en-US" b="1" dirty="0"/>
          </a:p>
        </p:txBody>
      </p:sp>
      <p:pic>
        <p:nvPicPr>
          <p:cNvPr id="5" name="Picture 4">
            <a:extLst>
              <a:ext uri="{FF2B5EF4-FFF2-40B4-BE49-F238E27FC236}">
                <a16:creationId xmlns:a16="http://schemas.microsoft.com/office/drawing/2014/main" xmlns="" id="{FD390B38-BC86-4C0E-8460-2E69B6B17D8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62000" y="446109"/>
            <a:ext cx="4552120" cy="3034747"/>
          </a:xfrm>
          <a:prstGeom prst="rect">
            <a:avLst/>
          </a:prstGeom>
          <a:ln>
            <a:solidFill>
              <a:schemeClr val="tx1"/>
            </a:solidFill>
          </a:ln>
        </p:spPr>
      </p:pic>
      <p:sp>
        <p:nvSpPr>
          <p:cNvPr id="6" name="TextBox 5">
            <a:extLst>
              <a:ext uri="{FF2B5EF4-FFF2-40B4-BE49-F238E27FC236}">
                <a16:creationId xmlns:a16="http://schemas.microsoft.com/office/drawing/2014/main" xmlns="" id="{97092EFD-B0F8-4D7A-AB9C-3428D3C4867F}"/>
              </a:ext>
            </a:extLst>
          </p:cNvPr>
          <p:cNvSpPr txBox="1"/>
          <p:nvPr/>
        </p:nvSpPr>
        <p:spPr>
          <a:xfrm>
            <a:off x="6270674" y="2549519"/>
            <a:ext cx="5090160" cy="3939540"/>
          </a:xfrm>
          <a:prstGeom prst="rect">
            <a:avLst/>
          </a:prstGeom>
          <a:noFill/>
        </p:spPr>
        <p:txBody>
          <a:bodyPr wrap="square" rtlCol="0">
            <a:spAutoFit/>
          </a:bodyPr>
          <a:lstStyle/>
          <a:p>
            <a:pPr algn="ctr"/>
            <a:endParaRPr lang="en-US" sz="5000" dirty="0"/>
          </a:p>
          <a:p>
            <a:pPr algn="ctr"/>
            <a:endParaRPr lang="en-US" sz="5000" dirty="0"/>
          </a:p>
          <a:p>
            <a:pPr algn="ctr"/>
            <a:r>
              <a:rPr lang="en-US" sz="5000" dirty="0"/>
              <a:t>The Case of Intermountain Healthcare</a:t>
            </a:r>
          </a:p>
        </p:txBody>
      </p:sp>
      <p:pic>
        <p:nvPicPr>
          <p:cNvPr id="11" name="Picture 10">
            <a:extLst>
              <a:ext uri="{FF2B5EF4-FFF2-40B4-BE49-F238E27FC236}">
                <a16:creationId xmlns:a16="http://schemas.microsoft.com/office/drawing/2014/main" xmlns="" id="{E9720957-B6B1-4A54-BA94-12B89A254B74}"/>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62000" y="4008821"/>
            <a:ext cx="4584682" cy="2480238"/>
          </a:xfrm>
          <a:prstGeom prst="rect">
            <a:avLst/>
          </a:prstGeom>
        </p:spPr>
      </p:pic>
      <p:sp>
        <p:nvSpPr>
          <p:cNvPr id="12" name="Slide Number Placeholder 11">
            <a:extLst>
              <a:ext uri="{FF2B5EF4-FFF2-40B4-BE49-F238E27FC236}">
                <a16:creationId xmlns:a16="http://schemas.microsoft.com/office/drawing/2014/main" xmlns="" id="{AC23A39B-3913-4266-9812-0B563B88CC44}"/>
              </a:ext>
            </a:extLst>
          </p:cNvPr>
          <p:cNvSpPr>
            <a:spLocks noGrp="1"/>
          </p:cNvSpPr>
          <p:nvPr>
            <p:ph type="sldNum" sz="quarter" idx="12"/>
          </p:nvPr>
        </p:nvSpPr>
        <p:spPr>
          <a:xfrm>
            <a:off x="8610600" y="6356350"/>
            <a:ext cx="2743200" cy="365125"/>
          </a:xfrm>
        </p:spPr>
        <p:txBody>
          <a:bodyPr/>
          <a:lstStyle/>
          <a:p>
            <a:fld id="{65CB56DD-E260-44C0-9CCD-A5FC2EA5B5A8}" type="slidenum">
              <a:rPr lang="en-US" sz="1400" smtClean="0"/>
              <a:pPr/>
              <a:t>1</a:t>
            </a:fld>
            <a:endParaRPr lang="en-US" sz="1400"/>
          </a:p>
        </p:txBody>
      </p:sp>
    </p:spTree>
    <p:extLst>
      <p:ext uri="{BB962C8B-B14F-4D97-AF65-F5344CB8AC3E}">
        <p14:creationId xmlns:p14="http://schemas.microsoft.com/office/powerpoint/2010/main" xmlns="" val="828293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D59F4-554D-4A7A-B84A-5B008F6CE04B}"/>
              </a:ext>
            </a:extLst>
          </p:cNvPr>
          <p:cNvSpPr>
            <a:spLocks noGrp="1"/>
          </p:cNvSpPr>
          <p:nvPr>
            <p:ph type="title"/>
          </p:nvPr>
        </p:nvSpPr>
        <p:spPr>
          <a:xfrm>
            <a:off x="838200" y="681037"/>
            <a:ext cx="10515600" cy="1325563"/>
          </a:xfrm>
        </p:spPr>
        <p:txBody>
          <a:bodyPr>
            <a:normAutofit/>
          </a:bodyPr>
          <a:lstStyle/>
          <a:p>
            <a:r>
              <a:rPr lang="en-US" dirty="0"/>
              <a:t>2016-2018: Intermountain Healthcare Continues to leverage the latest technology </a:t>
            </a:r>
          </a:p>
        </p:txBody>
      </p:sp>
      <p:sp>
        <p:nvSpPr>
          <p:cNvPr id="3" name="Content Placeholder 2">
            <a:extLst>
              <a:ext uri="{FF2B5EF4-FFF2-40B4-BE49-F238E27FC236}">
                <a16:creationId xmlns:a16="http://schemas.microsoft.com/office/drawing/2014/main" xmlns="" id="{8C3F7C87-51BC-4686-A289-D2B411B19F38}"/>
              </a:ext>
            </a:extLst>
          </p:cNvPr>
          <p:cNvSpPr>
            <a:spLocks noGrp="1"/>
          </p:cNvSpPr>
          <p:nvPr>
            <p:ph idx="1"/>
          </p:nvPr>
        </p:nvSpPr>
        <p:spPr/>
        <p:txBody>
          <a:bodyPr>
            <a:normAutofit/>
          </a:bodyPr>
          <a:lstStyle/>
          <a:p>
            <a:pPr marL="0" indent="0">
              <a:buNone/>
            </a:pPr>
            <a:endParaRPr lang="en-US" dirty="0"/>
          </a:p>
          <a:p>
            <a:pPr marL="0" indent="0">
              <a:buNone/>
            </a:pPr>
            <a:endParaRPr lang="en-US" dirty="0">
              <a:hlinkClick r:id="rId3"/>
            </a:endParaRPr>
          </a:p>
          <a:p>
            <a:r>
              <a:rPr lang="en-US" sz="4000" dirty="0"/>
              <a:t>Data mining insights on colon surgery and mortality prediction (</a:t>
            </a:r>
            <a:r>
              <a:rPr lang="en-US" sz="4000" dirty="0" err="1"/>
              <a:t>Ayasdi</a:t>
            </a:r>
            <a:r>
              <a:rPr lang="en-US" sz="4000" dirty="0"/>
              <a:t>)</a:t>
            </a:r>
          </a:p>
          <a:p>
            <a:r>
              <a:rPr lang="en-US" sz="4000" dirty="0"/>
              <a:t>Medical imaging (Zebra)</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xmlns="" id="{BEBD2CF5-259C-4D20-B012-19089EA4B3B7}"/>
              </a:ext>
            </a:extLst>
          </p:cNvPr>
          <p:cNvSpPr>
            <a:spLocks noGrp="1"/>
          </p:cNvSpPr>
          <p:nvPr>
            <p:ph type="sldNum" sz="quarter" idx="12"/>
          </p:nvPr>
        </p:nvSpPr>
        <p:spPr/>
        <p:txBody>
          <a:bodyPr/>
          <a:lstStyle/>
          <a:p>
            <a:fld id="{65CB56DD-E260-44C0-9CCD-A5FC2EA5B5A8}" type="slidenum">
              <a:rPr lang="en-US" smtClean="0"/>
              <a:pPr/>
              <a:t>10</a:t>
            </a:fld>
            <a:endParaRPr lang="en-US"/>
          </a:p>
        </p:txBody>
      </p:sp>
      <p:pic>
        <p:nvPicPr>
          <p:cNvPr id="2050" name="Picture 2" descr="Image result for artificial intelligence">
            <a:extLst>
              <a:ext uri="{FF2B5EF4-FFF2-40B4-BE49-F238E27FC236}">
                <a16:creationId xmlns:a16="http://schemas.microsoft.com/office/drawing/2014/main" xmlns="" id="{2789CA2C-C313-4F27-8D75-B32A77DD3166}"/>
              </a:ext>
            </a:extLst>
          </p:cNvPr>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r="29064"/>
          <a:stretch/>
        </p:blipFill>
        <p:spPr bwMode="auto">
          <a:xfrm>
            <a:off x="8112125" y="4011359"/>
            <a:ext cx="2743200" cy="216560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96364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5C1D9-6DCA-4931-AB1C-6AE86BA44008}"/>
              </a:ext>
            </a:extLst>
          </p:cNvPr>
          <p:cNvSpPr>
            <a:spLocks noGrp="1"/>
          </p:cNvSpPr>
          <p:nvPr>
            <p:ph type="title"/>
          </p:nvPr>
        </p:nvSpPr>
        <p:spPr>
          <a:xfrm>
            <a:off x="0" y="136525"/>
            <a:ext cx="12717194" cy="1325563"/>
          </a:xfrm>
        </p:spPr>
        <p:txBody>
          <a:bodyPr/>
          <a:lstStyle/>
          <a:p>
            <a:endParaRPr lang="en-US" dirty="0"/>
          </a:p>
        </p:txBody>
      </p:sp>
      <p:sp>
        <p:nvSpPr>
          <p:cNvPr id="3" name="Content Placeholder 2">
            <a:extLst>
              <a:ext uri="{FF2B5EF4-FFF2-40B4-BE49-F238E27FC236}">
                <a16:creationId xmlns:a16="http://schemas.microsoft.com/office/drawing/2014/main" xmlns="" id="{830363FF-C715-4EC2-9106-AA965EA023B6}"/>
              </a:ext>
            </a:extLst>
          </p:cNvPr>
          <p:cNvSpPr>
            <a:spLocks noGrp="1"/>
          </p:cNvSpPr>
          <p:nvPr>
            <p:ph idx="1"/>
          </p:nvPr>
        </p:nvSpPr>
        <p:spPr>
          <a:xfrm>
            <a:off x="454824" y="358794"/>
            <a:ext cx="10515600" cy="5104565"/>
          </a:xfrm>
        </p:spPr>
        <p:txBody>
          <a:bodyPr>
            <a:normAutofit/>
          </a:bodyPr>
          <a:lstStyle/>
          <a:p>
            <a:pPr marL="0" indent="0" algn="ctr">
              <a:buNone/>
            </a:pPr>
            <a:r>
              <a:rPr lang="en-US" sz="4000" b="1" dirty="0"/>
              <a:t>Why Intermountain Succeeds:  Recommendations based on the case and 10+ years in analytics across organizations</a:t>
            </a:r>
          </a:p>
          <a:p>
            <a:pPr marL="0" indent="0" algn="ctr">
              <a:buNone/>
            </a:pPr>
            <a:endParaRPr lang="en-US" sz="4800" dirty="0"/>
          </a:p>
          <a:p>
            <a:pPr marL="0" indent="0">
              <a:buNone/>
            </a:pPr>
            <a:r>
              <a:rPr lang="en-US" dirty="0"/>
              <a:t>	</a:t>
            </a:r>
          </a:p>
        </p:txBody>
      </p:sp>
      <p:sp>
        <p:nvSpPr>
          <p:cNvPr id="4" name="Slide Number Placeholder 3">
            <a:extLst>
              <a:ext uri="{FF2B5EF4-FFF2-40B4-BE49-F238E27FC236}">
                <a16:creationId xmlns:a16="http://schemas.microsoft.com/office/drawing/2014/main" xmlns="" id="{C99A517D-0D69-411B-A5E3-6BFF052AFF77}"/>
              </a:ext>
            </a:extLst>
          </p:cNvPr>
          <p:cNvSpPr>
            <a:spLocks noGrp="1"/>
          </p:cNvSpPr>
          <p:nvPr>
            <p:ph type="sldNum" sz="quarter" idx="12"/>
          </p:nvPr>
        </p:nvSpPr>
        <p:spPr/>
        <p:txBody>
          <a:bodyPr/>
          <a:lstStyle/>
          <a:p>
            <a:fld id="{65CB56DD-E260-44C0-9CCD-A5FC2EA5B5A8}" type="slidenum">
              <a:rPr lang="en-US" smtClean="0"/>
              <a:pPr/>
              <a:t>11</a:t>
            </a:fld>
            <a:endParaRPr lang="en-US"/>
          </a:p>
        </p:txBody>
      </p:sp>
      <p:sp>
        <p:nvSpPr>
          <p:cNvPr id="5" name="Rectangle 4">
            <a:extLst>
              <a:ext uri="{FF2B5EF4-FFF2-40B4-BE49-F238E27FC236}">
                <a16:creationId xmlns:a16="http://schemas.microsoft.com/office/drawing/2014/main" xmlns="" id="{D5995EB9-51DC-4F8B-BE1F-18307D52CE40}"/>
              </a:ext>
            </a:extLst>
          </p:cNvPr>
          <p:cNvSpPr/>
          <p:nvPr/>
        </p:nvSpPr>
        <p:spPr>
          <a:xfrm>
            <a:off x="765230" y="1462088"/>
            <a:ext cx="10661539" cy="5262979"/>
          </a:xfrm>
          <a:prstGeom prst="rect">
            <a:avLst/>
          </a:prstGeom>
        </p:spPr>
        <p:txBody>
          <a:bodyPr wrap="square">
            <a:spAutoFit/>
          </a:bodyPr>
          <a:lstStyle/>
          <a:p>
            <a:endParaRPr lang="en-US" sz="2800" dirty="0"/>
          </a:p>
          <a:p>
            <a:endParaRPr lang="en-US" sz="2800" dirty="0"/>
          </a:p>
          <a:p>
            <a:pPr marL="514350" indent="-514350">
              <a:buAutoNum type="arabicPeriod"/>
            </a:pPr>
            <a:r>
              <a:rPr lang="en-US" sz="2800" u="sng" dirty="0"/>
              <a:t>Invest heavily in and develop data infrastructure and data</a:t>
            </a:r>
          </a:p>
          <a:p>
            <a:r>
              <a:rPr lang="en-US" sz="2800" dirty="0"/>
              <a:t>	</a:t>
            </a:r>
            <a:r>
              <a:rPr lang="en-US" sz="2800" u="sng" dirty="0"/>
              <a:t>governance</a:t>
            </a:r>
            <a:r>
              <a:rPr lang="en-US" sz="2800" dirty="0"/>
              <a:t>. This is not always a visible endeavor, might take 	different forms depending on institutional culture, and might be 	more or less formal.  Great data </a:t>
            </a:r>
            <a:r>
              <a:rPr lang="en-US" sz="2800" i="1" dirty="0"/>
              <a:t>in </a:t>
            </a:r>
            <a:r>
              <a:rPr lang="en-US" sz="2800" dirty="0"/>
              <a:t>helps ensure great analysis </a:t>
            </a:r>
            <a:r>
              <a:rPr lang="en-US" sz="2800" i="1" dirty="0"/>
              <a:t>out,</a:t>
            </a:r>
            <a:r>
              <a:rPr lang="en-US" sz="2800" dirty="0"/>
              <a:t> 	and is a huge part of the battle.</a:t>
            </a:r>
          </a:p>
          <a:p>
            <a:endParaRPr lang="en-US" sz="2800" dirty="0"/>
          </a:p>
          <a:p>
            <a:pPr marL="514350" indent="-514350">
              <a:buAutoNum type="arabicPeriod" startAt="2"/>
            </a:pPr>
            <a:r>
              <a:rPr lang="en-US" sz="2800" u="sng" dirty="0"/>
              <a:t>Strongly support analyst professional development</a:t>
            </a:r>
            <a:r>
              <a:rPr lang="en-US" sz="2800" dirty="0"/>
              <a:t> in a) soft skills – especially analytic translation, b) general problem solving, and c) staying ahead of the technology curve. Set aside lots of time for analyst professional development.</a:t>
            </a:r>
          </a:p>
        </p:txBody>
      </p:sp>
      <p:sp>
        <p:nvSpPr>
          <p:cNvPr id="6" name="TextBox 5">
            <a:extLst>
              <a:ext uri="{FF2B5EF4-FFF2-40B4-BE49-F238E27FC236}">
                <a16:creationId xmlns:a16="http://schemas.microsoft.com/office/drawing/2014/main" xmlns="" id="{3F4D03ED-3EA4-4DE5-8F98-A043A7F14500}"/>
              </a:ext>
            </a:extLst>
          </p:cNvPr>
          <p:cNvSpPr txBox="1"/>
          <p:nvPr/>
        </p:nvSpPr>
        <p:spPr>
          <a:xfrm>
            <a:off x="1375718" y="5620488"/>
            <a:ext cx="9440561" cy="861774"/>
          </a:xfrm>
          <a:prstGeom prst="rect">
            <a:avLst/>
          </a:prstGeom>
          <a:noFill/>
        </p:spPr>
        <p:txBody>
          <a:bodyPr wrap="square" rtlCol="0">
            <a:spAutoFit/>
          </a:bodyPr>
          <a:lstStyle/>
          <a:p>
            <a:endParaRPr lang="en-US" altLang="en-US" sz="3200" u="sng" dirty="0">
              <a:solidFill>
                <a:srgbClr val="1155CC"/>
              </a:solidFill>
              <a:latin typeface="Arial" panose="020B0604020202020204" pitchFamily="34" charset="0"/>
              <a:cs typeface="Arial" panose="020B0604020202020204" pitchFamily="34" charset="0"/>
              <a:hlinkClick r:id="rId3"/>
            </a:endParaRPr>
          </a:p>
          <a:p>
            <a:endParaRPr lang="en-US" dirty="0"/>
          </a:p>
        </p:txBody>
      </p:sp>
    </p:spTree>
    <p:extLst>
      <p:ext uri="{BB962C8B-B14F-4D97-AF65-F5344CB8AC3E}">
        <p14:creationId xmlns:p14="http://schemas.microsoft.com/office/powerpoint/2010/main" xmlns="" val="322739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EF9C1E-7452-4A24-885A-2C6DA66E23B9}"/>
              </a:ext>
            </a:extLst>
          </p:cNvPr>
          <p:cNvSpPr>
            <a:spLocks noGrp="1"/>
          </p:cNvSpPr>
          <p:nvPr>
            <p:ph type="title"/>
          </p:nvPr>
        </p:nvSpPr>
        <p:spPr>
          <a:xfrm>
            <a:off x="838200" y="365125"/>
            <a:ext cx="10515600" cy="1325563"/>
          </a:xfrm>
        </p:spPr>
        <p:txBody>
          <a:bodyPr/>
          <a:lstStyle/>
          <a:p>
            <a:endParaRPr lang="en-US" dirty="0"/>
          </a:p>
        </p:txBody>
      </p:sp>
      <p:sp>
        <p:nvSpPr>
          <p:cNvPr id="3" name="Content Placeholder 2">
            <a:extLst>
              <a:ext uri="{FF2B5EF4-FFF2-40B4-BE49-F238E27FC236}">
                <a16:creationId xmlns:a16="http://schemas.microsoft.com/office/drawing/2014/main" xmlns="" id="{D10DFBFB-C789-4FC0-8E1E-79F8D47D9B4E}"/>
              </a:ext>
            </a:extLst>
          </p:cNvPr>
          <p:cNvSpPr>
            <a:spLocks noGrp="1"/>
          </p:cNvSpPr>
          <p:nvPr>
            <p:ph idx="1"/>
          </p:nvPr>
        </p:nvSpPr>
        <p:spPr>
          <a:xfrm>
            <a:off x="641252" y="746553"/>
            <a:ext cx="10515600" cy="4351338"/>
          </a:xfrm>
        </p:spPr>
        <p:txBody>
          <a:bodyPr>
            <a:normAutofit/>
          </a:bodyPr>
          <a:lstStyle/>
          <a:p>
            <a:pPr marL="0" indent="0">
              <a:buNone/>
            </a:pPr>
            <a:endParaRPr lang="en-US" altLang="en-US" u="sng" dirty="0">
              <a:solidFill>
                <a:srgbClr val="1155CC"/>
              </a:solidFill>
              <a:latin typeface="Arial" panose="020B0604020202020204" pitchFamily="34" charset="0"/>
              <a:cs typeface="Arial" panose="020B0604020202020204" pitchFamily="34" charset="0"/>
              <a:hlinkClick r:id="rId2"/>
            </a:endParaRPr>
          </a:p>
          <a:p>
            <a:pPr marL="0" indent="0">
              <a:buNone/>
            </a:pPr>
            <a:r>
              <a:rPr lang="en-US" dirty="0"/>
              <a:t>Recommendations Continued</a:t>
            </a:r>
          </a:p>
          <a:p>
            <a:pPr marL="514350" indent="-514350">
              <a:buAutoNum type="arabicPeriod" startAt="3"/>
            </a:pPr>
            <a:endParaRPr lang="en-US" u="sng" dirty="0"/>
          </a:p>
          <a:p>
            <a:pPr marL="514350" indent="-514350">
              <a:buAutoNum type="arabicPeriod" startAt="3"/>
            </a:pPr>
            <a:r>
              <a:rPr lang="en-US" u="sng" dirty="0"/>
              <a:t>Embed analytics in the larger organization</a:t>
            </a:r>
            <a:r>
              <a:rPr lang="en-US" dirty="0"/>
              <a:t>. Create and foster small, nimble groups to tackle problems collaboratively. Encourage discussion about the data. Every problem is different. Analysts need as much context as possible not only to be able to solve problems but to have the vision to identify problems that other stakeholders might not realize are </a:t>
            </a:r>
            <a:r>
              <a:rPr lang="en-US" dirty="0" err="1"/>
              <a:t>solveable</a:t>
            </a:r>
            <a:r>
              <a:rPr lang="en-US" dirty="0"/>
              <a:t>.</a:t>
            </a:r>
          </a:p>
          <a:p>
            <a:pPr marL="514350" indent="-514350">
              <a:buAutoNum type="arabicPeriod" startAt="3"/>
            </a:pPr>
            <a:endParaRPr lang="en-US" dirty="0"/>
          </a:p>
          <a:p>
            <a:pPr marL="514350" indent="-514350">
              <a:buAutoNum type="arabicPeriod" startAt="3"/>
            </a:pPr>
            <a:endParaRPr lang="en-US" dirty="0"/>
          </a:p>
          <a:p>
            <a:pPr marL="0" indent="0">
              <a:buNone/>
            </a:pPr>
            <a:endParaRPr lang="en-US" altLang="en-US" u="sng" dirty="0">
              <a:solidFill>
                <a:srgbClr val="1155CC"/>
              </a:solidFill>
              <a:latin typeface="Arial" panose="020B0604020202020204" pitchFamily="34" charset="0"/>
              <a:cs typeface="Arial" panose="020B0604020202020204" pitchFamily="34" charset="0"/>
              <a:hlinkClick r:id="rId2"/>
            </a:endParaRPr>
          </a:p>
          <a:p>
            <a:pPr marL="0" indent="0">
              <a:buNone/>
            </a:pPr>
            <a:endParaRPr lang="en-US" altLang="en-US" u="sng" dirty="0">
              <a:solidFill>
                <a:srgbClr val="1155CC"/>
              </a:solidFill>
              <a:latin typeface="Arial" panose="020B0604020202020204" pitchFamily="34" charset="0"/>
              <a:cs typeface="Arial" panose="020B0604020202020204" pitchFamily="34" charset="0"/>
              <a:hlinkClick r:id="rId2"/>
            </a:endParaRP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xmlns="" id="{5462264E-04A8-4FEE-AFB8-BE45DCCDE0DF}"/>
              </a:ext>
            </a:extLst>
          </p:cNvPr>
          <p:cNvSpPr>
            <a:spLocks noGrp="1"/>
          </p:cNvSpPr>
          <p:nvPr>
            <p:ph type="sldNum" sz="quarter" idx="12"/>
          </p:nvPr>
        </p:nvSpPr>
        <p:spPr/>
        <p:txBody>
          <a:bodyPr/>
          <a:lstStyle/>
          <a:p>
            <a:fld id="{65CB56DD-E260-44C0-9CCD-A5FC2EA5B5A8}" type="slidenum">
              <a:rPr lang="en-US" smtClean="0"/>
              <a:pPr/>
              <a:t>12</a:t>
            </a:fld>
            <a:endParaRPr lang="en-US"/>
          </a:p>
        </p:txBody>
      </p:sp>
    </p:spTree>
    <p:extLst>
      <p:ext uri="{BB962C8B-B14F-4D97-AF65-F5344CB8AC3E}">
        <p14:creationId xmlns:p14="http://schemas.microsoft.com/office/powerpoint/2010/main" xmlns="" val="1305718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04214C-670C-4B95-8CEE-091A476AB07D}"/>
              </a:ext>
            </a:extLst>
          </p:cNvPr>
          <p:cNvSpPr>
            <a:spLocks noGrp="1"/>
          </p:cNvSpPr>
          <p:nvPr>
            <p:ph type="title"/>
          </p:nvPr>
        </p:nvSpPr>
        <p:spPr>
          <a:xfrm>
            <a:off x="0" y="393841"/>
            <a:ext cx="11844996" cy="1325563"/>
          </a:xfrm>
        </p:spPr>
        <p:txBody>
          <a:bodyPr>
            <a:normAutofit fontScale="90000"/>
          </a:bodyPr>
          <a:lstStyle/>
          <a:p>
            <a:pPr algn="ctr"/>
            <a:r>
              <a:rPr lang="en-US" dirty="0"/>
              <a:t>Fostering Process and Teamwork:  </a:t>
            </a:r>
            <a:br>
              <a:rPr lang="en-US" dirty="0"/>
            </a:br>
            <a:r>
              <a:rPr lang="en-US" dirty="0"/>
              <a:t>The Key to the Successful Adoption of Advanced Analytics</a:t>
            </a:r>
          </a:p>
        </p:txBody>
      </p:sp>
      <p:sp>
        <p:nvSpPr>
          <p:cNvPr id="3" name="Content Placeholder 2">
            <a:extLst>
              <a:ext uri="{FF2B5EF4-FFF2-40B4-BE49-F238E27FC236}">
                <a16:creationId xmlns:a16="http://schemas.microsoft.com/office/drawing/2014/main" xmlns="" id="{43AFAB87-A873-4675-96E2-641AD2632BED}"/>
              </a:ext>
            </a:extLst>
          </p:cNvPr>
          <p:cNvSpPr>
            <a:spLocks noGrp="1"/>
          </p:cNvSpPr>
          <p:nvPr>
            <p:ph idx="1"/>
          </p:nvPr>
        </p:nvSpPr>
        <p:spPr>
          <a:xfrm>
            <a:off x="838200" y="1825625"/>
            <a:ext cx="10515600" cy="489585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altLang="en-US" u="sng" dirty="0">
              <a:solidFill>
                <a:srgbClr val="1155CC"/>
              </a:solidFill>
              <a:latin typeface="Arial" panose="020B0604020202020204" pitchFamily="34" charset="0"/>
              <a:cs typeface="Arial" panose="020B0604020202020204" pitchFamily="34" charset="0"/>
              <a:hlinkClick r:id="rId2"/>
            </a:endParaRPr>
          </a:p>
          <a:p>
            <a:pPr marL="0" indent="0">
              <a:buNone/>
            </a:pPr>
            <a:endParaRPr lang="en-US" altLang="en-US" u="sng" dirty="0">
              <a:solidFill>
                <a:srgbClr val="1155CC"/>
              </a:solidFill>
              <a:latin typeface="Arial" panose="020B0604020202020204" pitchFamily="34" charset="0"/>
              <a:cs typeface="Arial" panose="020B0604020202020204" pitchFamily="34" charset="0"/>
              <a:hlinkClick r:id="rId2"/>
            </a:endParaRPr>
          </a:p>
          <a:p>
            <a:pPr marL="0" indent="0">
              <a:buNone/>
            </a:pPr>
            <a:endParaRPr lang="en-US" dirty="0"/>
          </a:p>
        </p:txBody>
      </p:sp>
      <p:sp>
        <p:nvSpPr>
          <p:cNvPr id="4" name="Slide Number Placeholder 3">
            <a:extLst>
              <a:ext uri="{FF2B5EF4-FFF2-40B4-BE49-F238E27FC236}">
                <a16:creationId xmlns:a16="http://schemas.microsoft.com/office/drawing/2014/main" xmlns="" id="{9BDDDD8B-A70F-4165-8DA4-D6251E98846E}"/>
              </a:ext>
            </a:extLst>
          </p:cNvPr>
          <p:cNvSpPr>
            <a:spLocks noGrp="1"/>
          </p:cNvSpPr>
          <p:nvPr>
            <p:ph type="sldNum" sz="quarter" idx="12"/>
          </p:nvPr>
        </p:nvSpPr>
        <p:spPr/>
        <p:txBody>
          <a:bodyPr/>
          <a:lstStyle/>
          <a:p>
            <a:fld id="{65CB56DD-E260-44C0-9CCD-A5FC2EA5B5A8}" type="slidenum">
              <a:rPr lang="en-US" smtClean="0"/>
              <a:pPr/>
              <a:t>13</a:t>
            </a:fld>
            <a:endParaRPr lang="en-US"/>
          </a:p>
        </p:txBody>
      </p:sp>
      <p:pic>
        <p:nvPicPr>
          <p:cNvPr id="3080" name="Picture 8" descr="Image result for japanese baseball">
            <a:extLst>
              <a:ext uri="{FF2B5EF4-FFF2-40B4-BE49-F238E27FC236}">
                <a16:creationId xmlns:a16="http://schemas.microsoft.com/office/drawing/2014/main" xmlns="" id="{18F6B2CA-3D15-41E3-9E44-C3C87CAA29EC}"/>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27974" y="1993193"/>
            <a:ext cx="7943209" cy="447096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09179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30FB49-3989-43F2-876B-12DDDF6A89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F191471-7334-4311-9E07-DD9BAC9B4B97}"/>
              </a:ext>
            </a:extLst>
          </p:cNvPr>
          <p:cNvSpPr>
            <a:spLocks noGrp="1"/>
          </p:cNvSpPr>
          <p:nvPr>
            <p:ph idx="1"/>
          </p:nvPr>
        </p:nvSpPr>
        <p:spPr/>
        <p:txBody>
          <a:bodyPr/>
          <a:lstStyle/>
          <a:p>
            <a:pPr marL="0" indent="0">
              <a:buNone/>
            </a:pPr>
            <a:r>
              <a:rPr lang="en-US" sz="4000" dirty="0"/>
              <a:t>A Day in the Life of a Data Analyst: Intermountain Health Care</a:t>
            </a:r>
          </a:p>
          <a:p>
            <a:pPr marL="0" indent="0">
              <a:buNone/>
            </a:pPr>
            <a:endParaRPr lang="en-US" dirty="0"/>
          </a:p>
          <a:p>
            <a:pPr marL="0" indent="0">
              <a:buNone/>
            </a:pPr>
            <a:r>
              <a:rPr lang="en-US" altLang="en-US" u="sng" dirty="0">
                <a:solidFill>
                  <a:srgbClr val="1155CC"/>
                </a:solidFill>
                <a:latin typeface="Arial" panose="020B0604020202020204" pitchFamily="34" charset="0"/>
                <a:cs typeface="Arial" panose="020B0604020202020204" pitchFamily="34" charset="0"/>
                <a:hlinkClick r:id="rId2"/>
              </a:rPr>
              <a:t>https://m.youtube.com/watch?v=xbTqJiZ8nhA</a:t>
            </a:r>
            <a:endParaRPr lang="en-US" altLang="en-US" dirty="0">
              <a:latin typeface="Arial" panose="020B060402020202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xmlns="" id="{9730EE15-8884-4BDA-B1B2-8EDE8AA36244}"/>
              </a:ext>
            </a:extLst>
          </p:cNvPr>
          <p:cNvSpPr>
            <a:spLocks noGrp="1"/>
          </p:cNvSpPr>
          <p:nvPr>
            <p:ph type="sldNum" sz="quarter" idx="12"/>
          </p:nvPr>
        </p:nvSpPr>
        <p:spPr/>
        <p:txBody>
          <a:bodyPr/>
          <a:lstStyle/>
          <a:p>
            <a:fld id="{65CB56DD-E260-44C0-9CCD-A5FC2EA5B5A8}" type="slidenum">
              <a:rPr lang="en-US" smtClean="0"/>
              <a:pPr/>
              <a:t>14</a:t>
            </a:fld>
            <a:endParaRPr lang="en-US"/>
          </a:p>
        </p:txBody>
      </p:sp>
    </p:spTree>
    <p:extLst>
      <p:ext uri="{BB962C8B-B14F-4D97-AF65-F5344CB8AC3E}">
        <p14:creationId xmlns:p14="http://schemas.microsoft.com/office/powerpoint/2010/main" xmlns="" val="61909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81567A-760C-401B-8E8B-C8E7D9A1A2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180000A-D729-4F3D-8FD0-9CA73C4D4220}"/>
              </a:ext>
            </a:extLst>
          </p:cNvPr>
          <p:cNvSpPr>
            <a:spLocks noGrp="1"/>
          </p:cNvSpPr>
          <p:nvPr>
            <p:ph idx="1"/>
          </p:nvPr>
        </p:nvSpPr>
        <p:spPr>
          <a:xfrm>
            <a:off x="655320" y="1586474"/>
            <a:ext cx="10515600" cy="4351338"/>
          </a:xfrm>
        </p:spPr>
        <p:txBody>
          <a:bodyPr/>
          <a:lstStyle/>
          <a:p>
            <a:pPr marL="0" indent="0">
              <a:buNone/>
            </a:pPr>
            <a:endParaRPr lang="en-US" dirty="0"/>
          </a:p>
          <a:p>
            <a:pPr marL="0" indent="0" algn="ctr">
              <a:buNone/>
            </a:pPr>
            <a:r>
              <a:rPr lang="en-US" sz="4000" dirty="0"/>
              <a:t>UNC HealthCare Stage 7 designation by HIMSS</a:t>
            </a:r>
          </a:p>
          <a:p>
            <a:pPr marL="0" indent="0">
              <a:buNone/>
            </a:pPr>
            <a:endParaRPr lang="en-US" dirty="0"/>
          </a:p>
        </p:txBody>
      </p:sp>
      <p:sp>
        <p:nvSpPr>
          <p:cNvPr id="4" name="Slide Number Placeholder 3">
            <a:extLst>
              <a:ext uri="{FF2B5EF4-FFF2-40B4-BE49-F238E27FC236}">
                <a16:creationId xmlns:a16="http://schemas.microsoft.com/office/drawing/2014/main" xmlns="" id="{B8BDC143-5FC9-411B-97A1-98DA496289D0}"/>
              </a:ext>
            </a:extLst>
          </p:cNvPr>
          <p:cNvSpPr>
            <a:spLocks noGrp="1"/>
          </p:cNvSpPr>
          <p:nvPr>
            <p:ph type="sldNum" sz="quarter" idx="12"/>
          </p:nvPr>
        </p:nvSpPr>
        <p:spPr/>
        <p:txBody>
          <a:bodyPr/>
          <a:lstStyle/>
          <a:p>
            <a:fld id="{65CB56DD-E260-44C0-9CCD-A5FC2EA5B5A8}" type="slidenum">
              <a:rPr lang="en-US" smtClean="0"/>
              <a:pPr/>
              <a:t>2</a:t>
            </a:fld>
            <a:endParaRPr lang="en-US"/>
          </a:p>
        </p:txBody>
      </p:sp>
      <p:pic>
        <p:nvPicPr>
          <p:cNvPr id="4098" name="Picture 2" descr="Image result for UNC Healthcare">
            <a:extLst>
              <a:ext uri="{FF2B5EF4-FFF2-40B4-BE49-F238E27FC236}">
                <a16:creationId xmlns:a16="http://schemas.microsoft.com/office/drawing/2014/main" xmlns="" id="{533A5BEC-6520-47CF-9073-A37CFE21891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768948" y="3429000"/>
            <a:ext cx="2979920" cy="29799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03120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EDCABEAB-617A-476F-AA6B-082DCAEFD538}"/>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259548" y="2393584"/>
            <a:ext cx="8580782" cy="4250347"/>
          </a:xfrm>
          <a:prstGeom prst="rect">
            <a:avLst/>
          </a:prstGeom>
        </p:spPr>
      </p:pic>
      <p:sp>
        <p:nvSpPr>
          <p:cNvPr id="8" name="Slide Number Placeholder 7">
            <a:extLst>
              <a:ext uri="{FF2B5EF4-FFF2-40B4-BE49-F238E27FC236}">
                <a16:creationId xmlns:a16="http://schemas.microsoft.com/office/drawing/2014/main" xmlns="" id="{39094588-90BF-413E-A580-6705018EF800}"/>
              </a:ext>
            </a:extLst>
          </p:cNvPr>
          <p:cNvSpPr>
            <a:spLocks noGrp="1"/>
          </p:cNvSpPr>
          <p:nvPr>
            <p:ph type="sldNum" sz="quarter" idx="12"/>
          </p:nvPr>
        </p:nvSpPr>
        <p:spPr/>
        <p:txBody>
          <a:bodyPr/>
          <a:lstStyle/>
          <a:p>
            <a:fld id="{65CB56DD-E260-44C0-9CCD-A5FC2EA5B5A8}" type="slidenum">
              <a:rPr lang="en-US" smtClean="0"/>
              <a:pPr/>
              <a:t>3</a:t>
            </a:fld>
            <a:endParaRPr lang="en-US"/>
          </a:p>
        </p:txBody>
      </p:sp>
      <p:sp>
        <p:nvSpPr>
          <p:cNvPr id="11" name="TextBox 10">
            <a:extLst>
              <a:ext uri="{FF2B5EF4-FFF2-40B4-BE49-F238E27FC236}">
                <a16:creationId xmlns:a16="http://schemas.microsoft.com/office/drawing/2014/main" xmlns="" id="{8FF45523-1C56-4DA2-87E7-62999F301A10}"/>
              </a:ext>
            </a:extLst>
          </p:cNvPr>
          <p:cNvSpPr txBox="1"/>
          <p:nvPr/>
        </p:nvSpPr>
        <p:spPr>
          <a:xfrm>
            <a:off x="318052" y="428361"/>
            <a:ext cx="11555895" cy="2123658"/>
          </a:xfrm>
          <a:prstGeom prst="rect">
            <a:avLst/>
          </a:prstGeom>
          <a:noFill/>
        </p:spPr>
        <p:txBody>
          <a:bodyPr wrap="square" rtlCol="0">
            <a:spAutoFit/>
          </a:bodyPr>
          <a:lstStyle/>
          <a:p>
            <a:r>
              <a:rPr lang="en-US" sz="4400" dirty="0"/>
              <a:t>Technology is changing literally daily:  This has implications for how analytics teams operate and how they must grow. </a:t>
            </a:r>
          </a:p>
        </p:txBody>
      </p:sp>
    </p:spTree>
    <p:extLst>
      <p:ext uri="{BB962C8B-B14F-4D97-AF65-F5344CB8AC3E}">
        <p14:creationId xmlns:p14="http://schemas.microsoft.com/office/powerpoint/2010/main" xmlns="" val="757968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020E8-A327-4CE0-ACE9-BA23AED67B8F}"/>
              </a:ext>
            </a:extLst>
          </p:cNvPr>
          <p:cNvSpPr>
            <a:spLocks noGrp="1"/>
          </p:cNvSpPr>
          <p:nvPr>
            <p:ph type="title"/>
          </p:nvPr>
        </p:nvSpPr>
        <p:spPr/>
        <p:txBody>
          <a:bodyPr/>
          <a:lstStyle/>
          <a:p>
            <a:endParaRPr lang="en-US" dirty="0"/>
          </a:p>
        </p:txBody>
      </p:sp>
      <p:pic>
        <p:nvPicPr>
          <p:cNvPr id="14" name="Content Placeholder 13">
            <a:extLst>
              <a:ext uri="{FF2B5EF4-FFF2-40B4-BE49-F238E27FC236}">
                <a16:creationId xmlns:a16="http://schemas.microsoft.com/office/drawing/2014/main" xmlns="" id="{B54B7C36-9D2F-4A1D-8F34-C30C39E593F7}"/>
              </a:ext>
            </a:extLst>
          </p:cNvPr>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942977" y="484448"/>
            <a:ext cx="8001245" cy="6008427"/>
          </a:xfrm>
        </p:spPr>
      </p:pic>
      <p:sp>
        <p:nvSpPr>
          <p:cNvPr id="6" name="AutoShape 3" descr="Image result for advanced analytics images">
            <a:hlinkClick r:id="rId4"/>
            <a:extLst>
              <a:ext uri="{FF2B5EF4-FFF2-40B4-BE49-F238E27FC236}">
                <a16:creationId xmlns:a16="http://schemas.microsoft.com/office/drawing/2014/main" xmlns="" id="{E2AD0C0C-02EE-4322-BE47-2403AFB0128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9" descr="Image result for advanced analytics images">
            <a:hlinkClick r:id="rId4"/>
            <a:extLst>
              <a:ext uri="{FF2B5EF4-FFF2-40B4-BE49-F238E27FC236}">
                <a16:creationId xmlns:a16="http://schemas.microsoft.com/office/drawing/2014/main" xmlns="" id="{723F4AD8-55B2-4C02-977A-06052B97C88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Slide Number Placeholder 11">
            <a:extLst>
              <a:ext uri="{FF2B5EF4-FFF2-40B4-BE49-F238E27FC236}">
                <a16:creationId xmlns:a16="http://schemas.microsoft.com/office/drawing/2014/main" xmlns="" id="{179E035A-10E6-4EA5-92E0-C0CA3784AF00}"/>
              </a:ext>
            </a:extLst>
          </p:cNvPr>
          <p:cNvSpPr>
            <a:spLocks noGrp="1"/>
          </p:cNvSpPr>
          <p:nvPr>
            <p:ph type="sldNum" sz="quarter" idx="12"/>
          </p:nvPr>
        </p:nvSpPr>
        <p:spPr/>
        <p:txBody>
          <a:bodyPr/>
          <a:lstStyle/>
          <a:p>
            <a:fld id="{65CB56DD-E260-44C0-9CCD-A5FC2EA5B5A8}" type="slidenum">
              <a:rPr lang="en-US" smtClean="0"/>
              <a:pPr/>
              <a:t>4</a:t>
            </a:fld>
            <a:endParaRPr lang="en-US"/>
          </a:p>
        </p:txBody>
      </p:sp>
    </p:spTree>
    <p:extLst>
      <p:ext uri="{BB962C8B-B14F-4D97-AF65-F5344CB8AC3E}">
        <p14:creationId xmlns:p14="http://schemas.microsoft.com/office/powerpoint/2010/main" xmlns="" val="112955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xmlns="" id="{924E029F-1303-4C85-8A27-30876FADD45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00A6713F-719B-4CE1-B8D1-EC69BFB80C96}"/>
              </a:ext>
            </a:extLst>
          </p:cNvPr>
          <p:cNvSpPr>
            <a:spLocks noGrp="1"/>
          </p:cNvSpPr>
          <p:nvPr>
            <p:ph idx="1"/>
          </p:nvPr>
        </p:nvSpPr>
        <p:spPr/>
        <p:txBody>
          <a:bodyPr/>
          <a:lstStyle/>
          <a:p>
            <a:endParaRPr lang="en-US" dirty="0"/>
          </a:p>
          <a:p>
            <a:endParaRPr lang="en-US" dirty="0"/>
          </a:p>
          <a:p>
            <a:pPr marL="0" indent="0">
              <a:buNone/>
            </a:pPr>
            <a:endParaRPr lang="en-US" dirty="0"/>
          </a:p>
        </p:txBody>
      </p:sp>
      <p:sp>
        <p:nvSpPr>
          <p:cNvPr id="11" name="Slide Number Placeholder 10">
            <a:extLst>
              <a:ext uri="{FF2B5EF4-FFF2-40B4-BE49-F238E27FC236}">
                <a16:creationId xmlns:a16="http://schemas.microsoft.com/office/drawing/2014/main" xmlns="" id="{6112EBAE-5315-479D-AFF8-9498B9F5AA2F}"/>
              </a:ext>
            </a:extLst>
          </p:cNvPr>
          <p:cNvSpPr>
            <a:spLocks noGrp="1"/>
          </p:cNvSpPr>
          <p:nvPr>
            <p:ph type="sldNum" sz="quarter" idx="12"/>
          </p:nvPr>
        </p:nvSpPr>
        <p:spPr/>
        <p:txBody>
          <a:bodyPr/>
          <a:lstStyle/>
          <a:p>
            <a:fld id="{65CB56DD-E260-44C0-9CCD-A5FC2EA5B5A8}" type="slidenum">
              <a:rPr lang="en-US" smtClean="0"/>
              <a:pPr/>
              <a:t>5</a:t>
            </a:fld>
            <a:endParaRPr lang="en-US"/>
          </a:p>
        </p:txBody>
      </p:sp>
      <p:pic>
        <p:nvPicPr>
          <p:cNvPr id="13" name="Picture 12">
            <a:extLst>
              <a:ext uri="{FF2B5EF4-FFF2-40B4-BE49-F238E27FC236}">
                <a16:creationId xmlns:a16="http://schemas.microsoft.com/office/drawing/2014/main" xmlns="" id="{7B13D8B3-4F94-4DBA-A007-8245F8701B1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994595" y="1646238"/>
            <a:ext cx="4201934" cy="3949818"/>
          </a:xfrm>
          <a:prstGeom prst="rect">
            <a:avLst/>
          </a:prstGeom>
        </p:spPr>
      </p:pic>
      <p:sp>
        <p:nvSpPr>
          <p:cNvPr id="19" name="TextBox 18">
            <a:extLst>
              <a:ext uri="{FF2B5EF4-FFF2-40B4-BE49-F238E27FC236}">
                <a16:creationId xmlns:a16="http://schemas.microsoft.com/office/drawing/2014/main" xmlns="" id="{5DA3E0E7-1273-4C54-8EFD-C56C5F5D8810}"/>
              </a:ext>
            </a:extLst>
          </p:cNvPr>
          <p:cNvSpPr txBox="1"/>
          <p:nvPr/>
        </p:nvSpPr>
        <p:spPr>
          <a:xfrm>
            <a:off x="1037632" y="1168268"/>
            <a:ext cx="4757531" cy="3539430"/>
          </a:xfrm>
          <a:prstGeom prst="rect">
            <a:avLst/>
          </a:prstGeom>
          <a:noFill/>
        </p:spPr>
        <p:txBody>
          <a:bodyPr wrap="square" rtlCol="0">
            <a:spAutoFit/>
          </a:bodyPr>
          <a:lstStyle/>
          <a:p>
            <a:endParaRPr lang="en-US" sz="3200" dirty="0"/>
          </a:p>
          <a:p>
            <a:r>
              <a:rPr lang="en-US" sz="3200" dirty="0"/>
              <a:t>Core idea: raw data transformed to</a:t>
            </a:r>
          </a:p>
          <a:p>
            <a:endParaRPr lang="en-US" sz="3200" dirty="0"/>
          </a:p>
          <a:p>
            <a:pPr marL="457200" indent="-457200">
              <a:buFont typeface="Wingdings" panose="05000000000000000000" pitchFamily="2" charset="2"/>
              <a:buChar char="ü"/>
            </a:pPr>
            <a:r>
              <a:rPr lang="en-US" sz="3200" dirty="0"/>
              <a:t>Provide insights</a:t>
            </a:r>
          </a:p>
          <a:p>
            <a:pPr marL="457200" indent="-457200">
              <a:buFont typeface="Wingdings" panose="05000000000000000000" pitchFamily="2" charset="2"/>
              <a:buChar char="ü"/>
            </a:pPr>
            <a:r>
              <a:rPr lang="en-US" sz="3200" dirty="0"/>
              <a:t>Predict the future </a:t>
            </a:r>
          </a:p>
          <a:p>
            <a:pPr marL="457200" indent="-457200">
              <a:buFont typeface="Wingdings" panose="05000000000000000000" pitchFamily="2" charset="2"/>
              <a:buChar char="ü"/>
            </a:pPr>
            <a:r>
              <a:rPr lang="en-US" sz="3200" dirty="0"/>
              <a:t>Inform decision making</a:t>
            </a:r>
          </a:p>
        </p:txBody>
      </p:sp>
      <p:sp>
        <p:nvSpPr>
          <p:cNvPr id="2" name="Oval 1">
            <a:extLst>
              <a:ext uri="{FF2B5EF4-FFF2-40B4-BE49-F238E27FC236}">
                <a16:creationId xmlns:a16="http://schemas.microsoft.com/office/drawing/2014/main" xmlns="" id="{CD7DCF40-8952-44E5-B1B4-941658883C8D}"/>
              </a:ext>
            </a:extLst>
          </p:cNvPr>
          <p:cNvSpPr/>
          <p:nvPr/>
        </p:nvSpPr>
        <p:spPr>
          <a:xfrm>
            <a:off x="6639555" y="681038"/>
            <a:ext cx="2912013" cy="26948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0EF91A40-A003-4B27-BA98-3019A9CE528F}"/>
              </a:ext>
            </a:extLst>
          </p:cNvPr>
          <p:cNvSpPr txBox="1"/>
          <p:nvPr/>
        </p:nvSpPr>
        <p:spPr>
          <a:xfrm>
            <a:off x="7632700" y="969556"/>
            <a:ext cx="1339266" cy="584775"/>
          </a:xfrm>
          <a:prstGeom prst="rect">
            <a:avLst/>
          </a:prstGeom>
          <a:noFill/>
        </p:spPr>
        <p:txBody>
          <a:bodyPr wrap="square" rtlCol="0">
            <a:spAutoFit/>
          </a:bodyPr>
          <a:lstStyle/>
          <a:p>
            <a:r>
              <a:rPr lang="en-US" sz="1600" dirty="0"/>
              <a:t>Artificial Intelligence</a:t>
            </a:r>
          </a:p>
        </p:txBody>
      </p:sp>
    </p:spTree>
    <p:extLst>
      <p:ext uri="{BB962C8B-B14F-4D97-AF65-F5344CB8AC3E}">
        <p14:creationId xmlns:p14="http://schemas.microsoft.com/office/powerpoint/2010/main" xmlns="" val="170850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ACBE59-2CC4-4976-BDCE-DF86A8F61820}"/>
              </a:ext>
            </a:extLst>
          </p:cNvPr>
          <p:cNvSpPr>
            <a:spLocks noGrp="1"/>
          </p:cNvSpPr>
          <p:nvPr>
            <p:ph type="title"/>
          </p:nvPr>
        </p:nvSpPr>
        <p:spPr>
          <a:xfrm>
            <a:off x="2286850" y="604701"/>
            <a:ext cx="8329500" cy="1325563"/>
          </a:xfrm>
        </p:spPr>
        <p:txBody>
          <a:bodyPr/>
          <a:lstStyle/>
          <a:p>
            <a:r>
              <a:rPr lang="en-US" dirty="0"/>
              <a:t>Why the Intermountain Case?</a:t>
            </a:r>
          </a:p>
        </p:txBody>
      </p:sp>
      <p:sp>
        <p:nvSpPr>
          <p:cNvPr id="3" name="Content Placeholder 2">
            <a:extLst>
              <a:ext uri="{FF2B5EF4-FFF2-40B4-BE49-F238E27FC236}">
                <a16:creationId xmlns:a16="http://schemas.microsoft.com/office/drawing/2014/main" xmlns="" id="{5042D4AA-22ED-43B2-9967-7FCD55E7E3FE}"/>
              </a:ext>
            </a:extLst>
          </p:cNvPr>
          <p:cNvSpPr>
            <a:spLocks noGrp="1"/>
          </p:cNvSpPr>
          <p:nvPr>
            <p:ph idx="1"/>
          </p:nvPr>
        </p:nvSpPr>
        <p:spPr>
          <a:xfrm>
            <a:off x="647700" y="2187574"/>
            <a:ext cx="11544300" cy="4351338"/>
          </a:xfrm>
        </p:spPr>
        <p:txBody>
          <a:bodyPr>
            <a:normAutofit/>
          </a:bodyPr>
          <a:lstStyle/>
          <a:p>
            <a:r>
              <a:rPr lang="en-US" sz="4100" dirty="0"/>
              <a:t>It’s recent</a:t>
            </a:r>
          </a:p>
          <a:p>
            <a:r>
              <a:rPr lang="en-US" sz="4100" dirty="0"/>
              <a:t>Reputable source (MIT Sloan Review) </a:t>
            </a:r>
          </a:p>
          <a:p>
            <a:r>
              <a:rPr lang="en-US" sz="4100" dirty="0"/>
              <a:t>Enterprise-wide, lots of context provided</a:t>
            </a:r>
          </a:p>
          <a:p>
            <a:r>
              <a:rPr lang="en-US" sz="4100" dirty="0"/>
              <a:t>Known for being a leader in healthcare analytics</a:t>
            </a:r>
          </a:p>
          <a:p>
            <a:r>
              <a:rPr lang="en-US" sz="4100" dirty="0"/>
              <a:t>Intermountain has been very successful</a:t>
            </a:r>
          </a:p>
          <a:p>
            <a:endParaRPr lang="en-US" dirty="0"/>
          </a:p>
          <a:p>
            <a:pPr marL="0" indent="0">
              <a:buNone/>
            </a:pPr>
            <a:endParaRPr lang="en-US" dirty="0"/>
          </a:p>
        </p:txBody>
      </p:sp>
      <p:sp>
        <p:nvSpPr>
          <p:cNvPr id="10" name="Slide Number Placeholder 9">
            <a:extLst>
              <a:ext uri="{FF2B5EF4-FFF2-40B4-BE49-F238E27FC236}">
                <a16:creationId xmlns:a16="http://schemas.microsoft.com/office/drawing/2014/main" xmlns="" id="{DFA2217A-BDCA-44D8-AF6C-430455196CC5}"/>
              </a:ext>
            </a:extLst>
          </p:cNvPr>
          <p:cNvSpPr>
            <a:spLocks noGrp="1"/>
          </p:cNvSpPr>
          <p:nvPr>
            <p:ph type="sldNum" sz="quarter" idx="12"/>
          </p:nvPr>
        </p:nvSpPr>
        <p:spPr/>
        <p:txBody>
          <a:bodyPr/>
          <a:lstStyle/>
          <a:p>
            <a:fld id="{65CB56DD-E260-44C0-9CCD-A5FC2EA5B5A8}" type="slidenum">
              <a:rPr lang="en-US" smtClean="0"/>
              <a:pPr/>
              <a:t>6</a:t>
            </a:fld>
            <a:endParaRPr lang="en-US"/>
          </a:p>
        </p:txBody>
      </p:sp>
    </p:spTree>
    <p:extLst>
      <p:ext uri="{BB962C8B-B14F-4D97-AF65-F5344CB8AC3E}">
        <p14:creationId xmlns:p14="http://schemas.microsoft.com/office/powerpoint/2010/main" xmlns="" val="410834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02CFBC-2164-4C1A-8BEB-E1E98F28DD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1E70F08-8634-49A3-9290-DD43D1BA1344}"/>
              </a:ext>
            </a:extLst>
          </p:cNvPr>
          <p:cNvSpPr>
            <a:spLocks noGrp="1"/>
          </p:cNvSpPr>
          <p:nvPr>
            <p:ph idx="1"/>
          </p:nvPr>
        </p:nvSpPr>
        <p:spPr>
          <a:xfrm>
            <a:off x="400851" y="3005383"/>
            <a:ext cx="10515600" cy="4351338"/>
          </a:xfrm>
        </p:spPr>
        <p:txBody>
          <a:bodyPr>
            <a:normAutofit/>
          </a:bodyPr>
          <a:lstStyle/>
          <a:p>
            <a:pPr marL="0" indent="0">
              <a:buNone/>
            </a:pPr>
            <a:r>
              <a:rPr lang="en-US" dirty="0"/>
              <a:t> </a:t>
            </a:r>
          </a:p>
          <a:p>
            <a:pPr marL="0" indent="0">
              <a:buNone/>
            </a:pPr>
            <a:endParaRPr lang="en-US" dirty="0"/>
          </a:p>
          <a:p>
            <a:r>
              <a:rPr lang="en-US" sz="3200" b="1" dirty="0"/>
              <a:t>Nonprofit system, founded 1975</a:t>
            </a:r>
          </a:p>
          <a:p>
            <a:r>
              <a:rPr lang="en-US" sz="3200" b="1" dirty="0"/>
              <a:t>Located in Utah &amp; Idaho   </a:t>
            </a:r>
          </a:p>
          <a:p>
            <a:r>
              <a:rPr lang="en-US" sz="3200" b="1" dirty="0"/>
              <a:t>22 hospitals, 185 clinics  </a:t>
            </a:r>
          </a:p>
        </p:txBody>
      </p:sp>
      <p:pic>
        <p:nvPicPr>
          <p:cNvPr id="7" name="Picture 6">
            <a:extLst>
              <a:ext uri="{FF2B5EF4-FFF2-40B4-BE49-F238E27FC236}">
                <a16:creationId xmlns:a16="http://schemas.microsoft.com/office/drawing/2014/main" xmlns="" id="{70D206A4-E5EB-4AA7-9F46-24625E5B0CE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386734" y="1752842"/>
            <a:ext cx="4771017" cy="3545435"/>
          </a:xfrm>
          <a:prstGeom prst="rect">
            <a:avLst/>
          </a:prstGeom>
        </p:spPr>
      </p:pic>
      <p:sp>
        <p:nvSpPr>
          <p:cNvPr id="8" name="AutoShape 2" descr="Image result for Intermountain Helathcare">
            <a:extLst>
              <a:ext uri="{FF2B5EF4-FFF2-40B4-BE49-F238E27FC236}">
                <a16:creationId xmlns:a16="http://schemas.microsoft.com/office/drawing/2014/main" xmlns="" id="{D76FAE8C-850B-40E3-B574-48A08D435765}"/>
              </a:ext>
            </a:extLst>
          </p:cNvPr>
          <p:cNvSpPr>
            <a:spLocks noChangeAspect="1" noChangeArrowheads="1"/>
          </p:cNvSpPr>
          <p:nvPr/>
        </p:nvSpPr>
        <p:spPr bwMode="auto">
          <a:xfrm>
            <a:off x="5523209" y="2459312"/>
            <a:ext cx="2762250" cy="161925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xmlns="" id="{910E1298-E1A8-498E-932B-800156282201}"/>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20182" y="755545"/>
            <a:ext cx="4160051" cy="2438651"/>
          </a:xfrm>
          <a:prstGeom prst="rect">
            <a:avLst/>
          </a:prstGeom>
        </p:spPr>
      </p:pic>
      <p:sp>
        <p:nvSpPr>
          <p:cNvPr id="11" name="Slide Number Placeholder 10">
            <a:extLst>
              <a:ext uri="{FF2B5EF4-FFF2-40B4-BE49-F238E27FC236}">
                <a16:creationId xmlns:a16="http://schemas.microsoft.com/office/drawing/2014/main" xmlns="" id="{FA485910-5270-4C1F-857C-6CFDB38251EF}"/>
              </a:ext>
            </a:extLst>
          </p:cNvPr>
          <p:cNvSpPr>
            <a:spLocks noGrp="1"/>
          </p:cNvSpPr>
          <p:nvPr>
            <p:ph type="sldNum" sz="quarter" idx="12"/>
          </p:nvPr>
        </p:nvSpPr>
        <p:spPr/>
        <p:txBody>
          <a:bodyPr/>
          <a:lstStyle/>
          <a:p>
            <a:fld id="{65CB56DD-E260-44C0-9CCD-A5FC2EA5B5A8}" type="slidenum">
              <a:rPr lang="en-US" smtClean="0"/>
              <a:pPr/>
              <a:t>7</a:t>
            </a:fld>
            <a:endParaRPr lang="en-US"/>
          </a:p>
        </p:txBody>
      </p:sp>
    </p:spTree>
    <p:extLst>
      <p:ext uri="{BB962C8B-B14F-4D97-AF65-F5344CB8AC3E}">
        <p14:creationId xmlns:p14="http://schemas.microsoft.com/office/powerpoint/2010/main" xmlns="" val="3975491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C85EAD-5944-4C81-A85C-A57C86077AF4}"/>
              </a:ext>
            </a:extLst>
          </p:cNvPr>
          <p:cNvSpPr>
            <a:spLocks noGrp="1"/>
          </p:cNvSpPr>
          <p:nvPr>
            <p:ph type="title"/>
          </p:nvPr>
        </p:nvSpPr>
        <p:spPr>
          <a:xfrm>
            <a:off x="3352800" y="862940"/>
            <a:ext cx="10515600" cy="1325563"/>
          </a:xfrm>
        </p:spPr>
        <p:txBody>
          <a:bodyPr/>
          <a:lstStyle/>
          <a:p>
            <a:r>
              <a:rPr lang="en-US" dirty="0"/>
              <a:t>Intermountain Context</a:t>
            </a:r>
          </a:p>
        </p:txBody>
      </p:sp>
      <p:sp>
        <p:nvSpPr>
          <p:cNvPr id="3" name="Content Placeholder 2">
            <a:extLst>
              <a:ext uri="{FF2B5EF4-FFF2-40B4-BE49-F238E27FC236}">
                <a16:creationId xmlns:a16="http://schemas.microsoft.com/office/drawing/2014/main" xmlns="" id="{B98A2046-F9AB-4A2B-8719-6D25E60A4727}"/>
              </a:ext>
            </a:extLst>
          </p:cNvPr>
          <p:cNvSpPr>
            <a:spLocks noGrp="1"/>
          </p:cNvSpPr>
          <p:nvPr>
            <p:ph idx="1"/>
          </p:nvPr>
        </p:nvSpPr>
        <p:spPr>
          <a:xfrm>
            <a:off x="2057400" y="2493829"/>
            <a:ext cx="10515600" cy="4351338"/>
          </a:xfrm>
        </p:spPr>
        <p:txBody>
          <a:bodyPr>
            <a:normAutofit/>
          </a:bodyPr>
          <a:lstStyle/>
          <a:p>
            <a:pPr>
              <a:buFont typeface="Wingdings" panose="05000000000000000000" pitchFamily="2" charset="2"/>
              <a:buChar char="q"/>
            </a:pPr>
            <a:r>
              <a:rPr lang="en-US" sz="3600" dirty="0"/>
              <a:t>  Long history in data analytics</a:t>
            </a:r>
          </a:p>
          <a:p>
            <a:pPr>
              <a:buFont typeface="Wingdings" panose="05000000000000000000" pitchFamily="2" charset="2"/>
              <a:buChar char="q"/>
            </a:pPr>
            <a:r>
              <a:rPr lang="en-US" sz="3600" dirty="0"/>
              <a:t>  Invested early in data quality and systems</a:t>
            </a:r>
          </a:p>
          <a:p>
            <a:pPr>
              <a:buFont typeface="Wingdings" panose="05000000000000000000" pitchFamily="2" charset="2"/>
              <a:buChar char="q"/>
            </a:pPr>
            <a:r>
              <a:rPr lang="en-US" sz="3600" dirty="0"/>
              <a:t>  A culture of analytics collaboration</a:t>
            </a:r>
          </a:p>
          <a:p>
            <a:pPr marL="0" indent="0">
              <a:buNone/>
            </a:pPr>
            <a:endParaRPr lang="en-US" sz="3600" dirty="0"/>
          </a:p>
          <a:p>
            <a:pPr>
              <a:buFont typeface="Wingdings" panose="05000000000000000000" pitchFamily="2" charset="2"/>
              <a:buChar char="q"/>
            </a:pPr>
            <a:endParaRPr lang="en-US" sz="3600" dirty="0"/>
          </a:p>
        </p:txBody>
      </p:sp>
      <p:sp>
        <p:nvSpPr>
          <p:cNvPr id="4" name="Slide Number Placeholder 3">
            <a:extLst>
              <a:ext uri="{FF2B5EF4-FFF2-40B4-BE49-F238E27FC236}">
                <a16:creationId xmlns:a16="http://schemas.microsoft.com/office/drawing/2014/main" xmlns="" id="{07F413F2-F9AB-4BBF-83CE-5428614376F0}"/>
              </a:ext>
            </a:extLst>
          </p:cNvPr>
          <p:cNvSpPr>
            <a:spLocks noGrp="1"/>
          </p:cNvSpPr>
          <p:nvPr>
            <p:ph type="sldNum" sz="quarter" idx="12"/>
          </p:nvPr>
        </p:nvSpPr>
        <p:spPr/>
        <p:txBody>
          <a:bodyPr/>
          <a:lstStyle/>
          <a:p>
            <a:fld id="{65CB56DD-E260-44C0-9CCD-A5FC2EA5B5A8}" type="slidenum">
              <a:rPr lang="en-US" smtClean="0"/>
              <a:pPr/>
              <a:t>8</a:t>
            </a:fld>
            <a:endParaRPr lang="en-US"/>
          </a:p>
        </p:txBody>
      </p:sp>
    </p:spTree>
    <p:extLst>
      <p:ext uri="{BB962C8B-B14F-4D97-AF65-F5344CB8AC3E}">
        <p14:creationId xmlns:p14="http://schemas.microsoft.com/office/powerpoint/2010/main" xmlns="" val="2754154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00E42D-31E4-4D74-99FC-8E22643A6020}"/>
              </a:ext>
            </a:extLst>
          </p:cNvPr>
          <p:cNvSpPr>
            <a:spLocks noGrp="1"/>
          </p:cNvSpPr>
          <p:nvPr>
            <p:ph type="title"/>
          </p:nvPr>
        </p:nvSpPr>
        <p:spPr>
          <a:xfrm>
            <a:off x="1028700" y="443706"/>
            <a:ext cx="10515600" cy="1325563"/>
          </a:xfrm>
        </p:spPr>
        <p:txBody>
          <a:bodyPr/>
          <a:lstStyle/>
          <a:p>
            <a:r>
              <a:rPr lang="en-US" dirty="0"/>
              <a:t>Intermountain:  Examples of Value-Added</a:t>
            </a:r>
          </a:p>
        </p:txBody>
      </p:sp>
      <p:sp>
        <p:nvSpPr>
          <p:cNvPr id="3" name="Content Placeholder 2">
            <a:extLst>
              <a:ext uri="{FF2B5EF4-FFF2-40B4-BE49-F238E27FC236}">
                <a16:creationId xmlns:a16="http://schemas.microsoft.com/office/drawing/2014/main" xmlns="" id="{A53FC434-13AE-4167-86B6-3F291E0E7290}"/>
              </a:ext>
            </a:extLst>
          </p:cNvPr>
          <p:cNvSpPr>
            <a:spLocks noGrp="1"/>
          </p:cNvSpPr>
          <p:nvPr>
            <p:ph idx="1"/>
          </p:nvPr>
        </p:nvSpPr>
        <p:spPr>
          <a:xfrm>
            <a:off x="838200" y="1810544"/>
            <a:ext cx="10515600" cy="4351338"/>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xmlns="" id="{C820CA66-A1CF-4FC1-A66E-657876CCE93B}"/>
              </a:ext>
            </a:extLst>
          </p:cNvPr>
          <p:cNvSpPr>
            <a:spLocks noGrp="1"/>
          </p:cNvSpPr>
          <p:nvPr>
            <p:ph type="sldNum" sz="quarter" idx="12"/>
          </p:nvPr>
        </p:nvSpPr>
        <p:spPr/>
        <p:txBody>
          <a:bodyPr/>
          <a:lstStyle/>
          <a:p>
            <a:fld id="{65CB56DD-E260-44C0-9CCD-A5FC2EA5B5A8}" type="slidenum">
              <a:rPr lang="en-US" smtClean="0"/>
              <a:pPr/>
              <a:t>9</a:t>
            </a:fld>
            <a:endParaRPr lang="en-US"/>
          </a:p>
        </p:txBody>
      </p:sp>
      <p:graphicFrame>
        <p:nvGraphicFramePr>
          <p:cNvPr id="8" name="Table 7">
            <a:extLst>
              <a:ext uri="{FF2B5EF4-FFF2-40B4-BE49-F238E27FC236}">
                <a16:creationId xmlns:a16="http://schemas.microsoft.com/office/drawing/2014/main" xmlns="" id="{C4A1B833-5877-40E0-9596-54BD81108034}"/>
              </a:ext>
            </a:extLst>
          </p:cNvPr>
          <p:cNvGraphicFramePr>
            <a:graphicFrameLocks noGrp="1"/>
          </p:cNvGraphicFramePr>
          <p:nvPr>
            <p:extLst>
              <p:ext uri="{D42A27DB-BD31-4B8C-83A1-F6EECF244321}">
                <p14:modId xmlns:p14="http://schemas.microsoft.com/office/powerpoint/2010/main" xmlns="" val="2867002317"/>
              </p:ext>
            </p:extLst>
          </p:nvPr>
        </p:nvGraphicFramePr>
        <p:xfrm>
          <a:off x="1187939" y="1769269"/>
          <a:ext cx="9476408" cy="4086089"/>
        </p:xfrm>
        <a:graphic>
          <a:graphicData uri="http://schemas.openxmlformats.org/drawingml/2006/table">
            <a:tbl>
              <a:tblPr firstRow="1" bandRow="1">
                <a:tableStyleId>{5C22544A-7EE6-4342-B048-85BDC9FD1C3A}</a:tableStyleId>
              </a:tblPr>
              <a:tblGrid>
                <a:gridCol w="2913150">
                  <a:extLst>
                    <a:ext uri="{9D8B030D-6E8A-4147-A177-3AD203B41FA5}">
                      <a16:colId xmlns:a16="http://schemas.microsoft.com/office/drawing/2014/main" xmlns="" val="252367043"/>
                    </a:ext>
                  </a:extLst>
                </a:gridCol>
                <a:gridCol w="2434261">
                  <a:extLst>
                    <a:ext uri="{9D8B030D-6E8A-4147-A177-3AD203B41FA5}">
                      <a16:colId xmlns:a16="http://schemas.microsoft.com/office/drawing/2014/main" xmlns="" val="43218914"/>
                    </a:ext>
                  </a:extLst>
                </a:gridCol>
                <a:gridCol w="4128997">
                  <a:extLst>
                    <a:ext uri="{9D8B030D-6E8A-4147-A177-3AD203B41FA5}">
                      <a16:colId xmlns:a16="http://schemas.microsoft.com/office/drawing/2014/main" xmlns="" val="3890256454"/>
                    </a:ext>
                  </a:extLst>
                </a:gridCol>
              </a:tblGrid>
              <a:tr h="425531">
                <a:tc>
                  <a:txBody>
                    <a:bodyPr/>
                    <a:lstStyle/>
                    <a:p>
                      <a:r>
                        <a:rPr lang="en-US" sz="2000" dirty="0"/>
                        <a:t>Problem</a:t>
                      </a:r>
                    </a:p>
                  </a:txBody>
                  <a:tcPr/>
                </a:tc>
                <a:tc>
                  <a:txBody>
                    <a:bodyPr/>
                    <a:lstStyle/>
                    <a:p>
                      <a:r>
                        <a:rPr lang="en-US" sz="2000" dirty="0"/>
                        <a:t>Analytics Solution</a:t>
                      </a:r>
                    </a:p>
                  </a:txBody>
                  <a:tcPr/>
                </a:tc>
                <a:tc>
                  <a:txBody>
                    <a:bodyPr/>
                    <a:lstStyle/>
                    <a:p>
                      <a:r>
                        <a:rPr lang="en-US" sz="2000" dirty="0"/>
                        <a:t>Benefit</a:t>
                      </a:r>
                    </a:p>
                  </a:txBody>
                  <a:tcPr/>
                </a:tc>
                <a:extLst>
                  <a:ext uri="{0D108BD9-81ED-4DB2-BD59-A6C34878D82A}">
                    <a16:rowId xmlns:a16="http://schemas.microsoft.com/office/drawing/2014/main" xmlns="" val="285863861"/>
                  </a:ext>
                </a:extLst>
              </a:tr>
              <a:tr h="734478">
                <a:tc>
                  <a:txBody>
                    <a:bodyPr/>
                    <a:lstStyle/>
                    <a:p>
                      <a:r>
                        <a:rPr lang="en-US" sz="2000" dirty="0"/>
                        <a:t>Clinicians miss warning signs on different vitals.</a:t>
                      </a:r>
                    </a:p>
                  </a:txBody>
                  <a:tcPr/>
                </a:tc>
                <a:tc>
                  <a:txBody>
                    <a:bodyPr/>
                    <a:lstStyle/>
                    <a:p>
                      <a:r>
                        <a:rPr lang="en-US" sz="2000" dirty="0"/>
                        <a:t>“Algorithms”</a:t>
                      </a:r>
                    </a:p>
                  </a:txBody>
                  <a:tcPr/>
                </a:tc>
                <a:tc>
                  <a:txBody>
                    <a:bodyPr/>
                    <a:lstStyle/>
                    <a:p>
                      <a:r>
                        <a:rPr lang="en-US" sz="2000" dirty="0"/>
                        <a:t>Health / lives, flag patients at high risk of readmission.</a:t>
                      </a:r>
                    </a:p>
                  </a:txBody>
                  <a:tcPr/>
                </a:tc>
                <a:extLst>
                  <a:ext uri="{0D108BD9-81ED-4DB2-BD59-A6C34878D82A}">
                    <a16:rowId xmlns:a16="http://schemas.microsoft.com/office/drawing/2014/main" xmlns="" val="4055243045"/>
                  </a:ext>
                </a:extLst>
              </a:tr>
              <a:tr h="1049254">
                <a:tc>
                  <a:txBody>
                    <a:bodyPr/>
                    <a:lstStyle/>
                    <a:p>
                      <a:r>
                        <a:rPr lang="en-US" sz="2000" dirty="0"/>
                        <a:t>Challenges analyzing cost.</a:t>
                      </a:r>
                    </a:p>
                  </a:txBody>
                  <a:tcPr/>
                </a:tc>
                <a:tc>
                  <a:txBody>
                    <a:bodyPr/>
                    <a:lstStyle/>
                    <a:p>
                      <a:r>
                        <a:rPr lang="en-US" sz="2000" dirty="0"/>
                        <a:t>“</a:t>
                      </a:r>
                      <a:r>
                        <a:rPr lang="en-US" sz="2000" dirty="0" err="1"/>
                        <a:t>ProComp</a:t>
                      </a:r>
                      <a:r>
                        <a:rPr lang="en-US" sz="2000" dirty="0"/>
                        <a:t>” system provided cost-benefit analysis, e.g. bowel surgery staplers.</a:t>
                      </a:r>
                    </a:p>
                  </a:txBody>
                  <a:tcPr/>
                </a:tc>
                <a:tc>
                  <a:txBody>
                    <a:bodyPr/>
                    <a:lstStyle/>
                    <a:p>
                      <a:r>
                        <a:rPr lang="en-US" sz="2000" dirty="0"/>
                        <a:t>$25 million dollars saved.  In bowel case, $235,000.</a:t>
                      </a:r>
                    </a:p>
                  </a:txBody>
                  <a:tcPr/>
                </a:tc>
                <a:extLst>
                  <a:ext uri="{0D108BD9-81ED-4DB2-BD59-A6C34878D82A}">
                    <a16:rowId xmlns:a16="http://schemas.microsoft.com/office/drawing/2014/main" xmlns="" val="52173645"/>
                  </a:ext>
                </a:extLst>
              </a:tr>
              <a:tr h="1049254">
                <a:tc>
                  <a:txBody>
                    <a:bodyPr/>
                    <a:lstStyle/>
                    <a:p>
                      <a:r>
                        <a:rPr lang="en-US" sz="2000" dirty="0"/>
                        <a:t>Ears, eyes, nose, throat:  Price differential for 4 cauterization methods during tonsillectomy.  Does method matter?</a:t>
                      </a:r>
                    </a:p>
                  </a:txBody>
                  <a:tcPr/>
                </a:tc>
                <a:tc>
                  <a:txBody>
                    <a:bodyPr/>
                    <a:lstStyle/>
                    <a:p>
                      <a:r>
                        <a:rPr lang="en-US" sz="2000" dirty="0"/>
                        <a:t>Statistical group comparison – ANOVA?</a:t>
                      </a:r>
                    </a:p>
                  </a:txBody>
                  <a:tcPr/>
                </a:tc>
                <a:tc>
                  <a:txBody>
                    <a:bodyPr/>
                    <a:lstStyle/>
                    <a:p>
                      <a:r>
                        <a:rPr lang="en-US" sz="2000" dirty="0"/>
                        <a:t>Conversations with doctors lead to further survey [indirect benefit].</a:t>
                      </a:r>
                    </a:p>
                  </a:txBody>
                  <a:tcPr/>
                </a:tc>
                <a:extLst>
                  <a:ext uri="{0D108BD9-81ED-4DB2-BD59-A6C34878D82A}">
                    <a16:rowId xmlns:a16="http://schemas.microsoft.com/office/drawing/2014/main" xmlns="" val="1898095797"/>
                  </a:ext>
                </a:extLst>
              </a:tr>
            </a:tbl>
          </a:graphicData>
        </a:graphic>
      </p:graphicFrame>
    </p:spTree>
    <p:extLst>
      <p:ext uri="{BB962C8B-B14F-4D97-AF65-F5344CB8AC3E}">
        <p14:creationId xmlns:p14="http://schemas.microsoft.com/office/powerpoint/2010/main" xmlns="" val="2918670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7045</TotalTime>
  <Words>943</Words>
  <Application>Microsoft Office PowerPoint</Application>
  <PresentationFormat>Custom</PresentationFormat>
  <Paragraphs>163</Paragraphs>
  <Slides>14</Slides>
  <Notes>10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A Case for Advanced Analytics Should be Adoption:  </vt:lpstr>
      <vt:lpstr>Slide 2</vt:lpstr>
      <vt:lpstr>Slide 3</vt:lpstr>
      <vt:lpstr>Slide 4</vt:lpstr>
      <vt:lpstr>Slide 5</vt:lpstr>
      <vt:lpstr>Why the Intermountain Case?</vt:lpstr>
      <vt:lpstr>Slide 7</vt:lpstr>
      <vt:lpstr>Intermountain Context</vt:lpstr>
      <vt:lpstr>Intermountain:  Examples of Value-Added</vt:lpstr>
      <vt:lpstr>2016-2018: Intermountain Healthcare Continues to leverage the latest technology </vt:lpstr>
      <vt:lpstr>Slide 11</vt:lpstr>
      <vt:lpstr>Slide 12</vt:lpstr>
      <vt:lpstr>Fostering Process and Teamwork:   The Key to the Successful Adoption of Advanced Analytics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Case for Advanced Analytics</dc:title>
  <dc:creator>Stephen Chemsak</dc:creator>
  <cp:lastModifiedBy>Chemsak</cp:lastModifiedBy>
  <cp:revision>200</cp:revision>
  <dcterms:created xsi:type="dcterms:W3CDTF">2018-07-25T18:16:25Z</dcterms:created>
  <dcterms:modified xsi:type="dcterms:W3CDTF">2018-07-30T23:48:09Z</dcterms:modified>
</cp:coreProperties>
</file>