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2"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Ed88HN0OsTMF3SDSNNCaEHXYK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BCB386-FFB3-4DEF-B7A9-80B51EC8C4B3}">
  <a:tblStyle styleId="{BFBCB386-FFB3-4DEF-B7A9-80B51EC8C4B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334A0DA-A966-47E6-B875-FE8172F9239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75b051422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a75b051422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75b051422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a75b051422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75b051422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a75b051422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7780c9f6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374151"/>
              </a:solidFill>
              <a:latin typeface="Arial"/>
              <a:ea typeface="Arial"/>
              <a:cs typeface="Arial"/>
              <a:sym typeface="Arial"/>
            </a:endParaRPr>
          </a:p>
        </p:txBody>
      </p:sp>
      <p:sp>
        <p:nvSpPr>
          <p:cNvPr id="243" name="Google Shape;243;g2a7780c9f6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7780c9f6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7780c9f6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a7780c9f69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7780c9f6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7780c9f6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latin typeface="Arial"/>
              <a:ea typeface="Arial"/>
              <a:cs typeface="Arial"/>
              <a:sym typeface="Arial"/>
            </a:endParaRPr>
          </a:p>
        </p:txBody>
      </p:sp>
      <p:sp>
        <p:nvSpPr>
          <p:cNvPr id="260" name="Google Shape;260;g2a7780c9f6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7780c9f6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7780c9f69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rgbClr val="374151"/>
              </a:solidFill>
              <a:latin typeface="Arial"/>
              <a:ea typeface="Arial"/>
              <a:cs typeface="Arial"/>
              <a:sym typeface="Arial"/>
            </a:endParaRPr>
          </a:p>
        </p:txBody>
      </p:sp>
      <p:sp>
        <p:nvSpPr>
          <p:cNvPr id="269" name="Google Shape;269;g2a7780c9f69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7780c9f69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7780c9f69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500"/>
              </a:spcAft>
              <a:buNone/>
            </a:pPr>
            <a:r>
              <a:t/>
            </a:r>
            <a:endParaRPr/>
          </a:p>
        </p:txBody>
      </p:sp>
      <p:sp>
        <p:nvSpPr>
          <p:cNvPr id="278" name="Google Shape;278;g2a7780c9f69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75b05142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a75b05142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75b05142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a75b05142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75b05142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a75b05142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75b05142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a75b05142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75b051422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a75b051422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75b051422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a75b051422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75b051422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a75b05142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75b051422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a75b05142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75b05142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a75b05142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75b051422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a75b05142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75b051422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2a75b05142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75b051422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a75b051422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7780c9f69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7780c9f69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a7780c9f69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4044442e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264044442e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7780c9f69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7780c9f69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2a7780c9f69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7a59020c6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7a59020c6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2a7a59020c6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7a59020c6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7a59020c6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a7a59020c6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75b051422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a75b051422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75b051422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a75b051422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75b051422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a75b051422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75b051422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a75b051422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40444021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640444021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c">
  <p:cSld name="TitleSlide1c">
    <p:bg>
      <p:bgPr>
        <a:solidFill>
          <a:schemeClr val="lt1"/>
        </a:solidFill>
      </p:bgPr>
    </p:bg>
    <p:spTree>
      <p:nvGrpSpPr>
        <p:cNvPr id="13" name="Shape 13"/>
        <p:cNvGrpSpPr/>
        <p:nvPr/>
      </p:nvGrpSpPr>
      <p:grpSpPr>
        <a:xfrm>
          <a:off x="0" y="0"/>
          <a:ext cx="0" cy="0"/>
          <a:chOff x="0" y="0"/>
          <a:chExt cx="0" cy="0"/>
        </a:xfrm>
      </p:grpSpPr>
      <p:sp>
        <p:nvSpPr>
          <p:cNvPr id="14" name="Google Shape;14;p7"/>
          <p:cNvSpPr txBox="1"/>
          <p:nvPr>
            <p:ph type="ctrTitle"/>
          </p:nvPr>
        </p:nvSpPr>
        <p:spPr>
          <a:xfrm>
            <a:off x="631373" y="1122363"/>
            <a:ext cx="6096807"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7"/>
          <p:cNvSpPr txBox="1"/>
          <p:nvPr>
            <p:ph idx="1" type="subTitle"/>
          </p:nvPr>
        </p:nvSpPr>
        <p:spPr>
          <a:xfrm>
            <a:off x="631373" y="3602038"/>
            <a:ext cx="6096807"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 name="Google Shape;16;p7"/>
          <p:cNvPicPr preferRelativeResize="0"/>
          <p:nvPr/>
        </p:nvPicPr>
        <p:blipFill rotWithShape="1">
          <a:blip r:embed="rId2">
            <a:alphaModFix/>
          </a:blip>
          <a:srcRect b="0" l="0" r="0" t="0"/>
          <a:stretch/>
        </p:blipFill>
        <p:spPr>
          <a:xfrm>
            <a:off x="5936610" y="1248551"/>
            <a:ext cx="7075199" cy="70751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b">
  <p:cSld name="Two Column_b">
    <p:spTree>
      <p:nvGrpSpPr>
        <p:cNvPr id="57" name="Shape 57"/>
        <p:cNvGrpSpPr/>
        <p:nvPr/>
      </p:nvGrpSpPr>
      <p:grpSpPr>
        <a:xfrm>
          <a:off x="0" y="0"/>
          <a:ext cx="0" cy="0"/>
          <a:chOff x="0" y="0"/>
          <a:chExt cx="0" cy="0"/>
        </a:xfrm>
      </p:grpSpPr>
      <p:sp>
        <p:nvSpPr>
          <p:cNvPr id="58" name="Google Shape;58;p16"/>
          <p:cNvSpPr/>
          <p:nvPr/>
        </p:nvSpPr>
        <p:spPr>
          <a:xfrm>
            <a:off x="6096000" y="0"/>
            <a:ext cx="6096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16"/>
          <p:cNvSpPr txBox="1"/>
          <p:nvPr>
            <p:ph type="title"/>
          </p:nvPr>
        </p:nvSpPr>
        <p:spPr>
          <a:xfrm>
            <a:off x="838200" y="365127"/>
            <a:ext cx="49445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838200"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6"/>
          <p:cNvSpPr txBox="1"/>
          <p:nvPr>
            <p:ph idx="2" type="body"/>
          </p:nvPr>
        </p:nvSpPr>
        <p:spPr>
          <a:xfrm>
            <a:off x="6553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Char char="•"/>
              <a:defRPr>
                <a:solidFill>
                  <a:schemeClr val="lt1"/>
                </a:solidFill>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Char char="•"/>
              <a:defRPr>
                <a:solidFill>
                  <a:schemeClr val="lt1"/>
                </a:solidFill>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2" name="Google Shape;62;p16"/>
          <p:cNvPicPr preferRelativeResize="0"/>
          <p:nvPr/>
        </p:nvPicPr>
        <p:blipFill rotWithShape="1">
          <a:blip r:embed="rId2">
            <a:alphaModFix/>
          </a:blip>
          <a:srcRect b="0" l="0" r="0" t="0"/>
          <a:stretch/>
        </p:blipFill>
        <p:spPr>
          <a:xfrm>
            <a:off x="838201" y="6397397"/>
            <a:ext cx="2688771" cy="240173"/>
          </a:xfrm>
          <a:prstGeom prst="rect">
            <a:avLst/>
          </a:prstGeom>
          <a:noFill/>
          <a:ln>
            <a:noFill/>
          </a:ln>
        </p:spPr>
      </p:pic>
      <p:cxnSp>
        <p:nvCxnSpPr>
          <p:cNvPr id="63" name="Google Shape;63;p16"/>
          <p:cNvCxnSpPr/>
          <p:nvPr/>
        </p:nvCxnSpPr>
        <p:spPr>
          <a:xfrm>
            <a:off x="838200" y="1690688"/>
            <a:ext cx="4944533" cy="0"/>
          </a:xfrm>
          <a:prstGeom prst="straightConnector1">
            <a:avLst/>
          </a:prstGeom>
          <a:noFill/>
          <a:ln cap="flat" cmpd="sng" w="25400">
            <a:solidFill>
              <a:srgbClr val="E1192B"/>
            </a:solidFill>
            <a:prstDash val="solid"/>
            <a:miter lim="800000"/>
            <a:headEnd len="sm" w="sm" type="none"/>
            <a:tailEnd len="sm" w="sm" type="none"/>
          </a:ln>
        </p:spPr>
      </p:cxnSp>
      <p:pic>
        <p:nvPicPr>
          <p:cNvPr id="64" name="Google Shape;64;p16"/>
          <p:cNvPicPr preferRelativeResize="0"/>
          <p:nvPr/>
        </p:nvPicPr>
        <p:blipFill rotWithShape="1">
          <a:blip r:embed="rId3">
            <a:alphaModFix/>
          </a:blip>
          <a:srcRect b="0" l="0" r="0" t="0"/>
          <a:stretch/>
        </p:blipFill>
        <p:spPr>
          <a:xfrm>
            <a:off x="10604771" y="5559425"/>
            <a:ext cx="1079500" cy="830792"/>
          </a:xfrm>
          <a:prstGeom prst="rect">
            <a:avLst/>
          </a:prstGeom>
          <a:noFill/>
          <a:ln>
            <a:noFill/>
          </a:ln>
        </p:spPr>
      </p:pic>
      <p:sp>
        <p:nvSpPr>
          <p:cNvPr id="65" name="Google Shape;65;p16"/>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dark">
  <p:cSld name="Two Column_dark">
    <p:spTree>
      <p:nvGrpSpPr>
        <p:cNvPr id="66" name="Shape 66"/>
        <p:cNvGrpSpPr/>
        <p:nvPr/>
      </p:nvGrpSpPr>
      <p:grpSpPr>
        <a:xfrm>
          <a:off x="0" y="0"/>
          <a:ext cx="0" cy="0"/>
          <a:chOff x="0" y="0"/>
          <a:chExt cx="0" cy="0"/>
        </a:xfrm>
      </p:grpSpPr>
      <p:sp>
        <p:nvSpPr>
          <p:cNvPr id="67" name="Google Shape;67;p17"/>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17"/>
          <p:cNvSpPr txBox="1"/>
          <p:nvPr>
            <p:ph type="title"/>
          </p:nvPr>
        </p:nvSpPr>
        <p:spPr>
          <a:xfrm>
            <a:off x="838200" y="365127"/>
            <a:ext cx="49445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7"/>
          <p:cNvSpPr txBox="1"/>
          <p:nvPr>
            <p:ph idx="1" type="body"/>
          </p:nvPr>
        </p:nvSpPr>
        <p:spPr>
          <a:xfrm>
            <a:off x="838200"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Char char="•"/>
              <a:defRPr>
                <a:solidFill>
                  <a:schemeClr val="lt1"/>
                </a:solidFill>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Char char="•"/>
              <a:defRPr>
                <a:solidFill>
                  <a:schemeClr val="lt1"/>
                </a:solidFill>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0" name="Google Shape;70;p17"/>
          <p:cNvCxnSpPr/>
          <p:nvPr/>
        </p:nvCxnSpPr>
        <p:spPr>
          <a:xfrm>
            <a:off x="838200" y="1690688"/>
            <a:ext cx="4944533" cy="0"/>
          </a:xfrm>
          <a:prstGeom prst="straightConnector1">
            <a:avLst/>
          </a:prstGeom>
          <a:noFill/>
          <a:ln cap="flat" cmpd="sng" w="25400">
            <a:solidFill>
              <a:srgbClr val="E1192B"/>
            </a:solidFill>
            <a:prstDash val="solid"/>
            <a:miter lim="800000"/>
            <a:headEnd len="sm" w="sm" type="none"/>
            <a:tailEnd len="sm" w="sm" type="none"/>
          </a:ln>
        </p:spPr>
      </p:cxnSp>
      <p:sp>
        <p:nvSpPr>
          <p:cNvPr id="71" name="Google Shape;71;p17"/>
          <p:cNvSpPr txBox="1"/>
          <p:nvPr>
            <p:ph idx="2" type="body"/>
          </p:nvPr>
        </p:nvSpPr>
        <p:spPr>
          <a:xfrm>
            <a:off x="6535995"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Char char="•"/>
              <a:defRPr>
                <a:solidFill>
                  <a:schemeClr val="lt1"/>
                </a:solidFill>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Char char="•"/>
              <a:defRPr>
                <a:solidFill>
                  <a:schemeClr val="lt1"/>
                </a:solidFill>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2" name="Google Shape;72;p17"/>
          <p:cNvCxnSpPr/>
          <p:nvPr/>
        </p:nvCxnSpPr>
        <p:spPr>
          <a:xfrm>
            <a:off x="6150761" y="1825625"/>
            <a:ext cx="0" cy="4571772"/>
          </a:xfrm>
          <a:prstGeom prst="straightConnector1">
            <a:avLst/>
          </a:prstGeom>
          <a:noFill/>
          <a:ln cap="flat" cmpd="sng" w="25400">
            <a:solidFill>
              <a:srgbClr val="E1192B"/>
            </a:solidFill>
            <a:prstDash val="solid"/>
            <a:miter lim="800000"/>
            <a:headEnd len="sm" w="sm" type="none"/>
            <a:tailEnd len="sm" w="sm" type="none"/>
          </a:ln>
        </p:spPr>
      </p:cxnSp>
      <p:pic>
        <p:nvPicPr>
          <p:cNvPr id="73" name="Google Shape;73;p17"/>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74" name="Google Shape;74;p17"/>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light">
  <p:cSld name="Two Column_light">
    <p:spTree>
      <p:nvGrpSpPr>
        <p:cNvPr id="75" name="Shape 75"/>
        <p:cNvGrpSpPr/>
        <p:nvPr/>
      </p:nvGrpSpPr>
      <p:grpSpPr>
        <a:xfrm>
          <a:off x="0" y="0"/>
          <a:ext cx="0" cy="0"/>
          <a:chOff x="0" y="0"/>
          <a:chExt cx="0" cy="0"/>
        </a:xfrm>
      </p:grpSpPr>
      <p:sp>
        <p:nvSpPr>
          <p:cNvPr id="76" name="Google Shape;76;p18"/>
          <p:cNvSpPr txBox="1"/>
          <p:nvPr>
            <p:ph type="title"/>
          </p:nvPr>
        </p:nvSpPr>
        <p:spPr>
          <a:xfrm>
            <a:off x="838200" y="365127"/>
            <a:ext cx="49445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a:off x="838200"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8" name="Google Shape;78;p18"/>
          <p:cNvPicPr preferRelativeResize="0"/>
          <p:nvPr/>
        </p:nvPicPr>
        <p:blipFill rotWithShape="1">
          <a:blip r:embed="rId2">
            <a:alphaModFix/>
          </a:blip>
          <a:srcRect b="0" l="0" r="0" t="0"/>
          <a:stretch/>
        </p:blipFill>
        <p:spPr>
          <a:xfrm>
            <a:off x="838201" y="6397397"/>
            <a:ext cx="2688771" cy="240173"/>
          </a:xfrm>
          <a:prstGeom prst="rect">
            <a:avLst/>
          </a:prstGeom>
          <a:noFill/>
          <a:ln>
            <a:noFill/>
          </a:ln>
        </p:spPr>
      </p:pic>
      <p:cxnSp>
        <p:nvCxnSpPr>
          <p:cNvPr id="79" name="Google Shape;79;p18"/>
          <p:cNvCxnSpPr/>
          <p:nvPr/>
        </p:nvCxnSpPr>
        <p:spPr>
          <a:xfrm>
            <a:off x="838200" y="1690688"/>
            <a:ext cx="4944533" cy="0"/>
          </a:xfrm>
          <a:prstGeom prst="straightConnector1">
            <a:avLst/>
          </a:prstGeom>
          <a:noFill/>
          <a:ln cap="flat" cmpd="sng" w="25400">
            <a:solidFill>
              <a:srgbClr val="E1192B"/>
            </a:solidFill>
            <a:prstDash val="solid"/>
            <a:miter lim="800000"/>
            <a:headEnd len="sm" w="sm" type="none"/>
            <a:tailEnd len="sm" w="sm" type="none"/>
          </a:ln>
        </p:spPr>
      </p:cxnSp>
      <p:cxnSp>
        <p:nvCxnSpPr>
          <p:cNvPr id="80" name="Google Shape;80;p18"/>
          <p:cNvCxnSpPr/>
          <p:nvPr/>
        </p:nvCxnSpPr>
        <p:spPr>
          <a:xfrm>
            <a:off x="6150761" y="1825625"/>
            <a:ext cx="0" cy="4571772"/>
          </a:xfrm>
          <a:prstGeom prst="straightConnector1">
            <a:avLst/>
          </a:prstGeom>
          <a:noFill/>
          <a:ln cap="flat" cmpd="sng" w="25400">
            <a:solidFill>
              <a:srgbClr val="E1192B"/>
            </a:solidFill>
            <a:prstDash val="solid"/>
            <a:miter lim="800000"/>
            <a:headEnd len="sm" w="sm" type="none"/>
            <a:tailEnd len="sm" w="sm" type="none"/>
          </a:ln>
        </p:spPr>
      </p:cxnSp>
      <p:sp>
        <p:nvSpPr>
          <p:cNvPr id="81" name="Google Shape;81;p18"/>
          <p:cNvSpPr txBox="1"/>
          <p:nvPr>
            <p:ph idx="2" type="body"/>
          </p:nvPr>
        </p:nvSpPr>
        <p:spPr>
          <a:xfrm>
            <a:off x="6553200"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18"/>
          <p:cNvPicPr preferRelativeResize="0"/>
          <p:nvPr/>
        </p:nvPicPr>
        <p:blipFill rotWithShape="1">
          <a:blip r:embed="rId3">
            <a:alphaModFix/>
          </a:blip>
          <a:srcRect b="0" l="0" r="0" t="0"/>
          <a:stretch/>
        </p:blipFill>
        <p:spPr>
          <a:xfrm>
            <a:off x="10604771" y="5559425"/>
            <a:ext cx="1079500" cy="830792"/>
          </a:xfrm>
          <a:prstGeom prst="rect">
            <a:avLst/>
          </a:prstGeom>
          <a:noFill/>
          <a:ln>
            <a:noFill/>
          </a:ln>
        </p:spPr>
      </p:pic>
      <p:sp>
        <p:nvSpPr>
          <p:cNvPr id="83" name="Google Shape;83;p18"/>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Image_a">
  <p:cSld name="Content with Image_a">
    <p:spTree>
      <p:nvGrpSpPr>
        <p:cNvPr id="84" name="Shape 84"/>
        <p:cNvGrpSpPr/>
        <p:nvPr/>
      </p:nvGrpSpPr>
      <p:grpSpPr>
        <a:xfrm>
          <a:off x="0" y="0"/>
          <a:ext cx="0" cy="0"/>
          <a:chOff x="0" y="0"/>
          <a:chExt cx="0" cy="0"/>
        </a:xfrm>
      </p:grpSpPr>
      <p:sp>
        <p:nvSpPr>
          <p:cNvPr id="85" name="Google Shape;85;p19"/>
          <p:cNvSpPr/>
          <p:nvPr/>
        </p:nvSpPr>
        <p:spPr>
          <a:xfrm>
            <a:off x="4974772" y="0"/>
            <a:ext cx="7217229"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Font typeface="Arial"/>
              <a:buChar char="•"/>
              <a:defRPr sz="1600">
                <a:latin typeface="Arial"/>
                <a:ea typeface="Arial"/>
                <a:cs typeface="Arial"/>
                <a:sym typeface="Arial"/>
              </a:defRPr>
            </a:lvl1pPr>
            <a:lvl2pPr indent="-317500" lvl="1" marL="914400" algn="l">
              <a:lnSpc>
                <a:spcPct val="90000"/>
              </a:lnSpc>
              <a:spcBef>
                <a:spcPts val="500"/>
              </a:spcBef>
              <a:spcAft>
                <a:spcPts val="0"/>
              </a:spcAft>
              <a:buClr>
                <a:schemeClr val="dk1"/>
              </a:buClr>
              <a:buSzPts val="1400"/>
              <a:buFont typeface="Arial"/>
              <a:buChar char="•"/>
              <a:defRPr sz="1400"/>
            </a:lvl2pPr>
            <a:lvl3pPr indent="-304800" lvl="2" marL="1371600" algn="l">
              <a:lnSpc>
                <a:spcPct val="90000"/>
              </a:lnSpc>
              <a:spcBef>
                <a:spcPts val="500"/>
              </a:spcBef>
              <a:spcAft>
                <a:spcPts val="0"/>
              </a:spcAft>
              <a:buClr>
                <a:schemeClr val="dk1"/>
              </a:buClr>
              <a:buSzPts val="1200"/>
              <a:buFont typeface="Arial"/>
              <a:buChar char="•"/>
              <a:defRPr sz="1200"/>
            </a:lvl3pPr>
            <a:lvl4pPr indent="-292100" lvl="3" marL="1828800" algn="l">
              <a:lnSpc>
                <a:spcPct val="90000"/>
              </a:lnSpc>
              <a:spcBef>
                <a:spcPts val="500"/>
              </a:spcBef>
              <a:spcAft>
                <a:spcPts val="0"/>
              </a:spcAft>
              <a:buClr>
                <a:schemeClr val="dk1"/>
              </a:buClr>
              <a:buSzPts val="1000"/>
              <a:buFont typeface="Arial"/>
              <a:buChar char="•"/>
              <a:defRPr sz="1000"/>
            </a:lvl4pPr>
            <a:lvl5pPr indent="-292100" lvl="4" marL="2286000" algn="l">
              <a:lnSpc>
                <a:spcPct val="90000"/>
              </a:lnSpc>
              <a:spcBef>
                <a:spcPts val="500"/>
              </a:spcBef>
              <a:spcAft>
                <a:spcPts val="0"/>
              </a:spcAft>
              <a:buClr>
                <a:schemeClr val="dk1"/>
              </a:buClr>
              <a:buSzPts val="1000"/>
              <a:buFont typeface="Arial"/>
              <a:buChar char="•"/>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19"/>
          <p:cNvSpPr txBox="1"/>
          <p:nvPr>
            <p:ph type="title"/>
          </p:nvPr>
        </p:nvSpPr>
        <p:spPr>
          <a:xfrm>
            <a:off x="839788" y="457200"/>
            <a:ext cx="3932237" cy="13797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8" name="Google Shape;88;p19"/>
          <p:cNvCxnSpPr/>
          <p:nvPr/>
        </p:nvCxnSpPr>
        <p:spPr>
          <a:xfrm>
            <a:off x="838201" y="1841630"/>
            <a:ext cx="3933825" cy="0"/>
          </a:xfrm>
          <a:prstGeom prst="straightConnector1">
            <a:avLst/>
          </a:prstGeom>
          <a:noFill/>
          <a:ln cap="flat" cmpd="sng" w="25400">
            <a:solidFill>
              <a:srgbClr val="E1192B"/>
            </a:solidFill>
            <a:prstDash val="solid"/>
            <a:miter lim="800000"/>
            <a:headEnd len="sm" w="sm" type="none"/>
            <a:tailEnd len="sm" w="sm" type="none"/>
          </a:ln>
        </p:spPr>
      </p:cxnSp>
      <p:pic>
        <p:nvPicPr>
          <p:cNvPr id="89" name="Google Shape;89;p19"/>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90" name="Google Shape;90;p19"/>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9"/>
          <p:cNvSpPr/>
          <p:nvPr>
            <p:ph idx="2" type="pic"/>
          </p:nvPr>
        </p:nvSpPr>
        <p:spPr>
          <a:xfrm>
            <a:off x="5576888" y="1262590"/>
            <a:ext cx="6183312" cy="396557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Image_b">
  <p:cSld name="Content with Image_b">
    <p:spTree>
      <p:nvGrpSpPr>
        <p:cNvPr id="92" name="Shape 92"/>
        <p:cNvGrpSpPr/>
        <p:nvPr/>
      </p:nvGrpSpPr>
      <p:grpSpPr>
        <a:xfrm>
          <a:off x="0" y="0"/>
          <a:ext cx="0" cy="0"/>
          <a:chOff x="0" y="0"/>
          <a:chExt cx="0" cy="0"/>
        </a:xfrm>
      </p:grpSpPr>
      <p:sp>
        <p:nvSpPr>
          <p:cNvPr id="93" name="Google Shape;93;p20"/>
          <p:cNvSpPr/>
          <p:nvPr/>
        </p:nvSpPr>
        <p:spPr>
          <a:xfrm>
            <a:off x="0" y="0"/>
            <a:ext cx="5102578"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Font typeface="Arial"/>
              <a:buChar char="•"/>
              <a:defRPr sz="1600">
                <a:solidFill>
                  <a:schemeClr val="lt1"/>
                </a:solidFill>
                <a:latin typeface="Arial"/>
                <a:ea typeface="Arial"/>
                <a:cs typeface="Arial"/>
                <a:sym typeface="Arial"/>
              </a:defRPr>
            </a:lvl1pPr>
            <a:lvl2pPr indent="-317500" lvl="1" marL="914400" algn="l">
              <a:lnSpc>
                <a:spcPct val="90000"/>
              </a:lnSpc>
              <a:spcBef>
                <a:spcPts val="50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500"/>
              </a:spcBef>
              <a:spcAft>
                <a:spcPts val="0"/>
              </a:spcAft>
              <a:buClr>
                <a:schemeClr val="lt1"/>
              </a:buClr>
              <a:buSzPts val="1200"/>
              <a:buFont typeface="Arial"/>
              <a:buChar char="•"/>
              <a:defRPr sz="1200">
                <a:solidFill>
                  <a:schemeClr val="lt1"/>
                </a:solidFill>
              </a:defRPr>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20"/>
          <p:cNvSpPr txBox="1"/>
          <p:nvPr>
            <p:ph type="title"/>
          </p:nvPr>
        </p:nvSpPr>
        <p:spPr>
          <a:xfrm>
            <a:off x="839788" y="457200"/>
            <a:ext cx="3932237" cy="13797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20"/>
          <p:cNvCxnSpPr/>
          <p:nvPr/>
        </p:nvCxnSpPr>
        <p:spPr>
          <a:xfrm>
            <a:off x="838201" y="1841630"/>
            <a:ext cx="3933825" cy="0"/>
          </a:xfrm>
          <a:prstGeom prst="straightConnector1">
            <a:avLst/>
          </a:prstGeom>
          <a:noFill/>
          <a:ln cap="flat" cmpd="sng" w="25400">
            <a:solidFill>
              <a:srgbClr val="E1192B"/>
            </a:solidFill>
            <a:prstDash val="solid"/>
            <a:miter lim="800000"/>
            <a:headEnd len="sm" w="sm" type="none"/>
            <a:tailEnd len="sm" w="sm" type="none"/>
          </a:ln>
        </p:spPr>
      </p:cxnSp>
      <p:pic>
        <p:nvPicPr>
          <p:cNvPr id="97" name="Google Shape;97;p20"/>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98" name="Google Shape;98;p20"/>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0"/>
          <p:cNvSpPr/>
          <p:nvPr>
            <p:ph idx="2" type="pic"/>
          </p:nvPr>
        </p:nvSpPr>
        <p:spPr>
          <a:xfrm>
            <a:off x="5576888" y="1262590"/>
            <a:ext cx="6183312" cy="396557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with Content_Light">
  <p:cSld name="Full Bleed Image with Content_Light">
    <p:spTree>
      <p:nvGrpSpPr>
        <p:cNvPr id="100" name="Shape 100"/>
        <p:cNvGrpSpPr/>
        <p:nvPr/>
      </p:nvGrpSpPr>
      <p:grpSpPr>
        <a:xfrm>
          <a:off x="0" y="0"/>
          <a:ext cx="0" cy="0"/>
          <a:chOff x="0" y="0"/>
          <a:chExt cx="0" cy="0"/>
        </a:xfrm>
      </p:grpSpPr>
      <p:sp>
        <p:nvSpPr>
          <p:cNvPr id="101" name="Google Shape;101;p21"/>
          <p:cNvSpPr/>
          <p:nvPr/>
        </p:nvSpPr>
        <p:spPr>
          <a:xfrm>
            <a:off x="0" y="0"/>
            <a:ext cx="4963887"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1"/>
          <p:cNvSpPr txBox="1"/>
          <p:nvPr>
            <p:ph type="title"/>
          </p:nvPr>
        </p:nvSpPr>
        <p:spPr>
          <a:xfrm>
            <a:off x="5355343" y="558800"/>
            <a:ext cx="6588301" cy="13797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 type="body"/>
          </p:nvPr>
        </p:nvSpPr>
        <p:spPr>
          <a:xfrm>
            <a:off x="5355343" y="2159000"/>
            <a:ext cx="6588301" cy="3811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Font typeface="Arial"/>
              <a:buChar char="•"/>
              <a:defRPr sz="1600">
                <a:solidFill>
                  <a:schemeClr val="dk1"/>
                </a:solidFill>
                <a:latin typeface="Arial"/>
                <a:ea typeface="Arial"/>
                <a:cs typeface="Arial"/>
                <a:sym typeface="Arial"/>
              </a:defRPr>
            </a:lvl1pPr>
            <a:lvl2pPr indent="-317500" lvl="1" marL="914400" algn="l">
              <a:lnSpc>
                <a:spcPct val="90000"/>
              </a:lnSpc>
              <a:spcBef>
                <a:spcPts val="500"/>
              </a:spcBef>
              <a:spcAft>
                <a:spcPts val="0"/>
              </a:spcAft>
              <a:buClr>
                <a:schemeClr val="dk1"/>
              </a:buClr>
              <a:buSzPts val="1400"/>
              <a:buFont typeface="Arial"/>
              <a:buChar char="•"/>
              <a:defRPr sz="1400">
                <a:solidFill>
                  <a:schemeClr val="dk1"/>
                </a:solidFill>
              </a:defRPr>
            </a:lvl2pPr>
            <a:lvl3pPr indent="-304800" lvl="2" marL="1371600" algn="l">
              <a:lnSpc>
                <a:spcPct val="90000"/>
              </a:lnSpc>
              <a:spcBef>
                <a:spcPts val="500"/>
              </a:spcBef>
              <a:spcAft>
                <a:spcPts val="0"/>
              </a:spcAft>
              <a:buClr>
                <a:schemeClr val="dk1"/>
              </a:buClr>
              <a:buSzPts val="1200"/>
              <a:buFont typeface="Arial"/>
              <a:buChar char="•"/>
              <a:defRPr sz="1200">
                <a:solidFill>
                  <a:schemeClr val="dk1"/>
                </a:solidFill>
              </a:defRPr>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04" name="Google Shape;104;p21"/>
          <p:cNvCxnSpPr/>
          <p:nvPr/>
        </p:nvCxnSpPr>
        <p:spPr>
          <a:xfrm>
            <a:off x="5353755" y="1917531"/>
            <a:ext cx="6589889" cy="0"/>
          </a:xfrm>
          <a:prstGeom prst="straightConnector1">
            <a:avLst/>
          </a:prstGeom>
          <a:noFill/>
          <a:ln cap="flat" cmpd="sng" w="25400">
            <a:solidFill>
              <a:srgbClr val="E1192B"/>
            </a:solidFill>
            <a:prstDash val="solid"/>
            <a:miter lim="800000"/>
            <a:headEnd len="sm" w="sm" type="none"/>
            <a:tailEnd len="sm" w="sm" type="none"/>
          </a:ln>
        </p:spPr>
      </p:cxnSp>
      <p:pic>
        <p:nvPicPr>
          <p:cNvPr id="105" name="Google Shape;105;p21"/>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106" name="Google Shape;106;p21"/>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1"/>
          <p:cNvSpPr/>
          <p:nvPr>
            <p:ph idx="2" type="pic"/>
          </p:nvPr>
        </p:nvSpPr>
        <p:spPr>
          <a:xfrm>
            <a:off x="-109973" y="-44532"/>
            <a:ext cx="5226933" cy="69470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with Content_Dark">
  <p:cSld name="Full Bleed Image with Content_Dark">
    <p:spTree>
      <p:nvGrpSpPr>
        <p:cNvPr id="108" name="Shape 108"/>
        <p:cNvGrpSpPr/>
        <p:nvPr/>
      </p:nvGrpSpPr>
      <p:grpSpPr>
        <a:xfrm>
          <a:off x="0" y="0"/>
          <a:ext cx="0" cy="0"/>
          <a:chOff x="0" y="0"/>
          <a:chExt cx="0" cy="0"/>
        </a:xfrm>
      </p:grpSpPr>
      <p:sp>
        <p:nvSpPr>
          <p:cNvPr id="109" name="Google Shape;109;p22"/>
          <p:cNvSpPr/>
          <p:nvPr/>
        </p:nvSpPr>
        <p:spPr>
          <a:xfrm>
            <a:off x="4989689" y="-1"/>
            <a:ext cx="7202311" cy="690253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22"/>
          <p:cNvSpPr txBox="1"/>
          <p:nvPr>
            <p:ph type="title"/>
          </p:nvPr>
        </p:nvSpPr>
        <p:spPr>
          <a:xfrm>
            <a:off x="5355343" y="558800"/>
            <a:ext cx="6588301" cy="13797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2"/>
          <p:cNvSpPr txBox="1"/>
          <p:nvPr>
            <p:ph idx="1" type="body"/>
          </p:nvPr>
        </p:nvSpPr>
        <p:spPr>
          <a:xfrm>
            <a:off x="5355343" y="2159000"/>
            <a:ext cx="6588301" cy="3811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Font typeface="Arial"/>
              <a:buChar char="•"/>
              <a:defRPr sz="1600">
                <a:solidFill>
                  <a:schemeClr val="lt1"/>
                </a:solidFill>
                <a:latin typeface="Arial"/>
                <a:ea typeface="Arial"/>
                <a:cs typeface="Arial"/>
                <a:sym typeface="Arial"/>
              </a:defRPr>
            </a:lvl1pPr>
            <a:lvl2pPr indent="-317500" lvl="1" marL="914400" algn="l">
              <a:lnSpc>
                <a:spcPct val="90000"/>
              </a:lnSpc>
              <a:spcBef>
                <a:spcPts val="50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500"/>
              </a:spcBef>
              <a:spcAft>
                <a:spcPts val="0"/>
              </a:spcAft>
              <a:buClr>
                <a:schemeClr val="lt1"/>
              </a:buClr>
              <a:buSzPts val="1200"/>
              <a:buFont typeface="Arial"/>
              <a:buChar char="•"/>
              <a:defRPr sz="1200">
                <a:solidFill>
                  <a:schemeClr val="lt1"/>
                </a:solidFill>
              </a:defRPr>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12" name="Google Shape;112;p22"/>
          <p:cNvCxnSpPr/>
          <p:nvPr/>
        </p:nvCxnSpPr>
        <p:spPr>
          <a:xfrm>
            <a:off x="5353755" y="1917531"/>
            <a:ext cx="6589889" cy="0"/>
          </a:xfrm>
          <a:prstGeom prst="straightConnector1">
            <a:avLst/>
          </a:prstGeom>
          <a:noFill/>
          <a:ln cap="flat" cmpd="sng" w="25400">
            <a:solidFill>
              <a:srgbClr val="E1192B"/>
            </a:solidFill>
            <a:prstDash val="solid"/>
            <a:miter lim="800000"/>
            <a:headEnd len="sm" w="sm" type="none"/>
            <a:tailEnd len="sm" w="sm" type="none"/>
          </a:ln>
        </p:spPr>
      </p:cxnSp>
      <p:sp>
        <p:nvSpPr>
          <p:cNvPr id="113" name="Google Shape;113;p22"/>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2"/>
          <p:cNvSpPr/>
          <p:nvPr>
            <p:ph idx="2" type="pic"/>
          </p:nvPr>
        </p:nvSpPr>
        <p:spPr>
          <a:xfrm>
            <a:off x="-237244" y="-44532"/>
            <a:ext cx="5226933" cy="6947063"/>
          </a:xfrm>
          <a:prstGeom prst="rect">
            <a:avLst/>
          </a:prstGeom>
          <a:noFill/>
          <a:ln>
            <a:noFill/>
          </a:ln>
        </p:spPr>
      </p:sp>
      <p:pic>
        <p:nvPicPr>
          <p:cNvPr id="115" name="Google Shape;115;p22"/>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alpha val="44705"/>
          </a:schemeClr>
        </a:solidFill>
      </p:bgPr>
    </p:bg>
    <p:spTree>
      <p:nvGrpSpPr>
        <p:cNvPr id="116" name="Shape 116"/>
        <p:cNvGrpSpPr/>
        <p:nvPr/>
      </p:nvGrpSpPr>
      <p:grpSpPr>
        <a:xfrm>
          <a:off x="0" y="0"/>
          <a:ext cx="0" cy="0"/>
          <a:chOff x="0" y="0"/>
          <a:chExt cx="0" cy="0"/>
        </a:xfrm>
      </p:grpSpPr>
      <p:cxnSp>
        <p:nvCxnSpPr>
          <p:cNvPr id="117" name="Google Shape;117;p23"/>
          <p:cNvCxnSpPr/>
          <p:nvPr/>
        </p:nvCxnSpPr>
        <p:spPr>
          <a:xfrm>
            <a:off x="838201" y="1332089"/>
            <a:ext cx="9766571" cy="0"/>
          </a:xfrm>
          <a:prstGeom prst="straightConnector1">
            <a:avLst/>
          </a:prstGeom>
          <a:noFill/>
          <a:ln cap="flat" cmpd="sng" w="25400">
            <a:solidFill>
              <a:srgbClr val="E1192B"/>
            </a:solidFill>
            <a:prstDash val="solid"/>
            <a:miter lim="800000"/>
            <a:headEnd len="sm" w="sm" type="none"/>
            <a:tailEnd len="sm" w="sm" type="none"/>
          </a:ln>
        </p:spPr>
      </p:cxnSp>
      <p:pic>
        <p:nvPicPr>
          <p:cNvPr id="118" name="Google Shape;118;p23"/>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119" name="Google Shape;119;p23"/>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2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3"/>
          <p:cNvSpPr/>
          <p:nvPr>
            <p:ph idx="2" type="chart"/>
          </p:nvPr>
        </p:nvSpPr>
        <p:spPr>
          <a:xfrm>
            <a:off x="838200" y="1843088"/>
            <a:ext cx="10515600" cy="42481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p:cSld name="SmartArt">
    <p:bg>
      <p:bgPr>
        <a:solidFill>
          <a:schemeClr val="lt1">
            <a:alpha val="44705"/>
          </a:schemeClr>
        </a:solidFill>
      </p:bgPr>
    </p:bg>
    <p:spTree>
      <p:nvGrpSpPr>
        <p:cNvPr id="122" name="Shape 122"/>
        <p:cNvGrpSpPr/>
        <p:nvPr/>
      </p:nvGrpSpPr>
      <p:grpSpPr>
        <a:xfrm>
          <a:off x="0" y="0"/>
          <a:ext cx="0" cy="0"/>
          <a:chOff x="0" y="0"/>
          <a:chExt cx="0" cy="0"/>
        </a:xfrm>
      </p:grpSpPr>
      <p:cxnSp>
        <p:nvCxnSpPr>
          <p:cNvPr id="123" name="Google Shape;123;p24"/>
          <p:cNvCxnSpPr/>
          <p:nvPr/>
        </p:nvCxnSpPr>
        <p:spPr>
          <a:xfrm>
            <a:off x="838201" y="1332089"/>
            <a:ext cx="9766571" cy="0"/>
          </a:xfrm>
          <a:prstGeom prst="straightConnector1">
            <a:avLst/>
          </a:prstGeom>
          <a:noFill/>
          <a:ln cap="flat" cmpd="sng" w="25400">
            <a:solidFill>
              <a:srgbClr val="E1192B"/>
            </a:solidFill>
            <a:prstDash val="solid"/>
            <a:miter lim="800000"/>
            <a:headEnd len="sm" w="sm" type="none"/>
            <a:tailEnd len="sm" w="sm" type="none"/>
          </a:ln>
        </p:spPr>
      </p:cxnSp>
      <p:pic>
        <p:nvPicPr>
          <p:cNvPr id="124" name="Google Shape;124;p24"/>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125" name="Google Shape;125;p24"/>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4"/>
          <p:cNvSpPr/>
          <p:nvPr>
            <p:ph idx="2" type="dgm"/>
          </p:nvPr>
        </p:nvSpPr>
        <p:spPr>
          <a:xfrm>
            <a:off x="838200" y="1690688"/>
            <a:ext cx="10515600" cy="46656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alpha val="44705"/>
          </a:schemeClr>
        </a:solidFill>
      </p:bgPr>
    </p:bg>
    <p:spTree>
      <p:nvGrpSpPr>
        <p:cNvPr id="128" name="Shape 128"/>
        <p:cNvGrpSpPr/>
        <p:nvPr/>
      </p:nvGrpSpPr>
      <p:grpSpPr>
        <a:xfrm>
          <a:off x="0" y="0"/>
          <a:ext cx="0" cy="0"/>
          <a:chOff x="0" y="0"/>
          <a:chExt cx="0" cy="0"/>
        </a:xfrm>
      </p:grpSpPr>
      <p:cxnSp>
        <p:nvCxnSpPr>
          <p:cNvPr id="129" name="Google Shape;129;p25"/>
          <p:cNvCxnSpPr/>
          <p:nvPr/>
        </p:nvCxnSpPr>
        <p:spPr>
          <a:xfrm>
            <a:off x="838201" y="1332089"/>
            <a:ext cx="9766571" cy="0"/>
          </a:xfrm>
          <a:prstGeom prst="straightConnector1">
            <a:avLst/>
          </a:prstGeom>
          <a:noFill/>
          <a:ln cap="flat" cmpd="sng" w="25400">
            <a:solidFill>
              <a:srgbClr val="E1192B"/>
            </a:solidFill>
            <a:prstDash val="solid"/>
            <a:miter lim="800000"/>
            <a:headEnd len="sm" w="sm" type="none"/>
            <a:tailEnd len="sm" w="sm" type="none"/>
          </a:ln>
        </p:spPr>
      </p:cxnSp>
      <p:pic>
        <p:nvPicPr>
          <p:cNvPr id="130" name="Google Shape;130;p25"/>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131" name="Google Shape;131;p25"/>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2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White">
  <p:cSld name="Title and Content_White">
    <p:spTree>
      <p:nvGrpSpPr>
        <p:cNvPr id="17" name="Shape 17"/>
        <p:cNvGrpSpPr/>
        <p:nvPr/>
      </p:nvGrpSpPr>
      <p:grpSpPr>
        <a:xfrm>
          <a:off x="0" y="0"/>
          <a:ext cx="0" cy="0"/>
          <a:chOff x="0" y="0"/>
          <a:chExt cx="0" cy="0"/>
        </a:xfrm>
      </p:grpSpPr>
      <p:sp>
        <p:nvSpPr>
          <p:cNvPr id="18" name="Google Shape;18;p8"/>
          <p:cNvSpPr txBox="1"/>
          <p:nvPr>
            <p:ph idx="1" type="body"/>
          </p:nvPr>
        </p:nvSpPr>
        <p:spPr>
          <a:xfrm>
            <a:off x="838200" y="1692001"/>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 name="Google Shape;19;p8"/>
          <p:cNvCxnSpPr/>
          <p:nvPr/>
        </p:nvCxnSpPr>
        <p:spPr>
          <a:xfrm>
            <a:off x="838201" y="1332089"/>
            <a:ext cx="9810044" cy="0"/>
          </a:xfrm>
          <a:prstGeom prst="straightConnector1">
            <a:avLst/>
          </a:prstGeom>
          <a:noFill/>
          <a:ln cap="flat" cmpd="sng" w="25400">
            <a:solidFill>
              <a:srgbClr val="E1192B"/>
            </a:solidFill>
            <a:prstDash val="solid"/>
            <a:miter lim="800000"/>
            <a:headEnd len="sm" w="sm" type="none"/>
            <a:tailEnd len="sm" w="sm" type="none"/>
          </a:ln>
        </p:spPr>
      </p:cxnSp>
      <p:sp>
        <p:nvSpPr>
          <p:cNvPr id="20" name="Google Shape;20;p8"/>
          <p:cNvSpPr txBox="1"/>
          <p:nvPr>
            <p:ph type="title"/>
          </p:nvPr>
        </p:nvSpPr>
        <p:spPr>
          <a:xfrm>
            <a:off x="838200" y="30241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8"/>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22" name="Google Shape;22;p8"/>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Light">
  <p:cSld name="End Slide_Light">
    <p:spTree>
      <p:nvGrpSpPr>
        <p:cNvPr id="133" name="Shape 133"/>
        <p:cNvGrpSpPr/>
        <p:nvPr/>
      </p:nvGrpSpPr>
      <p:grpSpPr>
        <a:xfrm>
          <a:off x="0" y="0"/>
          <a:ext cx="0" cy="0"/>
          <a:chOff x="0" y="0"/>
          <a:chExt cx="0" cy="0"/>
        </a:xfrm>
      </p:grpSpPr>
      <p:sp>
        <p:nvSpPr>
          <p:cNvPr id="134" name="Google Shape;134;p26"/>
          <p:cNvSpPr txBox="1"/>
          <p:nvPr>
            <p:ph type="title"/>
          </p:nvPr>
        </p:nvSpPr>
        <p:spPr>
          <a:xfrm>
            <a:off x="3343090" y="1206500"/>
            <a:ext cx="5839012" cy="1524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b="1" i="0"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5" name="Google Shape;135;p26"/>
          <p:cNvCxnSpPr/>
          <p:nvPr/>
        </p:nvCxnSpPr>
        <p:spPr>
          <a:xfrm>
            <a:off x="2514600" y="2997200"/>
            <a:ext cx="7370443" cy="0"/>
          </a:xfrm>
          <a:prstGeom prst="straightConnector1">
            <a:avLst/>
          </a:prstGeom>
          <a:noFill/>
          <a:ln cap="flat" cmpd="sng" w="25400">
            <a:solidFill>
              <a:srgbClr val="E1192B"/>
            </a:solidFill>
            <a:prstDash val="solid"/>
            <a:miter lim="800000"/>
            <a:headEnd len="sm" w="sm" type="none"/>
            <a:tailEnd len="sm" w="sm" type="none"/>
          </a:ln>
        </p:spPr>
      </p:cxnSp>
      <p:pic>
        <p:nvPicPr>
          <p:cNvPr id="136" name="Google Shape;136;p26"/>
          <p:cNvPicPr preferRelativeResize="0"/>
          <p:nvPr/>
        </p:nvPicPr>
        <p:blipFill rotWithShape="1">
          <a:blip r:embed="rId2">
            <a:alphaModFix/>
          </a:blip>
          <a:srcRect b="0" l="0" r="0" t="0"/>
          <a:stretch/>
        </p:blipFill>
        <p:spPr>
          <a:xfrm>
            <a:off x="4509995" y="3528579"/>
            <a:ext cx="3505201" cy="23368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Dark">
  <p:cSld name="End Slide_Dark">
    <p:bg>
      <p:bgPr>
        <a:solidFill>
          <a:schemeClr val="dk1"/>
        </a:solidFill>
      </p:bgPr>
    </p:bg>
    <p:spTree>
      <p:nvGrpSpPr>
        <p:cNvPr id="137" name="Shape 137"/>
        <p:cNvGrpSpPr/>
        <p:nvPr/>
      </p:nvGrpSpPr>
      <p:grpSpPr>
        <a:xfrm>
          <a:off x="0" y="0"/>
          <a:ext cx="0" cy="0"/>
          <a:chOff x="0" y="0"/>
          <a:chExt cx="0" cy="0"/>
        </a:xfrm>
      </p:grpSpPr>
      <p:sp>
        <p:nvSpPr>
          <p:cNvPr id="138" name="Google Shape;138;p27"/>
          <p:cNvSpPr txBox="1"/>
          <p:nvPr>
            <p:ph type="title"/>
          </p:nvPr>
        </p:nvSpPr>
        <p:spPr>
          <a:xfrm>
            <a:off x="3343090" y="1206500"/>
            <a:ext cx="5839012" cy="1524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b="1" i="0"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9" name="Google Shape;139;p27"/>
          <p:cNvCxnSpPr/>
          <p:nvPr/>
        </p:nvCxnSpPr>
        <p:spPr>
          <a:xfrm>
            <a:off x="2514600" y="2997200"/>
            <a:ext cx="7370443" cy="0"/>
          </a:xfrm>
          <a:prstGeom prst="straightConnector1">
            <a:avLst/>
          </a:prstGeom>
          <a:noFill/>
          <a:ln cap="flat" cmpd="sng" w="25400">
            <a:solidFill>
              <a:srgbClr val="E1192B"/>
            </a:solidFill>
            <a:prstDash val="solid"/>
            <a:miter lim="800000"/>
            <a:headEnd len="sm" w="sm" type="none"/>
            <a:tailEnd len="sm" w="sm" type="none"/>
          </a:ln>
        </p:spPr>
      </p:cxnSp>
      <p:pic>
        <p:nvPicPr>
          <p:cNvPr id="140" name="Google Shape;140;p27"/>
          <p:cNvPicPr preferRelativeResize="0"/>
          <p:nvPr/>
        </p:nvPicPr>
        <p:blipFill rotWithShape="1">
          <a:blip r:embed="rId2">
            <a:alphaModFix/>
          </a:blip>
          <a:srcRect b="0" l="0" r="0" t="0"/>
          <a:stretch/>
        </p:blipFill>
        <p:spPr>
          <a:xfrm>
            <a:off x="4509993" y="3528578"/>
            <a:ext cx="3505203" cy="2336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
  <p:cSld name="TitleSlide1">
    <p:bg>
      <p:bgPr>
        <a:solidFill>
          <a:schemeClr val="dk1"/>
        </a:solidFill>
      </p:bgPr>
    </p:bg>
    <p:spTree>
      <p:nvGrpSpPr>
        <p:cNvPr id="23" name="Shape 23"/>
        <p:cNvGrpSpPr/>
        <p:nvPr/>
      </p:nvGrpSpPr>
      <p:grpSpPr>
        <a:xfrm>
          <a:off x="0" y="0"/>
          <a:ext cx="0" cy="0"/>
          <a:chOff x="0" y="0"/>
          <a:chExt cx="0" cy="0"/>
        </a:xfrm>
      </p:grpSpPr>
      <p:sp>
        <p:nvSpPr>
          <p:cNvPr id="24" name="Google Shape;24;p9"/>
          <p:cNvSpPr txBox="1"/>
          <p:nvPr>
            <p:ph type="ctrTitle"/>
          </p:nvPr>
        </p:nvSpPr>
        <p:spPr>
          <a:xfrm>
            <a:off x="631373" y="1122363"/>
            <a:ext cx="6096807" cy="20385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subTitle"/>
          </p:nvPr>
        </p:nvSpPr>
        <p:spPr>
          <a:xfrm>
            <a:off x="631373" y="3376260"/>
            <a:ext cx="6096807"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atin typeface="Arial"/>
                <a:ea typeface="Arial"/>
                <a:cs typeface="Arial"/>
                <a:sym typeface="Aria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pic>
        <p:nvPicPr>
          <p:cNvPr id="26" name="Google Shape;26;p9"/>
          <p:cNvPicPr preferRelativeResize="0"/>
          <p:nvPr/>
        </p:nvPicPr>
        <p:blipFill rotWithShape="1">
          <a:blip r:embed="rId2">
            <a:alphaModFix/>
          </a:blip>
          <a:srcRect b="0" l="0" r="0" t="0"/>
          <a:stretch/>
        </p:blipFill>
        <p:spPr>
          <a:xfrm>
            <a:off x="6318913" y="1596789"/>
            <a:ext cx="6637296" cy="6637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2">
  <p:cSld name="TitleSlide2">
    <p:bg>
      <p:bgPr>
        <a:solidFill>
          <a:schemeClr val="dk1"/>
        </a:solidFill>
      </p:bgPr>
    </p:bg>
    <p:spTree>
      <p:nvGrpSpPr>
        <p:cNvPr id="27" name="Shape 27"/>
        <p:cNvGrpSpPr/>
        <p:nvPr/>
      </p:nvGrpSpPr>
      <p:grpSpPr>
        <a:xfrm>
          <a:off x="0" y="0"/>
          <a:ext cx="0" cy="0"/>
          <a:chOff x="0" y="0"/>
          <a:chExt cx="0" cy="0"/>
        </a:xfrm>
      </p:grpSpPr>
      <p:sp>
        <p:nvSpPr>
          <p:cNvPr id="28" name="Google Shape;28;p10"/>
          <p:cNvSpPr txBox="1"/>
          <p:nvPr>
            <p:ph type="title"/>
          </p:nvPr>
        </p:nvSpPr>
        <p:spPr>
          <a:xfrm>
            <a:off x="831851" y="1709740"/>
            <a:ext cx="5824589"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1" y="4589465"/>
            <a:ext cx="58245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pic>
        <p:nvPicPr>
          <p:cNvPr id="30" name="Google Shape;30;p10"/>
          <p:cNvPicPr preferRelativeResize="0"/>
          <p:nvPr/>
        </p:nvPicPr>
        <p:blipFill rotWithShape="1">
          <a:blip r:embed="rId2">
            <a:alphaModFix/>
          </a:blip>
          <a:srcRect b="0" l="0" r="0" t="0"/>
          <a:stretch/>
        </p:blipFill>
        <p:spPr>
          <a:xfrm>
            <a:off x="7404101" y="368300"/>
            <a:ext cx="4552951" cy="63250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b">
  <p:cSld name="TitleSlide1b">
    <p:bg>
      <p:bgPr>
        <a:solidFill>
          <a:schemeClr val="lt1"/>
        </a:solidFill>
      </p:bgPr>
    </p:bg>
    <p:spTree>
      <p:nvGrpSpPr>
        <p:cNvPr id="31" name="Shape 31"/>
        <p:cNvGrpSpPr/>
        <p:nvPr/>
      </p:nvGrpSpPr>
      <p:grpSpPr>
        <a:xfrm>
          <a:off x="0" y="0"/>
          <a:ext cx="0" cy="0"/>
          <a:chOff x="0" y="0"/>
          <a:chExt cx="0" cy="0"/>
        </a:xfrm>
      </p:grpSpPr>
      <p:sp>
        <p:nvSpPr>
          <p:cNvPr id="32" name="Google Shape;32;p11"/>
          <p:cNvSpPr txBox="1"/>
          <p:nvPr>
            <p:ph type="ctrTitle"/>
          </p:nvPr>
        </p:nvSpPr>
        <p:spPr>
          <a:xfrm>
            <a:off x="631373" y="1122363"/>
            <a:ext cx="6096807"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subTitle"/>
          </p:nvPr>
        </p:nvSpPr>
        <p:spPr>
          <a:xfrm>
            <a:off x="631373" y="3602038"/>
            <a:ext cx="6096807"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4" name="Google Shape;34;p11"/>
          <p:cNvPicPr preferRelativeResize="0"/>
          <p:nvPr/>
        </p:nvPicPr>
        <p:blipFill rotWithShape="1">
          <a:blip r:embed="rId2">
            <a:alphaModFix/>
          </a:blip>
          <a:srcRect b="0" l="0" r="0" t="0"/>
          <a:stretch/>
        </p:blipFill>
        <p:spPr>
          <a:xfrm>
            <a:off x="5934531" y="1248552"/>
            <a:ext cx="7075199" cy="70751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2b">
  <p:cSld name="TitleSlide2b">
    <p:bg>
      <p:bgPr>
        <a:solidFill>
          <a:schemeClr val="lt1"/>
        </a:solidFill>
      </p:bgPr>
    </p:bg>
    <p:spTree>
      <p:nvGrpSpPr>
        <p:cNvPr id="35" name="Shape 35"/>
        <p:cNvGrpSpPr/>
        <p:nvPr/>
      </p:nvGrpSpPr>
      <p:grpSpPr>
        <a:xfrm>
          <a:off x="0" y="0"/>
          <a:ext cx="0" cy="0"/>
          <a:chOff x="0" y="0"/>
          <a:chExt cx="0" cy="0"/>
        </a:xfrm>
      </p:grpSpPr>
      <p:sp>
        <p:nvSpPr>
          <p:cNvPr id="36" name="Google Shape;36;p12"/>
          <p:cNvSpPr txBox="1"/>
          <p:nvPr>
            <p:ph type="title"/>
          </p:nvPr>
        </p:nvSpPr>
        <p:spPr>
          <a:xfrm>
            <a:off x="831851" y="1709740"/>
            <a:ext cx="5824589"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 type="body"/>
          </p:nvPr>
        </p:nvSpPr>
        <p:spPr>
          <a:xfrm>
            <a:off x="831851" y="4589465"/>
            <a:ext cx="58245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8" name="Google Shape;38;p12"/>
          <p:cNvPicPr preferRelativeResize="0"/>
          <p:nvPr/>
        </p:nvPicPr>
        <p:blipFill rotWithShape="1">
          <a:blip r:embed="rId2">
            <a:alphaModFix/>
          </a:blip>
          <a:srcRect b="0" l="0" r="0" t="0"/>
          <a:stretch/>
        </p:blipFill>
        <p:spPr>
          <a:xfrm>
            <a:off x="7404101" y="368300"/>
            <a:ext cx="4552951" cy="63250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3"/>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3"/>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42" name="Google Shape;42;p13"/>
          <p:cNvCxnSpPr/>
          <p:nvPr/>
        </p:nvCxnSpPr>
        <p:spPr>
          <a:xfrm>
            <a:off x="838200" y="4515556"/>
            <a:ext cx="9829800" cy="0"/>
          </a:xfrm>
          <a:prstGeom prst="straightConnector1">
            <a:avLst/>
          </a:prstGeom>
          <a:noFill/>
          <a:ln cap="flat" cmpd="sng" w="25400">
            <a:solidFill>
              <a:srgbClr val="E1192B"/>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Black">
  <p:cSld name="Title and Content_Black">
    <p:bg>
      <p:bgPr>
        <a:solidFill>
          <a:schemeClr val="dk1"/>
        </a:solidFill>
      </p:bgPr>
    </p:bg>
    <p:spTree>
      <p:nvGrpSpPr>
        <p:cNvPr id="43" name="Shape 43"/>
        <p:cNvGrpSpPr/>
        <p:nvPr/>
      </p:nvGrpSpPr>
      <p:grpSpPr>
        <a:xfrm>
          <a:off x="0" y="0"/>
          <a:ext cx="0" cy="0"/>
          <a:chOff x="0" y="0"/>
          <a:chExt cx="0" cy="0"/>
        </a:xfrm>
      </p:grpSpPr>
      <p:sp>
        <p:nvSpPr>
          <p:cNvPr id="44" name="Google Shape;44;p14"/>
          <p:cNvSpPr txBox="1"/>
          <p:nvPr>
            <p:ph idx="1" type="body"/>
          </p:nvPr>
        </p:nvSpPr>
        <p:spPr>
          <a:xfrm>
            <a:off x="838200" y="1692001"/>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5" name="Google Shape;45;p14"/>
          <p:cNvCxnSpPr/>
          <p:nvPr/>
        </p:nvCxnSpPr>
        <p:spPr>
          <a:xfrm>
            <a:off x="838201" y="1332089"/>
            <a:ext cx="9810044" cy="0"/>
          </a:xfrm>
          <a:prstGeom prst="straightConnector1">
            <a:avLst/>
          </a:prstGeom>
          <a:noFill/>
          <a:ln cap="flat" cmpd="sng" w="25400">
            <a:solidFill>
              <a:srgbClr val="E1192B"/>
            </a:solidFill>
            <a:prstDash val="solid"/>
            <a:miter lim="800000"/>
            <a:headEnd len="sm" w="sm" type="none"/>
            <a:tailEnd len="sm" w="sm" type="none"/>
          </a:ln>
        </p:spPr>
      </p:cxnSp>
      <p:sp>
        <p:nvSpPr>
          <p:cNvPr id="46" name="Google Shape;46;p14"/>
          <p:cNvSpPr txBox="1"/>
          <p:nvPr>
            <p:ph type="title"/>
          </p:nvPr>
        </p:nvSpPr>
        <p:spPr>
          <a:xfrm>
            <a:off x="838200" y="30241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7" name="Google Shape;47;p14"/>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48" name="Google Shape;48;p14"/>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a" type="twoObj">
  <p:cSld name="TWO_OBJECTS">
    <p:spTree>
      <p:nvGrpSpPr>
        <p:cNvPr id="49" name="Shape 49"/>
        <p:cNvGrpSpPr/>
        <p:nvPr/>
      </p:nvGrpSpPr>
      <p:grpSpPr>
        <a:xfrm>
          <a:off x="0" y="0"/>
          <a:ext cx="0" cy="0"/>
          <a:chOff x="0" y="0"/>
          <a:chExt cx="0" cy="0"/>
        </a:xfrm>
      </p:grpSpPr>
      <p:sp>
        <p:nvSpPr>
          <p:cNvPr id="50" name="Google Shape;50;p15"/>
          <p:cNvSpPr/>
          <p:nvPr/>
        </p:nvSpPr>
        <p:spPr>
          <a:xfrm>
            <a:off x="0" y="0"/>
            <a:ext cx="6096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5"/>
          <p:cNvSpPr txBox="1"/>
          <p:nvPr>
            <p:ph type="title"/>
          </p:nvPr>
        </p:nvSpPr>
        <p:spPr>
          <a:xfrm>
            <a:off x="838200" y="365127"/>
            <a:ext cx="49445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5"/>
          <p:cNvSpPr txBox="1"/>
          <p:nvPr>
            <p:ph idx="1" type="body"/>
          </p:nvPr>
        </p:nvSpPr>
        <p:spPr>
          <a:xfrm>
            <a:off x="838200" y="1825625"/>
            <a:ext cx="4944533"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Char char="•"/>
              <a:defRPr>
                <a:solidFill>
                  <a:schemeClr val="lt1"/>
                </a:solidFill>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Char char="•"/>
              <a:defRPr>
                <a:solidFill>
                  <a:schemeClr val="lt1"/>
                </a:solidFill>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Char char="•"/>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2" type="body"/>
          </p:nvPr>
        </p:nvSpPr>
        <p:spPr>
          <a:xfrm>
            <a:off x="6535995"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4" name="Google Shape;54;p15"/>
          <p:cNvCxnSpPr/>
          <p:nvPr/>
        </p:nvCxnSpPr>
        <p:spPr>
          <a:xfrm>
            <a:off x="838200" y="1690688"/>
            <a:ext cx="4944533" cy="0"/>
          </a:xfrm>
          <a:prstGeom prst="straightConnector1">
            <a:avLst/>
          </a:prstGeom>
          <a:noFill/>
          <a:ln cap="flat" cmpd="sng" w="25400">
            <a:solidFill>
              <a:srgbClr val="E1192B"/>
            </a:solidFill>
            <a:prstDash val="solid"/>
            <a:miter lim="800000"/>
            <a:headEnd len="sm" w="sm" type="none"/>
            <a:tailEnd len="sm" w="sm" type="none"/>
          </a:ln>
        </p:spPr>
      </p:cxnSp>
      <p:pic>
        <p:nvPicPr>
          <p:cNvPr id="55" name="Google Shape;55;p15"/>
          <p:cNvPicPr preferRelativeResize="0"/>
          <p:nvPr/>
        </p:nvPicPr>
        <p:blipFill rotWithShape="1">
          <a:blip r:embed="rId2">
            <a:alphaModFix/>
          </a:blip>
          <a:srcRect b="0" l="0" r="0" t="0"/>
          <a:stretch/>
        </p:blipFill>
        <p:spPr>
          <a:xfrm>
            <a:off x="10604771" y="5559425"/>
            <a:ext cx="1079500" cy="830792"/>
          </a:xfrm>
          <a:prstGeom prst="rect">
            <a:avLst/>
          </a:prstGeom>
          <a:noFill/>
          <a:ln>
            <a:noFill/>
          </a:ln>
        </p:spPr>
      </p:pic>
      <p:sp>
        <p:nvSpPr>
          <p:cNvPr id="56" name="Google Shape;56;p15"/>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BFBFBF"/>
                </a:solidFill>
                <a:latin typeface="Calibri"/>
                <a:ea typeface="Calibri"/>
                <a:cs typeface="Calibri"/>
                <a:sym typeface="Calibri"/>
              </a:defRPr>
            </a:lvl1pPr>
            <a:lvl2pPr indent="0" lvl="1" marL="0" algn="r">
              <a:spcBef>
                <a:spcPts val="0"/>
              </a:spcBef>
              <a:buNone/>
              <a:defRPr b="0" i="0" sz="1200" u="none" cap="none" strike="noStrike">
                <a:solidFill>
                  <a:srgbClr val="BFBFBF"/>
                </a:solidFill>
                <a:latin typeface="Calibri"/>
                <a:ea typeface="Calibri"/>
                <a:cs typeface="Calibri"/>
                <a:sym typeface="Calibri"/>
              </a:defRPr>
            </a:lvl2pPr>
            <a:lvl3pPr indent="0" lvl="2" marL="0" algn="r">
              <a:spcBef>
                <a:spcPts val="0"/>
              </a:spcBef>
              <a:buNone/>
              <a:defRPr b="0" i="0" sz="1200" u="none" cap="none" strike="noStrike">
                <a:solidFill>
                  <a:srgbClr val="BFBFBF"/>
                </a:solidFill>
                <a:latin typeface="Calibri"/>
                <a:ea typeface="Calibri"/>
                <a:cs typeface="Calibri"/>
                <a:sym typeface="Calibri"/>
              </a:defRPr>
            </a:lvl3pPr>
            <a:lvl4pPr indent="0" lvl="3" marL="0" algn="r">
              <a:spcBef>
                <a:spcPts val="0"/>
              </a:spcBef>
              <a:buNone/>
              <a:defRPr b="0" i="0" sz="1200" u="none" cap="none" strike="noStrike">
                <a:solidFill>
                  <a:srgbClr val="BFBFBF"/>
                </a:solidFill>
                <a:latin typeface="Calibri"/>
                <a:ea typeface="Calibri"/>
                <a:cs typeface="Calibri"/>
                <a:sym typeface="Calibri"/>
              </a:defRPr>
            </a:lvl4pPr>
            <a:lvl5pPr indent="0" lvl="4" marL="0" algn="r">
              <a:spcBef>
                <a:spcPts val="0"/>
              </a:spcBef>
              <a:buNone/>
              <a:defRPr b="0" i="0" sz="1200" u="none" cap="none" strike="noStrike">
                <a:solidFill>
                  <a:srgbClr val="BFBFBF"/>
                </a:solidFill>
                <a:latin typeface="Calibri"/>
                <a:ea typeface="Calibri"/>
                <a:cs typeface="Calibri"/>
                <a:sym typeface="Calibri"/>
              </a:defRPr>
            </a:lvl5pPr>
            <a:lvl6pPr indent="0" lvl="5" marL="0" algn="r">
              <a:spcBef>
                <a:spcPts val="0"/>
              </a:spcBef>
              <a:buNone/>
              <a:defRPr b="0" i="0" sz="1200" u="none" cap="none" strike="noStrike">
                <a:solidFill>
                  <a:srgbClr val="BFBFBF"/>
                </a:solidFill>
                <a:latin typeface="Calibri"/>
                <a:ea typeface="Calibri"/>
                <a:cs typeface="Calibri"/>
                <a:sym typeface="Calibri"/>
              </a:defRPr>
            </a:lvl6pPr>
            <a:lvl7pPr indent="0" lvl="6" marL="0" algn="r">
              <a:spcBef>
                <a:spcPts val="0"/>
              </a:spcBef>
              <a:buNone/>
              <a:defRPr b="0" i="0" sz="1200" u="none" cap="none" strike="noStrike">
                <a:solidFill>
                  <a:srgbClr val="BFBFBF"/>
                </a:solidFill>
                <a:latin typeface="Calibri"/>
                <a:ea typeface="Calibri"/>
                <a:cs typeface="Calibri"/>
                <a:sym typeface="Calibri"/>
              </a:defRPr>
            </a:lvl7pPr>
            <a:lvl8pPr indent="0" lvl="7" marL="0" algn="r">
              <a:spcBef>
                <a:spcPts val="0"/>
              </a:spcBef>
              <a:buNone/>
              <a:defRPr b="0" i="0" sz="1200" u="none" cap="none" strike="noStrike">
                <a:solidFill>
                  <a:srgbClr val="BFBFBF"/>
                </a:solidFill>
                <a:latin typeface="Calibri"/>
                <a:ea typeface="Calibri"/>
                <a:cs typeface="Calibri"/>
                <a:sym typeface="Calibri"/>
              </a:defRPr>
            </a:lvl8pPr>
            <a:lvl9pPr indent="0" lvl="8" mar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631373" y="1122363"/>
            <a:ext cx="6096807"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sz="4800"/>
              <a:t>Optiver - Trading at the Close</a:t>
            </a:r>
            <a:endParaRPr/>
          </a:p>
        </p:txBody>
      </p:sp>
      <p:sp>
        <p:nvSpPr>
          <p:cNvPr id="146" name="Google Shape;146;p1"/>
          <p:cNvSpPr txBox="1"/>
          <p:nvPr>
            <p:ph idx="1" type="subTitle"/>
          </p:nvPr>
        </p:nvSpPr>
        <p:spPr>
          <a:xfrm>
            <a:off x="631373" y="3602038"/>
            <a:ext cx="6096807"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CS6140 Fall NEU Seattle </a:t>
            </a:r>
            <a:endParaRPr/>
          </a:p>
          <a:p>
            <a:pPr indent="0" lvl="0" marL="0" rtl="0" algn="l">
              <a:lnSpc>
                <a:spcPct val="90000"/>
              </a:lnSpc>
              <a:spcBef>
                <a:spcPts val="0"/>
              </a:spcBef>
              <a:spcAft>
                <a:spcPts val="0"/>
              </a:spcAft>
              <a:buClr>
                <a:schemeClr val="dk1"/>
              </a:buClr>
              <a:buSzPts val="2400"/>
              <a:buNone/>
            </a:pPr>
            <a:r>
              <a:rPr lang="en-US"/>
              <a:t>Final Project Team B</a:t>
            </a:r>
            <a:endParaRPr/>
          </a:p>
          <a:p>
            <a:pPr indent="0" lvl="0" marL="0" rtl="0" algn="l">
              <a:lnSpc>
                <a:spcPct val="90000"/>
              </a:lnSpc>
              <a:spcBef>
                <a:spcPts val="0"/>
              </a:spcBef>
              <a:spcAft>
                <a:spcPts val="0"/>
              </a:spcAft>
              <a:buClr>
                <a:schemeClr val="dk1"/>
              </a:buClr>
              <a:buSzPts val="2400"/>
              <a:buNone/>
            </a:pPr>
            <a:r>
              <a:rPr lang="en-US"/>
              <a:t>Yishuang, Chen</a:t>
            </a:r>
            <a:endParaRPr/>
          </a:p>
          <a:p>
            <a:pPr indent="0" lvl="0" marL="0" rtl="0" algn="l">
              <a:lnSpc>
                <a:spcPct val="90000"/>
              </a:lnSpc>
              <a:spcBef>
                <a:spcPts val="0"/>
              </a:spcBef>
              <a:spcAft>
                <a:spcPts val="0"/>
              </a:spcAft>
              <a:buClr>
                <a:schemeClr val="dk1"/>
              </a:buClr>
              <a:buSzPts val="2400"/>
              <a:buNone/>
            </a:pPr>
            <a:r>
              <a:rPr lang="en-US"/>
              <a:t>Shiang Jin, Chin</a:t>
            </a:r>
            <a:endParaRPr/>
          </a:p>
          <a:p>
            <a:pPr indent="0" lvl="0" marL="0" rtl="0" algn="l">
              <a:lnSpc>
                <a:spcPct val="90000"/>
              </a:lnSpc>
              <a:spcBef>
                <a:spcPts val="0"/>
              </a:spcBef>
              <a:spcAft>
                <a:spcPts val="0"/>
              </a:spcAft>
              <a:buClr>
                <a:schemeClr val="dk1"/>
              </a:buClr>
              <a:buSzPts val="2400"/>
              <a:buNone/>
            </a:pPr>
            <a:r>
              <a:rPr lang="en-US"/>
              <a:t>Kaijun, Gao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a75b051422_1_42"/>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Distributions of data</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00000"/>
              </a:buClr>
              <a:buSzPts val="4400"/>
              <a:buFont typeface="Arial"/>
              <a:buNone/>
            </a:pPr>
            <a:r>
              <a:t/>
            </a:r>
            <a:endParaRPr>
              <a:solidFill>
                <a:srgbClr val="C00000"/>
              </a:solidFill>
            </a:endParaRPr>
          </a:p>
        </p:txBody>
      </p:sp>
      <p:sp>
        <p:nvSpPr>
          <p:cNvPr id="215" name="Google Shape;215;g2a75b051422_1_42"/>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g2a75b051422_1_42"/>
          <p:cNvSpPr txBox="1"/>
          <p:nvPr/>
        </p:nvSpPr>
        <p:spPr>
          <a:xfrm>
            <a:off x="972975" y="1542150"/>
            <a:ext cx="9612600" cy="49518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US" sz="2000">
                <a:solidFill>
                  <a:schemeClr val="dk1"/>
                </a:solidFill>
                <a:latin typeface="Times New Roman"/>
                <a:ea typeface="Times New Roman"/>
                <a:cs typeface="Times New Roman"/>
                <a:sym typeface="Times New Roman"/>
              </a:rPr>
              <a:t>Violin plot for all numeric attributes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pic>
        <p:nvPicPr>
          <p:cNvPr id="217" name="Google Shape;217;g2a75b051422_1_42"/>
          <p:cNvPicPr preferRelativeResize="0"/>
          <p:nvPr/>
        </p:nvPicPr>
        <p:blipFill>
          <a:blip r:embed="rId3">
            <a:alphaModFix/>
          </a:blip>
          <a:stretch>
            <a:fillRect/>
          </a:stretch>
        </p:blipFill>
        <p:spPr>
          <a:xfrm>
            <a:off x="972975" y="2236825"/>
            <a:ext cx="2914901" cy="1704400"/>
          </a:xfrm>
          <a:prstGeom prst="rect">
            <a:avLst/>
          </a:prstGeom>
          <a:noFill/>
          <a:ln>
            <a:noFill/>
          </a:ln>
        </p:spPr>
      </p:pic>
      <p:pic>
        <p:nvPicPr>
          <p:cNvPr id="218" name="Google Shape;218;g2a75b051422_1_42"/>
          <p:cNvPicPr preferRelativeResize="0"/>
          <p:nvPr/>
        </p:nvPicPr>
        <p:blipFill>
          <a:blip r:embed="rId4">
            <a:alphaModFix/>
          </a:blip>
          <a:stretch>
            <a:fillRect/>
          </a:stretch>
        </p:blipFill>
        <p:spPr>
          <a:xfrm>
            <a:off x="4301102" y="2277225"/>
            <a:ext cx="2845821" cy="1664000"/>
          </a:xfrm>
          <a:prstGeom prst="rect">
            <a:avLst/>
          </a:prstGeom>
          <a:noFill/>
          <a:ln>
            <a:noFill/>
          </a:ln>
        </p:spPr>
      </p:pic>
      <p:pic>
        <p:nvPicPr>
          <p:cNvPr id="219" name="Google Shape;219;g2a75b051422_1_42"/>
          <p:cNvPicPr preferRelativeResize="0"/>
          <p:nvPr/>
        </p:nvPicPr>
        <p:blipFill>
          <a:blip r:embed="rId5">
            <a:alphaModFix/>
          </a:blip>
          <a:stretch>
            <a:fillRect/>
          </a:stretch>
        </p:blipFill>
        <p:spPr>
          <a:xfrm>
            <a:off x="7492925" y="2196450"/>
            <a:ext cx="3053025" cy="1785150"/>
          </a:xfrm>
          <a:prstGeom prst="rect">
            <a:avLst/>
          </a:prstGeom>
          <a:noFill/>
          <a:ln>
            <a:noFill/>
          </a:ln>
        </p:spPr>
      </p:pic>
      <p:pic>
        <p:nvPicPr>
          <p:cNvPr id="220" name="Google Shape;220;g2a75b051422_1_42"/>
          <p:cNvPicPr preferRelativeResize="0"/>
          <p:nvPr/>
        </p:nvPicPr>
        <p:blipFill>
          <a:blip r:embed="rId6">
            <a:alphaModFix/>
          </a:blip>
          <a:stretch>
            <a:fillRect/>
          </a:stretch>
        </p:blipFill>
        <p:spPr>
          <a:xfrm>
            <a:off x="1829450" y="4454179"/>
            <a:ext cx="3189315" cy="1864850"/>
          </a:xfrm>
          <a:prstGeom prst="rect">
            <a:avLst/>
          </a:prstGeom>
          <a:noFill/>
          <a:ln>
            <a:noFill/>
          </a:ln>
        </p:spPr>
      </p:pic>
      <p:pic>
        <p:nvPicPr>
          <p:cNvPr id="221" name="Google Shape;221;g2a75b051422_1_42"/>
          <p:cNvPicPr preferRelativeResize="0"/>
          <p:nvPr/>
        </p:nvPicPr>
        <p:blipFill>
          <a:blip r:embed="rId7">
            <a:alphaModFix/>
          </a:blip>
          <a:stretch>
            <a:fillRect/>
          </a:stretch>
        </p:blipFill>
        <p:spPr>
          <a:xfrm>
            <a:off x="5827700" y="4454175"/>
            <a:ext cx="3189300" cy="186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75b051422_1_5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Distributions of data</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00000"/>
              </a:buClr>
              <a:buSzPts val="4400"/>
              <a:buFont typeface="Arial"/>
              <a:buNone/>
            </a:pPr>
            <a:r>
              <a:t/>
            </a:r>
            <a:endParaRPr>
              <a:solidFill>
                <a:srgbClr val="C00000"/>
              </a:solidFill>
            </a:endParaRPr>
          </a:p>
        </p:txBody>
      </p:sp>
      <p:sp>
        <p:nvSpPr>
          <p:cNvPr id="227" name="Google Shape;227;g2a75b051422_1_5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g2a75b051422_1_59"/>
          <p:cNvSpPr txBox="1"/>
          <p:nvPr/>
        </p:nvSpPr>
        <p:spPr>
          <a:xfrm>
            <a:off x="974238" y="1582525"/>
            <a:ext cx="9612600" cy="49518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US" sz="2000">
                <a:solidFill>
                  <a:schemeClr val="dk1"/>
                </a:solidFill>
                <a:latin typeface="Times New Roman"/>
                <a:ea typeface="Times New Roman"/>
                <a:cs typeface="Times New Roman"/>
                <a:sym typeface="Times New Roman"/>
              </a:rPr>
              <a:t>Violin plot for all numeric attributes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pic>
        <p:nvPicPr>
          <p:cNvPr id="229" name="Google Shape;229;g2a75b051422_1_59"/>
          <p:cNvPicPr preferRelativeResize="0"/>
          <p:nvPr/>
        </p:nvPicPr>
        <p:blipFill>
          <a:blip r:embed="rId3">
            <a:alphaModFix/>
          </a:blip>
          <a:stretch>
            <a:fillRect/>
          </a:stretch>
        </p:blipFill>
        <p:spPr>
          <a:xfrm>
            <a:off x="1315600" y="2139525"/>
            <a:ext cx="3292376" cy="1925100"/>
          </a:xfrm>
          <a:prstGeom prst="rect">
            <a:avLst/>
          </a:prstGeom>
          <a:noFill/>
          <a:ln>
            <a:noFill/>
          </a:ln>
        </p:spPr>
      </p:pic>
      <p:pic>
        <p:nvPicPr>
          <p:cNvPr id="230" name="Google Shape;230;g2a75b051422_1_59"/>
          <p:cNvPicPr preferRelativeResize="0"/>
          <p:nvPr/>
        </p:nvPicPr>
        <p:blipFill>
          <a:blip r:embed="rId4">
            <a:alphaModFix/>
          </a:blip>
          <a:stretch>
            <a:fillRect/>
          </a:stretch>
        </p:blipFill>
        <p:spPr>
          <a:xfrm>
            <a:off x="4666775" y="2098050"/>
            <a:ext cx="3292376" cy="1925110"/>
          </a:xfrm>
          <a:prstGeom prst="rect">
            <a:avLst/>
          </a:prstGeom>
          <a:noFill/>
          <a:ln>
            <a:noFill/>
          </a:ln>
        </p:spPr>
      </p:pic>
      <p:pic>
        <p:nvPicPr>
          <p:cNvPr id="231" name="Google Shape;231;g2a75b051422_1_59"/>
          <p:cNvPicPr preferRelativeResize="0"/>
          <p:nvPr/>
        </p:nvPicPr>
        <p:blipFill>
          <a:blip r:embed="rId5">
            <a:alphaModFix/>
          </a:blip>
          <a:stretch>
            <a:fillRect/>
          </a:stretch>
        </p:blipFill>
        <p:spPr>
          <a:xfrm>
            <a:off x="8098750" y="2121038"/>
            <a:ext cx="3213750" cy="1879125"/>
          </a:xfrm>
          <a:prstGeom prst="rect">
            <a:avLst/>
          </a:prstGeom>
          <a:noFill/>
          <a:ln>
            <a:noFill/>
          </a:ln>
        </p:spPr>
      </p:pic>
      <p:pic>
        <p:nvPicPr>
          <p:cNvPr id="232" name="Google Shape;232;g2a75b051422_1_59"/>
          <p:cNvPicPr preferRelativeResize="0"/>
          <p:nvPr/>
        </p:nvPicPr>
        <p:blipFill>
          <a:blip r:embed="rId6">
            <a:alphaModFix/>
          </a:blip>
          <a:stretch>
            <a:fillRect/>
          </a:stretch>
        </p:blipFill>
        <p:spPr>
          <a:xfrm>
            <a:off x="2515950" y="4341500"/>
            <a:ext cx="3213750" cy="1879136"/>
          </a:xfrm>
          <a:prstGeom prst="rect">
            <a:avLst/>
          </a:prstGeom>
          <a:noFill/>
          <a:ln>
            <a:noFill/>
          </a:ln>
        </p:spPr>
      </p:pic>
      <p:pic>
        <p:nvPicPr>
          <p:cNvPr id="233" name="Google Shape;233;g2a75b051422_1_59"/>
          <p:cNvPicPr preferRelativeResize="0"/>
          <p:nvPr/>
        </p:nvPicPr>
        <p:blipFill>
          <a:blip r:embed="rId7">
            <a:alphaModFix/>
          </a:blip>
          <a:stretch>
            <a:fillRect/>
          </a:stretch>
        </p:blipFill>
        <p:spPr>
          <a:xfrm>
            <a:off x="6481050" y="4352175"/>
            <a:ext cx="3213750" cy="1857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a75b051422_1_87"/>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Model </a:t>
            </a:r>
            <a:r>
              <a:rPr lang="en-US">
                <a:solidFill>
                  <a:srgbClr val="C00000"/>
                </a:solidFill>
              </a:rPr>
              <a:t>selection</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00000"/>
              </a:buClr>
              <a:buSzPts val="4400"/>
              <a:buFont typeface="Arial"/>
              <a:buNone/>
            </a:pPr>
            <a:r>
              <a:t/>
            </a:r>
            <a:endParaRPr>
              <a:solidFill>
                <a:srgbClr val="C00000"/>
              </a:solidFill>
            </a:endParaRPr>
          </a:p>
        </p:txBody>
      </p:sp>
      <p:sp>
        <p:nvSpPr>
          <p:cNvPr id="239" name="Google Shape;239;g2a75b051422_1_87"/>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g2a75b051422_1_87"/>
          <p:cNvSpPr txBox="1"/>
          <p:nvPr/>
        </p:nvSpPr>
        <p:spPr>
          <a:xfrm>
            <a:off x="966163" y="1566375"/>
            <a:ext cx="9612600" cy="49518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US" sz="3300">
                <a:solidFill>
                  <a:schemeClr val="dk1"/>
                </a:solidFill>
                <a:latin typeface="Times New Roman"/>
                <a:ea typeface="Times New Roman"/>
                <a:cs typeface="Times New Roman"/>
                <a:sym typeface="Times New Roman"/>
              </a:rPr>
              <a:t>Mean absolute error of models based on validation </a:t>
            </a:r>
            <a:endParaRPr sz="3300">
              <a:solidFill>
                <a:schemeClr val="dk1"/>
              </a:solidFill>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US" sz="3300">
                <a:solidFill>
                  <a:schemeClr val="dk1"/>
                </a:solidFill>
                <a:latin typeface="Times New Roman"/>
                <a:ea typeface="Times New Roman"/>
                <a:cs typeface="Times New Roman"/>
                <a:sym typeface="Times New Roman"/>
              </a:rPr>
              <a:t>（Split: Training: 0.8, Testing:0.2）</a:t>
            </a:r>
            <a:endParaRPr sz="3300">
              <a:solidFill>
                <a:schemeClr val="dk1"/>
              </a:solidFill>
              <a:latin typeface="Times New Roman"/>
              <a:ea typeface="Times New Roman"/>
              <a:cs typeface="Times New Roman"/>
              <a:sym typeface="Times New Roman"/>
            </a:endParaRPr>
          </a:p>
          <a:p>
            <a:pPr indent="-438150" lvl="0" marL="457200" rtl="0" algn="just">
              <a:lnSpc>
                <a:spcPct val="107916"/>
              </a:lnSpc>
              <a:spcBef>
                <a:spcPts val="0"/>
              </a:spcBef>
              <a:spcAft>
                <a:spcPts val="0"/>
              </a:spcAft>
              <a:buClr>
                <a:schemeClr val="dk1"/>
              </a:buClr>
              <a:buSzPts val="3300"/>
              <a:buFont typeface="Times New Roman"/>
              <a:buAutoNum type="arabicPeriod"/>
            </a:pPr>
            <a:r>
              <a:rPr lang="en-US" sz="3300">
                <a:solidFill>
                  <a:schemeClr val="dk1"/>
                </a:solidFill>
                <a:latin typeface="Times New Roman"/>
                <a:ea typeface="Times New Roman"/>
                <a:cs typeface="Times New Roman"/>
                <a:sym typeface="Times New Roman"/>
              </a:rPr>
              <a:t>Linear regression:6.315</a:t>
            </a:r>
            <a:endParaRPr sz="3300">
              <a:solidFill>
                <a:schemeClr val="dk1"/>
              </a:solidFill>
              <a:latin typeface="Times New Roman"/>
              <a:ea typeface="Times New Roman"/>
              <a:cs typeface="Times New Roman"/>
              <a:sym typeface="Times New Roman"/>
            </a:endParaRPr>
          </a:p>
          <a:p>
            <a:pPr indent="-438150" lvl="0" marL="457200" rtl="0" algn="just">
              <a:lnSpc>
                <a:spcPct val="107916"/>
              </a:lnSpc>
              <a:spcBef>
                <a:spcPts val="0"/>
              </a:spcBef>
              <a:spcAft>
                <a:spcPts val="0"/>
              </a:spcAft>
              <a:buClr>
                <a:schemeClr val="dk1"/>
              </a:buClr>
              <a:buSzPts val="3300"/>
              <a:buFont typeface="Times New Roman"/>
              <a:buAutoNum type="arabicPeriod"/>
            </a:pPr>
            <a:r>
              <a:rPr lang="en-US" sz="3300">
                <a:solidFill>
                  <a:schemeClr val="dk1"/>
                </a:solidFill>
                <a:latin typeface="Times New Roman"/>
                <a:ea typeface="Times New Roman"/>
                <a:cs typeface="Times New Roman"/>
                <a:sym typeface="Times New Roman"/>
              </a:rPr>
              <a:t>XGBoost: 6.26461</a:t>
            </a:r>
            <a:endParaRPr sz="3300">
              <a:solidFill>
                <a:schemeClr val="dk1"/>
              </a:solidFill>
              <a:latin typeface="Times New Roman"/>
              <a:ea typeface="Times New Roman"/>
              <a:cs typeface="Times New Roman"/>
              <a:sym typeface="Times New Roman"/>
            </a:endParaRPr>
          </a:p>
          <a:p>
            <a:pPr indent="-438150" lvl="0" marL="457200" rtl="0" algn="just">
              <a:lnSpc>
                <a:spcPct val="107916"/>
              </a:lnSpc>
              <a:spcBef>
                <a:spcPts val="0"/>
              </a:spcBef>
              <a:spcAft>
                <a:spcPts val="0"/>
              </a:spcAft>
              <a:buClr>
                <a:schemeClr val="dk1"/>
              </a:buClr>
              <a:buSzPts val="3300"/>
              <a:buFont typeface="Times New Roman"/>
              <a:buAutoNum type="arabicPeriod"/>
            </a:pPr>
            <a:r>
              <a:rPr lang="en-US" sz="3300">
                <a:solidFill>
                  <a:schemeClr val="dk1"/>
                </a:solidFill>
                <a:latin typeface="Times New Roman"/>
                <a:ea typeface="Times New Roman"/>
                <a:cs typeface="Times New Roman"/>
                <a:sym typeface="Times New Roman"/>
              </a:rPr>
              <a:t>LightGBM: 6.30160</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a7780c9f69_0_7"/>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Introduction to XGBoost and LightGBM in Stock Price Prediction</a:t>
            </a:r>
            <a:endParaRPr>
              <a:solidFill>
                <a:srgbClr val="C00000"/>
              </a:solidFill>
              <a:highlight>
                <a:schemeClr val="dk1"/>
              </a:highlight>
            </a:endParaRPr>
          </a:p>
          <a:p>
            <a:pPr indent="0" lvl="0" marL="0" rtl="0" algn="l">
              <a:lnSpc>
                <a:spcPct val="90000"/>
              </a:lnSpc>
              <a:spcBef>
                <a:spcPts val="0"/>
              </a:spcBef>
              <a:spcAft>
                <a:spcPts val="0"/>
              </a:spcAft>
              <a:buClr>
                <a:srgbClr val="C00000"/>
              </a:buClr>
              <a:buSzPts val="4400"/>
              <a:buFont typeface="Arial"/>
              <a:buNone/>
            </a:pPr>
            <a:r>
              <a:t/>
            </a:r>
            <a:endParaRPr>
              <a:solidFill>
                <a:srgbClr val="C00000"/>
              </a:solidFill>
            </a:endParaRPr>
          </a:p>
        </p:txBody>
      </p:sp>
      <p:sp>
        <p:nvSpPr>
          <p:cNvPr id="246" name="Google Shape;246;g2a7780c9f69_0_7"/>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7" name="Google Shape;247;g2a7780c9f69_0_7"/>
          <p:cNvSpPr txBox="1"/>
          <p:nvPr/>
        </p:nvSpPr>
        <p:spPr>
          <a:xfrm>
            <a:off x="966176" y="1566375"/>
            <a:ext cx="10134600" cy="4951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374151"/>
              </a:buClr>
              <a:buSzPts val="2200"/>
              <a:buChar char="●"/>
            </a:pPr>
            <a:r>
              <a:rPr lang="en-US" sz="2200">
                <a:solidFill>
                  <a:srgbClr val="374151"/>
                </a:solidFill>
              </a:rPr>
              <a:t>XGBoost: An optimized distributed gradient boosting library.</a:t>
            </a:r>
            <a:endParaRPr sz="2200">
              <a:solidFill>
                <a:srgbClr val="374151"/>
              </a:solidFill>
            </a:endParaRPr>
          </a:p>
          <a:p>
            <a:pPr indent="-368300" lvl="0" marL="457200" rtl="0" algn="l">
              <a:lnSpc>
                <a:spcPct val="115000"/>
              </a:lnSpc>
              <a:spcBef>
                <a:spcPts val="0"/>
              </a:spcBef>
              <a:spcAft>
                <a:spcPts val="0"/>
              </a:spcAft>
              <a:buClr>
                <a:srgbClr val="374151"/>
              </a:buClr>
              <a:buSzPts val="2200"/>
              <a:buChar char="●"/>
            </a:pPr>
            <a:r>
              <a:rPr lang="en-US" sz="2200">
                <a:solidFill>
                  <a:srgbClr val="374151"/>
                </a:solidFill>
              </a:rPr>
              <a:t>LightGBM: A fast, distributed, high-performance gradient boosting framework.</a:t>
            </a:r>
            <a:endParaRPr sz="2200">
              <a:solidFill>
                <a:srgbClr val="374151"/>
              </a:solidFill>
            </a:endParaRPr>
          </a:p>
          <a:p>
            <a:pPr indent="-368300" lvl="0" marL="457200" rtl="0" algn="l">
              <a:lnSpc>
                <a:spcPct val="115000"/>
              </a:lnSpc>
              <a:spcBef>
                <a:spcPts val="0"/>
              </a:spcBef>
              <a:spcAft>
                <a:spcPts val="0"/>
              </a:spcAft>
              <a:buClr>
                <a:srgbClr val="374151"/>
              </a:buClr>
              <a:buSzPts val="2200"/>
              <a:buChar char="●"/>
            </a:pPr>
            <a:r>
              <a:rPr lang="en-US" sz="2200">
                <a:solidFill>
                  <a:srgbClr val="374151"/>
                </a:solidFill>
              </a:rPr>
              <a:t>Both tools are known for efficiency, accuracy, and handling large-scale data.</a:t>
            </a:r>
            <a:endParaRPr sz="2200">
              <a:solidFill>
                <a:srgbClr val="374151"/>
              </a:solidFill>
            </a:endParaRPr>
          </a:p>
          <a:p>
            <a:pPr indent="-368300" lvl="0" marL="457200" rtl="0" algn="l">
              <a:lnSpc>
                <a:spcPct val="115000"/>
              </a:lnSpc>
              <a:spcBef>
                <a:spcPts val="0"/>
              </a:spcBef>
              <a:spcAft>
                <a:spcPts val="0"/>
              </a:spcAft>
              <a:buClr>
                <a:srgbClr val="374151"/>
              </a:buClr>
              <a:buSzPts val="2200"/>
              <a:buChar char="●"/>
            </a:pPr>
            <a:r>
              <a:rPr lang="en-US" sz="2200">
                <a:solidFill>
                  <a:srgbClr val="374151"/>
                </a:solidFill>
              </a:rPr>
              <a:t>Application: Predicting closing prices of Nasdaq stocks using extensive data.</a:t>
            </a:r>
            <a:endParaRPr sz="2200">
              <a:solidFill>
                <a:srgbClr val="374151"/>
              </a:solidFill>
            </a:endParaRPr>
          </a:p>
          <a:p>
            <a:pPr indent="0" lvl="0" marL="457200" marR="0" rtl="0" algn="just">
              <a:lnSpc>
                <a:spcPct val="107916"/>
              </a:lnSpc>
              <a:spcBef>
                <a:spcPts val="0"/>
              </a:spcBef>
              <a:spcAft>
                <a:spcPts val="0"/>
              </a:spcAft>
              <a:buNone/>
            </a:pPr>
            <a:r>
              <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a7780c9f69_0_13"/>
          <p:cNvSpPr txBox="1"/>
          <p:nvPr>
            <p:ph idx="1" type="body"/>
          </p:nvPr>
        </p:nvSpPr>
        <p:spPr>
          <a:xfrm>
            <a:off x="838200" y="1692001"/>
            <a:ext cx="10515600" cy="435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rgbClr val="374151"/>
              </a:buClr>
              <a:buSzPts val="1800"/>
              <a:buChar char="●"/>
            </a:pPr>
            <a:r>
              <a:rPr lang="en-US" sz="1800">
                <a:solidFill>
                  <a:srgbClr val="374151"/>
                </a:solidFill>
              </a:rPr>
              <a:t>TimeSeriesSplit (TSS) and K-Fold used for XGBoost and LightGBM models.</a:t>
            </a:r>
            <a:endParaRPr sz="1800">
              <a:solidFill>
                <a:srgbClr val="374151"/>
              </a:solidFill>
            </a:endParaRPr>
          </a:p>
          <a:p>
            <a:pPr indent="-342900" lvl="0" marL="457200" rtl="0" algn="l">
              <a:lnSpc>
                <a:spcPct val="150000"/>
              </a:lnSpc>
              <a:spcBef>
                <a:spcPts val="0"/>
              </a:spcBef>
              <a:spcAft>
                <a:spcPts val="0"/>
              </a:spcAft>
              <a:buClr>
                <a:srgbClr val="374151"/>
              </a:buClr>
              <a:buSzPts val="1800"/>
              <a:buChar char="●"/>
            </a:pPr>
            <a:r>
              <a:rPr lang="en-US" sz="1800">
                <a:solidFill>
                  <a:srgbClr val="374151"/>
                </a:solidFill>
              </a:rPr>
              <a:t>The mean absolute error (MAE) was used to evaluate the model's performance, and the results for each fold were recorded.</a:t>
            </a:r>
            <a:endParaRPr sz="1800">
              <a:solidFill>
                <a:srgbClr val="374151"/>
              </a:solidFill>
            </a:endParaRPr>
          </a:p>
          <a:p>
            <a:pPr indent="-342900" lvl="0" marL="457200" rtl="0" algn="l">
              <a:lnSpc>
                <a:spcPct val="115000"/>
              </a:lnSpc>
              <a:spcBef>
                <a:spcPts val="0"/>
              </a:spcBef>
              <a:spcAft>
                <a:spcPts val="0"/>
              </a:spcAft>
              <a:buClr>
                <a:srgbClr val="374151"/>
              </a:buClr>
              <a:buSzPts val="1800"/>
              <a:buChar char="●"/>
            </a:pPr>
            <a:r>
              <a:rPr lang="en-US" sz="1800">
                <a:solidFill>
                  <a:srgbClr val="374151"/>
                </a:solidFill>
              </a:rPr>
              <a:t>TSS Results: Showed variance in performance, indicating sensitivity to market behavior changes.</a:t>
            </a:r>
            <a:endParaRPr sz="1800">
              <a:solidFill>
                <a:srgbClr val="374151"/>
              </a:solidFill>
            </a:endParaRPr>
          </a:p>
          <a:p>
            <a:pPr indent="-342900" lvl="0" marL="457200" rtl="0" algn="l">
              <a:lnSpc>
                <a:spcPct val="115000"/>
              </a:lnSpc>
              <a:spcBef>
                <a:spcPts val="0"/>
              </a:spcBef>
              <a:spcAft>
                <a:spcPts val="0"/>
              </a:spcAft>
              <a:buClr>
                <a:srgbClr val="374151"/>
              </a:buClr>
              <a:buSzPts val="1800"/>
              <a:buChar char="●"/>
            </a:pPr>
            <a:r>
              <a:rPr lang="en-US" sz="1800">
                <a:solidFill>
                  <a:srgbClr val="374151"/>
                </a:solidFill>
              </a:rPr>
              <a:t>K-Fold Results: More consistent performance, highlighting different handling of temporal dependencies.</a:t>
            </a:r>
            <a:endParaRPr sz="1800">
              <a:solidFill>
                <a:srgbClr val="374151"/>
              </a:solidFill>
            </a:endParaRPr>
          </a:p>
          <a:p>
            <a:pPr indent="0" lvl="0" marL="457200" rtl="0" algn="l">
              <a:lnSpc>
                <a:spcPct val="115000"/>
              </a:lnSpc>
              <a:spcBef>
                <a:spcPts val="0"/>
              </a:spcBef>
              <a:spcAft>
                <a:spcPts val="0"/>
              </a:spcAft>
              <a:buNone/>
            </a:pPr>
            <a:r>
              <a:t/>
            </a:r>
            <a:endParaRPr sz="1800">
              <a:solidFill>
                <a:srgbClr val="374151"/>
              </a:solidFill>
            </a:endParaRPr>
          </a:p>
          <a:p>
            <a:pPr indent="0" lvl="0" marL="0" rtl="0" algn="l">
              <a:spcBef>
                <a:spcPts val="1000"/>
              </a:spcBef>
              <a:spcAft>
                <a:spcPts val="0"/>
              </a:spcAft>
              <a:buNone/>
            </a:pPr>
            <a:r>
              <a:t/>
            </a:r>
            <a:endParaRPr/>
          </a:p>
        </p:txBody>
      </p:sp>
      <p:sp>
        <p:nvSpPr>
          <p:cNvPr id="254" name="Google Shape;254;g2a7780c9f69_0_13"/>
          <p:cNvSpPr txBox="1"/>
          <p:nvPr>
            <p:ph type="title"/>
          </p:nvPr>
        </p:nvSpPr>
        <p:spPr>
          <a:xfrm>
            <a:off x="838200" y="302419"/>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1500"/>
              </a:spcBef>
              <a:spcAft>
                <a:spcPts val="0"/>
              </a:spcAft>
              <a:buNone/>
            </a:pPr>
            <a:r>
              <a:rPr lang="en-US" sz="4900">
                <a:solidFill>
                  <a:srgbClr val="C00000"/>
                </a:solidFill>
              </a:rPr>
              <a:t>Cross-validation and Initial runs</a:t>
            </a:r>
            <a:endParaRPr sz="4900">
              <a:solidFill>
                <a:srgbClr val="C00000"/>
              </a:solidFill>
            </a:endParaRPr>
          </a:p>
          <a:p>
            <a:pPr indent="0" lvl="0" marL="0" rtl="0" algn="l">
              <a:spcBef>
                <a:spcPts val="1500"/>
              </a:spcBef>
              <a:spcAft>
                <a:spcPts val="0"/>
              </a:spcAft>
              <a:buNone/>
            </a:pPr>
            <a:r>
              <a:t/>
            </a:r>
            <a:endParaRPr sz="1200"/>
          </a:p>
        </p:txBody>
      </p:sp>
      <p:sp>
        <p:nvSpPr>
          <p:cNvPr id="255" name="Google Shape;255;g2a7780c9f69_0_13"/>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56" name="Google Shape;256;g2a7780c9f69_0_13"/>
          <p:cNvGraphicFramePr/>
          <p:nvPr/>
        </p:nvGraphicFramePr>
        <p:xfrm>
          <a:off x="1095175" y="3931950"/>
          <a:ext cx="3000000" cy="3000000"/>
        </p:xfrm>
        <a:graphic>
          <a:graphicData uri="http://schemas.openxmlformats.org/drawingml/2006/table">
            <a:tbl>
              <a:tblPr>
                <a:noFill/>
                <a:tableStyleId>{BFBCB386-FFB3-4DEF-B7A9-80B51EC8C4B3}</a:tableStyleId>
              </a:tblPr>
              <a:tblGrid>
                <a:gridCol w="4555875"/>
                <a:gridCol w="1287275"/>
                <a:gridCol w="1206575"/>
                <a:gridCol w="1127600"/>
                <a:gridCol w="1240800"/>
              </a:tblGrid>
              <a:tr h="272875">
                <a:tc rowSpan="2">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Test Title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Training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Validation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r>
              <a:tr h="238550">
                <a:tc vMerge="1"/>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 Validate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44025">
                <a:tc>
                  <a:txBody>
                    <a:bodyPr/>
                    <a:lstStyle/>
                    <a:p>
                      <a:pPr indent="0" lvl="0" marL="0" marR="0" rtl="0" algn="l">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LightGBM</a:t>
                      </a:r>
                      <a:r>
                        <a:rPr b="1" lang="en-US" sz="1300" u="none" cap="none" strike="noStrike">
                          <a:latin typeface="Times New Roman"/>
                          <a:ea typeface="Times New Roman"/>
                          <a:cs typeface="Times New Roman"/>
                          <a:sym typeface="Times New Roman"/>
                        </a:rPr>
                        <a:t> with k-fold</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6.29844</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6.42056</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6.32005</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5.23449</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80950">
                <a:tc>
                  <a:txBody>
                    <a:bodyPr/>
                    <a:lstStyle/>
                    <a:p>
                      <a:pPr indent="0" lvl="0" marL="0" marR="0" rtl="0" algn="l">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LightGBM with tss</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6.13952</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6.33684</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6.44559</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5.87780</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424175">
                <a:tc>
                  <a:txBody>
                    <a:bodyPr/>
                    <a:lstStyle/>
                    <a:p>
                      <a:pPr indent="0" lvl="0" marL="0" marR="0" rtl="0" algn="l">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XGBoost with k-fold</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6.23408</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6.35195</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6.2999</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5.21481</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2975">
                <a:tc>
                  <a:txBody>
                    <a:bodyPr/>
                    <a:lstStyle/>
                    <a:p>
                      <a:pPr indent="0" lvl="0" marL="0" marR="0" rtl="0" algn="l">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XGBoost with tss</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6.04233</a:t>
                      </a:r>
                      <a:endParaRPr sz="1400" u="none" cap="none" strike="noStrike"/>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6.27734</a:t>
                      </a:r>
                      <a:endParaRPr sz="1400" u="none" cap="none" strike="noStrike"/>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6.61353</a:t>
                      </a:r>
                      <a:endParaRPr sz="1400" u="none" cap="none" strike="noStrike"/>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5.89368</a:t>
                      </a:r>
                      <a:endParaRPr sz="1400" u="none" cap="none" strike="noStrike"/>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7780c9f69_0_21"/>
          <p:cNvSpPr txBox="1"/>
          <p:nvPr>
            <p:ph type="title"/>
          </p:nvPr>
        </p:nvSpPr>
        <p:spPr>
          <a:xfrm>
            <a:off x="838200" y="302419"/>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Feature importance</a:t>
            </a:r>
            <a:endParaRPr>
              <a:solidFill>
                <a:srgbClr val="C00000"/>
              </a:solidFill>
            </a:endParaRPr>
          </a:p>
        </p:txBody>
      </p:sp>
      <p:sp>
        <p:nvSpPr>
          <p:cNvPr id="263" name="Google Shape;263;g2a7780c9f69_0_21"/>
          <p:cNvSpPr txBox="1"/>
          <p:nvPr>
            <p:ph idx="12" type="sldNum"/>
          </p:nvPr>
        </p:nvSpPr>
        <p:spPr>
          <a:xfrm>
            <a:off x="9617700" y="725740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4" name="Google Shape;264;g2a7780c9f69_0_21"/>
          <p:cNvPicPr preferRelativeResize="0"/>
          <p:nvPr/>
        </p:nvPicPr>
        <p:blipFill>
          <a:blip r:embed="rId3">
            <a:alphaModFix/>
          </a:blip>
          <a:stretch>
            <a:fillRect/>
          </a:stretch>
        </p:blipFill>
        <p:spPr>
          <a:xfrm>
            <a:off x="443575" y="1855575"/>
            <a:ext cx="5559951" cy="3519250"/>
          </a:xfrm>
          <a:prstGeom prst="rect">
            <a:avLst/>
          </a:prstGeom>
          <a:noFill/>
          <a:ln>
            <a:noFill/>
          </a:ln>
        </p:spPr>
      </p:pic>
      <p:pic>
        <p:nvPicPr>
          <p:cNvPr id="265" name="Google Shape;265;g2a7780c9f69_0_21"/>
          <p:cNvPicPr preferRelativeResize="0"/>
          <p:nvPr/>
        </p:nvPicPr>
        <p:blipFill>
          <a:blip r:embed="rId4">
            <a:alphaModFix/>
          </a:blip>
          <a:stretch>
            <a:fillRect/>
          </a:stretch>
        </p:blipFill>
        <p:spPr>
          <a:xfrm>
            <a:off x="5949073" y="1815312"/>
            <a:ext cx="5647800" cy="35997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7780c9f69_0_29"/>
          <p:cNvSpPr txBox="1"/>
          <p:nvPr>
            <p:ph idx="1" type="body"/>
          </p:nvPr>
        </p:nvSpPr>
        <p:spPr>
          <a:xfrm>
            <a:off x="838200" y="1381375"/>
            <a:ext cx="10515600" cy="46617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rgbClr val="374151"/>
              </a:buClr>
              <a:buSzPts val="2000"/>
              <a:buChar char="●"/>
            </a:pPr>
            <a:r>
              <a:rPr lang="en-US" sz="2000">
                <a:solidFill>
                  <a:srgbClr val="374151"/>
                </a:solidFill>
              </a:rPr>
              <a:t>Second XGBoost run utilized StandardScaler for feature scaling.</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StandardScaler standardizes features by removing mean, scaling to unit variance.</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Training followed TimeSeries Split cross-validation with 10 folds.</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Positive Impact: StandardScaler improved validation scores, indicating better model generalization (only for XGBoost).</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For LightGBM no significant improvement.</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Score Variability: Reduced standard deviation in validation scores, signifying more consistent performance.</a:t>
            </a:r>
            <a:endParaRPr sz="2000">
              <a:solidFill>
                <a:srgbClr val="374151"/>
              </a:solidFill>
            </a:endParaRPr>
          </a:p>
          <a:p>
            <a:pPr indent="0" lvl="0" marL="457200" rtl="0" algn="l">
              <a:lnSpc>
                <a:spcPct val="115000"/>
              </a:lnSpc>
              <a:spcBef>
                <a:spcPts val="0"/>
              </a:spcBef>
              <a:spcAft>
                <a:spcPts val="0"/>
              </a:spcAft>
              <a:buNone/>
            </a:pPr>
            <a:r>
              <a:t/>
            </a:r>
            <a:endParaRPr sz="1800">
              <a:solidFill>
                <a:srgbClr val="374151"/>
              </a:solidFill>
            </a:endParaRPr>
          </a:p>
          <a:p>
            <a:pPr indent="0" lvl="0" marL="0" rtl="0" algn="l">
              <a:spcBef>
                <a:spcPts val="1000"/>
              </a:spcBef>
              <a:spcAft>
                <a:spcPts val="0"/>
              </a:spcAft>
              <a:buNone/>
            </a:pPr>
            <a:r>
              <a:t/>
            </a:r>
            <a:endParaRPr/>
          </a:p>
        </p:txBody>
      </p:sp>
      <p:sp>
        <p:nvSpPr>
          <p:cNvPr id="272" name="Google Shape;272;g2a7780c9f69_0_29"/>
          <p:cNvSpPr txBox="1"/>
          <p:nvPr>
            <p:ph type="title"/>
          </p:nvPr>
        </p:nvSpPr>
        <p:spPr>
          <a:xfrm>
            <a:off x="909738" y="539919"/>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60000"/>
              </a:lnSpc>
              <a:spcBef>
                <a:spcPts val="0"/>
              </a:spcBef>
              <a:spcAft>
                <a:spcPts val="0"/>
              </a:spcAft>
              <a:buNone/>
            </a:pPr>
            <a:r>
              <a:rPr lang="en-US" sz="4516">
                <a:solidFill>
                  <a:srgbClr val="C00000"/>
                </a:solidFill>
              </a:rPr>
              <a:t>Model Performance with StandardScaler</a:t>
            </a:r>
            <a:endParaRPr sz="4516">
              <a:solidFill>
                <a:srgbClr val="C00000"/>
              </a:solidFill>
            </a:endParaRPr>
          </a:p>
          <a:p>
            <a:pPr indent="0" lvl="0" marL="0" rtl="0" algn="l">
              <a:spcBef>
                <a:spcPts val="1000"/>
              </a:spcBef>
              <a:spcAft>
                <a:spcPts val="0"/>
              </a:spcAft>
              <a:buNone/>
            </a:pPr>
            <a:r>
              <a:t/>
            </a:r>
            <a:endParaRPr sz="1200"/>
          </a:p>
        </p:txBody>
      </p:sp>
      <p:sp>
        <p:nvSpPr>
          <p:cNvPr id="273" name="Google Shape;273;g2a7780c9f69_0_29"/>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74" name="Google Shape;274;g2a7780c9f69_0_29"/>
          <p:cNvGraphicFramePr/>
          <p:nvPr/>
        </p:nvGraphicFramePr>
        <p:xfrm>
          <a:off x="1299300" y="4308150"/>
          <a:ext cx="3000000" cy="3000000"/>
        </p:xfrm>
        <a:graphic>
          <a:graphicData uri="http://schemas.openxmlformats.org/drawingml/2006/table">
            <a:tbl>
              <a:tblPr>
                <a:noFill/>
                <a:tableStyleId>{BFBCB386-FFB3-4DEF-B7A9-80B51EC8C4B3}</a:tableStyleId>
              </a:tblPr>
              <a:tblGrid>
                <a:gridCol w="4555875"/>
                <a:gridCol w="1287275"/>
                <a:gridCol w="1206575"/>
                <a:gridCol w="1127600"/>
                <a:gridCol w="1240800"/>
              </a:tblGrid>
              <a:tr h="285700">
                <a:tc rowSpan="2">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Test Title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Training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Validation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r>
              <a:tr h="238550">
                <a:tc vMerge="1"/>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 Validate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44025">
                <a:tc>
                  <a:txBody>
                    <a:bodyPr/>
                    <a:lstStyle/>
                    <a:p>
                      <a:pPr indent="0" lvl="0" marL="0" marR="0" rtl="0" algn="l">
                        <a:lnSpc>
                          <a:spcPct val="100000"/>
                        </a:lnSpc>
                        <a:spcBef>
                          <a:spcPts val="0"/>
                        </a:spcBef>
                        <a:spcAft>
                          <a:spcPts val="0"/>
                        </a:spcAft>
                        <a:buClr>
                          <a:srgbClr val="000000"/>
                        </a:buClr>
                        <a:buSzPts val="1300"/>
                        <a:buFont typeface="Arial"/>
                        <a:buNone/>
                      </a:pPr>
                      <a:r>
                        <a:rPr b="1" lang="en-US" sz="1300">
                          <a:solidFill>
                            <a:schemeClr val="dk1"/>
                          </a:solidFill>
                          <a:latin typeface="Times New Roman"/>
                          <a:ea typeface="Times New Roman"/>
                          <a:cs typeface="Times New Roman"/>
                          <a:sym typeface="Times New Roman"/>
                        </a:rPr>
                        <a:t>LightGBM </a:t>
                      </a:r>
                      <a:r>
                        <a:rPr b="1" lang="en-US" sz="1300" u="none" cap="none" strike="noStrike">
                          <a:latin typeface="Times New Roman"/>
                          <a:ea typeface="Times New Roman"/>
                          <a:cs typeface="Times New Roman"/>
                          <a:sym typeface="Times New Roman"/>
                        </a:rPr>
                        <a:t>with k-fold</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6.29844</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6.42056</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6.32005</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5.23449</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424175">
                <a:tc>
                  <a:txBody>
                    <a:bodyPr/>
                    <a:lstStyle/>
                    <a:p>
                      <a:pPr indent="0" lvl="0" marL="0" marR="0" rtl="0" algn="l">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Scaled XGBoost with k-fold</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6.23368</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6.35322</a:t>
                      </a:r>
                      <a:endParaRPr b="1" sz="1300">
                        <a:solidFill>
                          <a:schemeClr val="dk1"/>
                        </a:solidFill>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6.29938</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5.22012</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a7780c9f69_0_37"/>
          <p:cNvSpPr txBox="1"/>
          <p:nvPr>
            <p:ph idx="1" type="body"/>
          </p:nvPr>
        </p:nvSpPr>
        <p:spPr>
          <a:xfrm>
            <a:off x="838200" y="1692001"/>
            <a:ext cx="10515600" cy="4351200"/>
          </a:xfrm>
          <a:prstGeom prst="rect">
            <a:avLst/>
          </a:prstGeom>
        </p:spPr>
        <p:txBody>
          <a:bodyPr anchorCtr="0" anchor="t" bIns="45700" lIns="91425" spcFirstLastPara="1" rIns="91425" wrap="square" tIns="45700">
            <a:normAutofit/>
          </a:bodyPr>
          <a:lstStyle/>
          <a:p>
            <a:pPr indent="-342900" lvl="1" marL="914400" rtl="0" algn="l">
              <a:lnSpc>
                <a:spcPct val="115000"/>
              </a:lnSpc>
              <a:spcBef>
                <a:spcPts val="0"/>
              </a:spcBef>
              <a:spcAft>
                <a:spcPts val="0"/>
              </a:spcAft>
              <a:buClr>
                <a:srgbClr val="374151"/>
              </a:buClr>
              <a:buSzPts val="1800"/>
              <a:buChar char="●"/>
            </a:pPr>
            <a:r>
              <a:rPr lang="en-US" sz="1800">
                <a:solidFill>
                  <a:srgbClr val="374151"/>
                </a:solidFill>
              </a:rPr>
              <a:t>PCA for dimensionality reduction: Transforms data into a smaller set of uncorrelated variables.</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Three principal components captured 95% of data variance.</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Post-PCA, the XGBoost model was trained using K-Fold cross-validation with 10 splits.</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Validation Scores: Ranged from approximately 4.82 to 6.19 across folds.</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Lower standard deviation in validation scores, indicating improved consistency.</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Best Fold Performance: Fold 0 with a validation score of around 4.82.</a:t>
            </a:r>
            <a:endParaRPr sz="1800">
              <a:solidFill>
                <a:srgbClr val="374151"/>
              </a:solidFill>
            </a:endParaRPr>
          </a:p>
          <a:p>
            <a:pPr indent="-342900" lvl="1" marL="914400" rtl="0" algn="l">
              <a:lnSpc>
                <a:spcPct val="115000"/>
              </a:lnSpc>
              <a:spcBef>
                <a:spcPts val="0"/>
              </a:spcBef>
              <a:spcAft>
                <a:spcPts val="0"/>
              </a:spcAft>
              <a:buClr>
                <a:srgbClr val="374151"/>
              </a:buClr>
              <a:buSzPts val="1800"/>
              <a:buChar char="●"/>
            </a:pPr>
            <a:r>
              <a:rPr lang="en-US" sz="1800">
                <a:solidFill>
                  <a:srgbClr val="374151"/>
                </a:solidFill>
              </a:rPr>
              <a:t>Results hard to repeat due to various factor</a:t>
            </a:r>
            <a:endParaRPr sz="1800">
              <a:solidFill>
                <a:srgbClr val="374151"/>
              </a:solidFill>
            </a:endParaRPr>
          </a:p>
          <a:p>
            <a:pPr indent="0" lvl="0" marL="0" rtl="0" algn="l">
              <a:spcBef>
                <a:spcPts val="1500"/>
              </a:spcBef>
              <a:spcAft>
                <a:spcPts val="0"/>
              </a:spcAft>
              <a:buNone/>
            </a:pPr>
            <a:r>
              <a:t/>
            </a:r>
            <a:endParaRPr/>
          </a:p>
        </p:txBody>
      </p:sp>
      <p:sp>
        <p:nvSpPr>
          <p:cNvPr id="281" name="Google Shape;281;g2a7780c9f69_0_37"/>
          <p:cNvSpPr txBox="1"/>
          <p:nvPr>
            <p:ph type="title"/>
          </p:nvPr>
        </p:nvSpPr>
        <p:spPr>
          <a:xfrm>
            <a:off x="838200" y="366294"/>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Principal Component Analysis(PCA)</a:t>
            </a:r>
            <a:endParaRPr>
              <a:solidFill>
                <a:srgbClr val="C00000"/>
              </a:solidFill>
            </a:endParaRPr>
          </a:p>
        </p:txBody>
      </p:sp>
      <p:sp>
        <p:nvSpPr>
          <p:cNvPr id="282" name="Google Shape;282;g2a7780c9f69_0_37"/>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83" name="Google Shape;283;g2a7780c9f69_0_37"/>
          <p:cNvGraphicFramePr/>
          <p:nvPr/>
        </p:nvGraphicFramePr>
        <p:xfrm>
          <a:off x="1098300" y="4264375"/>
          <a:ext cx="3000000" cy="3000000"/>
        </p:xfrm>
        <a:graphic>
          <a:graphicData uri="http://schemas.openxmlformats.org/drawingml/2006/table">
            <a:tbl>
              <a:tblPr>
                <a:noFill/>
                <a:tableStyleId>{BFBCB386-FFB3-4DEF-B7A9-80B51EC8C4B3}</a:tableStyleId>
              </a:tblPr>
              <a:tblGrid>
                <a:gridCol w="4575650"/>
                <a:gridCol w="1287275"/>
                <a:gridCol w="1206575"/>
                <a:gridCol w="1127600"/>
                <a:gridCol w="1240800"/>
              </a:tblGrid>
              <a:tr h="285700">
                <a:tc rowSpan="2">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Test Title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Training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Validation Score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r>
              <a:tr h="238550">
                <a:tc vMerge="1"/>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 Validate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Average</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Best</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44025">
                <a:tc>
                  <a:txBody>
                    <a:bodyPr/>
                    <a:lstStyle/>
                    <a:p>
                      <a:pPr indent="0" lvl="0" marL="0" rtl="0" algn="l">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XGBoost with imputed mean </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5.21884</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5.22979</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US" sz="1300">
                          <a:latin typeface="Times New Roman"/>
                          <a:ea typeface="Times New Roman"/>
                          <a:cs typeface="Times New Roman"/>
                          <a:sym typeface="Times New Roman"/>
                        </a:rPr>
                        <a:t>5.60285</a:t>
                      </a:r>
                      <a:endParaRPr b="1" sz="1300" u="none" cap="none" strike="noStrike">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SzPts val="1300"/>
                        <a:buFont typeface="Arial"/>
                        <a:buNone/>
                      </a:pPr>
                      <a:r>
                        <a:rPr b="1" lang="en-US" sz="1300">
                          <a:solidFill>
                            <a:schemeClr val="dk1"/>
                          </a:solidFill>
                          <a:latin typeface="Times New Roman"/>
                          <a:ea typeface="Times New Roman"/>
                          <a:cs typeface="Times New Roman"/>
                          <a:sym typeface="Times New Roman"/>
                        </a:rPr>
                        <a:t>4.82914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44025">
                <a:tc>
                  <a:txBody>
                    <a:bodyPr/>
                    <a:lstStyle/>
                    <a:p>
                      <a:pPr indent="0" lvl="0" marL="0" rtl="0" algn="l">
                        <a:spcBef>
                          <a:spcPts val="0"/>
                        </a:spcBef>
                        <a:spcAft>
                          <a:spcPts val="0"/>
                        </a:spcAft>
                        <a:buNone/>
                      </a:pPr>
                      <a:r>
                        <a:rPr b="1" lang="en-US" sz="1300">
                          <a:solidFill>
                            <a:schemeClr val="dk1"/>
                          </a:solidFill>
                          <a:latin typeface="Times New Roman"/>
                          <a:ea typeface="Times New Roman"/>
                          <a:cs typeface="Times New Roman"/>
                          <a:sym typeface="Times New Roman"/>
                        </a:rPr>
                        <a:t>LGBM drop na</a:t>
                      </a:r>
                      <a:endParaRPr b="1" sz="1300">
                        <a:solidFill>
                          <a:schemeClr val="dk1"/>
                        </a:solidFill>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5.59804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5.69312</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5.63493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1300">
                          <a:solidFill>
                            <a:schemeClr val="dk1"/>
                          </a:solidFill>
                          <a:latin typeface="Times New Roman"/>
                          <a:ea typeface="Times New Roman"/>
                          <a:cs typeface="Times New Roman"/>
                          <a:sym typeface="Times New Roman"/>
                        </a:rPr>
                        <a:t>4.77072</a:t>
                      </a:r>
                      <a:endParaRPr b="1" sz="1300">
                        <a:solidFill>
                          <a:schemeClr val="dk1"/>
                        </a:solidFill>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44025">
                <a:tc>
                  <a:txBody>
                    <a:bodyPr/>
                    <a:lstStyle/>
                    <a:p>
                      <a:pPr indent="0" lvl="0" marL="0" rtl="0" algn="l">
                        <a:spcBef>
                          <a:spcPts val="0"/>
                        </a:spcBef>
                        <a:spcAft>
                          <a:spcPts val="0"/>
                        </a:spcAft>
                        <a:buNone/>
                      </a:pPr>
                      <a:r>
                        <a:rPr b="1" lang="en-US" sz="1300">
                          <a:solidFill>
                            <a:schemeClr val="dk1"/>
                          </a:solidFill>
                          <a:latin typeface="Times New Roman"/>
                          <a:ea typeface="Times New Roman"/>
                          <a:cs typeface="Times New Roman"/>
                          <a:sym typeface="Times New Roman"/>
                        </a:rPr>
                        <a:t>LGBM pca applied after split (fill 0)</a:t>
                      </a:r>
                      <a:endParaRPr b="1" sz="1300">
                        <a:solidFill>
                          <a:schemeClr val="dk1"/>
                        </a:solidFill>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6.29813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6.42039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300">
                          <a:latin typeface="Times New Roman"/>
                          <a:ea typeface="Times New Roman"/>
                          <a:cs typeface="Times New Roman"/>
                          <a:sym typeface="Times New Roman"/>
                        </a:rPr>
                        <a:t>6.31076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1300">
                          <a:solidFill>
                            <a:schemeClr val="dk1"/>
                          </a:solidFill>
                          <a:latin typeface="Times New Roman"/>
                          <a:ea typeface="Times New Roman"/>
                          <a:cs typeface="Times New Roman"/>
                          <a:sym typeface="Times New Roman"/>
                        </a:rPr>
                        <a:t>5.23347</a:t>
                      </a:r>
                      <a:endParaRPr b="1" sz="1300">
                        <a:solidFill>
                          <a:schemeClr val="dk1"/>
                        </a:solidFill>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
          <p:cNvSpPr txBox="1"/>
          <p:nvPr>
            <p:ph type="title"/>
          </p:nvPr>
        </p:nvSpPr>
        <p:spPr>
          <a:xfrm>
            <a:off x="838200" y="3024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sp>
        <p:nvSpPr>
          <p:cNvPr id="289" name="Google Shape;289;p5"/>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5"/>
          <p:cNvSpPr txBox="1"/>
          <p:nvPr>
            <p:ph idx="1" type="body"/>
          </p:nvPr>
        </p:nvSpPr>
        <p:spPr>
          <a:xfrm>
            <a:off x="914950" y="1743100"/>
            <a:ext cx="9679200" cy="394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 Overview of Features experimented</a:t>
            </a:r>
            <a:endParaRPr/>
          </a:p>
          <a:p>
            <a:pPr indent="-406400" lvl="0" marL="457200" rtl="0" algn="l">
              <a:lnSpc>
                <a:spcPct val="90000"/>
              </a:lnSpc>
              <a:spcBef>
                <a:spcPts val="0"/>
              </a:spcBef>
              <a:spcAft>
                <a:spcPts val="0"/>
              </a:spcAft>
              <a:buSzPts val="2800"/>
              <a:buChar char="•"/>
            </a:pPr>
            <a:r>
              <a:rPr lang="en-US"/>
              <a:t>Removing features of less important</a:t>
            </a:r>
            <a:endParaRPr/>
          </a:p>
          <a:p>
            <a:pPr indent="-406400" lvl="0" marL="457200" rtl="0" algn="l">
              <a:lnSpc>
                <a:spcPct val="90000"/>
              </a:lnSpc>
              <a:spcBef>
                <a:spcPts val="0"/>
              </a:spcBef>
              <a:spcAft>
                <a:spcPts val="0"/>
              </a:spcAft>
              <a:buSzPts val="2800"/>
              <a:buChar char="•"/>
            </a:pPr>
            <a:r>
              <a:rPr lang="en-US"/>
              <a:t>Adding First and Second Derivatives</a:t>
            </a:r>
            <a:endParaRPr/>
          </a:p>
          <a:p>
            <a:pPr indent="-406400" lvl="0" marL="457200" rtl="0" algn="l">
              <a:lnSpc>
                <a:spcPct val="90000"/>
              </a:lnSpc>
              <a:spcBef>
                <a:spcPts val="0"/>
              </a:spcBef>
              <a:spcAft>
                <a:spcPts val="0"/>
              </a:spcAft>
              <a:buSzPts val="2800"/>
              <a:buChar char="•"/>
            </a:pPr>
            <a:r>
              <a:rPr lang="en-US"/>
              <a:t>Adding Imbalance Factors</a:t>
            </a:r>
            <a:endParaRPr/>
          </a:p>
          <a:p>
            <a:pPr indent="-406400" lvl="0" marL="457200" rtl="0" algn="l">
              <a:lnSpc>
                <a:spcPct val="90000"/>
              </a:lnSpc>
              <a:spcBef>
                <a:spcPts val="0"/>
              </a:spcBef>
              <a:spcAft>
                <a:spcPts val="0"/>
              </a:spcAft>
              <a:buSzPts val="2800"/>
              <a:buChar char="•"/>
            </a:pPr>
            <a:r>
              <a:rPr lang="en-US"/>
              <a:t>Separate Models for the dependent 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a75b051422_0_15"/>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 </a:t>
            </a:r>
            <a:endParaRPr>
              <a:solidFill>
                <a:srgbClr val="C00000"/>
              </a:solidFill>
            </a:endParaRPr>
          </a:p>
        </p:txBody>
      </p:sp>
      <p:sp>
        <p:nvSpPr>
          <p:cNvPr id="296" name="Google Shape;296;g2a75b051422_0_15"/>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g2a75b051422_0_15"/>
          <p:cNvSpPr txBox="1"/>
          <p:nvPr>
            <p:ph idx="1" type="body"/>
          </p:nvPr>
        </p:nvSpPr>
        <p:spPr>
          <a:xfrm>
            <a:off x="751375" y="1352425"/>
            <a:ext cx="9679200" cy="3949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Removing features of less important</a:t>
            </a:r>
            <a:endParaRPr/>
          </a:p>
        </p:txBody>
      </p:sp>
      <p:pic>
        <p:nvPicPr>
          <p:cNvPr id="298" name="Google Shape;298;g2a75b051422_0_15"/>
          <p:cNvPicPr preferRelativeResize="0"/>
          <p:nvPr/>
        </p:nvPicPr>
        <p:blipFill>
          <a:blip r:embed="rId3">
            <a:alphaModFix/>
          </a:blip>
          <a:stretch>
            <a:fillRect/>
          </a:stretch>
        </p:blipFill>
        <p:spPr>
          <a:xfrm>
            <a:off x="318822" y="1951075"/>
            <a:ext cx="4931275" cy="4405274"/>
          </a:xfrm>
          <a:prstGeom prst="rect">
            <a:avLst/>
          </a:prstGeom>
          <a:noFill/>
          <a:ln>
            <a:noFill/>
          </a:ln>
        </p:spPr>
      </p:pic>
      <p:pic>
        <p:nvPicPr>
          <p:cNvPr id="299" name="Google Shape;299;g2a75b051422_0_15"/>
          <p:cNvPicPr preferRelativeResize="0"/>
          <p:nvPr/>
        </p:nvPicPr>
        <p:blipFill>
          <a:blip r:embed="rId4">
            <a:alphaModFix/>
          </a:blip>
          <a:stretch>
            <a:fillRect/>
          </a:stretch>
        </p:blipFill>
        <p:spPr>
          <a:xfrm>
            <a:off x="5381000" y="1951075"/>
            <a:ext cx="4931275" cy="4541842"/>
          </a:xfrm>
          <a:prstGeom prst="rect">
            <a:avLst/>
          </a:prstGeom>
          <a:noFill/>
          <a:ln>
            <a:noFill/>
          </a:ln>
        </p:spPr>
      </p:pic>
      <p:sp>
        <p:nvSpPr>
          <p:cNvPr id="300" name="Google Shape;300;g2a75b051422_0_15"/>
          <p:cNvSpPr/>
          <p:nvPr/>
        </p:nvSpPr>
        <p:spPr>
          <a:xfrm>
            <a:off x="249400" y="4882725"/>
            <a:ext cx="8594100" cy="1325700"/>
          </a:xfrm>
          <a:prstGeom prst="rect">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idx="1" type="body"/>
          </p:nvPr>
        </p:nvSpPr>
        <p:spPr>
          <a:xfrm>
            <a:off x="838200" y="1505992"/>
            <a:ext cx="10515600" cy="4863580"/>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t>Introduction </a:t>
            </a:r>
            <a:endParaRPr/>
          </a:p>
          <a:p>
            <a:pPr indent="-228594" lvl="0" marL="228594" rtl="0" algn="l">
              <a:lnSpc>
                <a:spcPct val="90000"/>
              </a:lnSpc>
              <a:spcBef>
                <a:spcPts val="1000"/>
              </a:spcBef>
              <a:spcAft>
                <a:spcPts val="0"/>
              </a:spcAft>
              <a:buClr>
                <a:srgbClr val="000000"/>
              </a:buClr>
              <a:buSzPts val="2800"/>
              <a:buChar char="•"/>
            </a:pPr>
            <a:r>
              <a:rPr lang="en-US">
                <a:solidFill>
                  <a:srgbClr val="000000"/>
                </a:solidFill>
                <a:latin typeface="Calibri"/>
                <a:ea typeface="Calibri"/>
                <a:cs typeface="Calibri"/>
                <a:sym typeface="Calibri"/>
              </a:rPr>
              <a:t>Exploratory Data Analysis </a:t>
            </a:r>
            <a:endParaRPr b="0" i="0">
              <a:solidFill>
                <a:srgbClr val="000000"/>
              </a:solidFill>
              <a:latin typeface="Calibri"/>
              <a:ea typeface="Calibri"/>
              <a:cs typeface="Calibri"/>
              <a:sym typeface="Calibri"/>
            </a:endParaRPr>
          </a:p>
          <a:p>
            <a:pPr indent="-228594" lvl="0" marL="228594" rtl="0" algn="l">
              <a:lnSpc>
                <a:spcPct val="90000"/>
              </a:lnSpc>
              <a:spcBef>
                <a:spcPts val="1000"/>
              </a:spcBef>
              <a:spcAft>
                <a:spcPts val="0"/>
              </a:spcAft>
              <a:buClr>
                <a:schemeClr val="dk1"/>
              </a:buClr>
              <a:buSzPts val="2800"/>
              <a:buChar char="•"/>
            </a:pPr>
            <a:r>
              <a:rPr lang="en-US"/>
              <a:t>Models' selection and Baseline Results </a:t>
            </a:r>
            <a:endParaRPr/>
          </a:p>
          <a:p>
            <a:pPr indent="-228594" lvl="0" marL="228594" rtl="0" algn="l">
              <a:lnSpc>
                <a:spcPct val="90000"/>
              </a:lnSpc>
              <a:spcBef>
                <a:spcPts val="1000"/>
              </a:spcBef>
              <a:spcAft>
                <a:spcPts val="0"/>
              </a:spcAft>
              <a:buClr>
                <a:schemeClr val="dk1"/>
              </a:buClr>
              <a:buSzPts val="2800"/>
              <a:buChar char="•"/>
            </a:pPr>
            <a:r>
              <a:rPr lang="en-US"/>
              <a:t>Experiments </a:t>
            </a:r>
            <a:endParaRPr/>
          </a:p>
          <a:p>
            <a:pPr indent="-228594" lvl="1" marL="685783" rtl="0" algn="l">
              <a:lnSpc>
                <a:spcPct val="90000"/>
              </a:lnSpc>
              <a:spcBef>
                <a:spcPts val="500"/>
              </a:spcBef>
              <a:spcAft>
                <a:spcPts val="0"/>
              </a:spcAft>
              <a:buClr>
                <a:schemeClr val="dk1"/>
              </a:buClr>
              <a:buSzPts val="2400"/>
              <a:buChar char="•"/>
            </a:pPr>
            <a:r>
              <a:rPr lang="en-US"/>
              <a:t>Preprocessing </a:t>
            </a:r>
            <a:endParaRPr/>
          </a:p>
          <a:p>
            <a:pPr indent="-228594" lvl="1" marL="685783" rtl="0" algn="l">
              <a:lnSpc>
                <a:spcPct val="90000"/>
              </a:lnSpc>
              <a:spcBef>
                <a:spcPts val="500"/>
              </a:spcBef>
              <a:spcAft>
                <a:spcPts val="0"/>
              </a:spcAft>
              <a:buClr>
                <a:schemeClr val="dk1"/>
              </a:buClr>
              <a:buSzPts val="2400"/>
              <a:buChar char="•"/>
            </a:pPr>
            <a:r>
              <a:rPr lang="en-US"/>
              <a:t>Features Engineering </a:t>
            </a:r>
            <a:endParaRPr/>
          </a:p>
          <a:p>
            <a:pPr indent="-228594" lvl="1" marL="685783" rtl="0" algn="l">
              <a:lnSpc>
                <a:spcPct val="90000"/>
              </a:lnSpc>
              <a:spcBef>
                <a:spcPts val="500"/>
              </a:spcBef>
              <a:spcAft>
                <a:spcPts val="0"/>
              </a:spcAft>
              <a:buClr>
                <a:schemeClr val="dk1"/>
              </a:buClr>
              <a:buSzPts val="2400"/>
              <a:buChar char="•"/>
            </a:pPr>
            <a:r>
              <a:rPr lang="en-US"/>
              <a:t>Hyperparameter Tuning </a:t>
            </a:r>
            <a:endParaRPr/>
          </a:p>
          <a:p>
            <a:pPr indent="-228594" lvl="0" marL="228594" rtl="0" algn="l">
              <a:lnSpc>
                <a:spcPct val="90000"/>
              </a:lnSpc>
              <a:spcBef>
                <a:spcPts val="1000"/>
              </a:spcBef>
              <a:spcAft>
                <a:spcPts val="0"/>
              </a:spcAft>
              <a:buClr>
                <a:schemeClr val="dk1"/>
              </a:buClr>
              <a:buSzPts val="2800"/>
              <a:buChar char="•"/>
            </a:pPr>
            <a:r>
              <a:rPr lang="en-US"/>
              <a:t>Summary</a:t>
            </a:r>
            <a:endParaRPr/>
          </a:p>
        </p:txBody>
      </p:sp>
      <p:sp>
        <p:nvSpPr>
          <p:cNvPr id="152" name="Google Shape;152;p2"/>
          <p:cNvSpPr txBox="1"/>
          <p:nvPr>
            <p:ph type="title"/>
          </p:nvPr>
        </p:nvSpPr>
        <p:spPr>
          <a:xfrm>
            <a:off x="784412" y="3024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E1192B"/>
                </a:solidFill>
              </a:rPr>
              <a:t>Overview of the presentation</a:t>
            </a:r>
            <a:endParaRPr>
              <a:solidFill>
                <a:srgbClr val="E1192B"/>
              </a:solidFill>
            </a:endParaRPr>
          </a:p>
        </p:txBody>
      </p:sp>
      <p:sp>
        <p:nvSpPr>
          <p:cNvPr id="153" name="Google Shape;153;p2"/>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75b051422_0_1"/>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Result </a:t>
            </a:r>
            <a:endParaRPr>
              <a:solidFill>
                <a:srgbClr val="C00000"/>
              </a:solidFill>
            </a:endParaRPr>
          </a:p>
        </p:txBody>
      </p:sp>
      <p:sp>
        <p:nvSpPr>
          <p:cNvPr id="306" name="Google Shape;306;g2a75b051422_0_1"/>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7" name="Google Shape;307;g2a75b051422_0_1"/>
          <p:cNvGraphicFramePr/>
          <p:nvPr/>
        </p:nvGraphicFramePr>
        <p:xfrm>
          <a:off x="405275" y="1439125"/>
          <a:ext cx="3000000" cy="3000000"/>
        </p:xfrm>
        <a:graphic>
          <a:graphicData uri="http://schemas.openxmlformats.org/drawingml/2006/table">
            <a:tbl>
              <a:tblPr>
                <a:noFill/>
                <a:tableStyleId>{5334A0DA-A966-47E6-B875-FE8172F9239A}</a:tableStyleId>
              </a:tblPr>
              <a:tblGrid>
                <a:gridCol w="4843775"/>
                <a:gridCol w="1004275"/>
                <a:gridCol w="1164975"/>
                <a:gridCol w="1198400"/>
                <a:gridCol w="1214600"/>
                <a:gridCol w="1089575"/>
              </a:tblGrid>
              <a:tr h="272875">
                <a:tc rowSpan="2">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Test Title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Training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Validation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Test Score</a:t>
                      </a:r>
                      <a:endParaRPr b="1"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(Submission)</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238550">
                <a:tc vMerge="1"/>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 Validate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vMerge="1"/>
              </a:tr>
              <a:tr h="34402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Initial Run with kfold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6.29844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6.42056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6.32005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5.23449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5.4249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4 features removed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6.30591</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6.42768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6.32560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5.23688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5.4245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29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all trend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chemeClr val="lt1"/>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only two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40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 &amp;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4760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4308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 with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a75b051422_0_24"/>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sp>
        <p:nvSpPr>
          <p:cNvPr id="313" name="Google Shape;313;g2a75b051422_0_24"/>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g2a75b051422_0_24"/>
          <p:cNvSpPr txBox="1"/>
          <p:nvPr>
            <p:ph idx="1" type="body"/>
          </p:nvPr>
        </p:nvSpPr>
        <p:spPr>
          <a:xfrm>
            <a:off x="900475" y="1454100"/>
            <a:ext cx="9679200" cy="394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Adding First and Second Derivatives</a:t>
            </a:r>
            <a:endParaRPr/>
          </a:p>
          <a:p>
            <a:pPr indent="-381000" lvl="1" marL="914400" rtl="0" algn="l">
              <a:lnSpc>
                <a:spcPct val="90000"/>
              </a:lnSpc>
              <a:spcBef>
                <a:spcPts val="0"/>
              </a:spcBef>
              <a:spcAft>
                <a:spcPts val="0"/>
              </a:spcAft>
              <a:buSzPts val="2400"/>
              <a:buChar char="•"/>
            </a:pPr>
            <a:r>
              <a:rPr lang="en-US"/>
              <a:t>First Derivatives - change of value in last 10 seconds</a:t>
            </a:r>
            <a:endParaRPr/>
          </a:p>
          <a:p>
            <a:pPr indent="-381000" lvl="1" marL="914400" rtl="0" algn="l">
              <a:lnSpc>
                <a:spcPct val="90000"/>
              </a:lnSpc>
              <a:spcBef>
                <a:spcPts val="0"/>
              </a:spcBef>
              <a:spcAft>
                <a:spcPts val="0"/>
              </a:spcAft>
              <a:buSzPts val="2400"/>
              <a:buChar char="•"/>
            </a:pPr>
            <a:r>
              <a:rPr lang="en-US"/>
              <a:t>Second Derivatives - change in change of value</a:t>
            </a:r>
            <a:endParaRPr/>
          </a:p>
          <a:p>
            <a:pPr indent="0" lvl="0" marL="9144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Two feature sets</a:t>
            </a:r>
            <a:endParaRPr/>
          </a:p>
          <a:p>
            <a:pPr indent="-381000" lvl="1" marL="914400" rtl="0" algn="l">
              <a:lnSpc>
                <a:spcPct val="90000"/>
              </a:lnSpc>
              <a:spcBef>
                <a:spcPts val="0"/>
              </a:spcBef>
              <a:spcAft>
                <a:spcPts val="0"/>
              </a:spcAft>
              <a:buSzPts val="2400"/>
              <a:buChar char="•"/>
            </a:pPr>
            <a:r>
              <a:rPr lang="en-US"/>
              <a:t>On reference price only </a:t>
            </a:r>
            <a:endParaRPr/>
          </a:p>
          <a:p>
            <a:pPr indent="-381000" lvl="1" marL="914400" rtl="0" algn="l">
              <a:lnSpc>
                <a:spcPct val="90000"/>
              </a:lnSpc>
              <a:spcBef>
                <a:spcPts val="0"/>
              </a:spcBef>
              <a:spcAft>
                <a:spcPts val="0"/>
              </a:spcAft>
              <a:buSzPts val="2400"/>
              <a:buChar char="•"/>
            </a:pPr>
            <a:r>
              <a:rPr lang="en-US"/>
              <a:t>On reference price + ask_size, bid_size, matched_size, bid_price, ask_price, wap, imbalance_size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a75b051422_0_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Results</a:t>
            </a:r>
            <a:endParaRPr>
              <a:solidFill>
                <a:srgbClr val="C00000"/>
              </a:solidFill>
            </a:endParaRPr>
          </a:p>
        </p:txBody>
      </p:sp>
      <p:sp>
        <p:nvSpPr>
          <p:cNvPr id="320" name="Google Shape;320;g2a75b051422_0_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1" name="Google Shape;321;g2a75b051422_0_9"/>
          <p:cNvGraphicFramePr/>
          <p:nvPr/>
        </p:nvGraphicFramePr>
        <p:xfrm>
          <a:off x="405275" y="1439125"/>
          <a:ext cx="3000000" cy="3000000"/>
        </p:xfrm>
        <a:graphic>
          <a:graphicData uri="http://schemas.openxmlformats.org/drawingml/2006/table">
            <a:tbl>
              <a:tblPr>
                <a:noFill/>
                <a:tableStyleId>{5334A0DA-A966-47E6-B875-FE8172F9239A}</a:tableStyleId>
              </a:tblPr>
              <a:tblGrid>
                <a:gridCol w="5043175"/>
                <a:gridCol w="1045650"/>
                <a:gridCol w="1212950"/>
                <a:gridCol w="1247750"/>
                <a:gridCol w="1264600"/>
                <a:gridCol w="1134425"/>
              </a:tblGrid>
              <a:tr h="272875">
                <a:tc rowSpan="2">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Test Title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Training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Validation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Test Score</a:t>
                      </a:r>
                      <a:endParaRPr b="1"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(Submission)</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238550">
                <a:tc vMerge="1"/>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 Validate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vMerge="1"/>
              </a:tr>
              <a:tr h="34402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Initial Run with kfold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6.29844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6.42056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6.32005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5.23449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5.4249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4 features removed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6.30591</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6.42768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6.32560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5.23688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5.4245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729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all trend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only two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40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 &amp;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4760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4308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 with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75b051422_0_36"/>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sp>
        <p:nvSpPr>
          <p:cNvPr id="327" name="Google Shape;327;g2a75b051422_0_36"/>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g2a75b051422_0_36"/>
          <p:cNvSpPr txBox="1"/>
          <p:nvPr>
            <p:ph idx="1" type="body"/>
          </p:nvPr>
        </p:nvSpPr>
        <p:spPr>
          <a:xfrm>
            <a:off x="914950" y="1743100"/>
            <a:ext cx="9679200" cy="394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Adding Imbalance Factors</a:t>
            </a:r>
            <a:endParaRPr/>
          </a:p>
          <a:p>
            <a:pPr indent="0" lvl="0" marL="457200" rtl="0" algn="l">
              <a:lnSpc>
                <a:spcPct val="90000"/>
              </a:lnSpc>
              <a:spcBef>
                <a:spcPts val="0"/>
              </a:spcBef>
              <a:spcAft>
                <a:spcPts val="0"/>
              </a:spcAft>
              <a:buNone/>
            </a:pPr>
            <a:r>
              <a:t/>
            </a:r>
            <a:endParaRPr/>
          </a:p>
        </p:txBody>
      </p:sp>
      <p:pic>
        <p:nvPicPr>
          <p:cNvPr id="329" name="Google Shape;329;g2a75b051422_0_36"/>
          <p:cNvPicPr preferRelativeResize="0"/>
          <p:nvPr/>
        </p:nvPicPr>
        <p:blipFill>
          <a:blip r:embed="rId3">
            <a:alphaModFix/>
          </a:blip>
          <a:stretch>
            <a:fillRect/>
          </a:stretch>
        </p:blipFill>
        <p:spPr>
          <a:xfrm>
            <a:off x="1305600" y="2453700"/>
            <a:ext cx="8643799" cy="335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a75b051422_0_4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sp>
        <p:nvSpPr>
          <p:cNvPr id="335" name="Google Shape;335;g2a75b051422_0_4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g2a75b051422_0_49"/>
          <p:cNvPicPr preferRelativeResize="0"/>
          <p:nvPr/>
        </p:nvPicPr>
        <p:blipFill>
          <a:blip r:embed="rId3">
            <a:alphaModFix/>
          </a:blip>
          <a:stretch>
            <a:fillRect/>
          </a:stretch>
        </p:blipFill>
        <p:spPr>
          <a:xfrm>
            <a:off x="838200" y="1352650"/>
            <a:ext cx="6949225" cy="5302800"/>
          </a:xfrm>
          <a:prstGeom prst="rect">
            <a:avLst/>
          </a:prstGeom>
          <a:noFill/>
          <a:ln>
            <a:noFill/>
          </a:ln>
        </p:spPr>
      </p:pic>
      <p:sp>
        <p:nvSpPr>
          <p:cNvPr id="337" name="Google Shape;337;g2a75b051422_0_49"/>
          <p:cNvSpPr/>
          <p:nvPr/>
        </p:nvSpPr>
        <p:spPr>
          <a:xfrm>
            <a:off x="1479225" y="1482650"/>
            <a:ext cx="6568800" cy="1085100"/>
          </a:xfrm>
          <a:prstGeom prst="rect">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g2a75b051422_0_49"/>
          <p:cNvSpPr/>
          <p:nvPr/>
        </p:nvSpPr>
        <p:spPr>
          <a:xfrm>
            <a:off x="705650" y="3848700"/>
            <a:ext cx="6568800" cy="2507700"/>
          </a:xfrm>
          <a:prstGeom prst="rect">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a75b051422_0_30"/>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Summary</a:t>
            </a:r>
            <a:endParaRPr>
              <a:solidFill>
                <a:srgbClr val="C00000"/>
              </a:solidFill>
            </a:endParaRPr>
          </a:p>
        </p:txBody>
      </p:sp>
      <p:sp>
        <p:nvSpPr>
          <p:cNvPr id="344" name="Google Shape;344;g2a75b051422_0_30"/>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5" name="Google Shape;345;g2a75b051422_0_30"/>
          <p:cNvGraphicFramePr/>
          <p:nvPr/>
        </p:nvGraphicFramePr>
        <p:xfrm>
          <a:off x="405275" y="1439125"/>
          <a:ext cx="3000000" cy="3000000"/>
        </p:xfrm>
        <a:graphic>
          <a:graphicData uri="http://schemas.openxmlformats.org/drawingml/2006/table">
            <a:tbl>
              <a:tblPr>
                <a:noFill/>
                <a:tableStyleId>{5334A0DA-A966-47E6-B875-FE8172F9239A}</a:tableStyleId>
              </a:tblPr>
              <a:tblGrid>
                <a:gridCol w="4640425"/>
                <a:gridCol w="962125"/>
                <a:gridCol w="1116075"/>
                <a:gridCol w="1148100"/>
                <a:gridCol w="1163600"/>
                <a:gridCol w="1043825"/>
              </a:tblGrid>
              <a:tr h="272875">
                <a:tc rowSpan="2">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Test Title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Training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Validation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Test Score</a:t>
                      </a:r>
                      <a:endParaRPr b="1"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(Submission)</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238550">
                <a:tc vMerge="1"/>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 Validate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vMerge="1"/>
              </a:tr>
              <a:tr h="34402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Initial Run with kfold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6.29844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6.42056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6.32005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5.23449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5.4249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4 features removed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6.30591</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6.42768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6.32560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5.23688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5.4245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29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all trend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6.26616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6.38593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6.28535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5.1937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5.39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only two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6.29743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6.31597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5.22403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740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 &amp;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6.26397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6.38409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6.28376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5.19254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34760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4308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 with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a75b051422_0_5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sp>
        <p:nvSpPr>
          <p:cNvPr id="351" name="Google Shape;351;g2a75b051422_0_5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g2a75b051422_0_59"/>
          <p:cNvSpPr txBox="1"/>
          <p:nvPr>
            <p:ph idx="1" type="body"/>
          </p:nvPr>
        </p:nvSpPr>
        <p:spPr>
          <a:xfrm>
            <a:off x="914950" y="1743100"/>
            <a:ext cx="9679200" cy="82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Separate Models for the dependent variable</a:t>
            </a:r>
            <a:endParaRPr/>
          </a:p>
        </p:txBody>
      </p:sp>
      <p:pic>
        <p:nvPicPr>
          <p:cNvPr id="353" name="Google Shape;353;g2a75b051422_0_59"/>
          <p:cNvPicPr preferRelativeResize="0"/>
          <p:nvPr/>
        </p:nvPicPr>
        <p:blipFill>
          <a:blip r:embed="rId3">
            <a:alphaModFix/>
          </a:blip>
          <a:stretch>
            <a:fillRect/>
          </a:stretch>
        </p:blipFill>
        <p:spPr>
          <a:xfrm>
            <a:off x="1049425" y="2567800"/>
            <a:ext cx="9648825" cy="1066800"/>
          </a:xfrm>
          <a:prstGeom prst="rect">
            <a:avLst/>
          </a:prstGeom>
          <a:noFill/>
          <a:ln>
            <a:noFill/>
          </a:ln>
        </p:spPr>
      </p:pic>
      <p:sp>
        <p:nvSpPr>
          <p:cNvPr id="354" name="Google Shape;354;g2a75b051422_0_59"/>
          <p:cNvSpPr/>
          <p:nvPr/>
        </p:nvSpPr>
        <p:spPr>
          <a:xfrm>
            <a:off x="3143075" y="3117575"/>
            <a:ext cx="2474100" cy="6510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g2a75b051422_0_59"/>
          <p:cNvSpPr/>
          <p:nvPr/>
        </p:nvSpPr>
        <p:spPr>
          <a:xfrm>
            <a:off x="3208650" y="2466575"/>
            <a:ext cx="2474100" cy="651000"/>
          </a:xfrm>
          <a:prstGeom prst="ellipse">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g2a75b051422_0_59"/>
          <p:cNvSpPr/>
          <p:nvPr/>
        </p:nvSpPr>
        <p:spPr>
          <a:xfrm>
            <a:off x="6240250" y="2466575"/>
            <a:ext cx="2474100" cy="651000"/>
          </a:xfrm>
          <a:prstGeom prst="ellipse">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g2a75b051422_0_59"/>
          <p:cNvSpPr/>
          <p:nvPr/>
        </p:nvSpPr>
        <p:spPr>
          <a:xfrm>
            <a:off x="6305825" y="3117575"/>
            <a:ext cx="2474100" cy="651000"/>
          </a:xfrm>
          <a:prstGeom prst="ellipse">
            <a:avLst/>
          </a:prstGeom>
          <a:noFill/>
          <a:ln cap="flat" cmpd="sng" w="9525">
            <a:solidFill>
              <a:srgbClr val="E119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8" name="Google Shape;358;g2a75b051422_0_59"/>
          <p:cNvCxnSpPr>
            <a:endCxn id="354" idx="3"/>
          </p:cNvCxnSpPr>
          <p:nvPr/>
        </p:nvCxnSpPr>
        <p:spPr>
          <a:xfrm flipH="1" rot="10800000">
            <a:off x="2376199" y="3673238"/>
            <a:ext cx="1129200" cy="2979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g2a75b051422_0_59"/>
          <p:cNvSpPr txBox="1"/>
          <p:nvPr/>
        </p:nvSpPr>
        <p:spPr>
          <a:xfrm>
            <a:off x="726875" y="3884400"/>
            <a:ext cx="15336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t>Known</a:t>
            </a:r>
            <a:endParaRPr b="1" sz="2800"/>
          </a:p>
        </p:txBody>
      </p:sp>
      <p:cxnSp>
        <p:nvCxnSpPr>
          <p:cNvPr id="360" name="Google Shape;360;g2a75b051422_0_59"/>
          <p:cNvCxnSpPr>
            <a:endCxn id="355" idx="5"/>
          </p:cNvCxnSpPr>
          <p:nvPr/>
        </p:nvCxnSpPr>
        <p:spPr>
          <a:xfrm rot="10800000">
            <a:off x="5320426" y="3022238"/>
            <a:ext cx="861000" cy="12528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g2a75b051422_0_59"/>
          <p:cNvCxnSpPr>
            <a:endCxn id="356" idx="3"/>
          </p:cNvCxnSpPr>
          <p:nvPr/>
        </p:nvCxnSpPr>
        <p:spPr>
          <a:xfrm flipH="1" rot="10800000">
            <a:off x="6253674" y="3022238"/>
            <a:ext cx="348900" cy="12963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g2a75b051422_0_59"/>
          <p:cNvCxnSpPr/>
          <p:nvPr/>
        </p:nvCxnSpPr>
        <p:spPr>
          <a:xfrm flipH="1" rot="10800000">
            <a:off x="6268250" y="3768425"/>
            <a:ext cx="723600" cy="5211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g2a75b051422_0_59"/>
          <p:cNvSpPr txBox="1"/>
          <p:nvPr/>
        </p:nvSpPr>
        <p:spPr>
          <a:xfrm>
            <a:off x="5458250" y="4318350"/>
            <a:ext cx="18516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E1192B"/>
                </a:solidFill>
              </a:rPr>
              <a:t>Unknown</a:t>
            </a:r>
            <a:endParaRPr b="1" sz="2800">
              <a:solidFill>
                <a:srgbClr val="E1192B"/>
              </a:solidFill>
            </a:endParaRPr>
          </a:p>
        </p:txBody>
      </p:sp>
      <p:sp>
        <p:nvSpPr>
          <p:cNvPr id="364" name="Google Shape;364;g2a75b051422_0_59"/>
          <p:cNvSpPr txBox="1"/>
          <p:nvPr/>
        </p:nvSpPr>
        <p:spPr>
          <a:xfrm>
            <a:off x="1049425" y="5483625"/>
            <a:ext cx="86190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t>What if we use two models to predict the unknowns separately?</a:t>
            </a:r>
            <a:endParaRPr b="1"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a75b051422_0_80"/>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Feature Engineering</a:t>
            </a:r>
            <a:endParaRPr>
              <a:solidFill>
                <a:srgbClr val="C00000"/>
              </a:solidFill>
            </a:endParaRPr>
          </a:p>
        </p:txBody>
      </p:sp>
      <p:pic>
        <p:nvPicPr>
          <p:cNvPr id="370" name="Google Shape;370;g2a75b051422_0_80"/>
          <p:cNvPicPr preferRelativeResize="0"/>
          <p:nvPr/>
        </p:nvPicPr>
        <p:blipFill>
          <a:blip r:embed="rId3">
            <a:alphaModFix/>
          </a:blip>
          <a:stretch>
            <a:fillRect/>
          </a:stretch>
        </p:blipFill>
        <p:spPr>
          <a:xfrm>
            <a:off x="919225" y="1505619"/>
            <a:ext cx="7173950" cy="49250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a75b051422_0_43"/>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Summary</a:t>
            </a:r>
            <a:endParaRPr>
              <a:solidFill>
                <a:srgbClr val="C00000"/>
              </a:solidFill>
            </a:endParaRPr>
          </a:p>
        </p:txBody>
      </p:sp>
      <p:sp>
        <p:nvSpPr>
          <p:cNvPr id="376" name="Google Shape;376;g2a75b051422_0_43"/>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7" name="Google Shape;377;g2a75b051422_0_43"/>
          <p:cNvGraphicFramePr/>
          <p:nvPr/>
        </p:nvGraphicFramePr>
        <p:xfrm>
          <a:off x="405275" y="1439125"/>
          <a:ext cx="3000000" cy="3000000"/>
        </p:xfrm>
        <a:graphic>
          <a:graphicData uri="http://schemas.openxmlformats.org/drawingml/2006/table">
            <a:tbl>
              <a:tblPr>
                <a:noFill/>
                <a:tableStyleId>{5334A0DA-A966-47E6-B875-FE8172F9239A}</a:tableStyleId>
              </a:tblPr>
              <a:tblGrid>
                <a:gridCol w="4640425"/>
                <a:gridCol w="962125"/>
                <a:gridCol w="1116075"/>
                <a:gridCol w="1148100"/>
                <a:gridCol w="1163600"/>
                <a:gridCol w="1043825"/>
              </a:tblGrid>
              <a:tr h="272875">
                <a:tc rowSpan="2">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Test Title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Training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Validation Score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Test Score</a:t>
                      </a:r>
                      <a:endParaRPr b="1"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(Submission)</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238550">
                <a:tc vMerge="1"/>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 Validate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Average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Best</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vMerge="1"/>
              </a:tr>
              <a:tr h="34402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Initial Run with kfold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6.29844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6.42056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6.32005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5.23449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5.4249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4 features removed</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6.30591</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6.42768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6.32560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5.23688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5.4245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29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all trend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6.29823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6.41934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6.31804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5.23228</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6.26616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6.38593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6.28535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5.1937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5.39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r>
              <a:tr h="329575">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only two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6.29743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6.41905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6.31597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5.22403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740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With derivatives on reference price &amp; all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6.26397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6.38409</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6.28376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5.19254</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N/A</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4760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6.42320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6.54786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6.47963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5.28060</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5.4613</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r h="430850">
                <a:tc>
                  <a:txBody>
                    <a:bodyPr/>
                    <a:lstStyle/>
                    <a:p>
                      <a:pPr indent="0" lvl="0" marL="0" rtl="0" algn="l">
                        <a:lnSpc>
                          <a:spcPct val="100000"/>
                        </a:lnSpc>
                        <a:spcBef>
                          <a:spcPts val="0"/>
                        </a:spcBef>
                        <a:spcAft>
                          <a:spcPts val="0"/>
                        </a:spcAft>
                        <a:buNone/>
                      </a:pPr>
                      <a:r>
                        <a:rPr b="1" lang="en-US" sz="1300">
                          <a:latin typeface="Times New Roman"/>
                          <a:ea typeface="Times New Roman"/>
                          <a:cs typeface="Times New Roman"/>
                          <a:sym typeface="Times New Roman"/>
                        </a:rPr>
                        <a:t>2 model with imbalance features</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6.39075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6.51506</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6.43437</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5.26175</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c>
                  <a:txBody>
                    <a:bodyPr/>
                    <a:lstStyle/>
                    <a:p>
                      <a:pPr indent="0" lvl="0" marL="0" rtl="0" algn="ctr">
                        <a:lnSpc>
                          <a:spcPct val="100000"/>
                        </a:lnSpc>
                        <a:spcBef>
                          <a:spcPts val="0"/>
                        </a:spcBef>
                        <a:spcAft>
                          <a:spcPts val="0"/>
                        </a:spcAft>
                        <a:buNone/>
                      </a:pPr>
                      <a:r>
                        <a:rPr b="1" lang="en-US" sz="1300">
                          <a:latin typeface="Times New Roman"/>
                          <a:ea typeface="Times New Roman"/>
                          <a:cs typeface="Times New Roman"/>
                          <a:sym typeface="Times New Roman"/>
                        </a:rPr>
                        <a:t>5.4391</a:t>
                      </a:r>
                      <a:endParaRPr b="1" sz="1300">
                        <a:latin typeface="Times New Roman"/>
                        <a:ea typeface="Times New Roman"/>
                        <a:cs typeface="Times New Roman"/>
                        <a:sym typeface="Times New Roman"/>
                      </a:endParaRPr>
                    </a:p>
                  </a:txBody>
                  <a:tcPr marT="91425" marB="91425" marR="68575" marL="68575">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a75b051422_0_105"/>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Hyperparameter Tuning (Light GBM)</a:t>
            </a:r>
            <a:endParaRPr>
              <a:solidFill>
                <a:srgbClr val="C00000"/>
              </a:solidFill>
            </a:endParaRPr>
          </a:p>
        </p:txBody>
      </p:sp>
      <p:sp>
        <p:nvSpPr>
          <p:cNvPr id="383" name="Google Shape;383;g2a75b051422_0_105"/>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g2a75b051422_0_105"/>
          <p:cNvSpPr txBox="1"/>
          <p:nvPr>
            <p:ph idx="1" type="body"/>
          </p:nvPr>
        </p:nvSpPr>
        <p:spPr>
          <a:xfrm>
            <a:off x="914950" y="1743100"/>
            <a:ext cx="9679200" cy="3949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Candidates</a:t>
            </a:r>
            <a:endParaRPr/>
          </a:p>
          <a:p>
            <a:pPr indent="-381000" lvl="1" marL="914400" rtl="0" algn="l">
              <a:lnSpc>
                <a:spcPct val="90000"/>
              </a:lnSpc>
              <a:spcBef>
                <a:spcPts val="0"/>
              </a:spcBef>
              <a:spcAft>
                <a:spcPts val="0"/>
              </a:spcAft>
              <a:buSzPts val="2400"/>
              <a:buChar char="•"/>
            </a:pPr>
            <a:r>
              <a:rPr lang="en-US"/>
              <a:t>n_estimators, learning_rate, num_leaves, max_depth, min_data_in_leaf, max_bin, max_gain_to_split, subsample</a:t>
            </a:r>
            <a:endParaRPr/>
          </a:p>
          <a:p>
            <a:pPr indent="-406400" lvl="0" marL="457200" rtl="0" algn="l">
              <a:lnSpc>
                <a:spcPct val="90000"/>
              </a:lnSpc>
              <a:spcBef>
                <a:spcPts val="0"/>
              </a:spcBef>
              <a:spcAft>
                <a:spcPts val="0"/>
              </a:spcAft>
              <a:buSzPts val="2800"/>
              <a:buChar char="•"/>
            </a:pPr>
            <a:r>
              <a:rPr lang="en-US"/>
              <a:t>Correlations of tuning effects</a:t>
            </a:r>
            <a:endParaRPr/>
          </a:p>
          <a:p>
            <a:pPr indent="-381000" lvl="1" marL="914400" rtl="0" algn="l">
              <a:lnSpc>
                <a:spcPct val="90000"/>
              </a:lnSpc>
              <a:spcBef>
                <a:spcPts val="0"/>
              </a:spcBef>
              <a:spcAft>
                <a:spcPts val="0"/>
              </a:spcAft>
              <a:buSzPts val="2400"/>
              <a:buChar char="•"/>
            </a:pPr>
            <a:r>
              <a:rPr lang="en-US"/>
              <a:t>Higher accuracy scores -&gt; longer training time required -&gt; higher risk of overfitting </a:t>
            </a:r>
            <a:endParaRPr/>
          </a:p>
          <a:p>
            <a:pPr indent="-381000" lvl="1" marL="914400" rtl="0" algn="l">
              <a:lnSpc>
                <a:spcPct val="90000"/>
              </a:lnSpc>
              <a:spcBef>
                <a:spcPts val="0"/>
              </a:spcBef>
              <a:spcAft>
                <a:spcPts val="0"/>
              </a:spcAft>
              <a:buSzPts val="2400"/>
              <a:buChar char="•"/>
            </a:pPr>
            <a:r>
              <a:rPr lang="en-US"/>
              <a:t>More generalized model -&gt; lower training time required -&gt; lower training accuracy scores</a:t>
            </a:r>
            <a:endParaRPr/>
          </a:p>
          <a:p>
            <a:pPr indent="-406400" lvl="0" marL="457200" rtl="0" algn="l">
              <a:lnSpc>
                <a:spcPct val="90000"/>
              </a:lnSpc>
              <a:spcBef>
                <a:spcPts val="0"/>
              </a:spcBef>
              <a:spcAft>
                <a:spcPts val="0"/>
              </a:spcAft>
              <a:buSzPts val="2800"/>
              <a:buChar char="•"/>
            </a:pPr>
            <a:r>
              <a:rPr lang="en-US"/>
              <a:t>Use optuna library to automate the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Introduction</a:t>
            </a:r>
            <a:endParaRPr/>
          </a:p>
        </p:txBody>
      </p:sp>
      <p:sp>
        <p:nvSpPr>
          <p:cNvPr id="159" name="Google Shape;159;p3"/>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3"/>
          <p:cNvSpPr txBox="1"/>
          <p:nvPr>
            <p:ph idx="1" type="body"/>
          </p:nvPr>
        </p:nvSpPr>
        <p:spPr>
          <a:xfrm>
            <a:off x="490975" y="1706451"/>
            <a:ext cx="10515600" cy="4351200"/>
          </a:xfrm>
          <a:prstGeom prst="rect">
            <a:avLst/>
          </a:prstGeom>
          <a:noFill/>
          <a:ln>
            <a:noFill/>
          </a:ln>
        </p:spPr>
        <p:txBody>
          <a:bodyPr anchorCtr="0" anchor="t" bIns="45700" lIns="91425" spcFirstLastPara="1" rIns="91425" wrap="square" tIns="45700">
            <a:normAutofit/>
          </a:bodyPr>
          <a:lstStyle/>
          <a:p>
            <a:pPr indent="-50793" lvl="0" marL="228593" rtl="0" algn="l">
              <a:lnSpc>
                <a:spcPct val="90000"/>
              </a:lnSpc>
              <a:spcBef>
                <a:spcPts val="0"/>
              </a:spcBef>
              <a:spcAft>
                <a:spcPts val="0"/>
              </a:spcAft>
              <a:buClr>
                <a:schemeClr val="dk1"/>
              </a:buClr>
              <a:buSzPts val="2800"/>
              <a:buNone/>
            </a:pPr>
            <a:r>
              <a:t/>
            </a:r>
            <a:endParaRPr/>
          </a:p>
          <a:p>
            <a:pPr indent="-50793" lvl="0" marL="228593" rtl="0" algn="l">
              <a:lnSpc>
                <a:spcPct val="90000"/>
              </a:lnSpc>
              <a:spcBef>
                <a:spcPts val="0"/>
              </a:spcBef>
              <a:spcAft>
                <a:spcPts val="0"/>
              </a:spcAft>
              <a:buClr>
                <a:schemeClr val="dk1"/>
              </a:buClr>
              <a:buSzPts val="2800"/>
              <a:buNone/>
            </a:pPr>
            <a:r>
              <a:t/>
            </a:r>
            <a:endParaRPr/>
          </a:p>
          <a:p>
            <a:pPr indent="0" lvl="0" marL="457200" rtl="0" algn="l">
              <a:lnSpc>
                <a:spcPct val="90000"/>
              </a:lnSpc>
              <a:spcBef>
                <a:spcPts val="0"/>
              </a:spcBef>
              <a:spcAft>
                <a:spcPts val="0"/>
              </a:spcAft>
              <a:buNone/>
            </a:pPr>
            <a:r>
              <a:rPr b="1" lang="en-US" sz="1750">
                <a:solidFill>
                  <a:srgbClr val="3C4043"/>
                </a:solidFill>
                <a:highlight>
                  <a:srgbClr val="FFFFFF"/>
                </a:highlight>
              </a:rPr>
              <a:t>Background</a:t>
            </a:r>
            <a:endParaRPr b="1" sz="1750">
              <a:solidFill>
                <a:srgbClr val="3C4043"/>
              </a:solidFill>
              <a:highlight>
                <a:srgbClr val="FFFFFF"/>
              </a:highlight>
            </a:endParaRPr>
          </a:p>
          <a:p>
            <a:pPr indent="0" lvl="0" marL="457200" rtl="0" algn="l">
              <a:lnSpc>
                <a:spcPct val="90000"/>
              </a:lnSpc>
              <a:spcBef>
                <a:spcPts val="0"/>
              </a:spcBef>
              <a:spcAft>
                <a:spcPts val="0"/>
              </a:spcAft>
              <a:buNone/>
            </a:pPr>
            <a:r>
              <a:rPr lang="en-US" sz="1750">
                <a:solidFill>
                  <a:srgbClr val="3C4043"/>
                </a:solidFill>
                <a:highlight>
                  <a:srgbClr val="FFFFFF"/>
                </a:highlight>
              </a:rPr>
              <a:t>Stock exchanges are fast-paced, high-stakes environments where every second counts. In the last ten minutes of the Nasdaq trading session, market makers like Optiver combine traditional order book data with auction book data. This merging of information from both sources is essential to provide the best prices to all market participants.</a:t>
            </a:r>
            <a:endParaRPr sz="1750">
              <a:solidFill>
                <a:srgbClr val="3C4043"/>
              </a:solidFill>
              <a:highlight>
                <a:srgbClr val="FFFFFF"/>
              </a:highlight>
            </a:endParaRPr>
          </a:p>
          <a:p>
            <a:pPr indent="0" lvl="0" marL="457200" rtl="0" algn="l">
              <a:lnSpc>
                <a:spcPct val="90000"/>
              </a:lnSpc>
              <a:spcBef>
                <a:spcPts val="0"/>
              </a:spcBef>
              <a:spcAft>
                <a:spcPts val="0"/>
              </a:spcAft>
              <a:buNone/>
            </a:pPr>
            <a:r>
              <a:t/>
            </a:r>
            <a:endParaRPr sz="1750">
              <a:solidFill>
                <a:srgbClr val="3C4043"/>
              </a:solidFill>
              <a:highlight>
                <a:srgbClr val="FFFFFF"/>
              </a:highlight>
            </a:endParaRPr>
          </a:p>
          <a:p>
            <a:pPr indent="0" lvl="0" marL="457200" rtl="0" algn="l">
              <a:lnSpc>
                <a:spcPct val="90000"/>
              </a:lnSpc>
              <a:spcBef>
                <a:spcPts val="0"/>
              </a:spcBef>
              <a:spcAft>
                <a:spcPts val="0"/>
              </a:spcAft>
              <a:buNone/>
            </a:pPr>
            <a:r>
              <a:rPr b="1" lang="en-US" sz="1750">
                <a:solidFill>
                  <a:srgbClr val="3C4043"/>
                </a:solidFill>
                <a:highlight>
                  <a:srgbClr val="FFFFFF"/>
                </a:highlight>
              </a:rPr>
              <a:t>Task</a:t>
            </a:r>
            <a:endParaRPr b="1" sz="1750">
              <a:solidFill>
                <a:srgbClr val="3C4043"/>
              </a:solidFill>
              <a:highlight>
                <a:srgbClr val="FFFFFF"/>
              </a:highlight>
            </a:endParaRPr>
          </a:p>
          <a:p>
            <a:pPr indent="0" lvl="0" marL="457200" rtl="0" algn="l">
              <a:lnSpc>
                <a:spcPct val="90000"/>
              </a:lnSpc>
              <a:spcBef>
                <a:spcPts val="0"/>
              </a:spcBef>
              <a:spcAft>
                <a:spcPts val="0"/>
              </a:spcAft>
              <a:buNone/>
            </a:pPr>
            <a:r>
              <a:rPr lang="en-US" sz="1750">
                <a:solidFill>
                  <a:srgbClr val="3C4043"/>
                </a:solidFill>
                <a:highlight>
                  <a:srgbClr val="FFFFFF"/>
                </a:highlight>
              </a:rPr>
              <a:t>Develop a model capable of predicting the closing price movements for hundreds of Nasdaq listed stocks using data from the </a:t>
            </a:r>
            <a:r>
              <a:rPr lang="en-US" sz="1750">
                <a:solidFill>
                  <a:srgbClr val="3C4043"/>
                </a:solidFill>
                <a:highlight>
                  <a:srgbClr val="FF9900"/>
                </a:highlight>
              </a:rPr>
              <a:t>order book</a:t>
            </a:r>
            <a:r>
              <a:rPr lang="en-US" sz="1750">
                <a:solidFill>
                  <a:srgbClr val="3C4043"/>
                </a:solidFill>
                <a:highlight>
                  <a:srgbClr val="FFFFFF"/>
                </a:highlight>
              </a:rPr>
              <a:t> and </a:t>
            </a:r>
            <a:r>
              <a:rPr lang="en-US" sz="1750">
                <a:solidFill>
                  <a:srgbClr val="3C4043"/>
                </a:solidFill>
                <a:highlight>
                  <a:srgbClr val="FF9900"/>
                </a:highlight>
              </a:rPr>
              <a:t>the closing auction of the stock</a:t>
            </a:r>
            <a:r>
              <a:rPr lang="en-US" sz="1750">
                <a:solidFill>
                  <a:srgbClr val="3C4043"/>
                </a:solidFill>
                <a:highlight>
                  <a:srgbClr val="FFFFFF"/>
                </a:highlight>
              </a:rPr>
              <a:t>.</a:t>
            </a:r>
            <a:endParaRPr sz="3500"/>
          </a:p>
        </p:txBody>
      </p:sp>
      <p:pic>
        <p:nvPicPr>
          <p:cNvPr id="161" name="Google Shape;161;p3"/>
          <p:cNvPicPr preferRelativeResize="0"/>
          <p:nvPr/>
        </p:nvPicPr>
        <p:blipFill rotWithShape="1">
          <a:blip r:embed="rId3">
            <a:alphaModFix/>
          </a:blip>
          <a:srcRect b="76115" l="599" r="30482" t="1689"/>
          <a:stretch/>
        </p:blipFill>
        <p:spPr>
          <a:xfrm>
            <a:off x="1177625" y="1460523"/>
            <a:ext cx="6443325" cy="954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a75b051422_0_111"/>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Summary</a:t>
            </a:r>
            <a:endParaRPr>
              <a:solidFill>
                <a:srgbClr val="C00000"/>
              </a:solidFill>
            </a:endParaRPr>
          </a:p>
        </p:txBody>
      </p:sp>
      <p:sp>
        <p:nvSpPr>
          <p:cNvPr id="390" name="Google Shape;390;g2a75b051422_0_111"/>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1" name="Google Shape;391;g2a75b051422_0_111"/>
          <p:cNvGraphicFramePr/>
          <p:nvPr/>
        </p:nvGraphicFramePr>
        <p:xfrm>
          <a:off x="915425" y="1628125"/>
          <a:ext cx="3000000" cy="3000000"/>
        </p:xfrm>
        <a:graphic>
          <a:graphicData uri="http://schemas.openxmlformats.org/drawingml/2006/table">
            <a:tbl>
              <a:tblPr>
                <a:noFill/>
                <a:tableStyleId>{5334A0DA-A966-47E6-B875-FE8172F9239A}</a:tableStyleId>
              </a:tblPr>
              <a:tblGrid>
                <a:gridCol w="3650500"/>
                <a:gridCol w="1199100"/>
                <a:gridCol w="1300425"/>
                <a:gridCol w="1213575"/>
                <a:gridCol w="1136725"/>
                <a:gridCol w="1275025"/>
              </a:tblGrid>
              <a:tr h="180975">
                <a:tc rowSpan="2">
                  <a:txBody>
                    <a:bodyPr/>
                    <a:lstStyle/>
                    <a:p>
                      <a:pPr indent="0" lvl="0" marL="0" rtl="0" algn="l">
                        <a:lnSpc>
                          <a:spcPct val="100000"/>
                        </a:lnSpc>
                        <a:spcBef>
                          <a:spcPts val="0"/>
                        </a:spcBef>
                        <a:spcAft>
                          <a:spcPts val="0"/>
                        </a:spcAft>
                        <a:buNone/>
                      </a:pPr>
                      <a:r>
                        <a:rPr b="1" lang="en-US" sz="1500">
                          <a:latin typeface="Times New Roman"/>
                          <a:ea typeface="Times New Roman"/>
                          <a:cs typeface="Times New Roman"/>
                          <a:sym typeface="Times New Roman"/>
                        </a:rPr>
                        <a:t>Test Title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Training Score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Validation Score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Test Score</a:t>
                      </a:r>
                      <a:endParaRPr b="1"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(Submission)</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61950">
                <a:tc vMerge="1"/>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Average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Best Validate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Average</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Best</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vMerge="1"/>
              </a:tr>
              <a:tr h="533400">
                <a:tc>
                  <a:txBody>
                    <a:bodyPr/>
                    <a:lstStyle/>
                    <a:p>
                      <a:pPr indent="0" lvl="0" marL="0" rtl="0" algn="l">
                        <a:lnSpc>
                          <a:spcPct val="100000"/>
                        </a:lnSpc>
                        <a:spcBef>
                          <a:spcPts val="0"/>
                        </a:spcBef>
                        <a:spcAft>
                          <a:spcPts val="0"/>
                        </a:spcAft>
                        <a:buNone/>
                      </a:pPr>
                      <a:r>
                        <a:rPr b="1" lang="en-US" sz="1500">
                          <a:latin typeface="Times New Roman"/>
                          <a:ea typeface="Times New Roman"/>
                          <a:cs typeface="Times New Roman"/>
                          <a:sym typeface="Times New Roman"/>
                        </a:rPr>
                        <a:t>Baseline (with imbalance factors)</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6.26616</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6.38593</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6.28535</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5.1937</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5.39</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00FF00"/>
                    </a:solidFill>
                  </a:tcPr>
                </a:tc>
              </a:tr>
              <a:tr h="180975">
                <a:tc>
                  <a:txBody>
                    <a:bodyPr/>
                    <a:lstStyle/>
                    <a:p>
                      <a:pPr indent="0" lvl="0" marL="0" rtl="0" algn="l">
                        <a:lnSpc>
                          <a:spcPct val="100000"/>
                        </a:lnSpc>
                        <a:spcBef>
                          <a:spcPts val="0"/>
                        </a:spcBef>
                        <a:spcAft>
                          <a:spcPts val="0"/>
                        </a:spcAft>
                        <a:buNone/>
                      </a:pPr>
                      <a:r>
                        <a:rPr b="1" lang="en-US" sz="1500">
                          <a:latin typeface="Times New Roman"/>
                          <a:ea typeface="Times New Roman"/>
                          <a:cs typeface="Times New Roman"/>
                          <a:sym typeface="Times New Roman"/>
                        </a:rPr>
                        <a:t>First Tuning</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6.19929</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6.31821</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6.27048</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5.1798</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5.3823</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180975">
                <a:tc>
                  <a:txBody>
                    <a:bodyPr/>
                    <a:lstStyle/>
                    <a:p>
                      <a:pPr indent="0" lvl="0" marL="0" rtl="0" algn="l">
                        <a:lnSpc>
                          <a:spcPct val="100000"/>
                        </a:lnSpc>
                        <a:spcBef>
                          <a:spcPts val="0"/>
                        </a:spcBef>
                        <a:spcAft>
                          <a:spcPts val="0"/>
                        </a:spcAft>
                        <a:buNone/>
                      </a:pPr>
                      <a:r>
                        <a:rPr b="1" lang="en-US" sz="1500">
                          <a:latin typeface="Times New Roman"/>
                          <a:ea typeface="Times New Roman"/>
                          <a:cs typeface="Times New Roman"/>
                          <a:sym typeface="Times New Roman"/>
                        </a:rPr>
                        <a:t>Second Tuning</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6.22611</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6.34055</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6.27049</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5.1807</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5.3906</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E1192B"/>
                      </a:solidFill>
                      <a:prstDash val="solid"/>
                      <a:round/>
                      <a:headEnd len="sm" w="sm" type="none"/>
                      <a:tailEnd len="sm" w="sm" type="none"/>
                    </a:lnB>
                  </a:tcPr>
                </a:tc>
              </a:tr>
              <a:tr h="180975">
                <a:tc>
                  <a:txBody>
                    <a:bodyPr/>
                    <a:lstStyle/>
                    <a:p>
                      <a:pPr indent="0" lvl="0" marL="0" rtl="0" algn="l">
                        <a:lnSpc>
                          <a:spcPct val="100000"/>
                        </a:lnSpc>
                        <a:spcBef>
                          <a:spcPts val="0"/>
                        </a:spcBef>
                        <a:spcAft>
                          <a:spcPts val="0"/>
                        </a:spcAft>
                        <a:buNone/>
                      </a:pPr>
                      <a:r>
                        <a:rPr b="1" lang="en-US" sz="1500">
                          <a:latin typeface="Times New Roman"/>
                          <a:ea typeface="Times New Roman"/>
                          <a:cs typeface="Times New Roman"/>
                          <a:sym typeface="Times New Roman"/>
                        </a:rPr>
                        <a:t>Third Tuning</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6.23874</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6.35838</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6.27021</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500">
                          <a:latin typeface="Times New Roman"/>
                          <a:ea typeface="Times New Roman"/>
                          <a:cs typeface="Times New Roman"/>
                          <a:sym typeface="Times New Roman"/>
                        </a:rPr>
                        <a:t>5.1807</a:t>
                      </a:r>
                      <a:endParaRPr b="1" sz="1500">
                        <a:latin typeface="Times New Roman"/>
                        <a:ea typeface="Times New Roman"/>
                        <a:cs typeface="Times New Roman"/>
                        <a:sym typeface="Times New Roman"/>
                      </a:endParaRPr>
                    </a:p>
                  </a:txBody>
                  <a:tcPr marT="91425" marB="91425" marR="68575" marL="68575" anchor="ctr">
                    <a:lnL cap="flat" cmpd="sng" w="10875">
                      <a:solidFill>
                        <a:srgbClr val="000000"/>
                      </a:solidFill>
                      <a:prstDash val="solid"/>
                      <a:round/>
                      <a:headEnd len="sm" w="sm" type="none"/>
                      <a:tailEnd len="sm" w="sm" type="none"/>
                    </a:lnL>
                    <a:lnR cap="flat" cmpd="sng" w="10875">
                      <a:solidFill>
                        <a:srgbClr val="E1192B"/>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US" sz="1500">
                          <a:solidFill>
                            <a:srgbClr val="E1192B"/>
                          </a:solidFill>
                          <a:latin typeface="Times New Roman"/>
                          <a:ea typeface="Times New Roman"/>
                          <a:cs typeface="Times New Roman"/>
                          <a:sym typeface="Times New Roman"/>
                        </a:rPr>
                        <a:t>5.3785</a:t>
                      </a:r>
                      <a:endParaRPr b="1" sz="1500">
                        <a:solidFill>
                          <a:srgbClr val="E1192B"/>
                        </a:solidFill>
                        <a:latin typeface="Times New Roman"/>
                        <a:ea typeface="Times New Roman"/>
                        <a:cs typeface="Times New Roman"/>
                        <a:sym typeface="Times New Roman"/>
                      </a:endParaRPr>
                    </a:p>
                  </a:txBody>
                  <a:tcPr marT="91425" marB="91425" marR="68575" marL="68575" anchor="ctr">
                    <a:lnL cap="flat" cmpd="sng" w="10875">
                      <a:solidFill>
                        <a:srgbClr val="E1192B"/>
                      </a:solidFill>
                      <a:prstDash val="solid"/>
                      <a:round/>
                      <a:headEnd len="sm" w="sm" type="none"/>
                      <a:tailEnd len="sm" w="sm" type="none"/>
                    </a:lnL>
                    <a:lnR cap="flat" cmpd="sng" w="10875">
                      <a:solidFill>
                        <a:srgbClr val="E1192B"/>
                      </a:solidFill>
                      <a:prstDash val="solid"/>
                      <a:round/>
                      <a:headEnd len="sm" w="sm" type="none"/>
                      <a:tailEnd len="sm" w="sm" type="none"/>
                    </a:lnR>
                    <a:lnT cap="flat" cmpd="sng" w="10875">
                      <a:solidFill>
                        <a:srgbClr val="E1192B"/>
                      </a:solidFill>
                      <a:prstDash val="solid"/>
                      <a:round/>
                      <a:headEnd len="sm" w="sm" type="none"/>
                      <a:tailEnd len="sm" w="sm" type="none"/>
                    </a:lnT>
                    <a:lnB cap="flat" cmpd="sng" w="10875">
                      <a:solidFill>
                        <a:srgbClr val="E1192B"/>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a7780c9f69_0_177"/>
          <p:cNvSpPr txBox="1"/>
          <p:nvPr>
            <p:ph idx="1" type="body"/>
          </p:nvPr>
        </p:nvSpPr>
        <p:spPr>
          <a:xfrm>
            <a:off x="838200" y="1692001"/>
            <a:ext cx="10515600" cy="43512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rgbClr val="374151"/>
              </a:buClr>
              <a:buSzPts val="2000"/>
              <a:buChar char="●"/>
            </a:pPr>
            <a:r>
              <a:rPr lang="en-US" sz="2000">
                <a:solidFill>
                  <a:srgbClr val="374151"/>
                </a:solidFill>
              </a:rPr>
              <a:t>Candidates for Tuning: n_estimators, learning_rate, max_depth, min_child_weight, gamma, subsample, colsample_bytree, reg_alpha, reg_lambda.</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Correlations of Tuning Effects:</a:t>
            </a:r>
            <a:endParaRPr sz="2000">
              <a:solidFill>
                <a:srgbClr val="374151"/>
              </a:solidFill>
            </a:endParaRPr>
          </a:p>
          <a:p>
            <a:pPr indent="-355600" lvl="1" marL="914400" rtl="0" algn="l">
              <a:lnSpc>
                <a:spcPct val="115000"/>
              </a:lnSpc>
              <a:spcBef>
                <a:spcPts val="0"/>
              </a:spcBef>
              <a:spcAft>
                <a:spcPts val="0"/>
              </a:spcAft>
              <a:buClr>
                <a:srgbClr val="374151"/>
              </a:buClr>
              <a:buSzPts val="2000"/>
              <a:buChar char="●"/>
            </a:pPr>
            <a:r>
              <a:rPr lang="en-US" sz="2000">
                <a:solidFill>
                  <a:srgbClr val="374151"/>
                </a:solidFill>
              </a:rPr>
              <a:t>Increased training accuracy often leads to longer training times and a higher risk of overfitting.</a:t>
            </a:r>
            <a:endParaRPr sz="2000">
              <a:solidFill>
                <a:srgbClr val="374151"/>
              </a:solidFill>
            </a:endParaRPr>
          </a:p>
          <a:p>
            <a:pPr indent="-355600" lvl="1" marL="914400" rtl="0" algn="l">
              <a:lnSpc>
                <a:spcPct val="115000"/>
              </a:lnSpc>
              <a:spcBef>
                <a:spcPts val="0"/>
              </a:spcBef>
              <a:spcAft>
                <a:spcPts val="0"/>
              </a:spcAft>
              <a:buClr>
                <a:srgbClr val="374151"/>
              </a:buClr>
              <a:buSzPts val="2000"/>
              <a:buChar char="●"/>
            </a:pPr>
            <a:r>
              <a:rPr lang="en-US" sz="2000">
                <a:solidFill>
                  <a:srgbClr val="374151"/>
                </a:solidFill>
              </a:rPr>
              <a:t>A more generalized model usually requires less training time but may have lower training accuracy.</a:t>
            </a:r>
            <a:endParaRPr sz="2000">
              <a:solidFill>
                <a:srgbClr val="374151"/>
              </a:solidFill>
            </a:endParaRPr>
          </a:p>
          <a:p>
            <a:pPr indent="-355600" lvl="0" marL="457200" rtl="0" algn="l">
              <a:lnSpc>
                <a:spcPct val="115000"/>
              </a:lnSpc>
              <a:spcBef>
                <a:spcPts val="0"/>
              </a:spcBef>
              <a:spcAft>
                <a:spcPts val="0"/>
              </a:spcAft>
              <a:buClr>
                <a:srgbClr val="374151"/>
              </a:buClr>
              <a:buSzPts val="2000"/>
              <a:buChar char="●"/>
            </a:pPr>
            <a:r>
              <a:rPr lang="en-US" sz="2000">
                <a:solidFill>
                  <a:srgbClr val="374151"/>
                </a:solidFill>
              </a:rPr>
              <a:t>Automating the Process: Utilizing libraries Optuna for systematic and efficient hyperparameter optimization.</a:t>
            </a:r>
            <a:endParaRPr sz="2000">
              <a:solidFill>
                <a:srgbClr val="374151"/>
              </a:solidFill>
            </a:endParaRPr>
          </a:p>
          <a:p>
            <a:pPr indent="0" lvl="0" marL="0" rtl="0" algn="l">
              <a:spcBef>
                <a:spcPts val="1000"/>
              </a:spcBef>
              <a:spcAft>
                <a:spcPts val="0"/>
              </a:spcAft>
              <a:buNone/>
            </a:pPr>
            <a:r>
              <a:t/>
            </a:r>
            <a:endParaRPr/>
          </a:p>
        </p:txBody>
      </p:sp>
      <p:sp>
        <p:nvSpPr>
          <p:cNvPr id="398" name="Google Shape;398;g2a7780c9f69_0_177"/>
          <p:cNvSpPr txBox="1"/>
          <p:nvPr>
            <p:ph type="title"/>
          </p:nvPr>
        </p:nvSpPr>
        <p:spPr>
          <a:xfrm>
            <a:off x="838200" y="302419"/>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Hyperparameter Tuning (XGBoost)</a:t>
            </a:r>
            <a:endParaRPr/>
          </a:p>
        </p:txBody>
      </p:sp>
      <p:sp>
        <p:nvSpPr>
          <p:cNvPr id="399" name="Google Shape;399;g2a7780c9f69_0_177"/>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64044442e6_1_0"/>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solidFill>
                  <a:srgbClr val="C00000"/>
                </a:solidFill>
              </a:rPr>
              <a:t>Summary</a:t>
            </a:r>
            <a:endParaRPr>
              <a:solidFill>
                <a:srgbClr val="C00000"/>
              </a:solidFill>
            </a:endParaRPr>
          </a:p>
        </p:txBody>
      </p:sp>
      <p:sp>
        <p:nvSpPr>
          <p:cNvPr id="405" name="Google Shape;405;g264044442e6_1_0"/>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06" name="Google Shape;406;g264044442e6_1_0"/>
          <p:cNvGraphicFramePr/>
          <p:nvPr/>
        </p:nvGraphicFramePr>
        <p:xfrm>
          <a:off x="2080000" y="1725175"/>
          <a:ext cx="3000000" cy="3000000"/>
        </p:xfrm>
        <a:graphic>
          <a:graphicData uri="http://schemas.openxmlformats.org/drawingml/2006/table">
            <a:tbl>
              <a:tblPr>
                <a:noFill/>
                <a:tableStyleId>{BFBCB386-FFB3-4DEF-B7A9-80B51EC8C4B3}</a:tableStyleId>
              </a:tblPr>
              <a:tblGrid>
                <a:gridCol w="3650500"/>
                <a:gridCol w="1199100"/>
                <a:gridCol w="1300425"/>
                <a:gridCol w="1275025"/>
              </a:tblGrid>
              <a:tr h="180975">
                <a:tc rowSpan="2">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t>Test Title</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Training Score</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c hMerge="1"/>
                <a:tc rowSpan="2">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Test Score</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(Submission)</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0875">
                      <a:solidFill>
                        <a:srgbClr val="000000"/>
                      </a:solidFill>
                      <a:prstDash val="solid"/>
                      <a:round/>
                      <a:headEnd len="sm" w="sm" type="none"/>
                      <a:tailEnd len="sm" w="sm" type="none"/>
                    </a:lnB>
                  </a:tcPr>
                </a:tc>
              </a:tr>
              <a:tr h="361950">
                <a:tc vMerge="1"/>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Average</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Best Validate</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5334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t>Baseline </a:t>
                      </a:r>
                      <a:endParaRPr b="1" sz="1500" u="none" cap="none" strike="noStrike"/>
                    </a:p>
                  </a:txBody>
                  <a:tcPr marT="91425" marB="91425" marR="68575" marL="68575" anchor="ctr">
                    <a:lnL cap="flat" cmpd="sng" w="108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1500"/>
                        <a:t>6.23408</a:t>
                      </a:r>
                      <a:endParaRPr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6.35195</a:t>
                      </a:r>
                      <a:endParaRPr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a:t>N/A</a:t>
                      </a:r>
                      <a:endParaRPr b="1" sz="1500" u="none" cap="none" strike="noStrike"/>
                    </a:p>
                  </a:txBody>
                  <a:tcPr marT="91425" marB="91425" marR="68575" marL="68575" anchor="ctr">
                    <a:lnL cap="flat" cmpd="sng" w="12700">
                      <a:solidFill>
                        <a:srgbClr val="000000"/>
                      </a:solidFill>
                      <a:prstDash val="solid"/>
                      <a:round/>
                      <a:headEnd len="sm" w="sm" type="none"/>
                      <a:tailEnd len="sm" w="sm" type="none"/>
                    </a:lnL>
                    <a:lnR cap="flat" cmpd="sng" w="10875">
                      <a:solidFill>
                        <a:srgbClr val="000000"/>
                      </a:solidFill>
                      <a:prstDash val="solid"/>
                      <a:round/>
                      <a:headEnd len="sm" w="sm" type="none"/>
                      <a:tailEnd len="sm" w="sm" type="none"/>
                    </a:lnR>
                    <a:lnT cap="flat" cmpd="sng" w="108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80975">
                <a:tc>
                  <a:txBody>
                    <a:bodyPr/>
                    <a:lstStyle/>
                    <a:p>
                      <a:pPr indent="0" lvl="0" marL="0" rtl="0" algn="l">
                        <a:spcBef>
                          <a:spcPts val="0"/>
                        </a:spcBef>
                        <a:spcAft>
                          <a:spcPts val="0"/>
                        </a:spcAft>
                        <a:buNone/>
                      </a:pPr>
                      <a:r>
                        <a:rPr b="1" lang="en-US" sz="1500"/>
                        <a:t>First Tuning</a:t>
                      </a:r>
                      <a:endParaRPr b="1" sz="1500"/>
                    </a:p>
                  </a:txBody>
                  <a:tcPr marT="88900" marB="889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6.31042</a:t>
                      </a:r>
                      <a:endParaRPr b="1" sz="1500"/>
                    </a:p>
                  </a:txBody>
                  <a:tcPr marT="88900" marB="889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6.30532</a:t>
                      </a:r>
                      <a:endParaRPr b="1" sz="1500"/>
                    </a:p>
                  </a:txBody>
                  <a:tcPr marT="88900" marB="889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5.4142</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US" sz="1500"/>
                        <a:t>Second Tuning</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6.31143</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6.30353</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5.4539</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US" sz="1500"/>
                        <a:t>Third Tuning</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6.31497</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6.30682</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500"/>
                        <a:t>5.4262</a:t>
                      </a:r>
                      <a:endParaRPr b="1" sz="1500"/>
                    </a:p>
                  </a:txBody>
                  <a:tcPr marT="88900" marB="889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a7780c9f69_5_0"/>
          <p:cNvSpPr txBox="1"/>
          <p:nvPr>
            <p:ph type="title"/>
          </p:nvPr>
        </p:nvSpPr>
        <p:spPr>
          <a:xfrm>
            <a:off x="838200" y="302419"/>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Summary &amp; Conclusion</a:t>
            </a:r>
            <a:endParaRPr>
              <a:solidFill>
                <a:srgbClr val="C00000"/>
              </a:solidFill>
            </a:endParaRPr>
          </a:p>
        </p:txBody>
      </p:sp>
      <p:sp>
        <p:nvSpPr>
          <p:cNvPr id="413" name="Google Shape;413;g2a7780c9f69_5_0"/>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4" name="Google Shape;414;g2a7780c9f69_5_0"/>
          <p:cNvSpPr txBox="1"/>
          <p:nvPr/>
        </p:nvSpPr>
        <p:spPr>
          <a:xfrm>
            <a:off x="914950" y="1497125"/>
            <a:ext cx="7972200" cy="4282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Char char="-"/>
            </a:pPr>
            <a:r>
              <a:rPr lang="en-US" sz="2800">
                <a:solidFill>
                  <a:schemeClr val="dk1"/>
                </a:solidFill>
              </a:rPr>
              <a:t>Effect of preprocessing : </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StandardScaler() -&gt; mixed results </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PCA() </a:t>
            </a:r>
            <a:r>
              <a:rPr lang="en-US" sz="2800">
                <a:solidFill>
                  <a:schemeClr val="dk1"/>
                </a:solidFill>
              </a:rPr>
              <a:t>-&gt; mixed results</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kfold vs tss -&gt; kfold is better</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Effect of feature engineering</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Remove feature -&gt; negative</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First &amp; Sec derivative -&gt; positive but not significant</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Imbalance features -&gt; positive</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two models -&gt; negative  </a:t>
            </a:r>
            <a:endParaRPr sz="2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a7a59020c6_1_5"/>
          <p:cNvSpPr txBox="1"/>
          <p:nvPr>
            <p:ph type="title"/>
          </p:nvPr>
        </p:nvSpPr>
        <p:spPr>
          <a:xfrm>
            <a:off x="838200" y="302419"/>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Summary &amp; Conclusion</a:t>
            </a:r>
            <a:endParaRPr>
              <a:solidFill>
                <a:srgbClr val="C00000"/>
              </a:solidFill>
            </a:endParaRPr>
          </a:p>
        </p:txBody>
      </p:sp>
      <p:sp>
        <p:nvSpPr>
          <p:cNvPr id="421" name="Google Shape;421;g2a7a59020c6_1_5"/>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22" name="Google Shape;422;g2a7a59020c6_1_5"/>
          <p:cNvPicPr preferRelativeResize="0"/>
          <p:nvPr/>
        </p:nvPicPr>
        <p:blipFill>
          <a:blip r:embed="rId3">
            <a:alphaModFix/>
          </a:blip>
          <a:stretch>
            <a:fillRect/>
          </a:stretch>
        </p:blipFill>
        <p:spPr>
          <a:xfrm>
            <a:off x="7252097" y="1497125"/>
            <a:ext cx="4689200" cy="3723926"/>
          </a:xfrm>
          <a:prstGeom prst="rect">
            <a:avLst/>
          </a:prstGeom>
          <a:noFill/>
          <a:ln>
            <a:noFill/>
          </a:ln>
        </p:spPr>
      </p:pic>
      <p:sp>
        <p:nvSpPr>
          <p:cNvPr id="423" name="Google Shape;423;g2a7a59020c6_1_5"/>
          <p:cNvSpPr txBox="1"/>
          <p:nvPr/>
        </p:nvSpPr>
        <p:spPr>
          <a:xfrm>
            <a:off x="914950" y="1497125"/>
            <a:ext cx="7972200" cy="4282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Char char="-"/>
            </a:pPr>
            <a:r>
              <a:rPr lang="en-US" sz="2800">
                <a:solidFill>
                  <a:schemeClr val="dk1"/>
                </a:solidFill>
              </a:rPr>
              <a:t>Effect of hyperparameter tuning </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generally positive </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best model -&gt; lightGBM</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Test score -&gt; 5.3782</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Compared to the target distribution </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Still room for improvement</a:t>
            </a:r>
            <a:endParaRPr sz="2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a7a59020c6_1_13"/>
          <p:cNvSpPr txBox="1"/>
          <p:nvPr>
            <p:ph type="title"/>
          </p:nvPr>
        </p:nvSpPr>
        <p:spPr>
          <a:xfrm>
            <a:off x="838200" y="302419"/>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C00000"/>
                </a:solidFill>
              </a:rPr>
              <a:t>Q &amp; A and Thank you</a:t>
            </a:r>
            <a:endParaRPr>
              <a:solidFill>
                <a:srgbClr val="C00000"/>
              </a:solidFill>
            </a:endParaRPr>
          </a:p>
        </p:txBody>
      </p:sp>
      <p:sp>
        <p:nvSpPr>
          <p:cNvPr id="430" name="Google Shape;430;g2a7a59020c6_1_13"/>
          <p:cNvSpPr txBox="1"/>
          <p:nvPr>
            <p:ph idx="12" type="sldNum"/>
          </p:nvPr>
        </p:nvSpPr>
        <p:spPr>
          <a:xfrm>
            <a:off x="90170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838200" y="3024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Overview of the Dataset</a:t>
            </a:r>
            <a:endParaRPr/>
          </a:p>
        </p:txBody>
      </p:sp>
      <p:sp>
        <p:nvSpPr>
          <p:cNvPr id="167" name="Google Shape;167;p4"/>
          <p:cNvSpPr txBox="1"/>
          <p:nvPr>
            <p:ph idx="12" type="sldNum"/>
          </p:nvPr>
        </p:nvSpPr>
        <p:spPr>
          <a:xfrm>
            <a:off x="90170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8" name="Google Shape;168;p4"/>
          <p:cNvPicPr preferRelativeResize="0"/>
          <p:nvPr/>
        </p:nvPicPr>
        <p:blipFill>
          <a:blip r:embed="rId3">
            <a:alphaModFix/>
          </a:blip>
          <a:stretch>
            <a:fillRect/>
          </a:stretch>
        </p:blipFill>
        <p:spPr>
          <a:xfrm>
            <a:off x="2672650" y="1465332"/>
            <a:ext cx="5567639" cy="49252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75b051422_1_14"/>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Overview of the Dataset</a:t>
            </a:r>
            <a:endParaRPr/>
          </a:p>
        </p:txBody>
      </p:sp>
      <p:sp>
        <p:nvSpPr>
          <p:cNvPr id="174" name="Google Shape;174;g2a75b051422_1_14"/>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g2a75b051422_1_14"/>
          <p:cNvPicPr preferRelativeResize="0"/>
          <p:nvPr/>
        </p:nvPicPr>
        <p:blipFill>
          <a:blip r:embed="rId3">
            <a:alphaModFix/>
          </a:blip>
          <a:stretch>
            <a:fillRect/>
          </a:stretch>
        </p:blipFill>
        <p:spPr>
          <a:xfrm>
            <a:off x="992500" y="1418138"/>
            <a:ext cx="10069577" cy="2545975"/>
          </a:xfrm>
          <a:prstGeom prst="rect">
            <a:avLst/>
          </a:prstGeom>
          <a:noFill/>
          <a:ln>
            <a:noFill/>
          </a:ln>
        </p:spPr>
      </p:pic>
      <p:pic>
        <p:nvPicPr>
          <p:cNvPr id="176" name="Google Shape;176;g2a75b051422_1_14"/>
          <p:cNvPicPr preferRelativeResize="0"/>
          <p:nvPr/>
        </p:nvPicPr>
        <p:blipFill>
          <a:blip r:embed="rId4">
            <a:alphaModFix/>
          </a:blip>
          <a:stretch>
            <a:fillRect/>
          </a:stretch>
        </p:blipFill>
        <p:spPr>
          <a:xfrm>
            <a:off x="5154175" y="3844350"/>
            <a:ext cx="5944250" cy="618800"/>
          </a:xfrm>
          <a:prstGeom prst="rect">
            <a:avLst/>
          </a:prstGeom>
          <a:noFill/>
          <a:ln>
            <a:noFill/>
          </a:ln>
        </p:spPr>
      </p:pic>
      <p:pic>
        <p:nvPicPr>
          <p:cNvPr id="177" name="Google Shape;177;g2a75b051422_1_14"/>
          <p:cNvPicPr preferRelativeResize="0"/>
          <p:nvPr/>
        </p:nvPicPr>
        <p:blipFill>
          <a:blip r:embed="rId5">
            <a:alphaModFix/>
          </a:blip>
          <a:stretch>
            <a:fillRect/>
          </a:stretch>
        </p:blipFill>
        <p:spPr>
          <a:xfrm>
            <a:off x="992500" y="3707800"/>
            <a:ext cx="3794797" cy="3013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a75b051422_1_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Overview of the Dataset</a:t>
            </a:r>
            <a:endParaRPr/>
          </a:p>
        </p:txBody>
      </p:sp>
      <p:sp>
        <p:nvSpPr>
          <p:cNvPr id="183" name="Google Shape;183;g2a75b051422_1_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g2a75b051422_1_9"/>
          <p:cNvPicPr preferRelativeResize="0"/>
          <p:nvPr/>
        </p:nvPicPr>
        <p:blipFill>
          <a:blip r:embed="rId3">
            <a:alphaModFix/>
          </a:blip>
          <a:stretch>
            <a:fillRect/>
          </a:stretch>
        </p:blipFill>
        <p:spPr>
          <a:xfrm>
            <a:off x="2519200" y="2111694"/>
            <a:ext cx="4038600" cy="895350"/>
          </a:xfrm>
          <a:prstGeom prst="rect">
            <a:avLst/>
          </a:prstGeom>
          <a:noFill/>
          <a:ln>
            <a:noFill/>
          </a:ln>
        </p:spPr>
      </p:pic>
      <p:pic>
        <p:nvPicPr>
          <p:cNvPr id="185" name="Google Shape;185;g2a75b051422_1_9"/>
          <p:cNvPicPr preferRelativeResize="0"/>
          <p:nvPr/>
        </p:nvPicPr>
        <p:blipFill>
          <a:blip r:embed="rId4">
            <a:alphaModFix/>
          </a:blip>
          <a:stretch>
            <a:fillRect/>
          </a:stretch>
        </p:blipFill>
        <p:spPr>
          <a:xfrm>
            <a:off x="2454550" y="4144944"/>
            <a:ext cx="5772150"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a75b051422_1_21"/>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Correlation Analysis</a:t>
            </a:r>
            <a:endParaRPr/>
          </a:p>
        </p:txBody>
      </p:sp>
      <p:sp>
        <p:nvSpPr>
          <p:cNvPr id="191" name="Google Shape;191;g2a75b051422_1_21"/>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2" name="Google Shape;192;g2a75b051422_1_21"/>
          <p:cNvPicPr preferRelativeResize="0"/>
          <p:nvPr/>
        </p:nvPicPr>
        <p:blipFill>
          <a:blip r:embed="rId3">
            <a:alphaModFix/>
          </a:blip>
          <a:stretch>
            <a:fillRect/>
          </a:stretch>
        </p:blipFill>
        <p:spPr>
          <a:xfrm>
            <a:off x="924550" y="1532119"/>
            <a:ext cx="6534150" cy="4743450"/>
          </a:xfrm>
          <a:prstGeom prst="rect">
            <a:avLst/>
          </a:prstGeom>
          <a:noFill/>
          <a:ln>
            <a:noFill/>
          </a:ln>
        </p:spPr>
      </p:pic>
      <p:sp>
        <p:nvSpPr>
          <p:cNvPr id="193" name="Google Shape;193;g2a75b051422_1_21"/>
          <p:cNvSpPr txBox="1"/>
          <p:nvPr/>
        </p:nvSpPr>
        <p:spPr>
          <a:xfrm>
            <a:off x="7758475" y="1728625"/>
            <a:ext cx="32265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E1192B"/>
                </a:solidFill>
              </a:rPr>
              <a:t>Weak correlation with the target</a:t>
            </a:r>
            <a:endParaRPr sz="2800">
              <a:solidFill>
                <a:srgbClr val="E1192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a75b051422_1_29"/>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Correlation Analysis</a:t>
            </a:r>
            <a:endParaRPr/>
          </a:p>
        </p:txBody>
      </p:sp>
      <p:sp>
        <p:nvSpPr>
          <p:cNvPr id="199" name="Google Shape;199;g2a75b051422_1_29"/>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0" name="Google Shape;200;g2a75b051422_1_29"/>
          <p:cNvPicPr preferRelativeResize="0"/>
          <p:nvPr/>
        </p:nvPicPr>
        <p:blipFill>
          <a:blip r:embed="rId3">
            <a:alphaModFix/>
          </a:blip>
          <a:stretch>
            <a:fillRect/>
          </a:stretch>
        </p:blipFill>
        <p:spPr>
          <a:xfrm>
            <a:off x="929850" y="1467169"/>
            <a:ext cx="6438900" cy="4800600"/>
          </a:xfrm>
          <a:prstGeom prst="rect">
            <a:avLst/>
          </a:prstGeom>
          <a:noFill/>
          <a:ln>
            <a:noFill/>
          </a:ln>
        </p:spPr>
      </p:pic>
      <p:sp>
        <p:nvSpPr>
          <p:cNvPr id="201" name="Google Shape;201;g2a75b051422_1_29"/>
          <p:cNvSpPr txBox="1"/>
          <p:nvPr/>
        </p:nvSpPr>
        <p:spPr>
          <a:xfrm>
            <a:off x="7758475" y="1728625"/>
            <a:ext cx="32265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E1192B"/>
                </a:solidFill>
              </a:rPr>
              <a:t>Weak correlation with the target</a:t>
            </a:r>
            <a:endParaRPr sz="2800">
              <a:solidFill>
                <a:srgbClr val="E1192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640444021c_0_1"/>
          <p:cNvSpPr txBox="1"/>
          <p:nvPr>
            <p:ph type="title"/>
          </p:nvPr>
        </p:nvSpPr>
        <p:spPr>
          <a:xfrm>
            <a:off x="838200" y="3024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lang="en-US">
                <a:solidFill>
                  <a:srgbClr val="C00000"/>
                </a:solidFill>
              </a:rPr>
              <a:t>Correlation Analysis</a:t>
            </a:r>
            <a:endParaRPr/>
          </a:p>
        </p:txBody>
      </p:sp>
      <p:sp>
        <p:nvSpPr>
          <p:cNvPr id="207" name="Google Shape;207;g2640444021c_0_1"/>
          <p:cNvSpPr txBox="1"/>
          <p:nvPr>
            <p:ph idx="12" type="sldNum"/>
          </p:nvPr>
        </p:nvSpPr>
        <p:spPr>
          <a:xfrm>
            <a:off x="9017000" y="635635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8" name="Google Shape;208;g2640444021c_0_1"/>
          <p:cNvPicPr preferRelativeResize="0"/>
          <p:nvPr/>
        </p:nvPicPr>
        <p:blipFill>
          <a:blip r:embed="rId3">
            <a:alphaModFix/>
          </a:blip>
          <a:stretch>
            <a:fillRect/>
          </a:stretch>
        </p:blipFill>
        <p:spPr>
          <a:xfrm>
            <a:off x="1020500" y="1431269"/>
            <a:ext cx="6392415" cy="4925081"/>
          </a:xfrm>
          <a:prstGeom prst="rect">
            <a:avLst/>
          </a:prstGeom>
          <a:noFill/>
          <a:ln>
            <a:noFill/>
          </a:ln>
        </p:spPr>
      </p:pic>
      <p:sp>
        <p:nvSpPr>
          <p:cNvPr id="209" name="Google Shape;209;g2640444021c_0_1"/>
          <p:cNvSpPr txBox="1"/>
          <p:nvPr/>
        </p:nvSpPr>
        <p:spPr>
          <a:xfrm>
            <a:off x="7758475" y="1728625"/>
            <a:ext cx="3675000" cy="23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E1192B"/>
                </a:solidFill>
              </a:rPr>
              <a:t>R-squared is very low, only 2.4% variance is explained by the variables</a:t>
            </a:r>
            <a:endParaRPr sz="2800">
              <a:solidFill>
                <a:srgbClr val="E1192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2019-07-11T18:23:01Z</dcterms:created>
  <dc:creator>Elliott, Emily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0x01010073D63F8989A150479D8981903E704DB9</vt:lpwstr>
  </property>
  <property fmtid="{D5CDD505-2E9C-101B-9397-08002B2CF9AE}" pid="3" name="MediaServiceImageTags">
    <vt:lpwstr/>
  </property>
</Properties>
</file>