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9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グループ化 10"/>
          <p:cNvGrpSpPr/>
          <p:nvPr userDrawn="1"/>
        </p:nvGrpSpPr>
        <p:grpSpPr bwMode="gray">
          <a:xfrm>
            <a:off x="8073313" y="73469"/>
            <a:ext cx="920475" cy="264572"/>
            <a:chOff x="6642100" y="547566"/>
            <a:chExt cx="1982788" cy="569913"/>
          </a:xfrm>
        </p:grpSpPr>
        <p:sp>
          <p:nvSpPr>
            <p:cNvPr id="11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5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6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8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9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30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31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32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33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0" y="411510"/>
            <a:ext cx="9144000" cy="82193"/>
            <a:chOff x="324643" y="2763058"/>
            <a:chExt cx="12204001" cy="109537"/>
          </a:xfrm>
        </p:grpSpPr>
        <p:sp>
          <p:nvSpPr>
            <p:cNvPr id="35" name="正方形/長方形 11"/>
            <p:cNvSpPr>
              <a:spLocks noChangeArrowheads="1"/>
            </p:cNvSpPr>
            <p:nvPr userDrawn="1"/>
          </p:nvSpPr>
          <p:spPr bwMode="gray">
            <a:xfrm>
              <a:off x="324644" y="2763058"/>
              <a:ext cx="12204000" cy="109537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latin typeface="Noto Sans CJK JP Regular" panose="020B0500000000000000" pitchFamily="34" charset="-122"/>
                <a:ea typeface="Noto Sans CJK JP Regular" panose="020B0500000000000000" pitchFamily="34" charset="-122"/>
              </a:endParaRPr>
            </a:p>
          </p:txBody>
        </p:sp>
        <p:grpSp>
          <p:nvGrpSpPr>
            <p:cNvPr id="36" name="グループ化 62"/>
            <p:cNvGrpSpPr/>
            <p:nvPr userDrawn="1"/>
          </p:nvGrpSpPr>
          <p:grpSpPr bwMode="gray">
            <a:xfrm>
              <a:off x="324643" y="2763058"/>
              <a:ext cx="2178447" cy="109537"/>
              <a:chOff x="312738" y="2747963"/>
              <a:chExt cx="1970087" cy="109537"/>
            </a:xfrm>
          </p:grpSpPr>
          <p:sp>
            <p:nvSpPr>
              <p:cNvPr id="37" name="正方形/長方形 63"/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D0014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  <a:latin typeface="Noto Sans CJK JP Regular" panose="020B0500000000000000" pitchFamily="34" charset="-122"/>
                  <a:ea typeface="Noto Sans CJK JP Regular" panose="020B0500000000000000" pitchFamily="34" charset="-122"/>
                </a:endParaRPr>
              </a:p>
            </p:txBody>
          </p:sp>
          <p:sp>
            <p:nvSpPr>
              <p:cNvPr id="38" name="正方形/長方形 64"/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  <a:latin typeface="Noto Sans CJK JP Regular" panose="020B0500000000000000" pitchFamily="34" charset="-122"/>
                  <a:ea typeface="Noto Sans CJK JP Regular" panose="020B05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56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6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36478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HCR&amp;D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研究发表会 手机页面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16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36478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HCR&amp;D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研究发表会 手机页面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01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6478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HCR&amp;D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研究发表会 手机页面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5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7504" y="36478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HCR&amp;D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研究发表会 手机页面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19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6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0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DA0B-7B73-440C-8A3F-5638C002DB4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9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15566"/>
            <a:ext cx="8229600" cy="2304256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FY2018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HCR&amp;D/(CSI-CN) 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Kenpatsu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Mobile guide page wireframe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3435846"/>
            <a:ext cx="1141659" cy="573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 Office</a:t>
            </a:r>
          </a:p>
          <a:p>
            <a:pPr>
              <a:lnSpc>
                <a:spcPct val="150000"/>
              </a:lnSpc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2018/11/19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871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181"/>
          <p:cNvSpPr txBox="1"/>
          <p:nvPr/>
        </p:nvSpPr>
        <p:spPr>
          <a:xfrm>
            <a:off x="683568" y="10189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项目概要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83568" y="1631971"/>
            <a:ext cx="83623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 smtClean="0"/>
              <a:t>项目内容：研发</a:t>
            </a:r>
            <a:r>
              <a:rPr lang="en-US" altLang="zh-CN" sz="1200" dirty="0" smtClean="0"/>
              <a:t>18</a:t>
            </a:r>
            <a:r>
              <a:rPr lang="zh-CN" altLang="en-US" sz="1200" dirty="0" smtClean="0"/>
              <a:t>年研究发表会 移动端</a:t>
            </a:r>
            <a:r>
              <a:rPr lang="zh-CN" altLang="en-US" sz="1200" dirty="0"/>
              <a:t>导览</a:t>
            </a:r>
            <a:r>
              <a:rPr lang="zh-CN" altLang="en-US" sz="1200" dirty="0" smtClean="0"/>
              <a:t>页面</a:t>
            </a:r>
            <a:endParaRPr lang="en-US" altLang="zh-CN" sz="1200" dirty="0" smtClean="0"/>
          </a:p>
          <a:p>
            <a:pPr>
              <a:lnSpc>
                <a:spcPct val="200000"/>
              </a:lnSpc>
            </a:pPr>
            <a:r>
              <a:rPr lang="zh-CN" altLang="en-US" sz="1200" dirty="0"/>
              <a:t>项目</a:t>
            </a:r>
            <a:r>
              <a:rPr lang="zh-CN" altLang="en-US" sz="1200" dirty="0" smtClean="0"/>
              <a:t>负责：</a:t>
            </a:r>
            <a:r>
              <a:rPr lang="en-US" altLang="zh-CN" sz="1200" dirty="0" smtClean="0"/>
              <a:t>(PO) </a:t>
            </a:r>
            <a:r>
              <a:rPr lang="zh-CN" altLang="en-US" sz="1200" dirty="0" smtClean="0"/>
              <a:t>张雪婷 </a:t>
            </a:r>
            <a:r>
              <a:rPr lang="en-US" altLang="zh-CN" sz="1200" dirty="0" smtClean="0"/>
              <a:t>&lt;xtzhang@hitachi.cn&gt;</a:t>
            </a:r>
          </a:p>
          <a:p>
            <a:pPr>
              <a:lnSpc>
                <a:spcPct val="200000"/>
              </a:lnSpc>
            </a:pPr>
            <a:r>
              <a:rPr lang="zh-CN" altLang="en-US" sz="1200" dirty="0" smtClean="0"/>
              <a:t>访问方式：通过手机扫描会场二维码访问</a:t>
            </a:r>
            <a:endParaRPr lang="en-US" altLang="zh-CN" sz="1200" dirty="0" smtClean="0"/>
          </a:p>
          <a:p>
            <a:pPr>
              <a:lnSpc>
                <a:spcPct val="200000"/>
              </a:lnSpc>
            </a:pPr>
            <a:r>
              <a:rPr lang="zh-CN" altLang="en-US" sz="1200" dirty="0" smtClean="0"/>
              <a:t>页面形式：静态</a:t>
            </a:r>
            <a:r>
              <a:rPr lang="en-US" altLang="zh-CN" sz="1200" dirty="0" smtClean="0"/>
              <a:t>HTML</a:t>
            </a:r>
            <a:r>
              <a:rPr lang="zh-CN" altLang="en-US" sz="1200" dirty="0" smtClean="0"/>
              <a:t>页面</a:t>
            </a:r>
            <a:endParaRPr lang="en-US" altLang="zh-CN" sz="1200" dirty="0" smtClean="0"/>
          </a:p>
          <a:p>
            <a:pPr>
              <a:lnSpc>
                <a:spcPct val="200000"/>
              </a:lnSpc>
            </a:pPr>
            <a:r>
              <a:rPr lang="zh-CN" altLang="en-US" sz="1200" dirty="0"/>
              <a:t>页面</a:t>
            </a:r>
            <a:r>
              <a:rPr lang="zh-CN" altLang="en-US" sz="1200" dirty="0" smtClean="0"/>
              <a:t>语言：英文及日文</a:t>
            </a:r>
            <a:endParaRPr lang="en-US" altLang="zh-CN" sz="1200" dirty="0" smtClean="0"/>
          </a:p>
          <a:p>
            <a:pPr>
              <a:lnSpc>
                <a:spcPct val="200000"/>
              </a:lnSpc>
            </a:pPr>
            <a:r>
              <a:rPr lang="zh-CN" altLang="en-US" sz="1200" dirty="0"/>
              <a:t>板块</a:t>
            </a:r>
            <a:r>
              <a:rPr lang="zh-CN" altLang="en-US" sz="1200" dirty="0" smtClean="0"/>
              <a:t>内容：</a:t>
            </a:r>
            <a:r>
              <a:rPr lang="en-US" altLang="zh-CN" sz="1200" dirty="0" smtClean="0"/>
              <a:t>1. Agenda     2. </a:t>
            </a:r>
            <a:r>
              <a:rPr lang="zh-CN" altLang="en-US" sz="1200" dirty="0" smtClean="0"/>
              <a:t>展板信息   </a:t>
            </a:r>
            <a:r>
              <a:rPr lang="en-US" altLang="zh-CN" sz="1200" dirty="0" smtClean="0"/>
              <a:t>3. </a:t>
            </a:r>
            <a:r>
              <a:rPr lang="zh-CN" altLang="en-US" sz="1200" dirty="0" smtClean="0"/>
              <a:t>座位查询  </a:t>
            </a:r>
            <a:r>
              <a:rPr lang="en-US" altLang="zh-CN" sz="1200" dirty="0" smtClean="0"/>
              <a:t>4. </a:t>
            </a:r>
            <a:r>
              <a:rPr lang="zh-CN" altLang="en-US" sz="1200" dirty="0" smtClean="0"/>
              <a:t>问卷调查</a:t>
            </a:r>
            <a:endParaRPr lang="en-US" altLang="zh-CN" sz="1200" dirty="0" smtClean="0"/>
          </a:p>
          <a:p>
            <a:pPr>
              <a:lnSpc>
                <a:spcPct val="200000"/>
              </a:lnSpc>
            </a:pPr>
            <a:r>
              <a:rPr lang="zh-CN" altLang="en-US" sz="1200" dirty="0" smtClean="0"/>
              <a:t>项目</a:t>
            </a:r>
            <a:r>
              <a:rPr lang="zh-CN" altLang="en-US" sz="1200" dirty="0"/>
              <a:t>工序</a:t>
            </a:r>
            <a:r>
              <a:rPr lang="zh-CN" altLang="en-US" sz="1200" dirty="0" smtClean="0"/>
              <a:t>：内容整理确认 </a:t>
            </a:r>
            <a:r>
              <a:rPr lang="en-US" altLang="zh-CN" sz="1200" dirty="0" smtClean="0"/>
              <a:t>&gt;  Wireframe</a:t>
            </a:r>
            <a:r>
              <a:rPr lang="zh-CN" altLang="en-US" sz="1200" dirty="0" smtClean="0"/>
              <a:t>框架</a:t>
            </a:r>
            <a:r>
              <a:rPr lang="en-US" altLang="zh-CN" sz="1200" dirty="0" smtClean="0"/>
              <a:t>PPT  &gt;  </a:t>
            </a:r>
            <a:r>
              <a:rPr lang="zh-CN" altLang="en-US" sz="1200" dirty="0" smtClean="0"/>
              <a:t>设计图  </a:t>
            </a:r>
            <a:r>
              <a:rPr lang="en-US" altLang="zh-CN" sz="1200" dirty="0" smtClean="0"/>
              <a:t>&gt;  </a:t>
            </a:r>
            <a:r>
              <a:rPr lang="zh-CN" altLang="en-US" sz="1200" dirty="0" smtClean="0"/>
              <a:t>页面制作及问卷制作  </a:t>
            </a:r>
            <a:r>
              <a:rPr lang="en-US" altLang="zh-CN" sz="1200" dirty="0" smtClean="0"/>
              <a:t>&gt;  </a:t>
            </a:r>
            <a:r>
              <a:rPr lang="zh-CN" altLang="en-US" sz="1200" dirty="0" smtClean="0"/>
              <a:t>测试调试  </a:t>
            </a:r>
            <a:r>
              <a:rPr lang="en-US" altLang="zh-CN" sz="1200" dirty="0" smtClean="0"/>
              <a:t>&gt;  </a:t>
            </a:r>
            <a:r>
              <a:rPr lang="zh-CN" altLang="en-US" sz="1200" dirty="0" smtClean="0"/>
              <a:t>发布上线  </a:t>
            </a:r>
            <a:r>
              <a:rPr lang="en-US" altLang="zh-CN" sz="1200" dirty="0" smtClean="0"/>
              <a:t>&gt;  </a:t>
            </a:r>
            <a:r>
              <a:rPr lang="zh-CN" altLang="en-US" sz="1200" dirty="0" smtClean="0"/>
              <a:t>调查问卷回收</a:t>
            </a:r>
            <a:endParaRPr lang="en-US" altLang="zh-CN" sz="1200" dirty="0" smtClean="0"/>
          </a:p>
          <a:p>
            <a:pPr>
              <a:lnSpc>
                <a:spcPct val="200000"/>
              </a:lnSpc>
            </a:pPr>
            <a:r>
              <a:rPr lang="zh-CN" altLang="en-US" sz="1200" dirty="0" smtClean="0"/>
              <a:t>项目周期：前期约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周，后期（问卷）约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天。</a:t>
            </a:r>
            <a:endParaRPr lang="en-US" altLang="zh-CN" sz="1200" dirty="0" smtClean="0"/>
          </a:p>
        </p:txBody>
      </p:sp>
      <p:sp>
        <p:nvSpPr>
          <p:cNvPr id="185" name="TextBox 184"/>
          <p:cNvSpPr txBox="1"/>
          <p:nvPr/>
        </p:nvSpPr>
        <p:spPr>
          <a:xfrm>
            <a:off x="107504" y="36478"/>
            <a:ext cx="4355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HCR&amp;D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研究发表会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移动端导览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 项目概要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1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44808" y="627534"/>
            <a:ext cx="2123980" cy="424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241300" dist="304800" dir="5400000" sx="95000" sy="9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5952" y="627534"/>
            <a:ext cx="2123980" cy="424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241300" dist="304800" dir="5400000" sx="95000" sy="9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7300" y="640234"/>
            <a:ext cx="2106281" cy="42302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487300" y="627534"/>
            <a:ext cx="2106281" cy="4247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87300" y="640234"/>
            <a:ext cx="2112632" cy="42302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73721" y="4493964"/>
            <a:ext cx="936104" cy="288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English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5828" y="113159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POSTER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545829" y="4493964"/>
            <a:ext cx="936104" cy="288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日本語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50532" y="633884"/>
            <a:ext cx="2118256" cy="252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44808" y="640234"/>
            <a:ext cx="212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/>
              <a:t>FY2018 HCR&amp;D</a:t>
            </a:r>
            <a:r>
              <a:rPr lang="en-US" altLang="zh-CN" sz="1000" b="1" dirty="0"/>
              <a:t>/(</a:t>
            </a:r>
            <a:r>
              <a:rPr lang="en-US" altLang="zh-CN" sz="1000" b="1" dirty="0" smtClean="0"/>
              <a:t>CSI-CN) </a:t>
            </a:r>
            <a:r>
              <a:rPr lang="en-US" altLang="zh-CN" sz="1000" b="1" dirty="0" err="1" smtClean="0"/>
              <a:t>Kenpatsu</a:t>
            </a:r>
            <a:endParaRPr lang="zh-CN" altLang="en-US" sz="10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3550532" y="1031780"/>
            <a:ext cx="2123980" cy="443920"/>
            <a:chOff x="2388394" y="1049382"/>
            <a:chExt cx="2123980" cy="443920"/>
          </a:xfrm>
        </p:grpSpPr>
        <p:sp>
          <p:nvSpPr>
            <p:cNvPr id="29" name="矩形 28"/>
            <p:cNvSpPr/>
            <p:nvPr/>
          </p:nvSpPr>
          <p:spPr>
            <a:xfrm>
              <a:off x="2748187" y="1049382"/>
              <a:ext cx="141256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 smtClean="0"/>
                <a:t>Dec 7th, 2018 (Friday)</a:t>
              </a:r>
              <a:endParaRPr lang="zh-CN" altLang="en-US" sz="105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88394" y="1216303"/>
              <a:ext cx="21239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" b="1" dirty="0" smtClean="0"/>
                <a:t>Beijing </a:t>
              </a:r>
              <a:r>
                <a:rPr lang="en-US" altLang="zh-CN" sz="600" b="1" dirty="0" err="1" smtClean="0"/>
                <a:t>Wenjin</a:t>
              </a:r>
              <a:r>
                <a:rPr lang="en-US" altLang="zh-CN" sz="600" b="1" dirty="0" smtClean="0"/>
                <a:t> </a:t>
              </a:r>
              <a:r>
                <a:rPr lang="en-US" altLang="zh-CN" sz="600" b="1" dirty="0"/>
                <a:t>Hotel 5F </a:t>
              </a:r>
              <a:r>
                <a:rPr lang="en-US" altLang="zh-CN" sz="600" b="1" dirty="0" smtClean="0"/>
                <a:t/>
              </a:r>
              <a:br>
                <a:rPr lang="en-US" altLang="zh-CN" sz="600" b="1" dirty="0" smtClean="0"/>
              </a:br>
              <a:r>
                <a:rPr lang="en-US" altLang="zh-CN" sz="600" b="1" dirty="0" smtClean="0"/>
                <a:t>(</a:t>
              </a:r>
              <a:r>
                <a:rPr lang="en-US" altLang="zh-CN" sz="600" b="1" dirty="0"/>
                <a:t>South Gate of Tsinghua University)</a:t>
              </a:r>
              <a:endParaRPr lang="zh-CN" altLang="en-US" sz="600" dirty="0"/>
            </a:p>
          </p:txBody>
        </p:sp>
      </p:grpSp>
      <p:sp>
        <p:nvSpPr>
          <p:cNvPr id="47" name="圆角矩形 46"/>
          <p:cNvSpPr/>
          <p:nvPr/>
        </p:nvSpPr>
        <p:spPr>
          <a:xfrm>
            <a:off x="3676916" y="1925076"/>
            <a:ext cx="1879384" cy="40070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 smtClean="0"/>
              <a:t>Agenda</a:t>
            </a:r>
            <a:endParaRPr lang="zh-CN" altLang="en-US" sz="1200" dirty="0"/>
          </a:p>
        </p:txBody>
      </p:sp>
      <p:sp>
        <p:nvSpPr>
          <p:cNvPr id="51" name="圆角矩形 50"/>
          <p:cNvSpPr/>
          <p:nvPr/>
        </p:nvSpPr>
        <p:spPr>
          <a:xfrm>
            <a:off x="3681033" y="2395552"/>
            <a:ext cx="1862977" cy="40070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/>
              <a:t>Panel List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3558790" y="1674280"/>
            <a:ext cx="21099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 smtClean="0"/>
              <a:t>INFORMATION</a:t>
            </a:r>
            <a:endParaRPr lang="zh-CN" altLang="en-US" sz="1050" dirty="0"/>
          </a:p>
        </p:txBody>
      </p:sp>
      <p:sp>
        <p:nvSpPr>
          <p:cNvPr id="106" name="矩形 105"/>
          <p:cNvSpPr/>
          <p:nvPr/>
        </p:nvSpPr>
        <p:spPr>
          <a:xfrm>
            <a:off x="3660148" y="4333705"/>
            <a:ext cx="1841198" cy="3072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467544" y="4875494"/>
            <a:ext cx="900246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600" dirty="0" smtClean="0"/>
              <a:t>首页（海报</a:t>
            </a:r>
            <a:r>
              <a:rPr lang="en-US" altLang="zh-CN" sz="600" dirty="0" smtClean="0"/>
              <a:t>+</a:t>
            </a:r>
            <a:r>
              <a:rPr lang="zh-CN" altLang="en-US" sz="600" dirty="0" smtClean="0"/>
              <a:t>语言选择）</a:t>
            </a:r>
            <a:endParaRPr lang="zh-CN" altLang="en-US" sz="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3531283" y="4875494"/>
            <a:ext cx="1054135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600" dirty="0" smtClean="0"/>
              <a:t>主功能页（座位查询</a:t>
            </a:r>
            <a:r>
              <a:rPr lang="en-US" altLang="zh-CN" sz="600" dirty="0" smtClean="0"/>
              <a:t>+</a:t>
            </a:r>
            <a:r>
              <a:rPr lang="zh-CN" altLang="en-US" sz="600" dirty="0" smtClean="0"/>
              <a:t>信息）</a:t>
            </a:r>
            <a:endParaRPr lang="zh-CN" altLang="en-US" sz="600" dirty="0"/>
          </a:p>
        </p:txBody>
      </p:sp>
      <p:sp>
        <p:nvSpPr>
          <p:cNvPr id="155" name="矩形 154"/>
          <p:cNvSpPr/>
          <p:nvPr/>
        </p:nvSpPr>
        <p:spPr>
          <a:xfrm>
            <a:off x="6588224" y="627534"/>
            <a:ext cx="2123980" cy="424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241300" dist="304800" dir="5400000" sx="95000" sy="9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6593948" y="633884"/>
            <a:ext cx="2118256" cy="252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6588224" y="640234"/>
            <a:ext cx="212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Lunch &amp; Dinner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574699" y="4875494"/>
            <a:ext cx="784830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600" dirty="0" smtClean="0"/>
              <a:t>用餐页（座位查询）</a:t>
            </a:r>
            <a:endParaRPr lang="zh-CN" altLang="en-US" sz="600" dirty="0"/>
          </a:p>
        </p:txBody>
      </p:sp>
      <p:grpSp>
        <p:nvGrpSpPr>
          <p:cNvPr id="5" name="组合 4"/>
          <p:cNvGrpSpPr/>
          <p:nvPr/>
        </p:nvGrpSpPr>
        <p:grpSpPr>
          <a:xfrm>
            <a:off x="6588224" y="3914135"/>
            <a:ext cx="2115721" cy="586833"/>
            <a:chOff x="6602207" y="1561927"/>
            <a:chExt cx="2115721" cy="586833"/>
          </a:xfrm>
        </p:grpSpPr>
        <p:grpSp>
          <p:nvGrpSpPr>
            <p:cNvPr id="164" name="组合 163"/>
            <p:cNvGrpSpPr/>
            <p:nvPr/>
          </p:nvGrpSpPr>
          <p:grpSpPr>
            <a:xfrm>
              <a:off x="6720332" y="1819510"/>
              <a:ext cx="1841198" cy="329250"/>
              <a:chOff x="2476592" y="1543388"/>
              <a:chExt cx="1879384" cy="329250"/>
            </a:xfrm>
          </p:grpSpPr>
          <p:sp>
            <p:nvSpPr>
              <p:cNvPr id="165" name="圆角矩形 164"/>
              <p:cNvSpPr/>
              <p:nvPr/>
            </p:nvSpPr>
            <p:spPr>
              <a:xfrm>
                <a:off x="2476592" y="1543388"/>
                <a:ext cx="1879384" cy="3292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1100" dirty="0" smtClean="0">
                    <a:solidFill>
                      <a:schemeClr val="tx1"/>
                    </a:solidFill>
                  </a:rPr>
                  <a:t>Hitachi Taro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6" name="组合 165"/>
              <p:cNvGrpSpPr/>
              <p:nvPr/>
            </p:nvGrpSpPr>
            <p:grpSpPr>
              <a:xfrm>
                <a:off x="4084891" y="1628990"/>
                <a:ext cx="154813" cy="155342"/>
                <a:chOff x="3969519" y="1301651"/>
                <a:chExt cx="254273" cy="255141"/>
              </a:xfrm>
            </p:grpSpPr>
            <p:sp>
              <p:nvSpPr>
                <p:cNvPr id="167" name="椭圆 166"/>
                <p:cNvSpPr/>
                <p:nvPr/>
              </p:nvSpPr>
              <p:spPr>
                <a:xfrm>
                  <a:off x="3969519" y="1301651"/>
                  <a:ext cx="183133" cy="183133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8" name="直接连接符 167"/>
                <p:cNvCxnSpPr/>
                <p:nvPr/>
              </p:nvCxnSpPr>
              <p:spPr>
                <a:xfrm>
                  <a:off x="4128840" y="1465163"/>
                  <a:ext cx="94952" cy="91629"/>
                </a:xfrm>
                <a:prstGeom prst="lin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9" name="矩形 168"/>
            <p:cNvSpPr/>
            <p:nvPr/>
          </p:nvSpPr>
          <p:spPr>
            <a:xfrm>
              <a:off x="6602207" y="1561927"/>
              <a:ext cx="21157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900" b="1" dirty="0" smtClean="0"/>
                <a:t>CHECK MY TABLE</a:t>
              </a:r>
              <a:endParaRPr lang="zh-CN" altLang="en-US" sz="900" dirty="0"/>
            </a:p>
          </p:txBody>
        </p:sp>
      </p:grpSp>
      <p:sp>
        <p:nvSpPr>
          <p:cNvPr id="176" name="圆角矩形 175"/>
          <p:cNvSpPr/>
          <p:nvPr/>
        </p:nvSpPr>
        <p:spPr>
          <a:xfrm>
            <a:off x="3681033" y="2865452"/>
            <a:ext cx="1862977" cy="40070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/>
              <a:t>Lunch &amp; Dinner</a:t>
            </a:r>
            <a:endParaRPr lang="zh-CN" altLang="en-US" sz="1200" dirty="0"/>
          </a:p>
        </p:txBody>
      </p:sp>
      <p:sp>
        <p:nvSpPr>
          <p:cNvPr id="177" name="矩形 176"/>
          <p:cNvSpPr/>
          <p:nvPr/>
        </p:nvSpPr>
        <p:spPr>
          <a:xfrm>
            <a:off x="3542022" y="4102873"/>
            <a:ext cx="21099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 smtClean="0"/>
              <a:t>Contact Us</a:t>
            </a:r>
            <a:endParaRPr lang="zh-CN" altLang="en-US" sz="1050" dirty="0"/>
          </a:p>
        </p:txBody>
      </p:sp>
      <p:sp>
        <p:nvSpPr>
          <p:cNvPr id="178" name="矩形 177"/>
          <p:cNvSpPr/>
          <p:nvPr/>
        </p:nvSpPr>
        <p:spPr>
          <a:xfrm>
            <a:off x="3542023" y="4397467"/>
            <a:ext cx="207753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b="1" dirty="0" err="1" smtClean="0"/>
              <a:t>Xxxx</a:t>
            </a:r>
            <a:r>
              <a:rPr lang="en-US" altLang="zh-CN" sz="600" b="1" dirty="0" smtClean="0"/>
              <a:t>: 199-9999-9999            BBBB: 188-8888-8888</a:t>
            </a:r>
            <a:endParaRPr lang="zh-CN" altLang="en-US" sz="6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504" y="36478"/>
            <a:ext cx="4623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HCR&amp;D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研究发表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 移动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端导览页面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Wireframe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681033" y="3346013"/>
            <a:ext cx="1862977" cy="40070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 smtClean="0"/>
              <a:t>Survey</a:t>
            </a:r>
            <a:endParaRPr lang="zh-CN" altLang="en-US" sz="1200" dirty="0"/>
          </a:p>
        </p:txBody>
      </p:sp>
      <p:sp>
        <p:nvSpPr>
          <p:cNvPr id="67" name="燕尾形 66"/>
          <p:cNvSpPr/>
          <p:nvPr/>
        </p:nvSpPr>
        <p:spPr>
          <a:xfrm rot="10800000">
            <a:off x="6683609" y="686809"/>
            <a:ext cx="73446" cy="146717"/>
          </a:xfrm>
          <a:prstGeom prst="chevron">
            <a:avLst>
              <a:gd name="adj" fmla="val 10000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588224" y="1106368"/>
            <a:ext cx="21157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 smtClean="0"/>
              <a:t>LUNCH</a:t>
            </a:r>
            <a:endParaRPr lang="zh-CN" altLang="en-US" sz="1050" b="1" dirty="0"/>
          </a:p>
        </p:txBody>
      </p:sp>
      <p:sp>
        <p:nvSpPr>
          <p:cNvPr id="71" name="矩形 70"/>
          <p:cNvSpPr/>
          <p:nvPr/>
        </p:nvSpPr>
        <p:spPr>
          <a:xfrm>
            <a:off x="6588224" y="2756150"/>
            <a:ext cx="21157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 smtClean="0"/>
              <a:t>DINNER</a:t>
            </a:r>
            <a:endParaRPr lang="zh-CN" altLang="en-US" sz="1050" b="1" dirty="0"/>
          </a:p>
        </p:txBody>
      </p:sp>
      <p:sp>
        <p:nvSpPr>
          <p:cNvPr id="72" name="矩形 71"/>
          <p:cNvSpPr/>
          <p:nvPr/>
        </p:nvSpPr>
        <p:spPr>
          <a:xfrm>
            <a:off x="6904744" y="1564510"/>
            <a:ext cx="1807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err="1" smtClean="0"/>
              <a:t>Wenjin</a:t>
            </a:r>
            <a:r>
              <a:rPr lang="en-US" altLang="zh-CN" sz="900" dirty="0" smtClean="0"/>
              <a:t> Hotel 2F Reno </a:t>
            </a:r>
            <a:r>
              <a:rPr lang="en-US" altLang="zh-CN" sz="900" dirty="0"/>
              <a:t>Café </a:t>
            </a:r>
            <a:r>
              <a:rPr lang="en-US" altLang="zh-CN" sz="900" dirty="0" smtClean="0"/>
              <a:t/>
            </a:r>
            <a:br>
              <a:rPr lang="en-US" altLang="zh-CN" sz="900" dirty="0" smtClean="0"/>
            </a:br>
            <a:r>
              <a:rPr lang="en-US" altLang="zh-CN" sz="900" dirty="0" smtClean="0"/>
              <a:t>(buffet)</a:t>
            </a:r>
            <a:endParaRPr lang="zh-CN" altLang="en-US" sz="900" dirty="0"/>
          </a:p>
        </p:txBody>
      </p:sp>
      <p:sp>
        <p:nvSpPr>
          <p:cNvPr id="73" name="矩形 72"/>
          <p:cNvSpPr/>
          <p:nvPr/>
        </p:nvSpPr>
        <p:spPr>
          <a:xfrm>
            <a:off x="6958855" y="3238661"/>
            <a:ext cx="17450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err="1"/>
              <a:t>Wenjin</a:t>
            </a:r>
            <a:r>
              <a:rPr lang="en-US" altLang="zh-CN" sz="900" dirty="0"/>
              <a:t> Hotel </a:t>
            </a:r>
            <a:r>
              <a:rPr lang="en-US" altLang="zh-CN" sz="900" dirty="0" smtClean="0"/>
              <a:t>5F</a:t>
            </a:r>
            <a:endParaRPr lang="zh-CN" altLang="en-US" sz="900" dirty="0"/>
          </a:p>
        </p:txBody>
      </p:sp>
      <p:sp>
        <p:nvSpPr>
          <p:cNvPr id="49" name="矩形 48"/>
          <p:cNvSpPr/>
          <p:nvPr/>
        </p:nvSpPr>
        <p:spPr>
          <a:xfrm>
            <a:off x="7240736" y="1281410"/>
            <a:ext cx="8251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12:00 - 13:30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757055" y="1624212"/>
            <a:ext cx="147689" cy="243595"/>
            <a:chOff x="6012159" y="1204388"/>
            <a:chExt cx="436946" cy="720688"/>
          </a:xfrm>
        </p:grpSpPr>
        <p:sp>
          <p:nvSpPr>
            <p:cNvPr id="2" name="椭圆 1"/>
            <p:cNvSpPr/>
            <p:nvPr/>
          </p:nvSpPr>
          <p:spPr>
            <a:xfrm>
              <a:off x="6012160" y="1204388"/>
              <a:ext cx="436945" cy="43694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6012159" y="1417170"/>
              <a:ext cx="436946" cy="50790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6159848" y="1337200"/>
              <a:ext cx="141568" cy="141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6574699" y="2587099"/>
            <a:ext cx="212924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6781378" y="3257723"/>
            <a:ext cx="147689" cy="243595"/>
            <a:chOff x="6012159" y="1204388"/>
            <a:chExt cx="436946" cy="720688"/>
          </a:xfrm>
        </p:grpSpPr>
        <p:sp>
          <p:nvSpPr>
            <p:cNvPr id="60" name="椭圆 59"/>
            <p:cNvSpPr/>
            <p:nvPr/>
          </p:nvSpPr>
          <p:spPr>
            <a:xfrm>
              <a:off x="6012160" y="1204388"/>
              <a:ext cx="436945" cy="43694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10800000">
              <a:off x="6012159" y="1417170"/>
              <a:ext cx="436946" cy="50790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159848" y="1337200"/>
              <a:ext cx="141568" cy="141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矩形 62"/>
          <p:cNvSpPr/>
          <p:nvPr/>
        </p:nvSpPr>
        <p:spPr>
          <a:xfrm>
            <a:off x="7240519" y="2965273"/>
            <a:ext cx="8251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18:30 ~ 20:00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32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3531351" y="627534"/>
            <a:ext cx="2123980" cy="424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241300" dist="304800" dir="5400000" sx="95000" sy="9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33973" y="633884"/>
            <a:ext cx="2118256" cy="252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28249" y="640234"/>
            <a:ext cx="212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Panel List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3639107" y="1031780"/>
            <a:ext cx="1944216" cy="2527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圆角矩形 143"/>
          <p:cNvSpPr/>
          <p:nvPr/>
        </p:nvSpPr>
        <p:spPr>
          <a:xfrm rot="10800000">
            <a:off x="3639958" y="1027318"/>
            <a:ext cx="989982" cy="253468"/>
          </a:xfrm>
          <a:custGeom>
            <a:avLst/>
            <a:gdLst>
              <a:gd name="connsiteX0" fmla="*/ 0 w 900100"/>
              <a:gd name="connsiteY0" fmla="*/ 42124 h 252738"/>
              <a:gd name="connsiteX1" fmla="*/ 42124 w 900100"/>
              <a:gd name="connsiteY1" fmla="*/ 0 h 252738"/>
              <a:gd name="connsiteX2" fmla="*/ 857976 w 900100"/>
              <a:gd name="connsiteY2" fmla="*/ 0 h 252738"/>
              <a:gd name="connsiteX3" fmla="*/ 900100 w 900100"/>
              <a:gd name="connsiteY3" fmla="*/ 42124 h 252738"/>
              <a:gd name="connsiteX4" fmla="*/ 900100 w 900100"/>
              <a:gd name="connsiteY4" fmla="*/ 210614 h 252738"/>
              <a:gd name="connsiteX5" fmla="*/ 857976 w 900100"/>
              <a:gd name="connsiteY5" fmla="*/ 252738 h 252738"/>
              <a:gd name="connsiteX6" fmla="*/ 42124 w 900100"/>
              <a:gd name="connsiteY6" fmla="*/ 252738 h 252738"/>
              <a:gd name="connsiteX7" fmla="*/ 0 w 900100"/>
              <a:gd name="connsiteY7" fmla="*/ 210614 h 252738"/>
              <a:gd name="connsiteX8" fmla="*/ 0 w 900100"/>
              <a:gd name="connsiteY8" fmla="*/ 42124 h 252738"/>
              <a:gd name="connsiteX0" fmla="*/ 0 w 900100"/>
              <a:gd name="connsiteY0" fmla="*/ 42124 h 252738"/>
              <a:gd name="connsiteX1" fmla="*/ 42124 w 900100"/>
              <a:gd name="connsiteY1" fmla="*/ 0 h 252738"/>
              <a:gd name="connsiteX2" fmla="*/ 857976 w 900100"/>
              <a:gd name="connsiteY2" fmla="*/ 0 h 252738"/>
              <a:gd name="connsiteX3" fmla="*/ 900100 w 900100"/>
              <a:gd name="connsiteY3" fmla="*/ 42124 h 252738"/>
              <a:gd name="connsiteX4" fmla="*/ 900100 w 900100"/>
              <a:gd name="connsiteY4" fmla="*/ 210614 h 252738"/>
              <a:gd name="connsiteX5" fmla="*/ 857976 w 900100"/>
              <a:gd name="connsiteY5" fmla="*/ 252738 h 252738"/>
              <a:gd name="connsiteX6" fmla="*/ 42124 w 900100"/>
              <a:gd name="connsiteY6" fmla="*/ 252738 h 252738"/>
              <a:gd name="connsiteX7" fmla="*/ 0 w 900100"/>
              <a:gd name="connsiteY7" fmla="*/ 210614 h 252738"/>
              <a:gd name="connsiteX8" fmla="*/ 0 w 900100"/>
              <a:gd name="connsiteY8" fmla="*/ 42124 h 252738"/>
              <a:gd name="connsiteX0" fmla="*/ 0 w 900100"/>
              <a:gd name="connsiteY0" fmla="*/ 210614 h 252738"/>
              <a:gd name="connsiteX1" fmla="*/ 42124 w 900100"/>
              <a:gd name="connsiteY1" fmla="*/ 0 h 252738"/>
              <a:gd name="connsiteX2" fmla="*/ 857976 w 900100"/>
              <a:gd name="connsiteY2" fmla="*/ 0 h 252738"/>
              <a:gd name="connsiteX3" fmla="*/ 900100 w 900100"/>
              <a:gd name="connsiteY3" fmla="*/ 42124 h 252738"/>
              <a:gd name="connsiteX4" fmla="*/ 900100 w 900100"/>
              <a:gd name="connsiteY4" fmla="*/ 210614 h 252738"/>
              <a:gd name="connsiteX5" fmla="*/ 857976 w 900100"/>
              <a:gd name="connsiteY5" fmla="*/ 252738 h 252738"/>
              <a:gd name="connsiteX6" fmla="*/ 42124 w 900100"/>
              <a:gd name="connsiteY6" fmla="*/ 252738 h 252738"/>
              <a:gd name="connsiteX7" fmla="*/ 0 w 900100"/>
              <a:gd name="connsiteY7" fmla="*/ 210614 h 252738"/>
              <a:gd name="connsiteX0" fmla="*/ 0 w 857976"/>
              <a:gd name="connsiteY0" fmla="*/ 252738 h 252738"/>
              <a:gd name="connsiteX1" fmla="*/ 0 w 857976"/>
              <a:gd name="connsiteY1" fmla="*/ 0 h 252738"/>
              <a:gd name="connsiteX2" fmla="*/ 815852 w 857976"/>
              <a:gd name="connsiteY2" fmla="*/ 0 h 252738"/>
              <a:gd name="connsiteX3" fmla="*/ 857976 w 857976"/>
              <a:gd name="connsiteY3" fmla="*/ 42124 h 252738"/>
              <a:gd name="connsiteX4" fmla="*/ 857976 w 857976"/>
              <a:gd name="connsiteY4" fmla="*/ 210614 h 252738"/>
              <a:gd name="connsiteX5" fmla="*/ 815852 w 857976"/>
              <a:gd name="connsiteY5" fmla="*/ 252738 h 252738"/>
              <a:gd name="connsiteX6" fmla="*/ 0 w 857976"/>
              <a:gd name="connsiteY6" fmla="*/ 252738 h 252738"/>
              <a:gd name="connsiteX0" fmla="*/ 61020 w 918996"/>
              <a:gd name="connsiteY0" fmla="*/ 252738 h 252739"/>
              <a:gd name="connsiteX1" fmla="*/ 61020 w 918996"/>
              <a:gd name="connsiteY1" fmla="*/ 0 h 252739"/>
              <a:gd name="connsiteX2" fmla="*/ 876872 w 918996"/>
              <a:gd name="connsiteY2" fmla="*/ 0 h 252739"/>
              <a:gd name="connsiteX3" fmla="*/ 918996 w 918996"/>
              <a:gd name="connsiteY3" fmla="*/ 42124 h 252739"/>
              <a:gd name="connsiteX4" fmla="*/ 918996 w 918996"/>
              <a:gd name="connsiteY4" fmla="*/ 210614 h 252739"/>
              <a:gd name="connsiteX5" fmla="*/ 876872 w 918996"/>
              <a:gd name="connsiteY5" fmla="*/ 252738 h 252739"/>
              <a:gd name="connsiteX6" fmla="*/ 61020 w 918996"/>
              <a:gd name="connsiteY6" fmla="*/ 252738 h 252739"/>
              <a:gd name="connsiteX0" fmla="*/ 0 w 857976"/>
              <a:gd name="connsiteY0" fmla="*/ 253467 h 253468"/>
              <a:gd name="connsiteX1" fmla="*/ 0 w 857976"/>
              <a:gd name="connsiteY1" fmla="*/ 729 h 253468"/>
              <a:gd name="connsiteX2" fmla="*/ 815852 w 857976"/>
              <a:gd name="connsiteY2" fmla="*/ 729 h 253468"/>
              <a:gd name="connsiteX3" fmla="*/ 857976 w 857976"/>
              <a:gd name="connsiteY3" fmla="*/ 42853 h 253468"/>
              <a:gd name="connsiteX4" fmla="*/ 857976 w 857976"/>
              <a:gd name="connsiteY4" fmla="*/ 211343 h 253468"/>
              <a:gd name="connsiteX5" fmla="*/ 815852 w 857976"/>
              <a:gd name="connsiteY5" fmla="*/ 253467 h 253468"/>
              <a:gd name="connsiteX6" fmla="*/ 0 w 857976"/>
              <a:gd name="connsiteY6" fmla="*/ 253467 h 25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76" h="253468">
                <a:moveTo>
                  <a:pt x="0" y="253467"/>
                </a:moveTo>
                <a:cubicBezTo>
                  <a:pt x="-2625" y="254206"/>
                  <a:pt x="-2625" y="2370"/>
                  <a:pt x="0" y="729"/>
                </a:cubicBezTo>
                <a:cubicBezTo>
                  <a:pt x="2625" y="-912"/>
                  <a:pt x="543901" y="729"/>
                  <a:pt x="815852" y="729"/>
                </a:cubicBezTo>
                <a:cubicBezTo>
                  <a:pt x="839116" y="729"/>
                  <a:pt x="857976" y="19589"/>
                  <a:pt x="857976" y="42853"/>
                </a:cubicBezTo>
                <a:lnTo>
                  <a:pt x="857976" y="211343"/>
                </a:lnTo>
                <a:cubicBezTo>
                  <a:pt x="857976" y="234607"/>
                  <a:pt x="839116" y="253467"/>
                  <a:pt x="815852" y="253467"/>
                </a:cubicBezTo>
                <a:lnTo>
                  <a:pt x="0" y="25346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999147" y="1040175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>
                <a:solidFill>
                  <a:schemeClr val="bg1"/>
                </a:solidFill>
              </a:rPr>
              <a:t>List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93814" y="1040175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Map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31282" y="4875494"/>
            <a:ext cx="802464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600" dirty="0" smtClean="0"/>
              <a:t>展板信息页（列表）</a:t>
            </a:r>
            <a:endParaRPr lang="zh-CN" altLang="en-US" sz="600" dirty="0"/>
          </a:p>
        </p:txBody>
      </p:sp>
      <p:sp>
        <p:nvSpPr>
          <p:cNvPr id="76" name="燕尾形 75"/>
          <p:cNvSpPr/>
          <p:nvPr/>
        </p:nvSpPr>
        <p:spPr>
          <a:xfrm rot="10800000">
            <a:off x="3639107" y="686809"/>
            <a:ext cx="73446" cy="146717"/>
          </a:xfrm>
          <a:prstGeom prst="chevron">
            <a:avLst>
              <a:gd name="adj" fmla="val 10000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33973" y="1389429"/>
            <a:ext cx="2121358" cy="2160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u="none" strike="noStrike" dirty="0" smtClean="0">
                <a:effectLst/>
              </a:rPr>
              <a:t>Business Incubation</a:t>
            </a:r>
            <a:endParaRPr lang="en-US" altLang="zh-CN" sz="800" b="1" i="0" u="none" strike="noStrike" dirty="0" smtClean="0">
              <a:effectLst/>
              <a:latin typeface="ＭＳ Ｐゴシック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39107" y="1867780"/>
            <a:ext cx="162072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" dirty="0" smtClean="0"/>
              <a:t>A-01       Digital care management"</a:t>
            </a:r>
            <a:endParaRPr lang="en-US" altLang="zh-CN" sz="600" dirty="0"/>
          </a:p>
        </p:txBody>
      </p:sp>
      <p:sp>
        <p:nvSpPr>
          <p:cNvPr id="5" name="矩形 4"/>
          <p:cNvSpPr/>
          <p:nvPr/>
        </p:nvSpPr>
        <p:spPr>
          <a:xfrm>
            <a:off x="3639107" y="1667725"/>
            <a:ext cx="12547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b="1" dirty="0" smtClean="0"/>
              <a:t>Healthcare &amp; Nursing</a:t>
            </a:r>
            <a:endParaRPr lang="zh-CN" altLang="en-US" sz="700" b="1" dirty="0"/>
          </a:p>
        </p:txBody>
      </p:sp>
      <p:sp>
        <p:nvSpPr>
          <p:cNvPr id="81" name="矩形 80"/>
          <p:cNvSpPr/>
          <p:nvPr/>
        </p:nvSpPr>
        <p:spPr>
          <a:xfrm>
            <a:off x="3639107" y="2432090"/>
            <a:ext cx="162072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" dirty="0" smtClean="0"/>
              <a:t>A-02       Urban mobility solution in China</a:t>
            </a:r>
            <a:endParaRPr lang="en-US" altLang="zh-CN" sz="600" dirty="0"/>
          </a:p>
        </p:txBody>
      </p:sp>
      <p:sp>
        <p:nvSpPr>
          <p:cNvPr id="82" name="矩形 81"/>
          <p:cNvSpPr/>
          <p:nvPr/>
        </p:nvSpPr>
        <p:spPr>
          <a:xfrm>
            <a:off x="3999147" y="2029363"/>
            <a:ext cx="505808" cy="461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00" dirty="0" smtClean="0">
                <a:solidFill>
                  <a:schemeClr val="bg1">
                    <a:lumMod val="50000"/>
                  </a:schemeClr>
                </a:solidFill>
              </a:rPr>
              <a:t>宫崎邦彦</a:t>
            </a:r>
            <a:endParaRPr lang="en-US" altLang="zh-CN" sz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999147" y="2577941"/>
            <a:ext cx="505808" cy="461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00" dirty="0" smtClean="0">
                <a:solidFill>
                  <a:schemeClr val="bg1">
                    <a:lumMod val="50000"/>
                  </a:schemeClr>
                </a:solidFill>
              </a:rPr>
              <a:t>関口隆昭</a:t>
            </a:r>
            <a:endParaRPr lang="en-US" altLang="zh-CN" sz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639107" y="2664083"/>
            <a:ext cx="162072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" dirty="0" smtClean="0"/>
              <a:t>A-02       Robot collaboration platform - GRACE </a:t>
            </a:r>
            <a:endParaRPr lang="en-US" altLang="zh-CN" sz="600" dirty="0"/>
          </a:p>
        </p:txBody>
      </p:sp>
      <p:sp>
        <p:nvSpPr>
          <p:cNvPr id="87" name="矩形 86"/>
          <p:cNvSpPr/>
          <p:nvPr/>
        </p:nvSpPr>
        <p:spPr>
          <a:xfrm>
            <a:off x="3999147" y="2825666"/>
            <a:ext cx="505808" cy="461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00" dirty="0" smtClean="0">
                <a:solidFill>
                  <a:schemeClr val="bg1">
                    <a:lumMod val="50000"/>
                  </a:schemeClr>
                </a:solidFill>
              </a:rPr>
              <a:t>鲁时雨、车航宇、裴雅超</a:t>
            </a:r>
            <a:endParaRPr lang="en-US" altLang="zh-CN" sz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39107" y="2232035"/>
            <a:ext cx="12547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b="1" dirty="0" smtClean="0"/>
              <a:t>Urban Digital</a:t>
            </a:r>
            <a:endParaRPr lang="zh-CN" altLang="en-US" sz="700" b="1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712554" y="2432090"/>
            <a:ext cx="19396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3712554" y="1869149"/>
            <a:ext cx="19396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3712554" y="2137188"/>
            <a:ext cx="19396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3712554" y="2664083"/>
            <a:ext cx="19396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3712554" y="2952115"/>
            <a:ext cx="19396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燕尾形 92"/>
          <p:cNvSpPr/>
          <p:nvPr/>
        </p:nvSpPr>
        <p:spPr>
          <a:xfrm>
            <a:off x="5451426" y="1949199"/>
            <a:ext cx="56678" cy="113222"/>
          </a:xfrm>
          <a:prstGeom prst="chevron">
            <a:avLst>
              <a:gd name="adj" fmla="val 100000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燕尾形 95"/>
          <p:cNvSpPr/>
          <p:nvPr/>
        </p:nvSpPr>
        <p:spPr>
          <a:xfrm>
            <a:off x="5451426" y="2489798"/>
            <a:ext cx="56678" cy="113222"/>
          </a:xfrm>
          <a:prstGeom prst="chevron">
            <a:avLst>
              <a:gd name="adj" fmla="val 100000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燕尾形 96"/>
          <p:cNvSpPr/>
          <p:nvPr/>
        </p:nvSpPr>
        <p:spPr>
          <a:xfrm>
            <a:off x="5451426" y="2751812"/>
            <a:ext cx="56678" cy="113222"/>
          </a:xfrm>
          <a:prstGeom prst="chevron">
            <a:avLst>
              <a:gd name="adj" fmla="val 100000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533973" y="3075806"/>
            <a:ext cx="2121358" cy="2160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u="none" strike="noStrike" dirty="0" smtClean="0">
                <a:effectLst/>
              </a:rPr>
              <a:t>Baseload Technology</a:t>
            </a:r>
            <a:endParaRPr lang="en-US" altLang="zh-CN" sz="800" b="1" i="0" u="none" strike="noStrike" dirty="0" smtClean="0">
              <a:effectLst/>
              <a:latin typeface="ＭＳ Ｐゴシック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639107" y="3363838"/>
            <a:ext cx="12547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b="1" dirty="0" smtClean="0"/>
              <a:t>Design</a:t>
            </a:r>
            <a:endParaRPr lang="zh-CN" altLang="en-US" sz="700" b="1" dirty="0"/>
          </a:p>
        </p:txBody>
      </p:sp>
      <p:sp>
        <p:nvSpPr>
          <p:cNvPr id="119" name="矩形 118"/>
          <p:cNvSpPr/>
          <p:nvPr/>
        </p:nvSpPr>
        <p:spPr>
          <a:xfrm>
            <a:off x="3639106" y="3563893"/>
            <a:ext cx="18363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" dirty="0" smtClean="0"/>
              <a:t>B-01       </a:t>
            </a:r>
            <a:r>
              <a:rPr lang="en-US" altLang="zh-CN" sz="600" dirty="0" err="1" smtClean="0"/>
              <a:t>Nexperience</a:t>
            </a:r>
            <a:r>
              <a:rPr lang="en-US" altLang="zh-CN" sz="600" dirty="0" smtClean="0"/>
              <a:t> for China SIB (collaboration </a:t>
            </a:r>
          </a:p>
          <a:p>
            <a:r>
              <a:rPr lang="en-US" altLang="zh-CN" sz="600" dirty="0" smtClean="0"/>
              <a:t>               with </a:t>
            </a:r>
            <a:r>
              <a:rPr lang="en-US" altLang="zh-CN" sz="600" dirty="0" err="1" smtClean="0"/>
              <a:t>Tencent</a:t>
            </a:r>
            <a:r>
              <a:rPr lang="en-US" altLang="zh-CN" sz="600" dirty="0" smtClean="0"/>
              <a:t> and ZTT etc.)-TBD</a:t>
            </a:r>
            <a:endParaRPr lang="en-US" altLang="zh-CN" sz="600" dirty="0"/>
          </a:p>
        </p:txBody>
      </p:sp>
      <p:sp>
        <p:nvSpPr>
          <p:cNvPr id="121" name="矩形 120"/>
          <p:cNvSpPr/>
          <p:nvPr/>
        </p:nvSpPr>
        <p:spPr>
          <a:xfrm>
            <a:off x="3999147" y="3817809"/>
            <a:ext cx="505808" cy="461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00" dirty="0" smtClean="0">
                <a:solidFill>
                  <a:schemeClr val="bg1">
                    <a:lumMod val="50000"/>
                  </a:schemeClr>
                </a:solidFill>
              </a:rPr>
              <a:t>陈玉露</a:t>
            </a:r>
            <a:endParaRPr lang="en-US" altLang="zh-CN" sz="3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3712554" y="3565262"/>
            <a:ext cx="19396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3712554" y="3939902"/>
            <a:ext cx="19396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燕尾形 123"/>
          <p:cNvSpPr/>
          <p:nvPr/>
        </p:nvSpPr>
        <p:spPr>
          <a:xfrm>
            <a:off x="5451426" y="3701923"/>
            <a:ext cx="56678" cy="113222"/>
          </a:xfrm>
          <a:prstGeom prst="chevron">
            <a:avLst>
              <a:gd name="adj" fmla="val 100000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465753" y="627534"/>
            <a:ext cx="2123980" cy="424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241300" dist="304800" dir="5400000" sx="95000" sy="9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471477" y="633884"/>
            <a:ext cx="2118256" cy="252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465753" y="640234"/>
            <a:ext cx="212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/>
              <a:t>AGENDA</a:t>
            </a:r>
            <a:endParaRPr lang="zh-CN" altLang="en-US" sz="1000" dirty="0"/>
          </a:p>
        </p:txBody>
      </p:sp>
      <p:sp>
        <p:nvSpPr>
          <p:cNvPr id="142" name="矩形 141"/>
          <p:cNvSpPr/>
          <p:nvPr/>
        </p:nvSpPr>
        <p:spPr>
          <a:xfrm>
            <a:off x="858212" y="1291439"/>
            <a:ext cx="1584176" cy="4207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schemeClr val="bg1"/>
                </a:solidFill>
              </a:rPr>
              <a:t>Poster  Exhibition</a:t>
            </a:r>
            <a:endParaRPr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858212" y="2192196"/>
            <a:ext cx="1584176" cy="2683298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/>
          <a:lstStyle/>
          <a:p>
            <a:pPr algn="ctr"/>
            <a:endParaRPr lang="zh-CN" altLang="en-US" sz="6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858212" y="1069074"/>
            <a:ext cx="1584175" cy="21544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&lt;Start Reception&gt;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858212" y="1750141"/>
            <a:ext cx="1584176" cy="39861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&lt;Lunch&gt;</a:t>
            </a:r>
          </a:p>
          <a:p>
            <a:pPr algn="ctr"/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en-US" altLang="zh-CN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Wenjin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Hotel 2F Reno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Cafe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226946" y="2415780"/>
            <a:ext cx="8467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>
                <a:solidFill>
                  <a:schemeClr val="bg1"/>
                </a:solidFill>
              </a:rPr>
              <a:t>Opening Remarks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858212" y="2415780"/>
            <a:ext cx="1584176" cy="186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/>
          <a:lstStyle/>
          <a:p>
            <a:pPr algn="ctr"/>
            <a:r>
              <a:rPr lang="en-US" altLang="zh-CN" sz="600" b="1" dirty="0" smtClean="0"/>
              <a:t>Session 1</a:t>
            </a:r>
          </a:p>
          <a:p>
            <a:pPr algn="ctr"/>
            <a:r>
              <a:rPr lang="en-US" altLang="zh-CN" sz="600" b="1" dirty="0" smtClean="0"/>
              <a:t> China Regional Strategy &amp; (RDG) Technology Strategy</a:t>
            </a:r>
            <a:endParaRPr lang="zh-CN" altLang="en-US" sz="400" b="1" dirty="0"/>
          </a:p>
        </p:txBody>
      </p:sp>
      <p:sp>
        <p:nvSpPr>
          <p:cNvPr id="151" name="矩形 150"/>
          <p:cNvSpPr/>
          <p:nvPr/>
        </p:nvSpPr>
        <p:spPr>
          <a:xfrm>
            <a:off x="858212" y="3247497"/>
            <a:ext cx="1584176" cy="186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/>
          <a:lstStyle/>
          <a:p>
            <a:pPr algn="ctr"/>
            <a:r>
              <a:rPr lang="en-US" altLang="zh-CN" sz="600" b="1" dirty="0" smtClean="0"/>
              <a:t>Session 2 </a:t>
            </a:r>
          </a:p>
          <a:p>
            <a:pPr algn="ctr"/>
            <a:r>
              <a:rPr lang="en-US" altLang="zh-CN" sz="600" b="1" dirty="0" smtClean="0"/>
              <a:t>R&amp;D Activities in China</a:t>
            </a:r>
            <a:endParaRPr lang="zh-CN" altLang="en-US" sz="400" b="1" dirty="0"/>
          </a:p>
        </p:txBody>
      </p:sp>
      <p:sp>
        <p:nvSpPr>
          <p:cNvPr id="152" name="矩形 151"/>
          <p:cNvSpPr/>
          <p:nvPr/>
        </p:nvSpPr>
        <p:spPr>
          <a:xfrm>
            <a:off x="858212" y="4682399"/>
            <a:ext cx="1584176" cy="186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/>
          <a:lstStyle/>
          <a:p>
            <a:pPr algn="ctr"/>
            <a:r>
              <a:rPr lang="en-US" altLang="zh-CN" sz="600" b="1" dirty="0" smtClean="0"/>
              <a:t>Session 3</a:t>
            </a:r>
          </a:p>
          <a:p>
            <a:pPr algn="ctr"/>
            <a:r>
              <a:rPr lang="en-US" altLang="zh-CN" sz="600" b="1" dirty="0" smtClean="0"/>
              <a:t>Open Forum: Driving Open Innovation in China</a:t>
            </a:r>
            <a:endParaRPr lang="zh-CN" altLang="en-US" sz="400" b="1" dirty="0"/>
          </a:p>
        </p:txBody>
      </p:sp>
      <p:sp>
        <p:nvSpPr>
          <p:cNvPr id="153" name="矩形 152"/>
          <p:cNvSpPr/>
          <p:nvPr/>
        </p:nvSpPr>
        <p:spPr>
          <a:xfrm>
            <a:off x="468615" y="2641410"/>
            <a:ext cx="328598" cy="184666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13:40</a:t>
            </a:r>
            <a:endParaRPr lang="zh-CN" altLang="en-US" sz="6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58212" y="2632628"/>
            <a:ext cx="12426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China Regional Business Strategy</a:t>
            </a:r>
            <a:endParaRPr lang="zh-CN" altLang="en-US" sz="600" dirty="0"/>
          </a:p>
        </p:txBody>
      </p:sp>
      <p:sp>
        <p:nvSpPr>
          <p:cNvPr id="155" name="矩形 154"/>
          <p:cNvSpPr/>
          <p:nvPr/>
        </p:nvSpPr>
        <p:spPr>
          <a:xfrm>
            <a:off x="468615" y="2872073"/>
            <a:ext cx="328598" cy="184666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13:55</a:t>
            </a:r>
            <a:endParaRPr lang="zh-CN" altLang="en-US" sz="6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58212" y="2861721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/>
              <a:t>Technology Innovation Strategy for </a:t>
            </a:r>
            <a:br>
              <a:rPr lang="en-US" altLang="zh-CN" sz="600" dirty="0" smtClean="0"/>
            </a:br>
            <a:r>
              <a:rPr lang="en-US" altLang="zh-CN" sz="600" dirty="0" smtClean="0"/>
              <a:t>Mid-term Management Plan 2021</a:t>
            </a:r>
            <a:endParaRPr lang="zh-CN" altLang="en-US" sz="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58212" y="2733743"/>
            <a:ext cx="158417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i="1" dirty="0" err="1">
                <a:solidFill>
                  <a:schemeClr val="bg1">
                    <a:lumMod val="50000"/>
                  </a:schemeClr>
                </a:solidFill>
              </a:rPr>
              <a:t>Kokubo</a:t>
            </a:r>
            <a:r>
              <a:rPr lang="en-US" altLang="zh-CN" sz="300" i="1" dirty="0">
                <a:solidFill>
                  <a:schemeClr val="bg1">
                    <a:lumMod val="50000"/>
                  </a:schemeClr>
                </a:solidFill>
              </a:rPr>
              <a:t> SVP and Executive </a:t>
            </a:r>
            <a:r>
              <a:rPr lang="en-US" altLang="zh-CN" sz="300" i="1" dirty="0" smtClean="0">
                <a:solidFill>
                  <a:schemeClr val="bg1">
                    <a:lumMod val="50000"/>
                  </a:schemeClr>
                </a:solidFill>
              </a:rPr>
              <a:t>Officer, Chief </a:t>
            </a:r>
            <a:r>
              <a:rPr lang="en-US" altLang="zh-CN" sz="300" i="1" dirty="0">
                <a:solidFill>
                  <a:schemeClr val="bg1">
                    <a:lumMod val="50000"/>
                  </a:schemeClr>
                </a:solidFill>
              </a:rPr>
              <a:t>Executive for China Hitachi Gr.</a:t>
            </a:r>
            <a:endParaRPr lang="zh-CN" altLang="en-US" sz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58212" y="3069470"/>
            <a:ext cx="158417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i="1" dirty="0" smtClean="0">
                <a:solidFill>
                  <a:schemeClr val="bg1">
                    <a:lumMod val="50000"/>
                  </a:schemeClr>
                </a:solidFill>
              </a:rPr>
              <a:t>(CTI) </a:t>
            </a:r>
            <a:r>
              <a:rPr lang="en-US" altLang="zh-CN" sz="300" i="1" dirty="0" err="1" smtClean="0">
                <a:solidFill>
                  <a:schemeClr val="bg1">
                    <a:lumMod val="50000"/>
                  </a:schemeClr>
                </a:solidFill>
              </a:rPr>
              <a:t>Sameshima</a:t>
            </a:r>
            <a:r>
              <a:rPr lang="en-US" altLang="zh-CN" sz="300" i="1" dirty="0" smtClean="0">
                <a:solidFill>
                  <a:schemeClr val="bg1">
                    <a:lumMod val="50000"/>
                  </a:schemeClr>
                </a:solidFill>
              </a:rPr>
              <a:t> GM</a:t>
            </a:r>
            <a:endParaRPr lang="zh-CN" altLang="en-US" sz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58212" y="2184947"/>
            <a:ext cx="737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/>
              <a:t>Opening Remarks</a:t>
            </a:r>
            <a:endParaRPr lang="zh-CN" altLang="en-US" sz="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858212" y="2286062"/>
            <a:ext cx="158417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i="1" dirty="0" smtClean="0">
                <a:solidFill>
                  <a:schemeClr val="bg1">
                    <a:lumMod val="50000"/>
                  </a:schemeClr>
                </a:solidFill>
              </a:rPr>
              <a:t>(CSI) Funaki GM</a:t>
            </a:r>
            <a:endParaRPr lang="zh-CN" altLang="en-US" sz="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1" name="直接连接符 160"/>
          <p:cNvCxnSpPr/>
          <p:nvPr/>
        </p:nvCxnSpPr>
        <p:spPr>
          <a:xfrm>
            <a:off x="626744" y="1203598"/>
            <a:ext cx="0" cy="357839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471477" y="1076868"/>
            <a:ext cx="38673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9:30-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498414" y="1267052"/>
            <a:ext cx="298797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r>
              <a:rPr lang="en-US" altLang="zh-CN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10:00-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98415" y="1712629"/>
            <a:ext cx="298797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r>
              <a:rPr lang="en-US" altLang="zh-CN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12:00-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98413" y="2138781"/>
            <a:ext cx="298797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r>
              <a:rPr lang="en-US" altLang="zh-CN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13:30-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68615" y="3452866"/>
            <a:ext cx="328598" cy="184666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14:10</a:t>
            </a:r>
            <a:endParaRPr lang="zh-CN" altLang="en-US" sz="6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58212" y="3442266"/>
            <a:ext cx="12731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/>
              <a:t>R&amp;D Activities Leading SIB in China</a:t>
            </a:r>
            <a:endParaRPr lang="zh-CN" altLang="en-US" sz="600" dirty="0"/>
          </a:p>
        </p:txBody>
      </p:sp>
      <p:sp>
        <p:nvSpPr>
          <p:cNvPr id="168" name="TextBox 167"/>
          <p:cNvSpPr txBox="1"/>
          <p:nvPr/>
        </p:nvSpPr>
        <p:spPr>
          <a:xfrm>
            <a:off x="858212" y="3536677"/>
            <a:ext cx="158417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i="1" dirty="0" smtClean="0">
                <a:solidFill>
                  <a:schemeClr val="bg1">
                    <a:lumMod val="50000"/>
                  </a:schemeClr>
                </a:solidFill>
              </a:rPr>
              <a:t>Chen </a:t>
            </a:r>
            <a:r>
              <a:rPr lang="en-US" altLang="zh-CN" sz="300" i="1" dirty="0" err="1" smtClean="0">
                <a:solidFill>
                  <a:schemeClr val="bg1">
                    <a:lumMod val="50000"/>
                  </a:schemeClr>
                </a:solidFill>
              </a:rPr>
              <a:t>Yangqiu</a:t>
            </a:r>
            <a:endParaRPr lang="zh-CN" altLang="en-US" sz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468615" y="3698532"/>
            <a:ext cx="328598" cy="184666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14:30</a:t>
            </a:r>
            <a:endParaRPr lang="zh-CN" altLang="en-US" sz="6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58212" y="3687932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/>
              <a:t>Smart Manufacturing Solutions Development </a:t>
            </a:r>
          </a:p>
          <a:p>
            <a:r>
              <a:rPr lang="en-US" altLang="zh-CN" sz="600" dirty="0" smtClean="0"/>
              <a:t>for Chinese Market</a:t>
            </a:r>
            <a:endParaRPr lang="zh-CN" altLang="en-US" sz="600" dirty="0"/>
          </a:p>
        </p:txBody>
      </p:sp>
      <p:sp>
        <p:nvSpPr>
          <p:cNvPr id="171" name="TextBox 170"/>
          <p:cNvSpPr txBox="1"/>
          <p:nvPr/>
        </p:nvSpPr>
        <p:spPr>
          <a:xfrm>
            <a:off x="858212" y="3886944"/>
            <a:ext cx="158417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i="1" dirty="0" err="1" smtClean="0">
                <a:solidFill>
                  <a:schemeClr val="bg1">
                    <a:lumMod val="50000"/>
                  </a:schemeClr>
                </a:solidFill>
              </a:rPr>
              <a:t>Zuo</a:t>
            </a:r>
            <a:r>
              <a:rPr lang="en-US" altLang="zh-CN" sz="300" i="1" dirty="0" smtClean="0">
                <a:solidFill>
                  <a:schemeClr val="bg1">
                    <a:lumMod val="50000"/>
                  </a:schemeClr>
                </a:solidFill>
              </a:rPr>
              <a:t> Bin, Wang Xin</a:t>
            </a:r>
            <a:endParaRPr lang="zh-CN" altLang="en-US" sz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468615" y="4006605"/>
            <a:ext cx="328598" cy="184666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15:00</a:t>
            </a:r>
            <a:endParaRPr lang="zh-CN" altLang="en-US" sz="6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58212" y="3996005"/>
            <a:ext cx="15905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/>
              <a:t>Service Solution Creation in China Utilizing AI</a:t>
            </a:r>
            <a:endParaRPr lang="zh-CN" altLang="en-US" sz="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858212" y="4102968"/>
            <a:ext cx="158417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i="1" dirty="0" smtClean="0">
                <a:solidFill>
                  <a:schemeClr val="bg1">
                    <a:lumMod val="50000"/>
                  </a:schemeClr>
                </a:solidFill>
              </a:rPr>
              <a:t>Zheng </a:t>
            </a:r>
            <a:r>
              <a:rPr lang="en-US" altLang="zh-CN" sz="300" i="1" dirty="0" err="1" smtClean="0">
                <a:solidFill>
                  <a:schemeClr val="bg1">
                    <a:lumMod val="50000"/>
                  </a:schemeClr>
                </a:solidFill>
              </a:rPr>
              <a:t>Meng</a:t>
            </a:r>
            <a:endParaRPr lang="zh-CN" altLang="en-US" sz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58212" y="4248502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/>
              <a:t>Expanding Electrification Technology to </a:t>
            </a:r>
          </a:p>
          <a:p>
            <a:r>
              <a:rPr lang="en-US" altLang="zh-CN" sz="600" dirty="0" smtClean="0"/>
              <a:t>Accelerate Social Implementation in </a:t>
            </a:r>
          </a:p>
          <a:p>
            <a:r>
              <a:rPr lang="en-US" altLang="zh-CN" sz="600" dirty="0" smtClean="0"/>
              <a:t>China Market</a:t>
            </a:r>
            <a:endParaRPr lang="zh-CN" altLang="en-US" sz="600" dirty="0"/>
          </a:p>
        </p:txBody>
      </p:sp>
      <p:sp>
        <p:nvSpPr>
          <p:cNvPr id="176" name="TextBox 175"/>
          <p:cNvSpPr txBox="1"/>
          <p:nvPr/>
        </p:nvSpPr>
        <p:spPr>
          <a:xfrm>
            <a:off x="858212" y="4540533"/>
            <a:ext cx="158417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i="1" dirty="0" err="1" smtClean="0">
                <a:solidFill>
                  <a:schemeClr val="bg1">
                    <a:lumMod val="50000"/>
                  </a:schemeClr>
                </a:solidFill>
              </a:rPr>
              <a:t>Meng</a:t>
            </a:r>
            <a:r>
              <a:rPr lang="en-US" altLang="zh-CN" sz="300" i="1" dirty="0" smtClean="0">
                <a:solidFill>
                  <a:schemeClr val="bg1">
                    <a:lumMod val="50000"/>
                  </a:schemeClr>
                </a:solidFill>
              </a:rPr>
              <a:t> Yi</a:t>
            </a:r>
            <a:endParaRPr lang="zh-CN" altLang="en-US" sz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68615" y="4248502"/>
            <a:ext cx="328598" cy="184666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15:25</a:t>
            </a:r>
            <a:endParaRPr lang="zh-CN" altLang="en-US" sz="6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2518614" y="911855"/>
            <a:ext cx="45719" cy="28120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燕尾形 178"/>
          <p:cNvSpPr/>
          <p:nvPr/>
        </p:nvSpPr>
        <p:spPr>
          <a:xfrm>
            <a:off x="2292142" y="1430986"/>
            <a:ext cx="78548" cy="165830"/>
          </a:xfrm>
          <a:prstGeom prst="chevron">
            <a:avLst>
              <a:gd name="adj" fmla="val 872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65753" y="4875494"/>
            <a:ext cx="323165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600" dirty="0" smtClean="0"/>
              <a:t>行程页</a:t>
            </a:r>
            <a:endParaRPr lang="zh-CN" altLang="en-US" sz="600" dirty="0"/>
          </a:p>
        </p:txBody>
      </p:sp>
      <p:sp>
        <p:nvSpPr>
          <p:cNvPr id="181" name="燕尾形 180"/>
          <p:cNvSpPr/>
          <p:nvPr/>
        </p:nvSpPr>
        <p:spPr>
          <a:xfrm rot="10800000">
            <a:off x="555509" y="686810"/>
            <a:ext cx="73446" cy="146717"/>
          </a:xfrm>
          <a:prstGeom prst="chevron">
            <a:avLst>
              <a:gd name="adj" fmla="val 10000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3533973" y="4072659"/>
            <a:ext cx="2121358" cy="2160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u="none" strike="noStrike" dirty="0" smtClean="0">
                <a:effectLst/>
              </a:rPr>
              <a:t>Open Innovation</a:t>
            </a:r>
            <a:endParaRPr lang="en-US" altLang="zh-CN" sz="800" b="1" i="0" u="none" strike="noStrike" dirty="0" smtClean="0">
              <a:effectLst/>
              <a:latin typeface="ＭＳ Ｐゴシック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3639106" y="4386500"/>
            <a:ext cx="183639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" dirty="0" smtClean="0"/>
              <a:t>C-01       University collaboration</a:t>
            </a:r>
            <a:endParaRPr lang="en-US" altLang="zh-CN" sz="600" dirty="0"/>
          </a:p>
        </p:txBody>
      </p:sp>
      <p:sp>
        <p:nvSpPr>
          <p:cNvPr id="188" name="矩形 187"/>
          <p:cNvSpPr/>
          <p:nvPr/>
        </p:nvSpPr>
        <p:spPr>
          <a:xfrm>
            <a:off x="3999147" y="4565366"/>
            <a:ext cx="505808" cy="461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00" dirty="0" smtClean="0">
                <a:solidFill>
                  <a:schemeClr val="bg1">
                    <a:lumMod val="50000"/>
                  </a:schemeClr>
                </a:solidFill>
              </a:rPr>
              <a:t>陈玉露</a:t>
            </a:r>
            <a:endParaRPr lang="en-US" altLang="zh-CN" sz="3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9" name="直接连接符 188"/>
          <p:cNvCxnSpPr/>
          <p:nvPr/>
        </p:nvCxnSpPr>
        <p:spPr>
          <a:xfrm>
            <a:off x="3712554" y="4387869"/>
            <a:ext cx="19396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燕尾形 190"/>
          <p:cNvSpPr/>
          <p:nvPr/>
        </p:nvSpPr>
        <p:spPr>
          <a:xfrm>
            <a:off x="5451426" y="4483922"/>
            <a:ext cx="56678" cy="113222"/>
          </a:xfrm>
          <a:prstGeom prst="chevron">
            <a:avLst>
              <a:gd name="adj" fmla="val 100000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2" name="直接连接符 191"/>
          <p:cNvCxnSpPr/>
          <p:nvPr/>
        </p:nvCxnSpPr>
        <p:spPr>
          <a:xfrm>
            <a:off x="3712554" y="4688768"/>
            <a:ext cx="19396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5584796" y="911856"/>
            <a:ext cx="45719" cy="16345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6605863" y="627534"/>
            <a:ext cx="2123980" cy="424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241300" dist="304800" dir="5400000" sx="95000" sy="9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6608485" y="633884"/>
            <a:ext cx="2118256" cy="252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6602761" y="640234"/>
            <a:ext cx="212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Panel List</a:t>
            </a:r>
          </a:p>
        </p:txBody>
      </p:sp>
      <p:sp>
        <p:nvSpPr>
          <p:cNvPr id="197" name="圆角矩形 196"/>
          <p:cNvSpPr/>
          <p:nvPr/>
        </p:nvSpPr>
        <p:spPr>
          <a:xfrm>
            <a:off x="6713619" y="1031780"/>
            <a:ext cx="1944216" cy="2527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圆角矩形 143"/>
          <p:cNvSpPr/>
          <p:nvPr/>
        </p:nvSpPr>
        <p:spPr>
          <a:xfrm>
            <a:off x="7667613" y="1027318"/>
            <a:ext cx="989982" cy="253468"/>
          </a:xfrm>
          <a:custGeom>
            <a:avLst/>
            <a:gdLst>
              <a:gd name="connsiteX0" fmla="*/ 0 w 900100"/>
              <a:gd name="connsiteY0" fmla="*/ 42124 h 252738"/>
              <a:gd name="connsiteX1" fmla="*/ 42124 w 900100"/>
              <a:gd name="connsiteY1" fmla="*/ 0 h 252738"/>
              <a:gd name="connsiteX2" fmla="*/ 857976 w 900100"/>
              <a:gd name="connsiteY2" fmla="*/ 0 h 252738"/>
              <a:gd name="connsiteX3" fmla="*/ 900100 w 900100"/>
              <a:gd name="connsiteY3" fmla="*/ 42124 h 252738"/>
              <a:gd name="connsiteX4" fmla="*/ 900100 w 900100"/>
              <a:gd name="connsiteY4" fmla="*/ 210614 h 252738"/>
              <a:gd name="connsiteX5" fmla="*/ 857976 w 900100"/>
              <a:gd name="connsiteY5" fmla="*/ 252738 h 252738"/>
              <a:gd name="connsiteX6" fmla="*/ 42124 w 900100"/>
              <a:gd name="connsiteY6" fmla="*/ 252738 h 252738"/>
              <a:gd name="connsiteX7" fmla="*/ 0 w 900100"/>
              <a:gd name="connsiteY7" fmla="*/ 210614 h 252738"/>
              <a:gd name="connsiteX8" fmla="*/ 0 w 900100"/>
              <a:gd name="connsiteY8" fmla="*/ 42124 h 252738"/>
              <a:gd name="connsiteX0" fmla="*/ 0 w 900100"/>
              <a:gd name="connsiteY0" fmla="*/ 42124 h 252738"/>
              <a:gd name="connsiteX1" fmla="*/ 42124 w 900100"/>
              <a:gd name="connsiteY1" fmla="*/ 0 h 252738"/>
              <a:gd name="connsiteX2" fmla="*/ 857976 w 900100"/>
              <a:gd name="connsiteY2" fmla="*/ 0 h 252738"/>
              <a:gd name="connsiteX3" fmla="*/ 900100 w 900100"/>
              <a:gd name="connsiteY3" fmla="*/ 42124 h 252738"/>
              <a:gd name="connsiteX4" fmla="*/ 900100 w 900100"/>
              <a:gd name="connsiteY4" fmla="*/ 210614 h 252738"/>
              <a:gd name="connsiteX5" fmla="*/ 857976 w 900100"/>
              <a:gd name="connsiteY5" fmla="*/ 252738 h 252738"/>
              <a:gd name="connsiteX6" fmla="*/ 42124 w 900100"/>
              <a:gd name="connsiteY6" fmla="*/ 252738 h 252738"/>
              <a:gd name="connsiteX7" fmla="*/ 0 w 900100"/>
              <a:gd name="connsiteY7" fmla="*/ 210614 h 252738"/>
              <a:gd name="connsiteX8" fmla="*/ 0 w 900100"/>
              <a:gd name="connsiteY8" fmla="*/ 42124 h 252738"/>
              <a:gd name="connsiteX0" fmla="*/ 0 w 900100"/>
              <a:gd name="connsiteY0" fmla="*/ 210614 h 252738"/>
              <a:gd name="connsiteX1" fmla="*/ 42124 w 900100"/>
              <a:gd name="connsiteY1" fmla="*/ 0 h 252738"/>
              <a:gd name="connsiteX2" fmla="*/ 857976 w 900100"/>
              <a:gd name="connsiteY2" fmla="*/ 0 h 252738"/>
              <a:gd name="connsiteX3" fmla="*/ 900100 w 900100"/>
              <a:gd name="connsiteY3" fmla="*/ 42124 h 252738"/>
              <a:gd name="connsiteX4" fmla="*/ 900100 w 900100"/>
              <a:gd name="connsiteY4" fmla="*/ 210614 h 252738"/>
              <a:gd name="connsiteX5" fmla="*/ 857976 w 900100"/>
              <a:gd name="connsiteY5" fmla="*/ 252738 h 252738"/>
              <a:gd name="connsiteX6" fmla="*/ 42124 w 900100"/>
              <a:gd name="connsiteY6" fmla="*/ 252738 h 252738"/>
              <a:gd name="connsiteX7" fmla="*/ 0 w 900100"/>
              <a:gd name="connsiteY7" fmla="*/ 210614 h 252738"/>
              <a:gd name="connsiteX0" fmla="*/ 0 w 857976"/>
              <a:gd name="connsiteY0" fmla="*/ 252738 h 252738"/>
              <a:gd name="connsiteX1" fmla="*/ 0 w 857976"/>
              <a:gd name="connsiteY1" fmla="*/ 0 h 252738"/>
              <a:gd name="connsiteX2" fmla="*/ 815852 w 857976"/>
              <a:gd name="connsiteY2" fmla="*/ 0 h 252738"/>
              <a:gd name="connsiteX3" fmla="*/ 857976 w 857976"/>
              <a:gd name="connsiteY3" fmla="*/ 42124 h 252738"/>
              <a:gd name="connsiteX4" fmla="*/ 857976 w 857976"/>
              <a:gd name="connsiteY4" fmla="*/ 210614 h 252738"/>
              <a:gd name="connsiteX5" fmla="*/ 815852 w 857976"/>
              <a:gd name="connsiteY5" fmla="*/ 252738 h 252738"/>
              <a:gd name="connsiteX6" fmla="*/ 0 w 857976"/>
              <a:gd name="connsiteY6" fmla="*/ 252738 h 252738"/>
              <a:gd name="connsiteX0" fmla="*/ 61020 w 918996"/>
              <a:gd name="connsiteY0" fmla="*/ 252738 h 252739"/>
              <a:gd name="connsiteX1" fmla="*/ 61020 w 918996"/>
              <a:gd name="connsiteY1" fmla="*/ 0 h 252739"/>
              <a:gd name="connsiteX2" fmla="*/ 876872 w 918996"/>
              <a:gd name="connsiteY2" fmla="*/ 0 h 252739"/>
              <a:gd name="connsiteX3" fmla="*/ 918996 w 918996"/>
              <a:gd name="connsiteY3" fmla="*/ 42124 h 252739"/>
              <a:gd name="connsiteX4" fmla="*/ 918996 w 918996"/>
              <a:gd name="connsiteY4" fmla="*/ 210614 h 252739"/>
              <a:gd name="connsiteX5" fmla="*/ 876872 w 918996"/>
              <a:gd name="connsiteY5" fmla="*/ 252738 h 252739"/>
              <a:gd name="connsiteX6" fmla="*/ 61020 w 918996"/>
              <a:gd name="connsiteY6" fmla="*/ 252738 h 252739"/>
              <a:gd name="connsiteX0" fmla="*/ 0 w 857976"/>
              <a:gd name="connsiteY0" fmla="*/ 253467 h 253468"/>
              <a:gd name="connsiteX1" fmla="*/ 0 w 857976"/>
              <a:gd name="connsiteY1" fmla="*/ 729 h 253468"/>
              <a:gd name="connsiteX2" fmla="*/ 815852 w 857976"/>
              <a:gd name="connsiteY2" fmla="*/ 729 h 253468"/>
              <a:gd name="connsiteX3" fmla="*/ 857976 w 857976"/>
              <a:gd name="connsiteY3" fmla="*/ 42853 h 253468"/>
              <a:gd name="connsiteX4" fmla="*/ 857976 w 857976"/>
              <a:gd name="connsiteY4" fmla="*/ 211343 h 253468"/>
              <a:gd name="connsiteX5" fmla="*/ 815852 w 857976"/>
              <a:gd name="connsiteY5" fmla="*/ 253467 h 253468"/>
              <a:gd name="connsiteX6" fmla="*/ 0 w 857976"/>
              <a:gd name="connsiteY6" fmla="*/ 253467 h 25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76" h="253468">
                <a:moveTo>
                  <a:pt x="0" y="253467"/>
                </a:moveTo>
                <a:cubicBezTo>
                  <a:pt x="-2625" y="254206"/>
                  <a:pt x="-2625" y="2370"/>
                  <a:pt x="0" y="729"/>
                </a:cubicBezTo>
                <a:cubicBezTo>
                  <a:pt x="2625" y="-912"/>
                  <a:pt x="543901" y="729"/>
                  <a:pt x="815852" y="729"/>
                </a:cubicBezTo>
                <a:cubicBezTo>
                  <a:pt x="839116" y="729"/>
                  <a:pt x="857976" y="19589"/>
                  <a:pt x="857976" y="42853"/>
                </a:cubicBezTo>
                <a:lnTo>
                  <a:pt x="857976" y="211343"/>
                </a:lnTo>
                <a:cubicBezTo>
                  <a:pt x="857976" y="234607"/>
                  <a:pt x="839116" y="253467"/>
                  <a:pt x="815852" y="253467"/>
                </a:cubicBezTo>
                <a:lnTo>
                  <a:pt x="0" y="25346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7073659" y="1040175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968326" y="1040175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>
                <a:solidFill>
                  <a:schemeClr val="bg1"/>
                </a:solidFill>
              </a:rPr>
              <a:t>Map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605794" y="4875494"/>
            <a:ext cx="784830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600" dirty="0" smtClean="0"/>
              <a:t>展板信息页（地图）</a:t>
            </a:r>
            <a:endParaRPr lang="zh-CN" altLang="en-US" sz="600" dirty="0"/>
          </a:p>
        </p:txBody>
      </p:sp>
      <p:sp>
        <p:nvSpPr>
          <p:cNvPr id="202" name="燕尾形 201"/>
          <p:cNvSpPr/>
          <p:nvPr/>
        </p:nvSpPr>
        <p:spPr>
          <a:xfrm rot="10800000">
            <a:off x="6713619" y="686809"/>
            <a:ext cx="73446" cy="146717"/>
          </a:xfrm>
          <a:prstGeom prst="chevron">
            <a:avLst>
              <a:gd name="adj" fmla="val 10000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750342" y="1418905"/>
            <a:ext cx="1858446" cy="3185180"/>
            <a:chOff x="6750342" y="1596816"/>
            <a:chExt cx="1858446" cy="2575401"/>
          </a:xfrm>
          <a:solidFill>
            <a:schemeClr val="bg1">
              <a:lumMod val="95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6750342" y="1596816"/>
              <a:ext cx="1532654" cy="2575401"/>
            </a:xfrm>
            <a:prstGeom prst="rect">
              <a:avLst/>
            </a:prstGeom>
            <a:grp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8244408" y="1798941"/>
              <a:ext cx="364380" cy="744864"/>
            </a:xfrm>
            <a:prstGeom prst="rect">
              <a:avLst/>
            </a:prstGeom>
            <a:grp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8244408" y="3195911"/>
              <a:ext cx="364380" cy="687287"/>
            </a:xfrm>
            <a:prstGeom prst="rect">
              <a:avLst/>
            </a:prstGeom>
            <a:grp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7937485" y="4288684"/>
            <a:ext cx="256743" cy="23719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600" dirty="0" smtClean="0"/>
              <a:t>A-01</a:t>
            </a:r>
            <a:endParaRPr lang="zh-CN" altLang="en-US" sz="600" dirty="0"/>
          </a:p>
        </p:txBody>
      </p:sp>
      <p:sp>
        <p:nvSpPr>
          <p:cNvPr id="236" name="矩形 235"/>
          <p:cNvSpPr/>
          <p:nvPr/>
        </p:nvSpPr>
        <p:spPr>
          <a:xfrm>
            <a:off x="7664751" y="4288680"/>
            <a:ext cx="275696" cy="237193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600" dirty="0" smtClean="0"/>
              <a:t>A-02</a:t>
            </a:r>
            <a:endParaRPr lang="zh-CN" altLang="en-US" sz="600" dirty="0"/>
          </a:p>
        </p:txBody>
      </p:sp>
      <p:sp>
        <p:nvSpPr>
          <p:cNvPr id="237" name="矩形 236"/>
          <p:cNvSpPr/>
          <p:nvPr/>
        </p:nvSpPr>
        <p:spPr>
          <a:xfrm>
            <a:off x="7389055" y="4288680"/>
            <a:ext cx="275696" cy="237193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600" dirty="0" smtClean="0"/>
              <a:t>A-03</a:t>
            </a:r>
            <a:endParaRPr lang="zh-CN" altLang="en-US" sz="600" dirty="0"/>
          </a:p>
        </p:txBody>
      </p:sp>
      <p:sp>
        <p:nvSpPr>
          <p:cNvPr id="239" name="矩形 238"/>
          <p:cNvSpPr/>
          <p:nvPr/>
        </p:nvSpPr>
        <p:spPr>
          <a:xfrm>
            <a:off x="7886908" y="3319620"/>
            <a:ext cx="275696" cy="2295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600" dirty="0" smtClean="0"/>
              <a:t>C-01</a:t>
            </a:r>
            <a:endParaRPr lang="zh-CN" altLang="en-US" sz="600" dirty="0"/>
          </a:p>
        </p:txBody>
      </p:sp>
      <p:sp>
        <p:nvSpPr>
          <p:cNvPr id="240" name="矩形 239"/>
          <p:cNvSpPr/>
          <p:nvPr/>
        </p:nvSpPr>
        <p:spPr>
          <a:xfrm>
            <a:off x="7886908" y="3549190"/>
            <a:ext cx="275696" cy="2295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600" dirty="0" smtClean="0"/>
              <a:t>C-02</a:t>
            </a:r>
            <a:endParaRPr lang="zh-CN" altLang="en-US" sz="600" dirty="0"/>
          </a:p>
        </p:txBody>
      </p:sp>
      <p:sp>
        <p:nvSpPr>
          <p:cNvPr id="242" name="矩形 241"/>
          <p:cNvSpPr/>
          <p:nvPr/>
        </p:nvSpPr>
        <p:spPr>
          <a:xfrm>
            <a:off x="7122286" y="4288680"/>
            <a:ext cx="275696" cy="237193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600" dirty="0" smtClean="0"/>
              <a:t>A-04</a:t>
            </a:r>
            <a:endParaRPr lang="zh-CN" altLang="en-US" sz="600" dirty="0"/>
          </a:p>
        </p:txBody>
      </p:sp>
      <p:sp>
        <p:nvSpPr>
          <p:cNvPr id="243" name="矩形 242"/>
          <p:cNvSpPr/>
          <p:nvPr/>
        </p:nvSpPr>
        <p:spPr>
          <a:xfrm>
            <a:off x="6850150" y="4060080"/>
            <a:ext cx="275696" cy="237193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600" dirty="0" smtClean="0"/>
              <a:t>A-05</a:t>
            </a:r>
            <a:endParaRPr lang="zh-CN" altLang="en-US" sz="600" dirty="0"/>
          </a:p>
        </p:txBody>
      </p:sp>
      <p:sp>
        <p:nvSpPr>
          <p:cNvPr id="260" name="TextBox 259"/>
          <p:cNvSpPr txBox="1"/>
          <p:nvPr/>
        </p:nvSpPr>
        <p:spPr>
          <a:xfrm>
            <a:off x="107504" y="36478"/>
            <a:ext cx="4623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HCR&amp;D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研究发表会 移动端导览页面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Wireframe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50150" y="2687413"/>
            <a:ext cx="275696" cy="1372671"/>
            <a:chOff x="6850150" y="3264534"/>
            <a:chExt cx="275696" cy="1080536"/>
          </a:xfrm>
        </p:grpSpPr>
        <p:sp>
          <p:nvSpPr>
            <p:cNvPr id="183" name="矩形 182"/>
            <p:cNvSpPr/>
            <p:nvPr/>
          </p:nvSpPr>
          <p:spPr>
            <a:xfrm>
              <a:off x="6850150" y="4164265"/>
              <a:ext cx="275696" cy="18080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A-06</a:t>
              </a:r>
              <a:endParaRPr lang="zh-CN" altLang="en-US" sz="600" dirty="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6850150" y="3984049"/>
              <a:ext cx="275696" cy="18080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A-07</a:t>
              </a:r>
              <a:endParaRPr lang="zh-CN" altLang="en-US" sz="600" dirty="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6850150" y="3804461"/>
              <a:ext cx="275696" cy="18080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A-08</a:t>
              </a:r>
              <a:endParaRPr lang="zh-CN" altLang="en-US" sz="600" dirty="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6850150" y="3623658"/>
              <a:ext cx="275696" cy="18080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A-09</a:t>
              </a:r>
              <a:endParaRPr lang="zh-CN" altLang="en-US" sz="600" dirty="0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6850150" y="3443442"/>
              <a:ext cx="275696" cy="18080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A-10</a:t>
              </a:r>
              <a:endParaRPr lang="zh-CN" altLang="en-US" sz="600" dirty="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6850150" y="3264534"/>
              <a:ext cx="275696" cy="18080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A-11</a:t>
              </a:r>
              <a:endParaRPr lang="zh-CN" altLang="en-US" sz="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50150" y="1526296"/>
            <a:ext cx="275696" cy="1145394"/>
            <a:chOff x="6850150" y="1747276"/>
            <a:chExt cx="275696" cy="1145394"/>
          </a:xfrm>
        </p:grpSpPr>
        <p:sp>
          <p:nvSpPr>
            <p:cNvPr id="206" name="矩形 205"/>
            <p:cNvSpPr/>
            <p:nvPr/>
          </p:nvSpPr>
          <p:spPr>
            <a:xfrm>
              <a:off x="6850150" y="2662982"/>
              <a:ext cx="275696" cy="2296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B-01</a:t>
              </a:r>
              <a:endParaRPr lang="zh-CN" altLang="en-US" sz="600" dirty="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6850150" y="2434043"/>
              <a:ext cx="275696" cy="2296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B-02</a:t>
              </a:r>
              <a:endParaRPr lang="zh-CN" altLang="en-US" sz="600" dirty="0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6850150" y="2205901"/>
              <a:ext cx="275696" cy="2296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B-03</a:t>
              </a:r>
              <a:endParaRPr lang="zh-CN" altLang="en-US" sz="600" dirty="0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6850150" y="1976216"/>
              <a:ext cx="275696" cy="2296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B-04</a:t>
              </a:r>
              <a:endParaRPr lang="zh-CN" altLang="en-US" sz="600" dirty="0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6850150" y="1747276"/>
              <a:ext cx="275696" cy="2296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B-05</a:t>
              </a:r>
              <a:endParaRPr lang="zh-CN" altLang="en-US" sz="600" dirty="0"/>
            </a:p>
          </p:txBody>
        </p:sp>
      </p:grpSp>
      <p:sp>
        <p:nvSpPr>
          <p:cNvPr id="211" name="矩形 210"/>
          <p:cNvSpPr/>
          <p:nvPr/>
        </p:nvSpPr>
        <p:spPr>
          <a:xfrm>
            <a:off x="7882890" y="1521910"/>
            <a:ext cx="275696" cy="229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600" dirty="0" smtClean="0"/>
              <a:t>B-06</a:t>
            </a:r>
            <a:endParaRPr lang="zh-CN" altLang="en-US" sz="600" dirty="0"/>
          </a:p>
        </p:txBody>
      </p:sp>
      <p:grpSp>
        <p:nvGrpSpPr>
          <p:cNvPr id="212" name="组合 211"/>
          <p:cNvGrpSpPr/>
          <p:nvPr/>
        </p:nvGrpSpPr>
        <p:grpSpPr>
          <a:xfrm>
            <a:off x="7886908" y="1735269"/>
            <a:ext cx="275696" cy="1572286"/>
            <a:chOff x="6850150" y="3266039"/>
            <a:chExt cx="275696" cy="123766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3" name="矩形 212"/>
            <p:cNvSpPr/>
            <p:nvPr/>
          </p:nvSpPr>
          <p:spPr>
            <a:xfrm>
              <a:off x="6850150" y="4164265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B-12</a:t>
              </a:r>
              <a:endParaRPr lang="zh-CN" altLang="en-US" sz="600" dirty="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6850150" y="3984049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B-11</a:t>
              </a:r>
              <a:endParaRPr lang="zh-CN" altLang="en-US" sz="600" dirty="0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6850150" y="3804461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B-10</a:t>
              </a:r>
              <a:endParaRPr lang="zh-CN" altLang="en-US" sz="600" dirty="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6850150" y="3623658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B-09</a:t>
              </a:r>
              <a:endParaRPr lang="zh-CN" altLang="en-US" sz="600" dirty="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6850150" y="3443442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B-08</a:t>
              </a:r>
              <a:endParaRPr lang="zh-CN" altLang="en-US" sz="600" dirty="0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6850150" y="3266039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B-07</a:t>
              </a:r>
              <a:endParaRPr lang="zh-CN" altLang="en-US" sz="600" dirty="0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6850150" y="4322902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B-13</a:t>
              </a:r>
              <a:endParaRPr lang="zh-CN" altLang="en-US" sz="6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8874322" y="2857052"/>
            <a:ext cx="1620688" cy="11579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044058" y="3077867"/>
            <a:ext cx="1288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少</a:t>
            </a:r>
            <a:r>
              <a:rPr lang="zh-CN" altLang="en-US" sz="1600" dirty="0" smtClean="0"/>
              <a:t>了一张展板，平面图更改如左图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268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487</Words>
  <Application>Microsoft Office PowerPoint</Application>
  <PresentationFormat>全屏显示(16:9)</PresentationFormat>
  <Paragraphs>132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 Unicode MS</vt:lpstr>
      <vt:lpstr>ＭＳ Ｐゴシック</vt:lpstr>
      <vt:lpstr>Noto Sans CJK JP Regular</vt:lpstr>
      <vt:lpstr>宋体</vt:lpstr>
      <vt:lpstr>微软雅黑</vt:lpstr>
      <vt:lpstr>Arial</vt:lpstr>
      <vt:lpstr>Calibri</vt:lpstr>
      <vt:lpstr>Office 主题​​</vt:lpstr>
      <vt:lpstr>FY2018  HCR&amp;D/(CSI-CN) Kenpatsu Mobile guide page wireframe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孙俊 / SUN，JUN</dc:creator>
  <cp:lastModifiedBy>张雪婷 / ZHANG，XUETING</cp:lastModifiedBy>
  <cp:revision>36</cp:revision>
  <dcterms:created xsi:type="dcterms:W3CDTF">2018-11-19T05:11:03Z</dcterms:created>
  <dcterms:modified xsi:type="dcterms:W3CDTF">2018-12-03T06:54:20Z</dcterms:modified>
</cp:coreProperties>
</file>