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6" r:id="rId9"/>
    <p:sldId id="265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42AF7A-54C6-A437-0135-41DE839EF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97DC158-5FD5-0909-D17A-115B8B995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CDCA4C-7DB9-E94A-BE39-0F39F1C20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4B96-130C-4456-86FE-A5F33C9EB383}" type="datetimeFigureOut">
              <a:rPr lang="zh-TW" altLang="en-US" smtClean="0"/>
              <a:t>2023/3/31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3E91F6-C218-6A0A-8C2B-FB1DBBB14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7E07C5-483F-E06B-571D-E31071DB9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0FCD-C1A8-47E7-BB40-27C806C0E6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72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19BA6A-B284-1B93-2E46-D43779145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9B732BF-9EBE-3A36-40C1-5CC313C37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BF5EE9-5D32-6147-11C9-20459D15F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4B96-130C-4456-86FE-A5F33C9EB383}" type="datetimeFigureOut">
              <a:rPr lang="zh-TW" altLang="en-US" smtClean="0"/>
              <a:t>2023/3/31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F1167B-BF27-FAF1-7D5E-1D0E1DE50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E081B4-0557-DDF8-8D0A-8702F211E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0FCD-C1A8-47E7-BB40-27C806C0E6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803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1A0C19F-F8A7-85A7-A14A-1B6C498780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52CA064-AB5E-C47E-5959-9C95E0BDD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FC0D4A-22E3-4B24-24FB-322C823A1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4B96-130C-4456-86FE-A5F33C9EB383}" type="datetimeFigureOut">
              <a:rPr lang="zh-TW" altLang="en-US" smtClean="0"/>
              <a:t>2023/3/31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C107FD-1C09-4433-24AE-C47D3701D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821999-6C86-17DF-4279-3B452C4CE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0FCD-C1A8-47E7-BB40-27C806C0E6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016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19F610-A789-50D1-3756-7D339BF32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84967B-0A80-86CC-5216-41547865E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07394C-82EB-4691-85A1-62B9CD6A3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4B96-130C-4456-86FE-A5F33C9EB383}" type="datetimeFigureOut">
              <a:rPr lang="zh-TW" altLang="en-US" smtClean="0"/>
              <a:t>2023/3/31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52ECDC-DD20-4531-8FB4-5374CD687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33B165-86DF-F9BA-25AC-B7B42DB9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0FCD-C1A8-47E7-BB40-27C806C0E6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6271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D8BE72-87B6-DF55-8F51-951A469B1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1BB8C37-18E7-A850-54BD-D2C530A2A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6197E5-E06B-3AF3-3692-D695B2209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4B96-130C-4456-86FE-A5F33C9EB383}" type="datetimeFigureOut">
              <a:rPr lang="zh-TW" altLang="en-US" smtClean="0"/>
              <a:t>2023/3/31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3EC6BB-9B5A-5970-AA4F-7F6D216C6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7389DC-2CB1-7343-5097-6B7937877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0FCD-C1A8-47E7-BB40-27C806C0E6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197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870A20-B029-F857-6919-86E2FFEA3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D05A84-FBB5-5014-E4AD-99AE56C950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07A6D1E-A156-1006-5B4C-322640160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B266F73-3E39-578A-443C-0CBB69429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4B96-130C-4456-86FE-A5F33C9EB383}" type="datetimeFigureOut">
              <a:rPr lang="zh-TW" altLang="en-US" smtClean="0"/>
              <a:t>2023/3/31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28D3CD6-97B4-CBB7-6FDE-4C37CE661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9348092-6CE6-FF2E-6F1A-B18B00009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0FCD-C1A8-47E7-BB40-27C806C0E6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1973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04EF77-EE5B-31D6-24BF-AD906C509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14EA6C4-FA40-C111-09A8-E943EA88F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FF95787-45C8-9235-0515-1B865BE1C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3325A36-B32D-F56B-9829-A775CCA743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46F7DD7-4B70-9C2E-5FA7-62F119D884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40FFC73-FEBF-0669-A252-25BA0B20C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4B96-130C-4456-86FE-A5F33C9EB383}" type="datetimeFigureOut">
              <a:rPr lang="zh-TW" altLang="en-US" smtClean="0"/>
              <a:t>2023/3/31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C42E66C-C114-EFFA-DFF6-D2AC96C67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7FF96DA-A8A7-2F07-81EF-2CFCB3676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0FCD-C1A8-47E7-BB40-27C806C0E6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5565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5354C4-8358-83A2-E89D-A692F89E2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2BA3B22-EC88-2D60-8DD4-D3FB47047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4B96-130C-4456-86FE-A5F33C9EB383}" type="datetimeFigureOut">
              <a:rPr lang="zh-TW" altLang="en-US" smtClean="0"/>
              <a:t>2023/3/31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89BE8DA-5961-6E10-5130-F0A9480B5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9DC84A1-0A62-15F1-E3A4-85749856E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0FCD-C1A8-47E7-BB40-27C806C0E6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7944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FDCF928-08E1-34E6-0474-6B482632A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4B96-130C-4456-86FE-A5F33C9EB383}" type="datetimeFigureOut">
              <a:rPr lang="zh-TW" altLang="en-US" smtClean="0"/>
              <a:t>2023/3/31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8126ECF-4E7F-3B8B-8170-A585B6507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9A52746-7206-3B46-C730-E17EC7942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0FCD-C1A8-47E7-BB40-27C806C0E6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1746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F4D729-8C69-99D8-32A2-E71434F0F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202F01-DC71-F464-2D56-7A051E573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9D3A1C0-D3B5-D134-9F4B-CF0EF150B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3F5642C-CA70-576C-8336-3F9526533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4B96-130C-4456-86FE-A5F33C9EB383}" type="datetimeFigureOut">
              <a:rPr lang="zh-TW" altLang="en-US" smtClean="0"/>
              <a:t>2023/3/31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DC4E47A-F8DF-07E3-7D3F-EC3418374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2E6C559-BF53-3B49-F361-C97277418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0FCD-C1A8-47E7-BB40-27C806C0E6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7380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194C03-D833-7BA3-F548-1E09F821E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AE05A43-45EC-E59E-3D73-E763F1B3E2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325EE42-7C23-03D7-4A7D-696AEC6C7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C35CC22-A3F9-D532-66CB-946545636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74B96-130C-4456-86FE-A5F33C9EB383}" type="datetimeFigureOut">
              <a:rPr lang="zh-TW" altLang="en-US" smtClean="0"/>
              <a:t>2023/3/31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4DF772B-2134-6704-92D3-8DC6D3BE8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CFE6F97-8B8A-5095-458F-90472B161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0FCD-C1A8-47E7-BB40-27C806C0E6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6571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ABA382A-BA5B-CDBF-7687-E9867751F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80CD618-EBFE-7252-56B7-E63691561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F29A56-06F5-9B65-CB52-64AFC00AB2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74B96-130C-4456-86FE-A5F33C9EB383}" type="datetimeFigureOut">
              <a:rPr lang="zh-TW" altLang="en-US" smtClean="0"/>
              <a:t>2023/3/31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5A18EF-E339-EFAD-CD43-41A943CAAE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9EEC69-F4AA-FEA4-96E5-FDF0B87A2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50FCD-C1A8-47E7-BB40-27C806C0E6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9179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AB95BC-9435-DE34-B9B5-F4D55B62EA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手眼標定</a:t>
            </a:r>
            <a:r>
              <a:rPr lang="en-US" altLang="zh-TW" dirty="0"/>
              <a:t>-</a:t>
            </a:r>
            <a:r>
              <a:rPr lang="zh-TW" altLang="en-US" dirty="0"/>
              <a:t>介面操作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514D707-4A1B-59D7-8933-D258C45372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2023-03-31 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4743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C5BFF4-AC44-4143-0540-022A3B36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62425" cy="1325563"/>
          </a:xfrm>
        </p:spPr>
        <p:txBody>
          <a:bodyPr/>
          <a:lstStyle/>
          <a:p>
            <a:r>
              <a:rPr lang="zh-TW" altLang="en-US" dirty="0"/>
              <a:t>關節角度調整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C64F20-4E1F-EFD9-F3F7-5680E6E89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89100"/>
            <a:ext cx="5619750" cy="440108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TW" sz="2000" dirty="0"/>
              <a:t>J5- J5+ : </a:t>
            </a:r>
            <a:r>
              <a:rPr lang="zh-TW" altLang="en-US" sz="2000" dirty="0"/>
              <a:t>調整第五關節的角度，通常用於相機在拍攝棋盤格時，所做的微調，</a:t>
            </a:r>
            <a:endParaRPr lang="en-US" altLang="zh-TW" sz="2000" dirty="0"/>
          </a:p>
          <a:p>
            <a:pPr marL="0" indent="0">
              <a:lnSpc>
                <a:spcPct val="110000"/>
              </a:lnSpc>
              <a:buNone/>
            </a:pPr>
            <a:r>
              <a:rPr lang="zh-TW" altLang="en-US" sz="2000" dirty="0"/>
              <a:t>    角度為</a:t>
            </a:r>
            <a:r>
              <a:rPr lang="en-US" altLang="zh-TW" sz="2000" dirty="0"/>
              <a:t>-90°~90°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pPr>
              <a:lnSpc>
                <a:spcPct val="110000"/>
              </a:lnSpc>
            </a:pPr>
            <a:r>
              <a:rPr lang="en-US" altLang="zh-TW" sz="2000" dirty="0"/>
              <a:t>J6- J6+ : </a:t>
            </a:r>
            <a:r>
              <a:rPr lang="zh-TW" altLang="en-US" sz="2000" dirty="0"/>
              <a:t>調整第六關節的角度，通常用於相機在拍攝棋盤格時，所做的微調，</a:t>
            </a:r>
            <a:endParaRPr lang="en-US" altLang="zh-TW" sz="2000" dirty="0"/>
          </a:p>
          <a:p>
            <a:pPr marL="0" indent="0">
              <a:lnSpc>
                <a:spcPct val="110000"/>
              </a:lnSpc>
              <a:buNone/>
            </a:pPr>
            <a:r>
              <a:rPr lang="zh-TW" altLang="en-US" sz="2000" dirty="0"/>
              <a:t>    角度為</a:t>
            </a:r>
            <a:r>
              <a:rPr lang="en-US" altLang="zh-TW" sz="2000" dirty="0"/>
              <a:t>-90°~90°</a:t>
            </a:r>
            <a:r>
              <a:rPr lang="zh-TW" altLang="en-US" sz="2000" dirty="0"/>
              <a:t>。</a:t>
            </a:r>
            <a:endParaRPr lang="en-US" altLang="zh-TW" sz="1600" dirty="0"/>
          </a:p>
          <a:p>
            <a:pPr>
              <a:lnSpc>
                <a:spcPct val="110000"/>
              </a:lnSpc>
            </a:pPr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E14B44F-BD0D-5837-4837-9D0093FFCA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938" b="46111"/>
          <a:stretch/>
        </p:blipFill>
        <p:spPr>
          <a:xfrm>
            <a:off x="5619750" y="567813"/>
            <a:ext cx="5486400" cy="572237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0ED93AF-F162-A976-91BE-56E8F96E385B}"/>
              </a:ext>
            </a:extLst>
          </p:cNvPr>
          <p:cNvSpPr/>
          <p:nvPr/>
        </p:nvSpPr>
        <p:spPr>
          <a:xfrm>
            <a:off x="8591551" y="2971800"/>
            <a:ext cx="2419350" cy="11811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0219060F-9A05-E5C4-A89D-798EE8853DBE}"/>
              </a:ext>
            </a:extLst>
          </p:cNvPr>
          <p:cNvCxnSpPr>
            <a:cxnSpLocks/>
            <a:stCxn id="4" idx="1"/>
            <a:endCxn id="5" idx="1"/>
          </p:cNvCxnSpPr>
          <p:nvPr/>
        </p:nvCxnSpPr>
        <p:spPr>
          <a:xfrm>
            <a:off x="5619750" y="3429000"/>
            <a:ext cx="2971801" cy="1333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287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C5BFF4-AC44-4143-0540-022A3B36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62425" cy="1325563"/>
          </a:xfrm>
        </p:spPr>
        <p:txBody>
          <a:bodyPr/>
          <a:lstStyle/>
          <a:p>
            <a:r>
              <a:rPr lang="zh-TW" altLang="en-US" dirty="0"/>
              <a:t>影像及連線區域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C64F20-4E1F-EFD9-F3F7-5680E6E89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89101"/>
            <a:ext cx="5619750" cy="144846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TW" altLang="en-US" sz="1800" dirty="0"/>
              <a:t>當</a:t>
            </a:r>
            <a:r>
              <a:rPr lang="en-US" altLang="zh-TW" sz="1800" dirty="0" err="1"/>
              <a:t>mecharm</a:t>
            </a:r>
            <a:r>
              <a:rPr lang="en-US" altLang="zh-TW" sz="1800" dirty="0"/>
              <a:t> 270pi </a:t>
            </a:r>
            <a:r>
              <a:rPr lang="zh-TW" altLang="en-US" sz="1800" dirty="0"/>
              <a:t>手臂啟動後，將電腦</a:t>
            </a:r>
            <a:r>
              <a:rPr lang="en-US" altLang="zh-TW" sz="1800" dirty="0" err="1"/>
              <a:t>wifi</a:t>
            </a:r>
            <a:r>
              <a:rPr lang="zh-TW" altLang="en-US" sz="1800" dirty="0"/>
              <a:t>連接到機械手臂的</a:t>
            </a:r>
            <a:r>
              <a:rPr lang="en-US" altLang="zh-TW" sz="1800" dirty="0" err="1"/>
              <a:t>wifi</a:t>
            </a:r>
            <a:r>
              <a:rPr lang="zh-TW" altLang="en-US" sz="1800" dirty="0"/>
              <a:t>，並輸入手臂的</a:t>
            </a:r>
            <a:r>
              <a:rPr lang="en-US" altLang="zh-TW" sz="1800" dirty="0" err="1"/>
              <a:t>ip</a:t>
            </a:r>
            <a:r>
              <a:rPr lang="zh-TW" altLang="en-US" sz="1800" dirty="0"/>
              <a:t>位址進行連接，若連線成功，</a:t>
            </a:r>
            <a:r>
              <a:rPr lang="en-US" altLang="zh-TW" sz="1800" dirty="0"/>
              <a:t>button</a:t>
            </a:r>
            <a:r>
              <a:rPr lang="zh-TW" altLang="en-US" sz="1800" dirty="0"/>
              <a:t>將提示連線成功，若連線失敗，上方的輸入格終將顯示</a:t>
            </a:r>
            <a:r>
              <a:rPr lang="en-US" altLang="zh-TW" sz="1800" dirty="0">
                <a:solidFill>
                  <a:srgbClr val="FF0000"/>
                </a:solidFill>
              </a:rPr>
              <a:t>connect Error!</a:t>
            </a:r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E14B44F-BD0D-5837-4837-9D0093FFCA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56" t="5486" r="13991" b="8958"/>
          <a:stretch/>
        </p:blipFill>
        <p:spPr>
          <a:xfrm>
            <a:off x="6096000" y="1118116"/>
            <a:ext cx="5836136" cy="488846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0ED93AF-F162-A976-91BE-56E8F96E385B}"/>
              </a:ext>
            </a:extLst>
          </p:cNvPr>
          <p:cNvSpPr/>
          <p:nvPr/>
        </p:nvSpPr>
        <p:spPr>
          <a:xfrm>
            <a:off x="6179821" y="1196340"/>
            <a:ext cx="1165860" cy="3276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0219060F-9A05-E5C4-A89D-798EE8853DBE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5619750" y="1360170"/>
            <a:ext cx="560071" cy="12531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674F6B86-E4F3-FAEF-3835-7A60B0A8D76B}"/>
              </a:ext>
            </a:extLst>
          </p:cNvPr>
          <p:cNvSpPr txBox="1">
            <a:spLocks/>
          </p:cNvSpPr>
          <p:nvPr/>
        </p:nvSpPr>
        <p:spPr>
          <a:xfrm>
            <a:off x="114300" y="3835023"/>
            <a:ext cx="5619750" cy="144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zh-TW" altLang="en-US" sz="1800" dirty="0"/>
              <a:t>相機擷取畫面顯示區域，當程式啟動後，會自動找尋</a:t>
            </a:r>
            <a:r>
              <a:rPr lang="en-US" altLang="zh-TW" sz="1800" dirty="0"/>
              <a:t>OAK-D</a:t>
            </a:r>
            <a:r>
              <a:rPr lang="zh-TW" altLang="en-US" sz="1800" dirty="0"/>
              <a:t>雙目相機，若有</a:t>
            </a:r>
            <a:r>
              <a:rPr lang="en-US" altLang="zh-TW" sz="1800" dirty="0"/>
              <a:t>OAK-D</a:t>
            </a:r>
            <a:r>
              <a:rPr lang="zh-TW" altLang="en-US" sz="1800" dirty="0"/>
              <a:t>則顯示出</a:t>
            </a:r>
            <a:r>
              <a:rPr lang="en-US" altLang="zh-TW" sz="1800" dirty="0"/>
              <a:t>OAK-D</a:t>
            </a:r>
            <a:r>
              <a:rPr lang="zh-TW" altLang="en-US" sz="1800" dirty="0"/>
              <a:t>中間的</a:t>
            </a:r>
            <a:r>
              <a:rPr lang="en-US" altLang="zh-TW" sz="1800" dirty="0"/>
              <a:t>RGB</a:t>
            </a:r>
            <a:r>
              <a:rPr lang="zh-TW" altLang="en-US" sz="1800" dirty="0"/>
              <a:t>彩色鏡頭影像，若無則會開啟預設網路攝影機，如筆電鏡頭。</a:t>
            </a:r>
            <a:r>
              <a:rPr lang="en-US" altLang="zh-TW" sz="1800" dirty="0"/>
              <a:t> </a:t>
            </a:r>
          </a:p>
          <a:p>
            <a:endParaRPr lang="en-US" altLang="zh-TW" sz="1800" dirty="0"/>
          </a:p>
          <a:p>
            <a:endParaRPr lang="en-US" altLang="zh-TW" sz="18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0363BA7-01DD-D258-98D7-665F5D3A1292}"/>
              </a:ext>
            </a:extLst>
          </p:cNvPr>
          <p:cNvSpPr/>
          <p:nvPr/>
        </p:nvSpPr>
        <p:spPr>
          <a:xfrm>
            <a:off x="6238874" y="2103119"/>
            <a:ext cx="5693261" cy="39034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24BF38FF-E5D9-0B71-3B92-99CDD591FDD1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5806440" y="4054851"/>
            <a:ext cx="432434" cy="980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008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67714649-1ABE-5AE3-7440-1E1056307F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448"/>
          <a:stretch/>
        </p:blipFill>
        <p:spPr>
          <a:xfrm>
            <a:off x="5944246" y="136848"/>
            <a:ext cx="6123929" cy="658430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BC5BFF4-AC44-4143-0540-022A3B36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62425" cy="1325563"/>
          </a:xfrm>
        </p:spPr>
        <p:txBody>
          <a:bodyPr/>
          <a:lstStyle/>
          <a:p>
            <a:r>
              <a:rPr lang="zh-TW" altLang="en-US" dirty="0"/>
              <a:t>影像及連線區域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C64F20-4E1F-EFD9-F3F7-5680E6E89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89101"/>
            <a:ext cx="5619750" cy="144846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TW" altLang="en-US" sz="1800" dirty="0"/>
              <a:t>開啟</a:t>
            </a:r>
            <a:r>
              <a:rPr lang="en-US" altLang="zh-TW" sz="1800" dirty="0"/>
              <a:t>/</a:t>
            </a:r>
            <a:r>
              <a:rPr lang="zh-TW" altLang="en-US" sz="1800" dirty="0"/>
              <a:t>關閉座標投影 </a:t>
            </a:r>
            <a:r>
              <a:rPr lang="en-US" altLang="zh-TW" sz="1800" dirty="0"/>
              <a:t>:</a:t>
            </a:r>
            <a:r>
              <a:rPr lang="zh-TW" altLang="en-US" sz="1800" dirty="0"/>
              <a:t> 當開啟座標投影後，程式會讀取使用者提供的相機內參，來對標定版進行座標投影，以此來獲取投影座標及標定板原點相對於相機座標的座標值。 </a:t>
            </a:r>
            <a:endParaRPr lang="en-US" altLang="zh-TW" sz="1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0ED93AF-F162-A976-91BE-56E8F96E385B}"/>
              </a:ext>
            </a:extLst>
          </p:cNvPr>
          <p:cNvSpPr/>
          <p:nvPr/>
        </p:nvSpPr>
        <p:spPr>
          <a:xfrm>
            <a:off x="5944246" y="704850"/>
            <a:ext cx="932804" cy="3333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0219060F-9A05-E5C4-A89D-798EE8853DBE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5000625" y="871538"/>
            <a:ext cx="943621" cy="8191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870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366475B-EA55-155D-3BE8-C907D9CDE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756" y="0"/>
            <a:ext cx="560141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BC5BFF4-AC44-4143-0540-022A3B36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62425" cy="1325563"/>
          </a:xfrm>
        </p:spPr>
        <p:txBody>
          <a:bodyPr/>
          <a:lstStyle/>
          <a:p>
            <a:r>
              <a:rPr lang="zh-TW" altLang="en-US" dirty="0"/>
              <a:t>影像及連線區域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C64F20-4E1F-EFD9-F3F7-5680E6E89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89101"/>
            <a:ext cx="5619750" cy="144846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TW" altLang="en-US" sz="1800" dirty="0"/>
              <a:t>開啟</a:t>
            </a:r>
            <a:r>
              <a:rPr lang="en-US" altLang="zh-TW" sz="1800" dirty="0"/>
              <a:t>/</a:t>
            </a:r>
            <a:r>
              <a:rPr lang="zh-TW" altLang="en-US" sz="1800" dirty="0"/>
              <a:t>關閉追蹤 </a:t>
            </a:r>
            <a:r>
              <a:rPr lang="en-US" altLang="zh-TW" sz="1800" dirty="0"/>
              <a:t>:</a:t>
            </a:r>
            <a:r>
              <a:rPr lang="zh-TW" altLang="en-US" sz="1800" dirty="0"/>
              <a:t> 測試版，</a:t>
            </a:r>
            <a:endParaRPr lang="en-US" altLang="zh-TW" sz="1800" dirty="0"/>
          </a:p>
          <a:p>
            <a:pPr>
              <a:lnSpc>
                <a:spcPct val="110000"/>
              </a:lnSpc>
            </a:pPr>
            <a:r>
              <a:rPr lang="zh-TW" altLang="en-US" sz="1800" dirty="0"/>
              <a:t>提供簡單的物件追蹤模式，將相機畫面中想要追蹤的物體框選起來，完成後手臂將會持續去追蹤該物體，並將物體像素座標保持在相機中心點。</a:t>
            </a:r>
            <a:endParaRPr lang="en-US" altLang="zh-TW" sz="1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0ED93AF-F162-A976-91BE-56E8F96E385B}"/>
              </a:ext>
            </a:extLst>
          </p:cNvPr>
          <p:cNvSpPr/>
          <p:nvPr/>
        </p:nvSpPr>
        <p:spPr>
          <a:xfrm>
            <a:off x="6247756" y="1028700"/>
            <a:ext cx="943621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0219060F-9A05-E5C4-A89D-798EE8853DBE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5619750" y="1181100"/>
            <a:ext cx="628006" cy="14322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圖片 12">
            <a:extLst>
              <a:ext uri="{FF2B5EF4-FFF2-40B4-BE49-F238E27FC236}">
                <a16:creationId xmlns:a16="http://schemas.microsoft.com/office/drawing/2014/main" id="{C3D7460D-D4EE-5C57-7C71-5F5DC4185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56" y="3429000"/>
            <a:ext cx="4349711" cy="280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33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C5BFF4-AC44-4143-0540-022A3B36C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C64F20-4E1F-EFD9-F3F7-5680E6E89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E14B44F-BD0D-5837-4837-9D0093FFC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572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C5BFF4-AC44-4143-0540-022A3B36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62425" cy="1325563"/>
          </a:xfrm>
        </p:spPr>
        <p:txBody>
          <a:bodyPr/>
          <a:lstStyle/>
          <a:p>
            <a:r>
              <a:rPr lang="zh-TW" altLang="en-US" dirty="0"/>
              <a:t>主控制區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C64F20-4E1F-EFD9-F3F7-5680E6E89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62425" cy="4351338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E14B44F-BD0D-5837-4837-9D0093FFCA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938" b="46111"/>
          <a:stretch/>
        </p:blipFill>
        <p:spPr>
          <a:xfrm>
            <a:off x="5619750" y="567813"/>
            <a:ext cx="5486400" cy="572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040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C5BFF4-AC44-4143-0540-022A3B36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62425" cy="1325563"/>
          </a:xfrm>
        </p:spPr>
        <p:txBody>
          <a:bodyPr/>
          <a:lstStyle/>
          <a:p>
            <a:r>
              <a:rPr lang="zh-TW" altLang="en-US" dirty="0"/>
              <a:t>主控制區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C64F20-4E1F-EFD9-F3F7-5680E6E89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2613"/>
            <a:ext cx="3428999" cy="3605213"/>
          </a:xfrm>
        </p:spPr>
        <p:txBody>
          <a:bodyPr/>
          <a:lstStyle/>
          <a:p>
            <a:r>
              <a:rPr lang="zh-TW" altLang="en-US" dirty="0"/>
              <a:t>滑塊控制機械手臂</a:t>
            </a:r>
            <a:r>
              <a:rPr lang="en-US" altLang="zh-TW" dirty="0"/>
              <a:t>Z</a:t>
            </a:r>
            <a:r>
              <a:rPr lang="zh-TW" altLang="en-US" dirty="0"/>
              <a:t>軸高低移動，滑動範圍屆於</a:t>
            </a:r>
            <a:r>
              <a:rPr lang="en-US" altLang="zh-TW" dirty="0"/>
              <a:t>40mm~280mm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E14B44F-BD0D-5837-4837-9D0093FFCA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938" b="46111"/>
          <a:stretch/>
        </p:blipFill>
        <p:spPr>
          <a:xfrm>
            <a:off x="5619750" y="567813"/>
            <a:ext cx="5486400" cy="572237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0ED93AF-F162-A976-91BE-56E8F96E385B}"/>
              </a:ext>
            </a:extLst>
          </p:cNvPr>
          <p:cNvSpPr/>
          <p:nvPr/>
        </p:nvSpPr>
        <p:spPr>
          <a:xfrm>
            <a:off x="5772151" y="857250"/>
            <a:ext cx="952500" cy="19526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0219060F-9A05-E5C4-A89D-798EE8853DBE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2552700" y="1809750"/>
            <a:ext cx="3219451" cy="5328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0061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C5BFF4-AC44-4143-0540-022A3B36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62425" cy="1325563"/>
          </a:xfrm>
        </p:spPr>
        <p:txBody>
          <a:bodyPr/>
          <a:lstStyle/>
          <a:p>
            <a:r>
              <a:rPr lang="zh-TW" altLang="en-US" dirty="0"/>
              <a:t>主控制區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C64F20-4E1F-EFD9-F3F7-5680E6E89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42613"/>
            <a:ext cx="5619750" cy="3605213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X,Y</a:t>
            </a:r>
            <a:r>
              <a:rPr lang="zh-TW" altLang="en-US" sz="2000" dirty="0"/>
              <a:t>平面點動，及手臂歸零點操作。</a:t>
            </a:r>
            <a:endParaRPr lang="en-US" altLang="zh-TW" sz="2000" dirty="0"/>
          </a:p>
          <a:p>
            <a:r>
              <a:rPr lang="en-US" altLang="zh-TW" sz="2000" dirty="0"/>
              <a:t>X+</a:t>
            </a:r>
            <a:r>
              <a:rPr lang="zh-TW" altLang="en-US" sz="2000" dirty="0"/>
              <a:t> </a:t>
            </a:r>
            <a:r>
              <a:rPr lang="en-US" altLang="zh-TW" sz="2000" dirty="0"/>
              <a:t>:</a:t>
            </a:r>
            <a:r>
              <a:rPr lang="zh-TW" altLang="en-US" sz="2000" dirty="0"/>
              <a:t> 每點一次，手臂向</a:t>
            </a:r>
            <a:r>
              <a:rPr lang="en-US" altLang="zh-TW" sz="2000" dirty="0"/>
              <a:t>X+</a:t>
            </a:r>
            <a:r>
              <a:rPr lang="zh-TW" altLang="en-US" sz="2000" dirty="0"/>
              <a:t>方向移動</a:t>
            </a:r>
            <a:r>
              <a:rPr lang="en-US" altLang="zh-TW" sz="2000" dirty="0"/>
              <a:t>10mm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r>
              <a:rPr lang="en-US" altLang="zh-TW" sz="2000" dirty="0"/>
              <a:t>X-  :</a:t>
            </a:r>
            <a:r>
              <a:rPr lang="zh-TW" altLang="en-US" sz="2000" dirty="0"/>
              <a:t> 每點一次，手臂向</a:t>
            </a:r>
            <a:r>
              <a:rPr lang="en-US" altLang="zh-TW" sz="2000" dirty="0"/>
              <a:t>X-</a:t>
            </a:r>
            <a:r>
              <a:rPr lang="zh-TW" altLang="en-US" sz="2000" dirty="0"/>
              <a:t>方向移動</a:t>
            </a:r>
            <a:r>
              <a:rPr lang="en-US" altLang="zh-TW" sz="2000" dirty="0"/>
              <a:t>10mm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r>
              <a:rPr lang="en-US" altLang="zh-TW" sz="2000" dirty="0"/>
              <a:t>Y+ :</a:t>
            </a:r>
            <a:r>
              <a:rPr lang="zh-TW" altLang="en-US" sz="2000" dirty="0"/>
              <a:t> 美點一次，手臂向</a:t>
            </a:r>
            <a:r>
              <a:rPr lang="en-US" altLang="zh-TW" sz="2000" dirty="0"/>
              <a:t>Y+</a:t>
            </a:r>
            <a:r>
              <a:rPr lang="zh-TW" altLang="en-US" sz="2000" dirty="0"/>
              <a:t>方向移動</a:t>
            </a:r>
            <a:r>
              <a:rPr lang="en-US" altLang="zh-TW" sz="2000" dirty="0"/>
              <a:t>10mm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r>
              <a:rPr lang="en-US" altLang="zh-TW" sz="2000" dirty="0"/>
              <a:t>Y-  :</a:t>
            </a:r>
            <a:r>
              <a:rPr lang="zh-TW" altLang="en-US" sz="2000" dirty="0"/>
              <a:t> 每點一次，手臂向</a:t>
            </a:r>
            <a:r>
              <a:rPr lang="en-US" altLang="zh-TW" sz="2000" dirty="0"/>
              <a:t>Y-</a:t>
            </a:r>
            <a:r>
              <a:rPr lang="zh-TW" altLang="en-US" sz="2000" dirty="0"/>
              <a:t>方向移動</a:t>
            </a:r>
            <a:r>
              <a:rPr lang="en-US" altLang="zh-TW" sz="2000" dirty="0"/>
              <a:t>10mm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r>
              <a:rPr lang="en-US" altLang="zh-TW" sz="2000" dirty="0"/>
              <a:t>zero :  </a:t>
            </a:r>
            <a:r>
              <a:rPr lang="zh-TW" altLang="en-US" sz="2000" dirty="0"/>
              <a:t>手臂回歸歸零狀態</a:t>
            </a:r>
            <a:r>
              <a:rPr lang="en-US" altLang="zh-TW" sz="2000" dirty="0"/>
              <a:t>(</a:t>
            </a:r>
            <a:r>
              <a:rPr lang="zh-TW" altLang="en-US" sz="2000" dirty="0"/>
              <a:t>各軸移動角度歸零</a:t>
            </a:r>
            <a:r>
              <a:rPr lang="en-US" altLang="zh-TW" sz="2000" dirty="0"/>
              <a:t>)</a:t>
            </a:r>
            <a:r>
              <a:rPr lang="zh-TW" altLang="en-US" sz="2000" dirty="0"/>
              <a:t>。</a:t>
            </a:r>
            <a:endParaRPr lang="en-US" altLang="zh-TW" sz="2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E14B44F-BD0D-5837-4837-9D0093FFCA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938" b="46111"/>
          <a:stretch/>
        </p:blipFill>
        <p:spPr>
          <a:xfrm>
            <a:off x="5619750" y="567813"/>
            <a:ext cx="5486400" cy="572237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0ED93AF-F162-A976-91BE-56E8F96E385B}"/>
              </a:ext>
            </a:extLst>
          </p:cNvPr>
          <p:cNvSpPr/>
          <p:nvPr/>
        </p:nvSpPr>
        <p:spPr>
          <a:xfrm>
            <a:off x="6715125" y="1295400"/>
            <a:ext cx="3019424" cy="10472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0219060F-9A05-E5C4-A89D-798EE8853DBE}"/>
              </a:ext>
            </a:extLst>
          </p:cNvPr>
          <p:cNvCxnSpPr>
            <a:cxnSpLocks/>
            <a:stCxn id="3" idx="0"/>
            <a:endCxn id="5" idx="1"/>
          </p:cNvCxnSpPr>
          <p:nvPr/>
        </p:nvCxnSpPr>
        <p:spPr>
          <a:xfrm flipV="1">
            <a:off x="2809875" y="1819007"/>
            <a:ext cx="3905250" cy="5236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003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C5BFF4-AC44-4143-0540-022A3B36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62425" cy="1325563"/>
          </a:xfrm>
        </p:spPr>
        <p:txBody>
          <a:bodyPr/>
          <a:lstStyle/>
          <a:p>
            <a:r>
              <a:rPr lang="zh-TW" altLang="en-US" dirty="0"/>
              <a:t>座標顯示區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C64F20-4E1F-EFD9-F3F7-5680E6E89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42613"/>
            <a:ext cx="5619750" cy="3605213"/>
          </a:xfrm>
        </p:spPr>
        <p:txBody>
          <a:bodyPr>
            <a:normAutofit lnSpcReduction="10000"/>
          </a:bodyPr>
          <a:lstStyle/>
          <a:p>
            <a:r>
              <a:rPr lang="en-US" altLang="zh-TW" sz="2000" dirty="0"/>
              <a:t>X</a:t>
            </a:r>
            <a:r>
              <a:rPr lang="zh-TW" altLang="en-US" sz="2000" dirty="0"/>
              <a:t> </a:t>
            </a:r>
            <a:r>
              <a:rPr lang="en-US" altLang="zh-TW" sz="2000" dirty="0"/>
              <a:t>:</a:t>
            </a:r>
            <a:r>
              <a:rPr lang="zh-TW" altLang="en-US" sz="2000" dirty="0"/>
              <a:t> 當前手臂</a:t>
            </a:r>
            <a:r>
              <a:rPr lang="en-US" altLang="zh-TW" sz="2000" dirty="0"/>
              <a:t>X</a:t>
            </a:r>
            <a:r>
              <a:rPr lang="zh-TW" altLang="en-US" sz="2000" dirty="0"/>
              <a:t>座標值。</a:t>
            </a:r>
            <a:endParaRPr lang="en-US" altLang="zh-TW" sz="2000" dirty="0"/>
          </a:p>
          <a:p>
            <a:r>
              <a:rPr lang="en-US" altLang="zh-TW" sz="2000" dirty="0"/>
              <a:t>Y</a:t>
            </a:r>
            <a:r>
              <a:rPr lang="zh-TW" altLang="en-US" sz="2000" dirty="0"/>
              <a:t> </a:t>
            </a:r>
            <a:r>
              <a:rPr lang="en-US" altLang="zh-TW" sz="2000" dirty="0"/>
              <a:t>:</a:t>
            </a:r>
            <a:r>
              <a:rPr lang="zh-TW" altLang="en-US" sz="2000" dirty="0"/>
              <a:t> 當前手臂</a:t>
            </a:r>
            <a:r>
              <a:rPr lang="en-US" altLang="zh-TW" sz="2000" dirty="0"/>
              <a:t>Y</a:t>
            </a:r>
            <a:r>
              <a:rPr lang="zh-TW" altLang="en-US" sz="2000" dirty="0"/>
              <a:t>座標值。</a:t>
            </a:r>
            <a:endParaRPr lang="en-US" altLang="zh-TW" sz="2000" dirty="0"/>
          </a:p>
          <a:p>
            <a:r>
              <a:rPr lang="en-US" altLang="zh-TW" sz="2000" dirty="0"/>
              <a:t>Z</a:t>
            </a:r>
            <a:r>
              <a:rPr lang="zh-TW" altLang="en-US" sz="2000" dirty="0"/>
              <a:t> </a:t>
            </a:r>
            <a:r>
              <a:rPr lang="en-US" altLang="zh-TW" sz="2000" dirty="0"/>
              <a:t>:</a:t>
            </a:r>
            <a:r>
              <a:rPr lang="zh-TW" altLang="en-US" sz="2000" dirty="0"/>
              <a:t> 當前手臂</a:t>
            </a:r>
            <a:r>
              <a:rPr lang="en-US" altLang="zh-TW" sz="2000" dirty="0"/>
              <a:t>Z</a:t>
            </a:r>
            <a:r>
              <a:rPr lang="zh-TW" altLang="en-US" sz="2000" dirty="0"/>
              <a:t>座標值。</a:t>
            </a:r>
            <a:endParaRPr lang="en-US" altLang="zh-TW" sz="2000" dirty="0"/>
          </a:p>
          <a:p>
            <a:r>
              <a:rPr lang="en-US" altLang="zh-TW" sz="2000" dirty="0"/>
              <a:t>RX</a:t>
            </a:r>
            <a:r>
              <a:rPr lang="zh-TW" altLang="en-US" sz="2000" dirty="0"/>
              <a:t> </a:t>
            </a:r>
            <a:r>
              <a:rPr lang="en-US" altLang="zh-TW" sz="2000" dirty="0"/>
              <a:t>:</a:t>
            </a:r>
            <a:r>
              <a:rPr lang="zh-TW" altLang="en-US" sz="2000" dirty="0"/>
              <a:t> 當前手臂末端姿態相對於基座原點</a:t>
            </a:r>
            <a:r>
              <a:rPr lang="en-US" altLang="zh-TW" sz="2000" dirty="0"/>
              <a:t>X</a:t>
            </a:r>
            <a:r>
              <a:rPr lang="zh-TW" altLang="en-US" sz="2000" dirty="0"/>
              <a:t>角度。</a:t>
            </a:r>
            <a:endParaRPr lang="en-US" altLang="zh-TW" sz="2000" dirty="0"/>
          </a:p>
          <a:p>
            <a:r>
              <a:rPr lang="en-US" altLang="zh-TW" sz="2000" dirty="0"/>
              <a:t>RY</a:t>
            </a:r>
            <a:r>
              <a:rPr lang="zh-TW" altLang="en-US" sz="2000" dirty="0"/>
              <a:t> </a:t>
            </a:r>
            <a:r>
              <a:rPr lang="en-US" altLang="zh-TW" sz="2000" dirty="0"/>
              <a:t>:</a:t>
            </a:r>
            <a:r>
              <a:rPr lang="zh-TW" altLang="en-US" sz="2000" dirty="0"/>
              <a:t> 當前手臂末端姿態相對於基座原點</a:t>
            </a:r>
            <a:r>
              <a:rPr lang="en-US" altLang="zh-TW" sz="2000" dirty="0"/>
              <a:t>Y</a:t>
            </a:r>
            <a:r>
              <a:rPr lang="zh-TW" altLang="en-US" sz="2000" dirty="0"/>
              <a:t>角度。</a:t>
            </a:r>
            <a:endParaRPr lang="en-US" altLang="zh-TW" sz="2000" dirty="0"/>
          </a:p>
          <a:p>
            <a:r>
              <a:rPr lang="en-US" altLang="zh-TW" sz="2000" dirty="0"/>
              <a:t>RZ</a:t>
            </a:r>
            <a:r>
              <a:rPr lang="zh-TW" altLang="en-US" sz="2000" dirty="0"/>
              <a:t> </a:t>
            </a:r>
            <a:r>
              <a:rPr lang="en-US" altLang="zh-TW" sz="2000" dirty="0"/>
              <a:t>:</a:t>
            </a:r>
            <a:r>
              <a:rPr lang="zh-TW" altLang="en-US" sz="2000" dirty="0"/>
              <a:t> 當前手臂末端姿態相對於基座原點</a:t>
            </a:r>
            <a:r>
              <a:rPr lang="en-US" altLang="zh-TW" sz="2000" dirty="0"/>
              <a:t>Z</a:t>
            </a:r>
            <a:r>
              <a:rPr lang="zh-TW" altLang="en-US" sz="2000" dirty="0"/>
              <a:t>角度。</a:t>
            </a:r>
            <a:endParaRPr lang="en-US" altLang="zh-TW" sz="2000" dirty="0"/>
          </a:p>
          <a:p>
            <a:r>
              <a:rPr lang="zh-TW" altLang="en-US" sz="2000" dirty="0"/>
              <a:t>移動至座標 </a:t>
            </a:r>
            <a:r>
              <a:rPr lang="en-US" altLang="zh-TW" sz="2000" dirty="0"/>
              <a:t>:</a:t>
            </a:r>
            <a:r>
              <a:rPr lang="zh-TW" altLang="en-US" sz="2000" dirty="0"/>
              <a:t> 使用者可指定輸入座標或姿態後，點擊此按鈕來移動到指定位置。</a:t>
            </a:r>
            <a:endParaRPr lang="en-US" altLang="zh-TW" sz="2000" dirty="0"/>
          </a:p>
          <a:p>
            <a:r>
              <a:rPr lang="zh-TW" altLang="en-US" sz="2000" dirty="0">
                <a:solidFill>
                  <a:srgbClr val="FF0000"/>
                </a:solidFill>
              </a:rPr>
              <a:t>注</a:t>
            </a:r>
            <a:r>
              <a:rPr lang="en-US" altLang="zh-TW" sz="2000" dirty="0">
                <a:solidFill>
                  <a:srgbClr val="FF0000"/>
                </a:solidFill>
              </a:rPr>
              <a:t>:</a:t>
            </a:r>
            <a:r>
              <a:rPr lang="zh-TW" altLang="en-US" sz="2000" dirty="0">
                <a:solidFill>
                  <a:srgbClr val="FF0000"/>
                </a:solidFill>
              </a:rPr>
              <a:t> 若給定的座標或姿態值手臂無法到達，手臂將不會作動。 </a:t>
            </a:r>
            <a:endParaRPr lang="en-US" altLang="zh-TW" sz="2000" dirty="0">
              <a:solidFill>
                <a:srgbClr val="FF0000"/>
              </a:solidFill>
            </a:endParaRPr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E14B44F-BD0D-5837-4837-9D0093FFCA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938" b="46111"/>
          <a:stretch/>
        </p:blipFill>
        <p:spPr>
          <a:xfrm>
            <a:off x="5619750" y="567813"/>
            <a:ext cx="5486400" cy="572237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0ED93AF-F162-A976-91BE-56E8F96E385B}"/>
              </a:ext>
            </a:extLst>
          </p:cNvPr>
          <p:cNvSpPr/>
          <p:nvPr/>
        </p:nvSpPr>
        <p:spPr>
          <a:xfrm>
            <a:off x="6715125" y="2342613"/>
            <a:ext cx="1914525" cy="16864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0219060F-9A05-E5C4-A89D-798EE8853DB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5362575" y="3185844"/>
            <a:ext cx="13525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42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C5BFF4-AC44-4143-0540-022A3B36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62425" cy="1325563"/>
          </a:xfrm>
        </p:spPr>
        <p:txBody>
          <a:bodyPr/>
          <a:lstStyle/>
          <a:p>
            <a:r>
              <a:rPr lang="zh-TW" altLang="en-US" dirty="0"/>
              <a:t>控制及取值區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C64F20-4E1F-EFD9-F3F7-5680E6E89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89100"/>
            <a:ext cx="5619750" cy="440108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TW" sz="2000" dirty="0"/>
              <a:t>ON/OFF : </a:t>
            </a:r>
            <a:r>
              <a:rPr lang="zh-TW" altLang="en-US" sz="2000" dirty="0"/>
              <a:t>機械手臂馬達使能狀態，點擊</a:t>
            </a:r>
            <a:r>
              <a:rPr lang="en-US" altLang="zh-TW" sz="2000" dirty="0"/>
              <a:t>OFF</a:t>
            </a:r>
            <a:r>
              <a:rPr lang="zh-TW" altLang="en-US" sz="2000" dirty="0"/>
              <a:t>將使手臂馬達斷電，使用者可將手臂拖曳至想要的位置後，在點擊</a:t>
            </a:r>
            <a:r>
              <a:rPr lang="en-US" altLang="zh-TW" sz="2000" dirty="0"/>
              <a:t>ON</a:t>
            </a:r>
            <a:r>
              <a:rPr lang="zh-TW" altLang="en-US" sz="2000" dirty="0"/>
              <a:t>復電。</a:t>
            </a:r>
            <a:endParaRPr lang="en-US" altLang="zh-TW" sz="2000" dirty="0"/>
          </a:p>
          <a:p>
            <a:pPr>
              <a:lnSpc>
                <a:spcPct val="110000"/>
              </a:lnSpc>
            </a:pPr>
            <a:r>
              <a:rPr lang="zh-TW" altLang="en-US" sz="2000" dirty="0"/>
              <a:t>取得座標值 </a:t>
            </a:r>
            <a:r>
              <a:rPr lang="en-US" altLang="zh-TW" sz="2000" dirty="0"/>
              <a:t>:</a:t>
            </a:r>
            <a:r>
              <a:rPr lang="zh-TW" altLang="en-US" sz="2000" dirty="0"/>
              <a:t> 點擊以獲取當前手臂座標及姿態。</a:t>
            </a:r>
            <a:endParaRPr lang="en-US" altLang="zh-TW" sz="2000" dirty="0"/>
          </a:p>
          <a:p>
            <a:pPr>
              <a:lnSpc>
                <a:spcPct val="110000"/>
              </a:lnSpc>
            </a:pPr>
            <a:r>
              <a:rPr lang="zh-TW" altLang="en-US" sz="2000" dirty="0"/>
              <a:t>紀錄座標值 </a:t>
            </a:r>
            <a:r>
              <a:rPr lang="en-US" altLang="zh-TW" sz="2000" dirty="0"/>
              <a:t>:</a:t>
            </a:r>
            <a:r>
              <a:rPr lang="zh-TW" altLang="en-US" sz="2000" dirty="0"/>
              <a:t> 點擊後，將當前手臂座標及姿態值儲存到下方欄位中，同時在專案資料夾內會儲存一張該座標姿態下，相機拍攝的相片</a:t>
            </a:r>
            <a:r>
              <a:rPr lang="en-US" altLang="zh-TW" sz="2000" dirty="0"/>
              <a:t>(</a:t>
            </a:r>
            <a:r>
              <a:rPr lang="zh-TW" altLang="en-US" sz="2000" dirty="0"/>
              <a:t>棋盤格</a:t>
            </a:r>
            <a:r>
              <a:rPr lang="en-US" altLang="zh-TW" sz="2000" dirty="0"/>
              <a:t>)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pPr>
              <a:lnSpc>
                <a:spcPct val="110000"/>
              </a:lnSpc>
            </a:pPr>
            <a:r>
              <a:rPr lang="zh-TW" altLang="en-US" sz="2000" dirty="0"/>
              <a:t>清空 </a:t>
            </a:r>
            <a:r>
              <a:rPr lang="en-US" altLang="zh-TW" sz="2000" dirty="0"/>
              <a:t>:</a:t>
            </a:r>
            <a:r>
              <a:rPr lang="zh-TW" altLang="en-US" sz="2000" dirty="0"/>
              <a:t> 將下方欄位中的所有紀錄座標值清空。</a:t>
            </a:r>
            <a:endParaRPr lang="en-US" altLang="zh-TW" sz="2000" dirty="0"/>
          </a:p>
          <a:p>
            <a:pPr>
              <a:lnSpc>
                <a:spcPct val="110000"/>
              </a:lnSpc>
            </a:pPr>
            <a:r>
              <a:rPr lang="zh-TW" altLang="en-US" sz="2000" dirty="0"/>
              <a:t>執行 </a:t>
            </a:r>
            <a:r>
              <a:rPr lang="en-US" altLang="zh-TW" sz="2000" dirty="0"/>
              <a:t>:</a:t>
            </a:r>
            <a:r>
              <a:rPr lang="zh-TW" altLang="en-US" sz="2000" dirty="0"/>
              <a:t> 當下方欄位中有紀錄座標值時，點擊此按鈕將會依序復現動作，移動至每一個座標。</a:t>
            </a:r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E14B44F-BD0D-5837-4837-9D0093FFCA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938" b="46111"/>
          <a:stretch/>
        </p:blipFill>
        <p:spPr>
          <a:xfrm>
            <a:off x="5619750" y="567813"/>
            <a:ext cx="5486400" cy="572237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0ED93AF-F162-A976-91BE-56E8F96E385B}"/>
              </a:ext>
            </a:extLst>
          </p:cNvPr>
          <p:cNvSpPr/>
          <p:nvPr/>
        </p:nvSpPr>
        <p:spPr>
          <a:xfrm>
            <a:off x="9639301" y="1171038"/>
            <a:ext cx="1466850" cy="18007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0219060F-9A05-E5C4-A89D-798EE8853DBE}"/>
              </a:ext>
            </a:extLst>
          </p:cNvPr>
          <p:cNvCxnSpPr>
            <a:cxnSpLocks/>
            <a:stCxn id="4" idx="1"/>
            <a:endCxn id="5" idx="1"/>
          </p:cNvCxnSpPr>
          <p:nvPr/>
        </p:nvCxnSpPr>
        <p:spPr>
          <a:xfrm flipV="1">
            <a:off x="5619750" y="2071419"/>
            <a:ext cx="4019551" cy="13575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563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C5BFF4-AC44-4143-0540-022A3B36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62425" cy="1325563"/>
          </a:xfrm>
        </p:spPr>
        <p:txBody>
          <a:bodyPr/>
          <a:lstStyle/>
          <a:p>
            <a:r>
              <a:rPr lang="zh-TW" altLang="en-US" dirty="0"/>
              <a:t>關節角度調整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C64F20-4E1F-EFD9-F3F7-5680E6E89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89100"/>
            <a:ext cx="5619750" cy="440108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TW" sz="2000" dirty="0"/>
              <a:t>J5- J5+ : </a:t>
            </a:r>
            <a:r>
              <a:rPr lang="zh-TW" altLang="en-US" sz="2000" dirty="0"/>
              <a:t>調整第五關節的角度，通常用於相機在拍攝棋盤格時，所做的微調，</a:t>
            </a:r>
            <a:endParaRPr lang="en-US" altLang="zh-TW" sz="2000" dirty="0"/>
          </a:p>
          <a:p>
            <a:pPr marL="0" indent="0">
              <a:lnSpc>
                <a:spcPct val="110000"/>
              </a:lnSpc>
              <a:buNone/>
            </a:pPr>
            <a:r>
              <a:rPr lang="zh-TW" altLang="en-US" sz="2000" dirty="0"/>
              <a:t>    角度為</a:t>
            </a:r>
            <a:r>
              <a:rPr lang="en-US" altLang="zh-TW" sz="2000" dirty="0"/>
              <a:t>-90°~90°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pPr>
              <a:lnSpc>
                <a:spcPct val="110000"/>
              </a:lnSpc>
            </a:pPr>
            <a:r>
              <a:rPr lang="en-US" altLang="zh-TW" sz="2000" dirty="0"/>
              <a:t>J6- J6+ : </a:t>
            </a:r>
            <a:r>
              <a:rPr lang="zh-TW" altLang="en-US" sz="2000" dirty="0"/>
              <a:t>調整第六關節的角度，通常用於相機在拍攝棋盤格時，所做的微調，</a:t>
            </a:r>
            <a:endParaRPr lang="en-US" altLang="zh-TW" sz="2000" dirty="0"/>
          </a:p>
          <a:p>
            <a:pPr marL="0" indent="0">
              <a:lnSpc>
                <a:spcPct val="110000"/>
              </a:lnSpc>
              <a:buNone/>
            </a:pPr>
            <a:r>
              <a:rPr lang="zh-TW" altLang="en-US" sz="2000" dirty="0"/>
              <a:t>    角度為</a:t>
            </a:r>
            <a:r>
              <a:rPr lang="en-US" altLang="zh-TW" sz="2000" dirty="0"/>
              <a:t>-90°~90°</a:t>
            </a:r>
            <a:r>
              <a:rPr lang="zh-TW" altLang="en-US" sz="2000" dirty="0"/>
              <a:t>。</a:t>
            </a:r>
            <a:endParaRPr lang="en-US" altLang="zh-TW" sz="1600" dirty="0"/>
          </a:p>
          <a:p>
            <a:pPr>
              <a:lnSpc>
                <a:spcPct val="110000"/>
              </a:lnSpc>
            </a:pPr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E14B44F-BD0D-5837-4837-9D0093FFCA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938" b="46111"/>
          <a:stretch/>
        </p:blipFill>
        <p:spPr>
          <a:xfrm>
            <a:off x="5619750" y="567813"/>
            <a:ext cx="5486400" cy="572237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0ED93AF-F162-A976-91BE-56E8F96E385B}"/>
              </a:ext>
            </a:extLst>
          </p:cNvPr>
          <p:cNvSpPr/>
          <p:nvPr/>
        </p:nvSpPr>
        <p:spPr>
          <a:xfrm>
            <a:off x="8591551" y="2971800"/>
            <a:ext cx="2419350" cy="11811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0219060F-9A05-E5C4-A89D-798EE8853DBE}"/>
              </a:ext>
            </a:extLst>
          </p:cNvPr>
          <p:cNvCxnSpPr>
            <a:cxnSpLocks/>
            <a:stCxn id="4" idx="1"/>
            <a:endCxn id="5" idx="1"/>
          </p:cNvCxnSpPr>
          <p:nvPr/>
        </p:nvCxnSpPr>
        <p:spPr>
          <a:xfrm>
            <a:off x="5619750" y="3429000"/>
            <a:ext cx="2971801" cy="1333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153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C5BFF4-AC44-4143-0540-022A3B36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62425" cy="1325563"/>
          </a:xfrm>
        </p:spPr>
        <p:txBody>
          <a:bodyPr/>
          <a:lstStyle/>
          <a:p>
            <a:r>
              <a:rPr lang="zh-TW" altLang="en-US" dirty="0"/>
              <a:t>座標紀錄欄位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C64F20-4E1F-EFD9-F3F7-5680E6E89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89100"/>
            <a:ext cx="5619750" cy="440108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TW" altLang="en-US" sz="2000" dirty="0"/>
              <a:t>此區域紀錄座標及姿態值，當按下紀錄座標值時，會將當前座標存入此欄位中。</a:t>
            </a:r>
            <a:endParaRPr lang="en-US" altLang="zh-TW" sz="2000" dirty="0"/>
          </a:p>
          <a:p>
            <a:pPr>
              <a:lnSpc>
                <a:spcPct val="110000"/>
              </a:lnSpc>
            </a:pPr>
            <a:r>
              <a:rPr lang="zh-TW" altLang="en-US" sz="2000" dirty="0"/>
              <a:t>匯出座標 </a:t>
            </a:r>
            <a:r>
              <a:rPr lang="en-US" altLang="zh-TW" sz="2000" dirty="0"/>
              <a:t>: </a:t>
            </a:r>
            <a:r>
              <a:rPr lang="zh-TW" altLang="en-US" sz="2000" dirty="0"/>
              <a:t>當手眼標定所需記錄的座標及拍攝標定板數量足夠時，點擊匯出座標，將會在專案目錄下自動新增</a:t>
            </a:r>
            <a:r>
              <a:rPr lang="en-US" altLang="zh-TW" sz="2000" dirty="0"/>
              <a:t>pos</a:t>
            </a:r>
            <a:r>
              <a:rPr lang="zh-TW" altLang="en-US" sz="2000" dirty="0"/>
              <a:t>資料夾，並儲存名為</a:t>
            </a:r>
            <a:r>
              <a:rPr lang="en-US" altLang="zh-TW" sz="2000" dirty="0"/>
              <a:t>pos.csv</a:t>
            </a:r>
            <a:r>
              <a:rPr lang="zh-TW" altLang="en-US" sz="2000" dirty="0"/>
              <a:t>的座標資料，以供後續執行手眼標定。</a:t>
            </a:r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E14B44F-BD0D-5837-4837-9D0093FFCA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938" b="46111"/>
          <a:stretch/>
        </p:blipFill>
        <p:spPr>
          <a:xfrm>
            <a:off x="5972175" y="567814"/>
            <a:ext cx="5486400" cy="572237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0ED93AF-F162-A976-91BE-56E8F96E385B}"/>
              </a:ext>
            </a:extLst>
          </p:cNvPr>
          <p:cNvSpPr/>
          <p:nvPr/>
        </p:nvSpPr>
        <p:spPr>
          <a:xfrm>
            <a:off x="6181725" y="4029075"/>
            <a:ext cx="4924425" cy="22420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0219060F-9A05-E5C4-A89D-798EE8853DBE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5619750" y="4089644"/>
            <a:ext cx="561975" cy="10604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053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794</Words>
  <Application>Microsoft Office PowerPoint</Application>
  <PresentationFormat>寬螢幕</PresentationFormat>
  <Paragraphs>57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佈景主題</vt:lpstr>
      <vt:lpstr>手眼標定-介面操作</vt:lpstr>
      <vt:lpstr>PowerPoint 簡報</vt:lpstr>
      <vt:lpstr>主控制區</vt:lpstr>
      <vt:lpstr>主控制區</vt:lpstr>
      <vt:lpstr>主控制區</vt:lpstr>
      <vt:lpstr>座標顯示區</vt:lpstr>
      <vt:lpstr>控制及取值區</vt:lpstr>
      <vt:lpstr>關節角度調整</vt:lpstr>
      <vt:lpstr>座標紀錄欄位</vt:lpstr>
      <vt:lpstr>關節角度調整</vt:lpstr>
      <vt:lpstr>影像及連線區域</vt:lpstr>
      <vt:lpstr>影像及連線區域</vt:lpstr>
      <vt:lpstr>影像及連線區域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手眼標定-介面操作</dc:title>
  <dc:creator>寶成 張</dc:creator>
  <cp:lastModifiedBy>寶成 張</cp:lastModifiedBy>
  <cp:revision>40</cp:revision>
  <dcterms:created xsi:type="dcterms:W3CDTF">2023-03-31T00:49:23Z</dcterms:created>
  <dcterms:modified xsi:type="dcterms:W3CDTF">2023-03-31T08:01:39Z</dcterms:modified>
</cp:coreProperties>
</file>