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449" r:id="rId2"/>
    <p:sldId id="450" r:id="rId3"/>
    <p:sldId id="486" r:id="rId4"/>
    <p:sldId id="492" r:id="rId5"/>
    <p:sldId id="515" r:id="rId6"/>
    <p:sldId id="464" r:id="rId7"/>
    <p:sldId id="516" r:id="rId8"/>
    <p:sldId id="517" r:id="rId9"/>
    <p:sldId id="518" r:id="rId10"/>
    <p:sldId id="519" r:id="rId11"/>
    <p:sldId id="520" r:id="rId12"/>
    <p:sldId id="474" r:id="rId13"/>
    <p:sldId id="475" r:id="rId14"/>
    <p:sldId id="491" r:id="rId15"/>
    <p:sldId id="476" r:id="rId16"/>
    <p:sldId id="477" r:id="rId17"/>
    <p:sldId id="478" r:id="rId18"/>
    <p:sldId id="503" r:id="rId19"/>
    <p:sldId id="479" r:id="rId20"/>
    <p:sldId id="481" r:id="rId21"/>
    <p:sldId id="482" r:id="rId22"/>
    <p:sldId id="454" r:id="rId23"/>
    <p:sldId id="455" r:id="rId24"/>
    <p:sldId id="456" r:id="rId25"/>
    <p:sldId id="470" r:id="rId26"/>
    <p:sldId id="484" r:id="rId27"/>
    <p:sldId id="490" r:id="rId28"/>
    <p:sldId id="532" r:id="rId29"/>
    <p:sldId id="483" r:id="rId30"/>
    <p:sldId id="493" r:id="rId31"/>
    <p:sldId id="513" r:id="rId32"/>
    <p:sldId id="510" r:id="rId33"/>
    <p:sldId id="511" r:id="rId34"/>
    <p:sldId id="512" r:id="rId35"/>
    <p:sldId id="494" r:id="rId36"/>
    <p:sldId id="495" r:id="rId37"/>
    <p:sldId id="496" r:id="rId38"/>
    <p:sldId id="498" r:id="rId39"/>
    <p:sldId id="499" r:id="rId40"/>
    <p:sldId id="500" r:id="rId41"/>
  </p:sldIdLst>
  <p:sldSz cx="9902825" cy="6858000"/>
  <p:notesSz cx="6864350" cy="9996488"/>
  <p:defaultTextStyle>
    <a:defPPr>
      <a:defRPr lang="en-GB"/>
    </a:defPPr>
    <a:lvl1pPr algn="r" rtl="0" eaLnBrk="0" fontAlgn="base" hangingPunct="0">
      <a:spcBef>
        <a:spcPct val="0"/>
      </a:spcBef>
      <a:spcAft>
        <a:spcPct val="0"/>
      </a:spcAft>
      <a:defRPr sz="3200" kern="1200">
        <a:solidFill>
          <a:schemeClr val="tx2"/>
        </a:solidFill>
        <a:latin typeface="Arial" charset="0"/>
        <a:ea typeface="+mn-ea"/>
        <a:cs typeface="+mn-cs"/>
      </a:defRPr>
    </a:lvl1pPr>
    <a:lvl2pPr marL="457200" algn="r" rtl="0" eaLnBrk="0" fontAlgn="base" hangingPunct="0">
      <a:spcBef>
        <a:spcPct val="0"/>
      </a:spcBef>
      <a:spcAft>
        <a:spcPct val="0"/>
      </a:spcAft>
      <a:defRPr sz="3200" kern="1200">
        <a:solidFill>
          <a:schemeClr val="tx2"/>
        </a:solidFill>
        <a:latin typeface="Arial" charset="0"/>
        <a:ea typeface="+mn-ea"/>
        <a:cs typeface="+mn-cs"/>
      </a:defRPr>
    </a:lvl2pPr>
    <a:lvl3pPr marL="914400" algn="r" rtl="0" eaLnBrk="0" fontAlgn="base" hangingPunct="0">
      <a:spcBef>
        <a:spcPct val="0"/>
      </a:spcBef>
      <a:spcAft>
        <a:spcPct val="0"/>
      </a:spcAft>
      <a:defRPr sz="3200" kern="1200">
        <a:solidFill>
          <a:schemeClr val="tx2"/>
        </a:solidFill>
        <a:latin typeface="Arial" charset="0"/>
        <a:ea typeface="+mn-ea"/>
        <a:cs typeface="+mn-cs"/>
      </a:defRPr>
    </a:lvl3pPr>
    <a:lvl4pPr marL="1371600" algn="r" rtl="0" eaLnBrk="0" fontAlgn="base" hangingPunct="0">
      <a:spcBef>
        <a:spcPct val="0"/>
      </a:spcBef>
      <a:spcAft>
        <a:spcPct val="0"/>
      </a:spcAft>
      <a:defRPr sz="3200" kern="1200">
        <a:solidFill>
          <a:schemeClr val="tx2"/>
        </a:solidFill>
        <a:latin typeface="Arial" charset="0"/>
        <a:ea typeface="+mn-ea"/>
        <a:cs typeface="+mn-cs"/>
      </a:defRPr>
    </a:lvl4pPr>
    <a:lvl5pPr marL="1828800" algn="r" rtl="0" eaLnBrk="0" fontAlgn="base" hangingPunct="0">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1E1FF"/>
    <a:srgbClr val="CC0066"/>
    <a:srgbClr val="CC3300"/>
    <a:srgbClr val="33CC33"/>
    <a:srgbClr val="000099"/>
    <a:srgbClr val="FFEEA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3610" autoAdjust="0"/>
  </p:normalViewPr>
  <p:slideViewPr>
    <p:cSldViewPr>
      <p:cViewPr varScale="1">
        <p:scale>
          <a:sx n="58" d="100"/>
          <a:sy n="58" d="100"/>
        </p:scale>
        <p:origin x="1358" y="38"/>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t" anchorCtr="0" compatLnSpc="1">
            <a:prstTxWarp prst="textNoShape">
              <a:avLst/>
            </a:prstTxWarp>
          </a:bodyPr>
          <a:lstStyle>
            <a:lvl1pPr algn="l">
              <a:defRPr sz="1200">
                <a:latin typeface="Arial" pitchFamily="34" charset="0"/>
              </a:defRPr>
            </a:lvl1pPr>
          </a:lstStyle>
          <a:p>
            <a:pPr>
              <a:defRPr/>
            </a:pPr>
            <a:endParaRPr lang="en-GB" altLang="zh-TW"/>
          </a:p>
        </p:txBody>
      </p:sp>
      <p:sp>
        <p:nvSpPr>
          <p:cNvPr id="26627" name="Rectangle 3"/>
          <p:cNvSpPr>
            <a:spLocks noGrp="1" noChangeArrowheads="1"/>
          </p:cNvSpPr>
          <p:nvPr>
            <p:ph type="dt" sz="quarter" idx="1"/>
          </p:nvPr>
        </p:nvSpPr>
        <p:spPr bwMode="auto">
          <a:xfrm>
            <a:off x="3889375" y="0"/>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t" anchorCtr="0" compatLnSpc="1">
            <a:prstTxWarp prst="textNoShape">
              <a:avLst/>
            </a:prstTxWarp>
          </a:bodyPr>
          <a:lstStyle>
            <a:lvl1pPr>
              <a:defRPr sz="1200">
                <a:latin typeface="Arial" pitchFamily="34" charset="0"/>
              </a:defRPr>
            </a:lvl1pPr>
          </a:lstStyle>
          <a:p>
            <a:pPr>
              <a:defRPr/>
            </a:pPr>
            <a:endParaRPr lang="en-GB" altLang="zh-TW"/>
          </a:p>
        </p:txBody>
      </p:sp>
      <p:sp>
        <p:nvSpPr>
          <p:cNvPr id="26628" name="Rectangle 4"/>
          <p:cNvSpPr>
            <a:spLocks noGrp="1" noChangeArrowheads="1"/>
          </p:cNvSpPr>
          <p:nvPr>
            <p:ph type="ftr" sz="quarter" idx="2"/>
          </p:nvPr>
        </p:nvSpPr>
        <p:spPr bwMode="auto">
          <a:xfrm>
            <a:off x="0" y="9498013"/>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b" anchorCtr="0" compatLnSpc="1">
            <a:prstTxWarp prst="textNoShape">
              <a:avLst/>
            </a:prstTxWarp>
          </a:bodyPr>
          <a:lstStyle>
            <a:lvl1pPr algn="l">
              <a:defRPr sz="1200">
                <a:latin typeface="Arial" pitchFamily="34" charset="0"/>
              </a:defRPr>
            </a:lvl1pPr>
          </a:lstStyle>
          <a:p>
            <a:pPr>
              <a:defRPr/>
            </a:pPr>
            <a:endParaRPr lang="en-GB" altLang="zh-TW"/>
          </a:p>
        </p:txBody>
      </p:sp>
      <p:sp>
        <p:nvSpPr>
          <p:cNvPr id="26629" name="Rectangle 5"/>
          <p:cNvSpPr>
            <a:spLocks noGrp="1" noChangeArrowheads="1"/>
          </p:cNvSpPr>
          <p:nvPr>
            <p:ph type="sldNum" sz="quarter" idx="3"/>
          </p:nvPr>
        </p:nvSpPr>
        <p:spPr bwMode="auto">
          <a:xfrm>
            <a:off x="3889375" y="9498013"/>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b" anchorCtr="0" compatLnSpc="1">
            <a:prstTxWarp prst="textNoShape">
              <a:avLst/>
            </a:prstTxWarp>
          </a:bodyPr>
          <a:lstStyle>
            <a:lvl1pPr>
              <a:defRPr sz="1200">
                <a:latin typeface="Arial" pitchFamily="34" charset="0"/>
              </a:defRPr>
            </a:lvl1pPr>
          </a:lstStyle>
          <a:p>
            <a:pPr>
              <a:defRPr/>
            </a:pPr>
            <a:fld id="{BDE79E39-8512-4C0B-A2DB-9CE73A9F060B}" type="slidenum">
              <a:rPr lang="zh-TW" altLang="en-GB"/>
              <a:pPr>
                <a:defRPr/>
              </a:pPr>
              <a:t>‹#›</a:t>
            </a:fld>
            <a:endParaRPr lang="en-GB" altLang="zh-TW"/>
          </a:p>
        </p:txBody>
      </p:sp>
    </p:spTree>
    <p:extLst>
      <p:ext uri="{BB962C8B-B14F-4D97-AF65-F5344CB8AC3E}">
        <p14:creationId xmlns:p14="http://schemas.microsoft.com/office/powerpoint/2010/main" val="339617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4975" cy="500063"/>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7788" y="0"/>
            <a:ext cx="2974975" cy="500063"/>
          </a:xfrm>
          <a:prstGeom prst="rect">
            <a:avLst/>
          </a:prstGeom>
        </p:spPr>
        <p:txBody>
          <a:bodyPr vert="horz" lIns="91440" tIns="45720" rIns="91440" bIns="45720" rtlCol="0"/>
          <a:lstStyle>
            <a:lvl1pPr algn="r">
              <a:defRPr sz="1200">
                <a:latin typeface="Arial" pitchFamily="34" charset="0"/>
              </a:defRPr>
            </a:lvl1pPr>
          </a:lstStyle>
          <a:p>
            <a:pPr>
              <a:defRPr/>
            </a:pPr>
            <a:fld id="{27229EF0-082C-4D3A-9A4B-3CAEBB752D27}" type="datetimeFigureOut">
              <a:rPr lang="zh-CN" altLang="en-US"/>
              <a:pPr>
                <a:defRPr/>
              </a:pPr>
              <a:t>2016/9/15</a:t>
            </a:fld>
            <a:endParaRPr lang="zh-CN" altLang="en-US"/>
          </a:p>
        </p:txBody>
      </p:sp>
      <p:sp>
        <p:nvSpPr>
          <p:cNvPr id="4" name="幻灯片图像占位符 3"/>
          <p:cNvSpPr>
            <a:spLocks noGrp="1" noRot="1" noChangeAspect="1"/>
          </p:cNvSpPr>
          <p:nvPr>
            <p:ph type="sldImg" idx="2"/>
          </p:nvPr>
        </p:nvSpPr>
        <p:spPr>
          <a:xfrm>
            <a:off x="725488" y="749300"/>
            <a:ext cx="5413375" cy="374967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748213"/>
            <a:ext cx="5492750" cy="4498975"/>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94838"/>
            <a:ext cx="2974975" cy="500062"/>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7788" y="9494838"/>
            <a:ext cx="2974975" cy="500062"/>
          </a:xfrm>
          <a:prstGeom prst="rect">
            <a:avLst/>
          </a:prstGeom>
        </p:spPr>
        <p:txBody>
          <a:bodyPr vert="horz" lIns="91440" tIns="45720" rIns="91440" bIns="45720" rtlCol="0" anchor="b"/>
          <a:lstStyle>
            <a:lvl1pPr algn="r">
              <a:defRPr sz="1200">
                <a:latin typeface="Arial" pitchFamily="34" charset="0"/>
              </a:defRPr>
            </a:lvl1pPr>
          </a:lstStyle>
          <a:p>
            <a:pPr>
              <a:defRPr/>
            </a:pPr>
            <a:fld id="{1C4F1ED8-E7F4-40F4-8E83-2B587BBD0174}" type="slidenum">
              <a:rPr lang="zh-CN" altLang="en-US"/>
              <a:pPr>
                <a:defRPr/>
              </a:pPr>
              <a:t>‹#›</a:t>
            </a:fld>
            <a:endParaRPr lang="zh-CN" altLang="en-US"/>
          </a:p>
        </p:txBody>
      </p:sp>
    </p:spTree>
    <p:extLst>
      <p:ext uri="{BB962C8B-B14F-4D97-AF65-F5344CB8AC3E}">
        <p14:creationId xmlns:p14="http://schemas.microsoft.com/office/powerpoint/2010/main" val="1401789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主题</a:t>
            </a:r>
            <a:r>
              <a:rPr lang="en-US" altLang="zh-CN" smtClean="0"/>
              <a:t>1</a:t>
            </a:r>
            <a:r>
              <a:rPr lang="zh-CN" altLang="en-US" smtClean="0"/>
              <a:t>：语言作为最重要的交际工具，人脑中的一部机器，运作的方式；分析汉语一些有趣的语言现象；初步了解语言学这门学科的研究方式</a:t>
            </a:r>
            <a:endParaRPr lang="en-US" altLang="zh-CN" smtClean="0"/>
          </a:p>
          <a:p>
            <a:r>
              <a:rPr lang="zh-CN" altLang="en-US" smtClean="0"/>
              <a:t>主题</a:t>
            </a:r>
            <a:r>
              <a:rPr lang="en-US" altLang="zh-CN" smtClean="0"/>
              <a:t>2</a:t>
            </a:r>
            <a:r>
              <a:rPr lang="zh-CN" altLang="en-US" smtClean="0"/>
              <a:t>：简单介绍语法演变和发展的历史，我们会发现语言学跟生物学是很接近的</a:t>
            </a:r>
            <a:endParaRPr lang="en-US" altLang="zh-CN" smtClean="0"/>
          </a:p>
          <a:p>
            <a:r>
              <a:rPr lang="zh-CN" altLang="en-US" smtClean="0"/>
              <a:t>主题</a:t>
            </a:r>
            <a:r>
              <a:rPr lang="en-US" altLang="zh-CN" smtClean="0"/>
              <a:t>3</a:t>
            </a:r>
            <a:r>
              <a:rPr lang="zh-CN" altLang="en-US" smtClean="0"/>
              <a:t>：介绍我们的祖先造字的智慧，对一些汉字的历史有初步的了解</a:t>
            </a:r>
            <a:endParaRPr lang="en-US" altLang="zh-CN" smtClean="0"/>
          </a:p>
          <a:p>
            <a:r>
              <a:rPr lang="zh-CN" altLang="en-US" smtClean="0"/>
              <a:t>主题</a:t>
            </a:r>
            <a:r>
              <a:rPr lang="en-US" altLang="zh-CN" smtClean="0"/>
              <a:t>3</a:t>
            </a:r>
            <a:r>
              <a:rPr lang="zh-CN" altLang="en-US" smtClean="0"/>
              <a:t>：会话原则，语言的言外之意是如何产生的，从而明白计算机为何很难完全正确地识解人类的语言</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3</a:t>
            </a:fld>
            <a:endParaRPr lang="zh-CN" altLang="en-US"/>
          </a:p>
        </p:txBody>
      </p:sp>
    </p:spTree>
    <p:extLst>
      <p:ext uri="{BB962C8B-B14F-4D97-AF65-F5344CB8AC3E}">
        <p14:creationId xmlns:p14="http://schemas.microsoft.com/office/powerpoint/2010/main" val="331267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16</a:t>
            </a:fld>
            <a:endParaRPr lang="zh-CN" altLang="en-US"/>
          </a:p>
        </p:txBody>
      </p:sp>
    </p:spTree>
    <p:extLst>
      <p:ext uri="{BB962C8B-B14F-4D97-AF65-F5344CB8AC3E}">
        <p14:creationId xmlns:p14="http://schemas.microsoft.com/office/powerpoint/2010/main" val="3417803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17</a:t>
            </a:fld>
            <a:endParaRPr lang="zh-CN" altLang="en-US"/>
          </a:p>
        </p:txBody>
      </p:sp>
    </p:spTree>
    <p:extLst>
      <p:ext uri="{BB962C8B-B14F-4D97-AF65-F5344CB8AC3E}">
        <p14:creationId xmlns:p14="http://schemas.microsoft.com/office/powerpoint/2010/main" val="367461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eaLnBrk="1" hangingPunct="1">
              <a:defRPr/>
            </a:pPr>
            <a:r>
              <a:rPr lang="zh-TW" altLang="en-US" smtClean="0"/>
              <a:t>一种语言即使有几十万个单词，也只是有限的，其排列方法</a:t>
            </a:r>
            <a:r>
              <a:rPr lang="en-US" altLang="zh-TW" smtClean="0"/>
              <a:t>(</a:t>
            </a:r>
            <a:r>
              <a:rPr lang="zh-TW" altLang="en-US" smtClean="0"/>
              <a:t>规则</a:t>
            </a:r>
            <a:r>
              <a:rPr lang="en-US" altLang="zh-TW" smtClean="0"/>
              <a:t>)</a:t>
            </a:r>
            <a:r>
              <a:rPr lang="zh-TW" altLang="en-US" smtClean="0"/>
              <a:t>也是有限的。然而却能够不断造出许多新句子，而且永远存在着创造新句子的可能性。原因是</a:t>
            </a:r>
            <a:r>
              <a:rPr lang="en-US" altLang="zh-TW" smtClean="0"/>
              <a:t>﹕</a:t>
            </a:r>
          </a:p>
          <a:p>
            <a:pPr lvl="3" eaLnBrk="1" hangingPunct="1">
              <a:defRPr/>
            </a:pPr>
            <a:r>
              <a:rPr lang="zh-TW" altLang="en-US" smtClean="0"/>
              <a:t>任何语言都有循环性</a:t>
            </a:r>
            <a:r>
              <a:rPr lang="en-US" altLang="zh-TW" smtClean="0"/>
              <a:t>(</a:t>
            </a:r>
            <a:r>
              <a:rPr lang="zh-TW" altLang="en-US" smtClean="0"/>
              <a:t>递归性</a:t>
            </a:r>
            <a:r>
              <a:rPr lang="en-US" altLang="zh-TW" smtClean="0"/>
              <a:t>recursiveness)</a:t>
            </a:r>
            <a:r>
              <a:rPr lang="zh-TW" altLang="en-US" smtClean="0"/>
              <a:t>这一特性。</a:t>
            </a:r>
          </a:p>
          <a:p>
            <a:pPr lvl="3" eaLnBrk="1" hangingPunct="1">
              <a:defRPr/>
            </a:pPr>
            <a:r>
              <a:rPr lang="zh-TW" altLang="en-US" smtClean="0"/>
              <a:t>元素有限，规则也有限，但规则可循环使用，故组合无限。</a:t>
            </a:r>
            <a:endParaRPr lang="en-US" altLang="zh-TW" smtClean="0"/>
          </a:p>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19</a:t>
            </a:fld>
            <a:endParaRPr lang="zh-CN" altLang="en-US"/>
          </a:p>
        </p:txBody>
      </p:sp>
    </p:spTree>
    <p:extLst>
      <p:ext uri="{BB962C8B-B14F-4D97-AF65-F5344CB8AC3E}">
        <p14:creationId xmlns:p14="http://schemas.microsoft.com/office/powerpoint/2010/main" val="353558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20</a:t>
            </a:fld>
            <a:endParaRPr lang="zh-CN" altLang="en-US"/>
          </a:p>
        </p:txBody>
      </p:sp>
    </p:spTree>
    <p:extLst>
      <p:ext uri="{BB962C8B-B14F-4D97-AF65-F5344CB8AC3E}">
        <p14:creationId xmlns:p14="http://schemas.microsoft.com/office/powerpoint/2010/main" val="916269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smtClean="0">
                <a:solidFill>
                  <a:schemeClr val="tx1"/>
                </a:solidFill>
                <a:latin typeface="+mn-lt"/>
                <a:ea typeface="+mn-ea"/>
                <a:cs typeface="+mn-cs"/>
              </a:rPr>
              <a:t>現代語言學的一個基本信條，即每個說話人的大腦裡都有一部精密的語法（或者說是「語法機器」）。未受過語法學訓練的人只懂得熟練地運用這部機器去造句（合語法的句子就是這部機器正常運轉時造出來的產品），但對這部機器的構造、運作原理毫無知覺。</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21</a:t>
            </a:fld>
            <a:endParaRPr lang="zh-CN" altLang="en-US"/>
          </a:p>
        </p:txBody>
      </p:sp>
    </p:spTree>
    <p:extLst>
      <p:ext uri="{BB962C8B-B14F-4D97-AF65-F5344CB8AC3E}">
        <p14:creationId xmlns:p14="http://schemas.microsoft.com/office/powerpoint/2010/main" val="243369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本课不需要大家解释这些现象，但是希望各位有“语言意识”和“语法自觉”，能够觉察到汉语很多的“丰富有趣”的特色</a:t>
            </a:r>
            <a:endParaRPr lang="en-US" altLang="zh-CN" smtClean="0"/>
          </a:p>
          <a:p>
            <a:r>
              <a:rPr lang="zh-CN" altLang="en-US" smtClean="0"/>
              <a:t>你能否举出汉语中“合语法、但不合逻辑”的其他现象呢？大家可以回去想一想</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26</a:t>
            </a:fld>
            <a:endParaRPr lang="zh-CN" altLang="en-US"/>
          </a:p>
        </p:txBody>
      </p:sp>
    </p:spTree>
    <p:extLst>
      <p:ext uri="{BB962C8B-B14F-4D97-AF65-F5344CB8AC3E}">
        <p14:creationId xmlns:p14="http://schemas.microsoft.com/office/powerpoint/2010/main" val="144300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这些句子合语法，但似乎不合逻辑</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27</a:t>
            </a:fld>
            <a:endParaRPr lang="zh-CN" altLang="en-US"/>
          </a:p>
        </p:txBody>
      </p:sp>
    </p:spTree>
    <p:extLst>
      <p:ext uri="{BB962C8B-B14F-4D97-AF65-F5344CB8AC3E}">
        <p14:creationId xmlns:p14="http://schemas.microsoft.com/office/powerpoint/2010/main" val="2592275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你是否同意这位语文老师的批评和意见呢？为何？</a:t>
            </a:r>
            <a:endParaRPr lang="en-US" altLang="zh-CN" smtClean="0"/>
          </a:p>
          <a:p>
            <a:r>
              <a:rPr lang="zh-CN" altLang="en-US" smtClean="0"/>
              <a:t>隐含的主语有时是“老师（我）”，有时是“学生（你们）”</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29</a:t>
            </a:fld>
            <a:endParaRPr lang="zh-CN" altLang="en-US"/>
          </a:p>
        </p:txBody>
      </p:sp>
    </p:spTree>
    <p:extLst>
      <p:ext uri="{BB962C8B-B14F-4D97-AF65-F5344CB8AC3E}">
        <p14:creationId xmlns:p14="http://schemas.microsoft.com/office/powerpoint/2010/main" val="2324863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smtClean="0"/>
              <a:t>朱德熙：生平，物理学出身</a:t>
            </a:r>
            <a:endParaRPr lang="en-US" altLang="zh-TW" sz="1200" smtClean="0"/>
          </a:p>
          <a:p>
            <a:r>
              <a:rPr lang="zh-TW" altLang="en-US" sz="1200" smtClean="0"/>
              <a:t>含否定意味的「差一点」和否定副词「没」结合，按说应该也是「负负得正」。的确，</a:t>
            </a:r>
            <a:endParaRPr lang="en-US" altLang="zh-TW" sz="1200" smtClean="0"/>
          </a:p>
          <a:p>
            <a:r>
              <a:rPr lang="zh-CN" altLang="en-US" smtClean="0"/>
              <a:t>可课堂教授几个题的分析：“又</a:t>
            </a:r>
            <a:r>
              <a:rPr lang="en-US" altLang="zh-CN" smtClean="0"/>
              <a:t>-</a:t>
            </a:r>
            <a:r>
              <a:rPr lang="zh-CN" altLang="en-US" smtClean="0"/>
              <a:t>再”“有点儿”“千万</a:t>
            </a:r>
            <a:r>
              <a:rPr lang="en-US" altLang="zh-CN" smtClean="0"/>
              <a:t>-</a:t>
            </a:r>
            <a:r>
              <a:rPr lang="zh-CN" altLang="en-US" smtClean="0"/>
              <a:t>万万”</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34</a:t>
            </a:fld>
            <a:endParaRPr lang="zh-CN" altLang="en-US"/>
          </a:p>
        </p:txBody>
      </p:sp>
    </p:spTree>
    <p:extLst>
      <p:ext uri="{BB962C8B-B14F-4D97-AF65-F5344CB8AC3E}">
        <p14:creationId xmlns:p14="http://schemas.microsoft.com/office/powerpoint/2010/main" val="979611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smtClean="0">
                <a:solidFill>
                  <a:schemeClr val="tx1"/>
                </a:solidFill>
                <a:latin typeface="+mn-lt"/>
                <a:ea typeface="+mn-ea"/>
                <a:cs typeface="+mn-cs"/>
              </a:rPr>
              <a:t>English-speaking learners of Chinese are inclined to transfer the usage of ‘again’ (shared in the definitions of the two adverbs), sometimes randomly, to that of ‘</a:t>
            </a:r>
            <a:r>
              <a:rPr lang="zh-CN" altLang="en-US" sz="1200" kern="1200" smtClean="0">
                <a:solidFill>
                  <a:schemeClr val="tx1"/>
                </a:solidFill>
                <a:latin typeface="+mn-lt"/>
                <a:ea typeface="+mn-ea"/>
                <a:cs typeface="+mn-cs"/>
              </a:rPr>
              <a:t>又</a:t>
            </a:r>
            <a:r>
              <a:rPr lang="en-US" sz="1200" kern="1200" smtClean="0">
                <a:solidFill>
                  <a:schemeClr val="tx1"/>
                </a:solidFill>
                <a:latin typeface="+mn-lt"/>
                <a:ea typeface="+mn-ea"/>
                <a:cs typeface="+mn-cs"/>
              </a:rPr>
              <a:t>’ or  ‘</a:t>
            </a:r>
            <a:r>
              <a:rPr lang="zh-CN" altLang="en-US" sz="1200" kern="1200" smtClean="0">
                <a:solidFill>
                  <a:schemeClr val="tx1"/>
                </a:solidFill>
                <a:latin typeface="+mn-lt"/>
                <a:ea typeface="+mn-ea"/>
                <a:cs typeface="+mn-cs"/>
              </a:rPr>
              <a:t>再</a:t>
            </a:r>
            <a:r>
              <a:rPr lang="en-US" sz="1200" kern="1200" smtClean="0">
                <a:solidFill>
                  <a:schemeClr val="tx1"/>
                </a:solidFill>
                <a:latin typeface="+mn-lt"/>
                <a:ea typeface="+mn-ea"/>
                <a:cs typeface="+mn-cs"/>
              </a:rPr>
              <a:t>’, resulting in grammatical errors as shown in the following sentences</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37</a:t>
            </a:fld>
            <a:endParaRPr lang="zh-CN" altLang="en-US"/>
          </a:p>
        </p:txBody>
      </p:sp>
    </p:spTree>
    <p:extLst>
      <p:ext uri="{BB962C8B-B14F-4D97-AF65-F5344CB8AC3E}">
        <p14:creationId xmlns:p14="http://schemas.microsoft.com/office/powerpoint/2010/main" val="154848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不不仅仅是完成一个必修课，扩展知识面，了解不同学科，比如了解“语言学”是做什么的？别人再对你说起“语言学”，你不会觉得“哇，好深奥啊！”，而是觉得：一定很有趣</a:t>
            </a:r>
            <a:endParaRPr lang="en-US" altLang="zh-CN"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另外，托福考试的阅读或听力也涉及语言文字学的基本知识！</a:t>
            </a:r>
          </a:p>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4</a:t>
            </a:fld>
            <a:endParaRPr lang="zh-CN" altLang="en-US"/>
          </a:p>
        </p:txBody>
      </p:sp>
    </p:spTree>
    <p:extLst>
      <p:ext uri="{BB962C8B-B14F-4D97-AF65-F5344CB8AC3E}">
        <p14:creationId xmlns:p14="http://schemas.microsoft.com/office/powerpoint/2010/main" val="35090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课下作业将会在本节课产生</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6</a:t>
            </a:fld>
            <a:endParaRPr lang="zh-CN" altLang="en-US"/>
          </a:p>
        </p:txBody>
      </p:sp>
    </p:spTree>
    <p:extLst>
      <p:ext uri="{BB962C8B-B14F-4D97-AF65-F5344CB8AC3E}">
        <p14:creationId xmlns:p14="http://schemas.microsoft.com/office/powerpoint/2010/main" val="384880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不同类型的动作有对推论有“制约程度”的差异</a:t>
            </a:r>
            <a:endParaRPr lang="en-US" altLang="zh-CN" dirty="0" smtClean="0"/>
          </a:p>
          <a:p>
            <a:r>
              <a:rPr lang="zh-CN" altLang="en-US" dirty="0" smtClean="0"/>
              <a:t>汤碗：</a:t>
            </a:r>
            <a:r>
              <a:rPr lang="en-US" altLang="zh-CN" dirty="0" smtClean="0"/>
              <a:t>1</a:t>
            </a:r>
            <a:r>
              <a:rPr lang="zh-CN" altLang="en-US" dirty="0" smtClean="0"/>
              <a:t>）我有汤，不要；</a:t>
            </a:r>
            <a:r>
              <a:rPr lang="en-US" altLang="zh-CN" dirty="0" smtClean="0"/>
              <a:t>2</a:t>
            </a:r>
            <a:r>
              <a:rPr lang="zh-CN" altLang="en-US" dirty="0" smtClean="0"/>
              <a:t>）给我一碗汤；</a:t>
            </a:r>
            <a:r>
              <a:rPr lang="en-US" altLang="zh-CN" dirty="0" smtClean="0"/>
              <a:t>3</a:t>
            </a:r>
            <a:r>
              <a:rPr lang="zh-CN" altLang="en-US" dirty="0" smtClean="0"/>
              <a:t>）我有汤，再给我一碗汤</a:t>
            </a:r>
            <a:endParaRPr lang="zh-CN" altLang="en-US" dirty="0"/>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9</a:t>
            </a:fld>
            <a:endParaRPr lang="zh-CN" altLang="en-US"/>
          </a:p>
        </p:txBody>
      </p:sp>
    </p:spTree>
    <p:extLst>
      <p:ext uri="{BB962C8B-B14F-4D97-AF65-F5344CB8AC3E}">
        <p14:creationId xmlns:p14="http://schemas.microsoft.com/office/powerpoint/2010/main" val="2669708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BF8B8019-64CE-4A5F-8273-D4B8481DD0E0}" type="slidenum">
              <a:rPr lang="en-US" altLang="zh-CN" smtClean="0">
                <a:ea typeface="宋体" charset="-122"/>
              </a:rPr>
              <a:pPr/>
              <a:t>10</a:t>
            </a:fld>
            <a:endParaRPr lang="en-US" altLang="zh-CN" smtClean="0">
              <a:ea typeface="宋体" charset="-122"/>
            </a:endParaRPr>
          </a:p>
        </p:txBody>
      </p:sp>
      <p:sp>
        <p:nvSpPr>
          <p:cNvPr id="38915" name="Rectangle 2"/>
          <p:cNvSpPr>
            <a:spLocks noGrp="1" noRot="1" noChangeAspect="1" noChangeArrowheads="1" noTextEdit="1"/>
          </p:cNvSpPr>
          <p:nvPr>
            <p:ph type="sldImg"/>
          </p:nvPr>
        </p:nvSpPr>
        <p:spPr>
          <a:xfrm>
            <a:off x="727075" y="750888"/>
            <a:ext cx="5410200" cy="3748087"/>
          </a:xfrm>
          <a:ln/>
        </p:spPr>
      </p:sp>
      <p:sp>
        <p:nvSpPr>
          <p:cNvPr id="38916" name="Rectangle 3"/>
          <p:cNvSpPr>
            <a:spLocks noGrp="1" noChangeArrowheads="1"/>
          </p:cNvSpPr>
          <p:nvPr>
            <p:ph type="body" idx="1"/>
          </p:nvPr>
        </p:nvSpPr>
        <p:spPr>
          <a:noFill/>
        </p:spPr>
        <p:txBody>
          <a:bodyPr/>
          <a:lstStyle/>
          <a:p>
            <a:pPr eaLnBrk="1" hangingPunct="1"/>
            <a:r>
              <a:rPr lang="zh-CN" altLang="en-US" dirty="0" smtClean="0">
                <a:ea typeface="宋体" charset="-122"/>
              </a:rPr>
              <a:t>肢体的动作不仅抽象，而且类型少，可传递的信息有限</a:t>
            </a:r>
            <a:endParaRPr lang="zh-CN" altLang="zh-CN" dirty="0" smtClean="0">
              <a:ea typeface="宋体" charset="-122"/>
            </a:endParaRPr>
          </a:p>
        </p:txBody>
      </p:sp>
    </p:spTree>
    <p:extLst>
      <p:ext uri="{BB962C8B-B14F-4D97-AF65-F5344CB8AC3E}">
        <p14:creationId xmlns:p14="http://schemas.microsoft.com/office/powerpoint/2010/main" val="1662741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符号的举例：红绿灯、手语、地图</a:t>
            </a:r>
            <a:endParaRPr lang="en-US" altLang="zh-CN"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zh-TW" altLang="en-US" sz="2000" smtClean="0"/>
              <a:t>在交际过程中，通过某种有意义的媒介物来传达信息</a:t>
            </a:r>
            <a:r>
              <a:rPr lang="en-US" altLang="zh-TW" sz="2000" smtClean="0"/>
              <a:t>﹔</a:t>
            </a:r>
            <a:r>
              <a:rPr lang="zh-TW" altLang="en-US" sz="2000" smtClean="0"/>
              <a:t>这个「有意义的媒介物」就是符号。</a:t>
            </a:r>
          </a:p>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12</a:t>
            </a:fld>
            <a:endParaRPr lang="zh-CN" altLang="en-US"/>
          </a:p>
        </p:txBody>
      </p:sp>
    </p:spTree>
    <p:extLst>
      <p:ext uri="{BB962C8B-B14F-4D97-AF65-F5344CB8AC3E}">
        <p14:creationId xmlns:p14="http://schemas.microsoft.com/office/powerpoint/2010/main" val="317445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此部分可参考张敏</a:t>
            </a:r>
            <a:r>
              <a:rPr lang="en-US" altLang="zh-CN" smtClean="0"/>
              <a:t>huma4010</a:t>
            </a:r>
            <a:r>
              <a:rPr lang="zh-CN" altLang="en-US" smtClean="0"/>
              <a:t>的首个</a:t>
            </a:r>
            <a:r>
              <a:rPr lang="en-US" altLang="zh-CN" smtClean="0"/>
              <a:t>ppt</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13</a:t>
            </a:fld>
            <a:endParaRPr lang="zh-CN" altLang="en-US"/>
          </a:p>
        </p:txBody>
      </p:sp>
    </p:spTree>
    <p:extLst>
      <p:ext uri="{BB962C8B-B14F-4D97-AF65-F5344CB8AC3E}">
        <p14:creationId xmlns:p14="http://schemas.microsoft.com/office/powerpoint/2010/main" val="3448482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Long time no see</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14</a:t>
            </a:fld>
            <a:endParaRPr lang="zh-CN" altLang="en-US"/>
          </a:p>
        </p:txBody>
      </p:sp>
    </p:spTree>
    <p:extLst>
      <p:ext uri="{BB962C8B-B14F-4D97-AF65-F5344CB8AC3E}">
        <p14:creationId xmlns:p14="http://schemas.microsoft.com/office/powerpoint/2010/main" val="313589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60000" lvl="3" eaLnBrk="1" hangingPunct="1">
              <a:defRPr/>
            </a:pPr>
            <a:r>
              <a:rPr lang="en-US" altLang="zh-TW" smtClean="0"/>
              <a:t>(1)</a:t>
            </a:r>
            <a:r>
              <a:rPr lang="zh-TW" altLang="en-US" smtClean="0"/>
              <a:t>它体现为一个长度，一个理论上可以无限延伸的长度</a:t>
            </a:r>
            <a:r>
              <a:rPr lang="en-US" altLang="zh-TW" smtClean="0"/>
              <a:t>﹔</a:t>
            </a:r>
            <a:r>
              <a:rPr lang="zh-TW" altLang="en-US" smtClean="0"/>
              <a:t>但事实上因人类发音机制的局限和记</a:t>
            </a:r>
            <a:r>
              <a:rPr lang="zh-TW" altLang="zh-TW" smtClean="0"/>
              <a:t>憶</a:t>
            </a:r>
            <a:r>
              <a:rPr lang="zh-TW" altLang="en-US" smtClean="0"/>
              <a:t>容量的局限，其实际长度总是有限的。</a:t>
            </a:r>
          </a:p>
          <a:p>
            <a:pPr marL="360000" lvl="3" eaLnBrk="1" hangingPunct="1">
              <a:defRPr/>
            </a:pPr>
            <a:r>
              <a:rPr lang="en-US" altLang="zh-TW" smtClean="0"/>
              <a:t>(2)</a:t>
            </a:r>
            <a:r>
              <a:rPr lang="zh-TW" altLang="en-US" smtClean="0"/>
              <a:t>这长度只能在一个维向</a:t>
            </a:r>
            <a:r>
              <a:rPr lang="en-US" altLang="zh-TW" smtClean="0"/>
              <a:t>(dimension)</a:t>
            </a:r>
            <a:r>
              <a:rPr lang="zh-TW" altLang="en-US" smtClean="0"/>
              <a:t>上测定，也就形成了语言符号的组合结构</a:t>
            </a:r>
            <a:r>
              <a:rPr lang="en-US" altLang="zh-TW" smtClean="0"/>
              <a:t>﹔</a:t>
            </a:r>
            <a:r>
              <a:rPr lang="zh-TW" altLang="en-US" smtClean="0"/>
              <a:t>符号一个挨一个地进行组合，有条理，有规则，构成不同的结构。</a:t>
            </a:r>
          </a:p>
          <a:p>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15</a:t>
            </a:fld>
            <a:endParaRPr lang="zh-CN" altLang="en-US"/>
          </a:p>
        </p:txBody>
      </p:sp>
    </p:spTree>
    <p:extLst>
      <p:ext uri="{BB962C8B-B14F-4D97-AF65-F5344CB8AC3E}">
        <p14:creationId xmlns:p14="http://schemas.microsoft.com/office/powerpoint/2010/main" val="334733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169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102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A83569C7-CE73-4D2A-8804-B6A06326059E}" type="slidenum">
              <a:rPr lang="zh-TW" altLang="en-GB"/>
              <a:pPr>
                <a:defRPr/>
              </a:pPr>
              <a:t>‹#›</a:t>
            </a:fld>
            <a:endParaRPr lang="en-GB" altLang="zh-TW"/>
          </a:p>
        </p:txBody>
      </p:sp>
    </p:spTree>
    <p:extLst>
      <p:ext uri="{BB962C8B-B14F-4D97-AF65-F5344CB8AC3E}">
        <p14:creationId xmlns:p14="http://schemas.microsoft.com/office/powerpoint/2010/main" val="205906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979C48E8-ACF9-4010-97FE-B1643B82377C}" type="slidenum">
              <a:rPr lang="zh-TW" altLang="en-GB"/>
              <a:pPr>
                <a:defRPr/>
              </a:pPr>
              <a:t>‹#›</a:t>
            </a:fld>
            <a:endParaRPr lang="en-GB" altLang="zh-TW"/>
          </a:p>
        </p:txBody>
      </p:sp>
    </p:spTree>
    <p:extLst>
      <p:ext uri="{BB962C8B-B14F-4D97-AF65-F5344CB8AC3E}">
        <p14:creationId xmlns:p14="http://schemas.microsoft.com/office/powerpoint/2010/main" val="386379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0725" y="609600"/>
            <a:ext cx="2108200" cy="5886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609600"/>
            <a:ext cx="6175375" cy="5886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0BAF0334-BA91-4F33-9044-CF05CB57D82E}" type="slidenum">
              <a:rPr lang="zh-TW" altLang="en-GB"/>
              <a:pPr>
                <a:defRPr/>
              </a:pPr>
              <a:t>‹#›</a:t>
            </a:fld>
            <a:endParaRPr lang="en-GB" altLang="zh-TW"/>
          </a:p>
        </p:txBody>
      </p:sp>
    </p:spTree>
    <p:extLst>
      <p:ext uri="{BB962C8B-B14F-4D97-AF65-F5344CB8AC3E}">
        <p14:creationId xmlns:p14="http://schemas.microsoft.com/office/powerpoint/2010/main" val="1011486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95141" y="274638"/>
            <a:ext cx="8912543" cy="1143000"/>
          </a:xfrm>
        </p:spPr>
        <p:txBody>
          <a:bodyPr/>
          <a:lstStyle/>
          <a:p>
            <a:r>
              <a:rPr lang="zh-TW" altLang="en-US" smtClean="0"/>
              <a:t>按一下以編輯母片標題樣式</a:t>
            </a:r>
            <a:endParaRPr lang="en-US"/>
          </a:p>
        </p:txBody>
      </p:sp>
      <p:sp>
        <p:nvSpPr>
          <p:cNvPr id="3" name="文字版面配置區 2"/>
          <p:cNvSpPr>
            <a:spLocks noGrp="1"/>
          </p:cNvSpPr>
          <p:nvPr>
            <p:ph type="body" sz="half" idx="1"/>
          </p:nvPr>
        </p:nvSpPr>
        <p:spPr>
          <a:xfrm>
            <a:off x="495141" y="1600201"/>
            <a:ext cx="4373748"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5033936" y="1600201"/>
            <a:ext cx="4373748"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2779D714-DD3A-4E4D-8A00-4D0220D8BE5D}" type="datetime1">
              <a:rPr lang="zh-TW" altLang="en-US"/>
              <a:pPr>
                <a:defRPr/>
              </a:pPr>
              <a:t>2016/9/15</a:t>
            </a:fld>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CCE2C02F-FDC1-4703-A84C-3A921E5ABE15}" type="slidenum">
              <a:rPr lang="zh-TW" altLang="en-US"/>
              <a:pPr>
                <a:defRPr/>
              </a:pPr>
              <a:t>‹#›</a:t>
            </a:fld>
            <a:endParaRPr lang="en-US" altLang="zh-TW"/>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80210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D7152FF0-D18F-4876-9C82-5DABC7B5D3CA}" type="slidenum">
              <a:rPr lang="zh-TW" altLang="en-GB"/>
              <a:pPr>
                <a:defRPr/>
              </a:pPr>
              <a:t>‹#›</a:t>
            </a:fld>
            <a:endParaRPr lang="en-GB" altLang="zh-TW"/>
          </a:p>
        </p:txBody>
      </p:sp>
    </p:spTree>
    <p:extLst>
      <p:ext uri="{BB962C8B-B14F-4D97-AF65-F5344CB8AC3E}">
        <p14:creationId xmlns:p14="http://schemas.microsoft.com/office/powerpoint/2010/main" val="207285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13925E8D-0321-4E2B-B573-D318DB881BD4}" type="slidenum">
              <a:rPr lang="zh-TW" altLang="en-GB"/>
              <a:pPr>
                <a:defRPr/>
              </a:pPr>
              <a:t>‹#›</a:t>
            </a:fld>
            <a:endParaRPr lang="en-GB" altLang="zh-TW"/>
          </a:p>
        </p:txBody>
      </p:sp>
    </p:spTree>
    <p:extLst>
      <p:ext uri="{BB962C8B-B14F-4D97-AF65-F5344CB8AC3E}">
        <p14:creationId xmlns:p14="http://schemas.microsoft.com/office/powerpoint/2010/main" val="354869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81200"/>
            <a:ext cx="4132263"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6663" y="1981200"/>
            <a:ext cx="4132262"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7" name="Rectangle 6"/>
          <p:cNvSpPr>
            <a:spLocks noGrp="1" noChangeArrowheads="1"/>
          </p:cNvSpPr>
          <p:nvPr>
            <p:ph type="sldNum" sz="quarter" idx="12"/>
          </p:nvPr>
        </p:nvSpPr>
        <p:spPr>
          <a:ln/>
        </p:spPr>
        <p:txBody>
          <a:bodyPr/>
          <a:lstStyle>
            <a:lvl1pPr>
              <a:defRPr/>
            </a:lvl1pPr>
          </a:lstStyle>
          <a:p>
            <a:pPr>
              <a:defRPr/>
            </a:pPr>
            <a:fld id="{9D6A6F93-E2AB-47BE-8153-17CAABD1C5C1}" type="slidenum">
              <a:rPr lang="zh-TW" altLang="en-GB"/>
              <a:pPr>
                <a:defRPr/>
              </a:pPr>
              <a:t>‹#›</a:t>
            </a:fld>
            <a:endParaRPr lang="en-GB" altLang="zh-TW"/>
          </a:p>
        </p:txBody>
      </p:sp>
    </p:spTree>
    <p:extLst>
      <p:ext uri="{BB962C8B-B14F-4D97-AF65-F5344CB8AC3E}">
        <p14:creationId xmlns:p14="http://schemas.microsoft.com/office/powerpoint/2010/main" val="233021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9" name="Rectangle 6"/>
          <p:cNvSpPr>
            <a:spLocks noGrp="1" noChangeArrowheads="1"/>
          </p:cNvSpPr>
          <p:nvPr>
            <p:ph type="sldNum" sz="quarter" idx="12"/>
          </p:nvPr>
        </p:nvSpPr>
        <p:spPr>
          <a:ln/>
        </p:spPr>
        <p:txBody>
          <a:bodyPr/>
          <a:lstStyle>
            <a:lvl1pPr>
              <a:defRPr/>
            </a:lvl1pPr>
          </a:lstStyle>
          <a:p>
            <a:pPr>
              <a:defRPr/>
            </a:pPr>
            <a:fld id="{E4AC82FD-CCD3-4DA1-A3B8-982DC00FA84F}" type="slidenum">
              <a:rPr lang="zh-TW" altLang="en-GB"/>
              <a:pPr>
                <a:defRPr/>
              </a:pPr>
              <a:t>‹#›</a:t>
            </a:fld>
            <a:endParaRPr lang="en-GB" altLang="zh-TW"/>
          </a:p>
        </p:txBody>
      </p:sp>
    </p:spTree>
    <p:extLst>
      <p:ext uri="{BB962C8B-B14F-4D97-AF65-F5344CB8AC3E}">
        <p14:creationId xmlns:p14="http://schemas.microsoft.com/office/powerpoint/2010/main" val="10378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5" name="Rectangle 6"/>
          <p:cNvSpPr>
            <a:spLocks noGrp="1" noChangeArrowheads="1"/>
          </p:cNvSpPr>
          <p:nvPr>
            <p:ph type="sldNum" sz="quarter" idx="12"/>
          </p:nvPr>
        </p:nvSpPr>
        <p:spPr>
          <a:ln/>
        </p:spPr>
        <p:txBody>
          <a:bodyPr/>
          <a:lstStyle>
            <a:lvl1pPr>
              <a:defRPr/>
            </a:lvl1pPr>
          </a:lstStyle>
          <a:p>
            <a:pPr>
              <a:defRPr/>
            </a:pPr>
            <a:fld id="{793F0F48-A8BC-481E-9F90-AEAE3E2F2746}" type="slidenum">
              <a:rPr lang="zh-TW" altLang="en-GB"/>
              <a:pPr>
                <a:defRPr/>
              </a:pPr>
              <a:t>‹#›</a:t>
            </a:fld>
            <a:endParaRPr lang="en-GB" altLang="zh-TW"/>
          </a:p>
        </p:txBody>
      </p:sp>
    </p:spTree>
    <p:extLst>
      <p:ext uri="{BB962C8B-B14F-4D97-AF65-F5344CB8AC3E}">
        <p14:creationId xmlns:p14="http://schemas.microsoft.com/office/powerpoint/2010/main" val="35644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4" name="Rectangle 6"/>
          <p:cNvSpPr>
            <a:spLocks noGrp="1" noChangeArrowheads="1"/>
          </p:cNvSpPr>
          <p:nvPr>
            <p:ph type="sldNum" sz="quarter" idx="12"/>
          </p:nvPr>
        </p:nvSpPr>
        <p:spPr>
          <a:ln/>
        </p:spPr>
        <p:txBody>
          <a:bodyPr/>
          <a:lstStyle>
            <a:lvl1pPr>
              <a:defRPr/>
            </a:lvl1pPr>
          </a:lstStyle>
          <a:p>
            <a:pPr>
              <a:defRPr/>
            </a:pPr>
            <a:fld id="{A75085F2-F847-4231-97E5-0D284F02504E}" type="slidenum">
              <a:rPr lang="zh-TW" altLang="en-GB"/>
              <a:pPr>
                <a:defRPr/>
              </a:pPr>
              <a:t>‹#›</a:t>
            </a:fld>
            <a:endParaRPr lang="en-GB" altLang="zh-TW"/>
          </a:p>
        </p:txBody>
      </p:sp>
    </p:spTree>
    <p:extLst>
      <p:ext uri="{BB962C8B-B14F-4D97-AF65-F5344CB8AC3E}">
        <p14:creationId xmlns:p14="http://schemas.microsoft.com/office/powerpoint/2010/main" val="5829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7" name="Rectangle 6"/>
          <p:cNvSpPr>
            <a:spLocks noGrp="1" noChangeArrowheads="1"/>
          </p:cNvSpPr>
          <p:nvPr>
            <p:ph type="sldNum" sz="quarter" idx="12"/>
          </p:nvPr>
        </p:nvSpPr>
        <p:spPr>
          <a:ln/>
        </p:spPr>
        <p:txBody>
          <a:bodyPr/>
          <a:lstStyle>
            <a:lvl1pPr>
              <a:defRPr/>
            </a:lvl1pPr>
          </a:lstStyle>
          <a:p>
            <a:pPr>
              <a:defRPr/>
            </a:pPr>
            <a:fld id="{C8EAC36D-CA9D-4740-98B6-DFDE33279F72}" type="slidenum">
              <a:rPr lang="zh-TW" altLang="en-GB"/>
              <a:pPr>
                <a:defRPr/>
              </a:pPr>
              <a:t>‹#›</a:t>
            </a:fld>
            <a:endParaRPr lang="en-GB" altLang="zh-TW"/>
          </a:p>
        </p:txBody>
      </p:sp>
    </p:spTree>
    <p:extLst>
      <p:ext uri="{BB962C8B-B14F-4D97-AF65-F5344CB8AC3E}">
        <p14:creationId xmlns:p14="http://schemas.microsoft.com/office/powerpoint/2010/main" val="189459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7" name="Rectangle 6"/>
          <p:cNvSpPr>
            <a:spLocks noGrp="1" noChangeArrowheads="1"/>
          </p:cNvSpPr>
          <p:nvPr>
            <p:ph type="sldNum" sz="quarter" idx="12"/>
          </p:nvPr>
        </p:nvSpPr>
        <p:spPr>
          <a:ln/>
        </p:spPr>
        <p:txBody>
          <a:bodyPr/>
          <a:lstStyle>
            <a:lvl1pPr>
              <a:defRPr/>
            </a:lvl1pPr>
          </a:lstStyle>
          <a:p>
            <a:pPr>
              <a:defRPr/>
            </a:pPr>
            <a:fld id="{D1245D98-7F94-4990-92EF-00D62DAACB5C}" type="slidenum">
              <a:rPr lang="zh-TW" altLang="en-GB"/>
              <a:pPr>
                <a:defRPr/>
              </a:pPr>
              <a:t>‹#›</a:t>
            </a:fld>
            <a:endParaRPr lang="en-GB" altLang="zh-TW"/>
          </a:p>
        </p:txBody>
      </p:sp>
    </p:spTree>
    <p:extLst>
      <p:ext uri="{BB962C8B-B14F-4D97-AF65-F5344CB8AC3E}">
        <p14:creationId xmlns:p14="http://schemas.microsoft.com/office/powerpoint/2010/main" val="268670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16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zh-TW" smtClean="0"/>
              <a:t>Click to edit Master title style</a:t>
            </a:r>
          </a:p>
        </p:txBody>
      </p:sp>
      <p:sp>
        <p:nvSpPr>
          <p:cNvPr id="1027" name="Rectangle 3"/>
          <p:cNvSpPr>
            <a:spLocks noGrp="1" noChangeArrowheads="1"/>
          </p:cNvSpPr>
          <p:nvPr>
            <p:ph type="body" idx="1"/>
          </p:nvPr>
        </p:nvSpPr>
        <p:spPr bwMode="auto">
          <a:xfrm>
            <a:off x="762000" y="1981200"/>
            <a:ext cx="84169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TW" smtClean="0"/>
              <a:t>Click to edit Master text styles</a:t>
            </a:r>
          </a:p>
          <a:p>
            <a:pPr lvl="1"/>
            <a:r>
              <a:rPr lang="en-GB" altLang="zh-TW" smtClean="0"/>
              <a:t>Second level</a:t>
            </a:r>
          </a:p>
          <a:p>
            <a:pPr lvl="2"/>
            <a:r>
              <a:rPr lang="en-GB" altLang="zh-TW" smtClean="0"/>
              <a:t>Third level</a:t>
            </a:r>
          </a:p>
          <a:p>
            <a:pPr lvl="3"/>
            <a:r>
              <a:rPr lang="en-GB" altLang="zh-TW" smtClean="0"/>
              <a:t>Fourth level</a:t>
            </a:r>
          </a:p>
          <a:p>
            <a:pPr lvl="4"/>
            <a:r>
              <a:rPr lang="en-GB" altLang="zh-TW" smtClean="0"/>
              <a:t>Fifth level</a:t>
            </a:r>
          </a:p>
        </p:txBody>
      </p:sp>
      <p:sp>
        <p:nvSpPr>
          <p:cNvPr id="1028" name="Rectangle 4"/>
          <p:cNvSpPr>
            <a:spLocks noGrp="1" noChangeArrowheads="1"/>
          </p:cNvSpPr>
          <p:nvPr>
            <p:ph type="dt" sz="half" idx="2"/>
          </p:nvPr>
        </p:nvSpPr>
        <p:spPr bwMode="auto">
          <a:xfrm>
            <a:off x="742950" y="6248400"/>
            <a:ext cx="206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Times New Roman" pitchFamily="18" charset="0"/>
                <a:ea typeface="新細明體" pitchFamily="18" charset="-120"/>
              </a:defRPr>
            </a:lvl1pPr>
          </a:lstStyle>
          <a:p>
            <a:pPr>
              <a:defRPr/>
            </a:pPr>
            <a:endParaRPr lang="en-GB" altLang="zh-TW"/>
          </a:p>
        </p:txBody>
      </p:sp>
      <p:sp>
        <p:nvSpPr>
          <p:cNvPr id="1029" name="Rectangle 5"/>
          <p:cNvSpPr>
            <a:spLocks noGrp="1" noChangeArrowheads="1"/>
          </p:cNvSpPr>
          <p:nvPr>
            <p:ph type="ftr" sz="quarter" idx="3"/>
          </p:nvPr>
        </p:nvSpPr>
        <p:spPr bwMode="auto">
          <a:xfrm>
            <a:off x="3382963"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ea typeface="新細明體" pitchFamily="18" charset="-120"/>
              </a:defRPr>
            </a:lvl1pPr>
          </a:lstStyle>
          <a:p>
            <a:pPr>
              <a:defRPr/>
            </a:pPr>
            <a:endParaRPr lang="en-GB" altLang="zh-TW"/>
          </a:p>
        </p:txBody>
      </p:sp>
      <p:sp>
        <p:nvSpPr>
          <p:cNvPr id="1030" name="Rectangle 6"/>
          <p:cNvSpPr>
            <a:spLocks noGrp="1" noChangeArrowheads="1"/>
          </p:cNvSpPr>
          <p:nvPr>
            <p:ph type="sldNum" sz="quarter" idx="4"/>
          </p:nvPr>
        </p:nvSpPr>
        <p:spPr bwMode="auto">
          <a:xfrm>
            <a:off x="7097713" y="6248400"/>
            <a:ext cx="206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ea typeface="新細明體" pitchFamily="18" charset="-120"/>
              </a:defRPr>
            </a:lvl1pPr>
          </a:lstStyle>
          <a:p>
            <a:pPr>
              <a:defRPr/>
            </a:pPr>
            <a:fld id="{3F7AE317-B026-46B7-9BE1-445C05F4A31C}" type="slidenum">
              <a:rPr lang="zh-TW" altLang="en-GB"/>
              <a:pPr>
                <a:defRPr/>
              </a:pPr>
              <a:t>‹#›</a:t>
            </a:fld>
            <a:endParaRPr lang="en-GB" altLang="zh-TW"/>
          </a:p>
        </p:txBody>
      </p:sp>
      <p:sp>
        <p:nvSpPr>
          <p:cNvPr id="1031" name="Rectangle 10"/>
          <p:cNvSpPr>
            <a:spLocks noChangeArrowheads="1"/>
          </p:cNvSpPr>
          <p:nvPr/>
        </p:nvSpPr>
        <p:spPr bwMode="auto">
          <a:xfrm>
            <a:off x="2781300" y="6705600"/>
            <a:ext cx="7121525" cy="1524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sp>
        <p:nvSpPr>
          <p:cNvPr id="1032" name="Rectangle 11"/>
          <p:cNvSpPr>
            <a:spLocks noChangeArrowheads="1"/>
          </p:cNvSpPr>
          <p:nvPr/>
        </p:nvSpPr>
        <p:spPr bwMode="auto">
          <a:xfrm>
            <a:off x="0" y="0"/>
            <a:ext cx="7121525"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sp>
        <p:nvSpPr>
          <p:cNvPr id="1033" name="Rectangle 12"/>
          <p:cNvSpPr>
            <a:spLocks noChangeArrowheads="1"/>
          </p:cNvSpPr>
          <p:nvPr/>
        </p:nvSpPr>
        <p:spPr bwMode="auto">
          <a:xfrm rot="-5400000">
            <a:off x="-2779713" y="3925888"/>
            <a:ext cx="5711825" cy="1524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sp>
        <p:nvSpPr>
          <p:cNvPr id="1034" name="Rectangle 14"/>
          <p:cNvSpPr>
            <a:spLocks noChangeArrowheads="1"/>
          </p:cNvSpPr>
          <p:nvPr/>
        </p:nvSpPr>
        <p:spPr bwMode="auto">
          <a:xfrm rot="-5400000">
            <a:off x="6999287" y="2751138"/>
            <a:ext cx="5654675" cy="1524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pic>
        <p:nvPicPr>
          <p:cNvPr id="1035" name="Picture 20"/>
          <p:cNvPicPr>
            <a:picLocks noChangeAspect="1" noChangeArrowheads="1"/>
          </p:cNvPicPr>
          <p:nvPr userDrawn="1"/>
        </p:nvPicPr>
        <p:blipFill>
          <a:blip r:embed="rId1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15">
                    <a14:imgEffect>
                      <a14:colorTemperature colorTemp="11200"/>
                    </a14:imgEffect>
                  </a14:imgLayer>
                </a14:imgProps>
              </a:ext>
              <a:ext uri="{28A0092B-C50C-407E-A947-70E740481C1C}">
                <a14:useLocalDpi xmlns:a14="http://schemas.microsoft.com/office/drawing/2010/main" val="0"/>
              </a:ext>
            </a:extLst>
          </a:blip>
          <a:stretch>
            <a:fillRect/>
          </a:stretch>
        </p:blipFill>
        <p:spPr bwMode="auto">
          <a:xfrm>
            <a:off x="8407796" y="116633"/>
            <a:ext cx="1169416" cy="1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FFCC00"/>
        </a:buClr>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CC00"/>
        </a:buClr>
        <a:buFont typeface="Monotype Sorts" pitchFamily="2" charset="2"/>
        <a:buChar char="w"/>
        <a:defRPr sz="2800">
          <a:solidFill>
            <a:schemeClr val="tx1"/>
          </a:solidFill>
          <a:latin typeface="+mn-lt"/>
        </a:defRPr>
      </a:lvl2pPr>
      <a:lvl3pPr marL="1143000" indent="-228600" algn="l" rtl="0" eaLnBrk="0" fontAlgn="base" hangingPunct="0">
        <a:spcBef>
          <a:spcPct val="20000"/>
        </a:spcBef>
        <a:spcAft>
          <a:spcPct val="0"/>
        </a:spcAft>
        <a:buClr>
          <a:srgbClr val="FFCC00"/>
        </a:buClr>
        <a:buFont typeface="Monotype Sort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4pPr>
      <a:lvl5pPr marL="20574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5pPr>
      <a:lvl6pPr marL="25146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6pPr>
      <a:lvl7pPr marL="29718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7pPr>
      <a:lvl8pPr marL="34290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8pPr>
      <a:lvl9pPr marL="38862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742950" y="1556793"/>
            <a:ext cx="8416925" cy="2043658"/>
          </a:xfrm>
        </p:spPr>
        <p:txBody>
          <a:bodyPr/>
          <a:lstStyle/>
          <a:p>
            <a:r>
              <a:rPr lang="zh-CN" altLang="en-US" sz="4800" b="1" smtClean="0">
                <a:solidFill>
                  <a:srgbClr val="0000FF"/>
                </a:solidFill>
                <a:latin typeface="DFKai-SB" pitchFamily="65" charset="-120"/>
                <a:ea typeface="DFKai-SB" pitchFamily="65" charset="-120"/>
              </a:rPr>
              <a:t>“大学国文”</a:t>
            </a:r>
            <a:r>
              <a:rPr lang="en-US" altLang="zh-CN" sz="4800" b="1" smtClean="0">
                <a:solidFill>
                  <a:srgbClr val="0000FF"/>
                </a:solidFill>
                <a:latin typeface="DFKai-SB" pitchFamily="65" charset="-120"/>
                <a:ea typeface="DFKai-SB" pitchFamily="65" charset="-120"/>
              </a:rPr>
              <a:t>.</a:t>
            </a:r>
            <a:r>
              <a:rPr lang="zh-CN" altLang="en-US" sz="4800" b="1" smtClean="0">
                <a:solidFill>
                  <a:srgbClr val="0000FF"/>
                </a:solidFill>
                <a:latin typeface="DFKai-SB" pitchFamily="65" charset="-120"/>
                <a:ea typeface="DFKai-SB" pitchFamily="65" charset="-120"/>
              </a:rPr>
              <a:t>语言文字篇</a:t>
            </a:r>
            <a:r>
              <a:rPr lang="en-US" altLang="zh-CN" sz="4800" b="1" smtClean="0">
                <a:solidFill>
                  <a:srgbClr val="0000FF"/>
                </a:solidFill>
                <a:latin typeface="DFKai-SB" pitchFamily="65" charset="-120"/>
                <a:ea typeface="DFKai-SB" pitchFamily="65" charset="-120"/>
              </a:rPr>
              <a:t/>
            </a:r>
            <a:br>
              <a:rPr lang="en-US" altLang="zh-CN" sz="4800" b="1" smtClean="0">
                <a:solidFill>
                  <a:srgbClr val="0000FF"/>
                </a:solidFill>
                <a:latin typeface="DFKai-SB" pitchFamily="65" charset="-120"/>
                <a:ea typeface="DFKai-SB" pitchFamily="65" charset="-120"/>
              </a:rPr>
            </a:br>
            <a:endParaRPr lang="zh-CN" altLang="en-US" sz="2800" b="1" dirty="0" smtClean="0">
              <a:solidFill>
                <a:schemeClr val="tx1"/>
              </a:solidFill>
              <a:latin typeface="DFKai-SB" pitchFamily="65" charset="-120"/>
              <a:ea typeface="DFKai-SB" pitchFamily="65" charset="-120"/>
            </a:endParaRPr>
          </a:p>
        </p:txBody>
      </p:sp>
      <p:sp>
        <p:nvSpPr>
          <p:cNvPr id="3075" name="副标题 2"/>
          <p:cNvSpPr>
            <a:spLocks noGrp="1"/>
          </p:cNvSpPr>
          <p:nvPr>
            <p:ph type="subTitle" idx="1"/>
          </p:nvPr>
        </p:nvSpPr>
        <p:spPr>
          <a:xfrm>
            <a:off x="1422400" y="3860800"/>
            <a:ext cx="6931025" cy="1752600"/>
          </a:xfrm>
        </p:spPr>
        <p:txBody>
          <a:bodyPr/>
          <a:lstStyle/>
          <a:p>
            <a:r>
              <a:rPr lang="zh-CN" altLang="en-US" smtClean="0">
                <a:latin typeface="仿宋" pitchFamily="49" charset="-122"/>
                <a:ea typeface="仿宋" pitchFamily="49" charset="-122"/>
              </a:rPr>
              <a:t>范晓蕾</a:t>
            </a:r>
            <a:endParaRPr lang="en-US" altLang="zh-CN" smtClean="0">
              <a:latin typeface="仿宋" pitchFamily="49" charset="-122"/>
              <a:ea typeface="仿宋" pitchFamily="49" charset="-122"/>
            </a:endParaRPr>
          </a:p>
          <a:p>
            <a:r>
              <a:rPr lang="en-US" altLang="zh-CN" smtClean="0">
                <a:latin typeface="+mj-lt"/>
              </a:rPr>
              <a:t>fanxiaolei2013@163.com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A465B90-598D-4ADD-A8BD-1A669F37CCD2}" type="slidenum">
              <a:rPr lang="en-US" altLang="zh-CN"/>
              <a:pPr>
                <a:defRPr/>
              </a:pPr>
              <a:t>10</a:t>
            </a:fld>
            <a:endParaRPr lang="en-US" altLang="zh-CN"/>
          </a:p>
        </p:txBody>
      </p:sp>
      <p:sp>
        <p:nvSpPr>
          <p:cNvPr id="10243" name="Rectangle 2"/>
          <p:cNvSpPr>
            <a:spLocks noGrp="1" noChangeArrowheads="1"/>
          </p:cNvSpPr>
          <p:nvPr>
            <p:ph type="title"/>
          </p:nvPr>
        </p:nvSpPr>
        <p:spPr/>
        <p:txBody>
          <a:bodyPr/>
          <a:lstStyle/>
          <a:p>
            <a:pPr eaLnBrk="1" hangingPunct="1"/>
            <a:r>
              <a:rPr lang="zh-CN" altLang="en-US" sz="3600" smtClean="0">
                <a:latin typeface="楷体" pitchFamily="49" charset="-122"/>
                <a:ea typeface="楷体" pitchFamily="49" charset="-122"/>
              </a:rPr>
              <a:t>语言：作为最重要的“动作”</a:t>
            </a:r>
            <a:r>
              <a:rPr lang="zh-CN" altLang="en-US" smtClean="0">
                <a:latin typeface="楷体" pitchFamily="49" charset="-122"/>
                <a:ea typeface="楷体" pitchFamily="49" charset="-122"/>
              </a:rPr>
              <a:t> </a:t>
            </a:r>
          </a:p>
        </p:txBody>
      </p:sp>
      <p:sp>
        <p:nvSpPr>
          <p:cNvPr id="10244" name="Rectangle 3"/>
          <p:cNvSpPr>
            <a:spLocks noGrp="1" noChangeArrowheads="1"/>
          </p:cNvSpPr>
          <p:nvPr>
            <p:ph type="body" idx="1"/>
          </p:nvPr>
        </p:nvSpPr>
        <p:spPr/>
        <p:txBody>
          <a:bodyPr/>
          <a:lstStyle/>
          <a:p>
            <a:pPr eaLnBrk="1" hangingPunct="1">
              <a:buFont typeface="Wingdings" pitchFamily="2" charset="2"/>
              <a:buChar char="n"/>
            </a:pPr>
            <a:r>
              <a:rPr lang="zh-CN" altLang="en-US" sz="2800" dirty="0" smtClean="0"/>
              <a:t>信息传递者会尽量地做出最适宜、最不费力、最能帮助对方进行推论的动作。</a:t>
            </a:r>
          </a:p>
          <a:p>
            <a:pPr lvl="1" eaLnBrk="1" hangingPunct="1">
              <a:buFont typeface="Arial" pitchFamily="34" charset="0"/>
              <a:buChar char="•"/>
            </a:pPr>
            <a:r>
              <a:rPr lang="zh-CN" altLang="en-US" dirty="0" smtClean="0">
                <a:latin typeface="仿宋" pitchFamily="49" charset="-122"/>
                <a:ea typeface="仿宋" pitchFamily="49" charset="-122"/>
              </a:rPr>
              <a:t>语言：信息传递的最重要“动作”，具体性的高低可做有弹性的调整（灵活）；</a:t>
            </a:r>
            <a:r>
              <a:rPr lang="en-US" altLang="zh-CN" dirty="0" smtClean="0">
                <a:latin typeface="仿宋" pitchFamily="49" charset="-122"/>
                <a:ea typeface="仿宋" pitchFamily="49" charset="-122"/>
              </a:rPr>
              <a:t/>
            </a:r>
            <a:br>
              <a:rPr lang="en-US" altLang="zh-CN" dirty="0" smtClean="0">
                <a:latin typeface="仿宋" pitchFamily="49" charset="-122"/>
                <a:ea typeface="仿宋" pitchFamily="49" charset="-122"/>
              </a:rPr>
            </a:br>
            <a:r>
              <a:rPr lang="zh-CN" altLang="en-US" dirty="0" smtClean="0">
                <a:latin typeface="仿宋" pitchFamily="49" charset="-122"/>
                <a:ea typeface="仿宋" pitchFamily="49" charset="-122"/>
              </a:rPr>
              <a:t>制约信息接收者的推论，使得信息传递更有效</a:t>
            </a:r>
          </a:p>
          <a:p>
            <a:pPr lvl="1" eaLnBrk="1" hangingPunct="1">
              <a:buFont typeface="Arial" pitchFamily="34" charset="0"/>
              <a:buChar char="•"/>
            </a:pPr>
            <a:endParaRPr lang="zh-CN" altLang="en-US" sz="2400" dirty="0" smtClean="0"/>
          </a:p>
          <a:p>
            <a:pPr lvl="1" eaLnBrk="1" hangingPunct="1"/>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fade">
                                      <p:cBhvr>
                                        <p:cTn id="7" dur="500"/>
                                        <p:tgtEl>
                                          <p:spTgt spid="1024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4">
                                            <p:txEl>
                                              <p:pRg st="1" end="1"/>
                                            </p:txEl>
                                          </p:spTgt>
                                        </p:tgtEl>
                                        <p:attrNameLst>
                                          <p:attrName>style.visibility</p:attrName>
                                        </p:attrNameLst>
                                      </p:cBhvr>
                                      <p:to>
                                        <p:strVal val="visible"/>
                                      </p:to>
                                    </p:set>
                                    <p:animEffect transition="in" filter="fade">
                                      <p:cBhvr>
                                        <p:cTn id="10" dur="500"/>
                                        <p:tgtEl>
                                          <p:spTgt spid="102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56" y="609600"/>
            <a:ext cx="8858312" cy="962012"/>
          </a:xfrm>
        </p:spPr>
        <p:txBody>
          <a:bodyPr/>
          <a:lstStyle/>
          <a:p>
            <a:r>
              <a:rPr lang="zh-CN" altLang="en-US" sz="4000" smtClean="0">
                <a:latin typeface="楷体" pitchFamily="49" charset="-122"/>
                <a:ea typeface="楷体" pitchFamily="49" charset="-122"/>
              </a:rPr>
              <a:t>语言：作为特殊的符号系统</a:t>
            </a:r>
            <a:endParaRPr lang="zh-CN" altLang="en-US" sz="4000" dirty="0">
              <a:latin typeface="楷体" pitchFamily="49" charset="-122"/>
              <a:ea typeface="楷体" pitchFamily="49" charset="-122"/>
            </a:endParaRPr>
          </a:p>
        </p:txBody>
      </p:sp>
      <p:sp>
        <p:nvSpPr>
          <p:cNvPr id="3" name="内容占位符 2"/>
          <p:cNvSpPr>
            <a:spLocks noGrp="1"/>
          </p:cNvSpPr>
          <p:nvPr>
            <p:ph idx="1"/>
          </p:nvPr>
        </p:nvSpPr>
        <p:spPr>
          <a:xfrm>
            <a:off x="665132" y="1643050"/>
            <a:ext cx="8643998" cy="4853000"/>
          </a:xfrm>
        </p:spPr>
        <p:txBody>
          <a:bodyPr/>
          <a:lstStyle/>
          <a:p>
            <a:pPr eaLnBrk="1" hangingPunct="1">
              <a:buFont typeface="Wingdings" pitchFamily="2" charset="2"/>
              <a:buChar char="n"/>
            </a:pPr>
            <a:r>
              <a:rPr lang="zh-CN" altLang="en-US" sz="2800" dirty="0" smtClean="0">
                <a:latin typeface="楷体" pitchFamily="49" charset="-122"/>
                <a:ea typeface="楷体" pitchFamily="49" charset="-122"/>
              </a:rPr>
              <a:t>本质上，沟通交流所使用的各种“符号”，</a:t>
            </a:r>
            <a:r>
              <a:rPr lang="en-US" altLang="zh-CN" sz="2800" dirty="0" smtClean="0">
                <a:latin typeface="楷体" pitchFamily="49" charset="-122"/>
                <a:ea typeface="楷体" pitchFamily="49" charset="-122"/>
              </a:rPr>
              <a:t/>
            </a:r>
            <a:br>
              <a:rPr lang="en-US" altLang="zh-CN" sz="2800" dirty="0" smtClean="0">
                <a:latin typeface="楷体" pitchFamily="49" charset="-122"/>
                <a:ea typeface="楷体" pitchFamily="49" charset="-122"/>
              </a:rPr>
            </a:br>
            <a:r>
              <a:rPr lang="zh-CN" altLang="en-US" sz="2800" dirty="0" smtClean="0">
                <a:latin typeface="楷体" pitchFamily="49" charset="-122"/>
                <a:ea typeface="楷体" pitchFamily="49" charset="-122"/>
              </a:rPr>
              <a:t>约定俗成的一套惯例。</a:t>
            </a:r>
            <a:endParaRPr lang="en-US" altLang="zh-CN" sz="2800" dirty="0" smtClean="0">
              <a:latin typeface="楷体" pitchFamily="49" charset="-122"/>
              <a:ea typeface="楷体" pitchFamily="49" charset="-122"/>
            </a:endParaRPr>
          </a:p>
          <a:p>
            <a:pPr eaLnBrk="1" hangingPunct="1">
              <a:buFont typeface="Wingdings" pitchFamily="2" charset="2"/>
              <a:buChar char="n"/>
            </a:pPr>
            <a:r>
              <a:rPr lang="zh-CN" altLang="en-US" sz="2400" dirty="0" smtClean="0">
                <a:latin typeface="Times New Roman" pitchFamily="18" charset="0"/>
              </a:rPr>
              <a:t>张三去北京。</a:t>
            </a:r>
          </a:p>
          <a:p>
            <a:pPr lvl="1" eaLnBrk="1" hangingPunct="1"/>
            <a:r>
              <a:rPr lang="en-US" altLang="zh-CN" sz="2400" dirty="0" smtClean="0">
                <a:latin typeface="Times New Roman" pitchFamily="18" charset="0"/>
              </a:rPr>
              <a:t>Zhang San goes to Beijing.</a:t>
            </a:r>
          </a:p>
          <a:p>
            <a:pPr marL="702000">
              <a:spcBef>
                <a:spcPts val="600"/>
              </a:spcBef>
              <a:buFont typeface="Wingdings" pitchFamily="2" charset="2"/>
              <a:buChar char="Ø"/>
            </a:pPr>
            <a:r>
              <a:rPr lang="zh-CN" altLang="en-US" sz="2800" dirty="0" smtClean="0">
                <a:latin typeface="楷体" pitchFamily="49" charset="-122"/>
                <a:ea typeface="楷体" pitchFamily="49" charset="-122"/>
              </a:rPr>
              <a:t>一个句子，若干词</a:t>
            </a:r>
            <a:endParaRPr lang="en-US" altLang="zh-CN" sz="2800" dirty="0" smtClean="0">
              <a:latin typeface="楷体" pitchFamily="49" charset="-122"/>
              <a:ea typeface="楷体" pitchFamily="49" charset="-122"/>
            </a:endParaRPr>
          </a:p>
          <a:p>
            <a:pPr marL="702000">
              <a:spcBef>
                <a:spcPts val="600"/>
              </a:spcBef>
              <a:buFont typeface="Wingdings" pitchFamily="2" charset="2"/>
              <a:buChar char="Ø"/>
            </a:pPr>
            <a:r>
              <a:rPr lang="zh-CN" altLang="en-US" sz="2800" dirty="0" smtClean="0">
                <a:latin typeface="楷体" pitchFamily="49" charset="-122"/>
                <a:ea typeface="楷体" pitchFamily="49" charset="-122"/>
              </a:rPr>
              <a:t>都是语言运用中所使用的“符号”，</a:t>
            </a:r>
            <a:r>
              <a:rPr lang="en-US" altLang="zh-CN" sz="2800" dirty="0" smtClean="0">
                <a:latin typeface="楷体" pitchFamily="49" charset="-122"/>
                <a:ea typeface="楷体" pitchFamily="49" charset="-122"/>
              </a:rPr>
              <a:t/>
            </a:r>
            <a:br>
              <a:rPr lang="en-US" altLang="zh-CN" sz="2800" dirty="0" smtClean="0">
                <a:latin typeface="楷体" pitchFamily="49" charset="-122"/>
                <a:ea typeface="楷体" pitchFamily="49" charset="-122"/>
              </a:rPr>
            </a:br>
            <a:r>
              <a:rPr lang="zh-CN" altLang="en-US" sz="2800" dirty="0" smtClean="0">
                <a:latin typeface="楷体" pitchFamily="49" charset="-122"/>
                <a:ea typeface="楷体" pitchFamily="49" charset="-122"/>
              </a:rPr>
              <a:t>即“</a:t>
            </a:r>
            <a:r>
              <a:rPr lang="zh-CN" altLang="en-US" sz="2800" b="1" dirty="0" smtClean="0">
                <a:latin typeface="楷体" pitchFamily="49" charset="-122"/>
                <a:ea typeface="楷体" pitchFamily="49" charset="-122"/>
              </a:rPr>
              <a:t>语言符号</a:t>
            </a:r>
            <a:r>
              <a:rPr lang="zh-CN" altLang="en-US"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版面配置區 4"/>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DF4B19B1-CFE9-438C-8109-030337629167}" type="datetime1">
              <a:rPr kumimoji="0" lang="zh-TW" altLang="en-US" sz="1200" smtClean="0">
                <a:latin typeface="Arial" charset="0"/>
              </a:rPr>
              <a:pPr>
                <a:spcBef>
                  <a:spcPct val="0"/>
                </a:spcBef>
                <a:buClrTx/>
                <a:buSzTx/>
                <a:buFontTx/>
                <a:buNone/>
              </a:pPr>
              <a:t>2016/9/15</a:t>
            </a:fld>
            <a:endParaRPr kumimoji="0" lang="en-US" altLang="zh-TW" sz="1200" dirty="0" smtClean="0">
              <a:latin typeface="Arial" charset="0"/>
            </a:endParaRPr>
          </a:p>
        </p:txBody>
      </p:sp>
      <p:sp>
        <p:nvSpPr>
          <p:cNvPr id="46082" name="Rectangle 2"/>
          <p:cNvSpPr>
            <a:spLocks noGrp="1" noChangeArrowheads="1"/>
          </p:cNvSpPr>
          <p:nvPr>
            <p:ph type="body" sz="half" idx="1"/>
          </p:nvPr>
        </p:nvSpPr>
        <p:spPr>
          <a:xfrm>
            <a:off x="271640" y="1714488"/>
            <a:ext cx="9436911" cy="5000660"/>
          </a:xfrm>
        </p:spPr>
        <p:txBody>
          <a:bodyPr/>
          <a:lstStyle/>
          <a:p>
            <a:pPr eaLnBrk="1" hangingPunct="1">
              <a:buFont typeface="Wingdings" pitchFamily="2" charset="2"/>
              <a:buChar char="n"/>
              <a:defRPr/>
            </a:pPr>
            <a:r>
              <a:rPr lang="zh-TW" altLang="en-US" dirty="0" smtClean="0"/>
              <a:t>语言符号</a:t>
            </a:r>
            <a:r>
              <a:rPr lang="en-US" altLang="zh-TW" dirty="0" smtClean="0"/>
              <a:t>﹕</a:t>
            </a:r>
            <a:r>
              <a:rPr lang="zh-TW" altLang="en-US" dirty="0" smtClean="0"/>
              <a:t>音义结合体</a:t>
            </a:r>
            <a:endParaRPr lang="en-US" altLang="zh-TW" dirty="0" smtClean="0"/>
          </a:p>
          <a:p>
            <a:pPr lvl="1" eaLnBrk="1" hangingPunct="1">
              <a:defRPr/>
            </a:pPr>
            <a:endParaRPr lang="en-US" altLang="zh-TW" sz="3600" dirty="0" smtClean="0"/>
          </a:p>
          <a:p>
            <a:pPr lvl="1" eaLnBrk="1" hangingPunct="1">
              <a:defRPr/>
            </a:pPr>
            <a:endParaRPr lang="zh-TW" altLang="en-US" sz="2400" dirty="0" smtClean="0"/>
          </a:p>
          <a:p>
            <a:pPr lvl="1" eaLnBrk="1" hangingPunct="1">
              <a:buFont typeface="Wingdings" pitchFamily="2" charset="2"/>
              <a:buNone/>
              <a:defRPr/>
            </a:pPr>
            <a:endParaRPr lang="zh-TW" altLang="en-US" dirty="0" smtClean="0"/>
          </a:p>
          <a:p>
            <a:pPr marL="711450" lvl="1" indent="-457200" eaLnBrk="1" hangingPunct="1">
              <a:buFont typeface="Wingdings" pitchFamily="2" charset="2"/>
              <a:buChar char="Ø"/>
              <a:defRPr/>
            </a:pPr>
            <a:r>
              <a:rPr lang="zh-TW" altLang="en-US" dirty="0" smtClean="0"/>
              <a:t>所指</a:t>
            </a:r>
            <a:r>
              <a:rPr lang="en-US" altLang="zh-TW" dirty="0" smtClean="0"/>
              <a:t>(signified)</a:t>
            </a:r>
            <a:r>
              <a:rPr lang="zh-TW" altLang="en-US" dirty="0" smtClean="0"/>
              <a:t>、能指</a:t>
            </a:r>
            <a:r>
              <a:rPr lang="en-US" altLang="zh-TW" dirty="0" smtClean="0"/>
              <a:t>(signifier)</a:t>
            </a:r>
          </a:p>
          <a:p>
            <a:pPr marL="720000" lvl="2" eaLnBrk="1" hangingPunct="1">
              <a:defRPr/>
            </a:pPr>
            <a:r>
              <a:rPr lang="zh-TW" altLang="en-US" dirty="0" smtClean="0">
                <a:latin typeface="仿宋" pitchFamily="49" charset="-122"/>
                <a:ea typeface="仿宋" pitchFamily="49" charset="-122"/>
              </a:rPr>
              <a:t>人类语言是以符号系统来执行人与人之间的交际职能的。</a:t>
            </a:r>
          </a:p>
          <a:p>
            <a:pPr marL="720000" lvl="2" eaLnBrk="1" hangingPunct="1">
              <a:defRPr/>
            </a:pPr>
            <a:r>
              <a:rPr lang="zh-TW" altLang="en-US" b="1" dirty="0" smtClean="0">
                <a:latin typeface="仿宋" pitchFamily="49" charset="-122"/>
                <a:ea typeface="仿宋" pitchFamily="49" charset="-122"/>
              </a:rPr>
              <a:t>符</a:t>
            </a:r>
            <a:r>
              <a:rPr lang="zh-CN" altLang="en-US" b="1" dirty="0" smtClean="0">
                <a:latin typeface="仿宋" pitchFamily="49" charset="-122"/>
                <a:ea typeface="仿宋" pitchFamily="49" charset="-122"/>
              </a:rPr>
              <a:t>号</a:t>
            </a:r>
            <a:r>
              <a:rPr lang="zh-TW" altLang="en-US" dirty="0" smtClean="0">
                <a:latin typeface="仿宋" pitchFamily="49" charset="-122"/>
                <a:ea typeface="仿宋" pitchFamily="49" charset="-122"/>
              </a:rPr>
              <a:t>是由</a:t>
            </a:r>
            <a:r>
              <a:rPr lang="zh-TW" altLang="en-US" b="1" dirty="0" smtClean="0">
                <a:latin typeface="仿宋" pitchFamily="49" charset="-122"/>
                <a:ea typeface="仿宋" pitchFamily="49" charset="-122"/>
              </a:rPr>
              <a:t>形式</a:t>
            </a:r>
            <a:r>
              <a:rPr lang="zh-TW" altLang="en-US" dirty="0" smtClean="0">
                <a:latin typeface="仿宋" pitchFamily="49" charset="-122"/>
                <a:ea typeface="仿宋" pitchFamily="49" charset="-122"/>
              </a:rPr>
              <a:t>和</a:t>
            </a:r>
            <a:r>
              <a:rPr lang="zh-TW" altLang="en-US" b="1" dirty="0" smtClean="0">
                <a:latin typeface="仿宋" pitchFamily="49" charset="-122"/>
                <a:ea typeface="仿宋" pitchFamily="49" charset="-122"/>
              </a:rPr>
              <a:t>内容</a:t>
            </a:r>
            <a:r>
              <a:rPr lang="zh-TW" altLang="en-US" dirty="0" smtClean="0">
                <a:latin typeface="仿宋" pitchFamily="49" charset="-122"/>
                <a:ea typeface="仿宋" pitchFamily="49" charset="-122"/>
              </a:rPr>
              <a:t>两部分构成的结合体。</a:t>
            </a:r>
            <a:r>
              <a:rPr lang="en-US" altLang="zh-TW" dirty="0" smtClean="0">
                <a:latin typeface="仿宋" pitchFamily="49" charset="-122"/>
                <a:ea typeface="仿宋" pitchFamily="49" charset="-122"/>
              </a:rPr>
              <a:t/>
            </a:r>
            <a:br>
              <a:rPr lang="en-US" altLang="zh-TW" dirty="0" smtClean="0">
                <a:latin typeface="仿宋" pitchFamily="49" charset="-122"/>
                <a:ea typeface="仿宋" pitchFamily="49" charset="-122"/>
              </a:rPr>
            </a:br>
            <a:r>
              <a:rPr lang="zh-TW" altLang="en-US" dirty="0" smtClean="0">
                <a:latin typeface="仿宋" pitchFamily="49" charset="-122"/>
                <a:ea typeface="仿宋" pitchFamily="49" charset="-122"/>
              </a:rPr>
              <a:t>形式是外在的表达方式，是人的感觉器官可以感知的有形物。</a:t>
            </a:r>
            <a:r>
              <a:rPr lang="en-US" altLang="zh-TW" dirty="0" smtClean="0">
                <a:latin typeface="仿宋" pitchFamily="49" charset="-122"/>
                <a:ea typeface="仿宋" pitchFamily="49" charset="-122"/>
              </a:rPr>
              <a:t/>
            </a:r>
            <a:br>
              <a:rPr lang="en-US" altLang="zh-TW" dirty="0" smtClean="0">
                <a:latin typeface="仿宋" pitchFamily="49" charset="-122"/>
                <a:ea typeface="仿宋" pitchFamily="49" charset="-122"/>
              </a:rPr>
            </a:br>
            <a:r>
              <a:rPr lang="zh-TW" altLang="en-US" dirty="0" smtClean="0">
                <a:latin typeface="仿宋" pitchFamily="49" charset="-122"/>
                <a:ea typeface="仿宋" pitchFamily="49" charset="-122"/>
              </a:rPr>
              <a:t>内容则是形式所表达的意义。</a:t>
            </a:r>
            <a:endParaRPr lang="en-US" altLang="zh-TW" dirty="0" smtClean="0">
              <a:latin typeface="仿宋" pitchFamily="49" charset="-122"/>
              <a:ea typeface="仿宋" pitchFamily="49" charset="-122"/>
            </a:endParaRPr>
          </a:p>
        </p:txBody>
      </p:sp>
      <p:pic>
        <p:nvPicPr>
          <p:cNvPr id="46083" name="Picture 3" descr="CLOCK"/>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39841" y="2716213"/>
            <a:ext cx="804605" cy="72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55"/>
          <p:cNvGrpSpPr>
            <a:grpSpLocks/>
          </p:cNvGrpSpPr>
          <p:nvPr/>
        </p:nvGrpSpPr>
        <p:grpSpPr bwMode="auto">
          <a:xfrm>
            <a:off x="2300344" y="2492376"/>
            <a:ext cx="7251756" cy="1368425"/>
            <a:chOff x="1338" y="1570"/>
            <a:chExt cx="4218" cy="862"/>
          </a:xfrm>
        </p:grpSpPr>
        <p:grpSp>
          <p:nvGrpSpPr>
            <p:cNvPr id="3" name="Group 54"/>
            <p:cNvGrpSpPr>
              <a:grpSpLocks/>
            </p:cNvGrpSpPr>
            <p:nvPr/>
          </p:nvGrpSpPr>
          <p:grpSpPr bwMode="auto">
            <a:xfrm>
              <a:off x="1338" y="1570"/>
              <a:ext cx="4218" cy="862"/>
              <a:chOff x="1338" y="1298"/>
              <a:chExt cx="4218" cy="862"/>
            </a:xfrm>
          </p:grpSpPr>
          <p:grpSp>
            <p:nvGrpSpPr>
              <p:cNvPr id="4" name="Group 13"/>
              <p:cNvGrpSpPr>
                <a:grpSpLocks/>
              </p:cNvGrpSpPr>
              <p:nvPr/>
            </p:nvGrpSpPr>
            <p:grpSpPr bwMode="auto">
              <a:xfrm>
                <a:off x="1338" y="1344"/>
                <a:ext cx="1224" cy="816"/>
                <a:chOff x="2064" y="1752"/>
                <a:chExt cx="912" cy="458"/>
              </a:xfrm>
            </p:grpSpPr>
            <p:sp>
              <p:nvSpPr>
                <p:cNvPr id="19479" name="Oval 8"/>
                <p:cNvSpPr>
                  <a:spLocks noChangeArrowheads="1"/>
                </p:cNvSpPr>
                <p:nvPr/>
              </p:nvSpPr>
              <p:spPr bwMode="auto">
                <a:xfrm>
                  <a:off x="2112" y="1752"/>
                  <a:ext cx="816" cy="4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lgn="ctr">
                    <a:spcBef>
                      <a:spcPct val="0"/>
                    </a:spcBef>
                    <a:buClrTx/>
                    <a:buSzTx/>
                    <a:buFontTx/>
                    <a:buNone/>
                  </a:pPr>
                  <a:endParaRPr lang="en-US" altLang="en-US" sz="2400">
                    <a:latin typeface="Times New Roman" pitchFamily="18" charset="0"/>
                  </a:endParaRPr>
                </a:p>
              </p:txBody>
            </p:sp>
            <p:pic>
              <p:nvPicPr>
                <p:cNvPr id="19480" name="Picture 9" descr="CLOCK"/>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8" y="1794"/>
                  <a:ext cx="168" cy="1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481" name="Line 10"/>
                <p:cNvSpPr>
                  <a:spLocks noChangeShapeType="1"/>
                </p:cNvSpPr>
                <p:nvPr/>
              </p:nvSpPr>
              <p:spPr bwMode="auto">
                <a:xfrm>
                  <a:off x="2112" y="2000"/>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11"/>
                <p:cNvSpPr>
                  <a:spLocks noChangeShapeType="1"/>
                </p:cNvSpPr>
                <p:nvPr/>
              </p:nvSpPr>
              <p:spPr bwMode="auto">
                <a:xfrm flipV="1">
                  <a:off x="2064" y="1752"/>
                  <a:ext cx="0" cy="41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US"/>
                </a:p>
              </p:txBody>
            </p:sp>
            <p:sp>
              <p:nvSpPr>
                <p:cNvPr id="19483" name="Line 12"/>
                <p:cNvSpPr>
                  <a:spLocks noChangeShapeType="1"/>
                </p:cNvSpPr>
                <p:nvPr/>
              </p:nvSpPr>
              <p:spPr bwMode="auto">
                <a:xfrm>
                  <a:off x="2976" y="1752"/>
                  <a:ext cx="0" cy="41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US"/>
                </a:p>
              </p:txBody>
            </p:sp>
          </p:grpSp>
          <p:grpSp>
            <p:nvGrpSpPr>
              <p:cNvPr id="5" name="Group 24"/>
              <p:cNvGrpSpPr>
                <a:grpSpLocks/>
              </p:cNvGrpSpPr>
              <p:nvPr/>
            </p:nvGrpSpPr>
            <p:grpSpPr bwMode="auto">
              <a:xfrm>
                <a:off x="2880" y="1344"/>
                <a:ext cx="1224" cy="816"/>
                <a:chOff x="3515" y="1752"/>
                <a:chExt cx="1224" cy="816"/>
              </a:xfrm>
            </p:grpSpPr>
            <p:sp>
              <p:nvSpPr>
                <p:cNvPr id="19473" name="Line 25"/>
                <p:cNvSpPr>
                  <a:spLocks noChangeShapeType="1"/>
                </p:cNvSpPr>
                <p:nvPr/>
              </p:nvSpPr>
              <p:spPr bwMode="auto">
                <a:xfrm>
                  <a:off x="3579" y="2194"/>
                  <a:ext cx="10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26"/>
                <p:cNvSpPr>
                  <a:spLocks noChangeShapeType="1"/>
                </p:cNvSpPr>
                <p:nvPr/>
              </p:nvSpPr>
              <p:spPr bwMode="auto">
                <a:xfrm>
                  <a:off x="4739" y="1752"/>
                  <a:ext cx="0" cy="741"/>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US"/>
                </a:p>
              </p:txBody>
            </p:sp>
            <p:sp>
              <p:nvSpPr>
                <p:cNvPr id="19475" name="Oval 27"/>
                <p:cNvSpPr>
                  <a:spLocks noChangeArrowheads="1"/>
                </p:cNvSpPr>
                <p:nvPr/>
              </p:nvSpPr>
              <p:spPr bwMode="auto">
                <a:xfrm>
                  <a:off x="3579" y="1752"/>
                  <a:ext cx="1096" cy="8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lgn="ctr">
                    <a:spcBef>
                      <a:spcPct val="0"/>
                    </a:spcBef>
                    <a:buClrTx/>
                    <a:buSzTx/>
                    <a:buFontTx/>
                    <a:buNone/>
                  </a:pPr>
                  <a:endParaRPr lang="en-US" altLang="en-US" sz="2400">
                    <a:latin typeface="Times New Roman" pitchFamily="18" charset="0"/>
                  </a:endParaRPr>
                </a:p>
              </p:txBody>
            </p:sp>
            <p:sp>
              <p:nvSpPr>
                <p:cNvPr id="19476" name="Line 28"/>
                <p:cNvSpPr>
                  <a:spLocks noChangeShapeType="1"/>
                </p:cNvSpPr>
                <p:nvPr/>
              </p:nvSpPr>
              <p:spPr bwMode="auto">
                <a:xfrm flipV="1">
                  <a:off x="3515" y="1752"/>
                  <a:ext cx="0" cy="741"/>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US"/>
                </a:p>
              </p:txBody>
            </p:sp>
            <p:sp>
              <p:nvSpPr>
                <p:cNvPr id="46109" name="Rectangle 29"/>
                <p:cNvSpPr>
                  <a:spLocks noChangeArrowheads="1"/>
                </p:cNvSpPr>
                <p:nvPr/>
              </p:nvSpPr>
              <p:spPr bwMode="auto">
                <a:xfrm>
                  <a:off x="3878" y="1888"/>
                  <a:ext cx="49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TW" altLang="en-US" sz="1600">
                      <a:effectLst>
                        <a:outerShdw blurRad="38100" dist="38100" dir="2700000" algn="tl">
                          <a:srgbClr val="000000"/>
                        </a:outerShdw>
                      </a:effectLst>
                    </a:rPr>
                    <a:t>概念</a:t>
                  </a:r>
                </a:p>
              </p:txBody>
            </p:sp>
            <p:sp>
              <p:nvSpPr>
                <p:cNvPr id="46110" name="Rectangle 30"/>
                <p:cNvSpPr>
                  <a:spLocks noChangeArrowheads="1"/>
                </p:cNvSpPr>
                <p:nvPr/>
              </p:nvSpPr>
              <p:spPr bwMode="auto">
                <a:xfrm>
                  <a:off x="3833" y="2251"/>
                  <a:ext cx="6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TW" altLang="en-US" sz="1600" smtClean="0">
                      <a:effectLst>
                        <a:outerShdw blurRad="38100" dist="38100" dir="2700000" algn="tl">
                          <a:srgbClr val="000000"/>
                        </a:outerShdw>
                      </a:effectLst>
                    </a:rPr>
                    <a:t>音响形象</a:t>
                  </a:r>
                  <a:endParaRPr lang="zh-TW" altLang="en-US" sz="1600">
                    <a:effectLst>
                      <a:outerShdw blurRad="38100" dist="38100" dir="2700000" algn="tl">
                        <a:srgbClr val="000000"/>
                      </a:outerShdw>
                    </a:effectLst>
                  </a:endParaRPr>
                </a:p>
              </p:txBody>
            </p:sp>
          </p:grpSp>
          <p:grpSp>
            <p:nvGrpSpPr>
              <p:cNvPr id="6" name="Group 53"/>
              <p:cNvGrpSpPr>
                <a:grpSpLocks/>
              </p:cNvGrpSpPr>
              <p:nvPr/>
            </p:nvGrpSpPr>
            <p:grpSpPr bwMode="auto">
              <a:xfrm>
                <a:off x="4332" y="1298"/>
                <a:ext cx="1224" cy="816"/>
                <a:chOff x="4332" y="1298"/>
                <a:chExt cx="1224" cy="816"/>
              </a:xfrm>
            </p:grpSpPr>
            <p:sp>
              <p:nvSpPr>
                <p:cNvPr id="19467" name="Line 32"/>
                <p:cNvSpPr>
                  <a:spLocks noChangeShapeType="1"/>
                </p:cNvSpPr>
                <p:nvPr/>
              </p:nvSpPr>
              <p:spPr bwMode="auto">
                <a:xfrm>
                  <a:off x="4396" y="1740"/>
                  <a:ext cx="10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33"/>
                <p:cNvSpPr>
                  <a:spLocks noChangeShapeType="1"/>
                </p:cNvSpPr>
                <p:nvPr/>
              </p:nvSpPr>
              <p:spPr bwMode="auto">
                <a:xfrm>
                  <a:off x="5556" y="1298"/>
                  <a:ext cx="0" cy="741"/>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US"/>
                </a:p>
              </p:txBody>
            </p:sp>
            <p:sp>
              <p:nvSpPr>
                <p:cNvPr id="19469" name="Oval 34"/>
                <p:cNvSpPr>
                  <a:spLocks noChangeArrowheads="1"/>
                </p:cNvSpPr>
                <p:nvPr/>
              </p:nvSpPr>
              <p:spPr bwMode="auto">
                <a:xfrm>
                  <a:off x="4396" y="1298"/>
                  <a:ext cx="1096" cy="8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lgn="ctr">
                    <a:spcBef>
                      <a:spcPct val="0"/>
                    </a:spcBef>
                    <a:buClrTx/>
                    <a:buSzTx/>
                    <a:buFontTx/>
                    <a:buNone/>
                  </a:pPr>
                  <a:endParaRPr lang="en-US" altLang="en-US" sz="2400">
                    <a:latin typeface="Times New Roman" pitchFamily="18" charset="0"/>
                  </a:endParaRPr>
                </a:p>
              </p:txBody>
            </p:sp>
            <p:sp>
              <p:nvSpPr>
                <p:cNvPr id="19470" name="Line 35"/>
                <p:cNvSpPr>
                  <a:spLocks noChangeShapeType="1"/>
                </p:cNvSpPr>
                <p:nvPr/>
              </p:nvSpPr>
              <p:spPr bwMode="auto">
                <a:xfrm flipV="1">
                  <a:off x="4332" y="1298"/>
                  <a:ext cx="0" cy="741"/>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US"/>
                </a:p>
              </p:txBody>
            </p:sp>
            <p:sp>
              <p:nvSpPr>
                <p:cNvPr id="46116" name="Rectangle 36"/>
                <p:cNvSpPr>
                  <a:spLocks noChangeArrowheads="1"/>
                </p:cNvSpPr>
                <p:nvPr/>
              </p:nvSpPr>
              <p:spPr bwMode="auto">
                <a:xfrm>
                  <a:off x="4695" y="1434"/>
                  <a:ext cx="49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TW" altLang="en-US" sz="1600">
                      <a:effectLst>
                        <a:outerShdw blurRad="38100" dist="38100" dir="2700000" algn="tl">
                          <a:srgbClr val="000000"/>
                        </a:outerShdw>
                      </a:effectLst>
                    </a:rPr>
                    <a:t>所指</a:t>
                  </a:r>
                </a:p>
              </p:txBody>
            </p:sp>
            <p:sp>
              <p:nvSpPr>
                <p:cNvPr id="46117" name="Rectangle 37"/>
                <p:cNvSpPr>
                  <a:spLocks noChangeArrowheads="1"/>
                </p:cNvSpPr>
                <p:nvPr/>
              </p:nvSpPr>
              <p:spPr bwMode="auto">
                <a:xfrm>
                  <a:off x="4650" y="1797"/>
                  <a:ext cx="6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TW" altLang="en-US" sz="1600">
                      <a:effectLst>
                        <a:outerShdw blurRad="38100" dist="38100" dir="2700000" algn="tl">
                          <a:srgbClr val="000000"/>
                        </a:outerShdw>
                      </a:effectLst>
                    </a:rPr>
                    <a:t>能指</a:t>
                  </a:r>
                </a:p>
              </p:txBody>
            </p:sp>
          </p:grpSp>
        </p:grpSp>
        <p:sp>
          <p:nvSpPr>
            <p:cNvPr id="46132" name="Rectangle 52"/>
            <p:cNvSpPr>
              <a:spLocks noChangeArrowheads="1"/>
            </p:cNvSpPr>
            <p:nvPr/>
          </p:nvSpPr>
          <p:spPr bwMode="auto">
            <a:xfrm>
              <a:off x="1610" y="2115"/>
              <a:ext cx="6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en-US" altLang="zh-TW" sz="1600">
                  <a:effectLst>
                    <a:outerShdw blurRad="38100" dist="38100" dir="2700000" algn="tl">
                      <a:srgbClr val="000000"/>
                    </a:outerShdw>
                  </a:effectLst>
                </a:rPr>
                <a:t>zhong</a:t>
              </a:r>
            </a:p>
          </p:txBody>
        </p:sp>
      </p:grpSp>
      <p:sp>
        <p:nvSpPr>
          <p:cNvPr id="28" name="标题 1"/>
          <p:cNvSpPr>
            <a:spLocks noGrp="1"/>
          </p:cNvSpPr>
          <p:nvPr>
            <p:ph type="title"/>
          </p:nvPr>
        </p:nvSpPr>
        <p:spPr>
          <a:xfrm>
            <a:off x="522256" y="609600"/>
            <a:ext cx="8858312" cy="747698"/>
          </a:xfrm>
        </p:spPr>
        <p:txBody>
          <a:bodyPr/>
          <a:lstStyle/>
          <a:p>
            <a:r>
              <a:rPr lang="zh-CN" altLang="en-US" sz="4000" dirty="0" smtClean="0">
                <a:latin typeface="楷体" pitchFamily="49" charset="-122"/>
                <a:ea typeface="楷体" pitchFamily="49" charset="-122"/>
              </a:rPr>
              <a:t>“语言符号”是什么？</a:t>
            </a:r>
            <a:endParaRPr lang="zh-CN" altLang="en-US" sz="40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2">
                                            <p:txEl>
                                              <p:pRg st="0" end="0"/>
                                            </p:txEl>
                                          </p:spTgt>
                                        </p:tgtEl>
                                        <p:attrNameLst>
                                          <p:attrName>style.visibility</p:attrName>
                                        </p:attrNameLst>
                                      </p:cBhvr>
                                      <p:to>
                                        <p:strVal val="visible"/>
                                      </p:to>
                                    </p:set>
                                    <p:animEffect transition="in" filter="fade">
                                      <p:cBhvr>
                                        <p:cTn id="12" dur="500"/>
                                        <p:tgtEl>
                                          <p:spTgt spid="4608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082">
                                            <p:txEl>
                                              <p:pRg st="4" end="4"/>
                                            </p:txEl>
                                          </p:spTgt>
                                        </p:tgtEl>
                                        <p:attrNameLst>
                                          <p:attrName>style.visibility</p:attrName>
                                        </p:attrNameLst>
                                      </p:cBhvr>
                                      <p:to>
                                        <p:strVal val="visible"/>
                                      </p:to>
                                    </p:set>
                                    <p:animEffect transition="in" filter="fade">
                                      <p:cBhvr>
                                        <p:cTn id="15" dur="500"/>
                                        <p:tgtEl>
                                          <p:spTgt spid="46082">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082">
                                            <p:txEl>
                                              <p:pRg st="5" end="5"/>
                                            </p:txEl>
                                          </p:spTgt>
                                        </p:tgtEl>
                                        <p:attrNameLst>
                                          <p:attrName>style.visibility</p:attrName>
                                        </p:attrNameLst>
                                      </p:cBhvr>
                                      <p:to>
                                        <p:strVal val="visible"/>
                                      </p:to>
                                    </p:set>
                                    <p:animEffect transition="in" filter="fade">
                                      <p:cBhvr>
                                        <p:cTn id="18" dur="500"/>
                                        <p:tgtEl>
                                          <p:spTgt spid="4608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6083"/>
                                        </p:tgtEl>
                                        <p:attrNameLst>
                                          <p:attrName>style.visibility</p:attrName>
                                        </p:attrNameLst>
                                      </p:cBhvr>
                                      <p:to>
                                        <p:strVal val="visible"/>
                                      </p:to>
                                    </p:set>
                                    <p:animEffect transition="in" filter="wipe(down)">
                                      <p:cBhvr>
                                        <p:cTn id="21" dur="500"/>
                                        <p:tgtEl>
                                          <p:spTgt spid="4608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082">
                                            <p:txEl>
                                              <p:pRg st="6" end="6"/>
                                            </p:txEl>
                                          </p:spTgt>
                                        </p:tgtEl>
                                        <p:attrNameLst>
                                          <p:attrName>style.visibility</p:attrName>
                                        </p:attrNameLst>
                                      </p:cBhvr>
                                      <p:to>
                                        <p:strVal val="visible"/>
                                      </p:to>
                                    </p:set>
                                    <p:animEffect transition="in" filter="fade">
                                      <p:cBhvr>
                                        <p:cTn id="24" dur="500"/>
                                        <p:tgtEl>
                                          <p:spTgt spid="46082">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uiExpand="1" build="p"/>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版面配置區 3"/>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8C24DC64-0CDF-47D0-BE80-1C0E71570DB9}" type="datetime1">
              <a:rPr kumimoji="0" lang="zh-TW" altLang="en-US" sz="1200" smtClean="0">
                <a:latin typeface="Arial" charset="0"/>
              </a:rPr>
              <a:pPr>
                <a:spcBef>
                  <a:spcPct val="0"/>
                </a:spcBef>
                <a:buClrTx/>
                <a:buSzTx/>
                <a:buFontTx/>
                <a:buNone/>
              </a:pPr>
              <a:t>2016/9/15</a:t>
            </a:fld>
            <a:endParaRPr kumimoji="0" lang="en-US" altLang="zh-TW" sz="1200" smtClean="0">
              <a:latin typeface="Arial" charset="0"/>
            </a:endParaRPr>
          </a:p>
        </p:txBody>
      </p:sp>
      <p:sp>
        <p:nvSpPr>
          <p:cNvPr id="70658" name="Rectangle 2"/>
          <p:cNvSpPr>
            <a:spLocks noGrp="1" noChangeArrowheads="1"/>
          </p:cNvSpPr>
          <p:nvPr>
            <p:ph type="body" idx="1"/>
          </p:nvPr>
        </p:nvSpPr>
        <p:spPr>
          <a:xfrm>
            <a:off x="271640" y="404813"/>
            <a:ext cx="9436911" cy="6119812"/>
          </a:xfrm>
        </p:spPr>
        <p:txBody>
          <a:bodyPr/>
          <a:lstStyle/>
          <a:p>
            <a:pPr lvl="2" eaLnBrk="1" hangingPunct="1">
              <a:defRPr/>
            </a:pPr>
            <a:r>
              <a:rPr lang="zh-TW" altLang="en-US" b="1" dirty="0" smtClean="0"/>
              <a:t>语言符号是音义结合体</a:t>
            </a:r>
            <a:r>
              <a:rPr lang="zh-CN" altLang="en-US" dirty="0" smtClean="0"/>
              <a:t>：</a:t>
            </a:r>
            <a:r>
              <a:rPr lang="en-US" altLang="zh-CN" dirty="0" smtClean="0"/>
              <a:t/>
            </a:r>
            <a:br>
              <a:rPr lang="en-US" altLang="zh-CN" dirty="0" smtClean="0"/>
            </a:br>
            <a:r>
              <a:rPr lang="zh-TW" altLang="en-US" b="1" dirty="0" smtClean="0">
                <a:solidFill>
                  <a:srgbClr val="0000FF"/>
                </a:solidFill>
                <a:latin typeface="仿宋" pitchFamily="49" charset="-122"/>
                <a:ea typeface="仿宋" pitchFamily="49" charset="-122"/>
              </a:rPr>
              <a:t>语音</a:t>
            </a:r>
            <a:r>
              <a:rPr lang="zh-TW" altLang="en-US" dirty="0" smtClean="0">
                <a:latin typeface="仿宋" pitchFamily="49" charset="-122"/>
                <a:ea typeface="仿宋" pitchFamily="49" charset="-122"/>
              </a:rPr>
              <a:t>是语言的物质基础，</a:t>
            </a:r>
            <a:r>
              <a:rPr lang="en-US" altLang="zh-TW" dirty="0" smtClean="0">
                <a:latin typeface="仿宋" pitchFamily="49" charset="-122"/>
                <a:ea typeface="仿宋" pitchFamily="49" charset="-122"/>
              </a:rPr>
              <a:t/>
            </a:r>
            <a:br>
              <a:rPr lang="en-US" altLang="zh-TW" dirty="0" smtClean="0">
                <a:latin typeface="仿宋" pitchFamily="49" charset="-122"/>
                <a:ea typeface="仿宋" pitchFamily="49" charset="-122"/>
              </a:rPr>
            </a:br>
            <a:r>
              <a:rPr lang="zh-TW" altLang="en-US" dirty="0" smtClean="0">
                <a:latin typeface="仿宋" pitchFamily="49" charset="-122"/>
                <a:ea typeface="仿宋" pitchFamily="49" charset="-122"/>
              </a:rPr>
              <a:t>语义是语言所表示的现实</a:t>
            </a:r>
            <a:r>
              <a:rPr lang="zh-CN" altLang="en-US" dirty="0" smtClean="0">
                <a:latin typeface="仿宋" pitchFamily="49" charset="-122"/>
                <a:ea typeface="仿宋" pitchFamily="49" charset="-122"/>
              </a:rPr>
              <a:t>事物</a:t>
            </a:r>
            <a:r>
              <a:rPr lang="zh-TW" altLang="en-US" dirty="0" smtClean="0">
                <a:latin typeface="仿宋" pitchFamily="49" charset="-122"/>
                <a:ea typeface="仿宋" pitchFamily="49" charset="-122"/>
              </a:rPr>
              <a:t>的概括和抽象</a:t>
            </a:r>
            <a:r>
              <a:rPr lang="zh-TW" altLang="en-US" dirty="0" smtClean="0"/>
              <a:t>。</a:t>
            </a:r>
          </a:p>
          <a:p>
            <a:pPr marL="360000" lvl="1" eaLnBrk="1" hangingPunct="1">
              <a:spcBef>
                <a:spcPts val="1800"/>
              </a:spcBef>
              <a:buFont typeface="Wingdings" pitchFamily="2" charset="2"/>
              <a:buChar char="n"/>
              <a:defRPr/>
            </a:pPr>
            <a:r>
              <a:rPr lang="zh-TW" altLang="en-US" b="1" dirty="0" smtClean="0">
                <a:latin typeface="宋体" pitchFamily="2" charset="-122"/>
                <a:ea typeface="宋体" pitchFamily="2" charset="-122"/>
              </a:rPr>
              <a:t>语言符号系统的一般特征</a:t>
            </a:r>
            <a:endParaRPr lang="en-US" altLang="zh-TW" b="1" dirty="0" smtClean="0">
              <a:latin typeface="宋体" pitchFamily="2" charset="-122"/>
              <a:ea typeface="宋体" pitchFamily="2" charset="-122"/>
            </a:endParaRPr>
          </a:p>
          <a:p>
            <a:pPr lvl="1" eaLnBrk="1" hangingPunct="1">
              <a:buFont typeface="Wingdings" pitchFamily="2" charset="2"/>
              <a:buChar char="Ø"/>
              <a:defRPr/>
            </a:pPr>
            <a:r>
              <a:rPr lang="en-US" altLang="zh-TW" dirty="0" smtClean="0"/>
              <a:t>1</a:t>
            </a:r>
            <a:r>
              <a:rPr lang="zh-TW" altLang="en-US" dirty="0" smtClean="0"/>
              <a:t>、</a:t>
            </a:r>
            <a:r>
              <a:rPr lang="zh-TW" altLang="en-US" sz="2400" dirty="0" smtClean="0">
                <a:latin typeface="楷体" pitchFamily="49" charset="-122"/>
                <a:ea typeface="楷体" pitchFamily="49" charset="-122"/>
              </a:rPr>
              <a:t>任意性</a:t>
            </a:r>
            <a:r>
              <a:rPr lang="en-US" altLang="zh-TW" sz="2400" dirty="0" smtClean="0"/>
              <a:t>(arbitrariness)</a:t>
            </a:r>
            <a:r>
              <a:rPr lang="en-US" altLang="zh-TW" dirty="0" smtClean="0"/>
              <a:t/>
            </a:r>
            <a:br>
              <a:rPr lang="en-US" altLang="zh-TW" dirty="0" smtClean="0"/>
            </a:br>
            <a:r>
              <a:rPr lang="zh-TW" altLang="en-US" sz="2400" dirty="0" smtClean="0">
                <a:latin typeface="仿宋" pitchFamily="49" charset="-122"/>
                <a:ea typeface="仿宋" pitchFamily="49" charset="-122"/>
              </a:rPr>
              <a:t>语言符号的能指和所指之间的关系是任意的。音和义的结合完全是使用语言符号的社会自然形成的习惯，是语言社会</a:t>
            </a:r>
            <a:r>
              <a:rPr lang="zh-TW" altLang="en-US" sz="2400" b="1" dirty="0" smtClean="0">
                <a:latin typeface="仿宋" pitchFamily="49" charset="-122"/>
                <a:ea typeface="仿宋" pitchFamily="49" charset="-122"/>
              </a:rPr>
              <a:t>约定俗成</a:t>
            </a:r>
            <a:r>
              <a:rPr lang="zh-TW" altLang="en-US" sz="2400" dirty="0" smtClean="0">
                <a:latin typeface="仿宋" pitchFamily="49" charset="-122"/>
                <a:ea typeface="仿宋" pitchFamily="49" charset="-122"/>
              </a:rPr>
              <a:t>的结果，其间没有必然的关系。</a:t>
            </a:r>
          </a:p>
          <a:p>
            <a:pPr marL="1152000" lvl="3" indent="-457200" eaLnBrk="1" hangingPunct="1">
              <a:buFont typeface="+mj-ea"/>
              <a:buAutoNum type="circleNumDbPlain"/>
              <a:defRPr/>
            </a:pPr>
            <a:r>
              <a:rPr lang="zh-TW" altLang="en-US" sz="2400" dirty="0" smtClean="0"/>
              <a:t>不同语言可以用不同的声音来表示相同的意义。</a:t>
            </a:r>
            <a:endParaRPr lang="en-US" altLang="zh-TW" sz="2400" dirty="0" smtClean="0"/>
          </a:p>
          <a:p>
            <a:pPr marL="1548000" lvl="2">
              <a:defRPr/>
            </a:pPr>
            <a:r>
              <a:rPr lang="zh-CN" altLang="en-US" sz="2000" dirty="0" smtClean="0">
                <a:effectLst>
                  <a:outerShdw blurRad="38100" dist="38100" dir="2700000" algn="tl">
                    <a:srgbClr val="C0C0C0"/>
                  </a:outerShdw>
                </a:effectLst>
                <a:ea typeface="新細明體" pitchFamily="18" charset="-120"/>
              </a:rPr>
              <a:t>汉语</a:t>
            </a:r>
            <a:r>
              <a:rPr lang="en-US" altLang="zh-TW" sz="2000" dirty="0" smtClean="0">
                <a:effectLst>
                  <a:outerShdw blurRad="38100" dist="38100" dir="2700000" algn="tl">
                    <a:srgbClr val="C0C0C0"/>
                  </a:outerShdw>
                </a:effectLst>
                <a:ea typeface="新細明體" pitchFamily="18" charset="-120"/>
              </a:rPr>
              <a:t>‘</a:t>
            </a:r>
            <a:r>
              <a:rPr lang="en-US" altLang="zh-TW" sz="2000" i="1" dirty="0" err="1" smtClean="0">
                <a:effectLst>
                  <a:outerShdw blurRad="38100" dist="38100" dir="2700000" algn="tl">
                    <a:srgbClr val="C0C0C0"/>
                  </a:outerShdw>
                </a:effectLst>
                <a:ea typeface="新細明體" pitchFamily="18" charset="-120"/>
              </a:rPr>
              <a:t>shui</a:t>
            </a:r>
            <a:r>
              <a:rPr lang="en-US" altLang="zh-TW" sz="2000" dirty="0" smtClean="0">
                <a:effectLst>
                  <a:outerShdw blurRad="38100" dist="38100" dir="2700000" algn="tl">
                    <a:srgbClr val="C0C0C0"/>
                  </a:outerShdw>
                </a:effectLst>
                <a:ea typeface="新細明體" pitchFamily="18" charset="-120"/>
              </a:rPr>
              <a:t> </a:t>
            </a:r>
            <a:r>
              <a:rPr lang="zh-TW" altLang="en-US" sz="2000" dirty="0" smtClean="0">
                <a:effectLst>
                  <a:outerShdw blurRad="38100" dist="38100" dir="2700000" algn="tl">
                    <a:srgbClr val="C0C0C0"/>
                  </a:outerShdw>
                </a:effectLst>
                <a:ea typeface="新細明體" pitchFamily="18" charset="-120"/>
              </a:rPr>
              <a:t>水</a:t>
            </a:r>
            <a:r>
              <a:rPr lang="en-US" altLang="zh-TW" sz="2000" dirty="0" smtClean="0">
                <a:effectLst>
                  <a:outerShdw blurRad="38100" dist="38100" dir="2700000" algn="tl">
                    <a:srgbClr val="C0C0C0"/>
                  </a:outerShdw>
                </a:effectLst>
                <a:ea typeface="新細明體" pitchFamily="18" charset="-120"/>
              </a:rPr>
              <a:t>’</a:t>
            </a:r>
            <a:r>
              <a:rPr lang="en-US" altLang="zh-TW" sz="2000" dirty="0" err="1" smtClean="0">
                <a:effectLst>
                  <a:outerShdw blurRad="38100" dist="38100" dir="2700000" algn="tl">
                    <a:srgbClr val="C0C0C0"/>
                  </a:outerShdw>
                </a:effectLst>
                <a:ea typeface="新細明體" pitchFamily="18" charset="-120"/>
              </a:rPr>
              <a:t>vs</a:t>
            </a:r>
            <a:r>
              <a:rPr lang="en-US" altLang="zh-TW" sz="2000" dirty="0" smtClean="0">
                <a:effectLst>
                  <a:outerShdw blurRad="38100" dist="38100" dir="2700000" algn="tl">
                    <a:srgbClr val="C0C0C0"/>
                  </a:outerShdw>
                </a:effectLst>
                <a:ea typeface="新細明體" pitchFamily="18" charset="-120"/>
              </a:rPr>
              <a:t> </a:t>
            </a:r>
            <a:r>
              <a:rPr lang="zh-CN" altLang="en-US" sz="2000" dirty="0" smtClean="0">
                <a:effectLst>
                  <a:outerShdw blurRad="38100" dist="38100" dir="2700000" algn="tl">
                    <a:srgbClr val="C0C0C0"/>
                  </a:outerShdw>
                </a:effectLst>
                <a:ea typeface="新細明體" pitchFamily="18" charset="-120"/>
              </a:rPr>
              <a:t>英语</a:t>
            </a:r>
            <a:r>
              <a:rPr lang="en-US" altLang="zh-TW" sz="2000" dirty="0" smtClean="0">
                <a:effectLst>
                  <a:outerShdw blurRad="38100" dist="38100" dir="2700000" algn="tl">
                    <a:srgbClr val="C0C0C0"/>
                  </a:outerShdw>
                </a:effectLst>
                <a:ea typeface="新細明體" pitchFamily="18" charset="-120"/>
              </a:rPr>
              <a:t>‘</a:t>
            </a:r>
            <a:r>
              <a:rPr lang="en-US" altLang="zh-TW" sz="2000" i="1" dirty="0" smtClean="0">
                <a:effectLst>
                  <a:outerShdw blurRad="38100" dist="38100" dir="2700000" algn="tl">
                    <a:srgbClr val="C0C0C0"/>
                  </a:outerShdw>
                </a:effectLst>
                <a:ea typeface="新細明體" pitchFamily="18" charset="-120"/>
              </a:rPr>
              <a:t>water</a:t>
            </a:r>
            <a:r>
              <a:rPr lang="en-US" altLang="zh-TW" sz="2000" dirty="0" smtClean="0">
                <a:effectLst>
                  <a:outerShdw blurRad="38100" dist="38100" dir="2700000" algn="tl">
                    <a:srgbClr val="C0C0C0"/>
                  </a:outerShdw>
                </a:effectLst>
                <a:ea typeface="新細明體" pitchFamily="18" charset="-120"/>
              </a:rPr>
              <a:t>’</a:t>
            </a:r>
            <a:r>
              <a:rPr lang="zh-CN" altLang="en-US" sz="2000" dirty="0" smtClean="0">
                <a:effectLst>
                  <a:outerShdw blurRad="38100" dist="38100" dir="2700000" algn="tl">
                    <a:srgbClr val="C0C0C0"/>
                  </a:outerShdw>
                </a:effectLst>
                <a:ea typeface="新細明體" pitchFamily="18" charset="-120"/>
              </a:rPr>
              <a:t>；汉语</a:t>
            </a:r>
            <a:r>
              <a:rPr lang="en-US" altLang="zh-TW" sz="2000" dirty="0" smtClean="0">
                <a:effectLst>
                  <a:outerShdw blurRad="38100" dist="38100" dir="2700000" algn="tl">
                    <a:srgbClr val="C0C0C0"/>
                  </a:outerShdw>
                </a:effectLst>
                <a:ea typeface="新細明體" pitchFamily="18" charset="-120"/>
              </a:rPr>
              <a:t>‘</a:t>
            </a:r>
            <a:r>
              <a:rPr lang="en-US" altLang="zh-TW" sz="2000" i="1" dirty="0" err="1" smtClean="0">
                <a:effectLst>
                  <a:outerShdw blurRad="38100" dist="38100" dir="2700000" algn="tl">
                    <a:srgbClr val="C0C0C0"/>
                  </a:outerShdw>
                </a:effectLst>
                <a:ea typeface="新細明體" pitchFamily="18" charset="-120"/>
              </a:rPr>
              <a:t>shan</a:t>
            </a:r>
            <a:r>
              <a:rPr lang="en-US" altLang="zh-TW" sz="2000" dirty="0" smtClean="0">
                <a:effectLst>
                  <a:outerShdw blurRad="38100" dist="38100" dir="2700000" algn="tl">
                    <a:srgbClr val="C0C0C0"/>
                  </a:outerShdw>
                </a:effectLst>
                <a:ea typeface="新細明體" pitchFamily="18" charset="-120"/>
              </a:rPr>
              <a:t> </a:t>
            </a:r>
            <a:r>
              <a:rPr lang="zh-TW" altLang="en-US" sz="2000" dirty="0" smtClean="0">
                <a:effectLst>
                  <a:outerShdw blurRad="38100" dist="38100" dir="2700000" algn="tl">
                    <a:srgbClr val="C0C0C0"/>
                  </a:outerShdw>
                </a:effectLst>
                <a:ea typeface="新細明體" pitchFamily="18" charset="-120"/>
              </a:rPr>
              <a:t>山</a:t>
            </a:r>
            <a:r>
              <a:rPr lang="en-US" altLang="zh-TW" sz="2000" dirty="0" smtClean="0">
                <a:effectLst>
                  <a:outerShdw blurRad="38100" dist="38100" dir="2700000" algn="tl">
                    <a:srgbClr val="C0C0C0"/>
                  </a:outerShdw>
                </a:effectLst>
                <a:ea typeface="新細明體" pitchFamily="18" charset="-120"/>
              </a:rPr>
              <a:t>’ </a:t>
            </a:r>
            <a:r>
              <a:rPr lang="en-US" altLang="zh-TW" sz="2000" dirty="0" err="1" smtClean="0">
                <a:effectLst>
                  <a:outerShdw blurRad="38100" dist="38100" dir="2700000" algn="tl">
                    <a:srgbClr val="C0C0C0"/>
                  </a:outerShdw>
                </a:effectLst>
                <a:ea typeface="新細明體" pitchFamily="18" charset="-120"/>
              </a:rPr>
              <a:t>vs</a:t>
            </a:r>
            <a:r>
              <a:rPr lang="en-US" altLang="zh-TW" sz="2000" dirty="0" smtClean="0">
                <a:effectLst>
                  <a:outerShdw blurRad="38100" dist="38100" dir="2700000" algn="tl">
                    <a:srgbClr val="C0C0C0"/>
                  </a:outerShdw>
                </a:effectLst>
                <a:ea typeface="新細明體" pitchFamily="18" charset="-120"/>
              </a:rPr>
              <a:t> </a:t>
            </a:r>
            <a:r>
              <a:rPr lang="zh-CN" altLang="en-US" sz="2000" dirty="0" smtClean="0">
                <a:effectLst>
                  <a:outerShdw blurRad="38100" dist="38100" dir="2700000" algn="tl">
                    <a:srgbClr val="C0C0C0"/>
                  </a:outerShdw>
                </a:effectLst>
                <a:ea typeface="新細明體" pitchFamily="18" charset="-120"/>
              </a:rPr>
              <a:t>英语</a:t>
            </a:r>
            <a:r>
              <a:rPr lang="en-US" altLang="zh-TW" sz="2000" dirty="0" smtClean="0">
                <a:effectLst>
                  <a:outerShdw blurRad="38100" dist="38100" dir="2700000" algn="tl">
                    <a:srgbClr val="C0C0C0"/>
                  </a:outerShdw>
                </a:effectLst>
                <a:ea typeface="新細明體" pitchFamily="18" charset="-120"/>
              </a:rPr>
              <a:t>‘</a:t>
            </a:r>
            <a:r>
              <a:rPr lang="en-US" altLang="zh-TW" sz="2000" i="1" dirty="0" smtClean="0">
                <a:effectLst>
                  <a:outerShdw blurRad="38100" dist="38100" dir="2700000" algn="tl">
                    <a:srgbClr val="C0C0C0"/>
                  </a:outerShdw>
                </a:effectLst>
                <a:ea typeface="新細明體" pitchFamily="18" charset="-120"/>
              </a:rPr>
              <a:t>mountain</a:t>
            </a:r>
            <a:r>
              <a:rPr lang="en-US" altLang="zh-TW" sz="2000" dirty="0" smtClean="0">
                <a:effectLst>
                  <a:outerShdw blurRad="38100" dist="38100" dir="2700000" algn="tl">
                    <a:srgbClr val="C0C0C0"/>
                  </a:outerShdw>
                </a:effectLst>
                <a:ea typeface="新細明體" pitchFamily="18" charset="-120"/>
              </a:rPr>
              <a:t>’</a:t>
            </a:r>
          </a:p>
          <a:p>
            <a:pPr marL="1800000" lvl="2" indent="-457200">
              <a:buFont typeface="+mj-lt"/>
              <a:buAutoNum type="alphaLcPeriod"/>
              <a:defRPr/>
            </a:pPr>
            <a:r>
              <a:rPr lang="zh-CN" altLang="en-US" sz="2000" dirty="0" smtClean="0">
                <a:effectLst>
                  <a:outerShdw blurRad="38100" dist="38100" dir="2700000" algn="tl">
                    <a:srgbClr val="C0C0C0"/>
                  </a:outerShdw>
                </a:effectLst>
                <a:ea typeface="新細明體" pitchFamily="18" charset="-120"/>
              </a:rPr>
              <a:t>英语</a:t>
            </a:r>
            <a:r>
              <a:rPr lang="en-US" altLang="zh-TW" sz="2000" dirty="0" smtClean="0">
                <a:effectLst>
                  <a:outerShdw blurRad="38100" dist="38100" dir="2700000" algn="tl">
                    <a:srgbClr val="C0C0C0"/>
                  </a:outerShdw>
                </a:effectLst>
                <a:ea typeface="新細明體" pitchFamily="18" charset="-120"/>
              </a:rPr>
              <a:t>: </a:t>
            </a:r>
            <a:r>
              <a:rPr lang="en-US" altLang="zh-TW" sz="2000" i="1" dirty="0" smtClean="0">
                <a:effectLst>
                  <a:outerShdw blurRad="38100" dist="38100" dir="2700000" algn="tl">
                    <a:srgbClr val="C0C0C0"/>
                  </a:outerShdw>
                </a:effectLst>
                <a:ea typeface="新細明體" pitchFamily="18" charset="-120"/>
              </a:rPr>
              <a:t>I am cold.</a:t>
            </a:r>
            <a:r>
              <a:rPr lang="en-US" altLang="zh-TW" sz="2000" dirty="0" smtClean="0">
                <a:effectLst>
                  <a:outerShdw blurRad="38100" dist="38100" dir="2700000" algn="tl">
                    <a:srgbClr val="C0C0C0"/>
                  </a:outerShdw>
                </a:effectLst>
                <a:ea typeface="新細明體" pitchFamily="18" charset="-120"/>
              </a:rPr>
              <a:t>     (</a:t>
            </a:r>
            <a:r>
              <a:rPr lang="zh-CN" altLang="en-US" sz="2000" dirty="0" smtClean="0">
                <a:effectLst>
                  <a:outerShdw blurRad="38100" dist="38100" dir="2700000" algn="tl">
                    <a:srgbClr val="C0C0C0"/>
                  </a:outerShdw>
                </a:effectLst>
                <a:ea typeface="新細明體" pitchFamily="18" charset="-120"/>
              </a:rPr>
              <a:t>汉语</a:t>
            </a:r>
            <a:r>
              <a:rPr lang="en-US" altLang="zh-TW" sz="2000" dirty="0" smtClean="0">
                <a:effectLst>
                  <a:outerShdw blurRad="38100" dist="38100" dir="2700000" algn="tl">
                    <a:srgbClr val="C0C0C0"/>
                  </a:outerShdw>
                </a:effectLst>
                <a:ea typeface="新細明體" pitchFamily="18" charset="-120"/>
              </a:rPr>
              <a:t>: *</a:t>
            </a:r>
            <a:r>
              <a:rPr lang="zh-TW" altLang="en-US" sz="2000" dirty="0" smtClean="0">
                <a:effectLst>
                  <a:outerShdw blurRad="38100" dist="38100" dir="2700000" algn="tl">
                    <a:srgbClr val="C0C0C0"/>
                  </a:outerShdw>
                </a:effectLst>
                <a:ea typeface="新細明體" pitchFamily="18" charset="-120"/>
              </a:rPr>
              <a:t>我是冷</a:t>
            </a:r>
            <a:r>
              <a:rPr lang="en-US" altLang="zh-TW" sz="2000" dirty="0" smtClean="0">
                <a:effectLst>
                  <a:outerShdw blurRad="38100" dist="38100" dir="2700000" algn="tl">
                    <a:srgbClr val="C0C0C0"/>
                  </a:outerShdw>
                </a:effectLst>
                <a:ea typeface="新細明體" pitchFamily="18" charset="-120"/>
              </a:rPr>
              <a:t>)</a:t>
            </a:r>
            <a:endParaRPr lang="en-US" altLang="zh-TW" sz="2000" i="1" dirty="0" smtClean="0">
              <a:effectLst>
                <a:outerShdw blurRad="38100" dist="38100" dir="2700000" algn="tl">
                  <a:srgbClr val="C0C0C0"/>
                </a:outerShdw>
              </a:effectLst>
              <a:ea typeface="新細明體" pitchFamily="18" charset="-120"/>
            </a:endParaRPr>
          </a:p>
          <a:p>
            <a:pPr marL="1800000" lvl="2" indent="-457200">
              <a:buFont typeface="+mj-lt"/>
              <a:buAutoNum type="alphaLcPeriod"/>
              <a:defRPr/>
            </a:pPr>
            <a:r>
              <a:rPr lang="zh-CN" altLang="en-US" sz="2000" dirty="0" smtClean="0">
                <a:effectLst>
                  <a:outerShdw blurRad="38100" dist="38100" dir="2700000" algn="tl">
                    <a:srgbClr val="C0C0C0"/>
                  </a:outerShdw>
                </a:effectLst>
                <a:ea typeface="新細明體" pitchFamily="18" charset="-120"/>
              </a:rPr>
              <a:t>汉语</a:t>
            </a:r>
            <a:r>
              <a:rPr lang="en-US" altLang="zh-TW" sz="2000" dirty="0" smtClean="0">
                <a:effectLst>
                  <a:outerShdw blurRad="38100" dist="38100" dir="2700000" algn="tl">
                    <a:srgbClr val="C0C0C0"/>
                  </a:outerShdw>
                </a:effectLst>
                <a:ea typeface="新細明體" pitchFamily="18" charset="-120"/>
              </a:rPr>
              <a:t>: </a:t>
            </a:r>
            <a:r>
              <a:rPr lang="zh-TW" altLang="en-US" sz="2000" i="1" dirty="0" smtClean="0">
                <a:effectLst>
                  <a:outerShdw blurRad="38100" dist="38100" dir="2700000" algn="tl">
                    <a:srgbClr val="C0C0C0"/>
                  </a:outerShdw>
                </a:effectLst>
                <a:ea typeface="新細明體" pitchFamily="18" charset="-120"/>
              </a:rPr>
              <a:t>我很冷 </a:t>
            </a:r>
            <a:r>
              <a:rPr lang="en-US" altLang="zh-TW" sz="2000" i="1" dirty="0" smtClean="0">
                <a:effectLst>
                  <a:outerShdw blurRad="38100" dist="38100" dir="2700000" algn="tl">
                    <a:srgbClr val="C0C0C0"/>
                  </a:outerShdw>
                </a:effectLst>
                <a:ea typeface="新細明體" pitchFamily="18" charset="-120"/>
              </a:rPr>
              <a:t>.</a:t>
            </a:r>
            <a:r>
              <a:rPr lang="zh-TW" altLang="en-US" sz="2000" dirty="0" smtClean="0">
                <a:effectLst>
                  <a:outerShdw blurRad="38100" dist="38100" dir="2700000" algn="tl">
                    <a:srgbClr val="C0C0C0"/>
                  </a:outerShdw>
                </a:effectLst>
                <a:ea typeface="新細明體" pitchFamily="18" charset="-120"/>
              </a:rPr>
              <a:t> </a:t>
            </a:r>
            <a:r>
              <a:rPr lang="zh-CN" altLang="en-US" sz="2000" dirty="0" smtClean="0">
                <a:effectLst>
                  <a:outerShdw blurRad="38100" dist="38100" dir="2700000" algn="tl">
                    <a:srgbClr val="C0C0C0"/>
                  </a:outerShdw>
                </a:effectLst>
                <a:ea typeface="新細明體" pitchFamily="18" charset="-120"/>
              </a:rPr>
              <a:t>（英语</a:t>
            </a:r>
            <a:r>
              <a:rPr lang="en-US" altLang="zh-TW" sz="2000" dirty="0" smtClean="0">
                <a:effectLst>
                  <a:outerShdw blurRad="38100" dist="38100" dir="2700000" algn="tl">
                    <a:srgbClr val="C0C0C0"/>
                  </a:outerShdw>
                </a:effectLst>
                <a:ea typeface="新細明體" pitchFamily="18" charset="-120"/>
              </a:rPr>
              <a:t>. </a:t>
            </a:r>
            <a:r>
              <a:rPr lang="zh-CN" altLang="en-US" sz="2000" dirty="0" smtClean="0">
                <a:effectLst>
                  <a:outerShdw blurRad="38100" dist="38100" dir="2700000" algn="tl">
                    <a:srgbClr val="C0C0C0"/>
                  </a:outerShdw>
                </a:effectLst>
                <a:ea typeface="新細明體" pitchFamily="18" charset="-120"/>
              </a:rPr>
              <a:t>*</a:t>
            </a:r>
            <a:r>
              <a:rPr lang="en-US" altLang="zh-TW" sz="2000" dirty="0" smtClean="0">
                <a:effectLst>
                  <a:outerShdw blurRad="38100" dist="38100" dir="2700000" algn="tl">
                    <a:srgbClr val="C0C0C0"/>
                  </a:outerShdw>
                </a:effectLst>
                <a:ea typeface="新細明體" pitchFamily="18" charset="-120"/>
              </a:rPr>
              <a:t>I very cold.’</a:t>
            </a:r>
            <a:r>
              <a:rPr lang="zh-CN" altLang="en-US" sz="2000" dirty="0" smtClean="0">
                <a:effectLst>
                  <a:outerShdw blurRad="38100" dist="38100" dir="2700000" algn="tl">
                    <a:srgbClr val="C0C0C0"/>
                  </a:outerShdw>
                </a:effectLst>
                <a:ea typeface="新細明體" pitchFamily="18" charset="-120"/>
              </a:rPr>
              <a:t>）</a:t>
            </a:r>
            <a:r>
              <a:rPr lang="en-US" altLang="zh-TW" sz="2000" dirty="0" smtClean="0">
                <a:effectLst>
                  <a:outerShdw blurRad="38100" dist="38100" dir="2700000" algn="tl">
                    <a:srgbClr val="C0C0C0"/>
                  </a:outerShdw>
                </a:effectLst>
                <a:ea typeface="新細明體" pitchFamily="18" charset="-120"/>
              </a:rPr>
              <a:t> </a:t>
            </a:r>
          </a:p>
          <a:p>
            <a:pPr marL="1800000" lvl="2" indent="-457200">
              <a:buFont typeface="+mj-lt"/>
              <a:buAutoNum type="alphaLcPeriod"/>
              <a:defRPr/>
            </a:pPr>
            <a:r>
              <a:rPr lang="zh-CN" altLang="en-US" sz="2000" dirty="0" smtClean="0">
                <a:effectLst>
                  <a:outerShdw blurRad="38100" dist="38100" dir="2700000" algn="tl">
                    <a:srgbClr val="C0C0C0"/>
                  </a:outerShdw>
                </a:effectLst>
                <a:ea typeface="新細明體" pitchFamily="18" charset="-120"/>
              </a:rPr>
              <a:t>法语</a:t>
            </a:r>
            <a:r>
              <a:rPr lang="en-US" altLang="zh-TW" sz="2000" dirty="0" smtClean="0">
                <a:effectLst>
                  <a:outerShdw blurRad="38100" dist="38100" dir="2700000" algn="tl">
                    <a:srgbClr val="C0C0C0"/>
                  </a:outerShdw>
                </a:effectLst>
                <a:ea typeface="新細明體" pitchFamily="18" charset="-120"/>
              </a:rPr>
              <a:t>: </a:t>
            </a:r>
            <a:r>
              <a:rPr lang="en-US" altLang="zh-TW" sz="2000" i="1" dirty="0" err="1" smtClean="0">
                <a:effectLst>
                  <a:outerShdw blurRad="38100" dist="38100" dir="2700000" algn="tl">
                    <a:srgbClr val="C0C0C0"/>
                  </a:outerShdw>
                </a:effectLst>
                <a:ea typeface="新細明體" pitchFamily="18" charset="-120"/>
              </a:rPr>
              <a:t>j‘ai</a:t>
            </a:r>
            <a:r>
              <a:rPr lang="en-US" altLang="zh-TW" sz="2000" i="1" dirty="0" smtClean="0">
                <a:effectLst>
                  <a:outerShdw blurRad="38100" dist="38100" dir="2700000" algn="tl">
                    <a:srgbClr val="C0C0C0"/>
                  </a:outerShdw>
                </a:effectLst>
                <a:ea typeface="新細明體" pitchFamily="18" charset="-120"/>
              </a:rPr>
              <a:t> </a:t>
            </a:r>
            <a:r>
              <a:rPr lang="en-US" altLang="zh-TW" sz="2000" i="1" dirty="0" err="1" smtClean="0">
                <a:effectLst>
                  <a:outerShdw blurRad="38100" dist="38100" dir="2700000" algn="tl">
                    <a:srgbClr val="C0C0C0"/>
                  </a:outerShdw>
                </a:effectLst>
                <a:ea typeface="新細明體" pitchFamily="18" charset="-120"/>
              </a:rPr>
              <a:t>froid</a:t>
            </a:r>
            <a:r>
              <a:rPr lang="en-US" altLang="zh-TW" sz="2000" dirty="0" smtClean="0">
                <a:effectLst>
                  <a:outerShdw blurRad="38100" dist="38100" dir="2700000" algn="tl">
                    <a:srgbClr val="C0C0C0"/>
                  </a:outerShdw>
                </a:effectLst>
                <a:ea typeface="新細明體" pitchFamily="18" charset="-120"/>
              </a:rPr>
              <a:t>. ‘*</a:t>
            </a:r>
            <a:r>
              <a:rPr lang="zh-TW" altLang="en-US" sz="2000" dirty="0" smtClean="0">
                <a:effectLst>
                  <a:outerShdw blurRad="38100" dist="38100" dir="2700000" algn="tl">
                    <a:srgbClr val="C0C0C0"/>
                  </a:outerShdw>
                </a:effectLst>
                <a:ea typeface="新細明體" pitchFamily="18" charset="-120"/>
              </a:rPr>
              <a:t>我有冷</a:t>
            </a:r>
            <a:r>
              <a:rPr lang="en-US" altLang="zh-TW" sz="2000" dirty="0" smtClean="0">
                <a:effectLst>
                  <a:outerShdw blurRad="38100" dist="38100" dir="2700000" algn="tl">
                    <a:srgbClr val="C0C0C0"/>
                  </a:outerShdw>
                </a:effectLst>
                <a:ea typeface="新細明體" pitchFamily="18" charset="-120"/>
              </a:rPr>
              <a:t>.’</a:t>
            </a:r>
          </a:p>
          <a:p>
            <a:pPr marL="1800000" lvl="2" indent="-457200">
              <a:buFont typeface="+mj-lt"/>
              <a:buAutoNum type="alphaLcPeriod"/>
              <a:defRPr/>
            </a:pPr>
            <a:r>
              <a:rPr lang="zh-CN" altLang="en-US" sz="2000" dirty="0" smtClean="0">
                <a:effectLst>
                  <a:outerShdw blurRad="38100" dist="38100" dir="2700000" algn="tl">
                    <a:srgbClr val="C0C0C0"/>
                  </a:outerShdw>
                </a:effectLst>
                <a:ea typeface="新細明體" pitchFamily="18" charset="-120"/>
              </a:rPr>
              <a:t>俄语</a:t>
            </a:r>
            <a:r>
              <a:rPr lang="en-US" altLang="zh-TW" sz="2000" dirty="0" smtClean="0">
                <a:effectLst>
                  <a:outerShdw blurRad="38100" dist="38100" dir="2700000" algn="tl">
                    <a:srgbClr val="C0C0C0"/>
                  </a:outerShdw>
                </a:effectLst>
                <a:ea typeface="新細明體" pitchFamily="18" charset="-120"/>
              </a:rPr>
              <a:t> </a:t>
            </a:r>
            <a:r>
              <a:rPr lang="en-US" altLang="zh-TW" sz="2000" i="1" dirty="0" err="1" smtClean="0">
                <a:effectLst>
                  <a:outerShdw blurRad="38100" dist="38100" dir="2700000" algn="tl">
                    <a:srgbClr val="C0C0C0"/>
                  </a:outerShdw>
                </a:effectLst>
                <a:ea typeface="新細明體" pitchFamily="18" charset="-120"/>
              </a:rPr>
              <a:t>Мне</a:t>
            </a:r>
            <a:r>
              <a:rPr lang="en-US" altLang="zh-TW" sz="2000" i="1" dirty="0" smtClean="0">
                <a:effectLst>
                  <a:outerShdw blurRad="38100" dist="38100" dir="2700000" algn="tl">
                    <a:srgbClr val="C0C0C0"/>
                  </a:outerShdw>
                </a:effectLst>
                <a:ea typeface="新細明體" pitchFamily="18" charset="-120"/>
              </a:rPr>
              <a:t> </a:t>
            </a:r>
            <a:r>
              <a:rPr lang="en-US" altLang="zh-TW" sz="2000" i="1" dirty="0" err="1" smtClean="0">
                <a:effectLst>
                  <a:outerShdw blurRad="38100" dist="38100" dir="2700000" algn="tl">
                    <a:srgbClr val="C0C0C0"/>
                  </a:outerShdw>
                </a:effectLst>
                <a:ea typeface="新細明體" pitchFamily="18" charset="-120"/>
              </a:rPr>
              <a:t>холодно</a:t>
            </a:r>
            <a:r>
              <a:rPr lang="en-US" altLang="zh-TW" sz="2000" dirty="0" smtClean="0">
                <a:effectLst>
                  <a:outerShdw blurRad="38100" dist="38100" dir="2700000" algn="tl">
                    <a:srgbClr val="C0C0C0"/>
                  </a:outerShdw>
                </a:effectLst>
                <a:ea typeface="新細明體" pitchFamily="18" charset="-120"/>
              </a:rPr>
              <a:t>. ‘*</a:t>
            </a:r>
            <a:r>
              <a:rPr lang="zh-TW" altLang="en-US" sz="2000" dirty="0" smtClean="0">
                <a:effectLst>
                  <a:outerShdw blurRad="38100" dist="38100" dir="2700000" algn="tl">
                    <a:srgbClr val="C0C0C0"/>
                  </a:outerShdw>
                </a:effectLst>
                <a:ea typeface="新細明體" pitchFamily="18" charset="-120"/>
              </a:rPr>
              <a:t>對我來說它冷</a:t>
            </a:r>
            <a:r>
              <a:rPr lang="en-US" altLang="zh-TW" sz="2000" dirty="0" smtClean="0">
                <a:effectLst>
                  <a:outerShdw blurRad="38100" dist="38100" dir="2700000" algn="tl">
                    <a:srgbClr val="C0C0C0"/>
                  </a:outerShdw>
                </a:effectLst>
                <a:ea typeface="新細明體" pitchFamily="18" charset="-120"/>
              </a:rPr>
              <a:t>’</a:t>
            </a:r>
          </a:p>
          <a:p>
            <a:pPr marL="1368000" lvl="2">
              <a:defRPr/>
            </a:pPr>
            <a:endParaRPr lang="en-US" altLang="zh-TW" sz="2000" dirty="0" smtClean="0">
              <a:effectLst>
                <a:outerShdw blurRad="38100" dist="38100" dir="2700000" algn="tl">
                  <a:srgbClr val="C0C0C0"/>
                </a:outerShdw>
              </a:effectLst>
              <a:ea typeface="新細明體" pitchFamily="18" charset="-120"/>
            </a:endParaRPr>
          </a:p>
          <a:p>
            <a:pPr lvl="3" eaLnBrk="1" hangingPunct="1">
              <a:defRPr/>
            </a:pPr>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up)">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fade">
                                      <p:cBhvr>
                                        <p:cTn id="12" dur="500"/>
                                        <p:tgtEl>
                                          <p:spTgt spid="706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658">
                                            <p:txEl>
                                              <p:pRg st="2" end="2"/>
                                            </p:txEl>
                                          </p:spTgt>
                                        </p:tgtEl>
                                        <p:attrNameLst>
                                          <p:attrName>style.visibility</p:attrName>
                                        </p:attrNameLst>
                                      </p:cBhvr>
                                      <p:to>
                                        <p:strVal val="visible"/>
                                      </p:to>
                                    </p:set>
                                    <p:animEffect transition="in" filter="fade">
                                      <p:cBhvr>
                                        <p:cTn id="17" dur="500"/>
                                        <p:tgtEl>
                                          <p:spTgt spid="706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0658">
                                            <p:txEl>
                                              <p:pRg st="3" end="3"/>
                                            </p:txEl>
                                          </p:spTgt>
                                        </p:tgtEl>
                                        <p:attrNameLst>
                                          <p:attrName>style.visibility</p:attrName>
                                        </p:attrNameLst>
                                      </p:cBhvr>
                                      <p:to>
                                        <p:strVal val="visible"/>
                                      </p:to>
                                    </p:set>
                                    <p:animEffect transition="in" filter="fade">
                                      <p:cBhvr>
                                        <p:cTn id="22" dur="500"/>
                                        <p:tgtEl>
                                          <p:spTgt spid="70658">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0658">
                                            <p:txEl>
                                              <p:pRg st="4" end="4"/>
                                            </p:txEl>
                                          </p:spTgt>
                                        </p:tgtEl>
                                        <p:attrNameLst>
                                          <p:attrName>style.visibility</p:attrName>
                                        </p:attrNameLst>
                                      </p:cBhvr>
                                      <p:to>
                                        <p:strVal val="visible"/>
                                      </p:to>
                                    </p:set>
                                    <p:animEffect transition="in" filter="fade">
                                      <p:cBhvr>
                                        <p:cTn id="25" dur="500"/>
                                        <p:tgtEl>
                                          <p:spTgt spid="7065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0658">
                                            <p:txEl>
                                              <p:pRg st="5" end="5"/>
                                            </p:txEl>
                                          </p:spTgt>
                                        </p:tgtEl>
                                        <p:attrNameLst>
                                          <p:attrName>style.visibility</p:attrName>
                                        </p:attrNameLst>
                                      </p:cBhvr>
                                      <p:to>
                                        <p:strVal val="visible"/>
                                      </p:to>
                                    </p:set>
                                    <p:animEffect transition="in" filter="wipe(up)">
                                      <p:cBhvr>
                                        <p:cTn id="30" dur="500"/>
                                        <p:tgtEl>
                                          <p:spTgt spid="70658">
                                            <p:txEl>
                                              <p:pRg st="5" end="5"/>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70658">
                                            <p:txEl>
                                              <p:pRg st="6" end="6"/>
                                            </p:txEl>
                                          </p:spTgt>
                                        </p:tgtEl>
                                        <p:attrNameLst>
                                          <p:attrName>style.visibility</p:attrName>
                                        </p:attrNameLst>
                                      </p:cBhvr>
                                      <p:to>
                                        <p:strVal val="visible"/>
                                      </p:to>
                                    </p:set>
                                    <p:animEffect transition="in" filter="wipe(up)">
                                      <p:cBhvr>
                                        <p:cTn id="33" dur="500"/>
                                        <p:tgtEl>
                                          <p:spTgt spid="70658">
                                            <p:txEl>
                                              <p:pRg st="6" end="6"/>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70658">
                                            <p:txEl>
                                              <p:pRg st="7" end="7"/>
                                            </p:txEl>
                                          </p:spTgt>
                                        </p:tgtEl>
                                        <p:attrNameLst>
                                          <p:attrName>style.visibility</p:attrName>
                                        </p:attrNameLst>
                                      </p:cBhvr>
                                      <p:to>
                                        <p:strVal val="visible"/>
                                      </p:to>
                                    </p:set>
                                    <p:animEffect transition="in" filter="wipe(up)">
                                      <p:cBhvr>
                                        <p:cTn id="36" dur="500"/>
                                        <p:tgtEl>
                                          <p:spTgt spid="70658">
                                            <p:txEl>
                                              <p:pRg st="7" end="7"/>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70658">
                                            <p:txEl>
                                              <p:pRg st="8" end="8"/>
                                            </p:txEl>
                                          </p:spTgt>
                                        </p:tgtEl>
                                        <p:attrNameLst>
                                          <p:attrName>style.visibility</p:attrName>
                                        </p:attrNameLst>
                                      </p:cBhvr>
                                      <p:to>
                                        <p:strVal val="visible"/>
                                      </p:to>
                                    </p:set>
                                    <p:animEffect transition="in" filter="wipe(up)">
                                      <p:cBhvr>
                                        <p:cTn id="39" dur="500"/>
                                        <p:tgtEl>
                                          <p:spTgt spid="706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256" y="714356"/>
            <a:ext cx="8858312" cy="5781694"/>
          </a:xfrm>
        </p:spPr>
        <p:txBody>
          <a:bodyPr/>
          <a:lstStyle/>
          <a:p>
            <a:pPr marL="1110600" lvl="3" indent="-457200" eaLnBrk="1" hangingPunct="1">
              <a:buFont typeface="+mj-ea"/>
              <a:buAutoNum type="circleNumDbPlain" startAt="2"/>
              <a:defRPr/>
            </a:pPr>
            <a:r>
              <a:rPr lang="zh-TW" altLang="en-US" sz="2400" dirty="0" smtClean="0"/>
              <a:t>不同语言中相同的声音可以表示不同的意义。</a:t>
            </a:r>
            <a:endParaRPr lang="en-US" altLang="zh-TW" sz="2400" dirty="0" smtClean="0"/>
          </a:p>
          <a:p>
            <a:pPr marL="1260000" lvl="3" eaLnBrk="1" hangingPunct="1">
              <a:defRPr/>
            </a:pPr>
            <a:r>
              <a:rPr lang="zh-CN" altLang="en-US" dirty="0" smtClean="0">
                <a:effectLst>
                  <a:outerShdw blurRad="38100" dist="38100" dir="2700000" algn="tl">
                    <a:srgbClr val="C0C0C0"/>
                  </a:outerShdw>
                </a:effectLst>
                <a:ea typeface="新細明體" pitchFamily="18" charset="-120"/>
              </a:rPr>
              <a:t>英语</a:t>
            </a:r>
            <a:r>
              <a:rPr lang="en-US" altLang="zh-TW" dirty="0" smtClean="0">
                <a:effectLst>
                  <a:outerShdw blurRad="38100" dist="38100" dir="2700000" algn="tl">
                    <a:srgbClr val="C0C0C0"/>
                  </a:outerShdw>
                </a:effectLst>
                <a:ea typeface="新細明體" pitchFamily="18" charset="-120"/>
              </a:rPr>
              <a:t>‘pie’, </a:t>
            </a:r>
            <a:r>
              <a:rPr lang="zh-CN" altLang="en-US" dirty="0" smtClean="0">
                <a:effectLst>
                  <a:outerShdw blurRad="38100" dist="38100" dir="2700000" algn="tl">
                    <a:srgbClr val="C0C0C0"/>
                  </a:outerShdw>
                </a:effectLst>
                <a:ea typeface="新細明體" pitchFamily="18" charset="-120"/>
              </a:rPr>
              <a:t>汉语</a:t>
            </a:r>
            <a:r>
              <a:rPr lang="en-US" altLang="zh-TW" dirty="0" smtClean="0">
                <a:effectLst>
                  <a:outerShdw blurRad="38100" dist="38100" dir="2700000" algn="tl">
                    <a:srgbClr val="C0C0C0"/>
                  </a:outerShdw>
                </a:effectLst>
                <a:ea typeface="新細明體" pitchFamily="18" charset="-120"/>
              </a:rPr>
              <a:t>‘</a:t>
            </a:r>
            <a:r>
              <a:rPr lang="en-US" altLang="zh-TW" dirty="0" err="1" smtClean="0">
                <a:effectLst>
                  <a:outerShdw blurRad="38100" dist="38100" dir="2700000" algn="tl">
                    <a:srgbClr val="C0C0C0"/>
                  </a:outerShdw>
                </a:effectLst>
                <a:ea typeface="新細明體" pitchFamily="18" charset="-120"/>
              </a:rPr>
              <a:t>pai</a:t>
            </a:r>
            <a:r>
              <a:rPr lang="en-US" altLang="zh-TW" dirty="0" smtClean="0">
                <a:effectLst>
                  <a:outerShdw blurRad="38100" dist="38100" dir="2700000" algn="tl">
                    <a:srgbClr val="C0C0C0"/>
                  </a:outerShdw>
                </a:effectLst>
                <a:ea typeface="新細明體" pitchFamily="18" charset="-120"/>
              </a:rPr>
              <a:t> </a:t>
            </a:r>
            <a:r>
              <a:rPr lang="zh-TW" altLang="en-US" dirty="0" smtClean="0">
                <a:effectLst>
                  <a:outerShdw blurRad="38100" dist="38100" dir="2700000" algn="tl">
                    <a:srgbClr val="C0C0C0"/>
                  </a:outerShdw>
                </a:effectLst>
                <a:ea typeface="新細明體" pitchFamily="18" charset="-120"/>
              </a:rPr>
              <a:t>派</a:t>
            </a:r>
            <a:r>
              <a:rPr lang="en-US" altLang="zh-TW" dirty="0" smtClean="0">
                <a:effectLst>
                  <a:outerShdw blurRad="38100" dist="38100" dir="2700000" algn="tl">
                    <a:srgbClr val="C0C0C0"/>
                  </a:outerShdw>
                </a:effectLst>
                <a:ea typeface="新細明體" pitchFamily="18" charset="-120"/>
              </a:rPr>
              <a:t>’</a:t>
            </a:r>
            <a:r>
              <a:rPr lang="zh-TW" altLang="en-US" dirty="0" smtClean="0">
                <a:effectLst>
                  <a:outerShdw blurRad="38100" dist="38100" dir="2700000" algn="tl">
                    <a:srgbClr val="C0C0C0"/>
                  </a:outerShdw>
                </a:effectLst>
                <a:ea typeface="新細明體" pitchFamily="18" charset="-120"/>
              </a:rPr>
              <a:t> </a:t>
            </a:r>
            <a:r>
              <a:rPr lang="zh-CN" altLang="en-US" dirty="0" smtClean="0">
                <a:effectLst>
                  <a:outerShdw blurRad="38100" dist="38100" dir="2700000" algn="tl">
                    <a:srgbClr val="C0C0C0"/>
                  </a:outerShdw>
                </a:effectLst>
                <a:ea typeface="新細明體" pitchFamily="18" charset="-120"/>
              </a:rPr>
              <a:t>；英语</a:t>
            </a:r>
            <a:r>
              <a:rPr lang="en-US" altLang="zh-TW" dirty="0" smtClean="0">
                <a:effectLst>
                  <a:outerShdw blurRad="38100" dist="38100" dir="2700000" algn="tl">
                    <a:srgbClr val="C0C0C0"/>
                  </a:outerShdw>
                </a:effectLst>
                <a:ea typeface="新細明體" pitchFamily="18" charset="-120"/>
              </a:rPr>
              <a:t>‘</a:t>
            </a:r>
            <a:r>
              <a:rPr lang="en-US" altLang="zh-TW" i="1" dirty="0" smtClean="0">
                <a:effectLst>
                  <a:outerShdw blurRad="38100" dist="38100" dir="2700000" algn="tl">
                    <a:srgbClr val="C0C0C0"/>
                  </a:outerShdw>
                </a:effectLst>
                <a:ea typeface="新細明體" pitchFamily="18" charset="-120"/>
              </a:rPr>
              <a:t>pee</a:t>
            </a:r>
            <a:r>
              <a:rPr lang="en-US" altLang="zh-TW" dirty="0" smtClean="0">
                <a:effectLst>
                  <a:outerShdw blurRad="38100" dist="38100" dir="2700000" algn="tl">
                    <a:srgbClr val="C0C0C0"/>
                  </a:outerShdw>
                </a:effectLst>
                <a:ea typeface="新細明體" pitchFamily="18" charset="-120"/>
              </a:rPr>
              <a:t>’ (</a:t>
            </a:r>
            <a:r>
              <a:rPr lang="zh-CN" altLang="en-US" dirty="0" smtClean="0">
                <a:effectLst>
                  <a:outerShdw blurRad="38100" dist="38100" dir="2700000" algn="tl">
                    <a:srgbClr val="C0C0C0"/>
                  </a:outerShdw>
                </a:effectLst>
                <a:ea typeface="新細明體" pitchFamily="18" charset="-120"/>
              </a:rPr>
              <a:t>小便</a:t>
            </a:r>
            <a:r>
              <a:rPr lang="en-US" altLang="zh-TW" dirty="0" smtClean="0">
                <a:effectLst>
                  <a:outerShdw blurRad="38100" dist="38100" dir="2700000" algn="tl">
                    <a:srgbClr val="C0C0C0"/>
                  </a:outerShdw>
                </a:effectLst>
                <a:ea typeface="新細明體" pitchFamily="18" charset="-120"/>
              </a:rPr>
              <a:t>), </a:t>
            </a:r>
            <a:r>
              <a:rPr lang="zh-CN" altLang="en-US" dirty="0" smtClean="0">
                <a:effectLst>
                  <a:outerShdw blurRad="38100" dist="38100" dir="2700000" algn="tl">
                    <a:srgbClr val="C0C0C0"/>
                  </a:outerShdw>
                </a:effectLst>
                <a:ea typeface="新細明體" pitchFamily="18" charset="-120"/>
              </a:rPr>
              <a:t>汉语</a:t>
            </a:r>
            <a:r>
              <a:rPr lang="en-US" altLang="zh-TW" dirty="0" smtClean="0">
                <a:effectLst>
                  <a:outerShdw blurRad="38100" dist="38100" dir="2700000" algn="tl">
                    <a:srgbClr val="C0C0C0"/>
                  </a:outerShdw>
                </a:effectLst>
                <a:ea typeface="新細明體" pitchFamily="18" charset="-120"/>
              </a:rPr>
              <a:t>‘</a:t>
            </a:r>
            <a:r>
              <a:rPr lang="zh-TW" altLang="en-US" smtClean="0">
                <a:effectLst>
                  <a:outerShdw blurRad="38100" dist="38100" dir="2700000" algn="tl">
                    <a:srgbClr val="C0C0C0"/>
                  </a:outerShdw>
                </a:effectLst>
                <a:ea typeface="新細明體" pitchFamily="18" charset="-120"/>
              </a:rPr>
              <a:t>屁</a:t>
            </a:r>
            <a:r>
              <a:rPr lang="en-US" altLang="zh-TW" smtClean="0">
                <a:effectLst>
                  <a:outerShdw blurRad="38100" dist="38100" dir="2700000" algn="tl">
                    <a:srgbClr val="C0C0C0"/>
                  </a:outerShdw>
                </a:effectLst>
                <a:ea typeface="新細明體" pitchFamily="18" charset="-120"/>
              </a:rPr>
              <a:t>’</a:t>
            </a:r>
            <a:br>
              <a:rPr lang="en-US" altLang="zh-TW" smtClean="0">
                <a:effectLst>
                  <a:outerShdw blurRad="38100" dist="38100" dir="2700000" algn="tl">
                    <a:srgbClr val="C0C0C0"/>
                  </a:outerShdw>
                </a:effectLst>
                <a:ea typeface="新細明體" pitchFamily="18" charset="-120"/>
              </a:rPr>
            </a:br>
            <a:r>
              <a:rPr lang="zh-CN" altLang="en-US" smtClean="0">
                <a:effectLst>
                  <a:outerShdw blurRad="38100" dist="38100" dir="2700000" algn="tl">
                    <a:srgbClr val="C0C0C0"/>
                  </a:outerShdw>
                </a:effectLst>
                <a:ea typeface="新細明體" pitchFamily="18" charset="-120"/>
              </a:rPr>
              <a:t>英语</a:t>
            </a:r>
            <a:r>
              <a:rPr lang="en-US" altLang="zh-CN" smtClean="0">
                <a:effectLst>
                  <a:outerShdw blurRad="38100" dist="38100" dir="2700000" algn="tl">
                    <a:srgbClr val="C0C0C0"/>
                  </a:outerShdw>
                </a:effectLst>
                <a:ea typeface="新細明體" pitchFamily="18" charset="-120"/>
              </a:rPr>
              <a:t>vase, </a:t>
            </a:r>
            <a:r>
              <a:rPr lang="zh-CN" altLang="en-US" smtClean="0">
                <a:effectLst>
                  <a:outerShdw blurRad="38100" dist="38100" dir="2700000" algn="tl">
                    <a:srgbClr val="C0C0C0"/>
                  </a:outerShdw>
                </a:effectLst>
                <a:ea typeface="新細明體" pitchFamily="18" charset="-120"/>
              </a:rPr>
              <a:t>汉语“</a:t>
            </a:r>
            <a:r>
              <a:rPr lang="en-US" altLang="zh-CN" smtClean="0">
                <a:effectLst>
                  <a:outerShdw blurRad="38100" dist="38100" dir="2700000" algn="tl">
                    <a:srgbClr val="C0C0C0"/>
                  </a:outerShdw>
                </a:effectLst>
                <a:ea typeface="新細明體" pitchFamily="18" charset="-120"/>
              </a:rPr>
              <a:t>wazi</a:t>
            </a:r>
            <a:r>
              <a:rPr lang="zh-CN" altLang="en-US" smtClean="0">
                <a:effectLst>
                  <a:outerShdw blurRad="38100" dist="38100" dir="2700000" algn="tl">
                    <a:srgbClr val="C0C0C0"/>
                  </a:outerShdw>
                </a:effectLst>
                <a:ea typeface="新細明體" pitchFamily="18" charset="-120"/>
              </a:rPr>
              <a:t>袜子”</a:t>
            </a:r>
            <a:endParaRPr lang="en-US" altLang="zh-TW" dirty="0" smtClean="0"/>
          </a:p>
          <a:p>
            <a:pPr marL="1108800" lvl="3" indent="-457200" eaLnBrk="1" hangingPunct="1">
              <a:buFont typeface="+mj-ea"/>
              <a:buAutoNum type="circleNumDbPlain" startAt="3"/>
              <a:defRPr/>
            </a:pPr>
            <a:r>
              <a:rPr lang="zh-TW" altLang="en-US" sz="2400" dirty="0" smtClean="0"/>
              <a:t>同一语言可以用不同的声音表示大致相同的意义。</a:t>
            </a:r>
            <a:endParaRPr lang="en-US" altLang="zh-TW" sz="2400" dirty="0" smtClean="0"/>
          </a:p>
          <a:p>
            <a:pPr marL="1260000" lvl="3" eaLnBrk="1" hangingPunct="1">
              <a:defRPr/>
            </a:pPr>
            <a:r>
              <a:rPr lang="zh-CN" altLang="en-US" dirty="0" smtClean="0">
                <a:effectLst>
                  <a:outerShdw blurRad="38100" dist="38100" dir="2700000" algn="tl">
                    <a:srgbClr val="C0C0C0"/>
                  </a:outerShdw>
                </a:effectLst>
                <a:ea typeface="新細明體" pitchFamily="18" charset="-120"/>
              </a:rPr>
              <a:t>英语：</a:t>
            </a:r>
            <a:r>
              <a:rPr lang="en-US" altLang="zh-TW" dirty="0" smtClean="0">
                <a:effectLst>
                  <a:outerShdw blurRad="38100" dist="38100" dir="2700000" algn="tl">
                    <a:srgbClr val="C0C0C0"/>
                  </a:outerShdw>
                </a:effectLst>
                <a:ea typeface="新細明體" pitchFamily="18" charset="-120"/>
              </a:rPr>
              <a:t>‘</a:t>
            </a:r>
            <a:r>
              <a:rPr lang="en-US" altLang="zh-TW" i="1" dirty="0" smtClean="0">
                <a:effectLst>
                  <a:outerShdw blurRad="38100" dist="38100" dir="2700000" algn="tl">
                    <a:srgbClr val="C0C0C0"/>
                  </a:outerShdw>
                </a:effectLst>
                <a:ea typeface="新細明體" pitchFamily="18" charset="-120"/>
              </a:rPr>
              <a:t>pee</a:t>
            </a:r>
            <a:r>
              <a:rPr lang="en-US" altLang="zh-TW" dirty="0" smtClean="0">
                <a:effectLst>
                  <a:outerShdw blurRad="38100" dist="38100" dir="2700000" algn="tl">
                    <a:srgbClr val="C0C0C0"/>
                  </a:outerShdw>
                </a:effectLst>
                <a:ea typeface="新細明體" pitchFamily="18" charset="-120"/>
              </a:rPr>
              <a:t>’ ‘</a:t>
            </a:r>
            <a:r>
              <a:rPr lang="en-US" altLang="zh-TW" i="1" dirty="0" smtClean="0">
                <a:effectLst>
                  <a:outerShdw blurRad="38100" dist="38100" dir="2700000" algn="tl">
                    <a:srgbClr val="C0C0C0"/>
                  </a:outerShdw>
                </a:effectLst>
                <a:ea typeface="新細明體" pitchFamily="18" charset="-120"/>
              </a:rPr>
              <a:t>urinate</a:t>
            </a:r>
            <a:r>
              <a:rPr lang="en-US" altLang="zh-TW" dirty="0" smtClean="0">
                <a:effectLst>
                  <a:outerShdw blurRad="38100" dist="38100" dir="2700000" algn="tl">
                    <a:srgbClr val="C0C0C0"/>
                  </a:outerShdw>
                </a:effectLst>
                <a:ea typeface="新細明體" pitchFamily="18" charset="-120"/>
              </a:rPr>
              <a:t>’ </a:t>
            </a:r>
          </a:p>
          <a:p>
            <a:pPr marL="1260000" lvl="3" eaLnBrk="1" hangingPunct="1">
              <a:defRPr/>
            </a:pPr>
            <a:r>
              <a:rPr lang="zh-CN" altLang="en-US" dirty="0" smtClean="0">
                <a:effectLst>
                  <a:outerShdw blurRad="38100" dist="38100" dir="2700000" algn="tl">
                    <a:srgbClr val="C0C0C0"/>
                  </a:outerShdw>
                </a:effectLst>
                <a:ea typeface="新細明體" pitchFamily="18" charset="-120"/>
              </a:rPr>
              <a:t>汉语：</a:t>
            </a:r>
            <a:r>
              <a:rPr lang="en-US" altLang="zh-TW" dirty="0" smtClean="0">
                <a:effectLst>
                  <a:outerShdw blurRad="38100" dist="38100" dir="2700000" algn="tl">
                    <a:srgbClr val="C0C0C0"/>
                  </a:outerShdw>
                </a:effectLst>
                <a:ea typeface="新細明體" pitchFamily="18" charset="-120"/>
              </a:rPr>
              <a:t> ‘</a:t>
            </a:r>
            <a:r>
              <a:rPr lang="zh-TW" altLang="en-US" dirty="0" smtClean="0">
                <a:effectLst>
                  <a:outerShdw blurRad="38100" dist="38100" dir="2700000" algn="tl">
                    <a:srgbClr val="C0C0C0"/>
                  </a:outerShdw>
                </a:effectLst>
                <a:ea typeface="新細明體" pitchFamily="18" charset="-120"/>
              </a:rPr>
              <a:t>撒尿</a:t>
            </a:r>
            <a:r>
              <a:rPr lang="en-US" altLang="zh-TW" dirty="0" smtClean="0">
                <a:effectLst>
                  <a:outerShdw blurRad="38100" dist="38100" dir="2700000" algn="tl">
                    <a:srgbClr val="C0C0C0"/>
                  </a:outerShdw>
                </a:effectLst>
                <a:ea typeface="新細明體" pitchFamily="18" charset="-120"/>
              </a:rPr>
              <a:t>’ ‘</a:t>
            </a:r>
            <a:r>
              <a:rPr lang="zh-TW" altLang="en-US" dirty="0" smtClean="0">
                <a:effectLst>
                  <a:outerShdw blurRad="38100" dist="38100" dir="2700000" algn="tl">
                    <a:srgbClr val="C0C0C0"/>
                  </a:outerShdw>
                </a:effectLst>
                <a:ea typeface="新細明體" pitchFamily="18" charset="-120"/>
              </a:rPr>
              <a:t>小便</a:t>
            </a:r>
            <a:r>
              <a:rPr lang="en-US" altLang="zh-TW" dirty="0" smtClean="0">
                <a:effectLst>
                  <a:outerShdw blurRad="38100" dist="38100" dir="2700000" algn="tl">
                    <a:srgbClr val="C0C0C0"/>
                  </a:outerShdw>
                </a:effectLst>
                <a:ea typeface="新細明體" pitchFamily="18" charset="-120"/>
              </a:rPr>
              <a:t>’</a:t>
            </a:r>
            <a:endParaRPr lang="en-US" altLang="zh-TW" dirty="0" smtClean="0"/>
          </a:p>
          <a:p>
            <a:pPr marL="1108800" lvl="3" indent="-457200" eaLnBrk="1" hangingPunct="1">
              <a:buFont typeface="+mj-ea"/>
              <a:buAutoNum type="circleNumDbPlain" startAt="4"/>
              <a:defRPr/>
            </a:pPr>
            <a:r>
              <a:rPr lang="zh-TW" altLang="en-US" sz="2400" dirty="0" smtClean="0"/>
              <a:t>同一语言中相同的声音可以表示不同的意义。</a:t>
            </a:r>
            <a:endParaRPr lang="en-US" altLang="zh-TW" sz="2400" dirty="0" smtClean="0"/>
          </a:p>
          <a:p>
            <a:pPr marL="1260000"/>
            <a:r>
              <a:rPr lang="zh-CN" altLang="en-US" sz="2000" dirty="0" smtClean="0">
                <a:latin typeface="仿宋" pitchFamily="49" charset="-122"/>
                <a:ea typeface="仿宋" pitchFamily="49" charset="-122"/>
              </a:rPr>
              <a:t>施氏食狮史</a:t>
            </a:r>
            <a:r>
              <a:rPr lang="en-US" altLang="zh-CN" sz="2000" dirty="0" smtClean="0">
                <a:latin typeface="仿宋" pitchFamily="49" charset="-122"/>
                <a:ea typeface="仿宋" pitchFamily="49" charset="-122"/>
              </a:rPr>
              <a:t/>
            </a:r>
            <a:br>
              <a:rPr lang="en-US" altLang="zh-CN" sz="2000" dirty="0" smtClean="0">
                <a:latin typeface="仿宋" pitchFamily="49" charset="-122"/>
                <a:ea typeface="仿宋" pitchFamily="49" charset="-122"/>
              </a:rPr>
            </a:br>
            <a:r>
              <a:rPr lang="zh-CN" altLang="en-US" sz="2000" dirty="0" smtClean="0">
                <a:latin typeface="仿宋" pitchFamily="49" charset="-122"/>
                <a:ea typeface="仿宋" pitchFamily="49" charset="-122"/>
              </a:rPr>
              <a:t>石室诗士施氏，嗜狮，誓食十狮。施氏时时适市视狮。十时，适十狮适市。是时，适施氏适市。氏视是十狮，恃矢势，使是十狮逝世。氏拾是十狮尸，适石室。石室湿，氏使侍拭石室。石室拭，氏始试食是十狮。食时，始识是十狮，实十石狮尸。试释是事。</a:t>
            </a:r>
          </a:p>
          <a:p>
            <a:pPr marL="720000" lvl="2" indent="-342900">
              <a:spcBef>
                <a:spcPts val="1200"/>
              </a:spcBef>
              <a:buFont typeface="Wingdings" pitchFamily="2" charset="2"/>
              <a:buChar char="Ø"/>
            </a:pPr>
            <a:r>
              <a:rPr lang="zh-TW" altLang="en-US" sz="2800" b="1" dirty="0" smtClean="0">
                <a:latin typeface="楷体" pitchFamily="49" charset="-122"/>
                <a:ea typeface="楷体" pitchFamily="49" charset="-122"/>
              </a:rPr>
              <a:t>任意性不能理解为任何人可以自由规定音义之间的关系。任意性应理解为社</a:t>
            </a:r>
            <a:r>
              <a:rPr lang="zh-CN" altLang="en-US" sz="2800" b="1" dirty="0" smtClean="0">
                <a:latin typeface="楷体" pitchFamily="49" charset="-122"/>
                <a:ea typeface="楷体" pitchFamily="49" charset="-122"/>
              </a:rPr>
              <a:t>会</a:t>
            </a:r>
            <a:r>
              <a:rPr lang="zh-TW" altLang="en-US" sz="2800" b="1" dirty="0" smtClean="0">
                <a:latin typeface="楷体" pitchFamily="49" charset="-122"/>
                <a:ea typeface="楷体" pitchFamily="49" charset="-122"/>
              </a:rPr>
              <a:t>约定性</a:t>
            </a:r>
            <a:r>
              <a:rPr lang="en-US" altLang="zh-TW" dirty="0" smtClean="0"/>
              <a:t>(conventionality)</a:t>
            </a:r>
            <a:r>
              <a:rPr lang="zh-TW" altLang="en-US" dirty="0" smtClean="0"/>
              <a:t>。</a:t>
            </a:r>
            <a:endParaRPr lang="en-US" altLang="zh-TW"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版面配置區 3"/>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C334B69F-5AB7-4FEF-99EE-4429BDEC1968}" type="datetime1">
              <a:rPr kumimoji="0" lang="zh-TW" altLang="en-US" sz="1200" smtClean="0">
                <a:latin typeface="Arial" charset="0"/>
              </a:rPr>
              <a:pPr>
                <a:spcBef>
                  <a:spcPct val="0"/>
                </a:spcBef>
                <a:buClrTx/>
                <a:buSzTx/>
                <a:buFontTx/>
                <a:buNone/>
              </a:pPr>
              <a:t>2016/9/15</a:t>
            </a:fld>
            <a:endParaRPr kumimoji="0" lang="en-US" altLang="zh-TW" sz="1200" smtClean="0">
              <a:latin typeface="Arial" charset="0"/>
            </a:endParaRPr>
          </a:p>
        </p:txBody>
      </p:sp>
      <p:sp>
        <p:nvSpPr>
          <p:cNvPr id="84994" name="Rectangle 2"/>
          <p:cNvSpPr>
            <a:spLocks noGrp="1" noChangeArrowheads="1"/>
          </p:cNvSpPr>
          <p:nvPr>
            <p:ph type="body" idx="1"/>
          </p:nvPr>
        </p:nvSpPr>
        <p:spPr>
          <a:xfrm>
            <a:off x="271641" y="404813"/>
            <a:ext cx="9180366" cy="6119812"/>
          </a:xfrm>
        </p:spPr>
        <p:txBody>
          <a:bodyPr/>
          <a:lstStyle/>
          <a:p>
            <a:pPr lvl="1" eaLnBrk="1" hangingPunct="1">
              <a:buFont typeface="Wingdings" pitchFamily="2" charset="2"/>
              <a:buChar char="Ø"/>
              <a:defRPr/>
            </a:pPr>
            <a:r>
              <a:rPr lang="en-US" altLang="zh-TW" dirty="0" smtClean="0"/>
              <a:t>2.</a:t>
            </a:r>
            <a:r>
              <a:rPr lang="zh-TW" altLang="en-US" dirty="0" smtClean="0"/>
              <a:t> </a:t>
            </a:r>
            <a:r>
              <a:rPr lang="zh-TW" altLang="en-US" b="1" dirty="0" smtClean="0">
                <a:latin typeface="楷体" pitchFamily="49" charset="-122"/>
                <a:ea typeface="楷体" pitchFamily="49" charset="-122"/>
              </a:rPr>
              <a:t>线条性</a:t>
            </a:r>
            <a:r>
              <a:rPr lang="en-US" altLang="zh-TW" dirty="0" smtClean="0"/>
              <a:t>(linearity)</a:t>
            </a:r>
          </a:p>
          <a:p>
            <a:pPr lvl="2" eaLnBrk="1" hangingPunct="1">
              <a:defRPr/>
            </a:pPr>
            <a:r>
              <a:rPr lang="zh-TW" altLang="en-US" dirty="0" smtClean="0">
                <a:latin typeface="仿宋" pitchFamily="49" charset="-122"/>
                <a:ea typeface="仿宋" pitchFamily="49" charset="-122"/>
              </a:rPr>
              <a:t>与地图、图解、绘画、照片等</a:t>
            </a:r>
            <a:r>
              <a:rPr lang="zh-TW" altLang="zh-TW" dirty="0" smtClean="0">
                <a:latin typeface="仿宋" pitchFamily="49" charset="-122"/>
                <a:ea typeface="仿宋" pitchFamily="49" charset="-122"/>
              </a:rPr>
              <a:t>具有平面特征的</a:t>
            </a:r>
            <a:r>
              <a:rPr lang="zh-TW" altLang="en-US" dirty="0" smtClean="0">
                <a:latin typeface="仿宋" pitchFamily="49" charset="-122"/>
                <a:ea typeface="仿宋" pitchFamily="49" charset="-122"/>
              </a:rPr>
              <a:t>符号相比，语言符号具有线条性</a:t>
            </a:r>
            <a:r>
              <a:rPr lang="en-US" altLang="zh-TW" dirty="0" smtClean="0">
                <a:latin typeface="仿宋" pitchFamily="49" charset="-122"/>
                <a:ea typeface="仿宋" pitchFamily="49" charset="-122"/>
              </a:rPr>
              <a:t>﹕</a:t>
            </a:r>
            <a:r>
              <a:rPr lang="zh-TW" altLang="en-US" dirty="0" smtClean="0">
                <a:latin typeface="仿宋" pitchFamily="49" charset="-122"/>
                <a:ea typeface="仿宋" pitchFamily="49" charset="-122"/>
              </a:rPr>
              <a:t>在时间上形成单向的</a:t>
            </a:r>
            <a:r>
              <a:rPr lang="en-US" altLang="zh-TW" dirty="0" smtClean="0"/>
              <a:t>(one-directional)</a:t>
            </a:r>
            <a:r>
              <a:rPr lang="zh-TW" altLang="en-US" dirty="0" smtClean="0">
                <a:latin typeface="仿宋" pitchFamily="49" charset="-122"/>
                <a:ea typeface="仿宋" pitchFamily="49" charset="-122"/>
              </a:rPr>
              <a:t>一维的</a:t>
            </a:r>
            <a:r>
              <a:rPr lang="en-US" altLang="zh-TW" dirty="0" smtClean="0"/>
              <a:t>(one-dimensional)</a:t>
            </a:r>
            <a:r>
              <a:rPr lang="zh-TW" altLang="en-US" dirty="0" smtClean="0">
                <a:latin typeface="仿宋" pitchFamily="49" charset="-122"/>
                <a:ea typeface="仿宋" pitchFamily="49" charset="-122"/>
              </a:rPr>
              <a:t>线性排列。它们只能依次出现，在时间的线条上延绵，不能在空间的面上展开</a:t>
            </a:r>
            <a:r>
              <a:rPr lang="zh-TW" altLang="en-US" dirty="0" smtClean="0"/>
              <a:t>。</a:t>
            </a:r>
          </a:p>
          <a:p>
            <a:pPr lvl="1" eaLnBrk="1" hangingPunct="1">
              <a:buFont typeface="Wingdings" pitchFamily="2" charset="2"/>
              <a:buChar char="Ø"/>
              <a:defRPr/>
            </a:pPr>
            <a:r>
              <a:rPr lang="en-US" altLang="zh-TW" dirty="0" smtClean="0"/>
              <a:t>3.</a:t>
            </a:r>
            <a:r>
              <a:rPr lang="zh-TW" altLang="en-US" dirty="0" smtClean="0"/>
              <a:t> </a:t>
            </a:r>
            <a:r>
              <a:rPr lang="zh-TW" altLang="en-US" b="1" dirty="0" smtClean="0">
                <a:latin typeface="楷体" pitchFamily="49" charset="-122"/>
                <a:ea typeface="楷体" pitchFamily="49" charset="-122"/>
              </a:rPr>
              <a:t>分节性</a:t>
            </a:r>
            <a:r>
              <a:rPr lang="en-US" altLang="zh-TW" dirty="0" smtClean="0"/>
              <a:t>(articulateness)</a:t>
            </a:r>
          </a:p>
          <a:p>
            <a:pPr lvl="2" eaLnBrk="1" hangingPunct="1">
              <a:buFont typeface="Wingdings" pitchFamily="2" charset="2"/>
              <a:buChar char="p"/>
              <a:defRPr/>
            </a:pPr>
            <a:r>
              <a:rPr lang="zh-TW" altLang="en-US" dirty="0" smtClean="0">
                <a:latin typeface="仿宋" pitchFamily="49" charset="-122"/>
                <a:ea typeface="仿宋" pitchFamily="49" charset="-122"/>
              </a:rPr>
              <a:t>分节与否是人类语言和动物</a:t>
            </a:r>
            <a:r>
              <a:rPr lang="en-US" altLang="zh-TW" dirty="0" smtClean="0">
                <a:latin typeface="仿宋" pitchFamily="49" charset="-122"/>
                <a:ea typeface="仿宋" pitchFamily="49" charset="-122"/>
              </a:rPr>
              <a:t>“</a:t>
            </a:r>
            <a:r>
              <a:rPr lang="zh-TW" altLang="en-US" dirty="0" smtClean="0">
                <a:latin typeface="仿宋" pitchFamily="49" charset="-122"/>
                <a:ea typeface="仿宋" pitchFamily="49" charset="-122"/>
              </a:rPr>
              <a:t>语言</a:t>
            </a:r>
            <a:r>
              <a:rPr lang="en-US" altLang="zh-TW" dirty="0" smtClean="0">
                <a:latin typeface="仿宋" pitchFamily="49" charset="-122"/>
                <a:ea typeface="仿宋" pitchFamily="49" charset="-122"/>
              </a:rPr>
              <a:t>”</a:t>
            </a:r>
            <a:r>
              <a:rPr lang="zh-TW" altLang="en-US" dirty="0" smtClean="0">
                <a:latin typeface="仿宋" pitchFamily="49" charset="-122"/>
                <a:ea typeface="仿宋" pitchFamily="49" charset="-122"/>
              </a:rPr>
              <a:t>之间最大的分别。动物交际根据声音也好，根据其他介质（</a:t>
            </a:r>
            <a:r>
              <a:rPr lang="en-US" altLang="zh-TW" dirty="0" smtClean="0">
                <a:latin typeface="仿宋" pitchFamily="49" charset="-122"/>
                <a:ea typeface="仿宋" pitchFamily="49" charset="-122"/>
              </a:rPr>
              <a:t>media</a:t>
            </a:r>
            <a:r>
              <a:rPr lang="zh-TW" altLang="en-US" dirty="0" smtClean="0">
                <a:latin typeface="仿宋" pitchFamily="49" charset="-122"/>
                <a:ea typeface="仿宋" pitchFamily="49" charset="-122"/>
              </a:rPr>
              <a:t>）也好，只能传达一堆介质所有的大致意义</a:t>
            </a:r>
            <a:r>
              <a:rPr lang="zh-TW" altLang="en-US" dirty="0" smtClean="0"/>
              <a:t>。</a:t>
            </a:r>
            <a:endParaRPr lang="en-US" altLang="zh-TW" dirty="0" smtClean="0"/>
          </a:p>
          <a:p>
            <a:pPr marL="1332000" lvl="2" eaLnBrk="1" hangingPunct="1">
              <a:buFont typeface="Arial" pitchFamily="34" charset="0"/>
              <a:buChar char="•"/>
              <a:defRPr/>
            </a:pPr>
            <a:r>
              <a:rPr lang="zh-TW" altLang="zh-TW" i="1" dirty="0" smtClean="0"/>
              <a:t>“</a:t>
            </a:r>
            <a:r>
              <a:rPr lang="zh-TW" altLang="en-US" i="1" dirty="0" smtClean="0">
                <a:solidFill>
                  <a:srgbClr val="0000FF"/>
                </a:solidFill>
              </a:rPr>
              <a:t>老虎</a:t>
            </a:r>
            <a:r>
              <a:rPr lang="zh-TW" altLang="en-US" i="1" dirty="0" smtClean="0"/>
              <a:t>来了</a:t>
            </a:r>
            <a:r>
              <a:rPr lang="en-US" altLang="zh-TW" i="1" dirty="0" smtClean="0"/>
              <a:t>﹗”</a:t>
            </a:r>
          </a:p>
          <a:p>
            <a:pPr marL="1332000" lvl="2" eaLnBrk="1" hangingPunct="1">
              <a:buFont typeface="Arial" pitchFamily="34" charset="0"/>
              <a:buChar char="•"/>
              <a:defRPr/>
            </a:pPr>
            <a:r>
              <a:rPr lang="en-US" altLang="zh-TW" i="1" dirty="0" smtClean="0"/>
              <a:t>“</a:t>
            </a:r>
            <a:r>
              <a:rPr lang="zh-TW" altLang="en-US" i="1" dirty="0" smtClean="0">
                <a:solidFill>
                  <a:srgbClr val="FF0000"/>
                </a:solidFill>
              </a:rPr>
              <a:t>狮子</a:t>
            </a:r>
            <a:r>
              <a:rPr lang="zh-TW" altLang="en-US" i="1" dirty="0" smtClean="0"/>
              <a:t>来了</a:t>
            </a:r>
            <a:r>
              <a:rPr lang="en-US" altLang="zh-TW" i="1" dirty="0" smtClean="0"/>
              <a:t>﹗”</a:t>
            </a:r>
          </a:p>
          <a:p>
            <a:pPr lvl="2" eaLnBrk="1" hangingPunct="1">
              <a:buFont typeface="Wingdings" pitchFamily="2" charset="2"/>
              <a:buChar char="p"/>
              <a:defRPr/>
            </a:pPr>
            <a:r>
              <a:rPr lang="zh-TW" altLang="en-US" dirty="0" smtClean="0"/>
              <a:t>人类语言把部分介质换上其他类别，</a:t>
            </a:r>
            <a:r>
              <a:rPr lang="en-US" altLang="zh-TW" dirty="0" smtClean="0"/>
              <a:t/>
            </a:r>
            <a:br>
              <a:rPr lang="en-US" altLang="zh-TW" dirty="0" smtClean="0"/>
            </a:br>
            <a:r>
              <a:rPr lang="zh-TW" altLang="en-US" dirty="0" smtClean="0"/>
              <a:t>从整体上看，则传达不同的内容。</a:t>
            </a:r>
          </a:p>
          <a:p>
            <a:pPr lvl="2" eaLnBrk="1" hangingPunct="1">
              <a:defRPr/>
            </a:pPr>
            <a:endParaRPr lang="en-US" altLang="zh-TW" dirty="0" smtClean="0"/>
          </a:p>
        </p:txBody>
      </p:sp>
      <p:pic>
        <p:nvPicPr>
          <p:cNvPr id="5" name="Picture 3" descr="chimpanz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048" y="4000504"/>
            <a:ext cx="151288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cr2573.wav">
            <a:hlinkClick r:id="" action="ppaction://media"/>
          </p:cNvPr>
          <p:cNvPicPr>
            <a:picLocks noRot="1" noChangeAspect="1" noChangeArrowheads="1"/>
          </p:cNvPicPr>
          <p:nvPr>
            <a:wavAudioFile r:embed="rId1" name="!scream1.wav"/>
          </p:nvPr>
        </p:nvPicPr>
        <p:blipFill>
          <a:blip r:embed="rId5">
            <a:extLst>
              <a:ext uri="{28A0092B-C50C-407E-A947-70E740481C1C}">
                <a14:useLocalDpi xmlns:a14="http://schemas.microsoft.com/office/drawing/2010/main" val="0"/>
              </a:ext>
            </a:extLst>
          </a:blip>
          <a:srcRect/>
          <a:stretch>
            <a:fillRect/>
          </a:stretch>
        </p:blipFill>
        <p:spPr bwMode="auto">
          <a:xfrm>
            <a:off x="8323273" y="4913317"/>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fade">
                                      <p:cBhvr>
                                        <p:cTn id="7" dur="500"/>
                                        <p:tgtEl>
                                          <p:spTgt spid="8499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4994">
                                            <p:txEl>
                                              <p:pRg st="1" end="1"/>
                                            </p:txEl>
                                          </p:spTgt>
                                        </p:tgtEl>
                                        <p:attrNameLst>
                                          <p:attrName>style.visibility</p:attrName>
                                        </p:attrNameLst>
                                      </p:cBhvr>
                                      <p:to>
                                        <p:strVal val="visible"/>
                                      </p:to>
                                    </p:set>
                                    <p:animEffect transition="in" filter="fade">
                                      <p:cBhvr>
                                        <p:cTn id="10" dur="500"/>
                                        <p:tgtEl>
                                          <p:spTgt spid="8499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4994">
                                            <p:txEl>
                                              <p:pRg st="2" end="2"/>
                                            </p:txEl>
                                          </p:spTgt>
                                        </p:tgtEl>
                                        <p:attrNameLst>
                                          <p:attrName>style.visibility</p:attrName>
                                        </p:attrNameLst>
                                      </p:cBhvr>
                                      <p:to>
                                        <p:strVal val="visible"/>
                                      </p:to>
                                    </p:set>
                                    <p:animEffect transition="in" filter="fade">
                                      <p:cBhvr>
                                        <p:cTn id="15" dur="500"/>
                                        <p:tgtEl>
                                          <p:spTgt spid="8499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4994">
                                            <p:txEl>
                                              <p:pRg st="3" end="3"/>
                                            </p:txEl>
                                          </p:spTgt>
                                        </p:tgtEl>
                                        <p:attrNameLst>
                                          <p:attrName>style.visibility</p:attrName>
                                        </p:attrNameLst>
                                      </p:cBhvr>
                                      <p:to>
                                        <p:strVal val="visible"/>
                                      </p:to>
                                    </p:set>
                                    <p:animEffect transition="in" filter="fade">
                                      <p:cBhvr>
                                        <p:cTn id="18" dur="500"/>
                                        <p:tgtEl>
                                          <p:spTgt spid="8499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4994">
                                            <p:txEl>
                                              <p:pRg st="4" end="4"/>
                                            </p:txEl>
                                          </p:spTgt>
                                        </p:tgtEl>
                                        <p:attrNameLst>
                                          <p:attrName>style.visibility</p:attrName>
                                        </p:attrNameLst>
                                      </p:cBhvr>
                                      <p:to>
                                        <p:strVal val="visible"/>
                                      </p:to>
                                    </p:set>
                                    <p:animEffect transition="in" filter="fade">
                                      <p:cBhvr>
                                        <p:cTn id="21" dur="500"/>
                                        <p:tgtEl>
                                          <p:spTgt spid="8499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4994">
                                            <p:txEl>
                                              <p:pRg st="5" end="5"/>
                                            </p:txEl>
                                          </p:spTgt>
                                        </p:tgtEl>
                                        <p:attrNameLst>
                                          <p:attrName>style.visibility</p:attrName>
                                        </p:attrNameLst>
                                      </p:cBhvr>
                                      <p:to>
                                        <p:strVal val="visible"/>
                                      </p:to>
                                    </p:set>
                                    <p:animEffect transition="in" filter="fade">
                                      <p:cBhvr>
                                        <p:cTn id="24" dur="500"/>
                                        <p:tgtEl>
                                          <p:spTgt spid="8499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4994">
                                            <p:txEl>
                                              <p:pRg st="6" end="6"/>
                                            </p:txEl>
                                          </p:spTgt>
                                        </p:tgtEl>
                                        <p:attrNameLst>
                                          <p:attrName>style.visibility</p:attrName>
                                        </p:attrNameLst>
                                      </p:cBhvr>
                                      <p:to>
                                        <p:strVal val="visible"/>
                                      </p:to>
                                    </p:set>
                                    <p:animEffect transition="in" filter="fade">
                                      <p:cBhvr>
                                        <p:cTn id="27" dur="500"/>
                                        <p:tgtEl>
                                          <p:spTgt spid="8499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1" presetClass="mediacall" presetSubtype="0" fill="hold" nodeType="clickEffect">
                                  <p:stCondLst>
                                    <p:cond delay="0"/>
                                  </p:stCondLst>
                                  <p:childTnLst>
                                    <p:cmd type="call" cmd="playFrom(0.0)">
                                      <p:cBhvr>
                                        <p:cTn id="35" dur="2450" fill="hold"/>
                                        <p:tgtEl>
                                          <p:spTgt spid="6"/>
                                        </p:tgtEl>
                                      </p:cBhvr>
                                    </p:cmd>
                                  </p:childTnLst>
                                </p:cTn>
                              </p:par>
                            </p:childTnLst>
                          </p:cTn>
                        </p:par>
                      </p:childTnLst>
                    </p:cTn>
                  </p:par>
                </p:childTnLst>
              </p:cTn>
              <p:nextCondLst>
                <p:cond evt="onClick" delay="0">
                  <p:tgtEl>
                    <p:spTgt spid="6"/>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版面配置區 3"/>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B1FDB7FF-9C50-479D-BD7D-89E95B7E7F9A}" type="datetime1">
              <a:rPr kumimoji="0" lang="zh-TW" altLang="en-US" sz="1200" smtClean="0">
                <a:latin typeface="Arial" charset="0"/>
              </a:rPr>
              <a:pPr>
                <a:spcBef>
                  <a:spcPct val="0"/>
                </a:spcBef>
                <a:buClrTx/>
                <a:buSzTx/>
                <a:buFontTx/>
                <a:buNone/>
              </a:pPr>
              <a:t>2016/9/15</a:t>
            </a:fld>
            <a:endParaRPr kumimoji="0" lang="en-US" altLang="zh-TW" sz="1200" smtClean="0">
              <a:latin typeface="Arial" charset="0"/>
            </a:endParaRPr>
          </a:p>
        </p:txBody>
      </p:sp>
      <p:sp>
        <p:nvSpPr>
          <p:cNvPr id="86018" name="Rectangle 2"/>
          <p:cNvSpPr>
            <a:spLocks noGrp="1" noChangeArrowheads="1"/>
          </p:cNvSpPr>
          <p:nvPr>
            <p:ph type="body" idx="1"/>
          </p:nvPr>
        </p:nvSpPr>
        <p:spPr>
          <a:xfrm>
            <a:off x="271640" y="404813"/>
            <a:ext cx="9436911" cy="6119812"/>
          </a:xfrm>
        </p:spPr>
        <p:txBody>
          <a:bodyPr/>
          <a:lstStyle/>
          <a:p>
            <a:pPr lvl="1" eaLnBrk="1" hangingPunct="1">
              <a:buFont typeface="Wingdings" pitchFamily="2" charset="2"/>
              <a:buChar char="p"/>
              <a:defRPr/>
            </a:pPr>
            <a:r>
              <a:rPr lang="zh-TW" altLang="en-US" dirty="0" smtClean="0">
                <a:latin typeface="黑体" pitchFamily="49" charset="-122"/>
                <a:ea typeface="黑体" pitchFamily="49" charset="-122"/>
              </a:rPr>
              <a:t>语言是一个离散的组合系统</a:t>
            </a:r>
            <a:endParaRPr lang="en-US" altLang="zh-TW" dirty="0" smtClean="0">
              <a:latin typeface="黑体" pitchFamily="49" charset="-122"/>
              <a:ea typeface="黑体" pitchFamily="49" charset="-122"/>
            </a:endParaRPr>
          </a:p>
          <a:p>
            <a:pPr lvl="2" eaLnBrk="1" hangingPunct="1">
              <a:defRPr/>
            </a:pPr>
            <a:r>
              <a:rPr lang="zh-TW" altLang="en-US" dirty="0" smtClean="0"/>
              <a:t>一组有限的元素</a:t>
            </a:r>
            <a:r>
              <a:rPr lang="zh-CN" altLang="en-US" dirty="0" smtClean="0"/>
              <a:t>（音节、词）</a:t>
            </a:r>
            <a:r>
              <a:rPr lang="zh-TW" altLang="en-US" dirty="0" smtClean="0"/>
              <a:t>随机抓取出来，可以组合、排列为一个更大的结构</a:t>
            </a:r>
            <a:r>
              <a:rPr lang="zh-CN" altLang="en-US" dirty="0" smtClean="0"/>
              <a:t>（词组、句子）</a:t>
            </a:r>
            <a:r>
              <a:rPr lang="zh-TW" altLang="en-US" dirty="0" smtClean="0"/>
              <a:t>。</a:t>
            </a:r>
            <a:endParaRPr lang="en-US" altLang="zh-TW" dirty="0" smtClean="0"/>
          </a:p>
          <a:p>
            <a:pPr lvl="1" eaLnBrk="1" hangingPunct="1">
              <a:buFont typeface="Wingdings" pitchFamily="2" charset="2"/>
              <a:buChar char="Ø"/>
              <a:defRPr/>
            </a:pPr>
            <a:r>
              <a:rPr lang="zh-TW" altLang="en-US" dirty="0" smtClean="0">
                <a:latin typeface="楷体" pitchFamily="49" charset="-122"/>
                <a:ea typeface="楷体" pitchFamily="49" charset="-122"/>
              </a:rPr>
              <a:t>世界上绝大多数的复杂系统，均非离散组合系统，而为混合系统</a:t>
            </a:r>
            <a:r>
              <a:rPr lang="en-US" altLang="zh-TW" dirty="0" smtClean="0"/>
              <a:t>(blending systems)</a:t>
            </a:r>
            <a:r>
              <a:rPr lang="zh-TW" altLang="en-US" dirty="0" smtClean="0"/>
              <a:t>。</a:t>
            </a:r>
          </a:p>
          <a:p>
            <a:pPr lvl="2" eaLnBrk="1" hangingPunct="1">
              <a:defRPr/>
            </a:pPr>
            <a:r>
              <a:rPr lang="zh-TW" altLang="en-US" dirty="0" smtClean="0"/>
              <a:t>地质现象、颜色系统、烹调、声、光、气象</a:t>
            </a:r>
            <a:r>
              <a:rPr lang="en-US" altLang="zh-TW" dirty="0" smtClean="0">
                <a:latin typeface="Times New Roman"/>
              </a:rPr>
              <a:t>…</a:t>
            </a:r>
          </a:p>
          <a:p>
            <a:pPr lvl="2" eaLnBrk="1" hangingPunct="1">
              <a:defRPr/>
            </a:pPr>
            <a:r>
              <a:rPr lang="zh-TW" altLang="en-US" dirty="0" smtClean="0"/>
              <a:t>在混合系统里，组合体的特性存在于其元素之间，而元素原来的独</a:t>
            </a:r>
            <a:r>
              <a:rPr lang="zh-TW" altLang="zh-TW" dirty="0" smtClean="0"/>
              <a:t>立</a:t>
            </a:r>
            <a:r>
              <a:rPr lang="zh-TW" altLang="en-US" dirty="0" smtClean="0"/>
              <a:t>特性在混合或平均的过程中丧失了。</a:t>
            </a:r>
          </a:p>
          <a:p>
            <a:pPr lvl="1" eaLnBrk="1" hangingPunct="1">
              <a:buFont typeface="Wingdings" pitchFamily="2" charset="2"/>
              <a:buChar char="Ø"/>
              <a:defRPr/>
            </a:pPr>
            <a:r>
              <a:rPr lang="zh-TW" altLang="en-US" b="1" dirty="0" smtClean="0">
                <a:latin typeface="楷体" pitchFamily="49" charset="-122"/>
                <a:ea typeface="楷体" pitchFamily="49" charset="-122"/>
              </a:rPr>
              <a:t>宇宙中最独特的的两大离散组合系统</a:t>
            </a:r>
            <a:r>
              <a:rPr lang="en-US" altLang="zh-TW" b="1" dirty="0" smtClean="0">
                <a:latin typeface="楷体" pitchFamily="49" charset="-122"/>
                <a:ea typeface="楷体" pitchFamily="49" charset="-122"/>
              </a:rPr>
              <a:t>﹕</a:t>
            </a:r>
            <a:br>
              <a:rPr lang="en-US" altLang="zh-TW" b="1" dirty="0" smtClean="0">
                <a:latin typeface="楷体" pitchFamily="49" charset="-122"/>
                <a:ea typeface="楷体" pitchFamily="49" charset="-122"/>
              </a:rPr>
            </a:br>
            <a:r>
              <a:rPr lang="en-US" altLang="zh-TW" dirty="0" smtClean="0"/>
              <a:t>DNA</a:t>
            </a:r>
            <a:r>
              <a:rPr lang="zh-TW" altLang="en-US" b="1" dirty="0" smtClean="0">
                <a:latin typeface="楷体" pitchFamily="49" charset="-122"/>
                <a:ea typeface="楷体" pitchFamily="49" charset="-122"/>
              </a:rPr>
              <a:t>遗传密码 </a:t>
            </a:r>
            <a:r>
              <a:rPr lang="en-US" altLang="zh-TW" b="1" dirty="0" smtClean="0">
                <a:latin typeface="楷体" pitchFamily="49" charset="-122"/>
                <a:ea typeface="楷体" pitchFamily="49" charset="-122"/>
              </a:rPr>
              <a:t>&amp; </a:t>
            </a:r>
            <a:r>
              <a:rPr lang="zh-TW" altLang="en-US" b="1" dirty="0" smtClean="0">
                <a:latin typeface="楷体" pitchFamily="49" charset="-122"/>
                <a:ea typeface="楷体" pitchFamily="49" charset="-122"/>
              </a:rPr>
              <a:t>语言 。</a:t>
            </a:r>
          </a:p>
          <a:p>
            <a:pPr lvl="2" eaLnBrk="1" hangingPunct="1">
              <a:defRPr/>
            </a:pPr>
            <a:r>
              <a:rPr lang="en-US" altLang="zh-TW" dirty="0" smtClean="0"/>
              <a:t>4</a:t>
            </a:r>
            <a:r>
              <a:rPr lang="zh-TW" altLang="en-US" dirty="0" smtClean="0"/>
              <a:t>个核甘酸</a:t>
            </a:r>
            <a:r>
              <a:rPr lang="en-US" altLang="zh-TW" dirty="0" smtClean="0"/>
              <a:t>(</a:t>
            </a:r>
            <a:r>
              <a:rPr lang="en-US" altLang="zh-TW" dirty="0" err="1" smtClean="0"/>
              <a:t>necleotides</a:t>
            </a:r>
            <a:r>
              <a:rPr lang="en-US" altLang="zh-TW" dirty="0" smtClean="0"/>
              <a:t>)</a:t>
            </a:r>
            <a:r>
              <a:rPr lang="zh-TW" altLang="en-US" dirty="0" smtClean="0"/>
              <a:t>组成</a:t>
            </a:r>
            <a:r>
              <a:rPr lang="en-US" altLang="zh-TW" dirty="0" smtClean="0"/>
              <a:t>64</a:t>
            </a:r>
            <a:r>
              <a:rPr lang="zh-TW" altLang="en-US" dirty="0" smtClean="0"/>
              <a:t>个密码</a:t>
            </a:r>
            <a:r>
              <a:rPr lang="en-US" altLang="zh-TW" dirty="0" smtClean="0"/>
              <a:t>(codons)</a:t>
            </a:r>
            <a:r>
              <a:rPr lang="zh-TW" altLang="en-US" dirty="0" smtClean="0"/>
              <a:t>，密码又可以串成无限组合的基因。</a:t>
            </a:r>
          </a:p>
          <a:p>
            <a:pPr lvl="2" eaLnBrk="1" hangingPunct="1">
              <a:defRPr/>
            </a:pPr>
            <a:r>
              <a:rPr lang="zh-TW" altLang="en-US" dirty="0" smtClean="0"/>
              <a:t>极少数的语音组成</a:t>
            </a:r>
            <a:r>
              <a:rPr lang="zh-TW" altLang="zh-TW" dirty="0" smtClean="0"/>
              <a:t>少量的</a:t>
            </a:r>
            <a:r>
              <a:rPr lang="zh-TW" altLang="en-US" dirty="0" smtClean="0">
                <a:solidFill>
                  <a:srgbClr val="0000FF"/>
                </a:solidFill>
              </a:rPr>
              <a:t>音节</a:t>
            </a:r>
            <a:r>
              <a:rPr lang="zh-TW" altLang="en-US" dirty="0" smtClean="0"/>
              <a:t>结构，音义结合形成数量有限</a:t>
            </a:r>
            <a:r>
              <a:rPr lang="zh-TW" altLang="zh-TW" dirty="0" smtClean="0"/>
              <a:t>的</a:t>
            </a:r>
            <a:r>
              <a:rPr lang="zh-TW" altLang="en-US" dirty="0" smtClean="0">
                <a:solidFill>
                  <a:srgbClr val="0000FF"/>
                </a:solidFill>
              </a:rPr>
              <a:t>词</a:t>
            </a:r>
            <a:r>
              <a:rPr lang="zh-TW" altLang="en-US" dirty="0" smtClean="0"/>
              <a:t>，进而串成无限组合的</a:t>
            </a:r>
            <a:r>
              <a:rPr lang="zh-CN" altLang="en-US" dirty="0" smtClean="0">
                <a:solidFill>
                  <a:srgbClr val="0000FF"/>
                </a:solidFill>
              </a:rPr>
              <a:t>词组</a:t>
            </a:r>
            <a:r>
              <a:rPr lang="zh-CN" altLang="en-US" dirty="0" smtClean="0"/>
              <a:t>和</a:t>
            </a:r>
            <a:r>
              <a:rPr lang="zh-TW" altLang="en-US" dirty="0" smtClean="0">
                <a:solidFill>
                  <a:srgbClr val="0000FF"/>
                </a:solidFill>
              </a:rPr>
              <a:t>句子</a:t>
            </a:r>
            <a:r>
              <a:rPr lang="zh-TW" altLang="en-US" dirty="0" smtClean="0"/>
              <a:t>。</a:t>
            </a:r>
            <a:endParaRPr lang="en-US" altLang="zh-TW" dirty="0" smtClean="0"/>
          </a:p>
          <a:p>
            <a:pPr lvl="2" eaLnBrk="1" hangingPunct="1">
              <a:defRPr/>
            </a:pPr>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fade">
                                      <p:cBhvr>
                                        <p:cTn id="7" dur="500"/>
                                        <p:tgtEl>
                                          <p:spTgt spid="860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xEl>
                                              <p:pRg st="1" end="1"/>
                                            </p:txEl>
                                          </p:spTgt>
                                        </p:tgtEl>
                                        <p:attrNameLst>
                                          <p:attrName>style.visibility</p:attrName>
                                        </p:attrNameLst>
                                      </p:cBhvr>
                                      <p:to>
                                        <p:strVal val="visible"/>
                                      </p:to>
                                    </p:set>
                                    <p:animEffect transition="in" filter="fade">
                                      <p:cBhvr>
                                        <p:cTn id="10" dur="500"/>
                                        <p:tgtEl>
                                          <p:spTgt spid="8601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6018">
                                            <p:txEl>
                                              <p:pRg st="2" end="2"/>
                                            </p:txEl>
                                          </p:spTgt>
                                        </p:tgtEl>
                                        <p:attrNameLst>
                                          <p:attrName>style.visibility</p:attrName>
                                        </p:attrNameLst>
                                      </p:cBhvr>
                                      <p:to>
                                        <p:strVal val="visible"/>
                                      </p:to>
                                    </p:set>
                                    <p:animEffect transition="in" filter="fade">
                                      <p:cBhvr>
                                        <p:cTn id="15" dur="500"/>
                                        <p:tgtEl>
                                          <p:spTgt spid="8601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6018">
                                            <p:txEl>
                                              <p:pRg st="3" end="3"/>
                                            </p:txEl>
                                          </p:spTgt>
                                        </p:tgtEl>
                                        <p:attrNameLst>
                                          <p:attrName>style.visibility</p:attrName>
                                        </p:attrNameLst>
                                      </p:cBhvr>
                                      <p:to>
                                        <p:strVal val="visible"/>
                                      </p:to>
                                    </p:set>
                                    <p:animEffect transition="in" filter="fade">
                                      <p:cBhvr>
                                        <p:cTn id="18" dur="500"/>
                                        <p:tgtEl>
                                          <p:spTgt spid="8601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6018">
                                            <p:txEl>
                                              <p:pRg st="4" end="4"/>
                                            </p:txEl>
                                          </p:spTgt>
                                        </p:tgtEl>
                                        <p:attrNameLst>
                                          <p:attrName>style.visibility</p:attrName>
                                        </p:attrNameLst>
                                      </p:cBhvr>
                                      <p:to>
                                        <p:strVal val="visible"/>
                                      </p:to>
                                    </p:set>
                                    <p:animEffect transition="in" filter="fade">
                                      <p:cBhvr>
                                        <p:cTn id="21" dur="500"/>
                                        <p:tgtEl>
                                          <p:spTgt spid="8601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6018">
                                            <p:txEl>
                                              <p:pRg st="5" end="5"/>
                                            </p:txEl>
                                          </p:spTgt>
                                        </p:tgtEl>
                                        <p:attrNameLst>
                                          <p:attrName>style.visibility</p:attrName>
                                        </p:attrNameLst>
                                      </p:cBhvr>
                                      <p:to>
                                        <p:strVal val="visible"/>
                                      </p:to>
                                    </p:set>
                                    <p:animEffect transition="in" filter="fade">
                                      <p:cBhvr>
                                        <p:cTn id="26" dur="500"/>
                                        <p:tgtEl>
                                          <p:spTgt spid="8601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6018">
                                            <p:txEl>
                                              <p:pRg st="6" end="6"/>
                                            </p:txEl>
                                          </p:spTgt>
                                        </p:tgtEl>
                                        <p:attrNameLst>
                                          <p:attrName>style.visibility</p:attrName>
                                        </p:attrNameLst>
                                      </p:cBhvr>
                                      <p:to>
                                        <p:strVal val="visible"/>
                                      </p:to>
                                    </p:set>
                                    <p:animEffect transition="in" filter="fade">
                                      <p:cBhvr>
                                        <p:cTn id="29" dur="500"/>
                                        <p:tgtEl>
                                          <p:spTgt spid="8601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6018">
                                            <p:txEl>
                                              <p:pRg st="7" end="7"/>
                                            </p:txEl>
                                          </p:spTgt>
                                        </p:tgtEl>
                                        <p:attrNameLst>
                                          <p:attrName>style.visibility</p:attrName>
                                        </p:attrNameLst>
                                      </p:cBhvr>
                                      <p:to>
                                        <p:strVal val="visible"/>
                                      </p:to>
                                    </p:set>
                                    <p:animEffect transition="in" filter="fade">
                                      <p:cBhvr>
                                        <p:cTn id="32" dur="500"/>
                                        <p:tgtEl>
                                          <p:spTgt spid="860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版面配置區 3"/>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8F541D2B-27A2-4FD5-B8F3-F462E09F3FD4}" type="datetime1">
              <a:rPr kumimoji="0" lang="zh-TW" altLang="en-US" sz="1200" smtClean="0">
                <a:latin typeface="Arial" charset="0"/>
              </a:rPr>
              <a:pPr>
                <a:spcBef>
                  <a:spcPct val="0"/>
                </a:spcBef>
                <a:buClrTx/>
                <a:buSzTx/>
                <a:buFontTx/>
                <a:buNone/>
              </a:pPr>
              <a:t>2016/9/15</a:t>
            </a:fld>
            <a:endParaRPr kumimoji="0" lang="en-US" altLang="zh-TW" sz="1200" smtClean="0">
              <a:latin typeface="Arial" charset="0"/>
            </a:endParaRPr>
          </a:p>
        </p:txBody>
      </p:sp>
      <p:sp>
        <p:nvSpPr>
          <p:cNvPr id="87042" name="Rectangle 2"/>
          <p:cNvSpPr>
            <a:spLocks noGrp="1" noChangeArrowheads="1"/>
          </p:cNvSpPr>
          <p:nvPr>
            <p:ph type="body" idx="1"/>
          </p:nvPr>
        </p:nvSpPr>
        <p:spPr>
          <a:xfrm>
            <a:off x="271641" y="714356"/>
            <a:ext cx="9180366" cy="5810268"/>
          </a:xfrm>
        </p:spPr>
        <p:txBody>
          <a:bodyPr/>
          <a:lstStyle/>
          <a:p>
            <a:pPr lvl="1" eaLnBrk="1" hangingPunct="1">
              <a:buFont typeface="Wingdings" pitchFamily="2" charset="2"/>
              <a:buChar char="n"/>
              <a:defRPr/>
            </a:pPr>
            <a:r>
              <a:rPr lang="zh-TW" altLang="en-US" dirty="0" smtClean="0"/>
              <a:t>离散组合系统的</a:t>
            </a:r>
            <a:r>
              <a:rPr lang="zh-TW" altLang="zh-TW" dirty="0" smtClean="0"/>
              <a:t>重要</a:t>
            </a:r>
            <a:r>
              <a:rPr lang="zh-TW" altLang="en-US" dirty="0" smtClean="0"/>
              <a:t>后果</a:t>
            </a:r>
            <a:r>
              <a:rPr lang="en-US" altLang="zh-TW" dirty="0" smtClean="0"/>
              <a:t>﹕</a:t>
            </a:r>
          </a:p>
          <a:p>
            <a:pPr lvl="2" eaLnBrk="1" hangingPunct="1">
              <a:buFont typeface="Wingdings" pitchFamily="2" charset="2"/>
              <a:buChar char="p"/>
              <a:defRPr/>
            </a:pPr>
            <a:r>
              <a:rPr lang="zh-TW" altLang="en-US" b="1" dirty="0" smtClean="0"/>
              <a:t>能产性</a:t>
            </a:r>
            <a:r>
              <a:rPr lang="zh-CN" altLang="en-US" dirty="0" smtClean="0"/>
              <a:t>：</a:t>
            </a:r>
            <a:r>
              <a:rPr lang="en-US" altLang="zh-CN" dirty="0" smtClean="0"/>
              <a:t/>
            </a:r>
            <a:br>
              <a:rPr lang="en-US" altLang="zh-CN" dirty="0" smtClean="0"/>
            </a:br>
            <a:r>
              <a:rPr lang="zh-TW" altLang="en-US" dirty="0" smtClean="0">
                <a:latin typeface="宋体" pitchFamily="2" charset="-122"/>
                <a:ea typeface="宋体" pitchFamily="2" charset="-122"/>
              </a:rPr>
              <a:t>扩展和变化是无限的；组合体的数量是无穷的</a:t>
            </a:r>
            <a:r>
              <a:rPr lang="zh-TW" altLang="en-US" dirty="0" smtClean="0"/>
              <a:t>。</a:t>
            </a:r>
            <a:endParaRPr lang="en-US" altLang="zh-TW" dirty="0" smtClean="0"/>
          </a:p>
          <a:p>
            <a:pPr marL="1440000" lvl="2" eaLnBrk="1" hangingPunct="1">
              <a:buFont typeface="Wingdings" pitchFamily="2" charset="2"/>
              <a:buChar char="ü"/>
              <a:defRPr/>
            </a:pPr>
            <a:r>
              <a:rPr lang="zh-TW" altLang="en-US" dirty="0" smtClean="0">
                <a:latin typeface="仿宋" pitchFamily="49" charset="-122"/>
                <a:ea typeface="仿宋" pitchFamily="49" charset="-122"/>
              </a:rPr>
              <a:t>由于语言是一个具有分节特性的离散组合系统，讲母语的人根据自己所知道的语</a:t>
            </a:r>
            <a:r>
              <a:rPr lang="zh-TW" altLang="zh-TW" dirty="0" smtClean="0">
                <a:latin typeface="仿宋" pitchFamily="49" charset="-122"/>
                <a:ea typeface="仿宋" pitchFamily="49" charset="-122"/>
              </a:rPr>
              <a:t>言</a:t>
            </a:r>
            <a:r>
              <a:rPr lang="zh-TW" altLang="en-US" dirty="0" smtClean="0">
                <a:latin typeface="仿宋" pitchFamily="49" charset="-122"/>
                <a:ea typeface="仿宋" pitchFamily="49" charset="-122"/>
              </a:rPr>
              <a:t>元素构成各种组合，可以</a:t>
            </a:r>
            <a:r>
              <a:rPr lang="zh-TW" altLang="en-US" b="1" dirty="0" smtClean="0">
                <a:latin typeface="仿宋" pitchFamily="49" charset="-122"/>
                <a:ea typeface="仿宋" pitchFamily="49" charset="-122"/>
              </a:rPr>
              <a:t>产生出过去自己未曾说过，也未听别人说过的句子</a:t>
            </a:r>
            <a:r>
              <a:rPr lang="zh-TW" altLang="en-US" dirty="0" smtClean="0">
                <a:latin typeface="仿宋" pitchFamily="49" charset="-122"/>
                <a:ea typeface="仿宋" pitchFamily="49" charset="-122"/>
              </a:rPr>
              <a:t>。</a:t>
            </a:r>
            <a:r>
              <a:rPr lang="en-US" altLang="zh-TW" dirty="0" smtClean="0">
                <a:latin typeface="仿宋" pitchFamily="49" charset="-122"/>
                <a:ea typeface="仿宋" pitchFamily="49" charset="-122"/>
              </a:rPr>
              <a:t/>
            </a:r>
            <a:br>
              <a:rPr lang="en-US" altLang="zh-TW" dirty="0" smtClean="0">
                <a:latin typeface="仿宋" pitchFamily="49" charset="-122"/>
                <a:ea typeface="仿宋" pitchFamily="49" charset="-122"/>
              </a:rPr>
            </a:br>
            <a:r>
              <a:rPr lang="zh-TW" altLang="en-US" dirty="0" smtClean="0">
                <a:latin typeface="仿宋" pitchFamily="49" charset="-122"/>
                <a:ea typeface="仿宋" pitchFamily="49" charset="-122"/>
              </a:rPr>
              <a:t>相反，母语的听话人，即使对过去自己没有听过的句子，也可以认出其中包含众所周知的元素，并通过解释它的组合方法，进而理解</a:t>
            </a:r>
            <a:r>
              <a:rPr lang="zh-TW" altLang="zh-TW" dirty="0" smtClean="0">
                <a:latin typeface="仿宋" pitchFamily="49" charset="-122"/>
                <a:ea typeface="仿宋" pitchFamily="49" charset="-122"/>
              </a:rPr>
              <a:t>其</a:t>
            </a:r>
            <a:r>
              <a:rPr lang="zh-TW" altLang="en-US" dirty="0" smtClean="0">
                <a:latin typeface="仿宋" pitchFamily="49" charset="-122"/>
                <a:ea typeface="仿宋" pitchFamily="49" charset="-122"/>
              </a:rPr>
              <a:t>意义</a:t>
            </a:r>
            <a:r>
              <a:rPr lang="zh-TW" altLang="en-US" dirty="0" smtClean="0"/>
              <a:t>。</a:t>
            </a:r>
            <a:endParaRPr lang="en-US" altLang="zh-TW" dirty="0" smtClean="0"/>
          </a:p>
          <a:p>
            <a:pPr lvl="2" eaLnBrk="1" hangingPunct="1">
              <a:defRPr/>
            </a:pPr>
            <a:endParaRPr lang="zh-TW" altLang="en-US" dirty="0" smtClean="0"/>
          </a:p>
          <a:p>
            <a:pPr lvl="2" eaLnBrk="1" hangingPunct="1">
              <a:defRPr/>
            </a:pPr>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Effect transition="in" filter="fade">
                                      <p:cBhvr>
                                        <p:cTn id="7" dur="500"/>
                                        <p:tgtEl>
                                          <p:spTgt spid="8704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7042">
                                            <p:txEl>
                                              <p:pRg st="1" end="1"/>
                                            </p:txEl>
                                          </p:spTgt>
                                        </p:tgtEl>
                                        <p:attrNameLst>
                                          <p:attrName>style.visibility</p:attrName>
                                        </p:attrNameLst>
                                      </p:cBhvr>
                                      <p:to>
                                        <p:strVal val="visible"/>
                                      </p:to>
                                    </p:set>
                                    <p:animEffect transition="in" filter="fade">
                                      <p:cBhvr>
                                        <p:cTn id="10" dur="500"/>
                                        <p:tgtEl>
                                          <p:spTgt spid="8704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7042">
                                            <p:txEl>
                                              <p:pRg st="2" end="2"/>
                                            </p:txEl>
                                          </p:spTgt>
                                        </p:tgtEl>
                                        <p:attrNameLst>
                                          <p:attrName>style.visibility</p:attrName>
                                        </p:attrNameLst>
                                      </p:cBhvr>
                                      <p:to>
                                        <p:strVal val="visible"/>
                                      </p:to>
                                    </p:set>
                                    <p:animEffect transition="in" filter="fade">
                                      <p:cBhvr>
                                        <p:cTn id="13" dur="500"/>
                                        <p:tgtEl>
                                          <p:spTgt spid="87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247632"/>
          </a:xfrm>
        </p:spPr>
        <p:txBody>
          <a:bodyPr/>
          <a:lstStyle/>
          <a:p>
            <a:endParaRPr lang="zh-CN" altLang="en-US"/>
          </a:p>
        </p:txBody>
      </p:sp>
      <p:sp>
        <p:nvSpPr>
          <p:cNvPr id="3" name="内容占位符 2"/>
          <p:cNvSpPr>
            <a:spLocks noGrp="1"/>
          </p:cNvSpPr>
          <p:nvPr>
            <p:ph idx="1"/>
          </p:nvPr>
        </p:nvSpPr>
        <p:spPr>
          <a:xfrm>
            <a:off x="762000" y="1071546"/>
            <a:ext cx="8416925" cy="5424504"/>
          </a:xfrm>
        </p:spPr>
        <p:txBody>
          <a:bodyPr/>
          <a:lstStyle/>
          <a:p>
            <a:pPr marL="588600" lvl="2" indent="-457200" eaLnBrk="1" hangingPunct="1">
              <a:buFont typeface="+mj-ea"/>
              <a:buAutoNum type="circleNumDbPlain"/>
              <a:defRPr/>
            </a:pPr>
            <a:r>
              <a:rPr lang="zh-TW" altLang="en-US" dirty="0" smtClean="0"/>
              <a:t>一种语言所能包含的句子的数量是无限的。</a:t>
            </a:r>
          </a:p>
          <a:p>
            <a:pPr marL="540000" lvl="2" eaLnBrk="1" hangingPunct="1">
              <a:buFont typeface="Wingdings" pitchFamily="2" charset="2"/>
              <a:buChar char="ü"/>
              <a:defRPr/>
            </a:pPr>
            <a:r>
              <a:rPr lang="zh-TW" altLang="en-US" dirty="0" smtClean="0">
                <a:latin typeface="仿宋" pitchFamily="49" charset="-122"/>
                <a:ea typeface="仿宋" pitchFamily="49" charset="-122"/>
              </a:rPr>
              <a:t>一种语言即使有几十万个单词，也只是有限的</a:t>
            </a:r>
            <a:r>
              <a:rPr lang="zh-CN" altLang="en-US" dirty="0" smtClean="0">
                <a:latin typeface="仿宋" pitchFamily="49" charset="-122"/>
                <a:ea typeface="仿宋" pitchFamily="49" charset="-122"/>
              </a:rPr>
              <a:t>；</a:t>
            </a:r>
            <a:r>
              <a:rPr lang="zh-TW" altLang="en-US" dirty="0" smtClean="0">
                <a:latin typeface="仿宋" pitchFamily="49" charset="-122"/>
                <a:ea typeface="仿宋" pitchFamily="49" charset="-122"/>
              </a:rPr>
              <a:t>其排列方法</a:t>
            </a:r>
            <a:r>
              <a:rPr lang="en-US" altLang="zh-TW" dirty="0" smtClean="0">
                <a:latin typeface="仿宋" pitchFamily="49" charset="-122"/>
                <a:ea typeface="仿宋" pitchFamily="49" charset="-122"/>
              </a:rPr>
              <a:t>(</a:t>
            </a:r>
            <a:r>
              <a:rPr lang="zh-TW" altLang="en-US" dirty="0" smtClean="0">
                <a:latin typeface="仿宋" pitchFamily="49" charset="-122"/>
                <a:ea typeface="仿宋" pitchFamily="49" charset="-122"/>
              </a:rPr>
              <a:t>规则</a:t>
            </a:r>
            <a:r>
              <a:rPr lang="en-US" altLang="zh-TW" dirty="0" smtClean="0">
                <a:latin typeface="仿宋" pitchFamily="49" charset="-122"/>
                <a:ea typeface="仿宋" pitchFamily="49" charset="-122"/>
              </a:rPr>
              <a:t>)</a:t>
            </a:r>
            <a:r>
              <a:rPr lang="zh-TW" altLang="en-US" dirty="0" smtClean="0">
                <a:latin typeface="仿宋" pitchFamily="49" charset="-122"/>
                <a:ea typeface="仿宋" pitchFamily="49" charset="-122"/>
              </a:rPr>
              <a:t>也是有限的。</a:t>
            </a:r>
            <a:r>
              <a:rPr lang="en-US" altLang="zh-TW" dirty="0" smtClean="0">
                <a:latin typeface="仿宋" pitchFamily="49" charset="-122"/>
                <a:ea typeface="仿宋" pitchFamily="49" charset="-122"/>
              </a:rPr>
              <a:t/>
            </a:r>
            <a:br>
              <a:rPr lang="en-US" altLang="zh-TW" dirty="0" smtClean="0">
                <a:latin typeface="仿宋" pitchFamily="49" charset="-122"/>
                <a:ea typeface="仿宋" pitchFamily="49" charset="-122"/>
              </a:rPr>
            </a:br>
            <a:r>
              <a:rPr lang="zh-TW" altLang="en-US" dirty="0" smtClean="0">
                <a:latin typeface="仿宋" pitchFamily="49" charset="-122"/>
                <a:ea typeface="仿宋" pitchFamily="49" charset="-122"/>
              </a:rPr>
              <a:t>然而却能够不断造出许多新句子，而且永远存在着创造新句子的可能性。原因是</a:t>
            </a:r>
            <a:r>
              <a:rPr lang="en-US" altLang="zh-TW" dirty="0" smtClean="0">
                <a:latin typeface="仿宋" pitchFamily="49" charset="-122"/>
                <a:ea typeface="仿宋" pitchFamily="49" charset="-122"/>
              </a:rPr>
              <a:t>﹕</a:t>
            </a:r>
          </a:p>
          <a:p>
            <a:pPr marL="900000" lvl="3" eaLnBrk="1" hangingPunct="1">
              <a:buFont typeface="Arial" pitchFamily="34" charset="0"/>
              <a:buChar char="•"/>
              <a:defRPr/>
            </a:pPr>
            <a:r>
              <a:rPr lang="zh-TW" altLang="en-US" dirty="0" smtClean="0"/>
              <a:t>任何语言都有</a:t>
            </a:r>
            <a:r>
              <a:rPr lang="zh-CN" altLang="en-US" dirty="0" smtClean="0"/>
              <a:t>“</a:t>
            </a:r>
            <a:r>
              <a:rPr lang="zh-TW" altLang="en-US" dirty="0" smtClean="0"/>
              <a:t>循环性</a:t>
            </a:r>
            <a:r>
              <a:rPr lang="zh-CN" altLang="en-US" dirty="0" smtClean="0"/>
              <a:t>”</a:t>
            </a:r>
            <a:r>
              <a:rPr lang="zh-TW" altLang="en-US" dirty="0" smtClean="0"/>
              <a:t>这一特性。</a:t>
            </a:r>
          </a:p>
          <a:p>
            <a:pPr marL="900000" lvl="3" eaLnBrk="1" hangingPunct="1">
              <a:buFont typeface="Arial" pitchFamily="34" charset="0"/>
              <a:buChar char="•"/>
              <a:defRPr/>
            </a:pPr>
            <a:r>
              <a:rPr lang="zh-TW" altLang="en-US" dirty="0" smtClean="0"/>
              <a:t>元素有限，规则也有限，但规则可循环使用，故组合无限。</a:t>
            </a:r>
            <a:endParaRPr lang="en-US" altLang="zh-TW" dirty="0" smtClean="0"/>
          </a:p>
          <a:p>
            <a:pPr marL="588600" lvl="3" indent="-457200" eaLnBrk="1" hangingPunct="1">
              <a:buFont typeface="+mj-ea"/>
              <a:buAutoNum type="circleNumDbPlain" startAt="2"/>
              <a:defRPr/>
            </a:pPr>
            <a:r>
              <a:rPr lang="zh-TW" altLang="en-US" sz="2400" dirty="0" smtClean="0"/>
              <a:t>一个句子的长度理论上也是无限的。</a:t>
            </a:r>
          </a:p>
          <a:p>
            <a:pPr marL="900000" lvl="3" eaLnBrk="1" hangingPunct="1">
              <a:buFont typeface="Arial" pitchFamily="34" charset="0"/>
              <a:buChar char="•"/>
              <a:defRPr/>
            </a:pPr>
            <a:r>
              <a:rPr lang="zh-TW" altLang="en-US" dirty="0" smtClean="0"/>
              <a:t>根据</a:t>
            </a:r>
            <a:r>
              <a:rPr lang="en-US" altLang="zh-TW" i="1" dirty="0" smtClean="0"/>
              <a:t>The Guinness Book of World Records</a:t>
            </a:r>
            <a:r>
              <a:rPr lang="zh-TW" altLang="zh-TW" dirty="0" smtClean="0"/>
              <a:t>，</a:t>
            </a:r>
            <a:r>
              <a:rPr lang="zh-TW" altLang="en-US" dirty="0" smtClean="0"/>
              <a:t>英语里最长的句子是伟大的美国作家、诺贝尔奖得主</a:t>
            </a:r>
            <a:r>
              <a:rPr lang="en-US" altLang="zh-TW" dirty="0" smtClean="0"/>
              <a:t>William Faulkner</a:t>
            </a:r>
            <a:r>
              <a:rPr lang="zh-TW" altLang="en-US" dirty="0" smtClean="0"/>
              <a:t>的小说</a:t>
            </a:r>
            <a:r>
              <a:rPr lang="en-US" altLang="zh-TW" i="1" dirty="0" smtClean="0"/>
              <a:t>Absalom, Absalom!</a:t>
            </a:r>
            <a:r>
              <a:rPr lang="zh-TW" altLang="en-US" dirty="0" smtClean="0"/>
              <a:t>里的一句话</a:t>
            </a:r>
            <a:r>
              <a:rPr lang="en-US" altLang="zh-TW" dirty="0" smtClean="0"/>
              <a:t>﹕</a:t>
            </a:r>
            <a:r>
              <a:rPr lang="zh-TW" altLang="en-US" dirty="0" smtClean="0"/>
              <a:t>共有</a:t>
            </a:r>
            <a:r>
              <a:rPr lang="en-US" altLang="zh-TW" dirty="0" smtClean="0"/>
              <a:t>1300</a:t>
            </a:r>
            <a:r>
              <a:rPr lang="zh-TW" altLang="en-US" dirty="0" smtClean="0"/>
              <a:t>个词。</a:t>
            </a:r>
            <a:endParaRPr lang="en-US" altLang="zh-TW"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版面配置區 3"/>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231F6206-97A5-41A9-9683-0F94D4FEFCEF}" type="datetime1">
              <a:rPr kumimoji="0" lang="zh-TW" altLang="en-US" sz="1200" smtClean="0">
                <a:latin typeface="Arial" charset="0"/>
              </a:rPr>
              <a:pPr>
                <a:spcBef>
                  <a:spcPct val="0"/>
                </a:spcBef>
                <a:buClrTx/>
                <a:buSzTx/>
                <a:buFontTx/>
                <a:buNone/>
              </a:pPr>
              <a:t>2016/9/15</a:t>
            </a:fld>
            <a:endParaRPr kumimoji="0" lang="en-US" altLang="zh-TW" sz="1200" smtClean="0">
              <a:latin typeface="Arial" charset="0"/>
            </a:endParaRPr>
          </a:p>
        </p:txBody>
      </p:sp>
      <p:sp>
        <p:nvSpPr>
          <p:cNvPr id="88066" name="Rectangle 2"/>
          <p:cNvSpPr>
            <a:spLocks noGrp="1" noChangeArrowheads="1"/>
          </p:cNvSpPr>
          <p:nvPr>
            <p:ph type="body" idx="1"/>
          </p:nvPr>
        </p:nvSpPr>
        <p:spPr>
          <a:xfrm>
            <a:off x="194275" y="404813"/>
            <a:ext cx="9257731" cy="6119812"/>
          </a:xfrm>
        </p:spPr>
        <p:txBody>
          <a:bodyPr/>
          <a:lstStyle/>
          <a:p>
            <a:pPr marL="360000" lvl="3" eaLnBrk="1" hangingPunct="1">
              <a:lnSpc>
                <a:spcPct val="80000"/>
              </a:lnSpc>
              <a:defRPr/>
            </a:pPr>
            <a:r>
              <a:rPr lang="en-US" altLang="zh-TW" sz="1600" b="1" i="1" smtClean="0"/>
              <a:t>They both bore it as though in deliberate flagellant exaltation of physical misery transmogrified into the spirits’ travail of the two young men during that time fifty years ago, or forty-eight rather, then forty-seven and then forty-six, since it was ’64 and then ’65 and the starved and ragged remnant of an army having retreated across Alabama and Georgia and into Carolina, swept onward not by a victorious army behind it but rather by a mounting tide of the names of lost battles from either side – Chickamauga and Franklin, Vicksburg and Corinth and Atlanta – battles not lost alone because of superior numbers and failing ammunition and stores, but because of generals who should not have been generals, who were generals not through training in contemporary methods or aptitude for learning them, but by the divine right to say ‘Go there’ conferred upon them by an absolute caste system; or because the generals of it never lived long enough to learn how to fight massed cautious accretionary battles, since they were already as obsolete as Richard or Roland or du Guesclin, who wore plumes and cloaks lined with scarlet at twenty-eight and thirty and thirty-two and captured warships with cavalry charges but no grain or meat or bullets, who would whip three separate armies in as many days and then tear down their own fences to cook meat robbed from their own smokehouses, who on one night and with a handful of men would gallantly set fire to and destroy a million dollar garrison of enemy supplies and on the next night be discovered by a neighbour in bed with his wife and be shot to death – two, four, now two again, according to Quentin and Shreve, the two the four the two still talking – the one who did not yet know what he was going to do, the other who knew what he would have to do yet could not reconcile himself – Henry citing himself as authority for incest, talking about his Duke John of Lorraine as if he hoped possibly to evoke that condemned and excommunicated shade to tell him in person that it was all right, as people both before and since have tried to evoke God or devil to justify them in what their glands insisted upon – the two the four the two facing one another in the tomblike room: Shreve, the Canadian, the child of blizzards and of cold in a bathrobe with an overcoat above it, the collar turned up about his ears; Quentin, the Southerner, the morose and delicate offspring of rain and steamy heat in the thin suitable clothing which he had brought from Mississippi, his overcoat (as thin and vain for what it was as the suit) lying on the floor where he had not even bothered to raise it… …</a:t>
            </a:r>
            <a:endParaRPr lang="en-US" altLang="zh-TW" sz="1600" b="1" smtClean="0"/>
          </a:p>
          <a:p>
            <a:pPr lvl="3" eaLnBrk="1" hangingPunct="1">
              <a:lnSpc>
                <a:spcPct val="80000"/>
              </a:lnSpc>
              <a:defRPr/>
            </a:pPr>
            <a:r>
              <a:rPr lang="zh-TW" altLang="zh-TW" smtClean="0"/>
              <a:t>你</a:t>
            </a:r>
            <a:r>
              <a:rPr lang="zh-TW" altLang="en-US" smtClean="0"/>
              <a:t>是否愿意打破</a:t>
            </a:r>
            <a:r>
              <a:rPr lang="en-US" altLang="zh-TW" smtClean="0"/>
              <a:t>Guinness</a:t>
            </a:r>
            <a:r>
              <a:rPr lang="zh-CN" altLang="en-US" smtClean="0"/>
              <a:t>记录</a:t>
            </a:r>
            <a:r>
              <a:rPr lang="en-US" altLang="zh-TW" smtClean="0"/>
              <a:t>﹖</a:t>
            </a:r>
          </a:p>
          <a:p>
            <a:pPr lvl="3" eaLnBrk="1" hangingPunct="1">
              <a:defRPr/>
            </a:pPr>
            <a:endParaRPr lang="zh-TW"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animEffect transition="in" filter="wipe(up)">
                                      <p:cBhvr>
                                        <p:cTn id="7" dur="500"/>
                                        <p:tgtEl>
                                          <p:spTgt spid="880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8066">
                                            <p:txEl>
                                              <p:pRg st="1" end="1"/>
                                            </p:txEl>
                                          </p:spTgt>
                                        </p:tgtEl>
                                        <p:attrNameLst>
                                          <p:attrName>style.visibility</p:attrName>
                                        </p:attrNameLst>
                                      </p:cBhvr>
                                      <p:to>
                                        <p:strVal val="visible"/>
                                      </p:to>
                                    </p:set>
                                    <p:animEffect transition="in" filter="wipe(up)">
                                      <p:cBhvr>
                                        <p:cTn id="12" dur="500"/>
                                        <p:tgtEl>
                                          <p:spTgt spid="880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571480"/>
            <a:ext cx="8416925" cy="819136"/>
          </a:xfrm>
        </p:spPr>
        <p:txBody>
          <a:bodyPr/>
          <a:lstStyle/>
          <a:p>
            <a:r>
              <a:rPr lang="zh-CN" altLang="en-US" sz="4000" smtClean="0">
                <a:latin typeface="黑体" pitchFamily="49" charset="-122"/>
                <a:ea typeface="黑体" pitchFamily="49" charset="-122"/>
              </a:rPr>
              <a:t>内容概要</a:t>
            </a:r>
            <a:endParaRPr lang="zh-CN" altLang="en-US" sz="4000">
              <a:latin typeface="黑体" pitchFamily="49" charset="-122"/>
              <a:ea typeface="黑体" pitchFamily="49" charset="-122"/>
            </a:endParaRPr>
          </a:p>
        </p:txBody>
      </p:sp>
      <p:sp>
        <p:nvSpPr>
          <p:cNvPr id="3" name="内容占位符 2"/>
          <p:cNvSpPr>
            <a:spLocks noGrp="1"/>
          </p:cNvSpPr>
          <p:nvPr>
            <p:ph idx="1"/>
          </p:nvPr>
        </p:nvSpPr>
        <p:spPr>
          <a:xfrm>
            <a:off x="522256" y="1643050"/>
            <a:ext cx="8929750" cy="4643470"/>
          </a:xfrm>
        </p:spPr>
        <p:txBody>
          <a:bodyPr/>
          <a:lstStyle/>
          <a:p>
            <a:pPr>
              <a:buFont typeface="Wingdings" pitchFamily="2" charset="2"/>
              <a:buChar char="n"/>
            </a:pPr>
            <a:r>
              <a:rPr lang="zh-CN" altLang="en-US" dirty="0" smtClean="0">
                <a:latin typeface="黑体" pitchFamily="49" charset="-122"/>
                <a:ea typeface="黑体" pitchFamily="49" charset="-122"/>
              </a:rPr>
              <a:t>大学国文</a:t>
            </a:r>
            <a:r>
              <a:rPr lang="zh-CN" altLang="en-US" dirty="0" smtClean="0"/>
              <a:t> ：</a:t>
            </a:r>
            <a:endParaRPr lang="en-US" altLang="zh-CN" dirty="0" smtClean="0"/>
          </a:p>
          <a:p>
            <a:pPr marL="702000">
              <a:spcBef>
                <a:spcPts val="600"/>
              </a:spcBef>
            </a:pPr>
            <a:r>
              <a:rPr lang="zh-CN" altLang="en-US" sz="2800" dirty="0" smtClean="0">
                <a:latin typeface="仿宋" pitchFamily="49" charset="-122"/>
                <a:ea typeface="仿宋" pitchFamily="49" charset="-122"/>
              </a:rPr>
              <a:t>文学（古代、现代）</a:t>
            </a:r>
            <a:r>
              <a:rPr lang="en-US" altLang="zh-CN" sz="2800" dirty="0" smtClean="0">
                <a:latin typeface="仿宋" pitchFamily="49" charset="-122"/>
                <a:ea typeface="仿宋" pitchFamily="49" charset="-122"/>
              </a:rPr>
              <a:t>+ </a:t>
            </a:r>
            <a:r>
              <a:rPr lang="zh-CN" altLang="en-US" sz="2800" dirty="0" smtClean="0">
                <a:latin typeface="仿宋" pitchFamily="49" charset="-122"/>
                <a:ea typeface="仿宋" pitchFamily="49" charset="-122"/>
              </a:rPr>
              <a:t>语言文字</a:t>
            </a:r>
            <a:endParaRPr lang="en-US" altLang="zh-CN" sz="2800" dirty="0" smtClean="0">
              <a:latin typeface="仿宋" pitchFamily="49" charset="-122"/>
              <a:ea typeface="仿宋" pitchFamily="49" charset="-122"/>
            </a:endParaRPr>
          </a:p>
          <a:p>
            <a:pPr marL="702000">
              <a:spcBef>
                <a:spcPts val="600"/>
              </a:spcBef>
            </a:pPr>
            <a:r>
              <a:rPr lang="zh-CN" altLang="en-US" sz="2800" b="1" dirty="0" smtClean="0">
                <a:latin typeface="仿宋" pitchFamily="49" charset="-122"/>
                <a:ea typeface="仿宋" pitchFamily="49" charset="-122"/>
              </a:rPr>
              <a:t>语言文字</a:t>
            </a:r>
            <a:r>
              <a:rPr lang="zh-CN" altLang="en-US" sz="2800" dirty="0" smtClean="0">
                <a:latin typeface="仿宋" pitchFamily="49" charset="-122"/>
                <a:ea typeface="仿宋" pitchFamily="49" charset="-122"/>
              </a:rPr>
              <a:t>：学习内容</a:t>
            </a:r>
            <a:r>
              <a:rPr lang="en-US" altLang="zh-CN" sz="2800" dirty="0" smtClean="0">
                <a:latin typeface="仿宋" pitchFamily="49" charset="-122"/>
                <a:ea typeface="仿宋" pitchFamily="49" charset="-122"/>
              </a:rPr>
              <a:t>&amp;</a:t>
            </a:r>
            <a:r>
              <a:rPr lang="zh-CN" altLang="en-US" sz="2800" dirty="0" smtClean="0">
                <a:latin typeface="仿宋" pitchFamily="49" charset="-122"/>
                <a:ea typeface="仿宋" pitchFamily="49" charset="-122"/>
              </a:rPr>
              <a:t>分析范式</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迥异于“文学”</a:t>
            </a:r>
          </a:p>
          <a:p>
            <a:pPr>
              <a:buFont typeface="Wingdings" pitchFamily="2" charset="2"/>
              <a:buChar char="n"/>
            </a:pPr>
            <a:r>
              <a:rPr lang="zh-CN" altLang="en-US" dirty="0" smtClean="0">
                <a:latin typeface="黑体" pitchFamily="49" charset="-122"/>
                <a:ea typeface="黑体" pitchFamily="49" charset="-122"/>
              </a:rPr>
              <a:t>“语言文字”部分</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学习方法：</a:t>
            </a:r>
            <a:endParaRPr lang="en-US" altLang="zh-CN" dirty="0" smtClean="0">
              <a:latin typeface="黑体" pitchFamily="49" charset="-122"/>
              <a:ea typeface="黑体" pitchFamily="49" charset="-122"/>
            </a:endParaRPr>
          </a:p>
          <a:p>
            <a:pPr marL="702000">
              <a:spcBef>
                <a:spcPts val="600"/>
              </a:spcBef>
            </a:pPr>
            <a:r>
              <a:rPr lang="zh-CN" altLang="en-US" sz="2800" dirty="0" smtClean="0">
                <a:latin typeface="仿宋" pitchFamily="49" charset="-122"/>
                <a:ea typeface="仿宋" pitchFamily="49" charset="-122"/>
              </a:rPr>
              <a:t>要</a:t>
            </a:r>
            <a:r>
              <a:rPr lang="zh-CN" altLang="en-US" sz="2800" smtClean="0">
                <a:latin typeface="仿宋" pitchFamily="49" charset="-122"/>
                <a:ea typeface="仿宋" pitchFamily="49" charset="-122"/>
              </a:rPr>
              <a:t>不要大量阅读？</a:t>
            </a:r>
            <a:endParaRPr lang="en-US" altLang="zh-CN" sz="2800" dirty="0" smtClean="0">
              <a:latin typeface="仿宋" pitchFamily="49" charset="-122"/>
              <a:ea typeface="仿宋" pitchFamily="49" charset="-122"/>
            </a:endParaRPr>
          </a:p>
          <a:p>
            <a:pPr marL="702000">
              <a:spcBef>
                <a:spcPts val="600"/>
              </a:spcBef>
            </a:pPr>
            <a:r>
              <a:rPr lang="zh-CN" altLang="en-US" sz="2800" dirty="0" smtClean="0">
                <a:latin typeface="仿宋" pitchFamily="49" charset="-122"/>
                <a:ea typeface="仿宋" pitchFamily="49" charset="-122"/>
              </a:rPr>
              <a:t>要不要“死记硬背”？</a:t>
            </a:r>
            <a:endParaRPr lang="en-US" altLang="zh-CN" sz="2800" dirty="0" smtClean="0">
              <a:latin typeface="仿宋" pitchFamily="49" charset="-122"/>
              <a:ea typeface="仿宋" pitchFamily="49" charset="-122"/>
            </a:endParaRPr>
          </a:p>
          <a:p>
            <a:pPr marL="702000">
              <a:buFont typeface="Wingdings" pitchFamily="2" charset="2"/>
              <a:buChar char="ü"/>
            </a:pPr>
            <a:r>
              <a:rPr lang="zh-CN" altLang="en-US" b="1" dirty="0" smtClean="0">
                <a:latin typeface="仿宋" pitchFamily="49" charset="-122"/>
                <a:ea typeface="仿宋" pitchFamily="49" charset="-122"/>
              </a:rPr>
              <a:t>问题取向：解题！</a:t>
            </a:r>
            <a:r>
              <a:rPr lang="en-US" altLang="zh-CN" sz="2800" b="1" dirty="0" smtClean="0">
                <a:latin typeface="仿宋" pitchFamily="49" charset="-122"/>
                <a:ea typeface="仿宋" pitchFamily="49" charset="-122"/>
              </a:rPr>
              <a:t/>
            </a:r>
            <a:br>
              <a:rPr lang="en-US" altLang="zh-CN" sz="2800" b="1" dirty="0" smtClean="0">
                <a:latin typeface="仿宋" pitchFamily="49" charset="-122"/>
                <a:ea typeface="仿宋" pitchFamily="49" charset="-122"/>
              </a:rPr>
            </a:br>
            <a:endParaRPr lang="en-US" altLang="zh-CN" sz="2800" b="1"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版面配置區 3"/>
          <p:cNvSpPr>
            <a:spLocks noGrp="1"/>
          </p:cNvSpPr>
          <p:nvPr>
            <p:ph type="dt" sz="quarter" idx="10"/>
          </p:nvPr>
        </p:nvSpPr>
        <p:spPr>
          <a:noFill/>
        </p:spPr>
        <p:txBody>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spcBef>
                <a:spcPct val="0"/>
              </a:spcBef>
              <a:buClrTx/>
              <a:buSzTx/>
              <a:buFontTx/>
              <a:buNone/>
            </a:pPr>
            <a:fld id="{07E67E73-4E72-49C2-953C-7D6B2F1DA4F8}" type="datetime1">
              <a:rPr kumimoji="0" lang="zh-TW" altLang="en-US" sz="1200" smtClean="0">
                <a:latin typeface="Arial" charset="0"/>
              </a:rPr>
              <a:pPr>
                <a:spcBef>
                  <a:spcPct val="0"/>
                </a:spcBef>
                <a:buClrTx/>
                <a:buSzTx/>
                <a:buFontTx/>
                <a:buNone/>
              </a:pPr>
              <a:t>2016/9/15</a:t>
            </a:fld>
            <a:endParaRPr kumimoji="0" lang="en-US" altLang="zh-TW" sz="1200" smtClean="0">
              <a:latin typeface="Arial" charset="0"/>
            </a:endParaRPr>
          </a:p>
        </p:txBody>
      </p:sp>
      <p:sp>
        <p:nvSpPr>
          <p:cNvPr id="102402" name="Rectangle 2"/>
          <p:cNvSpPr>
            <a:spLocks noGrp="1" noChangeArrowheads="1"/>
          </p:cNvSpPr>
          <p:nvPr>
            <p:ph type="body" idx="1"/>
          </p:nvPr>
        </p:nvSpPr>
        <p:spPr>
          <a:xfrm>
            <a:off x="522256" y="500041"/>
            <a:ext cx="8715436" cy="6024583"/>
          </a:xfrm>
        </p:spPr>
        <p:txBody>
          <a:bodyPr/>
          <a:lstStyle/>
          <a:p>
            <a:pPr lvl="3" eaLnBrk="1" hangingPunct="1">
              <a:lnSpc>
                <a:spcPct val="90000"/>
              </a:lnSpc>
              <a:buFont typeface="Wingdings" pitchFamily="2" charset="2"/>
              <a:buNone/>
              <a:defRPr/>
            </a:pPr>
            <a:endParaRPr lang="en-US" altLang="zh-TW" i="1" dirty="0" smtClean="0"/>
          </a:p>
          <a:p>
            <a:pPr lvl="3" eaLnBrk="1" hangingPunct="1">
              <a:lnSpc>
                <a:spcPct val="90000"/>
              </a:lnSpc>
              <a:buFont typeface="Wingdings" pitchFamily="2" charset="2"/>
              <a:buNone/>
              <a:defRPr/>
            </a:pPr>
            <a:endParaRPr lang="en-US" altLang="zh-TW" i="1" dirty="0" smtClean="0"/>
          </a:p>
          <a:p>
            <a:pPr lvl="3" eaLnBrk="1" hangingPunct="1">
              <a:lnSpc>
                <a:spcPct val="90000"/>
              </a:lnSpc>
              <a:buFont typeface="Wingdings" pitchFamily="2" charset="2"/>
              <a:buNone/>
              <a:defRPr/>
            </a:pPr>
            <a:endParaRPr lang="en-US" altLang="zh-TW" i="1" dirty="0" smtClean="0"/>
          </a:p>
          <a:p>
            <a:pPr lvl="3" eaLnBrk="1" hangingPunct="1">
              <a:lnSpc>
                <a:spcPct val="90000"/>
              </a:lnSpc>
              <a:defRPr/>
            </a:pPr>
            <a:endParaRPr lang="en-US" altLang="zh-TW" i="1" dirty="0" smtClean="0"/>
          </a:p>
          <a:p>
            <a:pPr lvl="3" eaLnBrk="1" hangingPunct="1">
              <a:lnSpc>
                <a:spcPct val="90000"/>
              </a:lnSpc>
              <a:defRPr/>
            </a:pPr>
            <a:endParaRPr lang="en-US" altLang="zh-TW" i="1" dirty="0" smtClean="0"/>
          </a:p>
          <a:p>
            <a:pPr lvl="3" eaLnBrk="1" hangingPunct="1">
              <a:lnSpc>
                <a:spcPct val="90000"/>
              </a:lnSpc>
              <a:defRPr/>
            </a:pPr>
            <a:endParaRPr lang="en-US" altLang="zh-TW" i="1" dirty="0" smtClean="0"/>
          </a:p>
          <a:p>
            <a:pPr lvl="3" eaLnBrk="1" hangingPunct="1">
              <a:lnSpc>
                <a:spcPct val="90000"/>
              </a:lnSpc>
              <a:defRPr/>
            </a:pPr>
            <a:r>
              <a:rPr lang="zh-TW" altLang="en-US" i="1" dirty="0" smtClean="0"/>
              <a:t>我知道你知道他知道张三知道</a:t>
            </a:r>
            <a:r>
              <a:rPr lang="en-US" altLang="zh-TW" i="1" dirty="0" smtClean="0">
                <a:latin typeface="Times New Roman"/>
              </a:rPr>
              <a:t>…</a:t>
            </a:r>
            <a:r>
              <a:rPr lang="en-US" altLang="zh-TW" i="1" dirty="0" smtClean="0"/>
              <a:t> </a:t>
            </a:r>
            <a:r>
              <a:rPr lang="en-US" altLang="zh-TW" i="1" dirty="0" smtClean="0">
                <a:latin typeface="Times New Roman"/>
              </a:rPr>
              <a:t>…</a:t>
            </a:r>
            <a:r>
              <a:rPr lang="en-US" altLang="zh-TW" i="1" dirty="0" smtClean="0"/>
              <a:t>     </a:t>
            </a:r>
            <a:r>
              <a:rPr lang="zh-TW" altLang="en-US" i="1" dirty="0" smtClean="0"/>
              <a:t>这件事</a:t>
            </a:r>
            <a:r>
              <a:rPr lang="zh-TW" altLang="en-US" dirty="0" smtClean="0"/>
              <a:t>。</a:t>
            </a:r>
            <a:endParaRPr lang="en-US" altLang="zh-TW" dirty="0" smtClean="0"/>
          </a:p>
          <a:p>
            <a:pPr lvl="3" eaLnBrk="1" hangingPunct="1">
              <a:lnSpc>
                <a:spcPct val="90000"/>
              </a:lnSpc>
              <a:defRPr/>
            </a:pPr>
            <a:endParaRPr lang="en-US" altLang="zh-TW" dirty="0" smtClean="0"/>
          </a:p>
          <a:p>
            <a:pPr marL="720000" lvl="3" eaLnBrk="1" hangingPunct="1">
              <a:lnSpc>
                <a:spcPct val="90000"/>
              </a:lnSpc>
              <a:buFont typeface="Wingdings" pitchFamily="2" charset="2"/>
              <a:buChar char="Ø"/>
              <a:defRPr/>
            </a:pPr>
            <a:r>
              <a:rPr lang="zh-CN" altLang="en-US" sz="2400" dirty="0" smtClean="0">
                <a:latin typeface="仿宋" pitchFamily="49" charset="-122"/>
                <a:ea typeface="仿宋" pitchFamily="49" charset="-122"/>
              </a:rPr>
              <a:t>句子的数量和长度无限，但是</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语言符号组合的方式是有限的</a:t>
            </a:r>
            <a:endParaRPr lang="en-US" altLang="zh-CN" sz="2400" dirty="0" smtClean="0">
              <a:latin typeface="仿宋" pitchFamily="49" charset="-122"/>
              <a:ea typeface="仿宋" pitchFamily="49" charset="-122"/>
            </a:endParaRPr>
          </a:p>
          <a:p>
            <a:pPr marL="720000" lvl="3" eaLnBrk="1" hangingPunct="1">
              <a:lnSpc>
                <a:spcPct val="90000"/>
              </a:lnSpc>
              <a:buFont typeface="Wingdings" pitchFamily="2" charset="2"/>
              <a:buChar char="Ø"/>
              <a:defRPr/>
            </a:pPr>
            <a:r>
              <a:rPr lang="zh-CN" altLang="en-US" sz="2400" dirty="0" smtClean="0">
                <a:latin typeface="仿宋" pitchFamily="49" charset="-122"/>
                <a:ea typeface="仿宋" pitchFamily="49" charset="-122"/>
              </a:rPr>
              <a:t>病句、错句</a:t>
            </a:r>
            <a:endParaRPr lang="en-US" altLang="zh-TW" sz="2400" dirty="0" smtClean="0">
              <a:latin typeface="仿宋" pitchFamily="49" charset="-122"/>
              <a:ea typeface="仿宋" pitchFamily="49" charset="-122"/>
            </a:endParaRPr>
          </a:p>
          <a:p>
            <a:pPr marL="720000" lvl="3" eaLnBrk="1" hangingPunct="1">
              <a:lnSpc>
                <a:spcPct val="90000"/>
              </a:lnSpc>
              <a:buFont typeface="Wingdings" pitchFamily="2" charset="2"/>
              <a:buChar char="Ø"/>
              <a:defRPr/>
            </a:pPr>
            <a:r>
              <a:rPr lang="zh-CN" altLang="en-US" sz="2400" dirty="0" smtClean="0">
                <a:latin typeface="仿宋" pitchFamily="49" charset="-122"/>
                <a:ea typeface="仿宋" pitchFamily="49" charset="-122"/>
              </a:rPr>
              <a:t>语言符号的组合受哪些规则的制约</a:t>
            </a:r>
            <a:r>
              <a:rPr lang="en-US" altLang="zh-TW"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1080000" lvl="3" eaLnBrk="1" hangingPunct="1">
              <a:lnSpc>
                <a:spcPct val="90000"/>
              </a:lnSpc>
              <a:defRPr/>
            </a:pPr>
            <a:r>
              <a:rPr lang="zh-CN" altLang="en-US" dirty="0" smtClean="0">
                <a:solidFill>
                  <a:srgbClr val="FF0000"/>
                </a:solidFill>
              </a:rPr>
              <a:t>符号的组合规则</a:t>
            </a:r>
            <a:r>
              <a:rPr lang="en-US" altLang="zh-CN" dirty="0" smtClean="0">
                <a:solidFill>
                  <a:srgbClr val="FF0000"/>
                </a:solidFill>
              </a:rPr>
              <a:t>=</a:t>
            </a:r>
            <a:r>
              <a:rPr lang="zh-CN" altLang="en-US" dirty="0" smtClean="0">
                <a:solidFill>
                  <a:srgbClr val="FF0000"/>
                </a:solidFill>
              </a:rPr>
              <a:t>语法</a:t>
            </a:r>
            <a:endParaRPr lang="en-US" altLang="zh-TW" dirty="0" smtClean="0">
              <a:solidFill>
                <a:srgbClr val="FF0000"/>
              </a:solidFill>
            </a:endParaRPr>
          </a:p>
          <a:p>
            <a:pPr lvl="3" eaLnBrk="1" hangingPunct="1">
              <a:lnSpc>
                <a:spcPct val="90000"/>
              </a:lnSpc>
              <a:buFont typeface="Wingdings" pitchFamily="2" charset="2"/>
              <a:buNone/>
              <a:defRPr/>
            </a:pPr>
            <a:endParaRPr lang="en-US" altLang="zh-TW" dirty="0" smtClean="0"/>
          </a:p>
        </p:txBody>
      </p:sp>
      <p:grpSp>
        <p:nvGrpSpPr>
          <p:cNvPr id="2" name="Group 12"/>
          <p:cNvGrpSpPr>
            <a:grpSpLocks/>
          </p:cNvGrpSpPr>
          <p:nvPr/>
        </p:nvGrpSpPr>
        <p:grpSpPr bwMode="auto">
          <a:xfrm>
            <a:off x="1879578" y="928670"/>
            <a:ext cx="5013305" cy="1511300"/>
            <a:chOff x="1144" y="119"/>
            <a:chExt cx="2916" cy="952"/>
          </a:xfrm>
        </p:grpSpPr>
        <p:sp>
          <p:nvSpPr>
            <p:cNvPr id="26629" name="Text Box 8"/>
            <p:cNvSpPr txBox="1">
              <a:spLocks noChangeArrowheads="1"/>
            </p:cNvSpPr>
            <p:nvPr/>
          </p:nvSpPr>
          <p:spPr bwMode="auto">
            <a:xfrm>
              <a:off x="1144" y="119"/>
              <a:ext cx="137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lgn="ctr">
                <a:spcBef>
                  <a:spcPct val="0"/>
                </a:spcBef>
                <a:buClrTx/>
                <a:buSzTx/>
                <a:buFontTx/>
                <a:buNone/>
              </a:pPr>
              <a:r>
                <a:rPr lang="zh-TW" altLang="en-US" sz="1600" smtClean="0">
                  <a:latin typeface="Times New Roman" pitchFamily="18" charset="0"/>
                </a:rPr>
                <a:t>中国人姓名库</a:t>
              </a:r>
              <a:r>
                <a:rPr lang="en-US" altLang="zh-TW" sz="1600" smtClean="0">
                  <a:latin typeface="Times New Roman" pitchFamily="18" charset="0"/>
                </a:rPr>
                <a:t>X </a:t>
              </a:r>
              <a:r>
                <a:rPr lang="en-US" altLang="zh-TW" sz="1600">
                  <a:latin typeface="Times New Roman" pitchFamily="18" charset="0"/>
                </a:rPr>
                <a:t>{x</a:t>
              </a:r>
              <a:r>
                <a:rPr lang="en-US" altLang="zh-TW" sz="1600" baseline="-25000">
                  <a:latin typeface="Times New Roman" pitchFamily="18" charset="0"/>
                </a:rPr>
                <a:t>1</a:t>
              </a:r>
              <a:r>
                <a:rPr lang="en-US" altLang="zh-TW" sz="1600">
                  <a:latin typeface="Times New Roman" pitchFamily="18" charset="0"/>
                </a:rPr>
                <a:t>, x</a:t>
              </a:r>
              <a:r>
                <a:rPr lang="en-US" altLang="zh-TW" sz="1600" baseline="-25000">
                  <a:latin typeface="Times New Roman" pitchFamily="18" charset="0"/>
                </a:rPr>
                <a:t>2</a:t>
              </a:r>
              <a:r>
                <a:rPr lang="en-US" altLang="zh-TW" sz="1600">
                  <a:latin typeface="Times New Roman" pitchFamily="18" charset="0"/>
                </a:rPr>
                <a:t>, x</a:t>
              </a:r>
              <a:r>
                <a:rPr lang="en-US" altLang="zh-TW" sz="1600" baseline="-25000">
                  <a:latin typeface="Times New Roman" pitchFamily="18" charset="0"/>
                </a:rPr>
                <a:t>3</a:t>
              </a:r>
              <a:r>
                <a:rPr lang="en-US" altLang="zh-TW" sz="1600">
                  <a:latin typeface="Times New Roman" pitchFamily="18" charset="0"/>
                </a:rPr>
                <a:t>, x</a:t>
              </a:r>
              <a:r>
                <a:rPr lang="en-US" altLang="zh-TW" sz="1600" baseline="-25000">
                  <a:latin typeface="Times New Roman" pitchFamily="18" charset="0"/>
                </a:rPr>
                <a:t>4</a:t>
              </a:r>
              <a:r>
                <a:rPr lang="en-US" altLang="zh-TW" sz="1600">
                  <a:latin typeface="Times New Roman" pitchFamily="18" charset="0"/>
                </a:rPr>
                <a:t>, … x</a:t>
              </a:r>
              <a:r>
                <a:rPr lang="en-US" altLang="zh-TW" sz="1600" baseline="-25000">
                  <a:latin typeface="Times New Roman" pitchFamily="18" charset="0"/>
                </a:rPr>
                <a:t>n-1</a:t>
              </a:r>
              <a:r>
                <a:rPr lang="en-US" altLang="zh-TW" sz="1600">
                  <a:latin typeface="Times New Roman" pitchFamily="18" charset="0"/>
                </a:rPr>
                <a:t>, x</a:t>
              </a:r>
              <a:r>
                <a:rPr lang="en-US" altLang="zh-TW" sz="1600" baseline="-25000">
                  <a:latin typeface="Times New Roman" pitchFamily="18" charset="0"/>
                </a:rPr>
                <a:t>n</a:t>
              </a:r>
              <a:r>
                <a:rPr lang="en-US" altLang="zh-TW" sz="1600">
                  <a:latin typeface="Times New Roman" pitchFamily="18" charset="0"/>
                </a:rPr>
                <a:t>}</a:t>
              </a:r>
            </a:p>
          </p:txBody>
        </p:sp>
        <p:grpSp>
          <p:nvGrpSpPr>
            <p:cNvPr id="3" name="Group 11"/>
            <p:cNvGrpSpPr>
              <a:grpSpLocks/>
            </p:cNvGrpSpPr>
            <p:nvPr/>
          </p:nvGrpSpPr>
          <p:grpSpPr bwMode="auto">
            <a:xfrm>
              <a:off x="1202" y="119"/>
              <a:ext cx="2858" cy="952"/>
              <a:chOff x="1202" y="119"/>
              <a:chExt cx="2858" cy="952"/>
            </a:xfrm>
          </p:grpSpPr>
          <p:grpSp>
            <p:nvGrpSpPr>
              <p:cNvPr id="4" name="Group 3"/>
              <p:cNvGrpSpPr>
                <a:grpSpLocks/>
              </p:cNvGrpSpPr>
              <p:nvPr/>
            </p:nvGrpSpPr>
            <p:grpSpPr bwMode="auto">
              <a:xfrm>
                <a:off x="3334" y="606"/>
                <a:ext cx="726" cy="465"/>
                <a:chOff x="521" y="2965"/>
                <a:chExt cx="726" cy="465"/>
              </a:xfrm>
            </p:grpSpPr>
            <p:sp>
              <p:nvSpPr>
                <p:cNvPr id="102404" name="Text Box 4"/>
                <p:cNvSpPr txBox="1">
                  <a:spLocks noChangeArrowheads="1"/>
                </p:cNvSpPr>
                <p:nvPr/>
              </p:nvSpPr>
              <p:spPr bwMode="auto">
                <a:xfrm>
                  <a:off x="703" y="3164"/>
                  <a:ext cx="4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defRPr/>
                  </a:pPr>
                  <a:r>
                    <a:rPr lang="en-US" altLang="zh-TW" sz="1800">
                      <a:effectLst>
                        <a:outerShdw blurRad="38100" dist="38100" dir="2700000" algn="tl">
                          <a:srgbClr val="000000"/>
                        </a:outerShdw>
                      </a:effectLst>
                      <a:latin typeface="Garamond" pitchFamily="18" charset="0"/>
                    </a:rPr>
                    <a:t>x</a:t>
                  </a:r>
                  <a:r>
                    <a:rPr lang="zh-TW" altLang="en-US" sz="1800">
                      <a:effectLst>
                        <a:outerShdw blurRad="38100" dist="38100" dir="2700000" algn="tl">
                          <a:srgbClr val="000000"/>
                        </a:outerShdw>
                      </a:effectLst>
                      <a:latin typeface="Garamond" pitchFamily="18" charset="0"/>
                    </a:rPr>
                    <a:t>知道</a:t>
                  </a:r>
                </a:p>
              </p:txBody>
            </p:sp>
            <p:sp>
              <p:nvSpPr>
                <p:cNvPr id="26635" name="Line 5"/>
                <p:cNvSpPr>
                  <a:spLocks noChangeShapeType="1"/>
                </p:cNvSpPr>
                <p:nvPr/>
              </p:nvSpPr>
              <p:spPr bwMode="auto">
                <a:xfrm flipV="1">
                  <a:off x="521" y="3339"/>
                  <a:ext cx="227"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Line 6"/>
                <p:cNvSpPr>
                  <a:spLocks noChangeShapeType="1"/>
                </p:cNvSpPr>
                <p:nvPr/>
              </p:nvSpPr>
              <p:spPr bwMode="auto">
                <a:xfrm>
                  <a:off x="1066" y="3339"/>
                  <a:ext cx="181" cy="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Freeform 7"/>
                <p:cNvSpPr>
                  <a:spLocks/>
                </p:cNvSpPr>
                <p:nvPr/>
              </p:nvSpPr>
              <p:spPr bwMode="auto">
                <a:xfrm>
                  <a:off x="653" y="2965"/>
                  <a:ext cx="533" cy="262"/>
                </a:xfrm>
                <a:custGeom>
                  <a:avLst/>
                  <a:gdLst>
                    <a:gd name="T0" fmla="*/ 406 w 533"/>
                    <a:gd name="T1" fmla="*/ 262 h 262"/>
                    <a:gd name="T2" fmla="*/ 474 w 533"/>
                    <a:gd name="T3" fmla="*/ 245 h 262"/>
                    <a:gd name="T4" fmla="*/ 533 w 533"/>
                    <a:gd name="T5" fmla="*/ 144 h 262"/>
                    <a:gd name="T6" fmla="*/ 524 w 533"/>
                    <a:gd name="T7" fmla="*/ 67 h 262"/>
                    <a:gd name="T8" fmla="*/ 380 w 533"/>
                    <a:gd name="T9" fmla="*/ 0 h 262"/>
                    <a:gd name="T10" fmla="*/ 118 w 533"/>
                    <a:gd name="T11" fmla="*/ 8 h 262"/>
                    <a:gd name="T12" fmla="*/ 67 w 533"/>
                    <a:gd name="T13" fmla="*/ 25 h 262"/>
                    <a:gd name="T14" fmla="*/ 33 w 533"/>
                    <a:gd name="T15" fmla="*/ 76 h 262"/>
                    <a:gd name="T16" fmla="*/ 16 w 533"/>
                    <a:gd name="T17" fmla="*/ 101 h 262"/>
                    <a:gd name="T18" fmla="*/ 25 w 533"/>
                    <a:gd name="T19" fmla="*/ 211 h 262"/>
                    <a:gd name="T20" fmla="*/ 84 w 533"/>
                    <a:gd name="T21" fmla="*/ 245 h 2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262">
                      <a:moveTo>
                        <a:pt x="406" y="262"/>
                      </a:moveTo>
                      <a:cubicBezTo>
                        <a:pt x="407" y="262"/>
                        <a:pt x="466" y="253"/>
                        <a:pt x="474" y="245"/>
                      </a:cubicBezTo>
                      <a:cubicBezTo>
                        <a:pt x="499" y="220"/>
                        <a:pt x="521" y="178"/>
                        <a:pt x="533" y="144"/>
                      </a:cubicBezTo>
                      <a:cubicBezTo>
                        <a:pt x="530" y="118"/>
                        <a:pt x="530" y="92"/>
                        <a:pt x="524" y="67"/>
                      </a:cubicBezTo>
                      <a:cubicBezTo>
                        <a:pt x="515" y="32"/>
                        <a:pt x="413" y="10"/>
                        <a:pt x="380" y="0"/>
                      </a:cubicBezTo>
                      <a:cubicBezTo>
                        <a:pt x="293" y="3"/>
                        <a:pt x="205" y="1"/>
                        <a:pt x="118" y="8"/>
                      </a:cubicBezTo>
                      <a:cubicBezTo>
                        <a:pt x="100" y="9"/>
                        <a:pt x="67" y="25"/>
                        <a:pt x="67" y="25"/>
                      </a:cubicBezTo>
                      <a:cubicBezTo>
                        <a:pt x="56" y="42"/>
                        <a:pt x="44" y="59"/>
                        <a:pt x="33" y="76"/>
                      </a:cubicBezTo>
                      <a:cubicBezTo>
                        <a:pt x="27" y="84"/>
                        <a:pt x="16" y="101"/>
                        <a:pt x="16" y="101"/>
                      </a:cubicBezTo>
                      <a:cubicBezTo>
                        <a:pt x="7" y="131"/>
                        <a:pt x="0" y="186"/>
                        <a:pt x="25" y="211"/>
                      </a:cubicBezTo>
                      <a:cubicBezTo>
                        <a:pt x="34" y="220"/>
                        <a:pt x="69" y="232"/>
                        <a:pt x="84" y="245"/>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2" name="Rectangle 9"/>
              <p:cNvSpPr>
                <a:spLocks noChangeArrowheads="1"/>
              </p:cNvSpPr>
              <p:nvPr/>
            </p:nvSpPr>
            <p:spPr bwMode="auto">
              <a:xfrm>
                <a:off x="1202" y="119"/>
                <a:ext cx="1224" cy="408"/>
              </a:xfrm>
              <a:prstGeom prst="rect">
                <a:avLst/>
              </a:prstGeom>
              <a:noFill/>
              <a:ln w="9525" cap="rnd"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a:spcBef>
                    <a:spcPct val="20000"/>
                  </a:spcBef>
                  <a:buClr>
                    <a:schemeClr val="hlink"/>
                  </a:buClr>
                  <a:buSzPct val="70000"/>
                  <a:buFont typeface="Wingdings" pitchFamily="2" charset="2"/>
                  <a:buChar char="n"/>
                  <a:defRPr kumimoji="1" sz="3200">
                    <a:solidFill>
                      <a:schemeClr val="tx1"/>
                    </a:solidFill>
                    <a:latin typeface="Garamond" pitchFamily="18" charset="0"/>
                    <a:ea typeface="新細明體" pitchFamily="18" charset="-120"/>
                  </a:defRPr>
                </a:lvl1pPr>
                <a:lvl2pPr marL="742950" indent="-285750" algn="l">
                  <a:spcBef>
                    <a:spcPct val="20000"/>
                  </a:spcBef>
                  <a:buClr>
                    <a:schemeClr val="accent2"/>
                  </a:buClr>
                  <a:buSzPct val="70000"/>
                  <a:buFont typeface="Wingdings" pitchFamily="2" charset="2"/>
                  <a:buChar char="n"/>
                  <a:defRPr kumimoji="1" sz="2800">
                    <a:solidFill>
                      <a:schemeClr val="tx1"/>
                    </a:solidFill>
                    <a:latin typeface="Garamond" pitchFamily="18" charset="0"/>
                    <a:ea typeface="新細明體" pitchFamily="18" charset="-120"/>
                  </a:defRPr>
                </a:lvl2pPr>
                <a:lvl3pPr marL="1143000" indent="-228600" algn="l">
                  <a:spcBef>
                    <a:spcPct val="20000"/>
                  </a:spcBef>
                  <a:buClr>
                    <a:schemeClr val="tx2"/>
                  </a:buClr>
                  <a:buSzPct val="70000"/>
                  <a:buFont typeface="Wingdings" pitchFamily="2" charset="2"/>
                  <a:buChar char="n"/>
                  <a:defRPr kumimoji="1" sz="2400">
                    <a:solidFill>
                      <a:schemeClr val="tx1"/>
                    </a:solidFill>
                    <a:latin typeface="Garamond" pitchFamily="18" charset="0"/>
                    <a:ea typeface="新細明體" pitchFamily="18" charset="-120"/>
                  </a:defRPr>
                </a:lvl3pPr>
                <a:lvl4pPr marL="1600200" indent="-228600" algn="l">
                  <a:spcBef>
                    <a:spcPct val="20000"/>
                  </a:spcBef>
                  <a:buClr>
                    <a:schemeClr val="accent2"/>
                  </a:buClr>
                  <a:buSzPct val="70000"/>
                  <a:buFont typeface="Wingdings" pitchFamily="2" charset="2"/>
                  <a:buChar char="n"/>
                  <a:defRPr kumimoji="1" sz="2000">
                    <a:solidFill>
                      <a:schemeClr val="tx1"/>
                    </a:solidFill>
                    <a:latin typeface="Garamond" pitchFamily="18" charset="0"/>
                    <a:ea typeface="新細明體" pitchFamily="18" charset="-120"/>
                  </a:defRPr>
                </a:lvl4pPr>
                <a:lvl5pPr marL="2057400" indent="-228600" algn="l">
                  <a:spcBef>
                    <a:spcPct val="20000"/>
                  </a:spcBef>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5pPr>
                <a:lvl6pPr marL="25146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6pPr>
                <a:lvl7pPr marL="29718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7pPr>
                <a:lvl8pPr marL="34290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8pPr>
                <a:lvl9pPr marL="3886200" indent="-228600" eaLnBrk="0" fontAlgn="base" hangingPunct="0">
                  <a:spcBef>
                    <a:spcPct val="20000"/>
                  </a:spcBef>
                  <a:spcAft>
                    <a:spcPct val="0"/>
                  </a:spcAft>
                  <a:buClr>
                    <a:schemeClr val="hlink"/>
                  </a:buClr>
                  <a:buSzPct val="70000"/>
                  <a:buFont typeface="Wingdings" pitchFamily="2" charset="2"/>
                  <a:buChar char="n"/>
                  <a:defRPr kumimoji="1" sz="2000">
                    <a:solidFill>
                      <a:schemeClr val="tx1"/>
                    </a:solidFill>
                    <a:latin typeface="Garamond" pitchFamily="18" charset="0"/>
                    <a:ea typeface="新細明體" pitchFamily="18" charset="-120"/>
                  </a:defRPr>
                </a:lvl9pPr>
              </a:lstStyle>
              <a:p>
                <a:pPr algn="ctr">
                  <a:spcBef>
                    <a:spcPct val="0"/>
                  </a:spcBef>
                  <a:buClrTx/>
                  <a:buSzTx/>
                  <a:buFontTx/>
                  <a:buNone/>
                </a:pPr>
                <a:endParaRPr lang="en-US" altLang="en-US" sz="2400">
                  <a:latin typeface="Times New Roman" pitchFamily="18" charset="0"/>
                </a:endParaRPr>
              </a:p>
            </p:txBody>
          </p:sp>
          <p:sp>
            <p:nvSpPr>
              <p:cNvPr id="26633" name="Line 10"/>
              <p:cNvSpPr>
                <a:spLocks noChangeShapeType="1"/>
              </p:cNvSpPr>
              <p:nvPr/>
            </p:nvSpPr>
            <p:spPr bwMode="auto">
              <a:xfrm>
                <a:off x="2426" y="346"/>
                <a:ext cx="1134" cy="589"/>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402">
                                            <p:txEl>
                                              <p:pRg st="6" end="6"/>
                                            </p:txEl>
                                          </p:spTgt>
                                        </p:tgtEl>
                                        <p:attrNameLst>
                                          <p:attrName>style.visibility</p:attrName>
                                        </p:attrNameLst>
                                      </p:cBhvr>
                                      <p:to>
                                        <p:strVal val="visible"/>
                                      </p:to>
                                    </p:set>
                                    <p:animEffect transition="in" filter="fade">
                                      <p:cBhvr>
                                        <p:cTn id="10" dur="500"/>
                                        <p:tgtEl>
                                          <p:spTgt spid="10240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402">
                                            <p:txEl>
                                              <p:pRg st="8" end="8"/>
                                            </p:txEl>
                                          </p:spTgt>
                                        </p:tgtEl>
                                        <p:attrNameLst>
                                          <p:attrName>style.visibility</p:attrName>
                                        </p:attrNameLst>
                                      </p:cBhvr>
                                      <p:to>
                                        <p:strVal val="visible"/>
                                      </p:to>
                                    </p:set>
                                    <p:animEffect transition="in" filter="fade">
                                      <p:cBhvr>
                                        <p:cTn id="15" dur="500"/>
                                        <p:tgtEl>
                                          <p:spTgt spid="10240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402">
                                            <p:txEl>
                                              <p:pRg st="9" end="9"/>
                                            </p:txEl>
                                          </p:spTgt>
                                        </p:tgtEl>
                                        <p:attrNameLst>
                                          <p:attrName>style.visibility</p:attrName>
                                        </p:attrNameLst>
                                      </p:cBhvr>
                                      <p:to>
                                        <p:strVal val="visible"/>
                                      </p:to>
                                    </p:set>
                                    <p:animEffect transition="in" filter="fade">
                                      <p:cBhvr>
                                        <p:cTn id="18" dur="500"/>
                                        <p:tgtEl>
                                          <p:spTgt spid="102402">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02402">
                                            <p:txEl>
                                              <p:pRg st="10" end="10"/>
                                            </p:txEl>
                                          </p:spTgt>
                                        </p:tgtEl>
                                        <p:attrNameLst>
                                          <p:attrName>style.visibility</p:attrName>
                                        </p:attrNameLst>
                                      </p:cBhvr>
                                      <p:to>
                                        <p:strVal val="visible"/>
                                      </p:to>
                                    </p:set>
                                    <p:animEffect transition="in" filter="wipe(up)">
                                      <p:cBhvr>
                                        <p:cTn id="23" dur="500"/>
                                        <p:tgtEl>
                                          <p:spTgt spid="102402">
                                            <p:txEl>
                                              <p:pRg st="10" end="10"/>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02402">
                                            <p:txEl>
                                              <p:pRg st="11" end="11"/>
                                            </p:txEl>
                                          </p:spTgt>
                                        </p:tgtEl>
                                        <p:attrNameLst>
                                          <p:attrName>style.visibility</p:attrName>
                                        </p:attrNameLst>
                                      </p:cBhvr>
                                      <p:to>
                                        <p:strVal val="visible"/>
                                      </p:to>
                                    </p:set>
                                    <p:animEffect transition="in" filter="wipe(up)">
                                      <p:cBhvr>
                                        <p:cTn id="26" dur="500"/>
                                        <p:tgtEl>
                                          <p:spTgt spid="10240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BD24FD9D-6FEA-418E-88B4-034ED2E59906}" type="datetime1">
              <a:rPr lang="zh-TW" altLang="en-US" sz="1200" smtClean="0">
                <a:solidFill>
                  <a:schemeClr val="tx1"/>
                </a:solidFill>
              </a:rPr>
              <a:pPr/>
              <a:t>2016/9/15</a:t>
            </a:fld>
            <a:endParaRPr lang="en-US" altLang="zh-TW" sz="1200" smtClean="0">
              <a:solidFill>
                <a:schemeClr val="tx1"/>
              </a:solidFill>
            </a:endParaRPr>
          </a:p>
        </p:txBody>
      </p:sp>
      <p:sp>
        <p:nvSpPr>
          <p:cNvPr id="48130" name="Rectangle 2"/>
          <p:cNvSpPr>
            <a:spLocks noGrp="1" noChangeArrowheads="1"/>
          </p:cNvSpPr>
          <p:nvPr>
            <p:ph type="body" idx="1"/>
          </p:nvPr>
        </p:nvSpPr>
        <p:spPr>
          <a:xfrm>
            <a:off x="736570" y="1571612"/>
            <a:ext cx="8358246" cy="4572032"/>
          </a:xfrm>
        </p:spPr>
        <p:txBody>
          <a:bodyPr/>
          <a:lstStyle/>
          <a:p>
            <a:pPr marL="216000" lvl="2" eaLnBrk="1" hangingPunct="1">
              <a:lnSpc>
                <a:spcPct val="80000"/>
              </a:lnSpc>
              <a:buFont typeface="Wingdings" pitchFamily="2" charset="2"/>
              <a:buChar char="n"/>
            </a:pPr>
            <a:r>
              <a:rPr lang="zh-TW" altLang="en-US" sz="2800" b="1" dirty="0" smtClean="0">
                <a:latin typeface="仿宋" pitchFamily="49" charset="-122"/>
                <a:ea typeface="仿宋" pitchFamily="49" charset="-122"/>
              </a:rPr>
              <a:t>语法是语言中大大小小的符号之间进行组合所依据的一整套规则</a:t>
            </a:r>
            <a:r>
              <a:rPr lang="zh-TW" altLang="en-US" sz="2800" b="1" dirty="0" smtClean="0">
                <a:latin typeface="宋体" pitchFamily="2" charset="-122"/>
                <a:ea typeface="宋体" pitchFamily="2" charset="-122"/>
              </a:rPr>
              <a:t>。</a:t>
            </a:r>
          </a:p>
          <a:p>
            <a:pPr marL="216000" lvl="2" eaLnBrk="1" hangingPunct="1">
              <a:lnSpc>
                <a:spcPct val="80000"/>
              </a:lnSpc>
              <a:buFont typeface="Wingdings" pitchFamily="2" charset="2"/>
              <a:buChar char="n"/>
            </a:pPr>
            <a:r>
              <a:rPr lang="zh-CN" altLang="en-US" sz="2800" b="1" dirty="0" smtClean="0">
                <a:latin typeface="仿宋" pitchFamily="49" charset="-122"/>
                <a:ea typeface="仿宋" pitchFamily="49" charset="-122"/>
              </a:rPr>
              <a:t>具体而言，</a:t>
            </a:r>
            <a:r>
              <a:rPr lang="zh-TW" altLang="en-US" sz="2800" b="1" dirty="0" smtClean="0">
                <a:latin typeface="仿宋" pitchFamily="49" charset="-122"/>
                <a:ea typeface="仿宋" pitchFamily="49" charset="-122"/>
              </a:rPr>
              <a:t>语法是一种语言中</a:t>
            </a:r>
            <a:r>
              <a:rPr lang="zh-TW" altLang="en-US" sz="2800" b="1" dirty="0" smtClean="0">
                <a:solidFill>
                  <a:srgbClr val="0000FF"/>
                </a:solidFill>
                <a:latin typeface="仿宋" pitchFamily="49" charset="-122"/>
                <a:ea typeface="仿宋" pitchFamily="49" charset="-122"/>
              </a:rPr>
              <a:t>词的构成和变化的规则</a:t>
            </a:r>
            <a:r>
              <a:rPr lang="zh-CN" altLang="en-US" sz="2800" b="1" dirty="0" smtClean="0">
                <a:solidFill>
                  <a:srgbClr val="0000FF"/>
                </a:solidFill>
                <a:latin typeface="仿宋" pitchFamily="49" charset="-122"/>
                <a:ea typeface="仿宋" pitchFamily="49" charset="-122"/>
              </a:rPr>
              <a:t>（词法）</a:t>
            </a:r>
            <a:r>
              <a:rPr lang="zh-TW" altLang="en-US" sz="2800" b="1" dirty="0" smtClean="0">
                <a:latin typeface="仿宋" pitchFamily="49" charset="-122"/>
                <a:ea typeface="仿宋" pitchFamily="49" charset="-122"/>
              </a:rPr>
              <a:t>以及</a:t>
            </a:r>
            <a:r>
              <a:rPr lang="zh-TW" altLang="en-US" sz="2800" b="1" dirty="0" smtClean="0">
                <a:solidFill>
                  <a:srgbClr val="0000FF"/>
                </a:solidFill>
                <a:latin typeface="仿宋" pitchFamily="49" charset="-122"/>
                <a:ea typeface="仿宋" pitchFamily="49" charset="-122"/>
              </a:rPr>
              <a:t>组词成句的结构规则</a:t>
            </a:r>
            <a:r>
              <a:rPr lang="zh-CN" altLang="en-US" sz="2800" b="1" dirty="0" smtClean="0">
                <a:solidFill>
                  <a:srgbClr val="0000FF"/>
                </a:solidFill>
                <a:latin typeface="仿宋" pitchFamily="49" charset="-122"/>
                <a:ea typeface="仿宋" pitchFamily="49" charset="-122"/>
              </a:rPr>
              <a:t>（句法）</a:t>
            </a:r>
            <a:r>
              <a:rPr lang="zh-TW" altLang="en-US" sz="2800" b="1" dirty="0" smtClean="0">
                <a:latin typeface="仿宋" pitchFamily="49" charset="-122"/>
                <a:ea typeface="仿宋" pitchFamily="49" charset="-122"/>
              </a:rPr>
              <a:t>的总和</a:t>
            </a:r>
            <a:r>
              <a:rPr lang="zh-TW" altLang="en-US" sz="2800" b="1" dirty="0" smtClean="0">
                <a:solidFill>
                  <a:srgbClr val="0000FF"/>
                </a:solidFill>
                <a:latin typeface="仿宋" pitchFamily="49" charset="-122"/>
                <a:ea typeface="仿宋" pitchFamily="49" charset="-122"/>
              </a:rPr>
              <a:t>。</a:t>
            </a:r>
          </a:p>
          <a:p>
            <a:pPr marL="216000" lvl="2" eaLnBrk="1" hangingPunct="1">
              <a:lnSpc>
                <a:spcPct val="80000"/>
              </a:lnSpc>
              <a:buFont typeface="Wingdings" pitchFamily="2" charset="2"/>
              <a:buChar char="n"/>
            </a:pPr>
            <a:r>
              <a:rPr lang="zh-TW" altLang="en-US" sz="2800" dirty="0" smtClean="0">
                <a:latin typeface="楷体" pitchFamily="49" charset="-122"/>
                <a:ea typeface="楷体" pitchFamily="49" charset="-122"/>
              </a:rPr>
              <a:t>正确地运用这套规则，可以造出所有合法的句子，而不会造出不合法的句子</a:t>
            </a:r>
            <a:r>
              <a:rPr lang="zh-TW" altLang="en-US" sz="2800" dirty="0" smtClean="0">
                <a:latin typeface="宋体" pitchFamily="2" charset="-122"/>
                <a:ea typeface="宋体" pitchFamily="2" charset="-122"/>
              </a:rPr>
              <a:t>。 </a:t>
            </a:r>
            <a:endParaRPr lang="en-US" altLang="zh-TW" sz="2800" dirty="0" smtClean="0">
              <a:latin typeface="宋体" pitchFamily="2" charset="-122"/>
              <a:ea typeface="宋体" pitchFamily="2" charset="-122"/>
            </a:endParaRPr>
          </a:p>
          <a:p>
            <a:pPr marL="720000" lvl="2" eaLnBrk="1" hangingPunct="1">
              <a:lnSpc>
                <a:spcPct val="80000"/>
              </a:lnSpc>
              <a:buFont typeface="Arial" pitchFamily="34" charset="0"/>
              <a:buChar char="•"/>
            </a:pPr>
            <a:r>
              <a:rPr lang="zh-CN" altLang="en-US" sz="2800" dirty="0" smtClean="0">
                <a:latin typeface="仿宋" pitchFamily="49" charset="-122"/>
                <a:ea typeface="仿宋" pitchFamily="49" charset="-122"/>
              </a:rPr>
              <a:t>每个语言都有语法，但母语者未必能描述出本语言的语法，甚至没有意识到“语法”的存在。</a:t>
            </a:r>
            <a:endParaRPr lang="en-US" altLang="zh-TW" sz="2800" dirty="0" smtClean="0">
              <a:latin typeface="仿宋" pitchFamily="49" charset="-122"/>
              <a:ea typeface="仿宋" pitchFamily="49" charset="-122"/>
            </a:endParaRPr>
          </a:p>
          <a:p>
            <a:pPr marL="720000" lvl="2" eaLnBrk="1" hangingPunct="1">
              <a:lnSpc>
                <a:spcPct val="80000"/>
              </a:lnSpc>
            </a:pPr>
            <a:endParaRPr lang="en-US" altLang="zh-TW" dirty="0" smtClean="0">
              <a:latin typeface="宋体" pitchFamily="2" charset="-122"/>
              <a:ea typeface="宋体" pitchFamily="2" charset="-122"/>
            </a:endParaRPr>
          </a:p>
        </p:txBody>
      </p:sp>
      <p:sp>
        <p:nvSpPr>
          <p:cNvPr id="4" name="Rectangle 2"/>
          <p:cNvSpPr>
            <a:spLocks noGrp="1" noRot="1" noChangeArrowheads="1"/>
          </p:cNvSpPr>
          <p:nvPr>
            <p:ph type="title"/>
          </p:nvPr>
        </p:nvSpPr>
        <p:spPr>
          <a:xfrm>
            <a:off x="879446" y="428604"/>
            <a:ext cx="8208912" cy="792088"/>
          </a:xfrm>
        </p:spPr>
        <p:txBody>
          <a:bodyPr/>
          <a:lstStyle/>
          <a:p>
            <a:pPr eaLnBrk="1" hangingPunct="1"/>
            <a:r>
              <a:rPr lang="zh-CN" altLang="en-US" sz="4000" b="1" dirty="0" smtClean="0">
                <a:latin typeface="楷体" pitchFamily="49" charset="-122"/>
                <a:ea typeface="楷体" pitchFamily="49" charset="-122"/>
              </a:rPr>
              <a:t>“</a:t>
            </a:r>
            <a:r>
              <a:rPr lang="zh-TW" altLang="en-US" sz="4000" b="1" dirty="0" smtClean="0">
                <a:latin typeface="楷体" pitchFamily="49" charset="-122"/>
                <a:ea typeface="楷体" pitchFamily="49" charset="-122"/>
              </a:rPr>
              <a:t>语法</a:t>
            </a:r>
            <a:r>
              <a:rPr lang="zh-CN" altLang="en-US" sz="4000" b="1" dirty="0" smtClean="0">
                <a:latin typeface="楷体" pitchFamily="49" charset="-122"/>
                <a:ea typeface="楷体" pitchFamily="49" charset="-122"/>
              </a:rPr>
              <a:t>”是什么？</a:t>
            </a:r>
            <a:endParaRPr lang="en-US" altLang="zh-TW" sz="4000" b="1"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30">
                                            <p:txEl>
                                              <p:pRg st="0" end="0"/>
                                            </p:txEl>
                                          </p:spTgt>
                                        </p:tgtEl>
                                        <p:attrNameLst>
                                          <p:attrName>style.visibility</p:attrName>
                                        </p:attrNameLst>
                                      </p:cBhvr>
                                      <p:to>
                                        <p:strVal val="visible"/>
                                      </p:to>
                                    </p:set>
                                    <p:animEffect transition="in" filter="fade">
                                      <p:cBhvr>
                                        <p:cTn id="12" dur="500"/>
                                        <p:tgtEl>
                                          <p:spTgt spid="4813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8130">
                                            <p:txEl>
                                              <p:pRg st="1" end="1"/>
                                            </p:txEl>
                                          </p:spTgt>
                                        </p:tgtEl>
                                        <p:attrNameLst>
                                          <p:attrName>style.visibility</p:attrName>
                                        </p:attrNameLst>
                                      </p:cBhvr>
                                      <p:to>
                                        <p:strVal val="visible"/>
                                      </p:to>
                                    </p:set>
                                    <p:animEffect transition="in" filter="fade">
                                      <p:cBhvr>
                                        <p:cTn id="15" dur="500"/>
                                        <p:tgtEl>
                                          <p:spTgt spid="48130">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8130">
                                            <p:txEl>
                                              <p:pRg st="2" end="2"/>
                                            </p:txEl>
                                          </p:spTgt>
                                        </p:tgtEl>
                                        <p:attrNameLst>
                                          <p:attrName>style.visibility</p:attrName>
                                        </p:attrNameLst>
                                      </p:cBhvr>
                                      <p:to>
                                        <p:strVal val="visible"/>
                                      </p:to>
                                    </p:set>
                                    <p:animEffect transition="in" filter="fade">
                                      <p:cBhvr>
                                        <p:cTn id="18" dur="500"/>
                                        <p:tgtEl>
                                          <p:spTgt spid="4813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130">
                                            <p:txEl>
                                              <p:pRg st="3" end="3"/>
                                            </p:txEl>
                                          </p:spTgt>
                                        </p:tgtEl>
                                        <p:attrNameLst>
                                          <p:attrName>style.visibility</p:attrName>
                                        </p:attrNameLst>
                                      </p:cBhvr>
                                      <p:to>
                                        <p:strVal val="visible"/>
                                      </p:to>
                                    </p:set>
                                    <p:animEffect transition="in" filter="fade">
                                      <p:cBhvr>
                                        <p:cTn id="23" dur="500"/>
                                        <p:tgtEl>
                                          <p:spTgt spid="48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BE304DE3-E81B-4B78-879F-E3ADA9EDD124}" type="datetime1">
              <a:rPr lang="zh-TW" altLang="en-US" sz="1200" smtClean="0">
                <a:solidFill>
                  <a:schemeClr val="tx1"/>
                </a:solidFill>
              </a:rPr>
              <a:pPr/>
              <a:t>2016/9/15</a:t>
            </a:fld>
            <a:endParaRPr lang="en-US" altLang="zh-TW" sz="1200" smtClean="0">
              <a:solidFill>
                <a:schemeClr val="tx1"/>
              </a:solidFill>
            </a:endParaRPr>
          </a:p>
        </p:txBody>
      </p:sp>
      <p:sp>
        <p:nvSpPr>
          <p:cNvPr id="6147" name="Rectangle 2"/>
          <p:cNvSpPr>
            <a:spLocks noGrp="1" noRot="1" noChangeArrowheads="1"/>
          </p:cNvSpPr>
          <p:nvPr>
            <p:ph type="title"/>
          </p:nvPr>
        </p:nvSpPr>
        <p:spPr>
          <a:xfrm>
            <a:off x="414908" y="404664"/>
            <a:ext cx="8208912" cy="792088"/>
          </a:xfrm>
        </p:spPr>
        <p:txBody>
          <a:bodyPr/>
          <a:lstStyle/>
          <a:p>
            <a:pPr eaLnBrk="1" hangingPunct="1"/>
            <a:r>
              <a:rPr lang="zh-CN" altLang="en-US" dirty="0" smtClean="0">
                <a:latin typeface="楷体" pitchFamily="49" charset="-122"/>
                <a:ea typeface="楷体" pitchFamily="49" charset="-122"/>
              </a:rPr>
              <a:t>汉语的</a:t>
            </a:r>
            <a:r>
              <a:rPr lang="zh-TW" altLang="en-US" b="1" dirty="0" smtClean="0">
                <a:latin typeface="楷体" pitchFamily="49" charset="-122"/>
                <a:ea typeface="楷体" pitchFamily="49" charset="-122"/>
              </a:rPr>
              <a:t>语法</a:t>
            </a:r>
            <a:endParaRPr lang="en-US" altLang="zh-TW" b="1" dirty="0">
              <a:latin typeface="楷体" pitchFamily="49" charset="-122"/>
              <a:ea typeface="楷体" pitchFamily="49" charset="-122"/>
            </a:endParaRPr>
          </a:p>
        </p:txBody>
      </p:sp>
      <p:sp>
        <p:nvSpPr>
          <p:cNvPr id="6148" name="Rectangle 8"/>
          <p:cNvSpPr>
            <a:spLocks noGrp="1" noChangeArrowheads="1"/>
          </p:cNvSpPr>
          <p:nvPr>
            <p:ph type="body" idx="1"/>
          </p:nvPr>
        </p:nvSpPr>
        <p:spPr>
          <a:xfrm>
            <a:off x="741363" y="1484783"/>
            <a:ext cx="8345487" cy="5039841"/>
          </a:xfrm>
        </p:spPr>
        <p:txBody>
          <a:bodyPr/>
          <a:lstStyle/>
          <a:p>
            <a:pPr eaLnBrk="1" hangingPunct="1"/>
            <a:r>
              <a:rPr lang="zh-CN" altLang="en-US" sz="2800" dirty="0" smtClean="0">
                <a:latin typeface="宋体" pitchFamily="2" charset="-122"/>
                <a:ea typeface="宋体" pitchFamily="2" charset="-122"/>
              </a:rPr>
              <a:t>从印欧语看“语法”</a:t>
            </a:r>
            <a:endParaRPr lang="en-US" altLang="zh-TW" sz="2800" dirty="0" smtClean="0">
              <a:solidFill>
                <a:srgbClr val="C00000"/>
              </a:solidFill>
              <a:latin typeface="宋体" pitchFamily="2" charset="-122"/>
              <a:ea typeface="宋体" pitchFamily="2" charset="-122"/>
            </a:endParaRPr>
          </a:p>
          <a:p>
            <a:pPr lvl="2" eaLnBrk="1" hangingPunct="1"/>
            <a:r>
              <a:rPr lang="en-US" altLang="zh-TW" i="1" dirty="0" smtClean="0">
                <a:ea typeface="新細明體" pitchFamily="18" charset="-120"/>
              </a:rPr>
              <a:t>He </a:t>
            </a:r>
            <a:r>
              <a:rPr lang="en-US" altLang="zh-TW" i="1" u="sng" dirty="0" smtClean="0">
                <a:ea typeface="新細明體" pitchFamily="18" charset="-120"/>
              </a:rPr>
              <a:t>was</a:t>
            </a:r>
            <a:r>
              <a:rPr lang="en-US" altLang="zh-TW" i="1" dirty="0" smtClean="0">
                <a:ea typeface="新細明體" pitchFamily="18" charset="-120"/>
              </a:rPr>
              <a:t> here	</a:t>
            </a:r>
            <a:r>
              <a:rPr lang="en-US" altLang="zh-TW" dirty="0" smtClean="0">
                <a:ea typeface="新細明體" pitchFamily="18" charset="-120"/>
              </a:rPr>
              <a:t> </a:t>
            </a:r>
            <a:r>
              <a:rPr lang="zh-TW" altLang="en-US" dirty="0" smtClean="0">
                <a:ea typeface="新細明體" pitchFamily="18" charset="-120"/>
              </a:rPr>
              <a:t>以前他</a:t>
            </a:r>
            <a:r>
              <a:rPr lang="zh-TW" altLang="en-US" u="sng" dirty="0" smtClean="0">
                <a:solidFill>
                  <a:srgbClr val="0000FF"/>
                </a:solidFill>
                <a:ea typeface="新細明體" pitchFamily="18" charset="-120"/>
              </a:rPr>
              <a:t>在</a:t>
            </a:r>
            <a:r>
              <a:rPr lang="zh-TW" altLang="en-US" dirty="0" smtClean="0">
                <a:ea typeface="新細明體" pitchFamily="18" charset="-120"/>
              </a:rPr>
              <a:t>这里         </a:t>
            </a:r>
            <a:r>
              <a:rPr lang="en-US" altLang="zh-TW" dirty="0" smtClean="0">
                <a:ea typeface="新細明體" pitchFamily="18" charset="-120"/>
              </a:rPr>
              <a:t>[</a:t>
            </a:r>
            <a:r>
              <a:rPr lang="zh-CN" altLang="en-US" b="1" dirty="0" smtClean="0">
                <a:ea typeface="新細明體" pitchFamily="18" charset="-120"/>
              </a:rPr>
              <a:t>时态</a:t>
            </a:r>
            <a:r>
              <a:rPr lang="en-US" altLang="zh-TW" b="1" dirty="0" smtClean="0">
                <a:ea typeface="新細明體" pitchFamily="18" charset="-120"/>
              </a:rPr>
              <a:t>tense</a:t>
            </a:r>
            <a:r>
              <a:rPr lang="en-US" altLang="zh-TW" dirty="0" smtClean="0">
                <a:ea typeface="新細明體" pitchFamily="18" charset="-120"/>
              </a:rPr>
              <a:t>]</a:t>
            </a:r>
          </a:p>
          <a:p>
            <a:pPr lvl="2" eaLnBrk="1" hangingPunct="1"/>
            <a:r>
              <a:rPr lang="en-US" altLang="zh-TW" i="1" dirty="0" smtClean="0">
                <a:ea typeface="新細明體" pitchFamily="18" charset="-120"/>
              </a:rPr>
              <a:t>He </a:t>
            </a:r>
            <a:r>
              <a:rPr lang="en-US" altLang="zh-TW" i="1" u="sng" dirty="0" smtClean="0">
                <a:ea typeface="新細明體" pitchFamily="18" charset="-120"/>
              </a:rPr>
              <a:t>is</a:t>
            </a:r>
            <a:r>
              <a:rPr lang="en-US" altLang="zh-TW" i="1" dirty="0" smtClean="0">
                <a:ea typeface="新細明體" pitchFamily="18" charset="-120"/>
              </a:rPr>
              <a:t> here	 </a:t>
            </a:r>
            <a:r>
              <a:rPr lang="zh-TW" altLang="en-US" dirty="0" smtClean="0">
                <a:ea typeface="新細明體" pitchFamily="18" charset="-120"/>
              </a:rPr>
              <a:t>现在他也</a:t>
            </a:r>
            <a:r>
              <a:rPr lang="zh-TW" altLang="en-US" u="sng" dirty="0" smtClean="0">
                <a:solidFill>
                  <a:srgbClr val="0000FF"/>
                </a:solidFill>
                <a:ea typeface="新細明體" pitchFamily="18" charset="-120"/>
              </a:rPr>
              <a:t>在</a:t>
            </a:r>
            <a:r>
              <a:rPr lang="zh-TW" altLang="en-US" dirty="0" smtClean="0">
                <a:ea typeface="新細明體" pitchFamily="18" charset="-120"/>
              </a:rPr>
              <a:t>这里</a:t>
            </a:r>
          </a:p>
          <a:p>
            <a:pPr lvl="2" eaLnBrk="1" hangingPunct="1"/>
            <a:r>
              <a:rPr lang="en-US" altLang="zh-TW" i="1" dirty="0" smtClean="0">
                <a:ea typeface="新細明體" pitchFamily="18" charset="-120"/>
              </a:rPr>
              <a:t>He </a:t>
            </a:r>
            <a:r>
              <a:rPr lang="en-US" altLang="zh-TW" i="1" u="sng" dirty="0" smtClean="0">
                <a:ea typeface="新細明體" pitchFamily="18" charset="-120"/>
              </a:rPr>
              <a:t>will be</a:t>
            </a:r>
            <a:r>
              <a:rPr lang="en-US" altLang="zh-TW" i="1" dirty="0" smtClean="0">
                <a:ea typeface="新細明體" pitchFamily="18" charset="-120"/>
              </a:rPr>
              <a:t> here  </a:t>
            </a:r>
            <a:r>
              <a:rPr lang="zh-TW" altLang="en-US" dirty="0" smtClean="0">
                <a:ea typeface="新細明體" pitchFamily="18" charset="-120"/>
              </a:rPr>
              <a:t>将来他还是</a:t>
            </a:r>
            <a:r>
              <a:rPr lang="zh-TW" altLang="en-US" u="sng" dirty="0" smtClean="0">
                <a:solidFill>
                  <a:srgbClr val="0000FF"/>
                </a:solidFill>
                <a:ea typeface="新細明體" pitchFamily="18" charset="-120"/>
              </a:rPr>
              <a:t>在</a:t>
            </a:r>
            <a:r>
              <a:rPr lang="zh-TW" altLang="en-US" dirty="0" smtClean="0">
                <a:ea typeface="新細明體" pitchFamily="18" charset="-120"/>
              </a:rPr>
              <a:t>这里</a:t>
            </a:r>
            <a:endParaRPr lang="en-US" altLang="zh-TW" dirty="0" smtClean="0">
              <a:ea typeface="新細明體" pitchFamily="18" charset="-120"/>
            </a:endParaRPr>
          </a:p>
          <a:p>
            <a:pPr lvl="2" eaLnBrk="1" hangingPunct="1"/>
            <a:endParaRPr lang="zh-TW" altLang="en-US" dirty="0" smtClean="0">
              <a:ea typeface="新細明體" pitchFamily="18" charset="-120"/>
            </a:endParaRPr>
          </a:p>
          <a:p>
            <a:pPr lvl="2" eaLnBrk="1" hangingPunct="1"/>
            <a:r>
              <a:rPr lang="en-US" altLang="zh-TW" i="1" dirty="0" smtClean="0">
                <a:ea typeface="新細明體" pitchFamily="18" charset="-120"/>
              </a:rPr>
              <a:t>Je      </a:t>
            </a:r>
            <a:r>
              <a:rPr lang="en-US" altLang="zh-TW" i="1" u="sng" dirty="0" err="1" smtClean="0">
                <a:ea typeface="新細明體" pitchFamily="18" charset="-120"/>
              </a:rPr>
              <a:t>parle</a:t>
            </a:r>
            <a:r>
              <a:rPr lang="en-US" altLang="zh-TW" i="1" dirty="0" smtClean="0">
                <a:ea typeface="新細明體" pitchFamily="18" charset="-120"/>
              </a:rPr>
              <a:t>	</a:t>
            </a:r>
            <a:r>
              <a:rPr lang="en-US" altLang="zh-TW" dirty="0" smtClean="0">
                <a:ea typeface="新細明體" pitchFamily="18" charset="-120"/>
              </a:rPr>
              <a:t>      </a:t>
            </a:r>
            <a:r>
              <a:rPr lang="zh-TW" altLang="en-US" dirty="0" smtClean="0">
                <a:ea typeface="新細明體" pitchFamily="18" charset="-120"/>
              </a:rPr>
              <a:t>我</a:t>
            </a:r>
            <a:r>
              <a:rPr lang="zh-TW" altLang="en-US" u="sng" dirty="0" smtClean="0">
                <a:solidFill>
                  <a:srgbClr val="0000FF"/>
                </a:solidFill>
                <a:ea typeface="新細明體" pitchFamily="18" charset="-120"/>
              </a:rPr>
              <a:t>说</a:t>
            </a:r>
            <a:r>
              <a:rPr lang="zh-TW" altLang="en-US" dirty="0" smtClean="0">
                <a:ea typeface="新細明體" pitchFamily="18" charset="-120"/>
              </a:rPr>
              <a:t>                    </a:t>
            </a:r>
            <a:r>
              <a:rPr lang="en-US" altLang="zh-TW" dirty="0" smtClean="0">
                <a:ea typeface="新細明體" pitchFamily="18" charset="-120"/>
              </a:rPr>
              <a:t>[</a:t>
            </a:r>
            <a:r>
              <a:rPr lang="zh-CN" altLang="en-US" b="1" dirty="0" smtClean="0">
                <a:ea typeface="新細明體" pitchFamily="18" charset="-120"/>
              </a:rPr>
              <a:t>一致关系</a:t>
            </a:r>
            <a:r>
              <a:rPr lang="en-US" altLang="zh-TW" b="1" dirty="0" smtClean="0">
                <a:ea typeface="新細明體" pitchFamily="18" charset="-120"/>
              </a:rPr>
              <a:t>agreement</a:t>
            </a:r>
            <a:r>
              <a:rPr lang="en-US" altLang="zh-TW" dirty="0" smtClean="0">
                <a:ea typeface="新細明體" pitchFamily="18" charset="-120"/>
              </a:rPr>
              <a:t>]</a:t>
            </a:r>
            <a:endParaRPr lang="en-US" altLang="zh-TW" u="sng" dirty="0" smtClean="0">
              <a:ea typeface="新細明體" pitchFamily="18" charset="-120"/>
            </a:endParaRPr>
          </a:p>
          <a:p>
            <a:pPr lvl="2" eaLnBrk="1" hangingPunct="1"/>
            <a:r>
              <a:rPr lang="en-US" altLang="zh-TW" i="1" dirty="0" smtClean="0">
                <a:ea typeface="新細明體" pitchFamily="18" charset="-120"/>
              </a:rPr>
              <a:t>nous  </a:t>
            </a:r>
            <a:r>
              <a:rPr lang="en-US" altLang="zh-TW" i="1" u="sng" dirty="0" err="1" smtClean="0">
                <a:ea typeface="新細明體" pitchFamily="18" charset="-120"/>
              </a:rPr>
              <a:t>parlons</a:t>
            </a:r>
            <a:r>
              <a:rPr lang="en-US" altLang="zh-TW" dirty="0" smtClean="0">
                <a:ea typeface="新細明體" pitchFamily="18" charset="-120"/>
              </a:rPr>
              <a:t>     </a:t>
            </a:r>
            <a:r>
              <a:rPr lang="zh-TW" altLang="en-US" dirty="0" smtClean="0">
                <a:ea typeface="新細明體" pitchFamily="18" charset="-120"/>
              </a:rPr>
              <a:t>我们</a:t>
            </a:r>
            <a:r>
              <a:rPr lang="zh-TW" altLang="en-US" u="sng" dirty="0" smtClean="0">
                <a:solidFill>
                  <a:srgbClr val="0000FF"/>
                </a:solidFill>
                <a:ea typeface="新細明體" pitchFamily="18" charset="-120"/>
              </a:rPr>
              <a:t>说</a:t>
            </a:r>
          </a:p>
          <a:p>
            <a:pPr lvl="2" eaLnBrk="1" hangingPunct="1"/>
            <a:r>
              <a:rPr lang="en-US" altLang="en-US" i="1" dirty="0" err="1" smtClean="0"/>
              <a:t>il</a:t>
            </a:r>
            <a:r>
              <a:rPr lang="en-US" altLang="en-US" i="1" dirty="0" smtClean="0"/>
              <a:t>       </a:t>
            </a:r>
            <a:r>
              <a:rPr lang="en-US" altLang="en-US" i="1" u="sng" dirty="0" err="1" smtClean="0"/>
              <a:t>parle</a:t>
            </a:r>
            <a:r>
              <a:rPr lang="en-US" altLang="en-US" i="1" dirty="0" smtClean="0"/>
              <a:t>	</a:t>
            </a:r>
            <a:r>
              <a:rPr lang="en-US" altLang="en-US" dirty="0" smtClean="0"/>
              <a:t>      </a:t>
            </a:r>
            <a:r>
              <a:rPr lang="en-US" altLang="en-US" dirty="0" err="1" smtClean="0"/>
              <a:t>他</a:t>
            </a:r>
            <a:r>
              <a:rPr lang="en-US" altLang="en-US" u="sng" dirty="0" err="1" smtClean="0">
                <a:solidFill>
                  <a:srgbClr val="0000FF"/>
                </a:solidFill>
              </a:rPr>
              <a:t>说</a:t>
            </a:r>
            <a:endParaRPr lang="en-US" altLang="en-US" u="sng" dirty="0" smtClean="0">
              <a:solidFill>
                <a:srgbClr val="0000FF"/>
              </a:solidFill>
            </a:endParaRPr>
          </a:p>
          <a:p>
            <a:pPr lvl="2" eaLnBrk="1" hangingPunct="1"/>
            <a:r>
              <a:rPr lang="en-US" altLang="zh-TW" i="1" dirty="0" err="1" smtClean="0">
                <a:ea typeface="新細明體" pitchFamily="18" charset="-120"/>
              </a:rPr>
              <a:t>ils</a:t>
            </a:r>
            <a:r>
              <a:rPr lang="en-US" altLang="zh-TW" i="1" dirty="0" smtClean="0">
                <a:ea typeface="新細明體" pitchFamily="18" charset="-120"/>
              </a:rPr>
              <a:t>     </a:t>
            </a:r>
            <a:r>
              <a:rPr lang="en-US" altLang="zh-TW" i="1" u="sng" dirty="0" err="1" smtClean="0">
                <a:ea typeface="新細明體" pitchFamily="18" charset="-120"/>
              </a:rPr>
              <a:t>parlent</a:t>
            </a:r>
            <a:r>
              <a:rPr lang="en-US" altLang="zh-TW" i="1" dirty="0" smtClean="0">
                <a:ea typeface="新細明體" pitchFamily="18" charset="-120"/>
              </a:rPr>
              <a:t>       </a:t>
            </a:r>
            <a:r>
              <a:rPr lang="zh-TW" altLang="en-US" dirty="0" smtClean="0">
                <a:ea typeface="新細明體" pitchFamily="18" charset="-120"/>
              </a:rPr>
              <a:t>他们</a:t>
            </a:r>
            <a:r>
              <a:rPr lang="zh-TW" altLang="en-US" u="sng" dirty="0" smtClean="0">
                <a:solidFill>
                  <a:srgbClr val="0000FF"/>
                </a:solidFill>
                <a:ea typeface="新細明體" pitchFamily="18" charset="-120"/>
              </a:rPr>
              <a:t>说</a:t>
            </a:r>
          </a:p>
          <a:p>
            <a:pPr lvl="2" eaLnBrk="1" hangingPunct="1"/>
            <a:r>
              <a:rPr lang="en-US" altLang="zh-TW" i="1" dirty="0" err="1" smtClean="0">
                <a:ea typeface="新細明體" pitchFamily="18" charset="-120"/>
              </a:rPr>
              <a:t>vous</a:t>
            </a:r>
            <a:r>
              <a:rPr lang="en-US" altLang="zh-TW" i="1" dirty="0" smtClean="0">
                <a:ea typeface="新細明體" pitchFamily="18" charset="-120"/>
              </a:rPr>
              <a:t>  </a:t>
            </a:r>
            <a:r>
              <a:rPr lang="en-US" altLang="zh-TW" i="1" u="sng" dirty="0" err="1" smtClean="0">
                <a:ea typeface="新細明體" pitchFamily="18" charset="-120"/>
              </a:rPr>
              <a:t>parlez</a:t>
            </a:r>
            <a:r>
              <a:rPr lang="en-US" altLang="zh-TW" i="1" dirty="0" smtClean="0">
                <a:ea typeface="新細明體" pitchFamily="18" charset="-120"/>
              </a:rPr>
              <a:t>	</a:t>
            </a:r>
            <a:r>
              <a:rPr lang="en-US" altLang="zh-TW" dirty="0" smtClean="0">
                <a:ea typeface="新細明體" pitchFamily="18" charset="-120"/>
              </a:rPr>
              <a:t>       </a:t>
            </a:r>
            <a:r>
              <a:rPr lang="zh-TW" altLang="en-US" dirty="0" smtClean="0">
                <a:ea typeface="新細明體" pitchFamily="18" charset="-120"/>
              </a:rPr>
              <a:t>你们</a:t>
            </a:r>
            <a:r>
              <a:rPr lang="zh-TW" altLang="en-US" u="sng" dirty="0" smtClean="0">
                <a:solidFill>
                  <a:srgbClr val="0000FF"/>
                </a:solidFill>
                <a:ea typeface="新細明體" pitchFamily="18" charset="-120"/>
              </a:rPr>
              <a:t>说</a:t>
            </a:r>
            <a:endParaRPr lang="en-US" altLang="zh-TW" u="sng" dirty="0" smtClean="0">
              <a:solidFill>
                <a:srgbClr val="0000FF"/>
              </a:solidFill>
              <a:ea typeface="新細明體" pitchFamily="18" charset="-120"/>
            </a:endParaRPr>
          </a:p>
          <a:p>
            <a:pPr marL="914400" lvl="2" indent="0" eaLnBrk="1" hangingPunct="1">
              <a:buNone/>
            </a:pPr>
            <a:endParaRPr lang="zh-TW" altLang="en-US" u="sng" dirty="0" smtClean="0">
              <a:ea typeface="新細明體" pitchFamily="18" charset="-120"/>
            </a:endParaRPr>
          </a:p>
        </p:txBody>
      </p:sp>
      <p:sp>
        <p:nvSpPr>
          <p:cNvPr id="22533" name="Rectangle 5"/>
          <p:cNvSpPr>
            <a:spLocks noChangeArrowheads="1"/>
          </p:cNvSpPr>
          <p:nvPr/>
        </p:nvSpPr>
        <p:spPr bwMode="auto">
          <a:xfrm>
            <a:off x="1208088" y="1916113"/>
            <a:ext cx="77581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endParaRPr lang="zh-TW" altLang="en-US" sz="4400" b="1">
              <a:effectLst>
                <a:outerShdw blurRad="38100" dist="38100" dir="2700000" algn="tl">
                  <a:srgbClr val="C0C0C0"/>
                </a:outerShdw>
              </a:effectLst>
              <a:latin typeface="Garamond" pitchFamily="18"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xEl>
                                              <p:pRg st="0" end="0"/>
                                            </p:txEl>
                                          </p:spTgt>
                                        </p:tgtEl>
                                        <p:attrNameLst>
                                          <p:attrName>style.visibility</p:attrName>
                                        </p:attrNameLst>
                                      </p:cBhvr>
                                      <p:to>
                                        <p:strVal val="visible"/>
                                      </p:to>
                                    </p:set>
                                    <p:animEffect transition="in" filter="fade">
                                      <p:cBhvr>
                                        <p:cTn id="10" dur="500"/>
                                        <p:tgtEl>
                                          <p:spTgt spid="6148">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Effect transition="in" filter="fade">
                                      <p:cBhvr>
                                        <p:cTn id="13" dur="500"/>
                                        <p:tgtEl>
                                          <p:spTgt spid="614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148">
                                            <p:txEl>
                                              <p:pRg st="2" end="2"/>
                                            </p:txEl>
                                          </p:spTgt>
                                        </p:tgtEl>
                                        <p:attrNameLst>
                                          <p:attrName>style.visibility</p:attrName>
                                        </p:attrNameLst>
                                      </p:cBhvr>
                                      <p:to>
                                        <p:strVal val="visible"/>
                                      </p:to>
                                    </p:set>
                                    <p:animEffect transition="in" filter="fade">
                                      <p:cBhvr>
                                        <p:cTn id="16" dur="500"/>
                                        <p:tgtEl>
                                          <p:spTgt spid="6148">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148">
                                            <p:txEl>
                                              <p:pRg st="3" end="3"/>
                                            </p:txEl>
                                          </p:spTgt>
                                        </p:tgtEl>
                                        <p:attrNameLst>
                                          <p:attrName>style.visibility</p:attrName>
                                        </p:attrNameLst>
                                      </p:cBhvr>
                                      <p:to>
                                        <p:strVal val="visible"/>
                                      </p:to>
                                    </p:set>
                                    <p:animEffect transition="in" filter="fade">
                                      <p:cBhvr>
                                        <p:cTn id="19" dur="500"/>
                                        <p:tgtEl>
                                          <p:spTgt spid="614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148">
                                            <p:txEl>
                                              <p:pRg st="5" end="5"/>
                                            </p:txEl>
                                          </p:spTgt>
                                        </p:tgtEl>
                                        <p:attrNameLst>
                                          <p:attrName>style.visibility</p:attrName>
                                        </p:attrNameLst>
                                      </p:cBhvr>
                                      <p:to>
                                        <p:strVal val="visible"/>
                                      </p:to>
                                    </p:set>
                                    <p:animEffect transition="in" filter="fade">
                                      <p:cBhvr>
                                        <p:cTn id="24" dur="500"/>
                                        <p:tgtEl>
                                          <p:spTgt spid="614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148">
                                            <p:txEl>
                                              <p:pRg st="6" end="6"/>
                                            </p:txEl>
                                          </p:spTgt>
                                        </p:tgtEl>
                                        <p:attrNameLst>
                                          <p:attrName>style.visibility</p:attrName>
                                        </p:attrNameLst>
                                      </p:cBhvr>
                                      <p:to>
                                        <p:strVal val="visible"/>
                                      </p:to>
                                    </p:set>
                                    <p:animEffect transition="in" filter="fade">
                                      <p:cBhvr>
                                        <p:cTn id="27" dur="500"/>
                                        <p:tgtEl>
                                          <p:spTgt spid="6148">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148">
                                            <p:txEl>
                                              <p:pRg st="7" end="7"/>
                                            </p:txEl>
                                          </p:spTgt>
                                        </p:tgtEl>
                                        <p:attrNameLst>
                                          <p:attrName>style.visibility</p:attrName>
                                        </p:attrNameLst>
                                      </p:cBhvr>
                                      <p:to>
                                        <p:strVal val="visible"/>
                                      </p:to>
                                    </p:set>
                                    <p:animEffect transition="in" filter="fade">
                                      <p:cBhvr>
                                        <p:cTn id="30" dur="500"/>
                                        <p:tgtEl>
                                          <p:spTgt spid="6148">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148">
                                            <p:txEl>
                                              <p:pRg st="8" end="8"/>
                                            </p:txEl>
                                          </p:spTgt>
                                        </p:tgtEl>
                                        <p:attrNameLst>
                                          <p:attrName>style.visibility</p:attrName>
                                        </p:attrNameLst>
                                      </p:cBhvr>
                                      <p:to>
                                        <p:strVal val="visible"/>
                                      </p:to>
                                    </p:set>
                                    <p:animEffect transition="in" filter="fade">
                                      <p:cBhvr>
                                        <p:cTn id="33" dur="500"/>
                                        <p:tgtEl>
                                          <p:spTgt spid="6148">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148">
                                            <p:txEl>
                                              <p:pRg st="9" end="9"/>
                                            </p:txEl>
                                          </p:spTgt>
                                        </p:tgtEl>
                                        <p:attrNameLst>
                                          <p:attrName>style.visibility</p:attrName>
                                        </p:attrNameLst>
                                      </p:cBhvr>
                                      <p:to>
                                        <p:strVal val="visible"/>
                                      </p:to>
                                    </p:set>
                                    <p:animEffect transition="in" filter="fade">
                                      <p:cBhvr>
                                        <p:cTn id="36" dur="500"/>
                                        <p:tgtEl>
                                          <p:spTgt spid="614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3985A8D7-5675-4538-9594-76CD3943CB43}" type="datetime1">
              <a:rPr lang="zh-TW" altLang="en-US" sz="1200" smtClean="0">
                <a:solidFill>
                  <a:schemeClr val="tx1"/>
                </a:solidFill>
              </a:rPr>
              <a:pPr/>
              <a:t>2016/9/15</a:t>
            </a:fld>
            <a:endParaRPr lang="en-US" altLang="zh-TW" sz="1200" smtClean="0">
              <a:solidFill>
                <a:schemeClr val="tx1"/>
              </a:solidFill>
            </a:endParaRPr>
          </a:p>
        </p:txBody>
      </p:sp>
      <p:sp>
        <p:nvSpPr>
          <p:cNvPr id="7171" name="Rectangle 2"/>
          <p:cNvSpPr>
            <a:spLocks noGrp="1" noChangeArrowheads="1"/>
          </p:cNvSpPr>
          <p:nvPr>
            <p:ph type="body" idx="1"/>
          </p:nvPr>
        </p:nvSpPr>
        <p:spPr>
          <a:xfrm>
            <a:off x="450818" y="764704"/>
            <a:ext cx="8821074" cy="5471889"/>
          </a:xfrm>
        </p:spPr>
        <p:txBody>
          <a:bodyPr/>
          <a:lstStyle/>
          <a:p>
            <a:pPr lvl="1" eaLnBrk="1" hangingPunct="1">
              <a:lnSpc>
                <a:spcPct val="80000"/>
              </a:lnSpc>
              <a:buFont typeface="Wingdings" pitchFamily="2" charset="2"/>
              <a:buChar char="Ø"/>
            </a:pPr>
            <a:r>
              <a:rPr lang="zh-TW" altLang="en-US" dirty="0" smtClean="0">
                <a:latin typeface="仿宋" pitchFamily="49" charset="-122"/>
                <a:ea typeface="仿宋" pitchFamily="49" charset="-122"/>
              </a:rPr>
              <a:t>汉语的句子没有</a:t>
            </a:r>
            <a:r>
              <a:rPr lang="zh-CN" altLang="en-US" dirty="0" smtClean="0">
                <a:latin typeface="仿宋" pitchFamily="49" charset="-122"/>
                <a:ea typeface="仿宋" pitchFamily="49" charset="-122"/>
              </a:rPr>
              <a:t>“</a:t>
            </a:r>
            <a:r>
              <a:rPr lang="zh-TW" altLang="en-US" dirty="0" smtClean="0">
                <a:latin typeface="仿宋" pitchFamily="49" charset="-122"/>
                <a:ea typeface="仿宋" pitchFamily="49" charset="-122"/>
              </a:rPr>
              <a:t>一致关系 </a:t>
            </a:r>
            <a:r>
              <a:rPr lang="zh-CN" altLang="en-US" dirty="0" smtClean="0">
                <a:latin typeface="仿宋" pitchFamily="49" charset="-122"/>
                <a:ea typeface="仿宋" pitchFamily="49" charset="-122"/>
              </a:rPr>
              <a:t>”</a:t>
            </a:r>
            <a:r>
              <a:rPr lang="zh-TW" altLang="en-US" dirty="0" smtClean="0">
                <a:latin typeface="仿宋" pitchFamily="49" charset="-122"/>
                <a:ea typeface="仿宋" pitchFamily="49" charset="-122"/>
              </a:rPr>
              <a:t>的要求</a:t>
            </a:r>
            <a:r>
              <a:rPr lang="en-US" altLang="zh-TW" dirty="0" smtClean="0">
                <a:latin typeface="仿宋" pitchFamily="49" charset="-122"/>
                <a:ea typeface="仿宋" pitchFamily="49" charset="-122"/>
              </a:rPr>
              <a:t>﹔</a:t>
            </a:r>
          </a:p>
          <a:p>
            <a:pPr lvl="1" eaLnBrk="1" hangingPunct="1">
              <a:lnSpc>
                <a:spcPct val="80000"/>
              </a:lnSpc>
              <a:buFont typeface="Wingdings" pitchFamily="2" charset="2"/>
              <a:buChar char="Ø"/>
            </a:pPr>
            <a:r>
              <a:rPr lang="zh-TW" altLang="en-US" dirty="0" smtClean="0">
                <a:latin typeface="仿宋" pitchFamily="49" charset="-122"/>
                <a:ea typeface="仿宋" pitchFamily="49" charset="-122"/>
              </a:rPr>
              <a:t>汉语的名词和动词也没有变形 </a:t>
            </a:r>
            <a:r>
              <a:rPr lang="en-US" altLang="zh-TW" dirty="0" smtClean="0">
                <a:latin typeface="仿宋" pitchFamily="49" charset="-122"/>
                <a:ea typeface="仿宋" pitchFamily="49" charset="-122"/>
              </a:rPr>
              <a:t>(</a:t>
            </a:r>
            <a:r>
              <a:rPr lang="zh-TW" altLang="en-US" dirty="0" smtClean="0">
                <a:latin typeface="仿宋" pitchFamily="49" charset="-122"/>
                <a:ea typeface="仿宋" pitchFamily="49" charset="-122"/>
              </a:rPr>
              <a:t>屈折变化 </a:t>
            </a:r>
            <a:r>
              <a:rPr lang="en-US" altLang="zh-TW" dirty="0" smtClean="0">
                <a:latin typeface="+mj-lt"/>
                <a:ea typeface="+mn-ea"/>
              </a:rPr>
              <a:t>inflection</a:t>
            </a:r>
            <a:r>
              <a:rPr lang="en-US" altLang="zh-TW" dirty="0" smtClean="0">
                <a:latin typeface="宋体" pitchFamily="2" charset="-122"/>
                <a:ea typeface="宋体" pitchFamily="2" charset="-122"/>
              </a:rPr>
              <a:t>) </a:t>
            </a:r>
            <a:r>
              <a:rPr lang="zh-TW" altLang="en-US" dirty="0" smtClean="0">
                <a:latin typeface="宋体" pitchFamily="2" charset="-122"/>
                <a:ea typeface="宋体" pitchFamily="2" charset="-122"/>
              </a:rPr>
              <a:t>。</a:t>
            </a:r>
            <a:endParaRPr lang="en-US" altLang="zh-TW" dirty="0" smtClean="0">
              <a:latin typeface="宋体" pitchFamily="2" charset="-122"/>
              <a:ea typeface="宋体" pitchFamily="2" charset="-122"/>
            </a:endParaRPr>
          </a:p>
          <a:p>
            <a:pPr lvl="1" eaLnBrk="1" hangingPunct="1">
              <a:lnSpc>
                <a:spcPct val="80000"/>
              </a:lnSpc>
              <a:buFont typeface="Wingdings" pitchFamily="2" charset="2"/>
              <a:buChar char="Ø"/>
            </a:pPr>
            <a:r>
              <a:rPr lang="zh-CN" altLang="en-US" sz="3200" b="1" dirty="0" smtClean="0">
                <a:solidFill>
                  <a:srgbClr val="0000FF"/>
                </a:solidFill>
                <a:latin typeface="楷体" pitchFamily="49" charset="-122"/>
                <a:ea typeface="楷体" pitchFamily="49" charset="-122"/>
              </a:rPr>
              <a:t>汉语有没有语法</a:t>
            </a:r>
            <a:r>
              <a:rPr lang="en-US" altLang="zh-TW" sz="3200" b="1" dirty="0" smtClean="0">
                <a:solidFill>
                  <a:srgbClr val="0000FF"/>
                </a:solidFill>
                <a:latin typeface="楷体" pitchFamily="49" charset="-122"/>
                <a:ea typeface="楷体" pitchFamily="49" charset="-122"/>
              </a:rPr>
              <a:t>﹖</a:t>
            </a:r>
            <a:r>
              <a:rPr lang="zh-TW" altLang="en-US" sz="3200" b="1" dirty="0" smtClean="0">
                <a:solidFill>
                  <a:srgbClr val="0000FF"/>
                </a:solidFill>
                <a:latin typeface="楷体" pitchFamily="49" charset="-122"/>
                <a:ea typeface="楷体" pitchFamily="49" charset="-122"/>
              </a:rPr>
              <a:t>汉语的语法在哪里</a:t>
            </a:r>
            <a:r>
              <a:rPr lang="en-US" altLang="zh-TW" sz="3200" b="1" dirty="0" smtClean="0">
                <a:solidFill>
                  <a:srgbClr val="0000FF"/>
                </a:solidFill>
                <a:latin typeface="楷体" pitchFamily="49" charset="-122"/>
                <a:ea typeface="楷体" pitchFamily="49" charset="-122"/>
              </a:rPr>
              <a:t>﹖</a:t>
            </a:r>
          </a:p>
          <a:p>
            <a:pPr lvl="1" eaLnBrk="1" hangingPunct="1">
              <a:lnSpc>
                <a:spcPct val="80000"/>
              </a:lnSpc>
              <a:buFont typeface="Wingdings" pitchFamily="2" charset="2"/>
              <a:buNone/>
            </a:pPr>
            <a:endParaRPr lang="zh-TW" altLang="en-US" dirty="0" smtClean="0">
              <a:latin typeface="宋体" pitchFamily="2" charset="-122"/>
              <a:ea typeface="宋体" pitchFamily="2" charset="-122"/>
            </a:endParaRPr>
          </a:p>
          <a:p>
            <a:pPr lvl="2" eaLnBrk="1" hangingPunct="1">
              <a:lnSpc>
                <a:spcPct val="80000"/>
              </a:lnSpc>
            </a:pPr>
            <a:r>
              <a:rPr lang="zh-TW" altLang="en-US" dirty="0" smtClean="0">
                <a:latin typeface="宋体" pitchFamily="2" charset="-122"/>
                <a:ea typeface="宋体" pitchFamily="2" charset="-122"/>
              </a:rPr>
              <a:t>我们在上课 </a:t>
            </a:r>
          </a:p>
          <a:p>
            <a:pPr lvl="2" eaLnBrk="1" hangingPunct="1">
              <a:lnSpc>
                <a:spcPct val="80000"/>
              </a:lnSpc>
            </a:pPr>
            <a:r>
              <a:rPr lang="zh-TW" altLang="en-US" dirty="0" smtClean="0">
                <a:latin typeface="宋体" pitchFamily="2" charset="-122"/>
                <a:ea typeface="宋体" pitchFamily="2" charset="-122"/>
              </a:rPr>
              <a:t>课我们在上 </a:t>
            </a:r>
            <a:endParaRPr lang="en-US" altLang="zh-TW" dirty="0" smtClean="0">
              <a:latin typeface="宋体" pitchFamily="2" charset="-122"/>
              <a:ea typeface="宋体" pitchFamily="2" charset="-122"/>
            </a:endParaRPr>
          </a:p>
          <a:p>
            <a:pPr lvl="2" eaLnBrk="1" hangingPunct="1">
              <a:lnSpc>
                <a:spcPct val="80000"/>
              </a:lnSpc>
            </a:pPr>
            <a:endParaRPr lang="zh-TW" altLang="en-US" dirty="0" smtClean="0">
              <a:latin typeface="宋体" pitchFamily="2" charset="-122"/>
              <a:ea typeface="宋体" pitchFamily="2" charset="-122"/>
            </a:endParaRPr>
          </a:p>
          <a:p>
            <a:pPr lvl="2" eaLnBrk="1" hangingPunct="1">
              <a:lnSpc>
                <a:spcPct val="80000"/>
              </a:lnSpc>
            </a:pPr>
            <a:r>
              <a:rPr lang="zh-TW" altLang="en-US" dirty="0" smtClean="0">
                <a:latin typeface="宋体" pitchFamily="2" charset="-122"/>
                <a:ea typeface="宋体" pitchFamily="2" charset="-122"/>
              </a:rPr>
              <a:t>*课在上我们  </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前面带星号「*」的是不合语法的句子</a:t>
            </a:r>
            <a:r>
              <a:rPr lang="en-US" altLang="zh-TW" dirty="0" smtClean="0">
                <a:latin typeface="宋体" pitchFamily="2" charset="-122"/>
                <a:ea typeface="宋体" pitchFamily="2" charset="-122"/>
              </a:rPr>
              <a:t>)</a:t>
            </a:r>
          </a:p>
          <a:p>
            <a:pPr lvl="2" eaLnBrk="1" hangingPunct="1">
              <a:lnSpc>
                <a:spcPct val="80000"/>
              </a:lnSpc>
            </a:pP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课上在我们</a:t>
            </a:r>
          </a:p>
          <a:p>
            <a:pPr lvl="2" eaLnBrk="1" hangingPunct="1">
              <a:lnSpc>
                <a:spcPct val="80000"/>
              </a:lnSpc>
            </a:pP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们我在上课 </a:t>
            </a:r>
          </a:p>
          <a:p>
            <a:pPr lvl="2" eaLnBrk="1" hangingPunct="1">
              <a:lnSpc>
                <a:spcPct val="80000"/>
              </a:lnSpc>
            </a:pP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在我们上课 </a:t>
            </a:r>
          </a:p>
          <a:p>
            <a:pPr lvl="2" eaLnBrk="1" hangingPunct="1">
              <a:lnSpc>
                <a:spcPct val="80000"/>
              </a:lnSpc>
            </a:pP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我们上在课 </a:t>
            </a:r>
          </a:p>
          <a:p>
            <a:pPr lvl="2" eaLnBrk="1" hangingPunct="1">
              <a:lnSpc>
                <a:spcPct val="80000"/>
              </a:lnSpc>
            </a:pP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课们上在我 </a:t>
            </a:r>
          </a:p>
          <a:p>
            <a:pPr lvl="2" eaLnBrk="1" hangingPunct="1">
              <a:lnSpc>
                <a:spcPct val="80000"/>
              </a:lnSpc>
              <a:buFont typeface="Wingdings" pitchFamily="2" charset="2"/>
              <a:buNone/>
            </a:pPr>
            <a:endParaRPr lang="en-US" altLang="zh-TW" dirty="0" smtClean="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fade">
                                      <p:cBhvr>
                                        <p:cTn id="15" dur="500"/>
                                        <p:tgtEl>
                                          <p:spTgt spid="71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71">
                                            <p:txEl>
                                              <p:pRg st="4" end="4"/>
                                            </p:txEl>
                                          </p:spTgt>
                                        </p:tgtEl>
                                        <p:attrNameLst>
                                          <p:attrName>style.visibility</p:attrName>
                                        </p:attrNameLst>
                                      </p:cBhvr>
                                      <p:to>
                                        <p:strVal val="visible"/>
                                      </p:to>
                                    </p:set>
                                    <p:animEffect transition="in" filter="fade">
                                      <p:cBhvr>
                                        <p:cTn id="20" dur="500"/>
                                        <p:tgtEl>
                                          <p:spTgt spid="7171">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fade">
                                      <p:cBhvr>
                                        <p:cTn id="23" dur="500"/>
                                        <p:tgtEl>
                                          <p:spTgt spid="717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71">
                                            <p:txEl>
                                              <p:pRg st="7" end="7"/>
                                            </p:txEl>
                                          </p:spTgt>
                                        </p:tgtEl>
                                        <p:attrNameLst>
                                          <p:attrName>style.visibility</p:attrName>
                                        </p:attrNameLst>
                                      </p:cBhvr>
                                      <p:to>
                                        <p:strVal val="visible"/>
                                      </p:to>
                                    </p:set>
                                    <p:animEffect transition="in" filter="fade">
                                      <p:cBhvr>
                                        <p:cTn id="28" dur="500"/>
                                        <p:tgtEl>
                                          <p:spTgt spid="7171">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animEffect transition="in" filter="fade">
                                      <p:cBhvr>
                                        <p:cTn id="31" dur="500"/>
                                        <p:tgtEl>
                                          <p:spTgt spid="7171">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171">
                                            <p:txEl>
                                              <p:pRg st="9" end="9"/>
                                            </p:txEl>
                                          </p:spTgt>
                                        </p:tgtEl>
                                        <p:attrNameLst>
                                          <p:attrName>style.visibility</p:attrName>
                                        </p:attrNameLst>
                                      </p:cBhvr>
                                      <p:to>
                                        <p:strVal val="visible"/>
                                      </p:to>
                                    </p:set>
                                    <p:animEffect transition="in" filter="fade">
                                      <p:cBhvr>
                                        <p:cTn id="34" dur="500"/>
                                        <p:tgtEl>
                                          <p:spTgt spid="7171">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171">
                                            <p:txEl>
                                              <p:pRg st="10" end="10"/>
                                            </p:txEl>
                                          </p:spTgt>
                                        </p:tgtEl>
                                        <p:attrNameLst>
                                          <p:attrName>style.visibility</p:attrName>
                                        </p:attrNameLst>
                                      </p:cBhvr>
                                      <p:to>
                                        <p:strVal val="visible"/>
                                      </p:to>
                                    </p:set>
                                    <p:animEffect transition="in" filter="fade">
                                      <p:cBhvr>
                                        <p:cTn id="37" dur="500"/>
                                        <p:tgtEl>
                                          <p:spTgt spid="7171">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171">
                                            <p:txEl>
                                              <p:pRg st="11" end="11"/>
                                            </p:txEl>
                                          </p:spTgt>
                                        </p:tgtEl>
                                        <p:attrNameLst>
                                          <p:attrName>style.visibility</p:attrName>
                                        </p:attrNameLst>
                                      </p:cBhvr>
                                      <p:to>
                                        <p:strVal val="visible"/>
                                      </p:to>
                                    </p:set>
                                    <p:animEffect transition="in" filter="fade">
                                      <p:cBhvr>
                                        <p:cTn id="40" dur="500"/>
                                        <p:tgtEl>
                                          <p:spTgt spid="7171">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171">
                                            <p:txEl>
                                              <p:pRg st="12" end="12"/>
                                            </p:txEl>
                                          </p:spTgt>
                                        </p:tgtEl>
                                        <p:attrNameLst>
                                          <p:attrName>style.visibility</p:attrName>
                                        </p:attrNameLst>
                                      </p:cBhvr>
                                      <p:to>
                                        <p:strVal val="visible"/>
                                      </p:to>
                                    </p:set>
                                    <p:animEffect transition="in" filter="fade">
                                      <p:cBhvr>
                                        <p:cTn id="43" dur="500"/>
                                        <p:tgtEl>
                                          <p:spTgt spid="7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497CEEA4-19B0-4759-9637-B1D80C935F15}" type="datetime1">
              <a:rPr lang="zh-TW" altLang="en-US" sz="1200" smtClean="0">
                <a:solidFill>
                  <a:schemeClr val="tx1"/>
                </a:solidFill>
              </a:rPr>
              <a:pPr/>
              <a:t>2016/9/15</a:t>
            </a:fld>
            <a:endParaRPr lang="en-US" altLang="zh-TW" sz="1200" smtClean="0">
              <a:solidFill>
                <a:schemeClr val="tx1"/>
              </a:solidFill>
            </a:endParaRPr>
          </a:p>
        </p:txBody>
      </p:sp>
      <p:sp>
        <p:nvSpPr>
          <p:cNvPr id="8195" name="Rectangle 2"/>
          <p:cNvSpPr>
            <a:spLocks noGrp="1" noChangeArrowheads="1"/>
          </p:cNvSpPr>
          <p:nvPr>
            <p:ph type="body" idx="1"/>
          </p:nvPr>
        </p:nvSpPr>
        <p:spPr>
          <a:xfrm>
            <a:off x="630239" y="764704"/>
            <a:ext cx="8137598" cy="5328592"/>
          </a:xfrm>
        </p:spPr>
        <p:txBody>
          <a:bodyPr/>
          <a:lstStyle/>
          <a:p>
            <a:pPr lvl="1" eaLnBrk="1" hangingPunct="1">
              <a:lnSpc>
                <a:spcPct val="80000"/>
              </a:lnSpc>
              <a:buFont typeface="Wingdings" pitchFamily="2" charset="2"/>
              <a:buChar char="n"/>
            </a:pPr>
            <a:r>
              <a:rPr lang="zh-TW" altLang="en-US" b="1" dirty="0" smtClean="0">
                <a:latin typeface="宋体" pitchFamily="2" charset="-122"/>
                <a:ea typeface="宋体" pitchFamily="2" charset="-122"/>
              </a:rPr>
              <a:t>词序和虚词</a:t>
            </a:r>
            <a:r>
              <a:rPr lang="en-US" altLang="zh-TW" b="1" dirty="0" smtClean="0">
                <a:latin typeface="宋体" pitchFamily="2" charset="-122"/>
                <a:ea typeface="宋体" pitchFamily="2" charset="-122"/>
              </a:rPr>
              <a:t>﹕</a:t>
            </a:r>
            <a:r>
              <a:rPr lang="zh-TW" altLang="en-US" b="1" dirty="0" smtClean="0">
                <a:latin typeface="宋体" pitchFamily="2" charset="-122"/>
                <a:ea typeface="宋体" pitchFamily="2" charset="-122"/>
              </a:rPr>
              <a:t>汉语最主要的语法手段 </a:t>
            </a:r>
          </a:p>
          <a:p>
            <a:pPr lvl="1" eaLnBrk="1" hangingPunct="1">
              <a:lnSpc>
                <a:spcPct val="80000"/>
              </a:lnSpc>
              <a:buFont typeface="Wingdings" pitchFamily="2" charset="2"/>
              <a:buNone/>
            </a:pPr>
            <a:endParaRPr lang="zh-TW" altLang="en-US" b="1" dirty="0" smtClean="0">
              <a:ea typeface="新細明體" pitchFamily="18" charset="-120"/>
            </a:endParaRPr>
          </a:p>
          <a:p>
            <a:pPr lvl="2" eaLnBrk="1" hangingPunct="1">
              <a:lnSpc>
                <a:spcPct val="80000"/>
              </a:lnSpc>
              <a:buFont typeface="Wingdings" pitchFamily="2" charset="2"/>
              <a:buChar char="l"/>
            </a:pPr>
            <a:r>
              <a:rPr lang="zh-TW" altLang="en-US" sz="2000" dirty="0" smtClean="0">
                <a:ea typeface="新細明體" pitchFamily="18" charset="-120"/>
              </a:rPr>
              <a:t>来 </a:t>
            </a:r>
            <a:r>
              <a:rPr lang="zh-TW" altLang="en-US" sz="2000" u="sng" dirty="0" smtClean="0">
                <a:ea typeface="新細明體" pitchFamily="18" charset="-120"/>
              </a:rPr>
              <a:t>客人</a:t>
            </a:r>
            <a:r>
              <a:rPr lang="zh-TW" altLang="en-US" sz="2000" dirty="0" smtClean="0">
                <a:ea typeface="新細明體" pitchFamily="18" charset="-120"/>
              </a:rPr>
              <a:t> 了。 </a:t>
            </a:r>
            <a:r>
              <a:rPr lang="en-US" altLang="zh-TW" sz="2000" dirty="0" smtClean="0">
                <a:ea typeface="新細明體" pitchFamily="18" charset="-120"/>
              </a:rPr>
              <a:t>[</a:t>
            </a:r>
            <a:r>
              <a:rPr lang="zh-TW" altLang="en-US" sz="2000" dirty="0" smtClean="0">
                <a:ea typeface="新細明體" pitchFamily="18" charset="-120"/>
              </a:rPr>
              <a:t>动</a:t>
            </a:r>
            <a:r>
              <a:rPr lang="en-US" altLang="zh-TW" sz="2000" dirty="0" smtClean="0">
                <a:ea typeface="新細明體" pitchFamily="18" charset="-120"/>
              </a:rPr>
              <a:t>+</a:t>
            </a:r>
            <a:r>
              <a:rPr lang="zh-TW" altLang="en-US" sz="2000" dirty="0" smtClean="0">
                <a:ea typeface="新細明體" pitchFamily="18" charset="-120"/>
              </a:rPr>
              <a:t>名</a:t>
            </a:r>
            <a:r>
              <a:rPr lang="en-US" altLang="zh-TW" sz="2000" dirty="0" smtClean="0">
                <a:ea typeface="新細明體" pitchFamily="18" charset="-120"/>
              </a:rPr>
              <a:t>] 	</a:t>
            </a:r>
            <a:r>
              <a:rPr lang="zh-TW" altLang="en-US" sz="2000" u="sng" dirty="0" smtClean="0">
                <a:ea typeface="新細明體" pitchFamily="18" charset="-120"/>
              </a:rPr>
              <a:t>客人</a:t>
            </a:r>
            <a:r>
              <a:rPr lang="zh-TW" altLang="en-US" sz="2000" dirty="0" smtClean="0">
                <a:ea typeface="新細明體" pitchFamily="18" charset="-120"/>
              </a:rPr>
              <a:t> 来 了。</a:t>
            </a:r>
            <a:r>
              <a:rPr lang="en-US" altLang="zh-TW" sz="2000" dirty="0" smtClean="0">
                <a:ea typeface="新細明體" pitchFamily="18" charset="-120"/>
              </a:rPr>
              <a:t>[</a:t>
            </a:r>
            <a:r>
              <a:rPr lang="zh-TW" altLang="en-US" sz="2000" dirty="0" smtClean="0">
                <a:ea typeface="新細明體" pitchFamily="18" charset="-120"/>
              </a:rPr>
              <a:t>名</a:t>
            </a:r>
            <a:r>
              <a:rPr lang="en-US" altLang="zh-TW" sz="2000" dirty="0" smtClean="0">
                <a:ea typeface="新細明體" pitchFamily="18" charset="-120"/>
              </a:rPr>
              <a:t>+</a:t>
            </a:r>
            <a:r>
              <a:rPr lang="zh-TW" altLang="en-US" sz="2000" dirty="0" smtClean="0">
                <a:ea typeface="新細明體" pitchFamily="18" charset="-120"/>
              </a:rPr>
              <a:t>动</a:t>
            </a:r>
            <a:r>
              <a:rPr lang="en-US" altLang="zh-TW" sz="2000" dirty="0" smtClean="0">
                <a:ea typeface="新細明體" pitchFamily="18" charset="-120"/>
              </a:rPr>
              <a:t>]  -- </a:t>
            </a:r>
            <a:r>
              <a:rPr lang="zh-TW" altLang="en-US" sz="2000" dirty="0" smtClean="0">
                <a:ea typeface="新細明體" pitchFamily="18" charset="-120"/>
              </a:rPr>
              <a:t>有何不同？</a:t>
            </a:r>
          </a:p>
          <a:p>
            <a:pPr lvl="2" eaLnBrk="1" hangingPunct="1">
              <a:lnSpc>
                <a:spcPct val="80000"/>
              </a:lnSpc>
              <a:buFont typeface="Wingdings" pitchFamily="2" charset="2"/>
              <a:buChar char="l"/>
            </a:pPr>
            <a:r>
              <a:rPr lang="zh-TW" altLang="en-US" sz="2000" dirty="0" smtClean="0">
                <a:ea typeface="新細明體" pitchFamily="18" charset="-120"/>
              </a:rPr>
              <a:t>下 </a:t>
            </a:r>
            <a:r>
              <a:rPr lang="zh-TW" altLang="en-US" sz="2000" u="sng" dirty="0" smtClean="0">
                <a:ea typeface="新細明體" pitchFamily="18" charset="-120"/>
              </a:rPr>
              <a:t>雨</a:t>
            </a:r>
            <a:r>
              <a:rPr lang="zh-TW" altLang="en-US" sz="2000" dirty="0" smtClean="0">
                <a:ea typeface="新細明體" pitchFamily="18" charset="-120"/>
              </a:rPr>
              <a:t> 了。     </a:t>
            </a:r>
            <a:r>
              <a:rPr lang="en-US" altLang="zh-TW" sz="2000" dirty="0" smtClean="0">
                <a:ea typeface="新細明體" pitchFamily="18" charset="-120"/>
              </a:rPr>
              <a:t>[</a:t>
            </a:r>
            <a:r>
              <a:rPr lang="zh-TW" altLang="en-US" sz="2000" dirty="0" smtClean="0">
                <a:ea typeface="新細明體" pitchFamily="18" charset="-120"/>
              </a:rPr>
              <a:t>动</a:t>
            </a:r>
            <a:r>
              <a:rPr lang="en-US" altLang="zh-TW" sz="2000" dirty="0" smtClean="0">
                <a:ea typeface="新細明體" pitchFamily="18" charset="-120"/>
              </a:rPr>
              <a:t>+</a:t>
            </a:r>
            <a:r>
              <a:rPr lang="zh-TW" altLang="en-US" sz="2000" dirty="0" smtClean="0">
                <a:ea typeface="新細明體" pitchFamily="18" charset="-120"/>
              </a:rPr>
              <a:t>名</a:t>
            </a:r>
            <a:r>
              <a:rPr lang="en-US" altLang="zh-TW" sz="2000" dirty="0" smtClean="0">
                <a:ea typeface="新細明體" pitchFamily="18" charset="-120"/>
              </a:rPr>
              <a:t>] </a:t>
            </a:r>
            <a:r>
              <a:rPr lang="zh-TW" altLang="en-US" sz="2000" dirty="0" smtClean="0">
                <a:ea typeface="新細明體" pitchFamily="18" charset="-120"/>
              </a:rPr>
              <a:t>	</a:t>
            </a:r>
            <a:r>
              <a:rPr lang="zh-TW" altLang="en-US" sz="2000" u="sng" dirty="0" smtClean="0">
                <a:ea typeface="新細明體" pitchFamily="18" charset="-120"/>
              </a:rPr>
              <a:t>雨</a:t>
            </a:r>
            <a:r>
              <a:rPr lang="zh-TW" altLang="en-US" sz="2000" dirty="0" smtClean="0">
                <a:ea typeface="新細明體" pitchFamily="18" charset="-120"/>
              </a:rPr>
              <a:t> 下 了。    </a:t>
            </a:r>
            <a:r>
              <a:rPr lang="en-US" altLang="zh-TW" sz="2000" dirty="0" smtClean="0">
                <a:ea typeface="新細明體" pitchFamily="18" charset="-120"/>
              </a:rPr>
              <a:t>[</a:t>
            </a:r>
            <a:r>
              <a:rPr lang="zh-TW" altLang="en-US" sz="2000" dirty="0" smtClean="0">
                <a:ea typeface="新細明體" pitchFamily="18" charset="-120"/>
              </a:rPr>
              <a:t>名</a:t>
            </a:r>
            <a:r>
              <a:rPr lang="en-US" altLang="zh-TW" sz="2000" dirty="0" smtClean="0">
                <a:ea typeface="新細明體" pitchFamily="18" charset="-120"/>
              </a:rPr>
              <a:t>+</a:t>
            </a:r>
            <a:r>
              <a:rPr lang="zh-TW" altLang="en-US" sz="2000" dirty="0" smtClean="0">
                <a:ea typeface="新細明體" pitchFamily="18" charset="-120"/>
              </a:rPr>
              <a:t>动</a:t>
            </a:r>
            <a:r>
              <a:rPr lang="en-US" altLang="zh-TW" sz="2000" dirty="0" smtClean="0">
                <a:ea typeface="新細明體" pitchFamily="18" charset="-120"/>
              </a:rPr>
              <a:t>]</a:t>
            </a:r>
            <a:r>
              <a:rPr lang="zh-TW" altLang="en-US" sz="2000" dirty="0" smtClean="0">
                <a:ea typeface="新細明體" pitchFamily="18" charset="-120"/>
              </a:rPr>
              <a:t>  </a:t>
            </a:r>
            <a:r>
              <a:rPr lang="en-US" altLang="zh-TW" sz="2000" dirty="0" smtClean="0">
                <a:ea typeface="新細明體" pitchFamily="18" charset="-120"/>
              </a:rPr>
              <a:t>-- </a:t>
            </a:r>
            <a:r>
              <a:rPr lang="zh-TW" altLang="en-US" sz="2000" dirty="0" smtClean="0">
                <a:ea typeface="新細明體" pitchFamily="18" charset="-120"/>
              </a:rPr>
              <a:t>有何不同？</a:t>
            </a:r>
          </a:p>
          <a:p>
            <a:pPr lvl="2" eaLnBrk="1" hangingPunct="1">
              <a:lnSpc>
                <a:spcPct val="80000"/>
              </a:lnSpc>
              <a:buFont typeface="Wingdings" pitchFamily="2" charset="2"/>
              <a:buChar char="l"/>
            </a:pPr>
            <a:r>
              <a:rPr lang="zh-TW" altLang="en-US" sz="2000" dirty="0" smtClean="0">
                <a:ea typeface="新細明體" pitchFamily="18" charset="-120"/>
              </a:rPr>
              <a:t>杀 </a:t>
            </a:r>
            <a:r>
              <a:rPr lang="zh-TW" altLang="en-US" sz="2000" u="sng" dirty="0" smtClean="0">
                <a:ea typeface="新細明體" pitchFamily="18" charset="-120"/>
              </a:rPr>
              <a:t>人</a:t>
            </a:r>
            <a:r>
              <a:rPr lang="zh-TW" altLang="en-US" sz="2000" dirty="0" smtClean="0">
                <a:ea typeface="新細明體" pitchFamily="18" charset="-120"/>
              </a:rPr>
              <a:t> 了。     </a:t>
            </a:r>
            <a:r>
              <a:rPr lang="en-US" altLang="zh-TW" sz="2000" dirty="0" smtClean="0">
                <a:ea typeface="新細明體" pitchFamily="18" charset="-120"/>
              </a:rPr>
              <a:t>[</a:t>
            </a:r>
            <a:r>
              <a:rPr lang="zh-TW" altLang="en-US" sz="2000" dirty="0" smtClean="0">
                <a:ea typeface="新細明體" pitchFamily="18" charset="-120"/>
              </a:rPr>
              <a:t>动</a:t>
            </a:r>
            <a:r>
              <a:rPr lang="en-US" altLang="zh-TW" sz="2000" dirty="0" smtClean="0">
                <a:ea typeface="新細明體" pitchFamily="18" charset="-120"/>
              </a:rPr>
              <a:t>+</a:t>
            </a:r>
            <a:r>
              <a:rPr lang="zh-TW" altLang="en-US" sz="2000" dirty="0" smtClean="0">
                <a:ea typeface="新細明體" pitchFamily="18" charset="-120"/>
              </a:rPr>
              <a:t>名</a:t>
            </a:r>
            <a:r>
              <a:rPr lang="en-US" altLang="zh-TW" sz="2000" dirty="0" smtClean="0">
                <a:ea typeface="新細明體" pitchFamily="18" charset="-120"/>
              </a:rPr>
              <a:t>] </a:t>
            </a:r>
            <a:r>
              <a:rPr lang="zh-TW" altLang="en-US" sz="2000" dirty="0" smtClean="0">
                <a:ea typeface="新細明體" pitchFamily="18" charset="-120"/>
              </a:rPr>
              <a:t>	</a:t>
            </a:r>
            <a:r>
              <a:rPr lang="zh-TW" altLang="en-US" sz="2000" u="sng" dirty="0" smtClean="0">
                <a:ea typeface="新細明體" pitchFamily="18" charset="-120"/>
              </a:rPr>
              <a:t>人</a:t>
            </a:r>
            <a:r>
              <a:rPr lang="zh-TW" altLang="en-US" sz="2000" dirty="0" smtClean="0">
                <a:ea typeface="新細明體" pitchFamily="18" charset="-120"/>
              </a:rPr>
              <a:t> 杀 了。    </a:t>
            </a:r>
            <a:r>
              <a:rPr lang="en-US" altLang="zh-TW" sz="2000" dirty="0" smtClean="0">
                <a:ea typeface="新細明體" pitchFamily="18" charset="-120"/>
              </a:rPr>
              <a:t>[</a:t>
            </a:r>
            <a:r>
              <a:rPr lang="zh-TW" altLang="en-US" sz="2000" dirty="0" smtClean="0">
                <a:ea typeface="新細明體" pitchFamily="18" charset="-120"/>
              </a:rPr>
              <a:t>名</a:t>
            </a:r>
            <a:r>
              <a:rPr lang="en-US" altLang="zh-TW" sz="2000" dirty="0" smtClean="0">
                <a:ea typeface="新細明體" pitchFamily="18" charset="-120"/>
              </a:rPr>
              <a:t>+</a:t>
            </a:r>
            <a:r>
              <a:rPr lang="zh-TW" altLang="en-US" sz="2000" dirty="0" smtClean="0">
                <a:ea typeface="新細明體" pitchFamily="18" charset="-120"/>
              </a:rPr>
              <a:t>动</a:t>
            </a:r>
            <a:r>
              <a:rPr lang="en-US" altLang="zh-TW" sz="2000" dirty="0" smtClean="0">
                <a:ea typeface="新細明體" pitchFamily="18" charset="-120"/>
              </a:rPr>
              <a:t>]</a:t>
            </a:r>
            <a:r>
              <a:rPr lang="zh-TW" altLang="en-US" sz="2000" dirty="0" smtClean="0">
                <a:ea typeface="新細明體" pitchFamily="18" charset="-120"/>
              </a:rPr>
              <a:t>  </a:t>
            </a:r>
            <a:r>
              <a:rPr lang="en-US" altLang="zh-TW" sz="2000" dirty="0" smtClean="0">
                <a:ea typeface="新細明體" pitchFamily="18" charset="-120"/>
              </a:rPr>
              <a:t>-- </a:t>
            </a:r>
            <a:r>
              <a:rPr lang="zh-TW" altLang="en-US" sz="2000" dirty="0" smtClean="0">
                <a:ea typeface="新細明體" pitchFamily="18" charset="-120"/>
              </a:rPr>
              <a:t>有何不同？</a:t>
            </a:r>
          </a:p>
          <a:p>
            <a:pPr lvl="2" eaLnBrk="1" hangingPunct="1">
              <a:lnSpc>
                <a:spcPct val="80000"/>
              </a:lnSpc>
              <a:buFont typeface="Wingdings" pitchFamily="2" charset="2"/>
              <a:buNone/>
            </a:pPr>
            <a:endParaRPr lang="en-US" altLang="zh-TW" sz="2000" dirty="0" smtClean="0">
              <a:ea typeface="新細明體" pitchFamily="18" charset="-120"/>
            </a:endParaRPr>
          </a:p>
          <a:p>
            <a:pPr lvl="2" eaLnBrk="1" hangingPunct="1">
              <a:lnSpc>
                <a:spcPct val="80000"/>
              </a:lnSpc>
              <a:buFont typeface="Arial" pitchFamily="34" charset="0"/>
              <a:buChar char="•"/>
            </a:pPr>
            <a:r>
              <a:rPr lang="en-US" altLang="zh-TW" sz="2000" dirty="0" smtClean="0">
                <a:ea typeface="新細明體" pitchFamily="18" charset="-120"/>
              </a:rPr>
              <a:t>take		</a:t>
            </a:r>
            <a:r>
              <a:rPr lang="zh-TW" altLang="en-US" sz="2000" dirty="0" smtClean="0">
                <a:ea typeface="新細明體" pitchFamily="18" charset="-120"/>
              </a:rPr>
              <a:t>拿</a:t>
            </a:r>
            <a:r>
              <a:rPr lang="zh-TW" altLang="en-US" sz="2000" smtClean="0">
                <a:ea typeface="新細明體" pitchFamily="18" charset="-120"/>
              </a:rPr>
              <a:t>	</a:t>
            </a:r>
            <a:r>
              <a:rPr lang="zh-TW" altLang="en-US" sz="2000" dirty="0" smtClean="0">
                <a:ea typeface="新細明體" pitchFamily="18" charset="-120"/>
              </a:rPr>
              <a:t>	  </a:t>
            </a:r>
          </a:p>
          <a:p>
            <a:pPr lvl="2" eaLnBrk="1" hangingPunct="1">
              <a:lnSpc>
                <a:spcPct val="80000"/>
              </a:lnSpc>
              <a:buFont typeface="Arial" pitchFamily="34" charset="0"/>
              <a:buChar char="•"/>
            </a:pPr>
            <a:r>
              <a:rPr lang="en-US" altLang="zh-TW" sz="2000" dirty="0" smtClean="0">
                <a:ea typeface="新細明體" pitchFamily="18" charset="-120"/>
              </a:rPr>
              <a:t>took		</a:t>
            </a:r>
            <a:r>
              <a:rPr lang="zh-TW" altLang="en-US" sz="2000" dirty="0" smtClean="0">
                <a:ea typeface="新細明體" pitchFamily="18" charset="-120"/>
              </a:rPr>
              <a:t>拿</a:t>
            </a:r>
            <a:r>
              <a:rPr lang="zh-TW" altLang="en-US" sz="2000" u="sng" dirty="0" smtClean="0">
                <a:ea typeface="新細明體" pitchFamily="18" charset="-120"/>
              </a:rPr>
              <a:t>了</a:t>
            </a:r>
            <a:r>
              <a:rPr lang="zh-TW" altLang="en-US" sz="2000" dirty="0" smtClean="0">
                <a:ea typeface="新細明體" pitchFamily="18" charset="-120"/>
              </a:rPr>
              <a:t>	</a:t>
            </a:r>
          </a:p>
          <a:p>
            <a:pPr lvl="2" eaLnBrk="1" hangingPunct="1">
              <a:lnSpc>
                <a:spcPct val="80000"/>
              </a:lnSpc>
              <a:buFont typeface="Arial" pitchFamily="34" charset="0"/>
              <a:buChar char="•"/>
            </a:pPr>
            <a:r>
              <a:rPr lang="en-US" altLang="zh-TW" sz="2000" dirty="0" smtClean="0">
                <a:ea typeface="新細明體" pitchFamily="18" charset="-120"/>
              </a:rPr>
              <a:t>taken		</a:t>
            </a:r>
            <a:r>
              <a:rPr lang="zh-TW" altLang="en-US" sz="2000" dirty="0" smtClean="0">
                <a:ea typeface="新細明體" pitchFamily="18" charset="-120"/>
              </a:rPr>
              <a:t>拿</a:t>
            </a:r>
            <a:r>
              <a:rPr lang="zh-TW" altLang="en-US" sz="2000" u="sng" dirty="0" smtClean="0">
                <a:ea typeface="新細明體" pitchFamily="18" charset="-120"/>
              </a:rPr>
              <a:t>过</a:t>
            </a:r>
            <a:r>
              <a:rPr lang="zh-TW" altLang="en-US" sz="2000" dirty="0" smtClean="0">
                <a:ea typeface="新細明體" pitchFamily="18" charset="-120"/>
              </a:rPr>
              <a:t>         </a:t>
            </a:r>
          </a:p>
          <a:p>
            <a:pPr lvl="2" eaLnBrk="1" hangingPunct="1">
              <a:lnSpc>
                <a:spcPct val="80000"/>
              </a:lnSpc>
              <a:buFont typeface="Arial" pitchFamily="34" charset="0"/>
              <a:buChar char="•"/>
            </a:pPr>
            <a:r>
              <a:rPr lang="en-US" altLang="zh-TW" sz="2000" dirty="0" smtClean="0">
                <a:ea typeface="新細明體" pitchFamily="18" charset="-120"/>
              </a:rPr>
              <a:t>taking		</a:t>
            </a:r>
            <a:r>
              <a:rPr lang="zh-TW" altLang="en-US" sz="2000" dirty="0" smtClean="0">
                <a:ea typeface="新細明體" pitchFamily="18" charset="-120"/>
              </a:rPr>
              <a:t>拿</a:t>
            </a:r>
            <a:r>
              <a:rPr lang="zh-TW" altLang="en-US" sz="2000" u="sng" dirty="0" smtClean="0">
                <a:ea typeface="新細明體" pitchFamily="18" charset="-120"/>
              </a:rPr>
              <a:t>着</a:t>
            </a:r>
            <a:r>
              <a:rPr lang="zh-TW" altLang="en-US" sz="2000" dirty="0" smtClean="0">
                <a:ea typeface="新細明體" pitchFamily="18" charset="-120"/>
              </a:rPr>
              <a:t> </a:t>
            </a:r>
          </a:p>
          <a:p>
            <a:pPr lvl="2" eaLnBrk="1" hangingPunct="1">
              <a:lnSpc>
                <a:spcPct val="80000"/>
              </a:lnSpc>
              <a:buFont typeface="Arial" pitchFamily="34" charset="0"/>
              <a:buChar char="•"/>
            </a:pPr>
            <a:endParaRPr lang="en-US" altLang="zh-TW" sz="2000" dirty="0" smtClean="0">
              <a:ea typeface="新細明體" pitchFamily="18" charset="-120"/>
            </a:endParaRPr>
          </a:p>
          <a:p>
            <a:pPr lvl="2" eaLnBrk="1" hangingPunct="1">
              <a:lnSpc>
                <a:spcPct val="80000"/>
              </a:lnSpc>
              <a:buFont typeface="Arial" pitchFamily="34" charset="0"/>
              <a:buChar char="•"/>
            </a:pPr>
            <a:r>
              <a:rPr lang="en-US" altLang="zh-TW" sz="2000" dirty="0" smtClean="0">
                <a:ea typeface="新細明體" pitchFamily="18" charset="-120"/>
              </a:rPr>
              <a:t>easy		</a:t>
            </a:r>
            <a:r>
              <a:rPr lang="zh-TW" altLang="en-US" sz="2000" dirty="0" smtClean="0">
                <a:ea typeface="新細明體" pitchFamily="18" charset="-120"/>
              </a:rPr>
              <a:t>容易</a:t>
            </a:r>
          </a:p>
          <a:p>
            <a:pPr lvl="2" eaLnBrk="1" hangingPunct="1">
              <a:lnSpc>
                <a:spcPct val="80000"/>
              </a:lnSpc>
              <a:buFont typeface="Arial" pitchFamily="34" charset="0"/>
              <a:buChar char="•"/>
            </a:pPr>
            <a:r>
              <a:rPr lang="en-US" altLang="zh-TW" sz="2000" dirty="0" smtClean="0">
                <a:ea typeface="新細明體" pitchFamily="18" charset="-120"/>
              </a:rPr>
              <a:t>easier		</a:t>
            </a:r>
            <a:r>
              <a:rPr lang="zh-TW" altLang="en-US" sz="2000" u="sng" dirty="0" smtClean="0">
                <a:ea typeface="新細明體" pitchFamily="18" charset="-120"/>
              </a:rPr>
              <a:t>更</a:t>
            </a:r>
            <a:r>
              <a:rPr lang="zh-TW" altLang="en-US" sz="2000" dirty="0" smtClean="0">
                <a:ea typeface="新細明體" pitchFamily="18" charset="-120"/>
              </a:rPr>
              <a:t>容易</a:t>
            </a:r>
          </a:p>
          <a:p>
            <a:pPr lvl="2" eaLnBrk="1" hangingPunct="1">
              <a:lnSpc>
                <a:spcPct val="80000"/>
              </a:lnSpc>
              <a:buFont typeface="Arial" pitchFamily="34" charset="0"/>
              <a:buChar char="•"/>
            </a:pPr>
            <a:r>
              <a:rPr lang="en-US" altLang="zh-TW" sz="2000" dirty="0" smtClean="0">
                <a:ea typeface="新細明體" pitchFamily="18" charset="-120"/>
              </a:rPr>
              <a:t>easiest		</a:t>
            </a:r>
            <a:r>
              <a:rPr lang="zh-TW" altLang="en-US" sz="2000" u="sng" dirty="0" smtClean="0">
                <a:ea typeface="新細明體" pitchFamily="18" charset="-120"/>
              </a:rPr>
              <a:t>最</a:t>
            </a:r>
            <a:r>
              <a:rPr lang="zh-TW" altLang="en-US" sz="2000" dirty="0" smtClean="0">
                <a:ea typeface="新細明體" pitchFamily="18" charset="-120"/>
              </a:rPr>
              <a:t>容易</a:t>
            </a:r>
          </a:p>
          <a:p>
            <a:pPr lvl="2" eaLnBrk="1" hangingPunct="1">
              <a:lnSpc>
                <a:spcPct val="80000"/>
              </a:lnSpc>
              <a:buFont typeface="Wingdings" pitchFamily="2" charset="2"/>
              <a:buNone/>
            </a:pPr>
            <a:endParaRPr lang="zh-TW" altLang="en-US" sz="2000" dirty="0" smtClean="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500"/>
                                        <p:tgtEl>
                                          <p:spTgt spid="819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5">
                                            <p:txEl>
                                              <p:pRg st="3" end="3"/>
                                            </p:txEl>
                                          </p:spTgt>
                                        </p:tgtEl>
                                        <p:attrNameLst>
                                          <p:attrName>style.visibility</p:attrName>
                                        </p:attrNameLst>
                                      </p:cBhvr>
                                      <p:to>
                                        <p:strVal val="visible"/>
                                      </p:to>
                                    </p:set>
                                    <p:animEffect transition="in" filter="fade">
                                      <p:cBhvr>
                                        <p:cTn id="10" dur="500"/>
                                        <p:tgtEl>
                                          <p:spTgt spid="819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Effect transition="in" filter="fade">
                                      <p:cBhvr>
                                        <p:cTn id="13" dur="500"/>
                                        <p:tgtEl>
                                          <p:spTgt spid="819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195">
                                            <p:txEl>
                                              <p:pRg st="6" end="6"/>
                                            </p:txEl>
                                          </p:spTgt>
                                        </p:tgtEl>
                                        <p:attrNameLst>
                                          <p:attrName>style.visibility</p:attrName>
                                        </p:attrNameLst>
                                      </p:cBhvr>
                                      <p:to>
                                        <p:strVal val="visible"/>
                                      </p:to>
                                    </p:set>
                                    <p:animEffect transition="in" filter="fade">
                                      <p:cBhvr>
                                        <p:cTn id="18" dur="500"/>
                                        <p:tgtEl>
                                          <p:spTgt spid="819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animEffect transition="in" filter="fade">
                                      <p:cBhvr>
                                        <p:cTn id="21" dur="500"/>
                                        <p:tgtEl>
                                          <p:spTgt spid="819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195">
                                            <p:txEl>
                                              <p:pRg st="8" end="8"/>
                                            </p:txEl>
                                          </p:spTgt>
                                        </p:tgtEl>
                                        <p:attrNameLst>
                                          <p:attrName>style.visibility</p:attrName>
                                        </p:attrNameLst>
                                      </p:cBhvr>
                                      <p:to>
                                        <p:strVal val="visible"/>
                                      </p:to>
                                    </p:set>
                                    <p:animEffect transition="in" filter="fade">
                                      <p:cBhvr>
                                        <p:cTn id="24" dur="500"/>
                                        <p:tgtEl>
                                          <p:spTgt spid="8195">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195">
                                            <p:txEl>
                                              <p:pRg st="9" end="9"/>
                                            </p:txEl>
                                          </p:spTgt>
                                        </p:tgtEl>
                                        <p:attrNameLst>
                                          <p:attrName>style.visibility</p:attrName>
                                        </p:attrNameLst>
                                      </p:cBhvr>
                                      <p:to>
                                        <p:strVal val="visible"/>
                                      </p:to>
                                    </p:set>
                                    <p:animEffect transition="in" filter="fade">
                                      <p:cBhvr>
                                        <p:cTn id="27" dur="500"/>
                                        <p:tgtEl>
                                          <p:spTgt spid="8195">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195">
                                            <p:txEl>
                                              <p:pRg st="11" end="11"/>
                                            </p:txEl>
                                          </p:spTgt>
                                        </p:tgtEl>
                                        <p:attrNameLst>
                                          <p:attrName>style.visibility</p:attrName>
                                        </p:attrNameLst>
                                      </p:cBhvr>
                                      <p:to>
                                        <p:strVal val="visible"/>
                                      </p:to>
                                    </p:set>
                                    <p:animEffect transition="in" filter="fade">
                                      <p:cBhvr>
                                        <p:cTn id="30" dur="500"/>
                                        <p:tgtEl>
                                          <p:spTgt spid="8195">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195">
                                            <p:txEl>
                                              <p:pRg st="12" end="12"/>
                                            </p:txEl>
                                          </p:spTgt>
                                        </p:tgtEl>
                                        <p:attrNameLst>
                                          <p:attrName>style.visibility</p:attrName>
                                        </p:attrNameLst>
                                      </p:cBhvr>
                                      <p:to>
                                        <p:strVal val="visible"/>
                                      </p:to>
                                    </p:set>
                                    <p:animEffect transition="in" filter="fade">
                                      <p:cBhvr>
                                        <p:cTn id="33" dur="500"/>
                                        <p:tgtEl>
                                          <p:spTgt spid="8195">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195">
                                            <p:txEl>
                                              <p:pRg st="13" end="13"/>
                                            </p:txEl>
                                          </p:spTgt>
                                        </p:tgtEl>
                                        <p:attrNameLst>
                                          <p:attrName>style.visibility</p:attrName>
                                        </p:attrNameLst>
                                      </p:cBhvr>
                                      <p:to>
                                        <p:strVal val="visible"/>
                                      </p:to>
                                    </p:set>
                                    <p:animEffect transition="in" filter="fade">
                                      <p:cBhvr>
                                        <p:cTn id="36" dur="500"/>
                                        <p:tgtEl>
                                          <p:spTgt spid="81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楷体" pitchFamily="49" charset="-122"/>
                <a:ea typeface="楷体" pitchFamily="49" charset="-122"/>
              </a:rPr>
              <a:t>如何分析语法问题？</a:t>
            </a:r>
            <a:endParaRPr lang="zh-CN" altLang="en-US">
              <a:latin typeface="楷体" pitchFamily="49" charset="-122"/>
              <a:ea typeface="楷体" pitchFamily="49" charset="-122"/>
            </a:endParaRPr>
          </a:p>
        </p:txBody>
      </p:sp>
      <p:sp>
        <p:nvSpPr>
          <p:cNvPr id="3" name="内容占位符 2"/>
          <p:cNvSpPr>
            <a:spLocks noGrp="1"/>
          </p:cNvSpPr>
          <p:nvPr>
            <p:ph idx="1"/>
          </p:nvPr>
        </p:nvSpPr>
        <p:spPr>
          <a:xfrm>
            <a:off x="762000" y="1981200"/>
            <a:ext cx="8416925" cy="4233882"/>
          </a:xfrm>
        </p:spPr>
        <p:txBody>
          <a:bodyPr/>
          <a:lstStyle/>
          <a:p>
            <a:pPr>
              <a:buFont typeface="Wingdings" pitchFamily="2" charset="2"/>
              <a:buChar char="p"/>
            </a:pPr>
            <a:r>
              <a:rPr lang="zh-CN" altLang="en-US" smtClean="0"/>
              <a:t>发现“特色”：</a:t>
            </a:r>
            <a:r>
              <a:rPr lang="zh-CN" altLang="en-US" smtClean="0">
                <a:latin typeface="仿宋" pitchFamily="49" charset="-122"/>
                <a:ea typeface="仿宋" pitchFamily="49" charset="-122"/>
              </a:rPr>
              <a:t>外国人的眼光</a:t>
            </a:r>
            <a:endParaRPr lang="en-US" altLang="zh-CN" smtClean="0">
              <a:latin typeface="仿宋" pitchFamily="49" charset="-122"/>
              <a:ea typeface="仿宋" pitchFamily="49" charset="-122"/>
            </a:endParaRPr>
          </a:p>
          <a:p>
            <a:pPr>
              <a:buFont typeface="Wingdings" pitchFamily="2" charset="2"/>
              <a:buChar char="p"/>
            </a:pPr>
            <a:r>
              <a:rPr lang="zh-CN" altLang="en-US" smtClean="0"/>
              <a:t>知其然：</a:t>
            </a:r>
            <a:r>
              <a:rPr lang="zh-CN" altLang="en-US" smtClean="0">
                <a:latin typeface="仿宋" pitchFamily="49" charset="-122"/>
                <a:ea typeface="仿宋" pitchFamily="49" charset="-122"/>
              </a:rPr>
              <a:t>语料为师</a:t>
            </a:r>
            <a:endParaRPr lang="en-US" altLang="zh-CN" smtClean="0">
              <a:latin typeface="仿宋" pitchFamily="49" charset="-122"/>
              <a:ea typeface="仿宋" pitchFamily="49" charset="-122"/>
            </a:endParaRPr>
          </a:p>
          <a:p>
            <a:pPr>
              <a:buFont typeface="Wingdings" pitchFamily="2" charset="2"/>
              <a:buChar char="p"/>
            </a:pPr>
            <a:r>
              <a:rPr lang="zh-CN" altLang="en-US" smtClean="0"/>
              <a:t>知其所以然：</a:t>
            </a:r>
            <a:r>
              <a:rPr lang="zh-CN" altLang="en-US" smtClean="0">
                <a:latin typeface="仿宋" pitchFamily="49" charset="-122"/>
                <a:ea typeface="仿宋" pitchFamily="49" charset="-122"/>
              </a:rPr>
              <a:t>实验室的工作方法</a:t>
            </a:r>
            <a:endParaRPr lang="en-US" altLang="zh-CN" smtClean="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916" y="404664"/>
            <a:ext cx="8416925" cy="1080120"/>
          </a:xfrm>
        </p:spPr>
        <p:txBody>
          <a:bodyPr/>
          <a:lstStyle/>
          <a:p>
            <a:r>
              <a:rPr lang="zh-CN" altLang="en-US" sz="2800" b="1" u="sng" smtClean="0">
                <a:solidFill>
                  <a:srgbClr val="0000FF"/>
                </a:solidFill>
                <a:latin typeface="宋体" pitchFamily="2" charset="-122"/>
                <a:ea typeface="宋体" pitchFamily="2" charset="-122"/>
              </a:rPr>
              <a:t>发现汉语的“特色”</a:t>
            </a:r>
            <a:r>
              <a:rPr lang="zh-TW" altLang="en-US" sz="2800" b="1" u="sng" smtClean="0">
                <a:solidFill>
                  <a:srgbClr val="0000FF"/>
                </a:solidFill>
                <a:latin typeface="宋体" pitchFamily="2" charset="-122"/>
                <a:ea typeface="宋体" pitchFamily="2" charset="-122"/>
              </a:rPr>
              <a:t>：</a:t>
            </a:r>
            <a:r>
              <a:rPr lang="zh-CN" altLang="en-US" sz="2800" b="1" u="sng" smtClean="0">
                <a:solidFill>
                  <a:srgbClr val="0000FF"/>
                </a:solidFill>
                <a:latin typeface="宋体" pitchFamily="2" charset="-122"/>
                <a:ea typeface="宋体" pitchFamily="2" charset="-122"/>
              </a:rPr>
              <a:t>语法与逻辑</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a:xfrm>
            <a:off x="1022322" y="1357298"/>
            <a:ext cx="8187953" cy="4867250"/>
          </a:xfrm>
        </p:spPr>
        <p:txBody>
          <a:bodyPr/>
          <a:lstStyle/>
          <a:p>
            <a:pPr lvl="1"/>
            <a:r>
              <a:rPr lang="zh-TW" altLang="en-US" sz="1800" dirty="0">
                <a:latin typeface="新細明體" pitchFamily="18" charset="-120"/>
                <a:ea typeface="新細明體" pitchFamily="18" charset="-120"/>
              </a:rPr>
              <a:t>我 </a:t>
            </a:r>
            <a:r>
              <a:rPr lang="zh-TW" altLang="en-US" sz="1800" u="sng" dirty="0">
                <a:latin typeface="新細明體" pitchFamily="18" charset="-120"/>
                <a:ea typeface="新細明體" pitchFamily="18" charset="-120"/>
              </a:rPr>
              <a:t>吃</a:t>
            </a:r>
            <a:r>
              <a:rPr lang="zh-TW" altLang="en-US" sz="1800" dirty="0">
                <a:latin typeface="新細明體" pitchFamily="18" charset="-120"/>
                <a:ea typeface="新細明體" pitchFamily="18" charset="-120"/>
              </a:rPr>
              <a:t>。</a:t>
            </a:r>
            <a:r>
              <a:rPr lang="en-US" altLang="zh-TW" sz="1800" dirty="0">
                <a:latin typeface="新細明體" pitchFamily="18" charset="-120"/>
                <a:ea typeface="新細明體" pitchFamily="18" charset="-120"/>
              </a:rPr>
              <a:t>(</a:t>
            </a:r>
            <a:r>
              <a:rPr lang="zh-TW" altLang="en-US" sz="1800" dirty="0">
                <a:latin typeface="新細明體" pitchFamily="18" charset="-120"/>
                <a:ea typeface="新細明體" pitchFamily="18" charset="-120"/>
              </a:rPr>
              <a:t>主语＋动词</a:t>
            </a:r>
            <a:r>
              <a:rPr lang="en-US" altLang="zh-TW" sz="1800" dirty="0">
                <a:latin typeface="新細明體" pitchFamily="18" charset="-120"/>
                <a:ea typeface="新細明體" pitchFamily="18" charset="-120"/>
              </a:rPr>
              <a:t>)</a:t>
            </a:r>
          </a:p>
          <a:p>
            <a:pPr lvl="1"/>
            <a:r>
              <a:rPr lang="zh-TW" altLang="en-US" sz="1800" dirty="0">
                <a:latin typeface="新細明體" pitchFamily="18" charset="-120"/>
                <a:ea typeface="新細明體" pitchFamily="18" charset="-120"/>
              </a:rPr>
              <a:t>我 </a:t>
            </a:r>
            <a:r>
              <a:rPr lang="zh-TW" altLang="en-US" sz="1800" u="sng" dirty="0">
                <a:latin typeface="新細明體" pitchFamily="18" charset="-120"/>
                <a:ea typeface="新細明體" pitchFamily="18" charset="-120"/>
              </a:rPr>
              <a:t>吃</a:t>
            </a:r>
            <a:r>
              <a:rPr lang="zh-TW" altLang="en-US" sz="1800" dirty="0">
                <a:latin typeface="新細明體" pitchFamily="18" charset="-120"/>
                <a:ea typeface="新細明體" pitchFamily="18" charset="-120"/>
              </a:rPr>
              <a:t> 苹果。</a:t>
            </a:r>
            <a:r>
              <a:rPr lang="en-US" altLang="zh-TW" sz="1800" dirty="0">
                <a:latin typeface="新細明體" pitchFamily="18" charset="-120"/>
                <a:ea typeface="新細明體" pitchFamily="18" charset="-120"/>
              </a:rPr>
              <a:t>(</a:t>
            </a:r>
            <a:r>
              <a:rPr lang="zh-TW" altLang="en-US" sz="1800" dirty="0">
                <a:latin typeface="新細明體" pitchFamily="18" charset="-120"/>
                <a:ea typeface="新細明體" pitchFamily="18" charset="-120"/>
              </a:rPr>
              <a:t>主语＋动词＋宾语</a:t>
            </a:r>
            <a:r>
              <a:rPr lang="en-US" altLang="zh-TW" sz="1800" dirty="0">
                <a:latin typeface="新細明體" pitchFamily="18" charset="-120"/>
                <a:ea typeface="新細明體" pitchFamily="18" charset="-120"/>
              </a:rPr>
              <a:t>)</a:t>
            </a:r>
          </a:p>
          <a:p>
            <a:pPr>
              <a:buFont typeface="Wingdings 3" pitchFamily="18" charset="2"/>
              <a:buNone/>
            </a:pPr>
            <a:endParaRPr lang="zh-TW" altLang="en-US" sz="2000" dirty="0">
              <a:latin typeface="新細明體" pitchFamily="18" charset="-120"/>
              <a:ea typeface="新細明體" pitchFamily="18" charset="-120"/>
            </a:endParaRPr>
          </a:p>
          <a:p>
            <a:pPr lvl="1"/>
            <a:r>
              <a:rPr lang="zh-TW" altLang="en-US" sz="1800" dirty="0">
                <a:latin typeface="新細明體" pitchFamily="18" charset="-120"/>
                <a:ea typeface="新細明體" pitchFamily="18" charset="-120"/>
              </a:rPr>
              <a:t>中国队 </a:t>
            </a:r>
            <a:r>
              <a:rPr lang="zh-TW" altLang="en-US" sz="1800" u="sng" dirty="0">
                <a:latin typeface="新細明體" pitchFamily="18" charset="-120"/>
                <a:ea typeface="新細明體" pitchFamily="18" charset="-120"/>
              </a:rPr>
              <a:t>大胜</a:t>
            </a:r>
            <a:r>
              <a:rPr lang="zh-TW" altLang="en-US" sz="1800" dirty="0">
                <a:latin typeface="新細明體" pitchFamily="18" charset="-120"/>
                <a:ea typeface="新細明體" pitchFamily="18" charset="-120"/>
              </a:rPr>
              <a:t>。</a:t>
            </a:r>
            <a:r>
              <a:rPr lang="en-US" altLang="zh-TW" sz="1800" dirty="0">
                <a:latin typeface="新細明體" pitchFamily="18" charset="-120"/>
                <a:ea typeface="新細明體" pitchFamily="18" charset="-120"/>
              </a:rPr>
              <a:t>(</a:t>
            </a:r>
            <a:r>
              <a:rPr lang="zh-TW" altLang="en-US" sz="1800" dirty="0">
                <a:latin typeface="新細明體" pitchFamily="18" charset="-120"/>
                <a:ea typeface="新細明體" pitchFamily="18" charset="-120"/>
              </a:rPr>
              <a:t>主语＋动词</a:t>
            </a:r>
            <a:r>
              <a:rPr lang="en-US" altLang="zh-TW" sz="1800" dirty="0">
                <a:latin typeface="新細明體" pitchFamily="18" charset="-120"/>
                <a:ea typeface="新細明體" pitchFamily="18" charset="-120"/>
              </a:rPr>
              <a:t>)</a:t>
            </a:r>
          </a:p>
          <a:p>
            <a:pPr lvl="1"/>
            <a:r>
              <a:rPr lang="zh-TW" altLang="en-US" sz="1800" dirty="0">
                <a:latin typeface="新細明體" pitchFamily="18" charset="-120"/>
                <a:ea typeface="新細明體" pitchFamily="18" charset="-120"/>
              </a:rPr>
              <a:t>中国队 </a:t>
            </a:r>
            <a:r>
              <a:rPr lang="zh-TW" altLang="en-US" sz="1800" u="sng" dirty="0">
                <a:latin typeface="新細明體" pitchFamily="18" charset="-120"/>
                <a:ea typeface="新細明體" pitchFamily="18" charset="-120"/>
              </a:rPr>
              <a:t>大败</a:t>
            </a:r>
            <a:r>
              <a:rPr lang="zh-TW" altLang="en-US" sz="1800" dirty="0">
                <a:latin typeface="新細明體" pitchFamily="18" charset="-120"/>
                <a:ea typeface="新細明體" pitchFamily="18" charset="-120"/>
              </a:rPr>
              <a:t>。</a:t>
            </a:r>
            <a:r>
              <a:rPr lang="en-US" altLang="zh-TW" sz="1800" dirty="0">
                <a:latin typeface="新細明體" pitchFamily="18" charset="-120"/>
                <a:ea typeface="新細明體" pitchFamily="18" charset="-120"/>
              </a:rPr>
              <a:t>(</a:t>
            </a:r>
            <a:r>
              <a:rPr lang="zh-TW" altLang="en-US" sz="1800" dirty="0">
                <a:latin typeface="新細明體" pitchFamily="18" charset="-120"/>
                <a:ea typeface="新細明體" pitchFamily="18" charset="-120"/>
              </a:rPr>
              <a:t>主语＋动词</a:t>
            </a:r>
            <a:r>
              <a:rPr lang="en-US" altLang="zh-TW" sz="1800" dirty="0">
                <a:latin typeface="新細明體" pitchFamily="18" charset="-120"/>
                <a:ea typeface="新細明體" pitchFamily="18" charset="-120"/>
              </a:rPr>
              <a:t>)</a:t>
            </a:r>
            <a:endParaRPr lang="zh-TW" altLang="en-US" sz="2000" dirty="0">
              <a:latin typeface="新細明體" pitchFamily="18" charset="-120"/>
              <a:ea typeface="新細明體" pitchFamily="18" charset="-120"/>
            </a:endParaRPr>
          </a:p>
          <a:p>
            <a:pPr lvl="1"/>
            <a:r>
              <a:rPr lang="zh-TW" altLang="en-US" sz="1800" dirty="0">
                <a:solidFill>
                  <a:srgbClr val="C00000"/>
                </a:solidFill>
                <a:latin typeface="新細明體" pitchFamily="18" charset="-120"/>
                <a:ea typeface="新細明體" pitchFamily="18" charset="-120"/>
              </a:rPr>
              <a:t>中国队 </a:t>
            </a:r>
            <a:r>
              <a:rPr lang="zh-TW" altLang="en-US" sz="1800" u="sng" dirty="0">
                <a:solidFill>
                  <a:srgbClr val="C00000"/>
                </a:solidFill>
                <a:latin typeface="新細明體" pitchFamily="18" charset="-120"/>
                <a:ea typeface="新細明體" pitchFamily="18" charset="-120"/>
              </a:rPr>
              <a:t>大胜</a:t>
            </a:r>
            <a:r>
              <a:rPr lang="zh-TW" altLang="en-US" sz="1800" dirty="0">
                <a:solidFill>
                  <a:srgbClr val="C00000"/>
                </a:solidFill>
                <a:latin typeface="新細明體" pitchFamily="18" charset="-120"/>
                <a:ea typeface="新細明體" pitchFamily="18" charset="-120"/>
              </a:rPr>
              <a:t> 美国队。</a:t>
            </a:r>
            <a:r>
              <a:rPr lang="en-US" altLang="zh-TW" sz="1800" dirty="0">
                <a:solidFill>
                  <a:srgbClr val="C00000"/>
                </a:solidFill>
                <a:latin typeface="新細明體" pitchFamily="18" charset="-120"/>
                <a:ea typeface="新細明體" pitchFamily="18" charset="-120"/>
              </a:rPr>
              <a:t>(</a:t>
            </a:r>
            <a:r>
              <a:rPr lang="zh-TW" altLang="en-US" sz="1800" dirty="0">
                <a:solidFill>
                  <a:srgbClr val="C00000"/>
                </a:solidFill>
                <a:latin typeface="新細明體" pitchFamily="18" charset="-120"/>
                <a:ea typeface="新細明體" pitchFamily="18" charset="-120"/>
              </a:rPr>
              <a:t>主语＋动词＋宾语</a:t>
            </a:r>
            <a:r>
              <a:rPr lang="en-US" altLang="zh-TW" sz="1800" dirty="0">
                <a:solidFill>
                  <a:srgbClr val="C00000"/>
                </a:solidFill>
                <a:latin typeface="新細明體" pitchFamily="18" charset="-120"/>
                <a:ea typeface="新細明體" pitchFamily="18" charset="-120"/>
              </a:rPr>
              <a:t>)</a:t>
            </a:r>
          </a:p>
          <a:p>
            <a:pPr lvl="1"/>
            <a:r>
              <a:rPr lang="zh-TW" altLang="en-US" sz="1800" dirty="0">
                <a:solidFill>
                  <a:srgbClr val="C00000"/>
                </a:solidFill>
                <a:latin typeface="新細明體" pitchFamily="18" charset="-120"/>
                <a:ea typeface="新細明體" pitchFamily="18" charset="-120"/>
              </a:rPr>
              <a:t>中国队 </a:t>
            </a:r>
            <a:r>
              <a:rPr lang="zh-TW" altLang="en-US" sz="1800" u="sng" dirty="0">
                <a:solidFill>
                  <a:srgbClr val="C00000"/>
                </a:solidFill>
                <a:latin typeface="新細明體" pitchFamily="18" charset="-120"/>
                <a:ea typeface="新細明體" pitchFamily="18" charset="-120"/>
              </a:rPr>
              <a:t>大败</a:t>
            </a:r>
            <a:r>
              <a:rPr lang="zh-TW" altLang="en-US" sz="1800" dirty="0">
                <a:solidFill>
                  <a:srgbClr val="C00000"/>
                </a:solidFill>
                <a:latin typeface="新細明體" pitchFamily="18" charset="-120"/>
                <a:ea typeface="新細明體" pitchFamily="18" charset="-120"/>
              </a:rPr>
              <a:t> 美国队。</a:t>
            </a:r>
            <a:r>
              <a:rPr lang="en-US" altLang="zh-TW" sz="1800" dirty="0">
                <a:solidFill>
                  <a:srgbClr val="C00000"/>
                </a:solidFill>
                <a:latin typeface="新細明體" pitchFamily="18" charset="-120"/>
                <a:ea typeface="新細明體" pitchFamily="18" charset="-120"/>
              </a:rPr>
              <a:t>(</a:t>
            </a:r>
            <a:r>
              <a:rPr lang="zh-TW" altLang="en-US" sz="1800" dirty="0">
                <a:solidFill>
                  <a:srgbClr val="C00000"/>
                </a:solidFill>
                <a:latin typeface="新細明體" pitchFamily="18" charset="-120"/>
                <a:ea typeface="新細明體" pitchFamily="18" charset="-120"/>
              </a:rPr>
              <a:t>主语＋动词＋宾语</a:t>
            </a:r>
            <a:r>
              <a:rPr lang="en-US" altLang="zh-TW" sz="1800" dirty="0">
                <a:solidFill>
                  <a:srgbClr val="C00000"/>
                </a:solidFill>
                <a:latin typeface="新細明體" pitchFamily="18" charset="-120"/>
                <a:ea typeface="新細明體" pitchFamily="18" charset="-120"/>
              </a:rPr>
              <a:t>)</a:t>
            </a:r>
          </a:p>
          <a:p>
            <a:pPr lvl="1">
              <a:buFont typeface="Wingdings 2" pitchFamily="18" charset="2"/>
              <a:buNone/>
            </a:pPr>
            <a:endParaRPr lang="en-US" altLang="zh-TW" sz="1800" dirty="0">
              <a:latin typeface="新細明體" pitchFamily="18" charset="-120"/>
              <a:ea typeface="新細明體" pitchFamily="18" charset="-120"/>
            </a:endParaRPr>
          </a:p>
          <a:p>
            <a:pPr lvl="1"/>
            <a:r>
              <a:rPr lang="zh-TW" altLang="en-US" sz="1800" dirty="0">
                <a:latin typeface="新細明體" pitchFamily="18" charset="-120"/>
                <a:ea typeface="新細明體" pitchFamily="18" charset="-120"/>
              </a:rPr>
              <a:t>中国队 </a:t>
            </a:r>
            <a:r>
              <a:rPr lang="zh-TW" altLang="en-US" sz="1800" u="sng" dirty="0">
                <a:latin typeface="新細明體" pitchFamily="18" charset="-120"/>
                <a:ea typeface="新細明體" pitchFamily="18" charset="-120"/>
              </a:rPr>
              <a:t>赢</a:t>
            </a:r>
            <a:r>
              <a:rPr lang="zh-TW" altLang="en-US" sz="1800" dirty="0">
                <a:latin typeface="新細明體" pitchFamily="18" charset="-120"/>
                <a:ea typeface="新細明體" pitchFamily="18" charset="-120"/>
              </a:rPr>
              <a:t>了 </a:t>
            </a:r>
            <a:r>
              <a:rPr lang="en-US" altLang="zh-TW" sz="1800" dirty="0">
                <a:latin typeface="新細明體" pitchFamily="18" charset="-120"/>
                <a:ea typeface="新細明體" pitchFamily="18" charset="-120"/>
              </a:rPr>
              <a:t>/ </a:t>
            </a:r>
            <a:r>
              <a:rPr lang="zh-TW" altLang="en-US" sz="1800" dirty="0">
                <a:latin typeface="新細明體" pitchFamily="18" charset="-120"/>
                <a:ea typeface="新細明體" pitchFamily="18" charset="-120"/>
              </a:rPr>
              <a:t>中国队 </a:t>
            </a:r>
            <a:r>
              <a:rPr lang="zh-TW" altLang="en-US" sz="1800" u="sng" dirty="0">
                <a:latin typeface="新細明體" pitchFamily="18" charset="-120"/>
                <a:ea typeface="新細明體" pitchFamily="18" charset="-120"/>
              </a:rPr>
              <a:t>输</a:t>
            </a:r>
            <a:r>
              <a:rPr lang="zh-TW" altLang="en-US" sz="1800" dirty="0">
                <a:latin typeface="新細明體" pitchFamily="18" charset="-120"/>
                <a:ea typeface="新細明體" pitchFamily="18" charset="-120"/>
              </a:rPr>
              <a:t>了</a:t>
            </a:r>
            <a:endParaRPr lang="en-US" altLang="zh-TW" sz="1800" dirty="0">
              <a:latin typeface="新細明體" pitchFamily="18" charset="-120"/>
              <a:ea typeface="新細明體" pitchFamily="18" charset="-120"/>
            </a:endParaRPr>
          </a:p>
          <a:p>
            <a:pPr lvl="1"/>
            <a:r>
              <a:rPr lang="zh-TW" altLang="en-US" sz="1800" dirty="0">
                <a:latin typeface="新細明體" pitchFamily="18" charset="-120"/>
                <a:ea typeface="新細明體" pitchFamily="18" charset="-120"/>
              </a:rPr>
              <a:t>中国队 </a:t>
            </a:r>
            <a:r>
              <a:rPr lang="zh-TW" altLang="en-US" sz="1800" u="sng" dirty="0">
                <a:latin typeface="新細明體" pitchFamily="18" charset="-120"/>
                <a:ea typeface="新細明體" pitchFamily="18" charset="-120"/>
              </a:rPr>
              <a:t>赢</a:t>
            </a:r>
            <a:r>
              <a:rPr lang="zh-TW" altLang="en-US" sz="1800" dirty="0">
                <a:latin typeface="新細明體" pitchFamily="18" charset="-120"/>
                <a:ea typeface="新細明體" pitchFamily="18" charset="-120"/>
              </a:rPr>
              <a:t>了 一场球 </a:t>
            </a:r>
            <a:r>
              <a:rPr lang="en-US" altLang="zh-TW" sz="1800" dirty="0">
                <a:latin typeface="新細明體" pitchFamily="18" charset="-120"/>
                <a:ea typeface="新細明體" pitchFamily="18" charset="-120"/>
              </a:rPr>
              <a:t>/ </a:t>
            </a:r>
            <a:r>
              <a:rPr lang="zh-TW" altLang="en-US" sz="1800" dirty="0">
                <a:latin typeface="新細明體" pitchFamily="18" charset="-120"/>
                <a:ea typeface="新細明體" pitchFamily="18" charset="-120"/>
              </a:rPr>
              <a:t>中国队 </a:t>
            </a:r>
            <a:r>
              <a:rPr lang="zh-TW" altLang="en-US" sz="1800" u="sng" dirty="0">
                <a:latin typeface="新細明體" pitchFamily="18" charset="-120"/>
                <a:ea typeface="新細明體" pitchFamily="18" charset="-120"/>
              </a:rPr>
              <a:t>输</a:t>
            </a:r>
            <a:r>
              <a:rPr lang="zh-TW" altLang="en-US" sz="1800" dirty="0">
                <a:latin typeface="新細明體" pitchFamily="18" charset="-120"/>
                <a:ea typeface="新細明體" pitchFamily="18" charset="-120"/>
              </a:rPr>
              <a:t>了 一场球</a:t>
            </a:r>
          </a:p>
          <a:p>
            <a:pPr lvl="1"/>
            <a:r>
              <a:rPr lang="zh-TW" altLang="en-US" sz="1800" dirty="0">
                <a:solidFill>
                  <a:srgbClr val="C00000"/>
                </a:solidFill>
                <a:latin typeface="新細明體" pitchFamily="18" charset="-120"/>
                <a:ea typeface="新細明體" pitchFamily="18" charset="-120"/>
              </a:rPr>
              <a:t>中国队 </a:t>
            </a:r>
            <a:r>
              <a:rPr lang="zh-TW" altLang="en-US" sz="1800" u="sng" dirty="0">
                <a:solidFill>
                  <a:srgbClr val="C00000"/>
                </a:solidFill>
                <a:latin typeface="新細明體" pitchFamily="18" charset="-120"/>
                <a:ea typeface="新細明體" pitchFamily="18" charset="-120"/>
              </a:rPr>
              <a:t>赢</a:t>
            </a:r>
            <a:r>
              <a:rPr lang="zh-TW" altLang="en-US" sz="1800" dirty="0">
                <a:solidFill>
                  <a:srgbClr val="C00000"/>
                </a:solidFill>
                <a:latin typeface="新細明體" pitchFamily="18" charset="-120"/>
                <a:ea typeface="新細明體" pitchFamily="18" charset="-120"/>
              </a:rPr>
              <a:t>了 美国队 </a:t>
            </a:r>
            <a:r>
              <a:rPr lang="en-US" altLang="zh-TW" sz="1800" dirty="0">
                <a:solidFill>
                  <a:srgbClr val="C00000"/>
                </a:solidFill>
                <a:latin typeface="新細明體" pitchFamily="18" charset="-120"/>
                <a:ea typeface="新細明體" pitchFamily="18" charset="-120"/>
              </a:rPr>
              <a:t>/ *</a:t>
            </a:r>
            <a:r>
              <a:rPr lang="zh-TW" altLang="en-US" sz="1800" dirty="0">
                <a:solidFill>
                  <a:srgbClr val="C00000"/>
                </a:solidFill>
                <a:latin typeface="新細明體" pitchFamily="18" charset="-120"/>
                <a:ea typeface="新細明體" pitchFamily="18" charset="-120"/>
              </a:rPr>
              <a:t>中国队 </a:t>
            </a:r>
            <a:r>
              <a:rPr lang="zh-TW" altLang="en-US" sz="1800" u="sng" dirty="0">
                <a:solidFill>
                  <a:srgbClr val="C00000"/>
                </a:solidFill>
                <a:latin typeface="新細明體" pitchFamily="18" charset="-120"/>
                <a:ea typeface="新細明體" pitchFamily="18" charset="-120"/>
              </a:rPr>
              <a:t>输</a:t>
            </a:r>
            <a:r>
              <a:rPr lang="zh-TW" altLang="en-US" sz="1800" dirty="0">
                <a:solidFill>
                  <a:srgbClr val="C00000"/>
                </a:solidFill>
                <a:latin typeface="新細明體" pitchFamily="18" charset="-120"/>
                <a:ea typeface="新細明體" pitchFamily="18" charset="-120"/>
              </a:rPr>
              <a:t>了 美国队</a:t>
            </a:r>
          </a:p>
          <a:p>
            <a:pPr lvl="1"/>
            <a:r>
              <a:rPr lang="zh-TW" altLang="en-US" sz="1800" dirty="0">
                <a:solidFill>
                  <a:srgbClr val="C00000"/>
                </a:solidFill>
                <a:latin typeface="新細明體" pitchFamily="18" charset="-120"/>
                <a:ea typeface="新細明體" pitchFamily="18" charset="-120"/>
              </a:rPr>
              <a:t>*中国队 </a:t>
            </a:r>
            <a:r>
              <a:rPr lang="zh-TW" altLang="en-US" sz="1800" u="sng" dirty="0">
                <a:solidFill>
                  <a:srgbClr val="C00000"/>
                </a:solidFill>
                <a:latin typeface="新細明體" pitchFamily="18" charset="-120"/>
                <a:ea typeface="新細明體" pitchFamily="18" charset="-120"/>
              </a:rPr>
              <a:t>赢 </a:t>
            </a:r>
            <a:r>
              <a:rPr lang="zh-TW" altLang="en-US" sz="1800" dirty="0">
                <a:solidFill>
                  <a:srgbClr val="C00000"/>
                </a:solidFill>
                <a:latin typeface="新細明體" pitchFamily="18" charset="-120"/>
                <a:ea typeface="新細明體" pitchFamily="18" charset="-120"/>
              </a:rPr>
              <a:t>给了 美国队 </a:t>
            </a:r>
            <a:r>
              <a:rPr lang="en-US" altLang="zh-TW" sz="1800" dirty="0">
                <a:solidFill>
                  <a:srgbClr val="C00000"/>
                </a:solidFill>
                <a:latin typeface="新細明體" pitchFamily="18" charset="-120"/>
                <a:ea typeface="新細明體" pitchFamily="18" charset="-120"/>
              </a:rPr>
              <a:t>/ </a:t>
            </a:r>
            <a:r>
              <a:rPr lang="zh-TW" altLang="en-US" sz="1800" dirty="0">
                <a:solidFill>
                  <a:srgbClr val="C00000"/>
                </a:solidFill>
                <a:latin typeface="新細明體" pitchFamily="18" charset="-120"/>
                <a:ea typeface="新細明體" pitchFamily="18" charset="-120"/>
              </a:rPr>
              <a:t>中国队 </a:t>
            </a:r>
            <a:r>
              <a:rPr lang="zh-TW" altLang="en-US" sz="1800" u="sng" dirty="0">
                <a:solidFill>
                  <a:srgbClr val="C00000"/>
                </a:solidFill>
                <a:latin typeface="新細明體" pitchFamily="18" charset="-120"/>
                <a:ea typeface="新細明體" pitchFamily="18" charset="-120"/>
              </a:rPr>
              <a:t>输</a:t>
            </a:r>
            <a:r>
              <a:rPr lang="zh-TW" altLang="en-US" sz="1800" dirty="0">
                <a:solidFill>
                  <a:srgbClr val="C00000"/>
                </a:solidFill>
                <a:latin typeface="新細明體" pitchFamily="18" charset="-120"/>
                <a:ea typeface="新細明體" pitchFamily="18" charset="-120"/>
              </a:rPr>
              <a:t> 给了 </a:t>
            </a:r>
            <a:r>
              <a:rPr lang="zh-TW" altLang="en-US" sz="1800" dirty="0" smtClean="0">
                <a:solidFill>
                  <a:srgbClr val="C00000"/>
                </a:solidFill>
                <a:latin typeface="新細明體" pitchFamily="18" charset="-120"/>
                <a:ea typeface="新細明體" pitchFamily="18" charset="-120"/>
              </a:rPr>
              <a:t>美国队</a:t>
            </a:r>
            <a:endParaRPr lang="zh-CN" altLang="en-US" dirty="0"/>
          </a:p>
        </p:txBody>
      </p:sp>
      <p:sp>
        <p:nvSpPr>
          <p:cNvPr id="4" name="圆角矩形 3"/>
          <p:cNvSpPr/>
          <p:nvPr/>
        </p:nvSpPr>
        <p:spPr bwMode="auto">
          <a:xfrm>
            <a:off x="1522388" y="5572140"/>
            <a:ext cx="7056784" cy="714380"/>
          </a:xfrm>
          <a:prstGeom prst="roundRect">
            <a:avLst/>
          </a:prstGeom>
          <a:solidFill>
            <a:srgbClr val="E1E1FF"/>
          </a:solidFill>
          <a:ln>
            <a:headEnd type="none" w="med" len="med"/>
            <a:tailEnd type="none" w="med" len="med"/>
          </a:ln>
          <a:scene3d>
            <a:camera prst="orthographicFront"/>
            <a:lightRig rig="threePt" dir="t"/>
          </a:scene3d>
          <a:sp3d>
            <a:bevelT/>
          </a:sp3d>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smtClean="0">
                <a:ln>
                  <a:noFill/>
                </a:ln>
                <a:solidFill>
                  <a:srgbClr val="0000FF"/>
                </a:solidFill>
                <a:effectLst/>
                <a:latin typeface="楷体" pitchFamily="49" charset="-122"/>
                <a:ea typeface="楷体" pitchFamily="49" charset="-122"/>
              </a:rPr>
              <a:t>以外</a:t>
            </a:r>
            <a:r>
              <a:rPr kumimoji="0" lang="zh-CN" altLang="en-US" b="1" i="0" u="none" strike="noStrike" cap="none" normalizeH="0" baseline="0" dirty="0" smtClean="0">
                <a:ln>
                  <a:noFill/>
                </a:ln>
                <a:solidFill>
                  <a:srgbClr val="0000FF"/>
                </a:solidFill>
                <a:effectLst/>
                <a:latin typeface="楷体" pitchFamily="49" charset="-122"/>
                <a:ea typeface="楷体" pitchFamily="49" charset="-122"/>
              </a:rPr>
              <a:t>国</a:t>
            </a:r>
            <a:r>
              <a:rPr kumimoji="0" lang="zh-CN" altLang="en-US" b="1" i="0" u="none" strike="noStrike" cap="none" normalizeH="0" baseline="0" smtClean="0">
                <a:ln>
                  <a:noFill/>
                </a:ln>
                <a:solidFill>
                  <a:srgbClr val="0000FF"/>
                </a:solidFill>
                <a:effectLst/>
                <a:latin typeface="楷体" pitchFamily="49" charset="-122"/>
                <a:ea typeface="楷体" pitchFamily="49" charset="-122"/>
              </a:rPr>
              <a:t>人的眼光审视汉语的现象</a:t>
            </a:r>
            <a:endParaRPr kumimoji="0" lang="zh-CN" altLang="en-US" b="0" i="0" u="none" strike="noStrike" cap="none" normalizeH="0" baseline="0" dirty="0" smtClean="0">
              <a:ln>
                <a:noFill/>
              </a:ln>
              <a:solidFill>
                <a:schemeClr val="tx2"/>
              </a:solidFill>
              <a:effectLst/>
              <a:latin typeface="楷体" pitchFamily="49" charset="-122"/>
              <a:ea typeface="楷体" pitchFamily="49" charset="-122"/>
            </a:endParaRPr>
          </a:p>
        </p:txBody>
      </p:sp>
    </p:spTree>
    <p:extLst>
      <p:ext uri="{BB962C8B-B14F-4D97-AF65-F5344CB8AC3E}">
        <p14:creationId xmlns:p14="http://schemas.microsoft.com/office/powerpoint/2010/main" val="198022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arn(inVertic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630932" y="764703"/>
            <a:ext cx="8496944" cy="5472609"/>
          </a:xfrm>
        </p:spPr>
        <p:txBody>
          <a:bodyPr/>
          <a:lstStyle/>
          <a:p>
            <a:pPr marL="396000" lvl="2" eaLnBrk="1" hangingPunct="1">
              <a:buFont typeface="Wingdings" pitchFamily="2" charset="2"/>
              <a:buChar char="n"/>
            </a:pPr>
            <a:r>
              <a:rPr lang="zh-TW" altLang="zh-TW" sz="2800" dirty="0" smtClean="0">
                <a:latin typeface="宋体" pitchFamily="2" charset="-122"/>
                <a:ea typeface="宋体" pitchFamily="2" charset="-122"/>
              </a:rPr>
              <a:t>汉语里</a:t>
            </a:r>
            <a:r>
              <a:rPr lang="zh-TW" altLang="en-US" sz="2800" dirty="0" smtClean="0">
                <a:latin typeface="宋体" pitchFamily="2" charset="-122"/>
                <a:ea typeface="宋体" pitchFamily="2" charset="-122"/>
              </a:rPr>
              <a:t>下面的</a:t>
            </a:r>
            <a:r>
              <a:rPr lang="zh-TW" altLang="zh-TW" sz="2800" dirty="0" smtClean="0">
                <a:latin typeface="宋体" pitchFamily="2" charset="-122"/>
                <a:ea typeface="宋体" pitchFamily="2" charset="-122"/>
              </a:rPr>
              <a:t>说法</a:t>
            </a:r>
            <a:r>
              <a:rPr lang="zh-TW" altLang="en-US" sz="2800" dirty="0" smtClean="0">
                <a:latin typeface="宋体" pitchFamily="2" charset="-122"/>
                <a:ea typeface="宋体" pitchFamily="2" charset="-122"/>
              </a:rPr>
              <a:t>是否合乎语法</a:t>
            </a:r>
            <a:r>
              <a:rPr lang="en-US" altLang="zh-TW" sz="2800" dirty="0" smtClean="0">
                <a:latin typeface="宋体" pitchFamily="2" charset="-122"/>
                <a:ea typeface="宋体" pitchFamily="2" charset="-122"/>
              </a:rPr>
              <a:t>﹖</a:t>
            </a:r>
          </a:p>
          <a:p>
            <a:pPr marL="720000" lvl="3" eaLnBrk="1" hangingPunct="1">
              <a:buFont typeface="Arial" pitchFamily="34" charset="0"/>
              <a:buChar char="•"/>
            </a:pPr>
            <a:r>
              <a:rPr lang="zh-TW" altLang="en-US" sz="2400" dirty="0" smtClean="0">
                <a:latin typeface="仿宋" pitchFamily="49" charset="-122"/>
                <a:ea typeface="仿宋" pitchFamily="49" charset="-122"/>
              </a:rPr>
              <a:t>打扫卫生  </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比较</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打扫灰尘、打扫房间</a:t>
            </a:r>
            <a:r>
              <a:rPr lang="en-US" altLang="zh-TW" sz="2400" dirty="0" smtClean="0">
                <a:latin typeface="仿宋" pitchFamily="49" charset="-122"/>
                <a:ea typeface="仿宋" pitchFamily="49" charset="-122"/>
              </a:rPr>
              <a:t>)</a:t>
            </a:r>
          </a:p>
          <a:p>
            <a:pPr marL="720000" lvl="3" eaLnBrk="1" hangingPunct="1">
              <a:buFont typeface="Arial" pitchFamily="34" charset="0"/>
              <a:buChar char="•"/>
            </a:pPr>
            <a:r>
              <a:rPr lang="zh-TW" altLang="en-US" sz="2400" dirty="0" smtClean="0">
                <a:latin typeface="仿宋" pitchFamily="49" charset="-122"/>
                <a:ea typeface="仿宋" pitchFamily="49" charset="-122"/>
              </a:rPr>
              <a:t>恢复疲劳 </a:t>
            </a:r>
            <a:r>
              <a:rPr lang="en-US" altLang="zh-TW" sz="2400" dirty="0" smtClean="0">
                <a:latin typeface="仿宋" pitchFamily="49" charset="-122"/>
                <a:ea typeface="仿宋" pitchFamily="49" charset="-122"/>
              </a:rPr>
              <a:t>(</a:t>
            </a:r>
            <a:r>
              <a:rPr lang="en-US" altLang="en-US" sz="2400" dirty="0" err="1" smtClean="0">
                <a:latin typeface="仿宋" pitchFamily="49" charset="-122"/>
                <a:ea typeface="仿宋" pitchFamily="49" charset="-122"/>
              </a:rPr>
              <a:t>比较</a:t>
            </a:r>
            <a:r>
              <a:rPr lang="en-US" altLang="en-US"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恢复健康、恢复元气</a:t>
            </a:r>
            <a:r>
              <a:rPr lang="en-US" altLang="zh-TW" sz="2400" dirty="0" smtClean="0">
                <a:latin typeface="仿宋" pitchFamily="49" charset="-122"/>
                <a:ea typeface="仿宋" pitchFamily="49" charset="-122"/>
              </a:rPr>
              <a:t>)</a:t>
            </a:r>
          </a:p>
          <a:p>
            <a:pPr marL="720000" lvl="3" eaLnBrk="1" hangingPunct="1">
              <a:buFont typeface="Arial" pitchFamily="34" charset="0"/>
              <a:buChar char="•"/>
            </a:pPr>
            <a:r>
              <a:rPr lang="zh-TW" altLang="en-US" sz="2400" dirty="0" smtClean="0">
                <a:latin typeface="仿宋" pitchFamily="49" charset="-122"/>
                <a:ea typeface="仿宋" pitchFamily="49" charset="-122"/>
              </a:rPr>
              <a:t>养病 	 </a:t>
            </a:r>
            <a:r>
              <a:rPr lang="en-US" altLang="zh-TW" sz="2400" dirty="0" smtClean="0">
                <a:latin typeface="仿宋" pitchFamily="49" charset="-122"/>
                <a:ea typeface="仿宋" pitchFamily="49" charset="-122"/>
              </a:rPr>
              <a:t>(</a:t>
            </a:r>
            <a:r>
              <a:rPr lang="en-US" altLang="en-US" sz="2400" dirty="0" err="1" smtClean="0">
                <a:latin typeface="仿宋" pitchFamily="49" charset="-122"/>
                <a:ea typeface="仿宋" pitchFamily="49" charset="-122"/>
              </a:rPr>
              <a:t>比较</a:t>
            </a:r>
            <a:r>
              <a:rPr lang="en-US" altLang="en-US"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养鸡、养宠物</a:t>
            </a:r>
            <a:r>
              <a:rPr lang="en-US" altLang="zh-TW" sz="2400" dirty="0" smtClean="0">
                <a:latin typeface="仿宋" pitchFamily="49" charset="-122"/>
                <a:ea typeface="仿宋" pitchFamily="49" charset="-122"/>
              </a:rPr>
              <a:t>)</a:t>
            </a:r>
          </a:p>
          <a:p>
            <a:pPr marL="720000" lvl="3" eaLnBrk="1" hangingPunct="1">
              <a:buFont typeface="Arial" pitchFamily="34" charset="0"/>
              <a:buChar char="•"/>
            </a:pPr>
            <a:r>
              <a:rPr lang="zh-TW" altLang="en-US" sz="2400" dirty="0" smtClean="0">
                <a:latin typeface="仿宋" pitchFamily="49" charset="-122"/>
                <a:ea typeface="仿宋" pitchFamily="49" charset="-122"/>
              </a:rPr>
              <a:t>烤火 	 </a:t>
            </a:r>
            <a:r>
              <a:rPr lang="en-US" altLang="zh-TW" sz="2400" dirty="0" smtClean="0">
                <a:latin typeface="仿宋" pitchFamily="49" charset="-122"/>
                <a:ea typeface="仿宋" pitchFamily="49" charset="-122"/>
              </a:rPr>
              <a:t>(</a:t>
            </a:r>
            <a:r>
              <a:rPr lang="en-US" altLang="en-US" sz="2400" dirty="0" err="1" smtClean="0">
                <a:latin typeface="仿宋" pitchFamily="49" charset="-122"/>
                <a:ea typeface="仿宋" pitchFamily="49" charset="-122"/>
              </a:rPr>
              <a:t>比较</a:t>
            </a:r>
            <a:r>
              <a:rPr lang="en-US" altLang="en-US"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烤肉、烤面包</a:t>
            </a:r>
            <a:r>
              <a:rPr lang="en-US" altLang="zh-TW" sz="2400" dirty="0" smtClean="0">
                <a:latin typeface="仿宋" pitchFamily="49" charset="-122"/>
                <a:ea typeface="仿宋" pitchFamily="49" charset="-122"/>
              </a:rPr>
              <a:t>)</a:t>
            </a:r>
          </a:p>
          <a:p>
            <a:pPr marL="720000" lvl="3" eaLnBrk="1" hangingPunct="1">
              <a:buFont typeface="Arial" pitchFamily="34" charset="0"/>
              <a:buChar char="•"/>
            </a:pPr>
            <a:r>
              <a:rPr lang="zh-TW" altLang="en-US" sz="2400" dirty="0" smtClean="0">
                <a:latin typeface="仿宋" pitchFamily="49" charset="-122"/>
                <a:ea typeface="仿宋" pitchFamily="49" charset="-122"/>
              </a:rPr>
              <a:t>晒太阳   </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比较</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晒衣服、晒被子</a:t>
            </a:r>
            <a:r>
              <a:rPr lang="en-US" altLang="zh-TW" sz="2400" dirty="0" smtClean="0">
                <a:latin typeface="仿宋" pitchFamily="49" charset="-122"/>
                <a:ea typeface="仿宋" pitchFamily="49" charset="-122"/>
              </a:rPr>
              <a:t>) </a:t>
            </a:r>
          </a:p>
          <a:p>
            <a:pPr marL="720000" lvl="3" eaLnBrk="1" hangingPunct="1">
              <a:buFont typeface="Arial" pitchFamily="34" charset="0"/>
              <a:buChar char="•"/>
            </a:pPr>
            <a:r>
              <a:rPr lang="zh-TW" altLang="en-US" sz="2400" dirty="0" smtClean="0">
                <a:latin typeface="仿宋" pitchFamily="49" charset="-122"/>
                <a:ea typeface="仿宋" pitchFamily="49" charset="-122"/>
              </a:rPr>
              <a:t>张三吃盒饭            </a:t>
            </a:r>
            <a:r>
              <a:rPr lang="en-US" altLang="zh-TW" sz="2400" dirty="0" err="1" smtClean="0">
                <a:latin typeface="仿宋" pitchFamily="49" charset="-122"/>
                <a:ea typeface="仿宋" pitchFamily="49" charset="-122"/>
              </a:rPr>
              <a:t>vs</a:t>
            </a:r>
            <a:r>
              <a:rPr lang="en-US" altLang="zh-TW" sz="2400" dirty="0" smtClean="0">
                <a:latin typeface="仿宋" pitchFamily="49" charset="-122"/>
                <a:ea typeface="仿宋" pitchFamily="49" charset="-122"/>
              </a:rPr>
              <a:t> </a:t>
            </a:r>
            <a:r>
              <a:rPr lang="zh-TW" altLang="en-US" sz="2400" dirty="0" smtClean="0">
                <a:latin typeface="仿宋" pitchFamily="49" charset="-122"/>
                <a:ea typeface="仿宋" pitchFamily="49" charset="-122"/>
              </a:rPr>
              <a:t>张三吃饭盒 </a:t>
            </a:r>
          </a:p>
          <a:p>
            <a:pPr marL="720000" lvl="3" eaLnBrk="1" hangingPunct="1">
              <a:buFont typeface="Arial" pitchFamily="34" charset="0"/>
              <a:buChar char="•"/>
            </a:pPr>
            <a:r>
              <a:rPr lang="zh-TW" altLang="en-US" sz="2400" dirty="0" smtClean="0">
                <a:latin typeface="仿宋" pitchFamily="49" charset="-122"/>
                <a:ea typeface="仿宋" pitchFamily="49" charset="-122"/>
              </a:rPr>
              <a:t>你吃面条，我吃叉烧饭  </a:t>
            </a:r>
            <a:r>
              <a:rPr lang="en-US" altLang="zh-TW" sz="2400" dirty="0" err="1" smtClean="0">
                <a:latin typeface="仿宋" pitchFamily="49" charset="-122"/>
                <a:ea typeface="仿宋" pitchFamily="49" charset="-122"/>
              </a:rPr>
              <a:t>vs</a:t>
            </a:r>
            <a:r>
              <a:rPr lang="en-US" altLang="zh-TW" sz="2400" dirty="0" smtClean="0">
                <a:latin typeface="仿宋" pitchFamily="49" charset="-122"/>
                <a:ea typeface="仿宋" pitchFamily="49" charset="-122"/>
              </a:rPr>
              <a:t> </a:t>
            </a:r>
            <a:r>
              <a:rPr lang="zh-CN" altLang="en-US" sz="2400" dirty="0" smtClean="0">
                <a:latin typeface="仿宋" pitchFamily="49" charset="-122"/>
                <a:ea typeface="仿宋" pitchFamily="49" charset="-122"/>
              </a:rPr>
              <a:t>你吃大碗，我吃小碗</a:t>
            </a:r>
            <a:endParaRPr lang="en-US" altLang="zh-TW" sz="2400" dirty="0" smtClean="0">
              <a:latin typeface="仿宋" pitchFamily="49" charset="-122"/>
              <a:ea typeface="仿宋" pitchFamily="49" charset="-122"/>
            </a:endParaRPr>
          </a:p>
          <a:p>
            <a:pPr marL="720000" lvl="3" eaLnBrk="1" hangingPunct="1">
              <a:lnSpc>
                <a:spcPct val="90000"/>
              </a:lnSpc>
              <a:buFont typeface="Arial" pitchFamily="34" charset="0"/>
              <a:buChar char="•"/>
            </a:pPr>
            <a:r>
              <a:rPr lang="zh-TW" altLang="en-US" sz="2400" dirty="0" smtClean="0">
                <a:latin typeface="仿宋" pitchFamily="49" charset="-122"/>
                <a:ea typeface="仿宋" pitchFamily="49" charset="-122"/>
              </a:rPr>
              <a:t>他是今年的冠军       </a:t>
            </a:r>
            <a:r>
              <a:rPr lang="en-US" altLang="zh-TW" sz="2400" dirty="0" err="1" smtClean="0">
                <a:latin typeface="仿宋" pitchFamily="49" charset="-122"/>
                <a:ea typeface="仿宋" pitchFamily="49" charset="-122"/>
              </a:rPr>
              <a:t>vs</a:t>
            </a:r>
            <a:r>
              <a:rPr lang="en-US" altLang="zh-TW" sz="2400" dirty="0" smtClean="0">
                <a:latin typeface="仿宋" pitchFamily="49" charset="-122"/>
                <a:ea typeface="仿宋" pitchFamily="49" charset="-122"/>
              </a:rPr>
              <a:t> </a:t>
            </a:r>
            <a:r>
              <a:rPr lang="zh-TW" altLang="en-US" sz="2400" dirty="0" smtClean="0">
                <a:latin typeface="仿宋" pitchFamily="49" charset="-122"/>
                <a:ea typeface="仿宋" pitchFamily="49" charset="-122"/>
              </a:rPr>
              <a:t>他是今天晚上的飞机</a:t>
            </a:r>
          </a:p>
          <a:p>
            <a:pPr marL="720000" lvl="3" eaLnBrk="1" hangingPunct="1">
              <a:lnSpc>
                <a:spcPct val="90000"/>
              </a:lnSpc>
              <a:buFont typeface="Arial" pitchFamily="34" charset="0"/>
              <a:buChar char="•"/>
            </a:pPr>
            <a:r>
              <a:rPr lang="zh-TW" altLang="en-US" sz="2400" dirty="0" smtClean="0">
                <a:latin typeface="仿宋" pitchFamily="49" charset="-122"/>
                <a:ea typeface="仿宋" pitchFamily="49" charset="-122"/>
              </a:rPr>
              <a:t>十个人吃一锅饭  </a:t>
            </a:r>
            <a:r>
              <a:rPr lang="zh-CN" altLang="en-US"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一锅饭吃十个人</a:t>
            </a:r>
          </a:p>
          <a:p>
            <a:pPr marL="720000" lvl="3" eaLnBrk="1" hangingPunct="1">
              <a:lnSpc>
                <a:spcPct val="90000"/>
              </a:lnSpc>
              <a:buFont typeface="Arial" pitchFamily="34" charset="0"/>
              <a:buChar char="•"/>
            </a:pPr>
            <a:r>
              <a:rPr lang="zh-TW" altLang="en-US" sz="2400" dirty="0" smtClean="0">
                <a:latin typeface="仿宋" pitchFamily="49" charset="-122"/>
                <a:ea typeface="仿宋" pitchFamily="49" charset="-122"/>
              </a:rPr>
              <a:t>三个人坐一张凳子</a:t>
            </a:r>
            <a:r>
              <a:rPr lang="zh-CN" altLang="en-US"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一张凳子坐三个人</a:t>
            </a:r>
          </a:p>
          <a:p>
            <a:pPr marL="720000" lvl="3" eaLnBrk="1" hangingPunct="1">
              <a:lnSpc>
                <a:spcPct val="90000"/>
              </a:lnSpc>
              <a:buFont typeface="Arial" pitchFamily="34" charset="0"/>
              <a:buChar char="•"/>
            </a:pPr>
            <a:r>
              <a:rPr lang="zh-TW" altLang="en-US" sz="2400" dirty="0" smtClean="0">
                <a:latin typeface="仿宋" pitchFamily="49" charset="-122"/>
                <a:ea typeface="仿宋" pitchFamily="49" charset="-122"/>
              </a:rPr>
              <a:t>两个人骑一匹马</a:t>
            </a:r>
            <a:r>
              <a:rPr lang="zh-CN" altLang="en-US"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一匹马骑两个人。</a:t>
            </a:r>
          </a:p>
          <a:p>
            <a:pPr marL="720000" lvl="3" eaLnBrk="1" hangingPunct="1">
              <a:buFont typeface="Wingdings" pitchFamily="2" charset="2"/>
              <a:buChar char="n"/>
            </a:pPr>
            <a:endParaRPr lang="en-US" altLang="zh-TW"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DFC77756-EFC8-4AA5-8615-F2C7346BB7D8}" type="datetime1">
              <a:rPr lang="zh-TW" altLang="en-US" sz="1200" smtClean="0">
                <a:solidFill>
                  <a:schemeClr val="tx1"/>
                </a:solidFill>
              </a:rPr>
              <a:pPr/>
              <a:t>2016/9/15</a:t>
            </a:fld>
            <a:endParaRPr lang="en-US" altLang="zh-TW" sz="1200" smtClean="0">
              <a:solidFill>
                <a:schemeClr val="tx1"/>
              </a:solidFill>
            </a:endParaRPr>
          </a:p>
        </p:txBody>
      </p:sp>
      <p:sp>
        <p:nvSpPr>
          <p:cNvPr id="92162" name="Rectangle 2"/>
          <p:cNvSpPr>
            <a:spLocks noGrp="1" noChangeArrowheads="1"/>
          </p:cNvSpPr>
          <p:nvPr>
            <p:ph type="body" idx="1"/>
          </p:nvPr>
        </p:nvSpPr>
        <p:spPr>
          <a:xfrm>
            <a:off x="414908" y="764704"/>
            <a:ext cx="8497317" cy="5472584"/>
          </a:xfrm>
        </p:spPr>
        <p:txBody>
          <a:bodyPr/>
          <a:lstStyle/>
          <a:p>
            <a:pPr lvl="1" eaLnBrk="1" hangingPunct="1">
              <a:buFont typeface="Wingdings" pitchFamily="2" charset="2"/>
              <a:buChar char="n"/>
            </a:pPr>
            <a:r>
              <a:rPr lang="zh-TW" altLang="en-US" dirty="0" smtClean="0">
                <a:ea typeface="新細明體" pitchFamily="18" charset="-120"/>
              </a:rPr>
              <a:t>语法、语义和逻辑</a:t>
            </a:r>
          </a:p>
          <a:p>
            <a:pPr lvl="2" eaLnBrk="1" hangingPunct="1">
              <a:buFont typeface="Wingdings" pitchFamily="2" charset="2"/>
              <a:buChar char="l"/>
            </a:pPr>
            <a:r>
              <a:rPr lang="zh-TW" altLang="en-US" dirty="0" smtClean="0">
                <a:ea typeface="新細明體" pitchFamily="18" charset="-120"/>
              </a:rPr>
              <a:t>「</a:t>
            </a:r>
            <a:r>
              <a:rPr lang="zh-TW" altLang="zh-TW" dirty="0" smtClean="0">
                <a:ea typeface="新細明體" pitchFamily="18" charset="-120"/>
              </a:rPr>
              <a:t>句子不通</a:t>
            </a:r>
            <a:r>
              <a:rPr lang="zh-TW" altLang="en-US" dirty="0" smtClean="0">
                <a:ea typeface="新細明體" pitchFamily="18" charset="-120"/>
              </a:rPr>
              <a:t>」</a:t>
            </a:r>
            <a:r>
              <a:rPr lang="zh-TW" altLang="zh-TW" dirty="0" smtClean="0">
                <a:ea typeface="新細明體" pitchFamily="18" charset="-120"/>
              </a:rPr>
              <a:t>是否一定是语法出了问题﹖</a:t>
            </a:r>
          </a:p>
          <a:p>
            <a:pPr marL="1828800" lvl="3" indent="-457200" eaLnBrk="1" hangingPunct="1">
              <a:buClr>
                <a:srgbClr val="00B050"/>
              </a:buClr>
              <a:buFont typeface="+mj-ea"/>
              <a:buAutoNum type="circleNumDbPlain"/>
            </a:pPr>
            <a:r>
              <a:rPr lang="zh-TW" altLang="en-US" dirty="0" smtClean="0">
                <a:ea typeface="新細明體" pitchFamily="18" charset="-120"/>
              </a:rPr>
              <a:t>？娶了三个老婆的单身汉。</a:t>
            </a:r>
          </a:p>
          <a:p>
            <a:pPr marL="1828800" lvl="3" indent="-457200" eaLnBrk="1" hangingPunct="1">
              <a:buClr>
                <a:srgbClr val="00B050"/>
              </a:buClr>
              <a:buFont typeface="+mj-ea"/>
              <a:buAutoNum type="circleNumDbPlain"/>
            </a:pPr>
            <a:r>
              <a:rPr lang="zh-TW" altLang="en-US" dirty="0" smtClean="0">
                <a:ea typeface="新細明體" pitchFamily="18" charset="-120"/>
              </a:rPr>
              <a:t>？我哥哥是个独子。</a:t>
            </a:r>
          </a:p>
          <a:p>
            <a:pPr marL="1828800" lvl="3" indent="-457200" eaLnBrk="1" hangingPunct="1">
              <a:buClr>
                <a:srgbClr val="00B050"/>
              </a:buClr>
              <a:buFont typeface="+mj-ea"/>
              <a:buAutoNum type="circleNumDbPlain"/>
            </a:pPr>
            <a:r>
              <a:rPr lang="zh-TW" altLang="en-US" dirty="0" smtClean="0">
                <a:ea typeface="新細明體" pitchFamily="18" charset="-120"/>
              </a:rPr>
              <a:t>？</a:t>
            </a:r>
            <a:r>
              <a:rPr lang="en-US" altLang="zh-TW" dirty="0" smtClean="0">
                <a:ea typeface="新細明體" pitchFamily="18" charset="-120"/>
              </a:rPr>
              <a:t>Colorless green ideas sleep furiously. (Chomsky)</a:t>
            </a:r>
          </a:p>
          <a:p>
            <a:pPr marL="1828800" lvl="3" indent="-457200" eaLnBrk="1" hangingPunct="1">
              <a:buClr>
                <a:srgbClr val="00B050"/>
              </a:buClr>
              <a:buFont typeface="+mj-ea"/>
              <a:buAutoNum type="circleNumDbPlain"/>
            </a:pPr>
            <a:r>
              <a:rPr lang="zh-TW" altLang="en-US" dirty="0" smtClean="0">
                <a:ea typeface="新細明體" pitchFamily="18" charset="-120"/>
              </a:rPr>
              <a:t>？</a:t>
            </a:r>
            <a:r>
              <a:rPr lang="en-US" altLang="zh-TW" dirty="0" smtClean="0">
                <a:ea typeface="新細明體" pitchFamily="18" charset="-120"/>
              </a:rPr>
              <a:t>Furiously sleep ideas green colorless.</a:t>
            </a:r>
          </a:p>
          <a:p>
            <a:pPr marL="1828800" lvl="3" indent="-457200" eaLnBrk="1" hangingPunct="1">
              <a:buClr>
                <a:srgbClr val="00B050"/>
              </a:buClr>
              <a:buFont typeface="+mj-ea"/>
              <a:buAutoNum type="circleNumDbPlain"/>
            </a:pPr>
            <a:r>
              <a:rPr lang="zh-TW" altLang="en-US" dirty="0" smtClean="0">
                <a:ea typeface="新細明體" pitchFamily="18" charset="-120"/>
              </a:rPr>
              <a:t>？他高比我。</a:t>
            </a:r>
            <a:endParaRPr lang="en-US" altLang="zh-TW" dirty="0" smtClean="0">
              <a:ea typeface="新細明體" pitchFamily="18" charset="-120"/>
            </a:endParaRPr>
          </a:p>
          <a:p>
            <a:pPr lvl="2" eaLnBrk="1" hangingPunct="1">
              <a:buFont typeface="Wingdings" pitchFamily="2" charset="2"/>
              <a:buChar char="ü"/>
            </a:pPr>
            <a:r>
              <a:rPr lang="zh-TW" altLang="en-US" dirty="0" smtClean="0">
                <a:ea typeface="新細明體" pitchFamily="18" charset="-120"/>
              </a:rPr>
              <a:t>不合语法的句子可以是合乎逻辑和有意义的。</a:t>
            </a:r>
          </a:p>
          <a:p>
            <a:pPr lvl="2" eaLnBrk="1" hangingPunct="1">
              <a:buFont typeface="Wingdings" pitchFamily="2" charset="2"/>
              <a:buChar char="ü"/>
            </a:pPr>
            <a:r>
              <a:rPr lang="zh-TW" altLang="en-US" dirty="0" smtClean="0">
                <a:ea typeface="新細明體" pitchFamily="18" charset="-120"/>
              </a:rPr>
              <a:t>合乎逻辑</a:t>
            </a:r>
            <a:r>
              <a:rPr lang="zh-TW" altLang="zh-TW" dirty="0" smtClean="0">
                <a:ea typeface="新細明體" pitchFamily="18" charset="-120"/>
              </a:rPr>
              <a:t>、</a:t>
            </a:r>
            <a:r>
              <a:rPr lang="zh-TW" altLang="en-US" dirty="0" smtClean="0">
                <a:ea typeface="新細明體" pitchFamily="18" charset="-120"/>
              </a:rPr>
              <a:t>有意义的句子可以是不合语法的。</a:t>
            </a:r>
          </a:p>
          <a:p>
            <a:pPr lvl="2" eaLnBrk="1" hangingPunct="1">
              <a:buFont typeface="Wingdings" pitchFamily="2" charset="2"/>
              <a:buChar char="ü"/>
            </a:pPr>
            <a:r>
              <a:rPr lang="zh-TW" altLang="en-US" dirty="0" smtClean="0">
                <a:ea typeface="新細明體" pitchFamily="18" charset="-120"/>
              </a:rPr>
              <a:t>语法独立于语义和逻辑。三者之间存在着交错的关系。</a:t>
            </a:r>
          </a:p>
          <a:p>
            <a:pPr lvl="2" eaLnBrk="1" hangingPunct="1">
              <a:buFont typeface="Wingdings" pitchFamily="2" charset="2"/>
              <a:buChar char="ü"/>
            </a:pPr>
            <a:r>
              <a:rPr lang="zh-TW" altLang="en-US" dirty="0" smtClean="0">
                <a:ea typeface="新細明體" pitchFamily="18" charset="-120"/>
              </a:rPr>
              <a:t>不要简单地用语义和逻辑的眼光去看语法。</a:t>
            </a:r>
          </a:p>
          <a:p>
            <a:pPr lvl="3" eaLnBrk="1" hangingPunct="1"/>
            <a:endParaRPr lang="zh-TW" altLang="en-US" dirty="0" smtClean="0">
              <a:ea typeface="新細明體" pitchFamily="18" charset="-120"/>
            </a:endParaRPr>
          </a:p>
        </p:txBody>
      </p:sp>
    </p:spTree>
    <p:extLst>
      <p:ext uri="{BB962C8B-B14F-4D97-AF65-F5344CB8AC3E}">
        <p14:creationId xmlns:p14="http://schemas.microsoft.com/office/powerpoint/2010/main" val="33161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2">
                                            <p:txEl>
                                              <p:pRg st="7" end="7"/>
                                            </p:txEl>
                                          </p:spTgt>
                                        </p:tgtEl>
                                        <p:attrNameLst>
                                          <p:attrName>style.visibility</p:attrName>
                                        </p:attrNameLst>
                                      </p:cBhvr>
                                      <p:to>
                                        <p:strVal val="visible"/>
                                      </p:to>
                                    </p:set>
                                    <p:animEffect transition="in" filter="fade">
                                      <p:cBhvr>
                                        <p:cTn id="7" dur="500"/>
                                        <p:tgtEl>
                                          <p:spTgt spid="9216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2">
                                            <p:txEl>
                                              <p:pRg st="8" end="8"/>
                                            </p:txEl>
                                          </p:spTgt>
                                        </p:tgtEl>
                                        <p:attrNameLst>
                                          <p:attrName>style.visibility</p:attrName>
                                        </p:attrNameLst>
                                      </p:cBhvr>
                                      <p:to>
                                        <p:strVal val="visible"/>
                                      </p:to>
                                    </p:set>
                                    <p:animEffect transition="in" filter="fade">
                                      <p:cBhvr>
                                        <p:cTn id="10" dur="500"/>
                                        <p:tgtEl>
                                          <p:spTgt spid="92162">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2">
                                            <p:txEl>
                                              <p:pRg st="9" end="9"/>
                                            </p:txEl>
                                          </p:spTgt>
                                        </p:tgtEl>
                                        <p:attrNameLst>
                                          <p:attrName>style.visibility</p:attrName>
                                        </p:attrNameLst>
                                      </p:cBhvr>
                                      <p:to>
                                        <p:strVal val="visible"/>
                                      </p:to>
                                    </p:set>
                                    <p:animEffect transition="in" filter="fade">
                                      <p:cBhvr>
                                        <p:cTn id="15" dur="500"/>
                                        <p:tgtEl>
                                          <p:spTgt spid="92162">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2">
                                            <p:txEl>
                                              <p:pRg st="10" end="10"/>
                                            </p:txEl>
                                          </p:spTgt>
                                        </p:tgtEl>
                                        <p:attrNameLst>
                                          <p:attrName>style.visibility</p:attrName>
                                        </p:attrNameLst>
                                      </p:cBhvr>
                                      <p:to>
                                        <p:strVal val="visible"/>
                                      </p:to>
                                    </p:set>
                                    <p:animEffect transition="in" filter="fade">
                                      <p:cBhvr>
                                        <p:cTn id="18" dur="500"/>
                                        <p:tgtEl>
                                          <p:spTgt spid="9216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694" y="428604"/>
            <a:ext cx="8416925" cy="864096"/>
          </a:xfrm>
        </p:spPr>
        <p:txBody>
          <a:bodyPr/>
          <a:lstStyle/>
          <a:p>
            <a:r>
              <a:rPr lang="zh-TW" altLang="en-US" sz="2800" b="1" dirty="0" smtClean="0">
                <a:solidFill>
                  <a:srgbClr val="0000FF"/>
                </a:solidFill>
                <a:latin typeface="宋体" pitchFamily="2" charset="-122"/>
                <a:ea typeface="宋体" pitchFamily="2" charset="-122"/>
              </a:rPr>
              <a:t>知</a:t>
            </a:r>
            <a:r>
              <a:rPr lang="zh-TW" altLang="en-US" sz="2800" b="1" dirty="0">
                <a:solidFill>
                  <a:srgbClr val="0000FF"/>
                </a:solidFill>
                <a:latin typeface="宋体" pitchFamily="2" charset="-122"/>
                <a:ea typeface="宋体" pitchFamily="2" charset="-122"/>
              </a:rPr>
              <a:t>其</a:t>
            </a:r>
            <a:r>
              <a:rPr lang="zh-TW" altLang="en-US" sz="2800" b="1" dirty="0" smtClean="0">
                <a:solidFill>
                  <a:srgbClr val="0000FF"/>
                </a:solidFill>
                <a:latin typeface="宋体" pitchFamily="2" charset="-122"/>
                <a:ea typeface="宋体" pitchFamily="2" charset="-122"/>
              </a:rPr>
              <a:t>然</a:t>
            </a:r>
            <a:r>
              <a:rPr lang="zh-CN" altLang="en-US" sz="2800" b="1" dirty="0" smtClean="0">
                <a:solidFill>
                  <a:srgbClr val="0000FF"/>
                </a:solidFill>
                <a:latin typeface="宋体" pitchFamily="2" charset="-122"/>
                <a:ea typeface="宋体" pitchFamily="2" charset="-122"/>
              </a:rPr>
              <a:t>：</a:t>
            </a:r>
            <a:r>
              <a:rPr lang="zh-TW" altLang="en-US" sz="2800" b="1" u="sng" dirty="0" smtClean="0">
                <a:solidFill>
                  <a:srgbClr val="0000FF"/>
                </a:solidFill>
                <a:effectLst>
                  <a:outerShdw blurRad="38100" dist="38100" dir="2700000" algn="tl">
                    <a:srgbClr val="000000">
                      <a:alpha val="43137"/>
                    </a:srgbClr>
                  </a:outerShdw>
                </a:effectLst>
                <a:latin typeface="宋体" pitchFamily="2" charset="-122"/>
                <a:ea typeface="宋体" pitchFamily="2" charset="-122"/>
              </a:rPr>
              <a:t>描述</a:t>
            </a:r>
            <a:r>
              <a:rPr lang="zh-CN" altLang="en-US" sz="2800" b="1" u="sng" dirty="0" smtClean="0">
                <a:solidFill>
                  <a:srgbClr val="0000FF"/>
                </a:solidFill>
                <a:latin typeface="宋体" pitchFamily="2" charset="-122"/>
                <a:ea typeface="宋体" pitchFamily="2" charset="-122"/>
              </a:rPr>
              <a:t>汉语组词造句的规律</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a:xfrm>
            <a:off x="522256" y="1428736"/>
            <a:ext cx="8692009" cy="4796952"/>
          </a:xfrm>
        </p:spPr>
        <p:txBody>
          <a:bodyPr/>
          <a:lstStyle/>
          <a:p>
            <a:r>
              <a:rPr lang="zh-TW" altLang="en-US" sz="2400" dirty="0"/>
              <a:t>教</a:t>
            </a:r>
            <a:r>
              <a:rPr lang="zh-TW" altLang="en-US" sz="2400" dirty="0" smtClean="0"/>
              <a:t>中文</a:t>
            </a:r>
            <a:r>
              <a:rPr lang="zh-CN" altLang="en-US" sz="2400" dirty="0" smtClean="0"/>
              <a:t>的王</a:t>
            </a:r>
            <a:r>
              <a:rPr lang="zh-TW" altLang="en-US" sz="2400" dirty="0" smtClean="0"/>
              <a:t>老师最喜欢在课堂上批评学生语法没学</a:t>
            </a:r>
            <a:r>
              <a:rPr lang="zh-TW" altLang="en-US" sz="2400" smtClean="0"/>
              <a:t>好：</a:t>
            </a:r>
            <a:r>
              <a:rPr lang="en-US" altLang="zh-TW" sz="2400" smtClean="0"/>
              <a:t/>
            </a:r>
            <a:br>
              <a:rPr lang="en-US" altLang="zh-TW" sz="2400" smtClean="0"/>
            </a:br>
            <a:r>
              <a:rPr lang="zh-TW" altLang="en-US" sz="2400" dirty="0" smtClean="0"/>
              <a:t> </a:t>
            </a:r>
            <a:r>
              <a:rPr lang="zh-TW" altLang="en-US" sz="2400" smtClean="0"/>
              <a:t/>
            </a:r>
            <a:br>
              <a:rPr lang="zh-TW" altLang="en-US" sz="2400" smtClean="0"/>
            </a:br>
            <a:r>
              <a:rPr lang="zh-TW" altLang="en-US" sz="2400" smtClean="0"/>
              <a:t>「</a:t>
            </a:r>
            <a:r>
              <a:rPr lang="zh-TW" altLang="en-US" sz="2400" dirty="0" smtClean="0">
                <a:latin typeface="仿宋" pitchFamily="49" charset="-122"/>
                <a:ea typeface="仿宋" pitchFamily="49" charset="-122"/>
              </a:rPr>
              <a:t>千万要避免</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主语残缺</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的毛病啊。不能没有主语！一个句子里面居然找不到主语，不是病句是什么？在课堂上学过没有？学过无数次了，就是记不住，一开口就 出错，一下笔就是病句！唉，真是拿你们没办法。学中文这么久了，还犯这样低级的错误，不是傻瓜是什么？再这样的话，考试的时候，通通不及格！记住了没有？ 没记住，拿笔写下来，写在自己的手心，以后说话、作文的时候，再犯</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主语残缺</a:t>
            </a:r>
            <a:r>
              <a:rPr lang="en-US" altLang="zh-TW" sz="2400" dirty="0" smtClean="0">
                <a:latin typeface="仿宋" pitchFamily="49" charset="-122"/>
                <a:ea typeface="仿宋" pitchFamily="49" charset="-122"/>
              </a:rPr>
              <a:t>』</a:t>
            </a:r>
            <a:r>
              <a:rPr lang="zh-TW" altLang="en-US" sz="2400" dirty="0" smtClean="0">
                <a:latin typeface="仿宋" pitchFamily="49" charset="-122"/>
                <a:ea typeface="仿宋" pitchFamily="49" charset="-122"/>
              </a:rPr>
              <a:t>的错误，就把手伸出来，看一看我的教诲，再拿这只手，打一下自己的脸！</a:t>
            </a:r>
            <a:r>
              <a:rPr lang="zh-TW" altLang="en-US" sz="2400" dirty="0" smtClean="0"/>
              <a:t>」</a:t>
            </a:r>
            <a:r>
              <a:rPr lang="zh-TW" altLang="en-US" dirty="0"/>
              <a:t/>
            </a:r>
            <a:br>
              <a:rPr lang="zh-TW" altLang="en-US" dirty="0"/>
            </a:br>
            <a:endParaRPr lang="zh-CN" altLang="en-US" dirty="0"/>
          </a:p>
        </p:txBody>
      </p:sp>
      <p:sp>
        <p:nvSpPr>
          <p:cNvPr id="4" name="圆角矩形 3"/>
          <p:cNvSpPr/>
          <p:nvPr/>
        </p:nvSpPr>
        <p:spPr bwMode="auto">
          <a:xfrm>
            <a:off x="1522388" y="5286388"/>
            <a:ext cx="6840760" cy="1208176"/>
          </a:xfrm>
          <a:prstGeom prst="roundRect">
            <a:avLst/>
          </a:prstGeom>
          <a:solidFill>
            <a:srgbClr val="E1E1FF"/>
          </a:solidFill>
          <a:ln>
            <a:headEnd type="none" w="med" len="med"/>
            <a:tailEnd type="none" w="med" len="med"/>
          </a:ln>
          <a:scene3d>
            <a:camera prst="orthographicFront"/>
            <a:lightRig rig="threePt" dir="t"/>
          </a:scene3d>
          <a:sp3d>
            <a:bevelT/>
          </a:sp3d>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rgbClr val="0000FF"/>
                </a:solidFill>
                <a:effectLst/>
                <a:latin typeface="楷体" pitchFamily="49" charset="-122"/>
                <a:ea typeface="楷体" pitchFamily="49" charset="-122"/>
              </a:rPr>
              <a:t>语法研究：语料为师</a:t>
            </a:r>
            <a:endParaRPr kumimoji="0" lang="en-US" altLang="zh-CN" b="1" i="0" u="none" strike="noStrike" cap="none" normalizeH="0" baseline="0" dirty="0" smtClean="0">
              <a:ln>
                <a:noFill/>
              </a:ln>
              <a:solidFill>
                <a:srgbClr val="0000FF"/>
              </a:solidFill>
              <a:effectLst/>
              <a:latin typeface="楷体" pitchFamily="49" charset="-122"/>
              <a:ea typeface="楷体"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solidFill>
                  <a:schemeClr val="tx1"/>
                </a:solidFill>
                <a:latin typeface="楷体" pitchFamily="49" charset="-122"/>
                <a:ea typeface="楷体" pitchFamily="49" charset="-122"/>
              </a:rPr>
              <a:t>语法老师的教诲，不可轻信</a:t>
            </a:r>
            <a:endParaRPr kumimoji="0" lang="zh-CN" altLang="en-US" b="0" i="0" u="none" strike="noStrike" cap="none" normalizeH="0" baseline="0" dirty="0" smtClean="0">
              <a:ln>
                <a:noFill/>
              </a:ln>
              <a:solidFill>
                <a:schemeClr val="tx1"/>
              </a:solidFill>
              <a:effectLst/>
              <a:latin typeface="楷体" pitchFamily="49" charset="-122"/>
              <a:ea typeface="楷体" pitchFamily="49" charset="-122"/>
            </a:endParaRPr>
          </a:p>
        </p:txBody>
      </p:sp>
    </p:spTree>
    <p:extLst>
      <p:ext uri="{BB962C8B-B14F-4D97-AF65-F5344CB8AC3E}">
        <p14:creationId xmlns:p14="http://schemas.microsoft.com/office/powerpoint/2010/main" val="16447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132" y="500042"/>
            <a:ext cx="8416925" cy="857256"/>
          </a:xfrm>
        </p:spPr>
        <p:txBody>
          <a:bodyPr/>
          <a:lstStyle/>
          <a:p>
            <a:r>
              <a:rPr lang="zh-CN" altLang="en-US" smtClean="0">
                <a:latin typeface="黑体" pitchFamily="49" charset="-122"/>
                <a:ea typeface="黑体" pitchFamily="49" charset="-122"/>
              </a:rPr>
              <a:t>“语言文字”篇的主题</a:t>
            </a:r>
            <a:endParaRPr lang="zh-CN" altLang="en-US"/>
          </a:p>
        </p:txBody>
      </p:sp>
      <p:sp>
        <p:nvSpPr>
          <p:cNvPr id="3" name="内容占位符 2"/>
          <p:cNvSpPr>
            <a:spLocks noGrp="1"/>
          </p:cNvSpPr>
          <p:nvPr>
            <p:ph idx="1"/>
          </p:nvPr>
        </p:nvSpPr>
        <p:spPr>
          <a:xfrm>
            <a:off x="762000" y="1714488"/>
            <a:ext cx="8416925" cy="4781562"/>
          </a:xfrm>
        </p:spPr>
        <p:txBody>
          <a:bodyPr/>
          <a:lstStyle/>
          <a:p>
            <a:pPr marL="756000" indent="-514350">
              <a:spcBef>
                <a:spcPts val="600"/>
              </a:spcBef>
              <a:buFont typeface="+mj-lt"/>
              <a:buAutoNum type="arabicPeriod"/>
            </a:pPr>
            <a:r>
              <a:rPr lang="zh-CN" altLang="en-US" b="1" dirty="0" smtClean="0">
                <a:latin typeface="宋体" pitchFamily="2" charset="-122"/>
                <a:ea typeface="宋体" pitchFamily="2" charset="-122"/>
              </a:rPr>
              <a:t>语言的本质和功能</a:t>
            </a:r>
            <a:r>
              <a:rPr lang="zh-CN" altLang="en-US" sz="2800" b="1" dirty="0" smtClean="0">
                <a:latin typeface="宋体" pitchFamily="2" charset="-122"/>
                <a:ea typeface="宋体" pitchFamily="2" charset="-122"/>
              </a:rPr>
              <a:t>：</a:t>
            </a:r>
            <a:r>
              <a:rPr lang="en-US" altLang="zh-CN" sz="2800" b="1" dirty="0" smtClean="0">
                <a:latin typeface="仿宋" pitchFamily="49" charset="-122"/>
                <a:ea typeface="仿宋" pitchFamily="49" charset="-122"/>
              </a:rPr>
              <a:t/>
            </a:r>
            <a:br>
              <a:rPr lang="en-US" altLang="zh-CN" sz="2800" b="1" dirty="0" smtClean="0">
                <a:latin typeface="仿宋" pitchFamily="49" charset="-122"/>
                <a:ea typeface="仿宋" pitchFamily="49" charset="-122"/>
              </a:rPr>
            </a:br>
            <a:r>
              <a:rPr lang="zh-CN" altLang="en-US" sz="2800" dirty="0" smtClean="0">
                <a:latin typeface="仿宋" pitchFamily="49" charset="-122"/>
                <a:ea typeface="仿宋" pitchFamily="49" charset="-122"/>
              </a:rPr>
              <a:t>朱德熙</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差一点儿</a:t>
            </a:r>
            <a:r>
              <a:rPr lang="en-US" altLang="zh-CN" sz="2800" dirty="0" smtClean="0">
                <a:latin typeface="仿宋" pitchFamily="49" charset="-122"/>
                <a:ea typeface="仿宋" pitchFamily="49" charset="-122"/>
              </a:rPr>
              <a:t>》</a:t>
            </a:r>
          </a:p>
          <a:p>
            <a:pPr marL="756000" indent="-514350">
              <a:spcBef>
                <a:spcPts val="400"/>
              </a:spcBef>
              <a:buFont typeface="+mj-lt"/>
              <a:buAutoNum type="arabicPeriod"/>
            </a:pPr>
            <a:r>
              <a:rPr lang="zh-CN" altLang="en-US" b="1" dirty="0" smtClean="0">
                <a:latin typeface="宋体" pitchFamily="2" charset="-122"/>
                <a:ea typeface="宋体" pitchFamily="2" charset="-122"/>
              </a:rPr>
              <a:t>语言的变异、汉语之发展</a:t>
            </a:r>
            <a:r>
              <a:rPr lang="zh-CN" altLang="en-US" sz="2800" b="1" dirty="0" smtClean="0">
                <a:latin typeface="仿宋" pitchFamily="49" charset="-122"/>
                <a:ea typeface="仿宋" pitchFamily="49" charset="-122"/>
              </a:rPr>
              <a:t>：</a:t>
            </a:r>
            <a:r>
              <a:rPr lang="en-US" altLang="zh-CN" sz="2800" b="1" dirty="0" smtClean="0">
                <a:latin typeface="仿宋" pitchFamily="49" charset="-122"/>
                <a:ea typeface="仿宋" pitchFamily="49" charset="-122"/>
              </a:rPr>
              <a:t/>
            </a:r>
            <a:br>
              <a:rPr lang="en-US" altLang="zh-CN" sz="2800" b="1" dirty="0" smtClean="0">
                <a:latin typeface="仿宋" pitchFamily="49" charset="-122"/>
                <a:ea typeface="仿宋" pitchFamily="49" charset="-122"/>
              </a:rPr>
            </a:br>
            <a:r>
              <a:rPr lang="zh-CN" altLang="en-US" sz="2800" dirty="0" smtClean="0">
                <a:latin typeface="仿宋" pitchFamily="49" charset="-122"/>
                <a:ea typeface="仿宋" pitchFamily="49" charset="-122"/>
              </a:rPr>
              <a:t>吕叔湘</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古今言殊</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，王力</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不通</a:t>
            </a:r>
            <a:r>
              <a:rPr lang="en-US" altLang="zh-CN" sz="2800" dirty="0" smtClean="0">
                <a:latin typeface="仿宋" pitchFamily="49" charset="-122"/>
                <a:ea typeface="仿宋" pitchFamily="49" charset="-122"/>
              </a:rPr>
              <a:t>》</a:t>
            </a:r>
          </a:p>
          <a:p>
            <a:pPr marL="756000" indent="-514350">
              <a:spcBef>
                <a:spcPts val="400"/>
              </a:spcBef>
              <a:buFont typeface="+mj-lt"/>
              <a:buAutoNum type="arabicPeriod"/>
            </a:pPr>
            <a:r>
              <a:rPr lang="zh-CN" altLang="en-US" b="1" dirty="0" smtClean="0">
                <a:latin typeface="宋体" pitchFamily="2" charset="-122"/>
                <a:ea typeface="宋体" pitchFamily="2" charset="-122"/>
              </a:rPr>
              <a:t>文字、汉字</a:t>
            </a:r>
            <a:r>
              <a:rPr lang="zh-CN" altLang="en-US" sz="2800" dirty="0" smtClean="0">
                <a:latin typeface="仿宋" pitchFamily="49" charset="-122"/>
                <a:ea typeface="仿宋" pitchFamily="49" charset="-122"/>
              </a:rPr>
              <a:t>（补充内容）</a:t>
            </a:r>
            <a:endParaRPr lang="en-US" altLang="zh-CN" sz="2800" dirty="0" smtClean="0">
              <a:latin typeface="仿宋" pitchFamily="49" charset="-122"/>
              <a:ea typeface="仿宋" pitchFamily="49" charset="-122"/>
            </a:endParaRPr>
          </a:p>
          <a:p>
            <a:pPr marL="756000" indent="-514350">
              <a:spcBef>
                <a:spcPts val="400"/>
              </a:spcBef>
              <a:buFont typeface="+mj-lt"/>
              <a:buAutoNum type="arabicPeriod"/>
            </a:pPr>
            <a:r>
              <a:rPr lang="zh-CN" altLang="en-US" b="1" dirty="0" smtClean="0">
                <a:latin typeface="宋体" pitchFamily="2" charset="-122"/>
                <a:ea typeface="宋体" pitchFamily="2" charset="-122"/>
              </a:rPr>
              <a:t>语言的使用</a:t>
            </a:r>
            <a:r>
              <a:rPr lang="zh-CN" altLang="en-US" dirty="0" smtClean="0">
                <a:latin typeface="宋体" pitchFamily="2" charset="-122"/>
                <a:ea typeface="宋体" pitchFamily="2" charset="-122"/>
              </a:rPr>
              <a:t>（</a:t>
            </a:r>
            <a:r>
              <a:rPr lang="zh-CN" altLang="en-US" sz="2800" dirty="0" smtClean="0">
                <a:latin typeface="仿宋" pitchFamily="49" charset="-122"/>
                <a:ea typeface="仿宋" pitchFamily="49" charset="-122"/>
              </a:rPr>
              <a:t>补充内</a:t>
            </a:r>
            <a:r>
              <a:rPr lang="zh-CN" altLang="en-US" sz="2800" smtClean="0">
                <a:latin typeface="仿宋" pitchFamily="49" charset="-122"/>
                <a:ea typeface="仿宋" pitchFamily="49" charset="-122"/>
              </a:rPr>
              <a:t>容）</a:t>
            </a:r>
            <a:endParaRPr lang="en-US" altLang="zh-CN" sz="2800" smtClean="0">
              <a:latin typeface="仿宋" pitchFamily="49" charset="-122"/>
              <a:ea typeface="仿宋" pitchFamily="49" charset="-122"/>
            </a:endParaRPr>
          </a:p>
          <a:p>
            <a:pPr marL="756000" indent="-514350">
              <a:spcBef>
                <a:spcPts val="400"/>
              </a:spcBef>
              <a:buNone/>
            </a:pPr>
            <a:endParaRPr lang="en-US" altLang="zh-CN" sz="2800" smtClean="0">
              <a:latin typeface="仿宋" pitchFamily="49" charset="-122"/>
              <a:ea typeface="仿宋" pitchFamily="49" charset="-122"/>
            </a:endParaRPr>
          </a:p>
          <a:p>
            <a:pPr marL="756000" indent="-514350">
              <a:spcBef>
                <a:spcPts val="400"/>
              </a:spcBef>
              <a:buNone/>
            </a:pPr>
            <a:r>
              <a:rPr lang="zh-CN" altLang="en-US" sz="2800" smtClean="0">
                <a:latin typeface="仿宋" pitchFamily="49" charset="-122"/>
                <a:ea typeface="仿宋" pitchFamily="49" charset="-122"/>
              </a:rPr>
              <a:t>教材</a:t>
            </a:r>
            <a:r>
              <a:rPr lang="en-US" altLang="zh-CN" sz="2800" smtClean="0">
                <a:latin typeface="仿宋" pitchFamily="49" charset="-122"/>
                <a:ea typeface="仿宋" pitchFamily="49" charset="-122"/>
              </a:rPr>
              <a:t>《</a:t>
            </a:r>
            <a:r>
              <a:rPr lang="zh-CN" altLang="en-US" sz="2800" smtClean="0">
                <a:latin typeface="仿宋" pitchFamily="49" charset="-122"/>
                <a:ea typeface="仿宋" pitchFamily="49" charset="-122"/>
              </a:rPr>
              <a:t>大学国文</a:t>
            </a:r>
            <a:r>
              <a:rPr lang="en-US" altLang="zh-CN" sz="2800" smtClean="0">
                <a:latin typeface="仿宋" pitchFamily="49" charset="-122"/>
                <a:ea typeface="仿宋" pitchFamily="49" charset="-122"/>
              </a:rPr>
              <a:t>》</a:t>
            </a:r>
            <a:r>
              <a:rPr lang="zh-CN" altLang="en-US" sz="2800" smtClean="0">
                <a:latin typeface="仿宋" pitchFamily="49" charset="-122"/>
                <a:ea typeface="仿宋" pitchFamily="49" charset="-122"/>
              </a:rPr>
              <a:t>（免费发放）</a:t>
            </a:r>
            <a:endParaRPr lang="en-US" altLang="zh-CN" sz="2800" dirty="0" smtClean="0">
              <a:latin typeface="仿宋" pitchFamily="49" charset="-122"/>
              <a:ea typeface="仿宋" pitchFamily="49" charset="-122"/>
            </a:endParaRPr>
          </a:p>
          <a:p>
            <a:pPr>
              <a:buFont typeface="Wingdings" pitchFamily="2" charset="2"/>
              <a:buChar char="n"/>
            </a:pPr>
            <a:endParaRPr lang="zh-CN" altLang="en-US" sz="2800" dirty="0" smtClean="0">
              <a:latin typeface="仿宋" pitchFamily="49" charset="-122"/>
              <a:ea typeface="仿宋" pitchFamily="49" charset="-122"/>
            </a:endParaRPr>
          </a:p>
          <a:p>
            <a:pPr marL="756000" indent="-514350">
              <a:spcBef>
                <a:spcPts val="400"/>
              </a:spcBef>
              <a:buFont typeface="+mj-lt"/>
              <a:buAutoNum type="alphaLcPeriod"/>
            </a:pPr>
            <a:endParaRPr lang="en-US" altLang="zh-CN" b="1"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anim calcmode="lin" valueType="num">
                                      <p:cBhvr>
                                        <p:cTn id="2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750"/>
                                        <p:tgtEl>
                                          <p:spTgt spid="3">
                                            <p:txEl>
                                              <p:pRg st="5" end="5"/>
                                            </p:txEl>
                                          </p:spTgt>
                                        </p:tgtEl>
                                      </p:cBhvr>
                                    </p:animEffect>
                                    <p:anim calcmode="lin" valueType="num">
                                      <p:cBhvr>
                                        <p:cTn id="28"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既然如此，只好信自己了。</a:t>
            </a:r>
            <a:endParaRPr lang="zh-CN" altLang="en-US"/>
          </a:p>
        </p:txBody>
      </p:sp>
      <p:sp>
        <p:nvSpPr>
          <p:cNvPr id="3" name="副标题 2"/>
          <p:cNvSpPr>
            <a:spLocks noGrp="1"/>
          </p:cNvSpPr>
          <p:nvPr>
            <p:ph type="subTitle" idx="1"/>
          </p:nvPr>
        </p:nvSpPr>
        <p:spPr/>
        <p:txBody>
          <a:bodyPr/>
          <a:lstStyle/>
          <a:p>
            <a:r>
              <a:rPr lang="zh-CN" altLang="en-US" smtClean="0"/>
              <a:t>你自己如何解决 “语法问题”呢？</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819136"/>
          </a:xfrm>
        </p:spPr>
        <p:txBody>
          <a:bodyPr/>
          <a:lstStyle/>
          <a:p>
            <a:r>
              <a:rPr lang="zh-CN" altLang="en-US" sz="3600" b="1" dirty="0" smtClean="0">
                <a:solidFill>
                  <a:srgbClr val="0000FF"/>
                </a:solidFill>
              </a:rPr>
              <a:t>知其所以然：发掘规则</a:t>
            </a:r>
            <a:endParaRPr lang="zh-CN" altLang="en-US" sz="3600" dirty="0"/>
          </a:p>
        </p:txBody>
      </p:sp>
      <p:sp>
        <p:nvSpPr>
          <p:cNvPr id="3" name="内容占位符 2"/>
          <p:cNvSpPr>
            <a:spLocks noGrp="1"/>
          </p:cNvSpPr>
          <p:nvPr>
            <p:ph idx="1"/>
          </p:nvPr>
        </p:nvSpPr>
        <p:spPr>
          <a:xfrm>
            <a:off x="450818" y="1428736"/>
            <a:ext cx="8929750" cy="5067314"/>
          </a:xfrm>
        </p:spPr>
        <p:txBody>
          <a:bodyPr/>
          <a:lstStyle/>
          <a:p>
            <a:pPr lvl="1" eaLnBrk="1" hangingPunct="1">
              <a:spcBef>
                <a:spcPts val="1800"/>
              </a:spcBef>
              <a:buFont typeface="Wingdings" pitchFamily="2" charset="2"/>
              <a:buChar char="n"/>
            </a:pPr>
            <a:r>
              <a:rPr lang="zh-TW" altLang="en-US" b="1" smtClean="0">
                <a:latin typeface="宋体" pitchFamily="2" charset="-122"/>
                <a:ea typeface="宋体" pitchFamily="2" charset="-122"/>
              </a:rPr>
              <a:t>个</a:t>
            </a:r>
            <a:r>
              <a:rPr lang="zh-TW" altLang="en-US" b="1" dirty="0" smtClean="0">
                <a:latin typeface="宋体" pitchFamily="2" charset="-122"/>
                <a:ea typeface="宋体" pitchFamily="2" charset="-122"/>
              </a:rPr>
              <a:t>案</a:t>
            </a:r>
            <a:r>
              <a:rPr lang="zh-TW" altLang="en-US" b="1" smtClean="0">
                <a:latin typeface="宋体" pitchFamily="2" charset="-122"/>
                <a:ea typeface="宋体" pitchFamily="2" charset="-122"/>
              </a:rPr>
              <a:t>分析</a:t>
            </a:r>
            <a:r>
              <a:rPr lang="zh-CN" altLang="en-US" b="1" smtClean="0">
                <a:latin typeface="宋体" pitchFamily="2" charset="-122"/>
                <a:ea typeface="宋体" pitchFamily="2" charset="-122"/>
              </a:rPr>
              <a:t>：就 </a:t>
            </a:r>
            <a:r>
              <a:rPr lang="en-US" altLang="zh-CN" b="1" smtClean="0">
                <a:latin typeface="宋体" pitchFamily="2" charset="-122"/>
                <a:ea typeface="宋体" pitchFamily="2" charset="-122"/>
              </a:rPr>
              <a:t>&amp; </a:t>
            </a:r>
            <a:r>
              <a:rPr lang="zh-CN" altLang="en-US" b="1" smtClean="0">
                <a:latin typeface="宋体" pitchFamily="2" charset="-122"/>
                <a:ea typeface="宋体" pitchFamily="2" charset="-122"/>
              </a:rPr>
              <a:t>才</a:t>
            </a:r>
            <a:endParaRPr lang="zh-TW" altLang="en-US" b="1" dirty="0" smtClean="0">
              <a:latin typeface="宋体" pitchFamily="2" charset="-122"/>
              <a:ea typeface="宋体" pitchFamily="2" charset="-122"/>
            </a:endParaRPr>
          </a:p>
          <a:p>
            <a:pPr lvl="2" eaLnBrk="1" hangingPunct="1">
              <a:buFont typeface="Arial" pitchFamily="34" charset="0"/>
              <a:buChar char="•"/>
            </a:pPr>
            <a:r>
              <a:rPr lang="zh-TW" altLang="en-US" dirty="0" smtClean="0">
                <a:latin typeface="宋体" pitchFamily="2" charset="-122"/>
                <a:ea typeface="宋体" pitchFamily="2" charset="-122"/>
              </a:rPr>
              <a:t>我有</a:t>
            </a:r>
            <a:r>
              <a:rPr lang="en-US" altLang="zh-TW" dirty="0" smtClean="0">
                <a:latin typeface="宋体" pitchFamily="2" charset="-122"/>
                <a:ea typeface="宋体" pitchFamily="2" charset="-122"/>
              </a:rPr>
              <a:t>500</a:t>
            </a:r>
            <a:r>
              <a:rPr lang="zh-TW" altLang="en-US" dirty="0" smtClean="0">
                <a:latin typeface="宋体" pitchFamily="2" charset="-122"/>
                <a:ea typeface="宋体" pitchFamily="2" charset="-122"/>
              </a:rPr>
              <a:t>块钱。</a:t>
            </a:r>
          </a:p>
          <a:p>
            <a:pPr lvl="3" eaLnBrk="1" hangingPunct="1">
              <a:buFont typeface="Wingdings" pitchFamily="2" charset="2"/>
              <a:buChar char="Ø"/>
            </a:pPr>
            <a:r>
              <a:rPr lang="zh-TW" altLang="en-US" sz="2400" dirty="0" smtClean="0">
                <a:solidFill>
                  <a:srgbClr val="0000FF"/>
                </a:solidFill>
                <a:latin typeface="楷体" pitchFamily="49" charset="-122"/>
                <a:ea typeface="楷体" pitchFamily="49" charset="-122"/>
              </a:rPr>
              <a:t>客观陈述。这些钱是多是少，说话人未加主观评估</a:t>
            </a:r>
          </a:p>
          <a:p>
            <a:pPr lvl="2" eaLnBrk="1" hangingPunct="1">
              <a:buFont typeface="Arial" pitchFamily="34" charset="0"/>
              <a:buChar char="•"/>
            </a:pPr>
            <a:r>
              <a:rPr lang="zh-TW" altLang="en-US" dirty="0" smtClean="0">
                <a:latin typeface="宋体" pitchFamily="2" charset="-122"/>
                <a:ea typeface="宋体" pitchFamily="2" charset="-122"/>
              </a:rPr>
              <a:t>我</a:t>
            </a:r>
            <a:r>
              <a:rPr lang="zh-TW" altLang="en-US" b="1" u="sng" dirty="0" smtClean="0">
                <a:latin typeface="宋体" pitchFamily="2" charset="-122"/>
                <a:ea typeface="宋体" pitchFamily="2" charset="-122"/>
              </a:rPr>
              <a:t>就</a:t>
            </a:r>
            <a:r>
              <a:rPr lang="zh-TW" altLang="en-US" dirty="0" smtClean="0">
                <a:latin typeface="宋体" pitchFamily="2" charset="-122"/>
                <a:ea typeface="宋体" pitchFamily="2" charset="-122"/>
              </a:rPr>
              <a:t>有</a:t>
            </a:r>
            <a:r>
              <a:rPr lang="en-US" altLang="zh-TW" dirty="0" smtClean="0">
                <a:latin typeface="宋体" pitchFamily="2" charset="-122"/>
                <a:ea typeface="宋体" pitchFamily="2" charset="-122"/>
              </a:rPr>
              <a:t>500</a:t>
            </a:r>
            <a:r>
              <a:rPr lang="zh-TW" altLang="en-US" dirty="0" smtClean="0">
                <a:latin typeface="宋体" pitchFamily="2" charset="-122"/>
                <a:ea typeface="宋体" pitchFamily="2" charset="-122"/>
              </a:rPr>
              <a:t>块钱，</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不够买这条项链</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a:t>
            </a:r>
            <a:r>
              <a:rPr lang="en-US" altLang="zh-TW" dirty="0" smtClean="0">
                <a:latin typeface="宋体" pitchFamily="2" charset="-122"/>
                <a:ea typeface="宋体" pitchFamily="2" charset="-122"/>
              </a:rPr>
              <a:t>[–] </a:t>
            </a:r>
            <a:r>
              <a:rPr lang="zh-TW" altLang="en-US" dirty="0" smtClean="0">
                <a:latin typeface="宋体" pitchFamily="2" charset="-122"/>
                <a:ea typeface="宋体" pitchFamily="2" charset="-122"/>
              </a:rPr>
              <a:t>强调少</a:t>
            </a:r>
          </a:p>
          <a:p>
            <a:pPr lvl="2" eaLnBrk="1" hangingPunct="1">
              <a:buFont typeface="Arial" pitchFamily="34" charset="0"/>
              <a:buChar char="•"/>
            </a:pPr>
            <a:r>
              <a:rPr lang="zh-TW" altLang="en-US" dirty="0" smtClean="0">
                <a:latin typeface="宋体" pitchFamily="2" charset="-122"/>
                <a:ea typeface="宋体" pitchFamily="2" charset="-122"/>
              </a:rPr>
              <a:t>我</a:t>
            </a:r>
            <a:r>
              <a:rPr lang="zh-TW" altLang="en-US" b="1" u="sng" dirty="0" smtClean="0">
                <a:latin typeface="宋体" pitchFamily="2" charset="-122"/>
                <a:ea typeface="宋体" pitchFamily="2" charset="-122"/>
              </a:rPr>
              <a:t>才</a:t>
            </a:r>
            <a:r>
              <a:rPr lang="zh-TW" altLang="en-US" dirty="0" smtClean="0">
                <a:latin typeface="宋体" pitchFamily="2" charset="-122"/>
                <a:ea typeface="宋体" pitchFamily="2" charset="-122"/>
              </a:rPr>
              <a:t>有</a:t>
            </a:r>
            <a:r>
              <a:rPr lang="en-US" altLang="zh-TW" dirty="0" smtClean="0">
                <a:latin typeface="宋体" pitchFamily="2" charset="-122"/>
                <a:ea typeface="宋体" pitchFamily="2" charset="-122"/>
              </a:rPr>
              <a:t>500</a:t>
            </a:r>
            <a:r>
              <a:rPr lang="zh-TW" altLang="en-US" dirty="0" smtClean="0">
                <a:latin typeface="宋体" pitchFamily="2" charset="-122"/>
                <a:ea typeface="宋体" pitchFamily="2" charset="-122"/>
              </a:rPr>
              <a:t>块钱，</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不够买这条项链</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a:t>
            </a:r>
            <a:r>
              <a:rPr lang="en-US" altLang="zh-TW" dirty="0" smtClean="0">
                <a:latin typeface="宋体" pitchFamily="2" charset="-122"/>
                <a:ea typeface="宋体" pitchFamily="2" charset="-122"/>
              </a:rPr>
              <a:t>[–] </a:t>
            </a:r>
            <a:r>
              <a:rPr lang="zh-TW" altLang="en-US" dirty="0" smtClean="0">
                <a:latin typeface="宋体" pitchFamily="2" charset="-122"/>
                <a:ea typeface="宋体" pitchFamily="2" charset="-122"/>
              </a:rPr>
              <a:t>强调少</a:t>
            </a:r>
          </a:p>
          <a:p>
            <a:pPr lvl="3" eaLnBrk="1" hangingPunct="1">
              <a:buFont typeface="Wingdings" pitchFamily="2" charset="2"/>
              <a:buChar char="Ø"/>
            </a:pPr>
            <a:r>
              <a:rPr lang="zh-TW" altLang="en-US" sz="2400" dirty="0" smtClean="0">
                <a:solidFill>
                  <a:srgbClr val="0000FF"/>
                </a:solidFill>
                <a:latin typeface="楷体" pitchFamily="49" charset="-122"/>
                <a:ea typeface="楷体" pitchFamily="49" charset="-122"/>
              </a:rPr>
              <a:t>虚词「就、才」在此作用一致</a:t>
            </a:r>
            <a:r>
              <a:rPr lang="zh-TW" altLang="en-US" sz="2400" dirty="0" smtClean="0">
                <a:solidFill>
                  <a:srgbClr val="0000FF"/>
                </a:solidFill>
                <a:latin typeface="宋体" pitchFamily="2" charset="-122"/>
                <a:ea typeface="宋体" pitchFamily="2" charset="-122"/>
              </a:rPr>
              <a:t>。</a:t>
            </a:r>
          </a:p>
          <a:p>
            <a:pPr lvl="2" eaLnBrk="1" hangingPunct="1">
              <a:buFont typeface="Arial" pitchFamily="34" charset="0"/>
              <a:buChar char="•"/>
            </a:pPr>
            <a:r>
              <a:rPr lang="zh-TW" altLang="en-US" dirty="0" smtClean="0">
                <a:latin typeface="宋体" pitchFamily="2" charset="-122"/>
                <a:ea typeface="宋体" pitchFamily="2" charset="-122"/>
              </a:rPr>
              <a:t>你六七点钟</a:t>
            </a:r>
            <a:r>
              <a:rPr lang="zh-TW" altLang="en-US" b="1" u="sng" dirty="0" smtClean="0">
                <a:latin typeface="宋体" pitchFamily="2" charset="-122"/>
                <a:ea typeface="宋体" pitchFamily="2" charset="-122"/>
              </a:rPr>
              <a:t>就</a:t>
            </a:r>
            <a:r>
              <a:rPr lang="zh-TW" altLang="en-US" dirty="0" smtClean="0">
                <a:latin typeface="宋体" pitchFamily="2" charset="-122"/>
                <a:ea typeface="宋体" pitchFamily="2" charset="-122"/>
              </a:rPr>
              <a:t>起床</a:t>
            </a:r>
            <a:r>
              <a:rPr lang="en-US" altLang="zh-TW" dirty="0" smtClean="0">
                <a:latin typeface="宋体" pitchFamily="2" charset="-122"/>
                <a:ea typeface="宋体" pitchFamily="2" charset="-122"/>
              </a:rPr>
              <a:t>﹖[–] </a:t>
            </a:r>
            <a:r>
              <a:rPr lang="zh-TW" altLang="en-US" dirty="0" smtClean="0">
                <a:latin typeface="宋体" pitchFamily="2" charset="-122"/>
                <a:ea typeface="宋体" pitchFamily="2" charset="-122"/>
              </a:rPr>
              <a:t>强调早 </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钟点少</a:t>
            </a:r>
            <a:r>
              <a:rPr lang="en-US" altLang="zh-TW" dirty="0" smtClean="0">
                <a:latin typeface="宋体" pitchFamily="2" charset="-122"/>
                <a:ea typeface="宋体" pitchFamily="2" charset="-122"/>
              </a:rPr>
              <a:t>)</a:t>
            </a:r>
          </a:p>
          <a:p>
            <a:pPr lvl="2" eaLnBrk="1" hangingPunct="1">
              <a:buFont typeface="Arial" pitchFamily="34" charset="0"/>
              <a:buChar char="•"/>
            </a:pPr>
            <a:r>
              <a:rPr lang="zh-TW" altLang="en-US" dirty="0" smtClean="0">
                <a:latin typeface="宋体" pitchFamily="2" charset="-122"/>
                <a:ea typeface="宋体" pitchFamily="2" charset="-122"/>
              </a:rPr>
              <a:t>你六七点钟</a:t>
            </a:r>
            <a:r>
              <a:rPr lang="zh-TW" altLang="en-US" b="1" u="sng" dirty="0" smtClean="0">
                <a:latin typeface="宋体" pitchFamily="2" charset="-122"/>
                <a:ea typeface="宋体" pitchFamily="2" charset="-122"/>
              </a:rPr>
              <a:t>才</a:t>
            </a:r>
            <a:r>
              <a:rPr lang="zh-TW" altLang="en-US" dirty="0" smtClean="0">
                <a:latin typeface="宋体" pitchFamily="2" charset="-122"/>
                <a:ea typeface="宋体" pitchFamily="2" charset="-122"/>
              </a:rPr>
              <a:t>起床</a:t>
            </a:r>
            <a:r>
              <a:rPr lang="en-US" altLang="zh-TW" dirty="0" smtClean="0">
                <a:latin typeface="宋体" pitchFamily="2" charset="-122"/>
                <a:ea typeface="宋体" pitchFamily="2" charset="-122"/>
              </a:rPr>
              <a:t>﹖[+] </a:t>
            </a:r>
            <a:r>
              <a:rPr lang="zh-TW" altLang="en-US" dirty="0" smtClean="0">
                <a:latin typeface="宋体" pitchFamily="2" charset="-122"/>
                <a:ea typeface="宋体" pitchFamily="2" charset="-122"/>
              </a:rPr>
              <a:t>强调晚 </a:t>
            </a:r>
            <a:r>
              <a:rPr lang="en-US" altLang="zh-TW" dirty="0" smtClean="0">
                <a:latin typeface="宋体" pitchFamily="2" charset="-122"/>
                <a:ea typeface="宋体" pitchFamily="2" charset="-122"/>
              </a:rPr>
              <a:t>(</a:t>
            </a:r>
            <a:r>
              <a:rPr lang="zh-TW" altLang="en-US" dirty="0" smtClean="0">
                <a:latin typeface="宋体" pitchFamily="2" charset="-122"/>
                <a:ea typeface="宋体" pitchFamily="2" charset="-122"/>
              </a:rPr>
              <a:t>钟点多</a:t>
            </a:r>
            <a:r>
              <a:rPr lang="en-US" altLang="zh-TW" dirty="0" smtClean="0">
                <a:latin typeface="宋体" pitchFamily="2" charset="-122"/>
                <a:ea typeface="宋体" pitchFamily="2" charset="-122"/>
              </a:rPr>
              <a:t>)</a:t>
            </a:r>
            <a:endParaRPr lang="zh-TW" altLang="en-US" dirty="0" smtClean="0">
              <a:latin typeface="宋体" pitchFamily="2" charset="-122"/>
              <a:ea typeface="宋体" pitchFamily="2" charset="-122"/>
            </a:endParaRPr>
          </a:p>
          <a:p>
            <a:pPr lvl="3" eaLnBrk="1" hangingPunct="1">
              <a:buFont typeface="Wingdings" pitchFamily="2" charset="2"/>
              <a:buChar char="Ø"/>
            </a:pPr>
            <a:r>
              <a:rPr lang="zh-TW" altLang="en-US" sz="2400" dirty="0" smtClean="0">
                <a:solidFill>
                  <a:srgbClr val="0000FF"/>
                </a:solidFill>
                <a:latin typeface="楷体" pitchFamily="49" charset="-122"/>
                <a:ea typeface="楷体" pitchFamily="49" charset="-122"/>
              </a:rPr>
              <a:t>虚词「就、才」在此作用不一致。</a:t>
            </a:r>
          </a:p>
          <a:p>
            <a:pPr lvl="3" eaLnBrk="1" hangingPunct="1">
              <a:buFont typeface="Wingdings" pitchFamily="2" charset="2"/>
              <a:buChar char="Ø"/>
            </a:pPr>
            <a:r>
              <a:rPr lang="zh-TW" altLang="en-US" sz="2400" dirty="0" smtClean="0">
                <a:solidFill>
                  <a:srgbClr val="0000FF"/>
                </a:solidFill>
                <a:latin typeface="楷体" pitchFamily="49" charset="-122"/>
                <a:ea typeface="楷体" pitchFamily="49" charset="-122"/>
              </a:rPr>
              <a:t>何时一致，何时不一致？条件何在？</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E2A7FD81-C2A7-4C20-8140-019BD0C5CD0F}" type="datetime1">
              <a:rPr lang="zh-TW" altLang="en-US" sz="1200" smtClean="0">
                <a:solidFill>
                  <a:schemeClr val="tx1"/>
                </a:solidFill>
              </a:rPr>
              <a:pPr/>
              <a:t>2016/9/15</a:t>
            </a:fld>
            <a:endParaRPr lang="en-US" altLang="zh-TW" sz="1200" smtClean="0">
              <a:solidFill>
                <a:schemeClr val="tx1"/>
              </a:solidFill>
            </a:endParaRPr>
          </a:p>
        </p:txBody>
      </p:sp>
      <p:sp>
        <p:nvSpPr>
          <p:cNvPr id="101378" name="Rectangle 2"/>
          <p:cNvSpPr>
            <a:spLocks noGrp="1" noChangeArrowheads="1"/>
          </p:cNvSpPr>
          <p:nvPr>
            <p:ph type="body" idx="1"/>
          </p:nvPr>
        </p:nvSpPr>
        <p:spPr>
          <a:xfrm>
            <a:off x="558924" y="980728"/>
            <a:ext cx="8750206" cy="5400600"/>
          </a:xfrm>
        </p:spPr>
        <p:txBody>
          <a:bodyPr/>
          <a:lstStyle/>
          <a:p>
            <a:pPr lvl="1" eaLnBrk="1" hangingPunct="1">
              <a:buFont typeface="Wingdings" pitchFamily="2" charset="2"/>
              <a:buChar char="Ø"/>
            </a:pPr>
            <a:r>
              <a:rPr lang="zh-TW" altLang="en-US" dirty="0" smtClean="0">
                <a:latin typeface="宋体" pitchFamily="2" charset="-122"/>
                <a:ea typeface="宋体" pitchFamily="2" charset="-122"/>
              </a:rPr>
              <a:t>进一步检验：</a:t>
            </a:r>
          </a:p>
          <a:p>
            <a:pPr lvl="2" eaLnBrk="1" hangingPunct="1">
              <a:buFont typeface="Arial" pitchFamily="34" charset="0"/>
              <a:buChar char="•"/>
            </a:pPr>
            <a:r>
              <a:rPr lang="zh-TW" altLang="en-US" sz="2000" dirty="0" smtClean="0">
                <a:latin typeface="宋体" pitchFamily="2" charset="-122"/>
                <a:ea typeface="宋体" pitchFamily="2" charset="-122"/>
              </a:rPr>
              <a:t>你一个月</a:t>
            </a:r>
            <a:r>
              <a:rPr lang="zh-TW" altLang="en-US" sz="2000" b="1" u="sng" dirty="0" smtClean="0">
                <a:latin typeface="宋体" pitchFamily="2" charset="-122"/>
                <a:ea typeface="宋体" pitchFamily="2" charset="-122"/>
              </a:rPr>
              <a:t>就</a:t>
            </a:r>
            <a:r>
              <a:rPr lang="zh-TW" altLang="en-US" sz="2000" dirty="0" smtClean="0">
                <a:latin typeface="宋体" pitchFamily="2" charset="-122"/>
                <a:ea typeface="宋体" pitchFamily="2" charset="-122"/>
              </a:rPr>
              <a:t>能学会</a:t>
            </a:r>
            <a:r>
              <a:rPr lang="en-US" altLang="zh-TW" sz="2000" dirty="0" smtClean="0">
                <a:latin typeface="宋体" pitchFamily="2" charset="-122"/>
                <a:ea typeface="宋体" pitchFamily="2" charset="-122"/>
              </a:rPr>
              <a:t>﹖[–] </a:t>
            </a:r>
            <a:r>
              <a:rPr lang="zh-TW" altLang="en-US" sz="2000" dirty="0" smtClean="0">
                <a:latin typeface="宋体" pitchFamily="2" charset="-122"/>
                <a:ea typeface="宋体" pitchFamily="2" charset="-122"/>
              </a:rPr>
              <a:t>强调快 </a:t>
            </a:r>
            <a:r>
              <a:rPr lang="en-US" altLang="zh-TW" sz="2000" dirty="0" smtClean="0">
                <a:latin typeface="宋体" pitchFamily="2" charset="-122"/>
                <a:ea typeface="宋体" pitchFamily="2" charset="-122"/>
              </a:rPr>
              <a:t>(</a:t>
            </a:r>
            <a:r>
              <a:rPr lang="zh-TW" altLang="en-US" sz="2000" dirty="0" smtClean="0">
                <a:latin typeface="宋体" pitchFamily="2" charset="-122"/>
                <a:ea typeface="宋体" pitchFamily="2" charset="-122"/>
              </a:rPr>
              <a:t>耗时少</a:t>
            </a:r>
            <a:r>
              <a:rPr lang="en-US" altLang="zh-TW" sz="2000" dirty="0" smtClean="0">
                <a:latin typeface="宋体" pitchFamily="2" charset="-122"/>
                <a:ea typeface="宋体" pitchFamily="2" charset="-122"/>
              </a:rPr>
              <a:t>)</a:t>
            </a:r>
          </a:p>
          <a:p>
            <a:pPr lvl="2" eaLnBrk="1" hangingPunct="1">
              <a:buFont typeface="Arial" pitchFamily="34" charset="0"/>
              <a:buChar char="•"/>
            </a:pPr>
            <a:r>
              <a:rPr lang="zh-TW" altLang="en-US" sz="2000" dirty="0" smtClean="0">
                <a:latin typeface="宋体" pitchFamily="2" charset="-122"/>
                <a:ea typeface="宋体" pitchFamily="2" charset="-122"/>
              </a:rPr>
              <a:t>你一个月</a:t>
            </a:r>
            <a:r>
              <a:rPr lang="zh-TW" altLang="en-US" sz="2000" b="1" u="sng" dirty="0" smtClean="0">
                <a:latin typeface="宋体" pitchFamily="2" charset="-122"/>
                <a:ea typeface="宋体" pitchFamily="2" charset="-122"/>
              </a:rPr>
              <a:t>才</a:t>
            </a:r>
            <a:r>
              <a:rPr lang="zh-TW" altLang="en-US" sz="2000" dirty="0" smtClean="0">
                <a:latin typeface="宋体" pitchFamily="2" charset="-122"/>
                <a:ea typeface="宋体" pitchFamily="2" charset="-122"/>
              </a:rPr>
              <a:t>能学会</a:t>
            </a:r>
            <a:r>
              <a:rPr lang="en-US" altLang="zh-TW" sz="2000" dirty="0" smtClean="0">
                <a:latin typeface="宋体" pitchFamily="2" charset="-122"/>
                <a:ea typeface="宋体" pitchFamily="2" charset="-122"/>
              </a:rPr>
              <a:t>﹖[+] </a:t>
            </a:r>
            <a:r>
              <a:rPr lang="zh-TW" altLang="en-US" sz="2000" dirty="0" smtClean="0">
                <a:latin typeface="宋体" pitchFamily="2" charset="-122"/>
                <a:ea typeface="宋体" pitchFamily="2" charset="-122"/>
              </a:rPr>
              <a:t>强调慢 </a:t>
            </a:r>
            <a:r>
              <a:rPr lang="en-US" altLang="zh-TW" sz="2000" dirty="0" smtClean="0">
                <a:latin typeface="宋体" pitchFamily="2" charset="-122"/>
                <a:ea typeface="宋体" pitchFamily="2" charset="-122"/>
              </a:rPr>
              <a:t>(</a:t>
            </a:r>
            <a:r>
              <a:rPr lang="zh-TW" altLang="en-US" sz="2000" dirty="0" smtClean="0">
                <a:latin typeface="宋体" pitchFamily="2" charset="-122"/>
                <a:ea typeface="宋体" pitchFamily="2" charset="-122"/>
              </a:rPr>
              <a:t>耗时多</a:t>
            </a:r>
            <a:r>
              <a:rPr lang="en-US" altLang="zh-TW" sz="2000" dirty="0" smtClean="0">
                <a:latin typeface="宋体" pitchFamily="2" charset="-122"/>
                <a:ea typeface="宋体" pitchFamily="2" charset="-122"/>
              </a:rPr>
              <a:t>)</a:t>
            </a:r>
          </a:p>
          <a:p>
            <a:pPr lvl="2" eaLnBrk="1" hangingPunct="1">
              <a:buFont typeface="Arial" pitchFamily="34" charset="0"/>
              <a:buChar char="•"/>
            </a:pPr>
            <a:r>
              <a:rPr lang="zh-TW" altLang="en-US" sz="2000" dirty="0" smtClean="0">
                <a:latin typeface="宋体" pitchFamily="2" charset="-122"/>
                <a:ea typeface="宋体" pitchFamily="2" charset="-122"/>
              </a:rPr>
              <a:t>吃了三碗</a:t>
            </a:r>
            <a:r>
              <a:rPr lang="zh-TW" altLang="en-US" sz="2000" b="1" u="sng" dirty="0" smtClean="0">
                <a:latin typeface="宋体" pitchFamily="2" charset="-122"/>
                <a:ea typeface="宋体" pitchFamily="2" charset="-122"/>
              </a:rPr>
              <a:t>就</a:t>
            </a:r>
            <a:r>
              <a:rPr lang="zh-TW" altLang="en-US" sz="2000" dirty="0" smtClean="0">
                <a:latin typeface="宋体" pitchFamily="2" charset="-122"/>
                <a:ea typeface="宋体" pitchFamily="2" charset="-122"/>
              </a:rPr>
              <a:t>不吃了</a:t>
            </a:r>
            <a:r>
              <a:rPr lang="en-US" altLang="zh-TW" sz="2000" dirty="0" smtClean="0">
                <a:latin typeface="宋体" pitchFamily="2" charset="-122"/>
                <a:ea typeface="宋体" pitchFamily="2" charset="-122"/>
              </a:rPr>
              <a:t>﹖[–] </a:t>
            </a:r>
            <a:r>
              <a:rPr lang="zh-TW" altLang="en-US" sz="2000" dirty="0" smtClean="0">
                <a:latin typeface="宋体" pitchFamily="2" charset="-122"/>
                <a:ea typeface="宋体" pitchFamily="2" charset="-122"/>
              </a:rPr>
              <a:t>强调少</a:t>
            </a:r>
            <a:endParaRPr lang="en-US" altLang="zh-TW" sz="2000" dirty="0" smtClean="0">
              <a:latin typeface="宋体" pitchFamily="2" charset="-122"/>
              <a:ea typeface="宋体" pitchFamily="2" charset="-122"/>
            </a:endParaRPr>
          </a:p>
          <a:p>
            <a:pPr lvl="2" eaLnBrk="1" hangingPunct="1">
              <a:buFont typeface="Arial" pitchFamily="34" charset="0"/>
              <a:buChar char="•"/>
            </a:pPr>
            <a:r>
              <a:rPr lang="zh-TW" altLang="en-US" sz="2000" dirty="0" smtClean="0">
                <a:latin typeface="宋体" pitchFamily="2" charset="-122"/>
                <a:ea typeface="宋体" pitchFamily="2" charset="-122"/>
              </a:rPr>
              <a:t>吃了三碗</a:t>
            </a:r>
            <a:r>
              <a:rPr lang="zh-TW" altLang="en-US" sz="2000" b="1" u="sng" dirty="0" smtClean="0">
                <a:latin typeface="宋体" pitchFamily="2" charset="-122"/>
                <a:ea typeface="宋体" pitchFamily="2" charset="-122"/>
              </a:rPr>
              <a:t>才</a:t>
            </a:r>
            <a:r>
              <a:rPr lang="zh-TW" altLang="en-US" sz="2000" dirty="0" smtClean="0">
                <a:latin typeface="宋体" pitchFamily="2" charset="-122"/>
                <a:ea typeface="宋体" pitchFamily="2" charset="-122"/>
              </a:rPr>
              <a:t>不吃了</a:t>
            </a:r>
            <a:r>
              <a:rPr lang="en-US" altLang="zh-TW" sz="2000" dirty="0" smtClean="0">
                <a:latin typeface="宋体" pitchFamily="2" charset="-122"/>
                <a:ea typeface="宋体" pitchFamily="2" charset="-122"/>
              </a:rPr>
              <a:t>﹖[+] </a:t>
            </a:r>
            <a:r>
              <a:rPr lang="zh-TW" altLang="en-US" sz="2000" dirty="0" smtClean="0">
                <a:latin typeface="宋体" pitchFamily="2" charset="-122"/>
                <a:ea typeface="宋体" pitchFamily="2" charset="-122"/>
              </a:rPr>
              <a:t>强调多</a:t>
            </a:r>
            <a:endParaRPr lang="en-US" altLang="zh-TW" sz="2000" dirty="0" smtClean="0">
              <a:latin typeface="宋体" pitchFamily="2" charset="-122"/>
              <a:ea typeface="宋体" pitchFamily="2" charset="-122"/>
            </a:endParaRPr>
          </a:p>
          <a:p>
            <a:pPr lvl="2" eaLnBrk="1" hangingPunct="1"/>
            <a:endParaRPr lang="en-US" altLang="zh-TW" sz="2000" dirty="0">
              <a:latin typeface="宋体" pitchFamily="2" charset="-122"/>
              <a:ea typeface="宋体" pitchFamily="2" charset="-122"/>
            </a:endParaRPr>
          </a:p>
          <a:p>
            <a:pPr marL="180000" lvl="2" eaLnBrk="1" hangingPunct="1">
              <a:buFont typeface="Wingdings" pitchFamily="2" charset="2"/>
              <a:buChar char="p"/>
            </a:pPr>
            <a:r>
              <a:rPr lang="zh-TW" altLang="en-US" sz="2600" dirty="0" smtClean="0">
                <a:latin typeface="宋体" pitchFamily="2" charset="-122"/>
                <a:ea typeface="宋体" pitchFamily="2" charset="-122"/>
              </a:rPr>
              <a:t>根据前面的语料，能否将「就」、「才」的作用概括为：</a:t>
            </a:r>
          </a:p>
          <a:p>
            <a:pPr marL="540000" lvl="3" eaLnBrk="1" hangingPunct="1">
              <a:buFont typeface="Wingdings" pitchFamily="2" charset="2"/>
              <a:buChar char="Ø"/>
            </a:pPr>
            <a:r>
              <a:rPr lang="zh-TW" altLang="en-US" sz="2400" dirty="0" smtClean="0">
                <a:solidFill>
                  <a:srgbClr val="0000FF"/>
                </a:solidFill>
                <a:latin typeface="楷体" pitchFamily="49" charset="-122"/>
                <a:ea typeface="楷体" pitchFamily="49" charset="-122"/>
              </a:rPr>
              <a:t>在任何情况下，「就」都是强调少；</a:t>
            </a:r>
          </a:p>
          <a:p>
            <a:pPr marL="540000" lvl="3" eaLnBrk="1" hangingPunct="1">
              <a:buFont typeface="Wingdings" pitchFamily="2" charset="2"/>
              <a:buChar char="Ø"/>
            </a:pPr>
            <a:r>
              <a:rPr lang="zh-TW" altLang="en-US" sz="2400" dirty="0" smtClean="0">
                <a:solidFill>
                  <a:srgbClr val="0000FF"/>
                </a:solidFill>
                <a:latin typeface="楷体" pitchFamily="49" charset="-122"/>
                <a:ea typeface="楷体" pitchFamily="49" charset="-122"/>
              </a:rPr>
              <a:t>「才」在一种情</a:t>
            </a:r>
            <a:r>
              <a:rPr lang="zh-TW" altLang="en-US" sz="2400" smtClean="0">
                <a:solidFill>
                  <a:srgbClr val="0000FF"/>
                </a:solidFill>
                <a:latin typeface="楷体" pitchFamily="49" charset="-122"/>
                <a:ea typeface="楷体" pitchFamily="49" charset="-122"/>
              </a:rPr>
              <a:t>况下</a:t>
            </a:r>
            <a:r>
              <a:rPr lang="zh-CN" altLang="en-US" sz="2400" smtClean="0">
                <a:solidFill>
                  <a:srgbClr val="0000FF"/>
                </a:solidFill>
                <a:latin typeface="楷体" pitchFamily="49" charset="-122"/>
                <a:ea typeface="楷体" pitchFamily="49" charset="-122"/>
              </a:rPr>
              <a:t>（数量词在后）</a:t>
            </a:r>
            <a:r>
              <a:rPr lang="zh-TW" altLang="en-US" sz="2400" smtClean="0">
                <a:solidFill>
                  <a:srgbClr val="0000FF"/>
                </a:solidFill>
                <a:latin typeface="楷体" pitchFamily="49" charset="-122"/>
                <a:ea typeface="楷体" pitchFamily="49" charset="-122"/>
              </a:rPr>
              <a:t>强</a:t>
            </a:r>
            <a:r>
              <a:rPr lang="zh-TW" altLang="en-US" sz="2400" dirty="0" smtClean="0">
                <a:solidFill>
                  <a:srgbClr val="0000FF"/>
                </a:solidFill>
                <a:latin typeface="楷体" pitchFamily="49" charset="-122"/>
                <a:ea typeface="楷体" pitchFamily="49" charset="-122"/>
              </a:rPr>
              <a:t>调</a:t>
            </a:r>
            <a:r>
              <a:rPr lang="zh-TW" altLang="en-US" sz="2400" smtClean="0">
                <a:solidFill>
                  <a:srgbClr val="0000FF"/>
                </a:solidFill>
                <a:latin typeface="楷体" pitchFamily="49" charset="-122"/>
                <a:ea typeface="楷体" pitchFamily="49" charset="-122"/>
              </a:rPr>
              <a:t>少，</a:t>
            </a:r>
            <a:r>
              <a:rPr lang="en-US" altLang="zh-TW" sz="2400" smtClean="0">
                <a:solidFill>
                  <a:srgbClr val="0000FF"/>
                </a:solidFill>
                <a:latin typeface="楷体" pitchFamily="49" charset="-122"/>
                <a:ea typeface="楷体" pitchFamily="49" charset="-122"/>
              </a:rPr>
              <a:t/>
            </a:r>
            <a:br>
              <a:rPr lang="en-US" altLang="zh-TW" sz="2400" smtClean="0">
                <a:solidFill>
                  <a:srgbClr val="0000FF"/>
                </a:solidFill>
                <a:latin typeface="楷体" pitchFamily="49" charset="-122"/>
                <a:ea typeface="楷体" pitchFamily="49" charset="-122"/>
              </a:rPr>
            </a:br>
            <a:r>
              <a:rPr lang="en-US" altLang="zh-TW" sz="2400" smtClean="0">
                <a:solidFill>
                  <a:srgbClr val="0000FF"/>
                </a:solidFill>
                <a:latin typeface="楷体" pitchFamily="49" charset="-122"/>
                <a:ea typeface="楷体" pitchFamily="49" charset="-122"/>
              </a:rPr>
              <a:t>      </a:t>
            </a:r>
            <a:r>
              <a:rPr lang="zh-TW" altLang="en-US" sz="2400" smtClean="0">
                <a:solidFill>
                  <a:srgbClr val="0000FF"/>
                </a:solidFill>
                <a:latin typeface="楷体" pitchFamily="49" charset="-122"/>
                <a:ea typeface="楷体" pitchFamily="49" charset="-122"/>
              </a:rPr>
              <a:t>在</a:t>
            </a:r>
            <a:r>
              <a:rPr lang="zh-TW" altLang="en-US" sz="2400" dirty="0" smtClean="0">
                <a:solidFill>
                  <a:srgbClr val="0000FF"/>
                </a:solidFill>
                <a:latin typeface="楷体" pitchFamily="49" charset="-122"/>
                <a:ea typeface="楷体" pitchFamily="49" charset="-122"/>
              </a:rPr>
              <a:t>另一种情</a:t>
            </a:r>
            <a:r>
              <a:rPr lang="zh-TW" altLang="en-US" sz="2400" smtClean="0">
                <a:solidFill>
                  <a:srgbClr val="0000FF"/>
                </a:solidFill>
                <a:latin typeface="楷体" pitchFamily="49" charset="-122"/>
                <a:ea typeface="楷体" pitchFamily="49" charset="-122"/>
              </a:rPr>
              <a:t>况下</a:t>
            </a:r>
            <a:r>
              <a:rPr lang="zh-CN" altLang="en-US" sz="2400" smtClean="0">
                <a:solidFill>
                  <a:srgbClr val="0000FF"/>
                </a:solidFill>
                <a:latin typeface="楷体" pitchFamily="49" charset="-122"/>
                <a:ea typeface="楷体" pitchFamily="49" charset="-122"/>
              </a:rPr>
              <a:t>（数量词在前）</a:t>
            </a:r>
            <a:r>
              <a:rPr lang="zh-TW" altLang="en-US" sz="2400" smtClean="0">
                <a:solidFill>
                  <a:srgbClr val="0000FF"/>
                </a:solidFill>
                <a:latin typeface="楷体" pitchFamily="49" charset="-122"/>
                <a:ea typeface="楷体" pitchFamily="49" charset="-122"/>
              </a:rPr>
              <a:t>强</a:t>
            </a:r>
            <a:r>
              <a:rPr lang="zh-TW" altLang="en-US" sz="2400" dirty="0" smtClean="0">
                <a:solidFill>
                  <a:srgbClr val="0000FF"/>
                </a:solidFill>
                <a:latin typeface="楷体" pitchFamily="49" charset="-122"/>
                <a:ea typeface="楷体" pitchFamily="49" charset="-122"/>
              </a:rPr>
              <a:t>调多</a:t>
            </a:r>
            <a:endParaRPr lang="en-US" altLang="zh-TW" sz="2400" dirty="0" smtClean="0">
              <a:latin typeface="楷体" pitchFamily="49" charset="-122"/>
              <a:ea typeface="楷体" pitchFamily="49" charset="-122"/>
            </a:endParaRPr>
          </a:p>
          <a:p>
            <a:pPr marL="914400" lvl="2" indent="0" eaLnBrk="1" hangingPunct="1">
              <a:buNone/>
            </a:pPr>
            <a:endParaRPr lang="zh-TW" altLang="en-US" dirty="0" smtClean="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fade">
                                      <p:cBhvr>
                                        <p:cTn id="7" dur="500"/>
                                        <p:tgtEl>
                                          <p:spTgt spid="10137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1378">
                                            <p:txEl>
                                              <p:pRg st="1" end="1"/>
                                            </p:txEl>
                                          </p:spTgt>
                                        </p:tgtEl>
                                        <p:attrNameLst>
                                          <p:attrName>style.visibility</p:attrName>
                                        </p:attrNameLst>
                                      </p:cBhvr>
                                      <p:to>
                                        <p:strVal val="visible"/>
                                      </p:to>
                                    </p:set>
                                    <p:animEffect transition="in" filter="fade">
                                      <p:cBhvr>
                                        <p:cTn id="10" dur="500"/>
                                        <p:tgtEl>
                                          <p:spTgt spid="10137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Effect transition="in" filter="fade">
                                      <p:cBhvr>
                                        <p:cTn id="13" dur="500"/>
                                        <p:tgtEl>
                                          <p:spTgt spid="10137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1378">
                                            <p:txEl>
                                              <p:pRg st="3" end="3"/>
                                            </p:txEl>
                                          </p:spTgt>
                                        </p:tgtEl>
                                        <p:attrNameLst>
                                          <p:attrName>style.visibility</p:attrName>
                                        </p:attrNameLst>
                                      </p:cBhvr>
                                      <p:to>
                                        <p:strVal val="visible"/>
                                      </p:to>
                                    </p:set>
                                    <p:animEffect transition="in" filter="fade">
                                      <p:cBhvr>
                                        <p:cTn id="16" dur="500"/>
                                        <p:tgtEl>
                                          <p:spTgt spid="10137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1378">
                                            <p:txEl>
                                              <p:pRg st="4" end="4"/>
                                            </p:txEl>
                                          </p:spTgt>
                                        </p:tgtEl>
                                        <p:attrNameLst>
                                          <p:attrName>style.visibility</p:attrName>
                                        </p:attrNameLst>
                                      </p:cBhvr>
                                      <p:to>
                                        <p:strVal val="visible"/>
                                      </p:to>
                                    </p:set>
                                    <p:animEffect transition="in" filter="fade">
                                      <p:cBhvr>
                                        <p:cTn id="19" dur="500"/>
                                        <p:tgtEl>
                                          <p:spTgt spid="10137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1378">
                                            <p:txEl>
                                              <p:pRg st="6" end="6"/>
                                            </p:txEl>
                                          </p:spTgt>
                                        </p:tgtEl>
                                        <p:attrNameLst>
                                          <p:attrName>style.visibility</p:attrName>
                                        </p:attrNameLst>
                                      </p:cBhvr>
                                      <p:to>
                                        <p:strVal val="visible"/>
                                      </p:to>
                                    </p:set>
                                    <p:animEffect transition="in" filter="fade">
                                      <p:cBhvr>
                                        <p:cTn id="24" dur="500"/>
                                        <p:tgtEl>
                                          <p:spTgt spid="10137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1378">
                                            <p:txEl>
                                              <p:pRg st="7" end="7"/>
                                            </p:txEl>
                                          </p:spTgt>
                                        </p:tgtEl>
                                        <p:attrNameLst>
                                          <p:attrName>style.visibility</p:attrName>
                                        </p:attrNameLst>
                                      </p:cBhvr>
                                      <p:to>
                                        <p:strVal val="visible"/>
                                      </p:to>
                                    </p:set>
                                    <p:animEffect transition="in" filter="fade">
                                      <p:cBhvr>
                                        <p:cTn id="27" dur="500"/>
                                        <p:tgtEl>
                                          <p:spTgt spid="101378">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1378">
                                            <p:txEl>
                                              <p:pRg st="8" end="8"/>
                                            </p:txEl>
                                          </p:spTgt>
                                        </p:tgtEl>
                                        <p:attrNameLst>
                                          <p:attrName>style.visibility</p:attrName>
                                        </p:attrNameLst>
                                      </p:cBhvr>
                                      <p:to>
                                        <p:strVal val="visible"/>
                                      </p:to>
                                    </p:set>
                                    <p:animEffect transition="in" filter="fade">
                                      <p:cBhvr>
                                        <p:cTn id="30" dur="500"/>
                                        <p:tgtEl>
                                          <p:spTgt spid="1013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版面配置區 3"/>
          <p:cNvSpPr>
            <a:spLocks noGrp="1"/>
          </p:cNvSpPr>
          <p:nvPr>
            <p:ph type="dt" sz="quarter" idx="10"/>
          </p:nvPr>
        </p:nvSpPr>
        <p:spPr>
          <a:noFill/>
        </p:spPr>
        <p:txBody>
          <a:bodyPr/>
          <a:lstStyle>
            <a:lvl1pPr>
              <a:defRPr sz="3200">
                <a:solidFill>
                  <a:schemeClr val="tx2"/>
                </a:solidFill>
                <a:latin typeface="Arial" charset="0"/>
              </a:defRPr>
            </a:lvl1pPr>
            <a:lvl2pPr marL="742950" indent="-285750">
              <a:defRPr sz="3200">
                <a:solidFill>
                  <a:schemeClr val="tx2"/>
                </a:solidFill>
                <a:latin typeface="Arial" charset="0"/>
              </a:defRPr>
            </a:lvl2pPr>
            <a:lvl3pPr marL="1143000" indent="-228600">
              <a:defRPr sz="3200">
                <a:solidFill>
                  <a:schemeClr val="tx2"/>
                </a:solidFill>
                <a:latin typeface="Arial" charset="0"/>
              </a:defRPr>
            </a:lvl3pPr>
            <a:lvl4pPr marL="1600200" indent="-228600">
              <a:defRPr sz="3200">
                <a:solidFill>
                  <a:schemeClr val="tx2"/>
                </a:solidFill>
                <a:latin typeface="Arial" charset="0"/>
              </a:defRPr>
            </a:lvl4pPr>
            <a:lvl5pPr marL="2057400" indent="-228600">
              <a:defRPr sz="3200">
                <a:solidFill>
                  <a:schemeClr val="tx2"/>
                </a:solidFill>
                <a:latin typeface="Arial" charset="0"/>
              </a:defRPr>
            </a:lvl5pPr>
            <a:lvl6pPr marL="2514600" indent="-228600" algn="r" eaLnBrk="0" fontAlgn="base" hangingPunct="0">
              <a:spcBef>
                <a:spcPct val="0"/>
              </a:spcBef>
              <a:spcAft>
                <a:spcPct val="0"/>
              </a:spcAft>
              <a:defRPr sz="3200">
                <a:solidFill>
                  <a:schemeClr val="tx2"/>
                </a:solidFill>
                <a:latin typeface="Arial" charset="0"/>
              </a:defRPr>
            </a:lvl6pPr>
            <a:lvl7pPr marL="2971800" indent="-228600" algn="r" eaLnBrk="0" fontAlgn="base" hangingPunct="0">
              <a:spcBef>
                <a:spcPct val="0"/>
              </a:spcBef>
              <a:spcAft>
                <a:spcPct val="0"/>
              </a:spcAft>
              <a:defRPr sz="3200">
                <a:solidFill>
                  <a:schemeClr val="tx2"/>
                </a:solidFill>
                <a:latin typeface="Arial" charset="0"/>
              </a:defRPr>
            </a:lvl7pPr>
            <a:lvl8pPr marL="3429000" indent="-228600" algn="r" eaLnBrk="0" fontAlgn="base" hangingPunct="0">
              <a:spcBef>
                <a:spcPct val="0"/>
              </a:spcBef>
              <a:spcAft>
                <a:spcPct val="0"/>
              </a:spcAft>
              <a:defRPr sz="3200">
                <a:solidFill>
                  <a:schemeClr val="tx2"/>
                </a:solidFill>
                <a:latin typeface="Arial" charset="0"/>
              </a:defRPr>
            </a:lvl8pPr>
            <a:lvl9pPr marL="3886200" indent="-228600" algn="r" eaLnBrk="0" fontAlgn="base" hangingPunct="0">
              <a:spcBef>
                <a:spcPct val="0"/>
              </a:spcBef>
              <a:spcAft>
                <a:spcPct val="0"/>
              </a:spcAft>
              <a:defRPr sz="3200">
                <a:solidFill>
                  <a:schemeClr val="tx2"/>
                </a:solidFill>
                <a:latin typeface="Arial" charset="0"/>
              </a:defRPr>
            </a:lvl9pPr>
          </a:lstStyle>
          <a:p>
            <a:fld id="{DD31622C-4AC4-48B1-9A4E-AF154D42E440}" type="datetime1">
              <a:rPr lang="zh-TW" altLang="en-US" sz="1200" smtClean="0">
                <a:solidFill>
                  <a:schemeClr val="tx1"/>
                </a:solidFill>
              </a:rPr>
              <a:pPr/>
              <a:t>2016/9/15</a:t>
            </a:fld>
            <a:endParaRPr lang="en-US" altLang="zh-TW" sz="1200" smtClean="0">
              <a:solidFill>
                <a:schemeClr val="tx1"/>
              </a:solidFill>
            </a:endParaRPr>
          </a:p>
        </p:txBody>
      </p:sp>
      <p:sp>
        <p:nvSpPr>
          <p:cNvPr id="11267" name="Rectangle 2"/>
          <p:cNvSpPr>
            <a:spLocks noGrp="1" noChangeArrowheads="1"/>
          </p:cNvSpPr>
          <p:nvPr>
            <p:ph type="body" idx="1"/>
          </p:nvPr>
        </p:nvSpPr>
        <p:spPr>
          <a:xfrm>
            <a:off x="414338" y="620687"/>
            <a:ext cx="8353425" cy="5903937"/>
          </a:xfrm>
        </p:spPr>
        <p:txBody>
          <a:bodyPr/>
          <a:lstStyle/>
          <a:p>
            <a:pPr marL="576000" lvl="2" eaLnBrk="1" hangingPunct="1">
              <a:buFont typeface="Wingdings" pitchFamily="2" charset="2"/>
              <a:buChar char="n"/>
            </a:pPr>
            <a:r>
              <a:rPr lang="zh-CN" altLang="en-US" sz="2800" dirty="0" smtClean="0">
                <a:latin typeface="+mn-ea"/>
                <a:ea typeface="+mn-ea"/>
              </a:rPr>
              <a:t>有没有反例呢？</a:t>
            </a:r>
            <a:endParaRPr lang="en-US" altLang="zh-TW" sz="2800" dirty="0" smtClean="0">
              <a:latin typeface="+mn-ea"/>
              <a:ea typeface="+mn-ea"/>
            </a:endParaRPr>
          </a:p>
          <a:p>
            <a:pPr lvl="2" eaLnBrk="1" hangingPunct="1">
              <a:buFont typeface="Arial" pitchFamily="34" charset="0"/>
              <a:buChar char="•"/>
            </a:pPr>
            <a:r>
              <a:rPr lang="en-US" altLang="zh-TW" sz="2000" dirty="0" smtClean="0">
                <a:latin typeface="+mn-ea"/>
                <a:ea typeface="+mn-ea"/>
              </a:rPr>
              <a:t>(</a:t>
            </a:r>
            <a:r>
              <a:rPr lang="zh-TW" altLang="en-US" sz="2000" dirty="0" smtClean="0">
                <a:latin typeface="+mn-ea"/>
                <a:ea typeface="+mn-ea"/>
              </a:rPr>
              <a:t>我有</a:t>
            </a:r>
            <a:r>
              <a:rPr lang="en-US" altLang="zh-TW" sz="2000" dirty="0" smtClean="0">
                <a:latin typeface="+mn-ea"/>
                <a:ea typeface="+mn-ea"/>
              </a:rPr>
              <a:t>500</a:t>
            </a:r>
            <a:r>
              <a:rPr lang="zh-TW" altLang="en-US" sz="2000" dirty="0" smtClean="0">
                <a:latin typeface="+mn-ea"/>
                <a:ea typeface="+mn-ea"/>
              </a:rPr>
              <a:t>块钱。</a:t>
            </a:r>
            <a:r>
              <a:rPr lang="en-US" altLang="zh-TW" sz="2000" dirty="0" smtClean="0">
                <a:latin typeface="+mn-ea"/>
                <a:ea typeface="+mn-ea"/>
              </a:rPr>
              <a:t>) </a:t>
            </a:r>
            <a:r>
              <a:rPr lang="zh-TW" altLang="en-US" sz="2000" dirty="0" smtClean="0">
                <a:latin typeface="+mn-ea"/>
                <a:ea typeface="+mn-ea"/>
              </a:rPr>
              <a:t>买这双鞋</a:t>
            </a:r>
            <a:r>
              <a:rPr lang="zh-TW" altLang="en-US" sz="2000" b="1" i="1" u="sng" dirty="0" smtClean="0">
                <a:solidFill>
                  <a:srgbClr val="0000FF"/>
                </a:solidFill>
                <a:latin typeface="+mn-ea"/>
                <a:ea typeface="+mn-ea"/>
              </a:rPr>
              <a:t>就</a:t>
            </a:r>
            <a:r>
              <a:rPr lang="zh-TW" altLang="en-US" sz="2000" dirty="0" smtClean="0">
                <a:latin typeface="+mn-ea"/>
                <a:ea typeface="+mn-ea"/>
              </a:rPr>
              <a:t>花了</a:t>
            </a:r>
            <a:r>
              <a:rPr lang="en-US" altLang="zh-TW" sz="2000" dirty="0" smtClean="0">
                <a:latin typeface="+mn-ea"/>
                <a:ea typeface="+mn-ea"/>
              </a:rPr>
              <a:t>300</a:t>
            </a:r>
            <a:r>
              <a:rPr lang="zh-TW" altLang="en-US" sz="2000" dirty="0" smtClean="0">
                <a:latin typeface="+mn-ea"/>
                <a:ea typeface="+mn-ea"/>
              </a:rPr>
              <a:t>块。 </a:t>
            </a:r>
            <a:r>
              <a:rPr lang="en-US" altLang="zh-TW" sz="2000" dirty="0" smtClean="0">
                <a:latin typeface="+mn-ea"/>
                <a:ea typeface="+mn-ea"/>
              </a:rPr>
              <a:t>[</a:t>
            </a:r>
            <a:r>
              <a:rPr lang="zh-CN" altLang="en-US" sz="2000" dirty="0" smtClean="0">
                <a:latin typeface="+mn-ea"/>
                <a:ea typeface="+mn-ea"/>
              </a:rPr>
              <a:t>少</a:t>
            </a:r>
            <a:r>
              <a:rPr lang="en-US" altLang="zh-TW" sz="2000" dirty="0" smtClean="0">
                <a:latin typeface="+mn-ea"/>
                <a:ea typeface="+mn-ea"/>
              </a:rPr>
              <a:t>] </a:t>
            </a:r>
          </a:p>
          <a:p>
            <a:pPr lvl="2" eaLnBrk="1" hangingPunct="1">
              <a:buFont typeface="Arial" pitchFamily="34" charset="0"/>
              <a:buChar char="•"/>
            </a:pPr>
            <a:r>
              <a:rPr lang="en-US" altLang="zh-TW" sz="2000" dirty="0" smtClean="0">
                <a:latin typeface="+mn-ea"/>
                <a:ea typeface="+mn-ea"/>
              </a:rPr>
              <a:t>(</a:t>
            </a:r>
            <a:r>
              <a:rPr lang="zh-TW" altLang="en-US" sz="2000" dirty="0" smtClean="0">
                <a:latin typeface="+mn-ea"/>
                <a:ea typeface="+mn-ea"/>
              </a:rPr>
              <a:t>我有</a:t>
            </a:r>
            <a:r>
              <a:rPr lang="en-US" altLang="zh-TW" sz="2000" dirty="0" smtClean="0">
                <a:latin typeface="+mn-ea"/>
                <a:ea typeface="+mn-ea"/>
              </a:rPr>
              <a:t>500</a:t>
            </a:r>
            <a:r>
              <a:rPr lang="zh-TW" altLang="en-US" sz="2000" dirty="0" smtClean="0">
                <a:latin typeface="+mn-ea"/>
                <a:ea typeface="+mn-ea"/>
              </a:rPr>
              <a:t>块钱。</a:t>
            </a:r>
            <a:r>
              <a:rPr lang="en-US" altLang="zh-TW" sz="2000" dirty="0" smtClean="0">
                <a:latin typeface="+mn-ea"/>
                <a:ea typeface="+mn-ea"/>
              </a:rPr>
              <a:t>) </a:t>
            </a:r>
            <a:r>
              <a:rPr lang="zh-TW" altLang="en-US" sz="2000" dirty="0" smtClean="0">
                <a:latin typeface="+mn-ea"/>
                <a:ea typeface="+mn-ea"/>
              </a:rPr>
              <a:t>买</a:t>
            </a:r>
            <a:r>
              <a:rPr lang="zh-TW" altLang="en-US" sz="2000" b="1" i="1" dirty="0" smtClean="0">
                <a:solidFill>
                  <a:srgbClr val="0000FF"/>
                </a:solidFill>
                <a:latin typeface="+mn-ea"/>
                <a:ea typeface="+mn-ea"/>
              </a:rPr>
              <a:t>这双鞋</a:t>
            </a:r>
            <a:r>
              <a:rPr lang="zh-TW" altLang="en-US" sz="2000" u="sng" dirty="0" smtClean="0">
                <a:latin typeface="+mn-ea"/>
                <a:ea typeface="+mn-ea"/>
              </a:rPr>
              <a:t>就</a:t>
            </a:r>
            <a:r>
              <a:rPr lang="zh-TW" altLang="en-US" sz="2000" dirty="0" smtClean="0">
                <a:latin typeface="+mn-ea"/>
                <a:ea typeface="+mn-ea"/>
              </a:rPr>
              <a:t>花了</a:t>
            </a:r>
            <a:r>
              <a:rPr lang="en-US" altLang="zh-TW" sz="2000" dirty="0" smtClean="0">
                <a:latin typeface="+mn-ea"/>
                <a:ea typeface="+mn-ea"/>
              </a:rPr>
              <a:t>300</a:t>
            </a:r>
            <a:r>
              <a:rPr lang="zh-TW" altLang="en-US" sz="2000" dirty="0" smtClean="0">
                <a:latin typeface="+mn-ea"/>
                <a:ea typeface="+mn-ea"/>
              </a:rPr>
              <a:t>块。 </a:t>
            </a:r>
            <a:r>
              <a:rPr lang="en-US" altLang="zh-TW" sz="2000" dirty="0" smtClean="0">
                <a:latin typeface="+mn-ea"/>
                <a:ea typeface="+mn-ea"/>
              </a:rPr>
              <a:t>[</a:t>
            </a:r>
            <a:r>
              <a:rPr lang="zh-CN" altLang="en-US" sz="2000" dirty="0" smtClean="0">
                <a:latin typeface="+mn-ea"/>
                <a:ea typeface="+mn-ea"/>
              </a:rPr>
              <a:t>多</a:t>
            </a:r>
            <a:r>
              <a:rPr lang="en-US" altLang="zh-TW" sz="2000" dirty="0" smtClean="0">
                <a:latin typeface="+mn-ea"/>
                <a:ea typeface="+mn-ea"/>
              </a:rPr>
              <a:t>] </a:t>
            </a:r>
          </a:p>
          <a:p>
            <a:pPr lvl="2" eaLnBrk="1" hangingPunct="1">
              <a:buFont typeface="Arial" pitchFamily="34" charset="0"/>
              <a:buChar char="•"/>
            </a:pPr>
            <a:endParaRPr lang="en-US" altLang="zh-TW" sz="2000" dirty="0" smtClean="0">
              <a:latin typeface="+mn-ea"/>
              <a:ea typeface="+mn-ea"/>
            </a:endParaRPr>
          </a:p>
          <a:p>
            <a:pPr lvl="2" eaLnBrk="1" hangingPunct="1">
              <a:buFont typeface="Arial" pitchFamily="34" charset="0"/>
              <a:buChar char="•"/>
            </a:pPr>
            <a:r>
              <a:rPr lang="zh-TW" altLang="en-US" sz="2000" dirty="0" smtClean="0">
                <a:latin typeface="+mn-ea"/>
                <a:ea typeface="+mn-ea"/>
              </a:rPr>
              <a:t>从</a:t>
            </a:r>
            <a:r>
              <a:rPr lang="zh-CN" altLang="en-US" sz="2000" dirty="0" smtClean="0">
                <a:latin typeface="+mn-ea"/>
                <a:ea typeface="+mn-ea"/>
              </a:rPr>
              <a:t>家到学校</a:t>
            </a:r>
            <a:r>
              <a:rPr lang="zh-TW" altLang="en-US" sz="2000" dirty="0" smtClean="0">
                <a:latin typeface="+mn-ea"/>
                <a:ea typeface="+mn-ea"/>
              </a:rPr>
              <a:t>，一来一回</a:t>
            </a:r>
            <a:r>
              <a:rPr lang="zh-TW" altLang="en-US" sz="2000" b="1" i="1" u="sng" dirty="0" smtClean="0">
                <a:solidFill>
                  <a:srgbClr val="0000FF"/>
                </a:solidFill>
                <a:latin typeface="+mn-ea"/>
                <a:ea typeface="+mn-ea"/>
              </a:rPr>
              <a:t>就</a:t>
            </a:r>
            <a:r>
              <a:rPr lang="en-US" altLang="zh-TW" sz="2000" dirty="0" smtClean="0">
                <a:latin typeface="+mn-ea"/>
                <a:ea typeface="+mn-ea"/>
              </a:rPr>
              <a:t>40</a:t>
            </a:r>
            <a:r>
              <a:rPr lang="zh-TW" altLang="en-US" sz="2000" dirty="0" smtClean="0">
                <a:latin typeface="+mn-ea"/>
                <a:ea typeface="+mn-ea"/>
              </a:rPr>
              <a:t>分钟。 </a:t>
            </a:r>
            <a:r>
              <a:rPr lang="en-US" altLang="zh-TW" sz="2000" dirty="0" smtClean="0">
                <a:latin typeface="+mn-ea"/>
                <a:ea typeface="+mn-ea"/>
              </a:rPr>
              <a:t>[</a:t>
            </a:r>
            <a:r>
              <a:rPr lang="zh-CN" altLang="en-US" sz="2000" dirty="0" smtClean="0">
                <a:latin typeface="+mn-ea"/>
                <a:ea typeface="+mn-ea"/>
              </a:rPr>
              <a:t>少</a:t>
            </a:r>
            <a:r>
              <a:rPr lang="en-US" altLang="zh-TW" sz="2000" dirty="0" smtClean="0">
                <a:latin typeface="+mn-ea"/>
                <a:ea typeface="+mn-ea"/>
              </a:rPr>
              <a:t>] </a:t>
            </a:r>
            <a:endParaRPr lang="zh-TW" altLang="en-US" sz="2000" dirty="0" smtClean="0">
              <a:latin typeface="+mn-ea"/>
              <a:ea typeface="+mn-ea"/>
            </a:endParaRPr>
          </a:p>
          <a:p>
            <a:pPr lvl="2" eaLnBrk="1" hangingPunct="1">
              <a:buFont typeface="Arial" pitchFamily="34" charset="0"/>
              <a:buChar char="•"/>
            </a:pPr>
            <a:r>
              <a:rPr lang="zh-TW" altLang="en-US" sz="2000" dirty="0" smtClean="0">
                <a:latin typeface="+mn-ea"/>
                <a:ea typeface="+mn-ea"/>
              </a:rPr>
              <a:t>从</a:t>
            </a:r>
            <a:r>
              <a:rPr lang="zh-CN" altLang="en-US" sz="2000" dirty="0">
                <a:latin typeface="+mn-ea"/>
                <a:ea typeface="+mn-ea"/>
              </a:rPr>
              <a:t>家</a:t>
            </a:r>
            <a:r>
              <a:rPr lang="zh-TW" altLang="en-US" sz="2000" dirty="0" smtClean="0">
                <a:latin typeface="+mn-ea"/>
                <a:ea typeface="+mn-ea"/>
              </a:rPr>
              <a:t>到</a:t>
            </a:r>
            <a:r>
              <a:rPr lang="zh-CN" altLang="en-US" sz="2000" dirty="0" smtClean="0">
                <a:latin typeface="+mn-ea"/>
                <a:ea typeface="+mn-ea"/>
              </a:rPr>
              <a:t>学校</a:t>
            </a:r>
            <a:r>
              <a:rPr lang="zh-TW" altLang="en-US" sz="2000" dirty="0" smtClean="0">
                <a:latin typeface="+mn-ea"/>
                <a:ea typeface="+mn-ea"/>
              </a:rPr>
              <a:t>，</a:t>
            </a:r>
            <a:r>
              <a:rPr lang="zh-TW" altLang="en-US" sz="2000" b="1" i="1" dirty="0" smtClean="0">
                <a:solidFill>
                  <a:srgbClr val="0000FF"/>
                </a:solidFill>
                <a:latin typeface="+mn-ea"/>
                <a:ea typeface="+mn-ea"/>
              </a:rPr>
              <a:t>一来一回</a:t>
            </a:r>
            <a:r>
              <a:rPr lang="zh-TW" altLang="en-US" sz="2000" u="sng" dirty="0" smtClean="0">
                <a:latin typeface="+mn-ea"/>
                <a:ea typeface="+mn-ea"/>
              </a:rPr>
              <a:t>就</a:t>
            </a:r>
            <a:r>
              <a:rPr lang="en-US" altLang="zh-TW" sz="2000" dirty="0" smtClean="0">
                <a:latin typeface="+mn-ea"/>
                <a:ea typeface="+mn-ea"/>
              </a:rPr>
              <a:t>40</a:t>
            </a:r>
            <a:r>
              <a:rPr lang="zh-TW" altLang="en-US" sz="2000" dirty="0" smtClean="0">
                <a:latin typeface="+mn-ea"/>
                <a:ea typeface="+mn-ea"/>
              </a:rPr>
              <a:t>分钟。 </a:t>
            </a:r>
            <a:r>
              <a:rPr lang="en-US" altLang="zh-TW" sz="2000" dirty="0" smtClean="0">
                <a:latin typeface="+mn-ea"/>
                <a:ea typeface="+mn-ea"/>
              </a:rPr>
              <a:t>[</a:t>
            </a:r>
            <a:r>
              <a:rPr lang="zh-CN" altLang="en-US" sz="2000" dirty="0" smtClean="0">
                <a:latin typeface="+mn-ea"/>
                <a:ea typeface="+mn-ea"/>
              </a:rPr>
              <a:t>多</a:t>
            </a:r>
            <a:r>
              <a:rPr lang="en-US" altLang="zh-TW" sz="2000" dirty="0" smtClean="0">
                <a:latin typeface="+mn-ea"/>
                <a:ea typeface="+mn-ea"/>
              </a:rPr>
              <a:t>] </a:t>
            </a:r>
          </a:p>
          <a:p>
            <a:pPr lvl="2" eaLnBrk="1" hangingPunct="1"/>
            <a:endParaRPr lang="zh-TW" altLang="en-US" sz="2000" dirty="0" smtClean="0">
              <a:latin typeface="+mn-ea"/>
              <a:ea typeface="+mn-ea"/>
            </a:endParaRPr>
          </a:p>
          <a:p>
            <a:pPr marL="720000" lvl="3" eaLnBrk="1" hangingPunct="1">
              <a:buFont typeface="Wingdings" pitchFamily="2" charset="2"/>
              <a:buChar char="Ø"/>
            </a:pPr>
            <a:r>
              <a:rPr lang="zh-TW" altLang="en-US" sz="2400" smtClean="0">
                <a:solidFill>
                  <a:srgbClr val="0000FF"/>
                </a:solidFill>
                <a:latin typeface="楷体" pitchFamily="49" charset="-122"/>
                <a:ea typeface="楷体" pitchFamily="49" charset="-122"/>
              </a:rPr>
              <a:t>「就</a:t>
            </a:r>
            <a:r>
              <a:rPr lang="zh-TW" altLang="en-US" sz="2400" dirty="0" smtClean="0">
                <a:solidFill>
                  <a:srgbClr val="0000FF"/>
                </a:solidFill>
                <a:latin typeface="楷体" pitchFamily="49" charset="-122"/>
                <a:ea typeface="楷体" pitchFamily="49" charset="-122"/>
              </a:rPr>
              <a:t>」对</a:t>
            </a:r>
            <a:r>
              <a:rPr lang="zh-CN" altLang="en-US" sz="2400" dirty="0" smtClean="0">
                <a:solidFill>
                  <a:srgbClr val="0000FF"/>
                </a:solidFill>
                <a:latin typeface="楷体" pitchFamily="49" charset="-122"/>
                <a:ea typeface="楷体" pitchFamily="49" charset="-122"/>
              </a:rPr>
              <a:t>“</a:t>
            </a:r>
            <a:r>
              <a:rPr lang="zh-TW" altLang="en-US" sz="2400" dirty="0" smtClean="0">
                <a:solidFill>
                  <a:srgbClr val="0000FF"/>
                </a:solidFill>
                <a:latin typeface="楷体" pitchFamily="49" charset="-122"/>
                <a:ea typeface="楷体" pitchFamily="49" charset="-122"/>
              </a:rPr>
              <a:t>强调重音</a:t>
            </a:r>
            <a:r>
              <a:rPr lang="zh-CN" altLang="en-US" sz="2400" dirty="0" smtClean="0">
                <a:solidFill>
                  <a:srgbClr val="0000FF"/>
                </a:solidFill>
                <a:latin typeface="楷体" pitchFamily="49" charset="-122"/>
                <a:ea typeface="楷体" pitchFamily="49" charset="-122"/>
              </a:rPr>
              <a:t>”</a:t>
            </a:r>
            <a:r>
              <a:rPr lang="zh-TW" altLang="en-US" sz="2400" smtClean="0">
                <a:solidFill>
                  <a:srgbClr val="0000FF"/>
                </a:solidFill>
                <a:latin typeface="楷体" pitchFamily="49" charset="-122"/>
                <a:ea typeface="楷体" pitchFamily="49" charset="-122"/>
              </a:rPr>
              <a:t>敏感</a:t>
            </a:r>
            <a:r>
              <a:rPr lang="zh-CN" altLang="en-US" sz="2400" smtClean="0">
                <a:solidFill>
                  <a:srgbClr val="0000FF"/>
                </a:solidFill>
                <a:latin typeface="楷体" pitchFamily="49" charset="-122"/>
                <a:ea typeface="楷体" pitchFamily="49" charset="-122"/>
              </a:rPr>
              <a:t>：前面有重音，则强调多</a:t>
            </a:r>
            <a:endParaRPr lang="en-US" altLang="zh-TW" sz="2400" dirty="0" smtClean="0">
              <a:solidFill>
                <a:srgbClr val="0000FF"/>
              </a:solidFill>
              <a:latin typeface="楷体" pitchFamily="49" charset="-122"/>
              <a:ea typeface="楷体" pitchFamily="49" charset="-122"/>
            </a:endParaRPr>
          </a:p>
          <a:p>
            <a:pPr lvl="3" eaLnBrk="1" hangingPunct="1"/>
            <a:endParaRPr lang="en-US" altLang="zh-TW" dirty="0" smtClean="0">
              <a:latin typeface="+mn-ea"/>
              <a:ea typeface="+mn-ea"/>
            </a:endParaRPr>
          </a:p>
          <a:p>
            <a:pPr lvl="1" eaLnBrk="1" hangingPunct="1">
              <a:buFont typeface="Wingdings" pitchFamily="2" charset="2"/>
              <a:buChar char="p"/>
            </a:pPr>
            <a:r>
              <a:rPr lang="zh-TW" altLang="en-US" b="1" dirty="0" smtClean="0">
                <a:solidFill>
                  <a:srgbClr val="C00000"/>
                </a:solidFill>
                <a:latin typeface="+mn-ea"/>
                <a:ea typeface="+mn-ea"/>
              </a:rPr>
              <a:t>语法分析的「实验室方法」：</a:t>
            </a:r>
          </a:p>
          <a:p>
            <a:pPr lvl="2" eaLnBrk="1" hangingPunct="1">
              <a:buFont typeface="Arial" pitchFamily="34" charset="0"/>
              <a:buChar char="•"/>
            </a:pPr>
            <a:r>
              <a:rPr lang="zh-TW" altLang="en-US" sz="2800" dirty="0" smtClean="0">
                <a:latin typeface="+mn-ea"/>
                <a:ea typeface="+mn-ea"/>
              </a:rPr>
              <a:t>最小对立 </a:t>
            </a:r>
            <a:r>
              <a:rPr lang="en-US" altLang="zh-TW" sz="2800" dirty="0" smtClean="0">
                <a:latin typeface="+mn-ea"/>
                <a:ea typeface="+mn-ea"/>
              </a:rPr>
              <a:t>(minimal pairs)</a:t>
            </a:r>
          </a:p>
          <a:p>
            <a:pPr lvl="2" eaLnBrk="1" hangingPunct="1">
              <a:buFont typeface="Arial" pitchFamily="34" charset="0"/>
              <a:buChar char="•"/>
            </a:pPr>
            <a:r>
              <a:rPr lang="zh-CN" altLang="en-US" sz="2800" dirty="0" smtClean="0">
                <a:latin typeface="+mn-ea"/>
                <a:ea typeface="+mn-ea"/>
              </a:rPr>
              <a:t> 形式差异 </a:t>
            </a:r>
            <a:r>
              <a:rPr lang="en-US" altLang="zh-CN" sz="2800" dirty="0" smtClean="0">
                <a:latin typeface="+mn-ea"/>
                <a:ea typeface="+mn-ea"/>
              </a:rPr>
              <a:t>vs.</a:t>
            </a:r>
            <a:r>
              <a:rPr lang="zh-CN" altLang="en-US" sz="2800" dirty="0">
                <a:latin typeface="+mn-ea"/>
                <a:ea typeface="+mn-ea"/>
              </a:rPr>
              <a:t>意义对立</a:t>
            </a:r>
            <a:endParaRPr lang="zh-TW" altLang="en-US" sz="2800" dirty="0">
              <a:latin typeface="+mn-ea"/>
              <a:ea typeface="+mn-ea"/>
            </a:endParaRPr>
          </a:p>
          <a:p>
            <a:pPr lvl="2" eaLnBrk="1" hangingPunct="1"/>
            <a:endParaRPr lang="zh-TW" altLang="en-US" sz="2800" dirty="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fade">
                                      <p:cBhvr>
                                        <p:cTn id="7" dur="500"/>
                                        <p:tgtEl>
                                          <p:spTgt spid="1126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fade">
                                      <p:cBhvr>
                                        <p:cTn id="10" dur="500"/>
                                        <p:tgtEl>
                                          <p:spTgt spid="1126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fade">
                                      <p:cBhvr>
                                        <p:cTn id="13" dur="500"/>
                                        <p:tgtEl>
                                          <p:spTgt spid="1126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267">
                                            <p:txEl>
                                              <p:pRg st="5" end="5"/>
                                            </p:txEl>
                                          </p:spTgt>
                                        </p:tgtEl>
                                        <p:attrNameLst>
                                          <p:attrName>style.visibility</p:attrName>
                                        </p:attrNameLst>
                                      </p:cBhvr>
                                      <p:to>
                                        <p:strVal val="visible"/>
                                      </p:to>
                                    </p:set>
                                    <p:animEffect transition="in" filter="fade">
                                      <p:cBhvr>
                                        <p:cTn id="16" dur="500"/>
                                        <p:tgtEl>
                                          <p:spTgt spid="1126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267">
                                            <p:txEl>
                                              <p:pRg st="7" end="7"/>
                                            </p:txEl>
                                          </p:spTgt>
                                        </p:tgtEl>
                                        <p:attrNameLst>
                                          <p:attrName>style.visibility</p:attrName>
                                        </p:attrNameLst>
                                      </p:cBhvr>
                                      <p:to>
                                        <p:strVal val="visible"/>
                                      </p:to>
                                    </p:set>
                                    <p:animEffect transition="in" filter="fade">
                                      <p:cBhvr>
                                        <p:cTn id="21" dur="500"/>
                                        <p:tgtEl>
                                          <p:spTgt spid="1126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67">
                                            <p:txEl>
                                              <p:pRg st="9" end="9"/>
                                            </p:txEl>
                                          </p:spTgt>
                                        </p:tgtEl>
                                        <p:attrNameLst>
                                          <p:attrName>style.visibility</p:attrName>
                                        </p:attrNameLst>
                                      </p:cBhvr>
                                      <p:to>
                                        <p:strVal val="visible"/>
                                      </p:to>
                                    </p:set>
                                    <p:animEffect transition="in" filter="fade">
                                      <p:cBhvr>
                                        <p:cTn id="26" dur="500"/>
                                        <p:tgtEl>
                                          <p:spTgt spid="11267">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267">
                                            <p:txEl>
                                              <p:pRg st="10" end="10"/>
                                            </p:txEl>
                                          </p:spTgt>
                                        </p:tgtEl>
                                        <p:attrNameLst>
                                          <p:attrName>style.visibility</p:attrName>
                                        </p:attrNameLst>
                                      </p:cBhvr>
                                      <p:to>
                                        <p:strVal val="visible"/>
                                      </p:to>
                                    </p:set>
                                    <p:animEffect transition="in" filter="fade">
                                      <p:cBhvr>
                                        <p:cTn id="29" dur="500"/>
                                        <p:tgtEl>
                                          <p:spTgt spid="11267">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267">
                                            <p:txEl>
                                              <p:pRg st="11" end="11"/>
                                            </p:txEl>
                                          </p:spTgt>
                                        </p:tgtEl>
                                        <p:attrNameLst>
                                          <p:attrName>style.visibility</p:attrName>
                                        </p:attrNameLst>
                                      </p:cBhvr>
                                      <p:to>
                                        <p:strVal val="visible"/>
                                      </p:to>
                                    </p:set>
                                    <p:animEffect transition="in" filter="fade">
                                      <p:cBhvr>
                                        <p:cTn id="32" dur="500"/>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428604"/>
            <a:ext cx="8416925" cy="928694"/>
          </a:xfrm>
        </p:spPr>
        <p:txBody>
          <a:bodyPr/>
          <a:lstStyle/>
          <a:p>
            <a:pPr lvl="1"/>
            <a:r>
              <a:rPr lang="zh-CN" altLang="en-US" sz="3200" b="1" dirty="0" smtClean="0">
                <a:latin typeface="楷体" pitchFamily="49" charset="-122"/>
                <a:ea typeface="楷体" pitchFamily="49" charset="-122"/>
              </a:rPr>
              <a:t>朱德熙</a:t>
            </a:r>
            <a:r>
              <a:rPr lang="en-US" altLang="zh-CN" sz="3200" b="1" dirty="0" smtClean="0">
                <a:latin typeface="楷体" pitchFamily="49" charset="-122"/>
                <a:ea typeface="楷体" pitchFamily="49" charset="-122"/>
              </a:rPr>
              <a:t>《</a:t>
            </a:r>
            <a:r>
              <a:rPr lang="zh-CN" altLang="en-US" sz="3200" b="1" dirty="0" smtClean="0">
                <a:latin typeface="楷体" pitchFamily="49" charset="-122"/>
                <a:ea typeface="楷体" pitchFamily="49" charset="-122"/>
              </a:rPr>
              <a:t>差一点儿</a:t>
            </a:r>
            <a:r>
              <a:rPr lang="en-US" altLang="zh-CN" sz="3200" b="1" dirty="0" smtClean="0">
                <a:latin typeface="楷体" pitchFamily="49" charset="-122"/>
                <a:ea typeface="楷体" pitchFamily="49" charset="-122"/>
              </a:rPr>
              <a:t>》</a:t>
            </a:r>
            <a:endParaRPr lang="zh-CN" altLang="en-US" sz="3200" b="1" dirty="0">
              <a:solidFill>
                <a:srgbClr val="0000FF"/>
              </a:solidFill>
            </a:endParaRPr>
          </a:p>
        </p:txBody>
      </p:sp>
      <p:sp>
        <p:nvSpPr>
          <p:cNvPr id="3" name="内容占位符 2"/>
          <p:cNvSpPr>
            <a:spLocks noGrp="1"/>
          </p:cNvSpPr>
          <p:nvPr>
            <p:ph idx="1"/>
          </p:nvPr>
        </p:nvSpPr>
        <p:spPr>
          <a:xfrm>
            <a:off x="522256" y="1428736"/>
            <a:ext cx="8656669" cy="5067314"/>
          </a:xfrm>
        </p:spPr>
        <p:txBody>
          <a:bodyPr/>
          <a:lstStyle/>
          <a:p>
            <a:pPr marL="702000">
              <a:buFont typeface="Wingdings" pitchFamily="2" charset="2"/>
              <a:buChar char="p"/>
            </a:pPr>
            <a:r>
              <a:rPr lang="zh-CN" altLang="en-US" sz="2000" dirty="0" smtClean="0"/>
              <a:t>“</a:t>
            </a:r>
            <a:r>
              <a:rPr lang="zh-TW" altLang="en-US" sz="2000" dirty="0" smtClean="0"/>
              <a:t>差一点</a:t>
            </a:r>
            <a:r>
              <a:rPr lang="zh-CN" altLang="en-US" sz="2000" dirty="0" smtClean="0"/>
              <a:t>”</a:t>
            </a:r>
            <a:r>
              <a:rPr lang="zh-TW" altLang="en-US" sz="2000" dirty="0" smtClean="0"/>
              <a:t>在修饰动词短语时，有否定意味，意思是否定性的：</a:t>
            </a:r>
            <a:endParaRPr lang="zh-CN" altLang="en-US" sz="2000" dirty="0" smtClean="0"/>
          </a:p>
          <a:p>
            <a:pPr marL="1062000">
              <a:buFont typeface="Arial" pitchFamily="34" charset="0"/>
              <a:buChar char="•"/>
            </a:pPr>
            <a:r>
              <a:rPr lang="zh-TW" altLang="en-US" sz="2000" dirty="0" smtClean="0">
                <a:latin typeface="仿宋" pitchFamily="49" charset="-122"/>
                <a:ea typeface="仿宋" pitchFamily="49" charset="-122"/>
              </a:rPr>
              <a:t>差一点打破了（否定含义：没打破）</a:t>
            </a:r>
            <a:endParaRPr lang="zh-CN" altLang="en-US" sz="2000" dirty="0" smtClean="0">
              <a:latin typeface="仿宋" pitchFamily="49" charset="-122"/>
              <a:ea typeface="仿宋" pitchFamily="49" charset="-122"/>
            </a:endParaRPr>
          </a:p>
          <a:p>
            <a:pPr marL="1062000">
              <a:buFont typeface="Arial" pitchFamily="34" charset="0"/>
              <a:buChar char="•"/>
            </a:pPr>
            <a:r>
              <a:rPr lang="zh-TW" altLang="en-US" sz="2000" dirty="0" smtClean="0">
                <a:latin typeface="仿宋" pitchFamily="49" charset="-122"/>
                <a:ea typeface="仿宋" pitchFamily="49" charset="-122"/>
              </a:rPr>
              <a:t>差一点输了（否定含义：没输）</a:t>
            </a:r>
            <a:endParaRPr lang="zh-CN" altLang="en-US" sz="2000" dirty="0" smtClean="0">
              <a:latin typeface="仿宋" pitchFamily="49" charset="-122"/>
              <a:ea typeface="仿宋" pitchFamily="49" charset="-122"/>
            </a:endParaRPr>
          </a:p>
          <a:p>
            <a:pPr marL="1062000">
              <a:buFont typeface="Arial" pitchFamily="34" charset="0"/>
              <a:buChar char="•"/>
            </a:pPr>
            <a:r>
              <a:rPr lang="zh-TW" altLang="en-US" sz="2000" dirty="0" smtClean="0">
                <a:latin typeface="仿宋" pitchFamily="49" charset="-122"/>
                <a:ea typeface="仿宋" pitchFamily="49" charset="-122"/>
              </a:rPr>
              <a:t>差一点赢了（否定含义：没赢）</a:t>
            </a:r>
            <a:endParaRPr lang="zh-CN" altLang="en-US" sz="2000" dirty="0" smtClean="0">
              <a:latin typeface="仿宋" pitchFamily="49" charset="-122"/>
              <a:ea typeface="仿宋" pitchFamily="49" charset="-122"/>
            </a:endParaRPr>
          </a:p>
          <a:p>
            <a:pPr marL="702000">
              <a:buFont typeface="Wingdings" pitchFamily="2" charset="2"/>
              <a:buChar char="p"/>
            </a:pPr>
            <a:r>
              <a:rPr lang="en-US" sz="2000" dirty="0" smtClean="0"/>
              <a:t> </a:t>
            </a:r>
            <a:r>
              <a:rPr lang="zh-CN" altLang="en-US" sz="2000" dirty="0" smtClean="0"/>
              <a:t> “</a:t>
            </a:r>
            <a:r>
              <a:rPr lang="zh-TW" altLang="en-US" sz="2000" dirty="0" smtClean="0"/>
              <a:t>没</a:t>
            </a:r>
            <a:r>
              <a:rPr lang="zh-CN" altLang="en-US" sz="2000" dirty="0" smtClean="0"/>
              <a:t>”</a:t>
            </a:r>
            <a:r>
              <a:rPr lang="zh-TW" altLang="en-US" sz="2000" dirty="0" smtClean="0"/>
              <a:t>也是一个副词，表否定。兩个表否定意义的词语连用时，常常和数学、逻辑的情况一样，是</a:t>
            </a:r>
            <a:r>
              <a:rPr lang="zh-CN" altLang="en-US" sz="2000" dirty="0" smtClean="0"/>
              <a:t>“</a:t>
            </a:r>
            <a:r>
              <a:rPr lang="zh-TW" altLang="en-US" sz="2000" dirty="0" smtClean="0"/>
              <a:t>负负得正</a:t>
            </a:r>
            <a:r>
              <a:rPr lang="zh-CN" altLang="en-US" sz="2000" dirty="0" smtClean="0"/>
              <a:t>”</a:t>
            </a:r>
            <a:r>
              <a:rPr lang="zh-TW" altLang="en-US" sz="2000" dirty="0" smtClean="0"/>
              <a:t>。例如</a:t>
            </a:r>
            <a:r>
              <a:rPr lang="zh-CN" altLang="en-US" sz="2000" dirty="0" smtClean="0"/>
              <a:t>：</a:t>
            </a:r>
            <a:endParaRPr lang="en-US" altLang="zh-CN" sz="2000" dirty="0" smtClean="0"/>
          </a:p>
          <a:p>
            <a:pPr marL="1062000">
              <a:buFont typeface="Arial" pitchFamily="34" charset="0"/>
              <a:buChar char="•"/>
            </a:pPr>
            <a:r>
              <a:rPr lang="zh-TW" altLang="en-US" sz="2000" b="1" dirty="0" smtClean="0">
                <a:solidFill>
                  <a:srgbClr val="0000FF"/>
                </a:solidFill>
                <a:latin typeface="仿宋" pitchFamily="49" charset="-122"/>
                <a:ea typeface="仿宋" pitchFamily="49" charset="-122"/>
              </a:rPr>
              <a:t>没</a:t>
            </a:r>
            <a:r>
              <a:rPr lang="zh-TW" altLang="en-US" sz="2000" dirty="0" smtClean="0">
                <a:latin typeface="仿宋" pitchFamily="49" charset="-122"/>
                <a:ea typeface="仿宋" pitchFamily="49" charset="-122"/>
              </a:rPr>
              <a:t>有人</a:t>
            </a:r>
            <a:r>
              <a:rPr lang="zh-TW" altLang="en-US" sz="2000" b="1" dirty="0" smtClean="0">
                <a:solidFill>
                  <a:srgbClr val="0000FF"/>
                </a:solidFill>
                <a:latin typeface="仿宋" pitchFamily="49" charset="-122"/>
                <a:ea typeface="仿宋" pitchFamily="49" charset="-122"/>
              </a:rPr>
              <a:t>不</a:t>
            </a:r>
            <a:r>
              <a:rPr lang="zh-TW" altLang="en-US" sz="2000" dirty="0" smtClean="0">
                <a:latin typeface="仿宋" pitchFamily="49" charset="-122"/>
                <a:ea typeface="仿宋" pitchFamily="49" charset="-122"/>
              </a:rPr>
              <a:t>喜欢他</a:t>
            </a:r>
            <a:r>
              <a:rPr lang="zh-CN" altLang="en-US" sz="2000" dirty="0" smtClean="0">
                <a:latin typeface="仿宋" pitchFamily="49" charset="-122"/>
                <a:ea typeface="仿宋" pitchFamily="49" charset="-122"/>
              </a:rPr>
              <a:t>：</a:t>
            </a:r>
            <a:r>
              <a:rPr lang="zh-TW" altLang="en-US" sz="2000" dirty="0" smtClean="0">
                <a:latin typeface="仿宋" pitchFamily="49" charset="-122"/>
                <a:ea typeface="仿宋" pitchFamily="49" charset="-122"/>
              </a:rPr>
              <a:t>「大家都喜欢他」</a:t>
            </a:r>
            <a:endParaRPr lang="zh-CN" altLang="en-US" sz="2000" dirty="0" smtClean="0"/>
          </a:p>
          <a:p>
            <a:pPr marL="702000">
              <a:buFont typeface="Wingdings" pitchFamily="2" charset="2"/>
              <a:buChar char="p"/>
            </a:pPr>
            <a:r>
              <a:rPr lang="zh-CN" altLang="en-US" sz="2000" dirty="0" smtClean="0"/>
              <a:t>由此，“</a:t>
            </a:r>
            <a:r>
              <a:rPr lang="zh-TW" altLang="en-US" sz="2000" dirty="0" smtClean="0"/>
              <a:t>差一点没～</a:t>
            </a:r>
            <a:r>
              <a:rPr lang="zh-CN" altLang="en-US" sz="2000" dirty="0" smtClean="0"/>
              <a:t>”</a:t>
            </a:r>
            <a:r>
              <a:rPr lang="zh-TW" altLang="en-US" sz="2000" dirty="0" smtClean="0"/>
              <a:t>是肯定性的意义，</a:t>
            </a:r>
            <a:r>
              <a:rPr lang="zh-CN" altLang="en-US" sz="2000" dirty="0" smtClean="0"/>
              <a:t>似乎的确如此：</a:t>
            </a:r>
            <a:endParaRPr lang="en-US" altLang="zh-CN" sz="2000" dirty="0" smtClean="0"/>
          </a:p>
          <a:p>
            <a:pPr marL="1062000">
              <a:buFont typeface="Arial" pitchFamily="34" charset="0"/>
              <a:buChar char="•"/>
            </a:pPr>
            <a:r>
              <a:rPr lang="zh-TW" altLang="en-US" sz="2000" dirty="0" smtClean="0">
                <a:latin typeface="仿宋" pitchFamily="49" charset="-122"/>
                <a:ea typeface="仿宋" pitchFamily="49" charset="-122"/>
              </a:rPr>
              <a:t>差一点没考上大学</a:t>
            </a:r>
            <a:r>
              <a:rPr lang="zh-CN" altLang="en-US" sz="2000" dirty="0" smtClean="0">
                <a:latin typeface="仿宋" pitchFamily="49" charset="-122"/>
                <a:ea typeface="仿宋" pitchFamily="49" charset="-122"/>
              </a:rPr>
              <a:t>：</a:t>
            </a:r>
            <a:r>
              <a:rPr lang="zh-TW" altLang="en-US" sz="2000" dirty="0" smtClean="0">
                <a:latin typeface="仿宋" pitchFamily="49" charset="-122"/>
                <a:ea typeface="仿宋" pitchFamily="49" charset="-122"/>
              </a:rPr>
              <a:t>「考上大学了」</a:t>
            </a:r>
            <a:r>
              <a:rPr lang="zh-CN" altLang="en-US" sz="2000" dirty="0" smtClean="0">
                <a:latin typeface="仿宋" pitchFamily="49" charset="-122"/>
                <a:ea typeface="仿宋" pitchFamily="49" charset="-122"/>
              </a:rPr>
              <a:t>，≠ 差一点儿考上大学</a:t>
            </a:r>
            <a:endParaRPr lang="en-US" altLang="zh-TW" sz="2000" dirty="0" smtClean="0">
              <a:latin typeface="仿宋" pitchFamily="49" charset="-122"/>
              <a:ea typeface="仿宋" pitchFamily="49" charset="-122"/>
            </a:endParaRPr>
          </a:p>
          <a:p>
            <a:pPr marL="702000">
              <a:buFont typeface="Wingdings" pitchFamily="2" charset="2"/>
              <a:buChar char="p"/>
            </a:pPr>
            <a:r>
              <a:rPr lang="zh-CN" altLang="en-US" sz="2000" dirty="0" smtClean="0"/>
              <a:t>但是，有时“差一点没</a:t>
            </a:r>
            <a:r>
              <a:rPr lang="zh-TW" altLang="en-US" sz="2000" dirty="0" smtClean="0"/>
              <a:t>～</a:t>
            </a:r>
            <a:r>
              <a:rPr lang="zh-CN" altLang="en-US" sz="2000" dirty="0" smtClean="0"/>
              <a:t>”是否定性的意义，等同于“差一点</a:t>
            </a:r>
            <a:r>
              <a:rPr lang="zh-TW" altLang="en-US" sz="2000" dirty="0" smtClean="0"/>
              <a:t>～</a:t>
            </a:r>
            <a:r>
              <a:rPr lang="zh-CN" altLang="en-US" sz="2000" dirty="0" smtClean="0"/>
              <a:t>”</a:t>
            </a:r>
            <a:endParaRPr lang="en-US" altLang="zh-CN" sz="2000" dirty="0" smtClean="0"/>
          </a:p>
          <a:p>
            <a:pPr marL="1062000">
              <a:buFont typeface="Arial" pitchFamily="34" charset="0"/>
              <a:buChar char="•"/>
            </a:pPr>
            <a:r>
              <a:rPr lang="zh-CN" altLang="en-US" sz="2000" dirty="0" smtClean="0">
                <a:latin typeface="仿宋" pitchFamily="49" charset="-122"/>
                <a:ea typeface="仿宋" pitchFamily="49" charset="-122"/>
              </a:rPr>
              <a:t>差一点没迟到 ：</a:t>
            </a:r>
            <a:r>
              <a:rPr lang="zh-TW" altLang="en-US" sz="2000" dirty="0" smtClean="0">
                <a:latin typeface="仿宋" pitchFamily="49" charset="-122"/>
                <a:ea typeface="仿宋" pitchFamily="49" charset="-122"/>
              </a:rPr>
              <a:t> 「</a:t>
            </a:r>
            <a:r>
              <a:rPr lang="zh-CN" altLang="en-US" sz="2000" dirty="0" smtClean="0">
                <a:latin typeface="仿宋" pitchFamily="49" charset="-122"/>
                <a:ea typeface="仿宋" pitchFamily="49" charset="-122"/>
              </a:rPr>
              <a:t>没迟到</a:t>
            </a:r>
            <a:r>
              <a:rPr lang="zh-TW" altLang="en-US" sz="2000" dirty="0" smtClean="0">
                <a:latin typeface="仿宋" pitchFamily="49" charset="-122"/>
                <a:ea typeface="仿宋" pitchFamily="49" charset="-122"/>
              </a:rPr>
              <a:t>」 </a:t>
            </a:r>
            <a:r>
              <a:rPr lang="zh-CN" altLang="en-US" sz="2000" dirty="0" smtClean="0">
                <a:latin typeface="仿宋" pitchFamily="49" charset="-122"/>
                <a:ea typeface="仿宋" pitchFamily="49" charset="-122"/>
              </a:rPr>
              <a:t>， </a:t>
            </a:r>
            <a:r>
              <a:rPr lang="en-US" altLang="zh-CN" sz="2000" dirty="0" smtClean="0">
                <a:latin typeface="仿宋" pitchFamily="49" charset="-122"/>
                <a:ea typeface="仿宋" pitchFamily="49" charset="-122"/>
              </a:rPr>
              <a:t>= </a:t>
            </a:r>
            <a:r>
              <a:rPr lang="zh-CN" altLang="en-US" sz="2000" dirty="0" smtClean="0">
                <a:latin typeface="仿宋" pitchFamily="49" charset="-122"/>
                <a:ea typeface="仿宋" pitchFamily="49" charset="-122"/>
              </a:rPr>
              <a:t>差一点儿迟到</a:t>
            </a:r>
            <a:endParaRPr lang="en-US" altLang="zh-CN" sz="2000" dirty="0" smtClean="0">
              <a:latin typeface="仿宋" pitchFamily="49" charset="-122"/>
              <a:ea typeface="仿宋" pitchFamily="49" charset="-122"/>
            </a:endParaRPr>
          </a:p>
          <a:p>
            <a:pPr marL="702000">
              <a:buFont typeface="Wingdings" pitchFamily="2" charset="2"/>
              <a:buChar char="Ø"/>
            </a:pPr>
            <a:r>
              <a:rPr lang="zh-TW" altLang="en-US" sz="2400" dirty="0" smtClean="0">
                <a:solidFill>
                  <a:srgbClr val="0000FF"/>
                </a:solidFill>
                <a:latin typeface="楷体" pitchFamily="49" charset="-122"/>
                <a:ea typeface="楷体" pitchFamily="49" charset="-122"/>
              </a:rPr>
              <a:t>在什么条件下「差一点～≠差一点没～」</a:t>
            </a:r>
            <a:r>
              <a:rPr lang="en-US" altLang="zh-TW" sz="2400" dirty="0" smtClean="0">
                <a:solidFill>
                  <a:srgbClr val="0000FF"/>
                </a:solidFill>
                <a:latin typeface="楷体" pitchFamily="49" charset="-122"/>
                <a:ea typeface="楷体" pitchFamily="49" charset="-122"/>
              </a:rPr>
              <a:t>﹖</a:t>
            </a:r>
            <a:br>
              <a:rPr lang="en-US" altLang="zh-TW" sz="2400" dirty="0" smtClean="0">
                <a:solidFill>
                  <a:srgbClr val="0000FF"/>
                </a:solidFill>
                <a:latin typeface="楷体" pitchFamily="49" charset="-122"/>
                <a:ea typeface="楷体" pitchFamily="49" charset="-122"/>
              </a:rPr>
            </a:br>
            <a:r>
              <a:rPr lang="zh-TW" altLang="en-US" sz="2400" dirty="0" smtClean="0">
                <a:solidFill>
                  <a:srgbClr val="0000FF"/>
                </a:solidFill>
                <a:latin typeface="楷体" pitchFamily="49" charset="-122"/>
                <a:ea typeface="楷体" pitchFamily="49" charset="-122"/>
              </a:rPr>
              <a:t>在什么条件下「差一点～ ＝ 差一点没～」</a:t>
            </a:r>
            <a:r>
              <a:rPr lang="en-US" altLang="zh-TW" sz="2400" dirty="0" smtClean="0">
                <a:solidFill>
                  <a:srgbClr val="0000FF"/>
                </a:solidFill>
                <a:latin typeface="楷体" pitchFamily="49" charset="-122"/>
                <a:ea typeface="楷体" pitchFamily="49" charset="-122"/>
              </a:rPr>
              <a:t>﹖</a:t>
            </a:r>
            <a:endParaRPr lang="en-US" altLang="zh-TW" sz="2400" dirty="0" smtClean="0">
              <a:solidFill>
                <a:srgbClr val="0000FF"/>
              </a:solidFill>
            </a:endParaRPr>
          </a:p>
          <a:p>
            <a:pPr marL="1062000">
              <a:buFont typeface="Arial" pitchFamily="34" charset="0"/>
              <a:buChar char="•"/>
            </a:pPr>
            <a:endParaRPr lang="zh-CN" altLang="en-US" sz="2000"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132" y="285728"/>
            <a:ext cx="8416925" cy="319070"/>
          </a:xfrm>
        </p:spPr>
        <p:txBody>
          <a:bodyPr/>
          <a:lstStyle/>
          <a:p>
            <a:endParaRPr lang="zh-CN" altLang="en-US"/>
          </a:p>
        </p:txBody>
      </p:sp>
      <p:sp>
        <p:nvSpPr>
          <p:cNvPr id="3" name="内容占位符 2"/>
          <p:cNvSpPr>
            <a:spLocks noGrp="1"/>
          </p:cNvSpPr>
          <p:nvPr>
            <p:ph idx="1"/>
          </p:nvPr>
        </p:nvSpPr>
        <p:spPr>
          <a:xfrm>
            <a:off x="450818" y="1071546"/>
            <a:ext cx="9072626" cy="5424504"/>
          </a:xfrm>
        </p:spPr>
        <p:txBody>
          <a:bodyPr/>
          <a:lstStyle/>
          <a:p>
            <a:pPr>
              <a:buFont typeface="Wingdings" pitchFamily="2" charset="2"/>
              <a:buChar char="n"/>
            </a:pPr>
            <a:r>
              <a:rPr lang="zh-CN" altLang="en-US" sz="2400" b="1" smtClean="0"/>
              <a:t>开</a:t>
            </a:r>
            <a:r>
              <a:rPr lang="zh-CN" altLang="en-US" sz="2400" b="1" dirty="0" smtClean="0"/>
              <a:t>始解题</a:t>
            </a:r>
            <a:r>
              <a:rPr lang="zh-CN" altLang="en-US" sz="2400" dirty="0" smtClean="0"/>
              <a:t>！</a:t>
            </a:r>
            <a:endParaRPr lang="en-US" altLang="zh-CN" sz="2400" dirty="0" smtClean="0"/>
          </a:p>
          <a:p>
            <a:pPr marL="702000">
              <a:buFont typeface="Wingdings" pitchFamily="2" charset="2"/>
              <a:buChar char="ü"/>
            </a:pPr>
            <a:r>
              <a:rPr lang="zh-CN" altLang="en-US" sz="2400" dirty="0" smtClean="0">
                <a:latin typeface="楷体" pitchFamily="49" charset="-122"/>
                <a:ea typeface="楷体" pitchFamily="49" charset="-122"/>
              </a:rPr>
              <a:t>第一步：找更多语料</a:t>
            </a:r>
          </a:p>
          <a:p>
            <a:pPr marL="1062000"/>
            <a:r>
              <a:rPr lang="en-US" sz="2000" dirty="0" smtClean="0"/>
              <a:t> (1) </a:t>
            </a:r>
            <a:r>
              <a:rPr lang="zh-TW" altLang="en-US" sz="2000" dirty="0" smtClean="0"/>
              <a:t>差一点得了冠军。</a:t>
            </a:r>
            <a:r>
              <a:rPr lang="en-US" sz="2000" dirty="0" smtClean="0"/>
              <a:t>(</a:t>
            </a:r>
            <a:r>
              <a:rPr lang="zh-TW" altLang="en-US" sz="2000" dirty="0" smtClean="0"/>
              <a:t>没得</a:t>
            </a:r>
            <a:r>
              <a:rPr lang="en-US" sz="2000" dirty="0" smtClean="0"/>
              <a:t>)</a:t>
            </a:r>
            <a:r>
              <a:rPr lang="zh-TW" altLang="en-US" sz="2000" dirty="0" smtClean="0"/>
              <a:t>≠</a:t>
            </a:r>
            <a:r>
              <a:rPr lang="en-US" sz="2000" dirty="0" smtClean="0"/>
              <a:t>  </a:t>
            </a:r>
            <a:r>
              <a:rPr lang="zh-TW" altLang="en-US" sz="2000" dirty="0" smtClean="0"/>
              <a:t>差一点没得冠军。</a:t>
            </a:r>
            <a:r>
              <a:rPr lang="en-US" sz="2000" dirty="0" smtClean="0"/>
              <a:t>(</a:t>
            </a:r>
            <a:r>
              <a:rPr lang="zh-TW" altLang="en-US" sz="2000" dirty="0" smtClean="0"/>
              <a:t>得了</a:t>
            </a:r>
            <a:r>
              <a:rPr lang="en-US" sz="2000" dirty="0" smtClean="0"/>
              <a:t>)</a:t>
            </a:r>
            <a:endParaRPr lang="zh-CN" altLang="en-US" sz="2000" dirty="0" smtClean="0"/>
          </a:p>
          <a:p>
            <a:pPr marL="1062000"/>
            <a:r>
              <a:rPr lang="en-US" sz="2000" dirty="0" smtClean="0"/>
              <a:t>(2)  </a:t>
            </a:r>
            <a:r>
              <a:rPr lang="zh-TW" altLang="en-US" sz="2000" dirty="0" smtClean="0"/>
              <a:t>差一点考满分。</a:t>
            </a:r>
            <a:r>
              <a:rPr lang="en-US" sz="2000" dirty="0" smtClean="0"/>
              <a:t>(</a:t>
            </a:r>
            <a:r>
              <a:rPr lang="zh-TW" altLang="en-US" sz="2000" dirty="0" smtClean="0"/>
              <a:t>没考满分</a:t>
            </a:r>
            <a:r>
              <a:rPr lang="en-US" sz="2000" dirty="0" smtClean="0"/>
              <a:t>) </a:t>
            </a:r>
            <a:r>
              <a:rPr lang="zh-TW" altLang="en-US" sz="2000" dirty="0" smtClean="0"/>
              <a:t>≠</a:t>
            </a:r>
            <a:r>
              <a:rPr lang="en-US" sz="2000" dirty="0" smtClean="0"/>
              <a:t>  </a:t>
            </a:r>
            <a:r>
              <a:rPr lang="zh-TW" altLang="en-US" sz="2000" dirty="0" smtClean="0"/>
              <a:t>差一点没考满分。</a:t>
            </a:r>
            <a:r>
              <a:rPr lang="en-US" sz="2000" dirty="0" smtClean="0"/>
              <a:t>(</a:t>
            </a:r>
            <a:r>
              <a:rPr lang="zh-TW" altLang="en-US" sz="2000" dirty="0" smtClean="0"/>
              <a:t>考了满分</a:t>
            </a:r>
            <a:r>
              <a:rPr lang="en-US" sz="2000" dirty="0" smtClean="0"/>
              <a:t>)</a:t>
            </a:r>
            <a:endParaRPr lang="zh-CN" altLang="en-US" sz="2000" dirty="0" smtClean="0"/>
          </a:p>
          <a:p>
            <a:pPr marL="1062000"/>
            <a:r>
              <a:rPr lang="en-US" sz="2000" dirty="0" smtClean="0"/>
              <a:t>(3)  </a:t>
            </a:r>
            <a:r>
              <a:rPr lang="zh-TW" altLang="en-US" sz="2000" dirty="0" smtClean="0"/>
              <a:t>差一点答错了题。</a:t>
            </a:r>
            <a:r>
              <a:rPr lang="en-US" sz="2000" dirty="0" smtClean="0"/>
              <a:t>(</a:t>
            </a:r>
            <a:r>
              <a:rPr lang="zh-TW" altLang="en-US" sz="2000" dirty="0" smtClean="0"/>
              <a:t>没答错题</a:t>
            </a:r>
            <a:r>
              <a:rPr lang="en-US" sz="2000" dirty="0" smtClean="0"/>
              <a:t>) </a:t>
            </a:r>
            <a:r>
              <a:rPr lang="zh-TW" altLang="en-US" sz="2000" dirty="0" smtClean="0"/>
              <a:t>＝</a:t>
            </a:r>
            <a:r>
              <a:rPr lang="en-US" sz="2000" dirty="0" smtClean="0"/>
              <a:t>  </a:t>
            </a:r>
            <a:r>
              <a:rPr lang="zh-TW" altLang="en-US" sz="2000" dirty="0" smtClean="0"/>
              <a:t>差一点没答错了题。</a:t>
            </a:r>
            <a:r>
              <a:rPr lang="en-US" sz="2000" dirty="0" smtClean="0"/>
              <a:t>(</a:t>
            </a:r>
            <a:r>
              <a:rPr lang="zh-TW" altLang="en-US" sz="2000" dirty="0" smtClean="0"/>
              <a:t>没答错题</a:t>
            </a:r>
            <a:r>
              <a:rPr lang="en-US" sz="2000" dirty="0" smtClean="0"/>
              <a:t>)</a:t>
            </a:r>
            <a:endParaRPr lang="zh-CN" altLang="en-US" sz="2000" dirty="0" smtClean="0"/>
          </a:p>
          <a:p>
            <a:pPr marL="1062000"/>
            <a:r>
              <a:rPr lang="en-US" sz="2000" dirty="0" smtClean="0"/>
              <a:t>(4)  </a:t>
            </a:r>
            <a:r>
              <a:rPr lang="zh-TW" altLang="en-US" sz="2000" dirty="0" smtClean="0"/>
              <a:t>差一点昏倒了。</a:t>
            </a:r>
            <a:r>
              <a:rPr lang="en-US" sz="2000" dirty="0" smtClean="0"/>
              <a:t>(</a:t>
            </a:r>
            <a:r>
              <a:rPr lang="zh-TW" altLang="en-US" sz="2000" dirty="0" smtClean="0"/>
              <a:t>没昏倒</a:t>
            </a:r>
            <a:r>
              <a:rPr lang="en-US" sz="2000" dirty="0" smtClean="0"/>
              <a:t>)</a:t>
            </a:r>
            <a:r>
              <a:rPr lang="zh-TW" altLang="en-US" sz="2000" dirty="0" smtClean="0"/>
              <a:t>＝</a:t>
            </a:r>
            <a:r>
              <a:rPr lang="en-US" sz="2000" dirty="0" smtClean="0"/>
              <a:t>  </a:t>
            </a:r>
            <a:r>
              <a:rPr lang="zh-TW" altLang="en-US" sz="2000" dirty="0" smtClean="0"/>
              <a:t>差一点没昏倒。</a:t>
            </a:r>
            <a:r>
              <a:rPr lang="en-US" sz="2000" dirty="0" smtClean="0"/>
              <a:t>(</a:t>
            </a:r>
            <a:r>
              <a:rPr lang="zh-TW" altLang="en-US" sz="2000" dirty="0" smtClean="0"/>
              <a:t>没昏倒</a:t>
            </a:r>
            <a:r>
              <a:rPr lang="en-US" sz="2000" dirty="0" smtClean="0"/>
              <a:t>)</a:t>
            </a:r>
            <a:endParaRPr lang="zh-CN" altLang="en-US" sz="2000" dirty="0" smtClean="0"/>
          </a:p>
          <a:p>
            <a:pPr marL="1062000"/>
            <a:r>
              <a:rPr lang="en-US" sz="2000" dirty="0" smtClean="0"/>
              <a:t>(5)  </a:t>
            </a:r>
            <a:r>
              <a:rPr lang="zh-TW" altLang="en-US" sz="2000" dirty="0" smtClean="0"/>
              <a:t>差一点中了六合彩。</a:t>
            </a:r>
            <a:r>
              <a:rPr lang="en-US" sz="2000" dirty="0" smtClean="0"/>
              <a:t>(</a:t>
            </a:r>
            <a:r>
              <a:rPr lang="zh-TW" altLang="en-US" sz="2000" dirty="0" smtClean="0"/>
              <a:t>没中</a:t>
            </a:r>
            <a:r>
              <a:rPr lang="en-US" sz="2000" dirty="0" smtClean="0"/>
              <a:t>)</a:t>
            </a:r>
            <a:r>
              <a:rPr lang="zh-TW" altLang="en-US" sz="2000" dirty="0" smtClean="0"/>
              <a:t>≠</a:t>
            </a:r>
            <a:r>
              <a:rPr lang="en-US" sz="2000" dirty="0" smtClean="0"/>
              <a:t>  </a:t>
            </a:r>
            <a:r>
              <a:rPr lang="zh-TW" altLang="en-US" sz="2000" dirty="0" smtClean="0"/>
              <a:t>差一点没中六合彩。</a:t>
            </a:r>
            <a:r>
              <a:rPr lang="en-US" sz="2000" dirty="0" smtClean="0"/>
              <a:t>(</a:t>
            </a:r>
            <a:r>
              <a:rPr lang="zh-TW" altLang="en-US" sz="2000" dirty="0" smtClean="0"/>
              <a:t>中了</a:t>
            </a:r>
            <a:r>
              <a:rPr lang="en-US" sz="2000" dirty="0" smtClean="0"/>
              <a:t>)</a:t>
            </a:r>
            <a:endParaRPr lang="zh-CN" altLang="en-US" sz="2000" dirty="0" smtClean="0"/>
          </a:p>
          <a:p>
            <a:pPr marL="1062000"/>
            <a:r>
              <a:rPr lang="en-US" sz="2000" dirty="0" smtClean="0"/>
              <a:t>(6)  </a:t>
            </a:r>
            <a:r>
              <a:rPr lang="zh-TW" altLang="en-US" sz="2000" dirty="0" smtClean="0"/>
              <a:t>差一点被沙活埋了。</a:t>
            </a:r>
            <a:r>
              <a:rPr lang="en-US" sz="2000" dirty="0" smtClean="0"/>
              <a:t>(</a:t>
            </a:r>
            <a:r>
              <a:rPr lang="zh-TW" altLang="en-US" sz="2000" dirty="0" smtClean="0"/>
              <a:t>没被活埋</a:t>
            </a:r>
            <a:r>
              <a:rPr lang="en-US" sz="2000" dirty="0" smtClean="0"/>
              <a:t>)</a:t>
            </a:r>
            <a:r>
              <a:rPr lang="zh-TW" altLang="en-US" sz="2000" dirty="0" smtClean="0"/>
              <a:t>＝</a:t>
            </a:r>
            <a:r>
              <a:rPr lang="en-US" sz="2000" dirty="0" smtClean="0"/>
              <a:t>  </a:t>
            </a:r>
            <a:r>
              <a:rPr lang="zh-TW" altLang="en-US" sz="2000" dirty="0" smtClean="0"/>
              <a:t>差一点没被沙活埋了。</a:t>
            </a:r>
            <a:r>
              <a:rPr lang="en-US" sz="2000" dirty="0" smtClean="0"/>
              <a:t>(</a:t>
            </a:r>
            <a:r>
              <a:rPr lang="zh-TW" altLang="en-US" sz="2000" dirty="0" smtClean="0"/>
              <a:t>没被活埋</a:t>
            </a:r>
            <a:r>
              <a:rPr lang="en-US" sz="2000" dirty="0" smtClean="0"/>
              <a:t>) </a:t>
            </a:r>
            <a:endParaRPr lang="zh-CN" altLang="en-US" sz="2400"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008" y="428604"/>
            <a:ext cx="8416925" cy="247632"/>
          </a:xfrm>
        </p:spPr>
        <p:txBody>
          <a:bodyPr/>
          <a:lstStyle/>
          <a:p>
            <a:endParaRPr lang="zh-CN" altLang="en-US"/>
          </a:p>
        </p:txBody>
      </p:sp>
      <p:sp>
        <p:nvSpPr>
          <p:cNvPr id="3" name="内容占位符 2"/>
          <p:cNvSpPr>
            <a:spLocks noGrp="1"/>
          </p:cNvSpPr>
          <p:nvPr>
            <p:ph idx="1"/>
          </p:nvPr>
        </p:nvSpPr>
        <p:spPr>
          <a:xfrm>
            <a:off x="450818" y="785794"/>
            <a:ext cx="9001188" cy="5710256"/>
          </a:xfrm>
        </p:spPr>
        <p:txBody>
          <a:bodyPr/>
          <a:lstStyle/>
          <a:p>
            <a:pPr>
              <a:buFont typeface="Wingdings" pitchFamily="2" charset="2"/>
              <a:buChar char="ü"/>
            </a:pPr>
            <a:r>
              <a:rPr lang="zh-CN" altLang="en-US" sz="2400" dirty="0" smtClean="0">
                <a:latin typeface="楷体" pitchFamily="49" charset="-122"/>
                <a:ea typeface="楷体" pitchFamily="49" charset="-122"/>
              </a:rPr>
              <a:t>第二步：</a:t>
            </a:r>
            <a:r>
              <a:rPr lang="zh-CN" altLang="en-US" sz="2400" b="1" dirty="0" smtClean="0">
                <a:latin typeface="楷体" pitchFamily="49" charset="-122"/>
                <a:ea typeface="楷体" pitchFamily="49" charset="-122"/>
              </a:rPr>
              <a:t>给语料分类</a:t>
            </a:r>
            <a:endParaRPr lang="en-US" altLang="zh-CN" sz="2400" b="1" dirty="0" smtClean="0">
              <a:latin typeface="楷体" pitchFamily="49" charset="-122"/>
              <a:ea typeface="楷体" pitchFamily="49" charset="-122"/>
            </a:endParaRPr>
          </a:p>
          <a:p>
            <a:pPr marL="702000">
              <a:buFont typeface="Wingdings" pitchFamily="2" charset="2"/>
              <a:buChar char="p"/>
            </a:pPr>
            <a:r>
              <a:rPr lang="en-US" sz="2000" dirty="0" smtClean="0"/>
              <a:t>A</a:t>
            </a:r>
            <a:r>
              <a:rPr lang="zh-CN" altLang="en-US" sz="2000" dirty="0" smtClean="0"/>
              <a:t>类：差一点考上大学</a:t>
            </a:r>
            <a:r>
              <a:rPr lang="zh-TW" altLang="en-US" sz="2000" dirty="0" smtClean="0"/>
              <a:t>≠</a:t>
            </a:r>
            <a:r>
              <a:rPr lang="en-US" sz="2000" dirty="0" smtClean="0"/>
              <a:t> </a:t>
            </a:r>
            <a:r>
              <a:rPr lang="zh-CN" altLang="en-US" sz="2000" dirty="0" smtClean="0"/>
              <a:t>差一点没考上大学</a:t>
            </a:r>
            <a:endParaRPr lang="en-US" sz="2000" dirty="0" smtClean="0"/>
          </a:p>
          <a:p>
            <a:pPr marL="1062000">
              <a:buFont typeface="Arial" pitchFamily="34" charset="0"/>
              <a:buChar char="•"/>
            </a:pPr>
            <a:r>
              <a:rPr lang="en-US" sz="2000" dirty="0" smtClean="0"/>
              <a:t> (1)  </a:t>
            </a:r>
            <a:r>
              <a:rPr lang="zh-TW" altLang="en-US" sz="2000" dirty="0" smtClean="0"/>
              <a:t>差一点得了冠军。</a:t>
            </a:r>
            <a:r>
              <a:rPr lang="en-US" sz="2000" dirty="0" smtClean="0"/>
              <a:t>(</a:t>
            </a:r>
            <a:r>
              <a:rPr lang="zh-TW" altLang="en-US" sz="2000" dirty="0" smtClean="0"/>
              <a:t>没得</a:t>
            </a:r>
            <a:r>
              <a:rPr lang="en-US" sz="2000" dirty="0" smtClean="0"/>
              <a:t>) </a:t>
            </a:r>
            <a:r>
              <a:rPr lang="zh-TW" altLang="en-US" sz="2000" dirty="0" smtClean="0"/>
              <a:t>≠</a:t>
            </a:r>
            <a:r>
              <a:rPr lang="en-US" sz="2000" dirty="0" smtClean="0"/>
              <a:t>  </a:t>
            </a:r>
            <a:r>
              <a:rPr lang="zh-TW" altLang="en-US" sz="2000" dirty="0" smtClean="0"/>
              <a:t>差一点没得冠军。</a:t>
            </a:r>
            <a:r>
              <a:rPr lang="en-US" sz="2000" dirty="0" smtClean="0"/>
              <a:t>(</a:t>
            </a:r>
            <a:r>
              <a:rPr lang="zh-TW" altLang="en-US" sz="2000" dirty="0" smtClean="0"/>
              <a:t>得了</a:t>
            </a:r>
            <a:r>
              <a:rPr lang="en-US" sz="2000" dirty="0" smtClean="0"/>
              <a:t>)</a:t>
            </a:r>
            <a:endParaRPr lang="zh-CN" altLang="en-US" sz="2000" dirty="0" smtClean="0"/>
          </a:p>
          <a:p>
            <a:pPr marL="1062000">
              <a:buFont typeface="Arial" pitchFamily="34" charset="0"/>
              <a:buChar char="•"/>
            </a:pPr>
            <a:r>
              <a:rPr lang="en-US" sz="2000" dirty="0" smtClean="0"/>
              <a:t>(2)  </a:t>
            </a:r>
            <a:r>
              <a:rPr lang="zh-TW" altLang="en-US" sz="2000" dirty="0" smtClean="0"/>
              <a:t>差一点考满分。</a:t>
            </a:r>
            <a:r>
              <a:rPr lang="en-US" sz="2000" dirty="0" smtClean="0"/>
              <a:t>(</a:t>
            </a:r>
            <a:r>
              <a:rPr lang="zh-TW" altLang="en-US" sz="2000" dirty="0" smtClean="0"/>
              <a:t>没考满分</a:t>
            </a:r>
            <a:r>
              <a:rPr lang="en-US" sz="2000" dirty="0" smtClean="0"/>
              <a:t>) </a:t>
            </a:r>
            <a:r>
              <a:rPr lang="zh-TW" altLang="en-US" sz="2000" dirty="0" smtClean="0"/>
              <a:t>≠</a:t>
            </a:r>
            <a:r>
              <a:rPr lang="en-US" sz="2000" dirty="0" smtClean="0"/>
              <a:t>  </a:t>
            </a:r>
            <a:r>
              <a:rPr lang="zh-TW" altLang="en-US" sz="2000" dirty="0" smtClean="0"/>
              <a:t>差一点没考满分。</a:t>
            </a:r>
            <a:r>
              <a:rPr lang="en-US" sz="2000" dirty="0" smtClean="0"/>
              <a:t>(</a:t>
            </a:r>
            <a:r>
              <a:rPr lang="zh-TW" altLang="en-US" sz="2000" dirty="0" smtClean="0"/>
              <a:t>考了满分</a:t>
            </a:r>
            <a:r>
              <a:rPr lang="en-US" sz="2000" dirty="0" smtClean="0"/>
              <a:t>)</a:t>
            </a:r>
            <a:endParaRPr lang="zh-CN" altLang="en-US" sz="2000" dirty="0" smtClean="0"/>
          </a:p>
          <a:p>
            <a:pPr marL="1062000">
              <a:buFont typeface="Arial" pitchFamily="34" charset="0"/>
              <a:buChar char="•"/>
            </a:pPr>
            <a:r>
              <a:rPr lang="en-US" sz="2000" dirty="0" smtClean="0"/>
              <a:t>(5)  </a:t>
            </a:r>
            <a:r>
              <a:rPr lang="zh-TW" altLang="en-US" sz="2000" dirty="0" smtClean="0"/>
              <a:t>差一点</a:t>
            </a:r>
            <a:r>
              <a:rPr lang="zh-TW" altLang="en-US" sz="2000" smtClean="0"/>
              <a:t>中了</a:t>
            </a:r>
            <a:r>
              <a:rPr lang="zh-CN" altLang="en-US" sz="2000" smtClean="0"/>
              <a:t>奖</a:t>
            </a:r>
            <a:r>
              <a:rPr lang="zh-TW" altLang="en-US" sz="2000" smtClean="0"/>
              <a:t>。</a:t>
            </a:r>
            <a:r>
              <a:rPr lang="en-US" sz="2000" dirty="0" smtClean="0"/>
              <a:t>(</a:t>
            </a:r>
            <a:r>
              <a:rPr lang="zh-TW" altLang="en-US" sz="2000" dirty="0" smtClean="0"/>
              <a:t>没</a:t>
            </a:r>
            <a:r>
              <a:rPr lang="zh-TW" altLang="en-US" sz="2000" smtClean="0"/>
              <a:t>中</a:t>
            </a:r>
            <a:r>
              <a:rPr lang="en-US" sz="2000" smtClean="0"/>
              <a:t>) </a:t>
            </a:r>
            <a:r>
              <a:rPr lang="zh-TW" altLang="en-US" sz="2000" smtClean="0"/>
              <a:t>≠</a:t>
            </a:r>
            <a:r>
              <a:rPr lang="en-US" sz="2000" smtClean="0"/>
              <a:t>  </a:t>
            </a:r>
            <a:r>
              <a:rPr lang="zh-TW" altLang="en-US" sz="2000" dirty="0" smtClean="0"/>
              <a:t>差一点</a:t>
            </a:r>
            <a:r>
              <a:rPr lang="zh-TW" altLang="en-US" sz="2000" smtClean="0"/>
              <a:t>没中</a:t>
            </a:r>
            <a:r>
              <a:rPr lang="zh-CN" altLang="en-US" sz="2000" smtClean="0"/>
              <a:t>奖</a:t>
            </a:r>
            <a:r>
              <a:rPr lang="zh-TW" altLang="en-US" sz="2000" smtClean="0"/>
              <a:t>。</a:t>
            </a:r>
            <a:r>
              <a:rPr lang="en-US" sz="2000" dirty="0" smtClean="0"/>
              <a:t>(</a:t>
            </a:r>
            <a:r>
              <a:rPr lang="zh-TW" altLang="en-US" sz="2000" dirty="0" smtClean="0"/>
              <a:t>中了</a:t>
            </a:r>
            <a:r>
              <a:rPr lang="en-US" sz="2000" dirty="0" smtClean="0"/>
              <a:t>)</a:t>
            </a:r>
            <a:endParaRPr lang="zh-CN" altLang="en-US" sz="2000" dirty="0" smtClean="0"/>
          </a:p>
          <a:p>
            <a:pPr marL="702000">
              <a:buFont typeface="Wingdings" pitchFamily="2" charset="2"/>
              <a:buChar char="p"/>
            </a:pPr>
            <a:r>
              <a:rPr lang="en-US" sz="2000" dirty="0" smtClean="0"/>
              <a:t>B</a:t>
            </a:r>
            <a:r>
              <a:rPr lang="zh-CN" altLang="en-US" sz="2000" dirty="0" smtClean="0"/>
              <a:t>类：差一点迟到</a:t>
            </a:r>
            <a:r>
              <a:rPr lang="en-US" altLang="zh-CN" sz="2000" dirty="0" smtClean="0"/>
              <a:t>=</a:t>
            </a:r>
            <a:r>
              <a:rPr lang="zh-CN" altLang="en-US" sz="2000" dirty="0" smtClean="0"/>
              <a:t>差一点没迟到</a:t>
            </a:r>
            <a:endParaRPr lang="en-US" sz="2000" dirty="0" smtClean="0"/>
          </a:p>
          <a:p>
            <a:pPr marL="1062000">
              <a:buFont typeface="Arial" pitchFamily="34" charset="0"/>
              <a:buChar char="•"/>
            </a:pPr>
            <a:r>
              <a:rPr lang="en-US" sz="2000" dirty="0" smtClean="0"/>
              <a:t>(3) </a:t>
            </a:r>
            <a:r>
              <a:rPr lang="zh-TW" altLang="en-US" sz="2000" dirty="0" smtClean="0"/>
              <a:t>差一点答错了题。</a:t>
            </a:r>
            <a:r>
              <a:rPr lang="en-US" sz="2000" dirty="0" smtClean="0"/>
              <a:t>(</a:t>
            </a:r>
            <a:r>
              <a:rPr lang="zh-TW" altLang="en-US" sz="2000" dirty="0" smtClean="0"/>
              <a:t>没答错题</a:t>
            </a:r>
            <a:r>
              <a:rPr lang="en-US" sz="2000" dirty="0" smtClean="0"/>
              <a:t>) </a:t>
            </a:r>
            <a:r>
              <a:rPr lang="zh-TW" altLang="en-US" sz="2000" dirty="0" smtClean="0"/>
              <a:t>＝</a:t>
            </a:r>
            <a:r>
              <a:rPr lang="en-US" sz="2000" dirty="0" smtClean="0"/>
              <a:t>  </a:t>
            </a:r>
            <a:r>
              <a:rPr lang="zh-TW" altLang="en-US" sz="2000" dirty="0" smtClean="0"/>
              <a:t>差一点没答错了题。</a:t>
            </a:r>
            <a:r>
              <a:rPr lang="en-US" sz="2000" dirty="0" smtClean="0"/>
              <a:t>(</a:t>
            </a:r>
            <a:r>
              <a:rPr lang="zh-TW" altLang="en-US" sz="2000" dirty="0" smtClean="0"/>
              <a:t>没答错题</a:t>
            </a:r>
            <a:r>
              <a:rPr lang="en-US" sz="2000" dirty="0" smtClean="0"/>
              <a:t>)</a:t>
            </a:r>
            <a:endParaRPr lang="zh-CN" altLang="en-US" sz="2000" dirty="0" smtClean="0"/>
          </a:p>
          <a:p>
            <a:pPr marL="1062000">
              <a:buFont typeface="Arial" pitchFamily="34" charset="0"/>
              <a:buChar char="•"/>
            </a:pPr>
            <a:r>
              <a:rPr lang="en-US" sz="2000" dirty="0" smtClean="0"/>
              <a:t>(4)  </a:t>
            </a:r>
            <a:r>
              <a:rPr lang="zh-TW" altLang="en-US" sz="2000" dirty="0" smtClean="0"/>
              <a:t>差一点昏倒了。</a:t>
            </a:r>
            <a:r>
              <a:rPr lang="en-US" sz="2000" dirty="0" smtClean="0"/>
              <a:t>(</a:t>
            </a:r>
            <a:r>
              <a:rPr lang="zh-TW" altLang="en-US" sz="2000" dirty="0" smtClean="0"/>
              <a:t>没昏倒</a:t>
            </a:r>
            <a:r>
              <a:rPr lang="en-US" sz="2000" dirty="0" smtClean="0"/>
              <a:t>)</a:t>
            </a:r>
            <a:r>
              <a:rPr lang="zh-TW" altLang="en-US" sz="2000" dirty="0" smtClean="0"/>
              <a:t>＝</a:t>
            </a:r>
            <a:r>
              <a:rPr lang="en-US" sz="2000" dirty="0" smtClean="0"/>
              <a:t>  </a:t>
            </a:r>
            <a:r>
              <a:rPr lang="zh-TW" altLang="en-US" sz="2000" dirty="0" smtClean="0"/>
              <a:t>差一点没昏倒。</a:t>
            </a:r>
            <a:r>
              <a:rPr lang="en-US" sz="2000" dirty="0" smtClean="0"/>
              <a:t>(</a:t>
            </a:r>
            <a:r>
              <a:rPr lang="zh-TW" altLang="en-US" sz="2000" dirty="0" smtClean="0"/>
              <a:t>没昏倒</a:t>
            </a:r>
            <a:r>
              <a:rPr lang="en-US" sz="2000" dirty="0" smtClean="0"/>
              <a:t>)</a:t>
            </a:r>
            <a:endParaRPr lang="zh-CN" altLang="en-US" sz="2000" dirty="0" smtClean="0"/>
          </a:p>
          <a:p>
            <a:pPr marL="1062000">
              <a:buFont typeface="Arial" pitchFamily="34" charset="0"/>
              <a:buChar char="•"/>
            </a:pPr>
            <a:r>
              <a:rPr lang="en-US" sz="2000" dirty="0" smtClean="0"/>
              <a:t>(6)  </a:t>
            </a:r>
            <a:r>
              <a:rPr lang="zh-TW" altLang="en-US" sz="2000" dirty="0" smtClean="0"/>
              <a:t>差一点被沙活埋了。</a:t>
            </a:r>
            <a:r>
              <a:rPr lang="en-US" sz="2000" dirty="0" smtClean="0"/>
              <a:t>(</a:t>
            </a:r>
            <a:r>
              <a:rPr lang="zh-TW" altLang="en-US" sz="2000" dirty="0" smtClean="0"/>
              <a:t>没被活埋</a:t>
            </a:r>
            <a:r>
              <a:rPr lang="en-US" sz="2000" dirty="0" smtClean="0"/>
              <a:t>)</a:t>
            </a:r>
            <a:r>
              <a:rPr lang="zh-TW" altLang="en-US" sz="2000" dirty="0" smtClean="0"/>
              <a:t>＝</a:t>
            </a:r>
            <a:r>
              <a:rPr lang="en-US" sz="2000" dirty="0" smtClean="0"/>
              <a:t>  </a:t>
            </a:r>
            <a:r>
              <a:rPr lang="zh-TW" altLang="en-US" sz="2000" dirty="0" smtClean="0"/>
              <a:t>差一点没被沙活埋了。</a:t>
            </a:r>
            <a:r>
              <a:rPr lang="en-US" sz="2000" dirty="0" smtClean="0"/>
              <a:t>(</a:t>
            </a:r>
            <a:r>
              <a:rPr lang="zh-TW" altLang="en-US" sz="2000" dirty="0" smtClean="0"/>
              <a:t>没被活埋</a:t>
            </a:r>
            <a:r>
              <a:rPr lang="en-US" sz="2000" dirty="0" smtClean="0"/>
              <a:t>)</a:t>
            </a:r>
          </a:p>
          <a:p>
            <a:pPr marL="342000">
              <a:buFont typeface="Wingdings" pitchFamily="2" charset="2"/>
              <a:buChar char="ü"/>
            </a:pPr>
            <a:r>
              <a:rPr lang="zh-CN" altLang="en-US" sz="2400" dirty="0" smtClean="0">
                <a:latin typeface="楷体" pitchFamily="49" charset="-122"/>
                <a:ea typeface="楷体" pitchFamily="49" charset="-122"/>
              </a:rPr>
              <a:t>第三步：</a:t>
            </a:r>
            <a:r>
              <a:rPr lang="zh-CN" altLang="en-US" sz="2400" b="1" dirty="0" smtClean="0">
                <a:latin typeface="楷体" pitchFamily="49" charset="-122"/>
                <a:ea typeface="楷体" pitchFamily="49" charset="-122"/>
              </a:rPr>
              <a:t>分析各类的特点</a:t>
            </a:r>
            <a:endParaRPr lang="en-US" altLang="zh-CN" sz="2400" b="1" dirty="0" smtClean="0">
              <a:latin typeface="楷体" pitchFamily="49" charset="-122"/>
              <a:ea typeface="楷体" pitchFamily="49" charset="-122"/>
            </a:endParaRPr>
          </a:p>
          <a:p>
            <a:pPr marL="702000">
              <a:buFont typeface="Wingdings" pitchFamily="2" charset="2"/>
              <a:buChar char="p"/>
            </a:pPr>
            <a:r>
              <a:rPr lang="en-US" altLang="zh-CN" sz="2200" dirty="0" smtClean="0">
                <a:latin typeface="仿宋" pitchFamily="49" charset="-122"/>
                <a:ea typeface="仿宋" pitchFamily="49" charset="-122"/>
              </a:rPr>
              <a:t>A</a:t>
            </a:r>
            <a:r>
              <a:rPr lang="zh-CN" altLang="en-US" sz="2200" dirty="0" smtClean="0">
                <a:latin typeface="仿宋" pitchFamily="49" charset="-122"/>
                <a:ea typeface="仿宋" pitchFamily="49" charset="-122"/>
              </a:rPr>
              <a:t>类：说话人希望实现的事情</a:t>
            </a:r>
            <a:endParaRPr lang="en-US" altLang="zh-CN" sz="2200" dirty="0" smtClean="0">
              <a:latin typeface="仿宋" pitchFamily="49" charset="-122"/>
              <a:ea typeface="仿宋" pitchFamily="49" charset="-122"/>
            </a:endParaRPr>
          </a:p>
          <a:p>
            <a:pPr marL="702000">
              <a:buFont typeface="Wingdings" pitchFamily="2" charset="2"/>
              <a:buChar char="p"/>
            </a:pPr>
            <a:r>
              <a:rPr lang="en-US" altLang="zh-CN" sz="2200" dirty="0" smtClean="0">
                <a:latin typeface="仿宋" pitchFamily="49" charset="-122"/>
                <a:ea typeface="仿宋" pitchFamily="49" charset="-122"/>
              </a:rPr>
              <a:t>B</a:t>
            </a:r>
            <a:r>
              <a:rPr lang="zh-CN" altLang="en-US" sz="2200" dirty="0" smtClean="0">
                <a:latin typeface="仿宋" pitchFamily="49" charset="-122"/>
                <a:ea typeface="仿宋" pitchFamily="49" charset="-122"/>
              </a:rPr>
              <a:t>类：说话人不希望实现的事情</a:t>
            </a:r>
            <a:endParaRPr lang="en-US" altLang="zh-CN" sz="2200" dirty="0" smtClean="0">
              <a:latin typeface="仿宋" pitchFamily="49" charset="-122"/>
              <a:ea typeface="仿宋" pitchFamily="49" charset="-122"/>
            </a:endParaRPr>
          </a:p>
          <a:p>
            <a:pPr marL="342000">
              <a:buFont typeface="Wingdings" pitchFamily="2" charset="2"/>
              <a:buChar char="ü"/>
            </a:pPr>
            <a:r>
              <a:rPr lang="zh-CN" altLang="en-US" sz="2400" dirty="0" smtClean="0">
                <a:latin typeface="楷体" pitchFamily="49" charset="-122"/>
                <a:ea typeface="楷体" pitchFamily="49" charset="-122"/>
              </a:rPr>
              <a:t>第四步：</a:t>
            </a:r>
            <a:r>
              <a:rPr lang="zh-CN" altLang="en-US" sz="2400" b="1" dirty="0" smtClean="0">
                <a:latin typeface="楷体" pitchFamily="49" charset="-122"/>
                <a:ea typeface="楷体" pitchFamily="49" charset="-122"/>
              </a:rPr>
              <a:t>检验结论</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用语料反复推敲，有无反例？</a:t>
            </a:r>
            <a:endParaRPr lang="en-US" altLang="zh-CN" sz="2400"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500042"/>
            <a:ext cx="8416925" cy="890574"/>
          </a:xfrm>
        </p:spPr>
        <p:txBody>
          <a:bodyPr/>
          <a:lstStyle/>
          <a:p>
            <a:r>
              <a:rPr lang="zh-CN" altLang="en-US" sz="4000" smtClean="0">
                <a:latin typeface="楷体" pitchFamily="49" charset="-122"/>
                <a:ea typeface="楷体" pitchFamily="49" charset="-122"/>
              </a:rPr>
              <a:t>实验室的工作方法：最小对立</a:t>
            </a:r>
            <a:endParaRPr lang="zh-CN" altLang="en-US" sz="4000">
              <a:latin typeface="楷体" pitchFamily="49" charset="-122"/>
              <a:ea typeface="楷体" pitchFamily="49" charset="-122"/>
            </a:endParaRPr>
          </a:p>
        </p:txBody>
      </p:sp>
      <p:sp>
        <p:nvSpPr>
          <p:cNvPr id="3" name="内容占位符 2"/>
          <p:cNvSpPr>
            <a:spLocks noGrp="1"/>
          </p:cNvSpPr>
          <p:nvPr>
            <p:ph idx="1"/>
          </p:nvPr>
        </p:nvSpPr>
        <p:spPr>
          <a:xfrm>
            <a:off x="736570" y="1500174"/>
            <a:ext cx="8643998" cy="4995876"/>
          </a:xfrm>
        </p:spPr>
        <p:txBody>
          <a:bodyPr/>
          <a:lstStyle/>
          <a:p>
            <a:pPr>
              <a:buFont typeface="Wingdings" pitchFamily="2" charset="2"/>
              <a:buChar char="n"/>
            </a:pPr>
            <a:r>
              <a:rPr lang="zh-CN" altLang="en-US" sz="2800" b="1" dirty="0" smtClean="0"/>
              <a:t>分析的“关键”：在“最小对立”中比较，</a:t>
            </a:r>
            <a:r>
              <a:rPr lang="en-US" altLang="zh-CN" sz="2800" b="1" dirty="0" smtClean="0"/>
              <a:t/>
            </a:r>
            <a:br>
              <a:rPr lang="en-US" altLang="zh-CN" sz="2800" b="1" dirty="0" smtClean="0"/>
            </a:br>
            <a:r>
              <a:rPr lang="zh-CN" altLang="en-US" sz="2600" b="1" dirty="0" smtClean="0">
                <a:solidFill>
                  <a:srgbClr val="0000FF"/>
                </a:solidFill>
                <a:latin typeface="仿宋" pitchFamily="49" charset="-122"/>
                <a:ea typeface="仿宋" pitchFamily="49" charset="-122"/>
              </a:rPr>
              <a:t>其他条件都相同，差异要素仅</a:t>
            </a:r>
            <a:r>
              <a:rPr lang="en-US" altLang="zh-CN" sz="2600" b="1" dirty="0" smtClean="0">
                <a:solidFill>
                  <a:srgbClr val="0000FF"/>
                </a:solidFill>
                <a:latin typeface="仿宋" pitchFamily="49" charset="-122"/>
                <a:ea typeface="仿宋" pitchFamily="49" charset="-122"/>
              </a:rPr>
              <a:t>1</a:t>
            </a:r>
            <a:r>
              <a:rPr lang="zh-CN" altLang="en-US" sz="2600" b="1" dirty="0" smtClean="0">
                <a:solidFill>
                  <a:srgbClr val="0000FF"/>
                </a:solidFill>
                <a:latin typeface="仿宋" pitchFamily="49" charset="-122"/>
                <a:ea typeface="仿宋" pitchFamily="49" charset="-122"/>
              </a:rPr>
              <a:t>项</a:t>
            </a:r>
            <a:endParaRPr lang="en-US" altLang="zh-CN" sz="2600" b="1" dirty="0" smtClean="0">
              <a:solidFill>
                <a:srgbClr val="0000FF"/>
              </a:solidFill>
              <a:latin typeface="仿宋" pitchFamily="49" charset="-122"/>
              <a:ea typeface="仿宋" pitchFamily="49" charset="-122"/>
            </a:endParaRPr>
          </a:p>
          <a:p>
            <a:pPr marL="702000">
              <a:buFont typeface="Arial" pitchFamily="34" charset="0"/>
              <a:buChar char="•"/>
            </a:pPr>
            <a:r>
              <a:rPr lang="zh-CN" altLang="en-US" sz="2400" dirty="0" smtClean="0">
                <a:latin typeface="仿宋" pitchFamily="49" charset="-122"/>
                <a:ea typeface="仿宋" pitchFamily="49" charset="-122"/>
              </a:rPr>
              <a:t>*差一点</a:t>
            </a:r>
            <a:r>
              <a:rPr lang="zh-CN" altLang="en-US" sz="2400" dirty="0" smtClean="0">
                <a:solidFill>
                  <a:srgbClr val="0000FF"/>
                </a:solidFill>
                <a:latin typeface="仿宋" pitchFamily="49" charset="-122"/>
                <a:ea typeface="仿宋" pitchFamily="49" charset="-122"/>
              </a:rPr>
              <a:t>得了</a:t>
            </a:r>
            <a:r>
              <a:rPr lang="zh-CN" altLang="en-US" sz="2400" dirty="0" smtClean="0">
                <a:latin typeface="仿宋" pitchFamily="49" charset="-122"/>
                <a:ea typeface="仿宋" pitchFamily="49" charset="-122"/>
              </a:rPr>
              <a:t>冠军 </a:t>
            </a:r>
            <a:r>
              <a:rPr lang="en-US" altLang="zh-CN" sz="2400" dirty="0" err="1" smtClean="0">
                <a:latin typeface="仿宋" pitchFamily="49" charset="-122"/>
                <a:ea typeface="仿宋" pitchFamily="49" charset="-122"/>
              </a:rPr>
              <a:t>vs</a:t>
            </a:r>
            <a:r>
              <a:rPr lang="en-US" altLang="zh-CN" sz="2400" dirty="0" smtClean="0">
                <a:latin typeface="仿宋" pitchFamily="49" charset="-122"/>
                <a:ea typeface="仿宋" pitchFamily="49" charset="-122"/>
              </a:rPr>
              <a:t> </a:t>
            </a:r>
            <a:r>
              <a:rPr lang="zh-CN" altLang="en-US" sz="2400" dirty="0" smtClean="0">
                <a:latin typeface="仿宋" pitchFamily="49" charset="-122"/>
                <a:ea typeface="仿宋" pitchFamily="49" charset="-122"/>
              </a:rPr>
              <a:t>差一点</a:t>
            </a:r>
            <a:r>
              <a:rPr lang="zh-CN" altLang="en-US" sz="2400" dirty="0" smtClean="0">
                <a:solidFill>
                  <a:srgbClr val="0000FF"/>
                </a:solidFill>
                <a:latin typeface="仿宋" pitchFamily="49" charset="-122"/>
                <a:ea typeface="仿宋" pitchFamily="49" charset="-122"/>
              </a:rPr>
              <a:t>没获取</a:t>
            </a:r>
            <a:r>
              <a:rPr lang="zh-CN" altLang="en-US" sz="2400" dirty="0" smtClean="0">
                <a:latin typeface="仿宋" pitchFamily="49" charset="-122"/>
                <a:ea typeface="仿宋" pitchFamily="49" charset="-122"/>
              </a:rPr>
              <a:t>冠军</a:t>
            </a:r>
            <a:endParaRPr lang="en-US" altLang="zh-CN" sz="2400" dirty="0" smtClean="0">
              <a:latin typeface="仿宋" pitchFamily="49" charset="-122"/>
              <a:ea typeface="仿宋" pitchFamily="49" charset="-122"/>
            </a:endParaRPr>
          </a:p>
          <a:p>
            <a:pPr marL="702000">
              <a:buFont typeface="Arial" pitchFamily="34" charset="0"/>
              <a:buChar char="•"/>
            </a:pPr>
            <a:r>
              <a:rPr lang="zh-CN" altLang="en-US" sz="2400" dirty="0" smtClean="0">
                <a:latin typeface="仿宋" pitchFamily="49" charset="-122"/>
                <a:ea typeface="仿宋" pitchFamily="49" charset="-122"/>
              </a:rPr>
              <a:t>*差一点</a:t>
            </a:r>
            <a:r>
              <a:rPr lang="zh-CN" altLang="en-US" sz="2400" dirty="0" smtClean="0">
                <a:solidFill>
                  <a:srgbClr val="0000FF"/>
                </a:solidFill>
                <a:latin typeface="仿宋" pitchFamily="49" charset="-122"/>
                <a:ea typeface="仿宋" pitchFamily="49" charset="-122"/>
              </a:rPr>
              <a:t>考</a:t>
            </a:r>
            <a:r>
              <a:rPr lang="zh-CN" altLang="en-US" sz="2400" dirty="0" smtClean="0">
                <a:latin typeface="仿宋" pitchFamily="49" charset="-122"/>
                <a:ea typeface="仿宋" pitchFamily="49" charset="-122"/>
              </a:rPr>
              <a:t>满分 </a:t>
            </a:r>
            <a:r>
              <a:rPr lang="en-US" altLang="zh-CN" sz="2400" dirty="0" err="1" smtClean="0">
                <a:latin typeface="仿宋" pitchFamily="49" charset="-122"/>
                <a:ea typeface="仿宋" pitchFamily="49" charset="-122"/>
              </a:rPr>
              <a:t>vs</a:t>
            </a:r>
            <a:r>
              <a:rPr lang="en-US" altLang="zh-CN" sz="2400" dirty="0" smtClean="0">
                <a:latin typeface="仿宋" pitchFamily="49" charset="-122"/>
                <a:ea typeface="仿宋" pitchFamily="49" charset="-122"/>
              </a:rPr>
              <a:t> </a:t>
            </a:r>
            <a:r>
              <a:rPr lang="zh-CN" altLang="en-US" sz="2400" dirty="0" smtClean="0">
                <a:latin typeface="仿宋" pitchFamily="49" charset="-122"/>
                <a:ea typeface="仿宋" pitchFamily="49" charset="-122"/>
              </a:rPr>
              <a:t>差一点</a:t>
            </a:r>
            <a:r>
              <a:rPr lang="zh-CN" altLang="en-US" sz="2400" dirty="0" smtClean="0">
                <a:solidFill>
                  <a:srgbClr val="0000FF"/>
                </a:solidFill>
                <a:latin typeface="仿宋" pitchFamily="49" charset="-122"/>
                <a:ea typeface="仿宋" pitchFamily="49" charset="-122"/>
              </a:rPr>
              <a:t>没得</a:t>
            </a:r>
            <a:r>
              <a:rPr lang="zh-CN" altLang="en-US" sz="2400" dirty="0" smtClean="0">
                <a:latin typeface="仿宋" pitchFamily="49" charset="-122"/>
                <a:ea typeface="仿宋" pitchFamily="49" charset="-122"/>
              </a:rPr>
              <a:t>满分</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800" b="1" dirty="0" smtClean="0"/>
              <a:t>语言学是 “准科学”</a:t>
            </a:r>
            <a:endParaRPr lang="en-US" altLang="zh-CN" sz="2800" b="1" dirty="0" smtClean="0"/>
          </a:p>
          <a:p>
            <a:pPr>
              <a:buFont typeface="Wingdings" pitchFamily="2" charset="2"/>
              <a:buChar char="n"/>
            </a:pPr>
            <a:r>
              <a:rPr lang="zh-CN" altLang="en-US" sz="2800" b="1" dirty="0" smtClean="0"/>
              <a:t>“又</a:t>
            </a:r>
            <a:r>
              <a:rPr lang="en-US" altLang="zh-CN" sz="2800" b="1" dirty="0" smtClean="0"/>
              <a:t>-</a:t>
            </a:r>
            <a:r>
              <a:rPr lang="zh-CN" altLang="en-US" sz="2800" b="1" dirty="0" smtClean="0"/>
              <a:t>再”的比较</a:t>
            </a:r>
          </a:p>
          <a:p>
            <a:pPr marL="702000">
              <a:buFont typeface="Wingdings" pitchFamily="2" charset="2"/>
              <a:buChar char="p"/>
            </a:pPr>
            <a:r>
              <a:rPr lang="en-US" altLang="zh-CN" sz="2400" dirty="0" smtClean="0"/>
              <a:t>《</a:t>
            </a:r>
            <a:r>
              <a:rPr lang="en-US" sz="2400" i="1" dirty="0" smtClean="0"/>
              <a:t>ABC Chinese-English Dictionary</a:t>
            </a:r>
            <a:r>
              <a:rPr lang="en-US" altLang="zh-CN" sz="2400" dirty="0" smtClean="0"/>
              <a:t>》</a:t>
            </a:r>
            <a:r>
              <a:rPr lang="zh-CN" altLang="en-US" sz="2400" dirty="0" smtClean="0"/>
              <a:t>：</a:t>
            </a:r>
            <a:r>
              <a:rPr lang="en-US" sz="2400" dirty="0" smtClean="0"/>
              <a:t> </a:t>
            </a:r>
            <a:br>
              <a:rPr lang="en-US" sz="2400" dirty="0" smtClean="0"/>
            </a:br>
            <a:r>
              <a:rPr lang="en-US" sz="2400" dirty="0" smtClean="0"/>
              <a:t>‘</a:t>
            </a:r>
            <a:r>
              <a:rPr lang="zh-CN" altLang="en-US" sz="2400" dirty="0" smtClean="0"/>
              <a:t>又</a:t>
            </a:r>
            <a:r>
              <a:rPr lang="en-US" sz="2400" dirty="0" smtClean="0"/>
              <a:t>’</a:t>
            </a:r>
            <a:r>
              <a:rPr lang="zh-CN" altLang="en-US" sz="2400" dirty="0" smtClean="0"/>
              <a:t>解释为</a:t>
            </a:r>
            <a:r>
              <a:rPr lang="en-US" sz="2400" dirty="0" smtClean="0"/>
              <a:t> ‘</a:t>
            </a:r>
            <a:r>
              <a:rPr lang="en-US" sz="2400" dirty="0" smtClean="0">
                <a:solidFill>
                  <a:srgbClr val="FF0000"/>
                </a:solidFill>
              </a:rPr>
              <a:t>again</a:t>
            </a:r>
            <a:r>
              <a:rPr lang="en-US" sz="2400" dirty="0" smtClean="0"/>
              <a:t>; moreover’</a:t>
            </a:r>
            <a:r>
              <a:rPr lang="zh-CN" altLang="en-US" sz="2400" dirty="0" smtClean="0"/>
              <a:t>；</a:t>
            </a:r>
            <a:r>
              <a:rPr lang="en-US" altLang="zh-CN" sz="2400" dirty="0" smtClean="0"/>
              <a:t/>
            </a:r>
            <a:br>
              <a:rPr lang="en-US" altLang="zh-CN" sz="2400" dirty="0" smtClean="0"/>
            </a:br>
            <a:r>
              <a:rPr lang="en-US" sz="2400" dirty="0" smtClean="0"/>
              <a:t> ‘</a:t>
            </a:r>
            <a:r>
              <a:rPr lang="zh-CN" altLang="en-US" sz="2400" dirty="0" smtClean="0"/>
              <a:t>再</a:t>
            </a:r>
            <a:r>
              <a:rPr lang="en-US" sz="2400" dirty="0" smtClean="0"/>
              <a:t>’</a:t>
            </a:r>
            <a:r>
              <a:rPr lang="zh-CN" altLang="en-US" sz="2400" dirty="0" smtClean="0"/>
              <a:t>解释为</a:t>
            </a:r>
            <a:r>
              <a:rPr lang="en-US" sz="2400" dirty="0" smtClean="0"/>
              <a:t> ‘</a:t>
            </a:r>
            <a:r>
              <a:rPr lang="en-US" sz="2400" dirty="0" smtClean="0">
                <a:solidFill>
                  <a:srgbClr val="FF0000"/>
                </a:solidFill>
              </a:rPr>
              <a:t>again</a:t>
            </a:r>
            <a:r>
              <a:rPr lang="en-US" sz="2400" dirty="0" smtClean="0"/>
              <a:t>; once more; further(more)’.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3694" y="785794"/>
            <a:ext cx="8585231" cy="5710256"/>
          </a:xfrm>
        </p:spPr>
        <p:txBody>
          <a:bodyPr/>
          <a:lstStyle/>
          <a:p>
            <a:pPr>
              <a:buFont typeface="Wingdings" pitchFamily="2" charset="2"/>
              <a:buChar char="n"/>
            </a:pPr>
            <a:r>
              <a:rPr lang="zh-CN" altLang="en-US" sz="2400" dirty="0"/>
              <a:t>于是，英语母语者根据这种解释造出如下的句子：</a:t>
            </a:r>
            <a:r>
              <a:rPr lang="en-US" altLang="zh-CN" sz="2400" dirty="0"/>
              <a:t> </a:t>
            </a:r>
            <a:endParaRPr lang="zh-CN" altLang="en-US" sz="2400" dirty="0"/>
          </a:p>
          <a:p>
            <a:pPr>
              <a:buFont typeface="Arial" pitchFamily="34" charset="0"/>
              <a:buChar char="•"/>
            </a:pPr>
            <a:r>
              <a:rPr lang="en-US" sz="2400" dirty="0" smtClean="0"/>
              <a:t>(1) * </a:t>
            </a:r>
            <a:r>
              <a:rPr lang="zh-TW" altLang="en-US" sz="2400" dirty="0" smtClean="0"/>
              <a:t>春天</a:t>
            </a:r>
            <a:r>
              <a:rPr lang="zh-TW" altLang="en-US" sz="2400" dirty="0" smtClean="0">
                <a:solidFill>
                  <a:srgbClr val="0000FF"/>
                </a:solidFill>
              </a:rPr>
              <a:t>再</a:t>
            </a:r>
            <a:r>
              <a:rPr lang="zh-TW" altLang="en-US" sz="2400" dirty="0" smtClean="0"/>
              <a:t>来了。</a:t>
            </a:r>
            <a:endParaRPr lang="zh-CN" altLang="en-US" sz="2400" dirty="0" smtClean="0"/>
          </a:p>
          <a:p>
            <a:pPr>
              <a:buFont typeface="Arial" pitchFamily="34" charset="0"/>
              <a:buChar char="•"/>
            </a:pPr>
            <a:r>
              <a:rPr lang="en-US" sz="2400" dirty="0" smtClean="0"/>
              <a:t>(2) * </a:t>
            </a:r>
            <a:r>
              <a:rPr lang="zh-TW" altLang="en-US" sz="2400" dirty="0" smtClean="0"/>
              <a:t>他们高兴极了，所以他们还约定出院后</a:t>
            </a:r>
            <a:r>
              <a:rPr lang="zh-TW" altLang="en-US" sz="2400" dirty="0" smtClean="0">
                <a:solidFill>
                  <a:srgbClr val="FF0000"/>
                </a:solidFill>
              </a:rPr>
              <a:t>又</a:t>
            </a:r>
            <a:r>
              <a:rPr lang="zh-TW" altLang="en-US" sz="2400" dirty="0" smtClean="0"/>
              <a:t>一起去喝酒。</a:t>
            </a:r>
            <a:endParaRPr lang="zh-CN" altLang="en-US" sz="2400" dirty="0" smtClean="0"/>
          </a:p>
          <a:p>
            <a:pPr>
              <a:buFont typeface="Arial" pitchFamily="34" charset="0"/>
              <a:buChar char="•"/>
            </a:pPr>
            <a:r>
              <a:rPr lang="en-US" sz="2400" dirty="0" smtClean="0"/>
              <a:t>(3) * </a:t>
            </a:r>
            <a:r>
              <a:rPr lang="zh-TW" altLang="en-US" sz="2400" dirty="0" smtClean="0"/>
              <a:t>终于她决定</a:t>
            </a:r>
            <a:r>
              <a:rPr lang="zh-TW" altLang="en-US" sz="2400" dirty="0" smtClean="0">
                <a:solidFill>
                  <a:srgbClr val="FF0000"/>
                </a:solidFill>
              </a:rPr>
              <a:t>又</a:t>
            </a:r>
            <a:r>
              <a:rPr lang="zh-TW" altLang="en-US" sz="2400" dirty="0" smtClean="0"/>
              <a:t>一次下到凡间，这次她已跟刘郎渐渐互相了解</a:t>
            </a:r>
            <a:r>
              <a:rPr lang="en-US" sz="2400" dirty="0" smtClean="0"/>
              <a:t>……</a:t>
            </a:r>
            <a:endParaRPr lang="zh-CN" altLang="en-US" sz="2400" dirty="0" smtClean="0"/>
          </a:p>
          <a:p>
            <a:pPr>
              <a:buFont typeface="Arial" pitchFamily="34" charset="0"/>
              <a:buChar char="•"/>
            </a:pPr>
            <a:r>
              <a:rPr lang="en-US" sz="2400" dirty="0" smtClean="0"/>
              <a:t>(4) * </a:t>
            </a:r>
            <a:r>
              <a:rPr lang="zh-TW" altLang="en-US" sz="2400" dirty="0" smtClean="0"/>
              <a:t>有一天他们</a:t>
            </a:r>
            <a:r>
              <a:rPr lang="zh-TW" altLang="en-US" sz="2400" dirty="0" smtClean="0">
                <a:solidFill>
                  <a:srgbClr val="0000FF"/>
                </a:solidFill>
              </a:rPr>
              <a:t>再</a:t>
            </a:r>
            <a:r>
              <a:rPr lang="zh-TW" altLang="en-US" sz="2400" dirty="0" smtClean="0"/>
              <a:t>去射鸟。</a:t>
            </a:r>
            <a:endParaRPr lang="zh-CN" altLang="en-US" sz="2400" dirty="0" smtClean="0"/>
          </a:p>
          <a:p>
            <a:pPr>
              <a:buFont typeface="Arial" pitchFamily="34" charset="0"/>
              <a:buChar char="•"/>
            </a:pPr>
            <a:r>
              <a:rPr lang="en-US" sz="2400" dirty="0" smtClean="0"/>
              <a:t>(5) * </a:t>
            </a:r>
            <a:r>
              <a:rPr lang="zh-TW" altLang="en-US" sz="2400" dirty="0" smtClean="0"/>
              <a:t>第二天，他</a:t>
            </a:r>
            <a:r>
              <a:rPr lang="zh-TW" altLang="en-US" sz="2400" dirty="0" smtClean="0">
                <a:solidFill>
                  <a:srgbClr val="0000FF"/>
                </a:solidFill>
              </a:rPr>
              <a:t>再</a:t>
            </a:r>
            <a:r>
              <a:rPr lang="zh-TW" altLang="en-US" sz="2400" dirty="0" smtClean="0"/>
              <a:t>出去田野，在那棵大树底下等兔子。</a:t>
            </a:r>
            <a:endParaRPr lang="zh-CN" altLang="en-US" sz="2400" dirty="0" smtClean="0"/>
          </a:p>
          <a:p>
            <a:pPr>
              <a:buFont typeface="Arial" pitchFamily="34" charset="0"/>
              <a:buChar char="•"/>
            </a:pPr>
            <a:r>
              <a:rPr lang="en-US" sz="2400" dirty="0" smtClean="0"/>
              <a:t>(6) * </a:t>
            </a:r>
            <a:r>
              <a:rPr lang="zh-TW" altLang="en-US" sz="2400" dirty="0" smtClean="0"/>
              <a:t>我</a:t>
            </a:r>
            <a:r>
              <a:rPr lang="zh-TW" altLang="en-US" sz="2400" dirty="0" smtClean="0">
                <a:solidFill>
                  <a:srgbClr val="0000FF"/>
                </a:solidFill>
              </a:rPr>
              <a:t>再</a:t>
            </a:r>
            <a:r>
              <a:rPr lang="zh-TW" altLang="en-US" sz="2400" dirty="0" smtClean="0"/>
              <a:t>听一遍，还认不出来哪个口音。</a:t>
            </a:r>
            <a:endParaRPr lang="zh-CN" altLang="en-US" sz="2400" dirty="0" smtClean="0"/>
          </a:p>
          <a:p>
            <a:pPr>
              <a:buFont typeface="Arial" pitchFamily="34" charset="0"/>
              <a:buChar char="•"/>
            </a:pPr>
            <a:r>
              <a:rPr lang="en-US" sz="2400" dirty="0" smtClean="0"/>
              <a:t>(7) * </a:t>
            </a:r>
            <a:r>
              <a:rPr lang="zh-TW" altLang="en-US" sz="2400" dirty="0" smtClean="0"/>
              <a:t>售票员小姐</a:t>
            </a:r>
            <a:r>
              <a:rPr lang="zh-TW" altLang="en-US" sz="2400" dirty="0" smtClean="0">
                <a:solidFill>
                  <a:srgbClr val="0000FF"/>
                </a:solidFill>
              </a:rPr>
              <a:t>再</a:t>
            </a:r>
            <a:r>
              <a:rPr lang="zh-TW" altLang="en-US" sz="2400" dirty="0" smtClean="0"/>
              <a:t>回答了一遍。</a:t>
            </a:r>
            <a:endParaRPr lang="zh-CN" altLang="en-US" sz="2400" dirty="0" smtClean="0"/>
          </a:p>
          <a:p>
            <a:pPr>
              <a:buFont typeface="Arial" pitchFamily="34" charset="0"/>
              <a:buChar char="•"/>
            </a:pPr>
            <a:r>
              <a:rPr lang="en-US" sz="2400" dirty="0" smtClean="0"/>
              <a:t>(8) * </a:t>
            </a:r>
            <a:r>
              <a:rPr lang="zh-TW" altLang="en-US" sz="2400" dirty="0" smtClean="0"/>
              <a:t>我</a:t>
            </a:r>
            <a:r>
              <a:rPr lang="zh-TW" altLang="en-US" sz="2400" dirty="0" smtClean="0">
                <a:solidFill>
                  <a:srgbClr val="FF0000"/>
                </a:solidFill>
              </a:rPr>
              <a:t>又</a:t>
            </a:r>
            <a:r>
              <a:rPr lang="zh-TW" altLang="en-US" sz="2400" dirty="0" smtClean="0"/>
              <a:t>一次告诉你，他是不会同意你的意见的。</a:t>
            </a:r>
            <a:endParaRPr lang="zh-CN" altLang="en-US" sz="2400" dirty="0" smtClean="0"/>
          </a:p>
          <a:p>
            <a:pPr>
              <a:buFont typeface="Arial" pitchFamily="34" charset="0"/>
              <a:buChar char="•"/>
            </a:pPr>
            <a:r>
              <a:rPr lang="en-US" sz="2400" dirty="0" smtClean="0"/>
              <a:t>(9) * </a:t>
            </a:r>
            <a:r>
              <a:rPr lang="zh-TW" altLang="en-US" sz="2400" dirty="0" smtClean="0"/>
              <a:t>我想</a:t>
            </a:r>
            <a:r>
              <a:rPr lang="zh-TW" altLang="en-US" sz="2400" dirty="0" smtClean="0">
                <a:solidFill>
                  <a:srgbClr val="FF0000"/>
                </a:solidFill>
              </a:rPr>
              <a:t>又</a:t>
            </a:r>
            <a:r>
              <a:rPr lang="zh-TW" altLang="en-US" sz="2400" dirty="0" smtClean="0"/>
              <a:t>参观一次那个地方。</a:t>
            </a:r>
            <a:endParaRPr lang="zh-CN" altLang="en-US" sz="2400" dirty="0" smtClean="0"/>
          </a:p>
          <a:p>
            <a:pPr>
              <a:buFont typeface="Arial" pitchFamily="34" charset="0"/>
              <a:buChar char="•"/>
            </a:pPr>
            <a:r>
              <a:rPr lang="en-US" sz="2400" dirty="0" smtClean="0"/>
              <a:t>(10) * </a:t>
            </a:r>
            <a:r>
              <a:rPr lang="zh-TW" altLang="en-US" sz="2400" dirty="0" smtClean="0"/>
              <a:t>咱们</a:t>
            </a:r>
            <a:r>
              <a:rPr lang="zh-TW" altLang="en-US" sz="2400" dirty="0" smtClean="0">
                <a:solidFill>
                  <a:srgbClr val="FF0000"/>
                </a:solidFill>
              </a:rPr>
              <a:t>又</a:t>
            </a:r>
            <a:r>
              <a:rPr lang="zh-TW" altLang="en-US" sz="2400" dirty="0" smtClean="0"/>
              <a:t>试试，也许这次能成功。</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256" y="428604"/>
            <a:ext cx="8858312" cy="6067446"/>
          </a:xfrm>
        </p:spPr>
        <p:txBody>
          <a:bodyPr/>
          <a:lstStyle/>
          <a:p>
            <a:pPr marL="702000">
              <a:buFont typeface="Arial" pitchFamily="34" charset="0"/>
              <a:buChar char="•"/>
            </a:pPr>
            <a:r>
              <a:rPr lang="en-US" sz="2400" dirty="0" smtClean="0"/>
              <a:t>(1)  </a:t>
            </a:r>
            <a:r>
              <a:rPr lang="zh-CN" altLang="en-US" sz="2400" dirty="0" smtClean="0"/>
              <a:t>春天</a:t>
            </a:r>
            <a:r>
              <a:rPr lang="zh-CN" altLang="en-US" sz="2400" dirty="0" smtClean="0">
                <a:solidFill>
                  <a:srgbClr val="FF0000"/>
                </a:solidFill>
              </a:rPr>
              <a:t>又</a:t>
            </a:r>
            <a:r>
              <a:rPr lang="zh-CN" altLang="en-US" sz="2400" dirty="0" smtClean="0"/>
              <a:t>来了。</a:t>
            </a:r>
          </a:p>
          <a:p>
            <a:pPr marL="702000">
              <a:buFont typeface="Arial" pitchFamily="34" charset="0"/>
              <a:buChar char="•"/>
            </a:pPr>
            <a:r>
              <a:rPr lang="en-US" sz="2400" dirty="0" smtClean="0"/>
              <a:t>(2)  </a:t>
            </a:r>
            <a:r>
              <a:rPr lang="zh-CN" altLang="en-US" sz="2400" dirty="0" smtClean="0"/>
              <a:t>他们高兴极了，所以他们还约定出院后</a:t>
            </a:r>
            <a:r>
              <a:rPr lang="zh-CN" altLang="en-US" sz="2400" dirty="0" smtClean="0">
                <a:solidFill>
                  <a:srgbClr val="0000FF"/>
                </a:solidFill>
              </a:rPr>
              <a:t>再</a:t>
            </a:r>
            <a:r>
              <a:rPr lang="zh-CN" altLang="en-US" sz="2400" dirty="0" smtClean="0"/>
              <a:t>一起去喝酒。</a:t>
            </a:r>
          </a:p>
          <a:p>
            <a:pPr marL="702000">
              <a:buFont typeface="Arial" pitchFamily="34" charset="0"/>
              <a:buChar char="•"/>
            </a:pPr>
            <a:r>
              <a:rPr lang="en-US" sz="2400" dirty="0" smtClean="0"/>
              <a:t>(3)  </a:t>
            </a:r>
            <a:r>
              <a:rPr lang="zh-CN" altLang="en-US" sz="2400" dirty="0" smtClean="0"/>
              <a:t>终于她决定</a:t>
            </a:r>
            <a:r>
              <a:rPr lang="zh-CN" altLang="en-US" sz="2400" dirty="0" smtClean="0">
                <a:solidFill>
                  <a:srgbClr val="0000FF"/>
                </a:solidFill>
              </a:rPr>
              <a:t>再</a:t>
            </a:r>
            <a:r>
              <a:rPr lang="zh-CN" altLang="en-US" sz="2400" dirty="0" smtClean="0"/>
              <a:t>一次下到凡间，这次她已跟刘郎渐渐互相了解</a:t>
            </a:r>
            <a:r>
              <a:rPr lang="en-US" sz="2400" dirty="0" smtClean="0"/>
              <a:t>……</a:t>
            </a:r>
            <a:endParaRPr lang="zh-CN" altLang="en-US" sz="2400" dirty="0" smtClean="0"/>
          </a:p>
          <a:p>
            <a:pPr marL="702000">
              <a:buFont typeface="Arial" pitchFamily="34" charset="0"/>
              <a:buChar char="•"/>
            </a:pPr>
            <a:r>
              <a:rPr lang="en-US" sz="2400" dirty="0" smtClean="0"/>
              <a:t>(4)  </a:t>
            </a:r>
            <a:r>
              <a:rPr lang="zh-CN" altLang="en-US" sz="2400" dirty="0" smtClean="0"/>
              <a:t>有一天他们</a:t>
            </a:r>
            <a:r>
              <a:rPr lang="zh-CN" altLang="en-US" sz="2400" dirty="0" smtClean="0">
                <a:solidFill>
                  <a:srgbClr val="FF0000"/>
                </a:solidFill>
              </a:rPr>
              <a:t>又</a:t>
            </a:r>
            <a:r>
              <a:rPr lang="zh-CN" altLang="en-US" sz="2400" dirty="0" smtClean="0"/>
              <a:t>去射鸟。</a:t>
            </a:r>
          </a:p>
          <a:p>
            <a:pPr marL="702000">
              <a:buFont typeface="Arial" pitchFamily="34" charset="0"/>
              <a:buChar char="•"/>
            </a:pPr>
            <a:r>
              <a:rPr lang="en-US" sz="2400" dirty="0" smtClean="0"/>
              <a:t>(5)  </a:t>
            </a:r>
            <a:r>
              <a:rPr lang="zh-CN" altLang="en-US" sz="2400" dirty="0" smtClean="0"/>
              <a:t>第二天，他</a:t>
            </a:r>
            <a:r>
              <a:rPr lang="zh-CN" altLang="en-US" sz="2400" dirty="0" smtClean="0">
                <a:solidFill>
                  <a:srgbClr val="FF0000"/>
                </a:solidFill>
              </a:rPr>
              <a:t>又</a:t>
            </a:r>
            <a:r>
              <a:rPr lang="zh-CN" altLang="en-US" sz="2400" dirty="0" smtClean="0"/>
              <a:t>出去田野，在那棵大树底下等兔子。</a:t>
            </a:r>
          </a:p>
          <a:p>
            <a:pPr marL="702000">
              <a:buFont typeface="Arial" pitchFamily="34" charset="0"/>
              <a:buChar char="•"/>
            </a:pPr>
            <a:r>
              <a:rPr lang="en-US" sz="2400" dirty="0" smtClean="0"/>
              <a:t>(6)  </a:t>
            </a:r>
            <a:r>
              <a:rPr lang="zh-CN" altLang="en-US" sz="2400" dirty="0" smtClean="0"/>
              <a:t>我</a:t>
            </a:r>
            <a:r>
              <a:rPr lang="zh-CN" altLang="en-US" sz="2400" dirty="0" smtClean="0">
                <a:solidFill>
                  <a:srgbClr val="FF0000"/>
                </a:solidFill>
              </a:rPr>
              <a:t>又</a:t>
            </a:r>
            <a:r>
              <a:rPr lang="zh-CN" altLang="en-US" sz="2400" dirty="0" smtClean="0"/>
              <a:t>听了一遍，还认不出来哪个口音。</a:t>
            </a:r>
          </a:p>
          <a:p>
            <a:pPr marL="702000">
              <a:buFont typeface="Arial" pitchFamily="34" charset="0"/>
              <a:buChar char="•"/>
            </a:pPr>
            <a:r>
              <a:rPr lang="en-US" sz="2400" dirty="0" smtClean="0"/>
              <a:t>(7)  </a:t>
            </a:r>
            <a:r>
              <a:rPr lang="zh-CN" altLang="en-US" sz="2400" dirty="0" smtClean="0"/>
              <a:t>售票员小姐</a:t>
            </a:r>
            <a:r>
              <a:rPr lang="zh-CN" altLang="en-US" sz="2400" dirty="0" smtClean="0">
                <a:solidFill>
                  <a:srgbClr val="FF0000"/>
                </a:solidFill>
              </a:rPr>
              <a:t>又</a:t>
            </a:r>
            <a:r>
              <a:rPr lang="zh-CN" altLang="en-US" sz="2400" dirty="0" smtClean="0"/>
              <a:t>回答了一遍。</a:t>
            </a:r>
          </a:p>
          <a:p>
            <a:pPr marL="702000">
              <a:buFont typeface="Arial" pitchFamily="34" charset="0"/>
              <a:buChar char="•"/>
            </a:pPr>
            <a:r>
              <a:rPr lang="en-US" sz="2400" dirty="0" smtClean="0"/>
              <a:t>(8)  </a:t>
            </a:r>
            <a:r>
              <a:rPr lang="zh-CN" altLang="en-US" sz="2400" dirty="0" smtClean="0"/>
              <a:t>我</a:t>
            </a:r>
            <a:r>
              <a:rPr lang="zh-CN" altLang="en-US" sz="2400" dirty="0" smtClean="0">
                <a:solidFill>
                  <a:srgbClr val="0000FF"/>
                </a:solidFill>
              </a:rPr>
              <a:t>再</a:t>
            </a:r>
            <a:r>
              <a:rPr lang="zh-CN" altLang="en-US" sz="2400" dirty="0" smtClean="0"/>
              <a:t>一次告诉你，他是不会同意你的意见的。</a:t>
            </a:r>
          </a:p>
          <a:p>
            <a:pPr marL="702000">
              <a:buFont typeface="Arial" pitchFamily="34" charset="0"/>
              <a:buChar char="•"/>
            </a:pPr>
            <a:r>
              <a:rPr lang="en-US" sz="2400" dirty="0" smtClean="0"/>
              <a:t>(9)  </a:t>
            </a:r>
            <a:r>
              <a:rPr lang="zh-CN" altLang="en-US" sz="2400" dirty="0" smtClean="0"/>
              <a:t>我想</a:t>
            </a:r>
            <a:r>
              <a:rPr lang="zh-CN" altLang="en-US" sz="2400" dirty="0" smtClean="0">
                <a:solidFill>
                  <a:srgbClr val="0000FF"/>
                </a:solidFill>
              </a:rPr>
              <a:t>再</a:t>
            </a:r>
            <a:r>
              <a:rPr lang="zh-CN" altLang="en-US" sz="2400" dirty="0" smtClean="0"/>
              <a:t>参观一次那个地方。</a:t>
            </a:r>
          </a:p>
          <a:p>
            <a:pPr marL="702000">
              <a:buFont typeface="Arial" pitchFamily="34" charset="0"/>
              <a:buChar char="•"/>
            </a:pPr>
            <a:r>
              <a:rPr lang="en-US" sz="2400" dirty="0" smtClean="0"/>
              <a:t>(10) </a:t>
            </a:r>
            <a:r>
              <a:rPr lang="zh-CN" altLang="en-US" sz="2400" dirty="0" smtClean="0"/>
              <a:t>咱们</a:t>
            </a:r>
            <a:r>
              <a:rPr lang="zh-CN" altLang="en-US" sz="2400" dirty="0" smtClean="0">
                <a:solidFill>
                  <a:srgbClr val="0000FF"/>
                </a:solidFill>
              </a:rPr>
              <a:t>再</a:t>
            </a:r>
            <a:r>
              <a:rPr lang="zh-CN" altLang="en-US" sz="2400" dirty="0" smtClean="0"/>
              <a:t>试试，也许这次能成功。</a:t>
            </a:r>
          </a:p>
          <a:p>
            <a:pPr>
              <a:buFont typeface="Wingdings" pitchFamily="2" charset="2"/>
              <a:buChar char="n"/>
            </a:pPr>
            <a:r>
              <a:rPr lang="zh-CN" altLang="en-US" b="1" dirty="0" smtClean="0">
                <a:latin typeface="楷体" pitchFamily="49" charset="-122"/>
                <a:ea typeface="楷体" pitchFamily="49" charset="-122"/>
              </a:rPr>
              <a:t>“又”和“再”的使用条件是什么？</a:t>
            </a:r>
            <a:endParaRPr lang="zh-CN" altLang="en-US" b="1"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890574"/>
          </a:xfrm>
        </p:spPr>
        <p:txBody>
          <a:bodyPr/>
          <a:lstStyle/>
          <a:p>
            <a:r>
              <a:rPr lang="zh-CN" altLang="en-US" smtClean="0">
                <a:latin typeface="黑体" pitchFamily="49" charset="-122"/>
                <a:ea typeface="黑体" pitchFamily="49" charset="-122"/>
              </a:rPr>
              <a:t>学习目标</a:t>
            </a:r>
            <a:endParaRPr lang="zh-CN" altLang="en-US"/>
          </a:p>
        </p:txBody>
      </p:sp>
      <p:sp>
        <p:nvSpPr>
          <p:cNvPr id="3" name="内容占位符 2"/>
          <p:cNvSpPr>
            <a:spLocks noGrp="1"/>
          </p:cNvSpPr>
          <p:nvPr>
            <p:ph idx="1"/>
          </p:nvPr>
        </p:nvSpPr>
        <p:spPr>
          <a:xfrm>
            <a:off x="762000" y="1981200"/>
            <a:ext cx="8416925" cy="4233882"/>
          </a:xfrm>
        </p:spPr>
        <p:txBody>
          <a:bodyPr/>
          <a:lstStyle/>
          <a:p>
            <a:pPr marL="720000" indent="-514350">
              <a:buFont typeface="+mj-lt"/>
              <a:buAutoNum type="arabicPeriod"/>
            </a:pPr>
            <a:r>
              <a:rPr lang="zh-CN" altLang="en-US" b="1" dirty="0" smtClean="0">
                <a:latin typeface="仿宋" pitchFamily="49" charset="-122"/>
                <a:ea typeface="仿宋" pitchFamily="49" charset="-122"/>
              </a:rPr>
              <a:t>认识“语言”的</a:t>
            </a:r>
            <a:r>
              <a:rPr lang="zh-CN" altLang="en-US" b="1" smtClean="0">
                <a:latin typeface="仿宋" pitchFamily="49" charset="-122"/>
                <a:ea typeface="仿宋" pitchFamily="49" charset="-122"/>
              </a:rPr>
              <a:t>性质</a:t>
            </a:r>
            <a:endParaRPr lang="en-US" altLang="zh-CN" b="1" dirty="0" smtClean="0">
              <a:latin typeface="仿宋" pitchFamily="49" charset="-122"/>
              <a:ea typeface="仿宋" pitchFamily="49" charset="-122"/>
            </a:endParaRPr>
          </a:p>
          <a:p>
            <a:pPr marL="720000" indent="-514350">
              <a:buFont typeface="+mj-lt"/>
              <a:buAutoNum type="arabicPeriod"/>
            </a:pPr>
            <a:r>
              <a:rPr lang="zh-CN" altLang="en-US" b="1" dirty="0" smtClean="0">
                <a:latin typeface="仿宋" pitchFamily="49" charset="-122"/>
                <a:ea typeface="仿宋" pitchFamily="49" charset="-122"/>
              </a:rPr>
              <a:t>理解汉语的性质：可对比“英语”</a:t>
            </a:r>
            <a:endParaRPr lang="en-US" altLang="zh-CN" b="1" dirty="0" smtClean="0">
              <a:latin typeface="仿宋" pitchFamily="49" charset="-122"/>
              <a:ea typeface="仿宋" pitchFamily="49" charset="-122"/>
            </a:endParaRPr>
          </a:p>
          <a:p>
            <a:pPr marL="720000" indent="-514350">
              <a:buFont typeface="+mj-lt"/>
              <a:buAutoNum type="arabicPeriod"/>
            </a:pPr>
            <a:r>
              <a:rPr lang="zh-CN" altLang="en-US" b="1" dirty="0" smtClean="0">
                <a:latin typeface="仿宋" pitchFamily="49" charset="-122"/>
                <a:ea typeface="仿宋" pitchFamily="49" charset="-122"/>
              </a:rPr>
              <a:t>对汉语的发展有基本的常识</a:t>
            </a:r>
            <a:endParaRPr lang="en-US" altLang="zh-CN" b="1" dirty="0" smtClean="0">
              <a:latin typeface="仿宋" pitchFamily="49" charset="-122"/>
              <a:ea typeface="仿宋" pitchFamily="49" charset="-122"/>
            </a:endParaRPr>
          </a:p>
          <a:p>
            <a:pPr marL="720000" indent="-514350">
              <a:buFont typeface="+mj-lt"/>
              <a:buAutoNum type="arabicPeriod"/>
            </a:pPr>
            <a:r>
              <a:rPr lang="zh-CN" altLang="en-US" b="1" smtClean="0">
                <a:latin typeface="仿宋" pitchFamily="49" charset="-122"/>
                <a:ea typeface="仿宋" pitchFamily="49" charset="-122"/>
              </a:rPr>
              <a:t>更好地运用汉语交际、写作</a:t>
            </a:r>
            <a:endParaRPr lang="en-US" altLang="zh-CN" b="1" smtClean="0">
              <a:latin typeface="仿宋" pitchFamily="49" charset="-122"/>
              <a:ea typeface="仿宋" pitchFamily="49" charset="-122"/>
            </a:endParaRPr>
          </a:p>
          <a:p>
            <a:pPr marL="720000" indent="-514350">
              <a:buNone/>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anim calcmode="lin" valueType="num">
                                      <p:cBhvr>
                                        <p:cTn id="2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3694" y="642918"/>
            <a:ext cx="8585231" cy="5853132"/>
          </a:xfrm>
        </p:spPr>
        <p:txBody>
          <a:bodyPr/>
          <a:lstStyle/>
          <a:p>
            <a:pPr>
              <a:buFont typeface="Wingdings" pitchFamily="2" charset="2"/>
              <a:buChar char="n"/>
            </a:pPr>
            <a:r>
              <a:rPr lang="zh-CN" altLang="en-US" sz="2800" smtClean="0">
                <a:latin typeface="楷体" pitchFamily="49" charset="-122"/>
                <a:ea typeface="楷体" pitchFamily="49" charset="-122"/>
              </a:rPr>
              <a:t>分类观察：</a:t>
            </a:r>
            <a:endParaRPr lang="en-US" altLang="zh-CN" sz="2800" smtClean="0">
              <a:latin typeface="楷体" pitchFamily="49" charset="-122"/>
              <a:ea typeface="楷体" pitchFamily="49" charset="-122"/>
            </a:endParaRPr>
          </a:p>
          <a:p>
            <a:pPr marL="702000">
              <a:buFont typeface="Arial" pitchFamily="34" charset="0"/>
              <a:buChar char="•"/>
            </a:pPr>
            <a:r>
              <a:rPr lang="en-US" sz="2000" smtClean="0"/>
              <a:t>(1)  </a:t>
            </a:r>
            <a:r>
              <a:rPr lang="zh-CN" altLang="en-US" sz="2000" smtClean="0"/>
              <a:t>春天</a:t>
            </a:r>
            <a:r>
              <a:rPr lang="zh-CN" altLang="en-US" sz="2000" smtClean="0">
                <a:solidFill>
                  <a:srgbClr val="FF0000"/>
                </a:solidFill>
              </a:rPr>
              <a:t>又</a:t>
            </a:r>
            <a:r>
              <a:rPr lang="en-US" altLang="zh-CN" sz="2000" smtClean="0">
                <a:solidFill>
                  <a:srgbClr val="0000FF"/>
                </a:solidFill>
              </a:rPr>
              <a:t>/</a:t>
            </a:r>
            <a:r>
              <a:rPr lang="zh-CN" altLang="en-US" sz="2000" smtClean="0">
                <a:solidFill>
                  <a:srgbClr val="0000FF"/>
                </a:solidFill>
              </a:rPr>
              <a:t>*再</a:t>
            </a:r>
            <a:r>
              <a:rPr lang="zh-CN" altLang="en-US" sz="2000" smtClean="0"/>
              <a:t>来了</a:t>
            </a:r>
            <a:endParaRPr lang="en-US" altLang="zh-CN" sz="2000" smtClean="0"/>
          </a:p>
          <a:p>
            <a:pPr marL="702000">
              <a:buFont typeface="Arial" pitchFamily="34" charset="0"/>
              <a:buChar char="•"/>
            </a:pPr>
            <a:r>
              <a:rPr lang="en-US" sz="2000" smtClean="0"/>
              <a:t>(4)  </a:t>
            </a:r>
            <a:r>
              <a:rPr lang="zh-CN" altLang="en-US" sz="2000" smtClean="0"/>
              <a:t>有一天他们</a:t>
            </a:r>
            <a:r>
              <a:rPr lang="zh-CN" altLang="en-US" sz="2000" smtClean="0">
                <a:solidFill>
                  <a:srgbClr val="FF0000"/>
                </a:solidFill>
              </a:rPr>
              <a:t>又</a:t>
            </a:r>
            <a:r>
              <a:rPr lang="en-US" altLang="zh-CN" sz="2000" smtClean="0">
                <a:solidFill>
                  <a:srgbClr val="0000FF"/>
                </a:solidFill>
              </a:rPr>
              <a:t>/</a:t>
            </a:r>
            <a:r>
              <a:rPr lang="zh-CN" altLang="en-US" sz="2000" smtClean="0">
                <a:solidFill>
                  <a:srgbClr val="0000FF"/>
                </a:solidFill>
              </a:rPr>
              <a:t>*再</a:t>
            </a:r>
            <a:r>
              <a:rPr lang="zh-CN" altLang="en-US" sz="2000" smtClean="0"/>
              <a:t>去射鸟。</a:t>
            </a:r>
          </a:p>
          <a:p>
            <a:pPr marL="702000">
              <a:buFont typeface="Arial" pitchFamily="34" charset="0"/>
              <a:buChar char="•"/>
            </a:pPr>
            <a:r>
              <a:rPr lang="en-US" sz="2000" smtClean="0"/>
              <a:t>(5)  </a:t>
            </a:r>
            <a:r>
              <a:rPr lang="zh-CN" altLang="en-US" sz="2000" smtClean="0"/>
              <a:t>第二天，他</a:t>
            </a:r>
            <a:r>
              <a:rPr lang="zh-CN" altLang="en-US" sz="2000" smtClean="0">
                <a:solidFill>
                  <a:srgbClr val="FF0000"/>
                </a:solidFill>
              </a:rPr>
              <a:t>又</a:t>
            </a:r>
            <a:r>
              <a:rPr lang="en-US" altLang="zh-CN" sz="2000" smtClean="0">
                <a:solidFill>
                  <a:srgbClr val="0000FF"/>
                </a:solidFill>
              </a:rPr>
              <a:t>/</a:t>
            </a:r>
            <a:r>
              <a:rPr lang="zh-CN" altLang="en-US" sz="2000" smtClean="0">
                <a:solidFill>
                  <a:srgbClr val="0000FF"/>
                </a:solidFill>
              </a:rPr>
              <a:t>*再</a:t>
            </a:r>
            <a:r>
              <a:rPr lang="zh-CN" altLang="en-US" sz="2000" smtClean="0"/>
              <a:t>出去田野，在那棵大树底下等兔子。</a:t>
            </a:r>
          </a:p>
          <a:p>
            <a:pPr marL="702000">
              <a:buFont typeface="Arial" pitchFamily="34" charset="0"/>
              <a:buChar char="•"/>
            </a:pPr>
            <a:r>
              <a:rPr lang="en-US" sz="2000" smtClean="0"/>
              <a:t>(6)  </a:t>
            </a:r>
            <a:r>
              <a:rPr lang="zh-CN" altLang="en-US" sz="2000" smtClean="0"/>
              <a:t>我</a:t>
            </a:r>
            <a:r>
              <a:rPr lang="zh-CN" altLang="en-US" sz="2000" smtClean="0">
                <a:solidFill>
                  <a:srgbClr val="FF0000"/>
                </a:solidFill>
              </a:rPr>
              <a:t>又</a:t>
            </a:r>
            <a:r>
              <a:rPr lang="en-US" altLang="zh-CN" sz="2000" smtClean="0">
                <a:solidFill>
                  <a:srgbClr val="0000FF"/>
                </a:solidFill>
              </a:rPr>
              <a:t>/</a:t>
            </a:r>
            <a:r>
              <a:rPr lang="zh-CN" altLang="en-US" sz="2000" smtClean="0">
                <a:solidFill>
                  <a:srgbClr val="0000FF"/>
                </a:solidFill>
              </a:rPr>
              <a:t>*再</a:t>
            </a:r>
            <a:r>
              <a:rPr lang="zh-CN" altLang="en-US" sz="2000" smtClean="0"/>
              <a:t>听了一遍，还认不出来哪个口音。</a:t>
            </a:r>
          </a:p>
          <a:p>
            <a:pPr marL="702000">
              <a:buFont typeface="Arial" pitchFamily="34" charset="0"/>
              <a:buChar char="•"/>
            </a:pPr>
            <a:r>
              <a:rPr lang="en-US" sz="2000" smtClean="0"/>
              <a:t>(7)  </a:t>
            </a:r>
            <a:r>
              <a:rPr lang="zh-CN" altLang="en-US" sz="2000" smtClean="0"/>
              <a:t>售票员小姐</a:t>
            </a:r>
            <a:r>
              <a:rPr lang="zh-CN" altLang="en-US" sz="2000" smtClean="0">
                <a:solidFill>
                  <a:srgbClr val="FF0000"/>
                </a:solidFill>
              </a:rPr>
              <a:t>又</a:t>
            </a:r>
            <a:r>
              <a:rPr lang="en-US" altLang="zh-CN" sz="2000" smtClean="0">
                <a:solidFill>
                  <a:srgbClr val="0000FF"/>
                </a:solidFill>
              </a:rPr>
              <a:t>/</a:t>
            </a:r>
            <a:r>
              <a:rPr lang="zh-CN" altLang="en-US" sz="2000" smtClean="0">
                <a:solidFill>
                  <a:srgbClr val="0000FF"/>
                </a:solidFill>
              </a:rPr>
              <a:t>*再</a:t>
            </a:r>
            <a:r>
              <a:rPr lang="zh-CN" altLang="en-US" sz="2000" smtClean="0"/>
              <a:t>回答了一遍。</a:t>
            </a:r>
            <a:endParaRPr lang="en-US" altLang="zh-CN" sz="2000" smtClean="0"/>
          </a:p>
          <a:p>
            <a:pPr marL="702000">
              <a:buFont typeface="Arial" pitchFamily="34" charset="0"/>
              <a:buChar char="•"/>
            </a:pPr>
            <a:endParaRPr lang="en-US" sz="2000" smtClean="0"/>
          </a:p>
          <a:p>
            <a:pPr marL="702000">
              <a:buFont typeface="Arial" pitchFamily="34" charset="0"/>
              <a:buChar char="•"/>
            </a:pPr>
            <a:r>
              <a:rPr lang="en-US" sz="2000" smtClean="0"/>
              <a:t>(2)  </a:t>
            </a:r>
            <a:r>
              <a:rPr lang="zh-CN" altLang="en-US" sz="2000" smtClean="0"/>
              <a:t>他们高兴极了，所以他们还约定出院后</a:t>
            </a:r>
            <a:r>
              <a:rPr lang="zh-CN" altLang="en-US" sz="2000" smtClean="0">
                <a:solidFill>
                  <a:srgbClr val="0000FF"/>
                </a:solidFill>
              </a:rPr>
              <a:t>再</a:t>
            </a:r>
            <a:r>
              <a:rPr lang="en-US" altLang="zh-CN" sz="2000" smtClean="0">
                <a:solidFill>
                  <a:srgbClr val="FF0000"/>
                </a:solidFill>
              </a:rPr>
              <a:t>/</a:t>
            </a:r>
            <a:r>
              <a:rPr lang="zh-CN" altLang="en-US" sz="2000" smtClean="0">
                <a:solidFill>
                  <a:srgbClr val="FF0000"/>
                </a:solidFill>
              </a:rPr>
              <a:t>*又</a:t>
            </a:r>
            <a:r>
              <a:rPr lang="zh-CN" altLang="en-US" sz="2000" smtClean="0"/>
              <a:t>一起去喝酒。</a:t>
            </a:r>
          </a:p>
          <a:p>
            <a:pPr marL="702000">
              <a:buFont typeface="Arial" pitchFamily="34" charset="0"/>
              <a:buChar char="•"/>
            </a:pPr>
            <a:r>
              <a:rPr lang="en-US" sz="2000" smtClean="0"/>
              <a:t>(3)  </a:t>
            </a:r>
            <a:r>
              <a:rPr lang="zh-CN" altLang="en-US" sz="2000" smtClean="0"/>
              <a:t>终于她决定</a:t>
            </a:r>
            <a:r>
              <a:rPr lang="zh-CN" altLang="en-US" sz="2000" smtClean="0">
                <a:solidFill>
                  <a:srgbClr val="0000FF"/>
                </a:solidFill>
              </a:rPr>
              <a:t>再</a:t>
            </a:r>
            <a:r>
              <a:rPr lang="en-US" altLang="zh-CN" sz="2000" smtClean="0">
                <a:solidFill>
                  <a:srgbClr val="FF0000"/>
                </a:solidFill>
              </a:rPr>
              <a:t>/</a:t>
            </a:r>
            <a:r>
              <a:rPr lang="zh-CN" altLang="en-US" sz="2000" smtClean="0">
                <a:solidFill>
                  <a:srgbClr val="FF0000"/>
                </a:solidFill>
              </a:rPr>
              <a:t>*又</a:t>
            </a:r>
            <a:r>
              <a:rPr lang="zh-CN" altLang="en-US" sz="2000" smtClean="0"/>
              <a:t>一次下到凡间，这次她已跟刘郎渐渐互相了解</a:t>
            </a:r>
          </a:p>
          <a:p>
            <a:pPr marL="702000">
              <a:buFont typeface="Arial" pitchFamily="34" charset="0"/>
              <a:buChar char="•"/>
            </a:pPr>
            <a:r>
              <a:rPr lang="en-US" sz="2000" smtClean="0"/>
              <a:t>(8)  </a:t>
            </a:r>
            <a:r>
              <a:rPr lang="zh-CN" altLang="en-US" sz="2000" smtClean="0"/>
              <a:t>我</a:t>
            </a:r>
            <a:r>
              <a:rPr lang="zh-CN" altLang="en-US" sz="2000" smtClean="0">
                <a:solidFill>
                  <a:srgbClr val="0000FF"/>
                </a:solidFill>
              </a:rPr>
              <a:t>再</a:t>
            </a:r>
            <a:r>
              <a:rPr lang="en-US" altLang="zh-CN" sz="2000" smtClean="0">
                <a:solidFill>
                  <a:srgbClr val="FF0000"/>
                </a:solidFill>
              </a:rPr>
              <a:t>/</a:t>
            </a:r>
            <a:r>
              <a:rPr lang="zh-CN" altLang="en-US" sz="2000" smtClean="0">
                <a:solidFill>
                  <a:srgbClr val="FF0000"/>
                </a:solidFill>
              </a:rPr>
              <a:t>*又</a:t>
            </a:r>
            <a:r>
              <a:rPr lang="zh-CN" altLang="en-US" sz="2000" smtClean="0"/>
              <a:t>一次告诉你，他是不会同意你的意见的。</a:t>
            </a:r>
          </a:p>
          <a:p>
            <a:pPr marL="702000">
              <a:buFont typeface="Arial" pitchFamily="34" charset="0"/>
              <a:buChar char="•"/>
            </a:pPr>
            <a:r>
              <a:rPr lang="en-US" sz="2000" smtClean="0"/>
              <a:t>(9)  </a:t>
            </a:r>
            <a:r>
              <a:rPr lang="zh-CN" altLang="en-US" sz="2000" smtClean="0"/>
              <a:t>我想</a:t>
            </a:r>
            <a:r>
              <a:rPr lang="zh-CN" altLang="en-US" sz="2000" smtClean="0">
                <a:solidFill>
                  <a:srgbClr val="0000FF"/>
                </a:solidFill>
              </a:rPr>
              <a:t>再</a:t>
            </a:r>
            <a:r>
              <a:rPr lang="en-US" altLang="zh-CN" sz="2000" smtClean="0">
                <a:solidFill>
                  <a:srgbClr val="FF0000"/>
                </a:solidFill>
              </a:rPr>
              <a:t>/</a:t>
            </a:r>
            <a:r>
              <a:rPr lang="zh-CN" altLang="en-US" sz="2000" smtClean="0">
                <a:solidFill>
                  <a:srgbClr val="FF0000"/>
                </a:solidFill>
              </a:rPr>
              <a:t>*又</a:t>
            </a:r>
            <a:r>
              <a:rPr lang="zh-CN" altLang="en-US" sz="2000" smtClean="0"/>
              <a:t>参观一次那个地方。</a:t>
            </a:r>
          </a:p>
          <a:p>
            <a:pPr marL="702000">
              <a:buFont typeface="Arial" pitchFamily="34" charset="0"/>
              <a:buChar char="•"/>
            </a:pPr>
            <a:r>
              <a:rPr lang="en-US" sz="2000" smtClean="0"/>
              <a:t>(10) </a:t>
            </a:r>
            <a:r>
              <a:rPr lang="zh-CN" altLang="en-US" sz="2000" smtClean="0"/>
              <a:t>咱们</a:t>
            </a:r>
            <a:r>
              <a:rPr lang="zh-CN" altLang="en-US" sz="2000" smtClean="0">
                <a:solidFill>
                  <a:srgbClr val="0000FF"/>
                </a:solidFill>
              </a:rPr>
              <a:t>再</a:t>
            </a:r>
            <a:r>
              <a:rPr lang="en-US" altLang="zh-CN" sz="2000" smtClean="0">
                <a:solidFill>
                  <a:srgbClr val="FF0000"/>
                </a:solidFill>
              </a:rPr>
              <a:t>/</a:t>
            </a:r>
            <a:r>
              <a:rPr lang="zh-CN" altLang="en-US" sz="2000" smtClean="0">
                <a:solidFill>
                  <a:srgbClr val="FF0000"/>
                </a:solidFill>
              </a:rPr>
              <a:t>*又</a:t>
            </a:r>
            <a:r>
              <a:rPr lang="zh-CN" altLang="en-US" sz="2000" smtClean="0"/>
              <a:t>试试，也许这次能成功。</a:t>
            </a:r>
          </a:p>
          <a:p>
            <a:pPr marL="702000">
              <a:buFont typeface="Arial" pitchFamily="34" charset="0"/>
              <a:buChar char="•"/>
            </a:pPr>
            <a:endParaRPr lang="zh-CN" altLang="en-US" sz="2000" smtClean="0"/>
          </a:p>
          <a:p>
            <a:endParaRPr lang="zh-CN" altLang="en-US" smtClean="0"/>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楷体" pitchFamily="49" charset="-122"/>
                <a:ea typeface="楷体" pitchFamily="49" charset="-122"/>
              </a:rPr>
              <a:t>考核</a:t>
            </a:r>
            <a:endParaRPr lang="zh-CN" altLang="en-US">
              <a:latin typeface="楷体" pitchFamily="49" charset="-122"/>
              <a:ea typeface="楷体" pitchFamily="49" charset="-122"/>
            </a:endParaRPr>
          </a:p>
        </p:txBody>
      </p:sp>
      <p:sp>
        <p:nvSpPr>
          <p:cNvPr id="3" name="内容占位符 2"/>
          <p:cNvSpPr>
            <a:spLocks noGrp="1"/>
          </p:cNvSpPr>
          <p:nvPr>
            <p:ph idx="1"/>
          </p:nvPr>
        </p:nvSpPr>
        <p:spPr/>
        <p:txBody>
          <a:bodyPr/>
          <a:lstStyle/>
          <a:p>
            <a:r>
              <a:rPr lang="zh-CN" altLang="en-US" smtClean="0"/>
              <a:t>课下作业</a:t>
            </a:r>
            <a:r>
              <a:rPr lang="en-US" altLang="zh-CN" smtClean="0"/>
              <a:t>1</a:t>
            </a:r>
            <a:r>
              <a:rPr lang="zh-CN" altLang="en-US" smtClean="0"/>
              <a:t>次：</a:t>
            </a:r>
            <a:r>
              <a:rPr lang="en-US" altLang="zh-CN" smtClean="0"/>
              <a:t/>
            </a:r>
            <a:br>
              <a:rPr lang="en-US" altLang="zh-CN" smtClean="0"/>
            </a:br>
            <a:r>
              <a:rPr lang="zh-CN" altLang="en-US" smtClean="0">
                <a:latin typeface="仿宋" pitchFamily="49" charset="-122"/>
                <a:ea typeface="仿宋" pitchFamily="49" charset="-122"/>
              </a:rPr>
              <a:t>汉语语法</a:t>
            </a:r>
            <a:r>
              <a:rPr lang="zh-CN" altLang="en-US" smtClean="0"/>
              <a:t>（</a:t>
            </a:r>
            <a:r>
              <a:rPr lang="en-US" altLang="zh-CN" smtClean="0"/>
              <a:t>1</a:t>
            </a:r>
            <a:r>
              <a:rPr lang="zh-CN" altLang="en-US" smtClean="0"/>
              <a:t>道问答题）</a:t>
            </a:r>
            <a:endParaRPr lang="en-US" altLang="zh-CN" smtClean="0"/>
          </a:p>
          <a:p>
            <a:r>
              <a:rPr lang="zh-CN" altLang="en-US" smtClean="0"/>
              <a:t>分值</a:t>
            </a:r>
            <a:r>
              <a:rPr lang="en-US" altLang="zh-CN" smtClean="0"/>
              <a:t>: </a:t>
            </a:r>
            <a:r>
              <a:rPr lang="zh-CN" altLang="en-US" smtClean="0"/>
              <a:t>共</a:t>
            </a:r>
            <a:r>
              <a:rPr lang="en-US" altLang="zh-CN" smtClean="0"/>
              <a:t>25</a:t>
            </a:r>
            <a:r>
              <a:rPr lang="zh-CN" altLang="en-US" smtClean="0"/>
              <a:t>分</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638" y="3929066"/>
            <a:ext cx="8416925" cy="1839909"/>
          </a:xfrm>
        </p:spPr>
        <p:txBody>
          <a:bodyPr/>
          <a:lstStyle/>
          <a:p>
            <a:r>
              <a:rPr lang="en-US" altLang="zh-CN" smtClean="0">
                <a:latin typeface="仿宋" pitchFamily="49" charset="-122"/>
                <a:ea typeface="仿宋" pitchFamily="49" charset="-122"/>
              </a:rPr>
              <a:t>1. </a:t>
            </a:r>
            <a:r>
              <a:rPr lang="zh-CN" altLang="en-US" smtClean="0">
                <a:latin typeface="仿宋" pitchFamily="49" charset="-122"/>
                <a:ea typeface="仿宋" pitchFamily="49" charset="-122"/>
              </a:rPr>
              <a:t>语言的本质和功能</a:t>
            </a:r>
            <a:endParaRPr lang="zh-CN" altLang="en-US">
              <a:latin typeface="仿宋" pitchFamily="49" charset="-122"/>
              <a:ea typeface="仿宋" pitchFamily="49" charset="-122"/>
            </a:endParaRPr>
          </a:p>
        </p:txBody>
      </p:sp>
      <p:sp>
        <p:nvSpPr>
          <p:cNvPr id="3" name="文本占位符 2"/>
          <p:cNvSpPr>
            <a:spLocks noGrp="1"/>
          </p:cNvSpPr>
          <p:nvPr>
            <p:ph type="body" idx="1"/>
          </p:nvPr>
        </p:nvSpPr>
        <p:spPr>
          <a:xfrm>
            <a:off x="879446" y="2071678"/>
            <a:ext cx="8416925" cy="1500187"/>
          </a:xfrm>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EB3F7244-ED17-4352-AE19-ADD3116A9A8F}" type="slidenum">
              <a:rPr lang="en-US" altLang="zh-CN"/>
              <a:pPr>
                <a:defRPr/>
              </a:pPr>
              <a:t>7</a:t>
            </a:fld>
            <a:endParaRPr lang="en-US" altLang="zh-CN"/>
          </a:p>
        </p:txBody>
      </p:sp>
      <p:sp>
        <p:nvSpPr>
          <p:cNvPr id="7171" name="Rectangle 2"/>
          <p:cNvSpPr>
            <a:spLocks noGrp="1" noChangeArrowheads="1"/>
          </p:cNvSpPr>
          <p:nvPr>
            <p:ph type="title"/>
          </p:nvPr>
        </p:nvSpPr>
        <p:spPr/>
        <p:txBody>
          <a:bodyPr/>
          <a:lstStyle/>
          <a:p>
            <a:pPr eaLnBrk="1" hangingPunct="1"/>
            <a:r>
              <a:rPr lang="zh-CN" altLang="en-US" sz="4000" dirty="0" smtClean="0">
                <a:latin typeface="楷体" pitchFamily="49" charset="-122"/>
                <a:ea typeface="楷体" pitchFamily="49" charset="-122"/>
              </a:rPr>
              <a:t>语言是什么？</a:t>
            </a:r>
          </a:p>
        </p:txBody>
      </p:sp>
      <p:sp>
        <p:nvSpPr>
          <p:cNvPr id="7172" name="Rectangle 3"/>
          <p:cNvSpPr>
            <a:spLocks noGrp="1" noChangeArrowheads="1"/>
          </p:cNvSpPr>
          <p:nvPr>
            <p:ph type="body" idx="1"/>
          </p:nvPr>
        </p:nvSpPr>
        <p:spPr>
          <a:xfrm>
            <a:off x="762000" y="1785926"/>
            <a:ext cx="8416925" cy="4710124"/>
          </a:xfrm>
        </p:spPr>
        <p:txBody>
          <a:bodyPr/>
          <a:lstStyle/>
          <a:p>
            <a:pPr eaLnBrk="1" hangingPunct="1">
              <a:buFont typeface="Wingdings" pitchFamily="2" charset="2"/>
              <a:buChar char="n"/>
            </a:pPr>
            <a:r>
              <a:rPr lang="zh-CN" altLang="en-US" sz="2800" dirty="0" smtClean="0"/>
              <a:t>作用上，交际工具，信息传递的一种重要“动作”</a:t>
            </a:r>
            <a:endParaRPr lang="en-US" altLang="zh-CN" sz="2800" dirty="0" smtClean="0"/>
          </a:p>
          <a:p>
            <a:pPr marL="702000" eaLnBrk="1" hangingPunct="1">
              <a:buFont typeface="Arial" pitchFamily="34" charset="0"/>
              <a:buChar char="•"/>
            </a:pPr>
            <a:r>
              <a:rPr lang="zh-CN" altLang="en-US" sz="2400" dirty="0" smtClean="0">
                <a:latin typeface="宋体" pitchFamily="2" charset="-122"/>
                <a:ea typeface="宋体" pitchFamily="2" charset="-122"/>
              </a:rPr>
              <a:t>信息传递</a:t>
            </a:r>
            <a:r>
              <a:rPr lang="zh-CN" altLang="en-US" sz="2400" dirty="0" smtClean="0">
                <a:latin typeface="仿宋" pitchFamily="49" charset="-122"/>
                <a:ea typeface="仿宋" pitchFamily="49" charset="-122"/>
              </a:rPr>
              <a:t>：</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信息传递者需要发出“信号” ；</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信息接受者需要做“</a:t>
            </a:r>
            <a:r>
              <a:rPr lang="zh-CN" altLang="en-US" sz="2400" dirty="0" smtClean="0">
                <a:solidFill>
                  <a:srgbClr val="0000FF"/>
                </a:solidFill>
                <a:latin typeface="仿宋" pitchFamily="49" charset="-122"/>
                <a:ea typeface="仿宋" pitchFamily="49" charset="-122"/>
              </a:rPr>
              <a:t>推测</a:t>
            </a:r>
            <a:r>
              <a:rPr lang="en-US" altLang="zh-CN" sz="2400" dirty="0" smtClean="0">
                <a:solidFill>
                  <a:srgbClr val="0000FF"/>
                </a:solidFill>
                <a:latin typeface="仿宋" pitchFamily="49" charset="-122"/>
                <a:ea typeface="仿宋" pitchFamily="49" charset="-122"/>
              </a:rPr>
              <a:t>/</a:t>
            </a:r>
            <a:r>
              <a:rPr lang="zh-CN" altLang="en-US" sz="2400" dirty="0" smtClean="0">
                <a:solidFill>
                  <a:srgbClr val="0000FF"/>
                </a:solidFill>
                <a:latin typeface="仿宋" pitchFamily="49" charset="-122"/>
                <a:ea typeface="仿宋" pitchFamily="49" charset="-122"/>
              </a:rPr>
              <a:t>推论</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lvl="1" indent="-342900" eaLnBrk="1" hangingPunct="1">
              <a:buFont typeface="Arial" pitchFamily="34" charset="0"/>
              <a:buChar char="•"/>
            </a:pPr>
            <a:r>
              <a:rPr lang="zh-CN" altLang="en-US" sz="2400" b="1" dirty="0" smtClean="0">
                <a:latin typeface="仿宋" pitchFamily="49" charset="-122"/>
                <a:ea typeface="仿宋" pitchFamily="49" charset="-122"/>
              </a:rPr>
              <a:t>语言</a:t>
            </a:r>
            <a:r>
              <a:rPr lang="zh-CN" altLang="en-US" sz="2400" dirty="0" smtClean="0">
                <a:latin typeface="仿宋" pitchFamily="49" charset="-122"/>
                <a:ea typeface="仿宋" pitchFamily="49" charset="-122"/>
              </a:rPr>
              <a:t>：信息传递的一种动作类型，</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cs typeface="+mn-cs"/>
              </a:rPr>
              <a:t>制约信息接收者的推论</a:t>
            </a:r>
            <a:endParaRPr lang="en-US" altLang="zh-CN" sz="2400" dirty="0" smtClean="0">
              <a:latin typeface="仿宋" pitchFamily="49" charset="-122"/>
              <a:ea typeface="仿宋" pitchFamily="49" charset="-122"/>
            </a:endParaRPr>
          </a:p>
          <a:p>
            <a:pPr eaLnBrk="1" hangingPunct="1">
              <a:buFont typeface="Wingdings" pitchFamily="2" charset="2"/>
              <a:buChar char="p"/>
            </a:pPr>
            <a:r>
              <a:rPr lang="zh-CN" altLang="en-US" sz="2800" dirty="0" smtClean="0"/>
              <a:t>对话实例：</a:t>
            </a:r>
            <a:endParaRPr lang="en-US" altLang="zh-CN" sz="2800" dirty="0" smtClean="0"/>
          </a:p>
          <a:p>
            <a:pPr marL="702000" eaLnBrk="1" hangingPunct="1">
              <a:buFont typeface="Arial" pitchFamily="34" charset="0"/>
              <a:buChar char="•"/>
            </a:pPr>
            <a:r>
              <a:rPr lang="zh-CN" altLang="en-US" sz="2400" dirty="0" smtClean="0">
                <a:latin typeface="仿宋" pitchFamily="49" charset="-122"/>
                <a:ea typeface="仿宋" pitchFamily="49" charset="-122"/>
              </a:rPr>
              <a:t>先生：要喝什么吗？</a:t>
            </a:r>
          </a:p>
          <a:p>
            <a:pPr marL="702000" eaLnBrk="1" hangingPunct="1">
              <a:buFont typeface="Arial" pitchFamily="34" charset="0"/>
              <a:buChar char="•"/>
            </a:pPr>
            <a:r>
              <a:rPr lang="zh-CN" altLang="en-US" sz="2400" dirty="0" smtClean="0">
                <a:latin typeface="仿宋" pitchFamily="49" charset="-122"/>
                <a:ea typeface="仿宋" pitchFamily="49" charset="-122"/>
              </a:rPr>
              <a:t>太太：。。。</a:t>
            </a:r>
            <a:r>
              <a:rPr lang="en-US" altLang="zh-CN" sz="2400" dirty="0" smtClean="0">
                <a:latin typeface="仿宋" pitchFamily="49" charset="-122"/>
                <a:ea typeface="仿宋" pitchFamily="49" charset="-122"/>
              </a:rPr>
              <a:t>[</a:t>
            </a:r>
            <a:r>
              <a:rPr lang="zh-CN" altLang="en-US" sz="2400" dirty="0" smtClean="0">
                <a:latin typeface="仿宋" pitchFamily="49" charset="-122"/>
                <a:ea typeface="仿宋" pitchFamily="49" charset="-122"/>
              </a:rPr>
              <a:t>用手指盛满汤的碗</a:t>
            </a:r>
            <a:r>
              <a:rPr lang="en-US" altLang="zh-CN" sz="2400" dirty="0" smtClean="0">
                <a:latin typeface="仿宋" pitchFamily="49" charset="-122"/>
                <a:ea typeface="仿宋" pitchFamily="49" charset="-122"/>
              </a:rPr>
              <a:t>]</a:t>
            </a:r>
          </a:p>
          <a:p>
            <a:pPr marL="702000" eaLnBrk="1" hangingPunct="1">
              <a:spcBef>
                <a:spcPts val="600"/>
              </a:spcBef>
              <a:buFont typeface="Wingdings" pitchFamily="2" charset="2"/>
              <a:buChar char="Ø"/>
            </a:pPr>
            <a:r>
              <a:rPr lang="zh-CN" altLang="en-US" sz="2800" dirty="0" smtClean="0">
                <a:solidFill>
                  <a:srgbClr val="0000FF"/>
                </a:solidFill>
              </a:rPr>
              <a:t>意思？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20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xEl>
                                              <p:pRg st="0" end="0"/>
                                            </p:txEl>
                                          </p:spTgt>
                                        </p:tgtEl>
                                        <p:attrNameLst>
                                          <p:attrName>style.visibility</p:attrName>
                                        </p:attrNameLst>
                                      </p:cBhvr>
                                      <p:to>
                                        <p:strVal val="visible"/>
                                      </p:to>
                                    </p:set>
                                    <p:animEffect transition="in" filter="fade">
                                      <p:cBhvr>
                                        <p:cTn id="12" dur="500"/>
                                        <p:tgtEl>
                                          <p:spTgt spid="717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2">
                                            <p:txEl>
                                              <p:pRg st="1" end="1"/>
                                            </p:txEl>
                                          </p:spTgt>
                                        </p:tgtEl>
                                        <p:attrNameLst>
                                          <p:attrName>style.visibility</p:attrName>
                                        </p:attrNameLst>
                                      </p:cBhvr>
                                      <p:to>
                                        <p:strVal val="visible"/>
                                      </p:to>
                                    </p:set>
                                    <p:animEffect transition="in" filter="fade">
                                      <p:cBhvr>
                                        <p:cTn id="15" dur="500"/>
                                        <p:tgtEl>
                                          <p:spTgt spid="717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2">
                                            <p:txEl>
                                              <p:pRg st="2" end="2"/>
                                            </p:txEl>
                                          </p:spTgt>
                                        </p:tgtEl>
                                        <p:attrNameLst>
                                          <p:attrName>style.visibility</p:attrName>
                                        </p:attrNameLst>
                                      </p:cBhvr>
                                      <p:to>
                                        <p:strVal val="visible"/>
                                      </p:to>
                                    </p:set>
                                    <p:animEffect transition="in" filter="fade">
                                      <p:cBhvr>
                                        <p:cTn id="18" dur="500"/>
                                        <p:tgtEl>
                                          <p:spTgt spid="717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2">
                                            <p:txEl>
                                              <p:pRg st="3" end="3"/>
                                            </p:txEl>
                                          </p:spTgt>
                                        </p:tgtEl>
                                        <p:attrNameLst>
                                          <p:attrName>style.visibility</p:attrName>
                                        </p:attrNameLst>
                                      </p:cBhvr>
                                      <p:to>
                                        <p:strVal val="visible"/>
                                      </p:to>
                                    </p:set>
                                    <p:animEffect transition="in" filter="fade">
                                      <p:cBhvr>
                                        <p:cTn id="23" dur="500"/>
                                        <p:tgtEl>
                                          <p:spTgt spid="717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172">
                                            <p:txEl>
                                              <p:pRg st="4" end="4"/>
                                            </p:txEl>
                                          </p:spTgt>
                                        </p:tgtEl>
                                        <p:attrNameLst>
                                          <p:attrName>style.visibility</p:attrName>
                                        </p:attrNameLst>
                                      </p:cBhvr>
                                      <p:to>
                                        <p:strVal val="visible"/>
                                      </p:to>
                                    </p:set>
                                    <p:animEffect transition="in" filter="fade">
                                      <p:cBhvr>
                                        <p:cTn id="26" dur="500"/>
                                        <p:tgtEl>
                                          <p:spTgt spid="717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172">
                                            <p:txEl>
                                              <p:pRg st="5" end="5"/>
                                            </p:txEl>
                                          </p:spTgt>
                                        </p:tgtEl>
                                        <p:attrNameLst>
                                          <p:attrName>style.visibility</p:attrName>
                                        </p:attrNameLst>
                                      </p:cBhvr>
                                      <p:to>
                                        <p:strVal val="visible"/>
                                      </p:to>
                                    </p:set>
                                    <p:animEffect transition="in" filter="fade">
                                      <p:cBhvr>
                                        <p:cTn id="29" dur="500"/>
                                        <p:tgtEl>
                                          <p:spTgt spid="717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172">
                                            <p:txEl>
                                              <p:pRg st="6" end="6"/>
                                            </p:txEl>
                                          </p:spTgt>
                                        </p:tgtEl>
                                        <p:attrNameLst>
                                          <p:attrName>style.visibility</p:attrName>
                                        </p:attrNameLst>
                                      </p:cBhvr>
                                      <p:to>
                                        <p:strVal val="visible"/>
                                      </p:to>
                                    </p:set>
                                    <p:animEffect transition="in" filter="fade">
                                      <p:cBhvr>
                                        <p:cTn id="32" dur="500"/>
                                        <p:tgtEl>
                                          <p:spTgt spid="71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654A0BE-DE82-4B9E-95B5-F50C83A322A1}" type="slidenum">
              <a:rPr lang="en-US" altLang="zh-CN"/>
              <a:pPr>
                <a:defRPr/>
              </a:pPr>
              <a:t>8</a:t>
            </a:fld>
            <a:endParaRPr lang="en-US" altLang="zh-CN"/>
          </a:p>
        </p:txBody>
      </p:sp>
      <p:sp>
        <p:nvSpPr>
          <p:cNvPr id="8195" name="Rectangle 2"/>
          <p:cNvSpPr>
            <a:spLocks noGrp="1" noChangeArrowheads="1"/>
          </p:cNvSpPr>
          <p:nvPr>
            <p:ph type="title"/>
          </p:nvPr>
        </p:nvSpPr>
        <p:spPr>
          <a:xfrm>
            <a:off x="665132" y="571480"/>
            <a:ext cx="8664972" cy="1216025"/>
          </a:xfrm>
        </p:spPr>
        <p:txBody>
          <a:bodyPr/>
          <a:lstStyle/>
          <a:p>
            <a:pPr eaLnBrk="1" hangingPunct="1"/>
            <a:r>
              <a:rPr lang="zh-CN" altLang="en-US" sz="3600" dirty="0" smtClean="0">
                <a:latin typeface="楷体" pitchFamily="49" charset="-122"/>
                <a:ea typeface="楷体" pitchFamily="49" charset="-122"/>
              </a:rPr>
              <a:t>推测过程</a:t>
            </a:r>
          </a:p>
        </p:txBody>
      </p:sp>
      <p:sp>
        <p:nvSpPr>
          <p:cNvPr id="8196" name="Rectangle 3"/>
          <p:cNvSpPr>
            <a:spLocks noGrp="1" noChangeArrowheads="1"/>
          </p:cNvSpPr>
          <p:nvPr>
            <p:ph type="body" idx="1"/>
          </p:nvPr>
        </p:nvSpPr>
        <p:spPr>
          <a:xfrm>
            <a:off x="736570" y="1981200"/>
            <a:ext cx="8442355" cy="4514850"/>
          </a:xfrm>
        </p:spPr>
        <p:txBody>
          <a:bodyPr/>
          <a:lstStyle/>
          <a:p>
            <a:pPr eaLnBrk="1" hangingPunct="1">
              <a:buFont typeface="Arial" pitchFamily="34" charset="0"/>
              <a:buChar char="•"/>
            </a:pPr>
            <a:r>
              <a:rPr lang="en-US" altLang="zh-CN" sz="2800" dirty="0" smtClean="0">
                <a:latin typeface="Times New Roman" pitchFamily="18" charset="0"/>
              </a:rPr>
              <a:t>1 </a:t>
            </a:r>
            <a:r>
              <a:rPr lang="zh-CN" altLang="en-US" sz="2800" dirty="0" smtClean="0">
                <a:latin typeface="Times New Roman" pitchFamily="18" charset="0"/>
              </a:rPr>
              <a:t>看到她手指的是碗；</a:t>
            </a:r>
          </a:p>
          <a:p>
            <a:pPr eaLnBrk="1" hangingPunct="1">
              <a:buFont typeface="Arial" pitchFamily="34" charset="0"/>
              <a:buChar char="•"/>
            </a:pPr>
            <a:r>
              <a:rPr lang="en-US" altLang="zh-CN" sz="2800" dirty="0" smtClean="0">
                <a:latin typeface="Times New Roman" pitchFamily="18" charset="0"/>
              </a:rPr>
              <a:t>2 </a:t>
            </a:r>
            <a:r>
              <a:rPr lang="zh-CN" altLang="en-US" sz="2800" dirty="0" smtClean="0">
                <a:latin typeface="Times New Roman" pitchFamily="18" charset="0"/>
              </a:rPr>
              <a:t>注意到碗里有汤；</a:t>
            </a:r>
          </a:p>
          <a:p>
            <a:pPr eaLnBrk="1" hangingPunct="1">
              <a:buFont typeface="Arial" pitchFamily="34" charset="0"/>
              <a:buChar char="•"/>
            </a:pPr>
            <a:r>
              <a:rPr lang="en-US" altLang="zh-CN" sz="2800" dirty="0" smtClean="0">
                <a:latin typeface="Times New Roman" pitchFamily="18" charset="0"/>
              </a:rPr>
              <a:t>3 </a:t>
            </a:r>
            <a:r>
              <a:rPr lang="zh-CN" altLang="en-US" sz="2800" dirty="0" smtClean="0">
                <a:latin typeface="Times New Roman" pitchFamily="18" charset="0"/>
              </a:rPr>
              <a:t>想到汤也是饮料的一种；</a:t>
            </a:r>
          </a:p>
          <a:p>
            <a:pPr eaLnBrk="1" hangingPunct="1">
              <a:buFont typeface="Arial" pitchFamily="34" charset="0"/>
              <a:buChar char="•"/>
            </a:pPr>
            <a:r>
              <a:rPr lang="en-US" altLang="zh-CN" sz="2800" dirty="0" smtClean="0">
                <a:latin typeface="Times New Roman" pitchFamily="18" charset="0"/>
              </a:rPr>
              <a:t>4 </a:t>
            </a:r>
            <a:r>
              <a:rPr lang="zh-CN" altLang="en-US" sz="2800" dirty="0" smtClean="0">
                <a:latin typeface="Times New Roman" pitchFamily="18" charset="0"/>
              </a:rPr>
              <a:t>有了汤，那就不要需要其他饮料；</a:t>
            </a:r>
          </a:p>
          <a:p>
            <a:pPr eaLnBrk="1" hangingPunct="1">
              <a:buFont typeface="Arial" pitchFamily="34" charset="0"/>
              <a:buChar char="•"/>
            </a:pPr>
            <a:r>
              <a:rPr lang="en-US" altLang="zh-CN" sz="2800" dirty="0" smtClean="0">
                <a:latin typeface="Times New Roman" pitchFamily="18" charset="0"/>
              </a:rPr>
              <a:t>5 =&gt; </a:t>
            </a:r>
            <a:r>
              <a:rPr lang="zh-CN" altLang="en-US" sz="2800" dirty="0" smtClean="0">
                <a:latin typeface="Times New Roman" pitchFamily="18" charset="0"/>
              </a:rPr>
              <a:t>有汤喝，太太就不要喝其他饮</a:t>
            </a:r>
            <a:r>
              <a:rPr lang="zh-CN" altLang="en-US" sz="2800" smtClean="0">
                <a:latin typeface="Times New Roman" pitchFamily="18" charset="0"/>
              </a:rPr>
              <a:t>料了</a:t>
            </a:r>
            <a:endParaRPr lang="en-US" altLang="zh-CN" sz="2800" smtClean="0">
              <a:latin typeface="Times New Roman" pitchFamily="18" charset="0"/>
            </a:endParaRPr>
          </a:p>
          <a:p>
            <a:pPr eaLnBrk="1" hangingPunct="1">
              <a:buFont typeface="Wingdings" pitchFamily="2" charset="2"/>
              <a:buChar char="Ø"/>
            </a:pPr>
            <a:endParaRPr lang="en-US" altLang="zh-CN" sz="2800" smtClean="0">
              <a:latin typeface="Times New Roman" pitchFamily="18" charset="0"/>
            </a:endParaRPr>
          </a:p>
          <a:p>
            <a:pPr eaLnBrk="1" hangingPunct="1">
              <a:buFont typeface="Wingdings" pitchFamily="2" charset="2"/>
              <a:buChar char="Ø"/>
            </a:pPr>
            <a:r>
              <a:rPr lang="zh-CN" altLang="en-US" b="1" smtClean="0">
                <a:latin typeface="仿宋" pitchFamily="49" charset="-122"/>
                <a:ea typeface="仿宋" pitchFamily="49" charset="-122"/>
              </a:rPr>
              <a:t>非“语言”的“动作”在信息传递中</a:t>
            </a:r>
            <a:r>
              <a:rPr lang="en-US" altLang="zh-CN" b="1" smtClean="0">
                <a:latin typeface="仿宋" pitchFamily="49" charset="-122"/>
                <a:ea typeface="仿宋" pitchFamily="49" charset="-122"/>
              </a:rPr>
              <a:t/>
            </a:r>
            <a:br>
              <a:rPr lang="en-US" altLang="zh-CN" b="1" smtClean="0">
                <a:latin typeface="仿宋" pitchFamily="49" charset="-122"/>
                <a:ea typeface="仿宋" pitchFamily="49" charset="-122"/>
              </a:rPr>
            </a:br>
            <a:r>
              <a:rPr lang="zh-CN" altLang="en-US" b="1" smtClean="0">
                <a:latin typeface="仿宋" pitchFamily="49" charset="-122"/>
                <a:ea typeface="仿宋" pitchFamily="49" charset="-122"/>
              </a:rPr>
              <a:t>效率较低</a:t>
            </a:r>
            <a:endParaRPr lang="zh-CN" altLang="en-US" b="1"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fade">
                                      <p:cBhvr>
                                        <p:cTn id="7" dur="500"/>
                                        <p:tgtEl>
                                          <p:spTgt spid="8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fade">
                                      <p:cBhvr>
                                        <p:cTn id="12" dur="500"/>
                                        <p:tgtEl>
                                          <p:spTgt spid="8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fade">
                                      <p:cBhvr>
                                        <p:cTn id="17" dur="500"/>
                                        <p:tgtEl>
                                          <p:spTgt spid="8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fade">
                                      <p:cBhvr>
                                        <p:cTn id="22" dur="500"/>
                                        <p:tgtEl>
                                          <p:spTgt spid="81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6">
                                            <p:txEl>
                                              <p:pRg st="4" end="4"/>
                                            </p:txEl>
                                          </p:spTgt>
                                        </p:tgtEl>
                                        <p:attrNameLst>
                                          <p:attrName>style.visibility</p:attrName>
                                        </p:attrNameLst>
                                      </p:cBhvr>
                                      <p:to>
                                        <p:strVal val="visible"/>
                                      </p:to>
                                    </p:set>
                                    <p:animEffect transition="in" filter="fade">
                                      <p:cBhvr>
                                        <p:cTn id="27" dur="500"/>
                                        <p:tgtEl>
                                          <p:spTgt spid="81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96">
                                            <p:txEl>
                                              <p:pRg st="6" end="6"/>
                                            </p:txEl>
                                          </p:spTgt>
                                        </p:tgtEl>
                                        <p:attrNameLst>
                                          <p:attrName>style.visibility</p:attrName>
                                        </p:attrNameLst>
                                      </p:cBhvr>
                                      <p:to>
                                        <p:strVal val="visible"/>
                                      </p:to>
                                    </p:set>
                                    <p:animEffect transition="in" filter="fade">
                                      <p:cBhvr>
                                        <p:cTn id="32"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407B9F6-123A-4882-8295-61B75EA91B18}" type="slidenum">
              <a:rPr lang="en-US" altLang="zh-CN"/>
              <a:pPr>
                <a:defRPr/>
              </a:pPr>
              <a:t>9</a:t>
            </a:fld>
            <a:endParaRPr lang="en-US" altLang="zh-CN"/>
          </a:p>
        </p:txBody>
      </p:sp>
      <p:sp>
        <p:nvSpPr>
          <p:cNvPr id="9219" name="Rectangle 2"/>
          <p:cNvSpPr>
            <a:spLocks noGrp="1" noChangeArrowheads="1"/>
          </p:cNvSpPr>
          <p:nvPr>
            <p:ph type="title"/>
          </p:nvPr>
        </p:nvSpPr>
        <p:spPr>
          <a:xfrm>
            <a:off x="665132" y="428604"/>
            <a:ext cx="8416925" cy="1143000"/>
          </a:xfrm>
        </p:spPr>
        <p:txBody>
          <a:bodyPr/>
          <a:lstStyle/>
          <a:p>
            <a:pPr eaLnBrk="1" hangingPunct="1"/>
            <a:r>
              <a:rPr lang="en-US" altLang="zh-CN" sz="3600" dirty="0" smtClean="0">
                <a:latin typeface="楷体" pitchFamily="49" charset="-122"/>
                <a:ea typeface="楷体" pitchFamily="49" charset="-122"/>
              </a:rPr>
              <a:t>“</a:t>
            </a:r>
            <a:r>
              <a:rPr lang="zh-CN" altLang="en-US" sz="3600" dirty="0" smtClean="0">
                <a:latin typeface="楷体" pitchFamily="49" charset="-122"/>
                <a:ea typeface="楷体" pitchFamily="49" charset="-122"/>
              </a:rPr>
              <a:t>动</a:t>
            </a:r>
            <a:r>
              <a:rPr lang="zh-CN" altLang="en-US" sz="3600" smtClean="0">
                <a:latin typeface="楷体" pitchFamily="49" charset="-122"/>
                <a:ea typeface="楷体" pitchFamily="49" charset="-122"/>
              </a:rPr>
              <a:t>作”对“推论”的制</a:t>
            </a:r>
            <a:r>
              <a:rPr lang="zh-CN" altLang="en-US" sz="3600" dirty="0" smtClean="0">
                <a:latin typeface="楷体" pitchFamily="49" charset="-122"/>
                <a:ea typeface="楷体" pitchFamily="49" charset="-122"/>
              </a:rPr>
              <a:t>约程度</a:t>
            </a:r>
          </a:p>
        </p:txBody>
      </p:sp>
      <p:sp>
        <p:nvSpPr>
          <p:cNvPr id="9220" name="Rectangle 3"/>
          <p:cNvSpPr>
            <a:spLocks noGrp="1" noChangeArrowheads="1"/>
          </p:cNvSpPr>
          <p:nvPr>
            <p:ph type="body" idx="1"/>
          </p:nvPr>
        </p:nvSpPr>
        <p:spPr>
          <a:xfrm>
            <a:off x="593694" y="1643050"/>
            <a:ext cx="8786874" cy="4853000"/>
          </a:xfrm>
        </p:spPr>
        <p:txBody>
          <a:bodyPr/>
          <a:lstStyle/>
          <a:p>
            <a:pPr eaLnBrk="1" hangingPunct="1"/>
            <a:r>
              <a:rPr lang="en-US" altLang="zh-CN" sz="2400" dirty="0" smtClean="0">
                <a:latin typeface="Times New Roman" pitchFamily="18" charset="0"/>
              </a:rPr>
              <a:t>1 </a:t>
            </a:r>
            <a:r>
              <a:rPr lang="zh-CN" altLang="en-US" sz="2400" dirty="0" smtClean="0">
                <a:latin typeface="Times New Roman" pitchFamily="18" charset="0"/>
              </a:rPr>
              <a:t>用手指汤碗 （不要；要一碗汤；再要一碗汤）</a:t>
            </a:r>
          </a:p>
          <a:p>
            <a:pPr eaLnBrk="1" hangingPunct="1"/>
            <a:r>
              <a:rPr lang="en-US" altLang="zh-CN" sz="2400" dirty="0" smtClean="0">
                <a:latin typeface="Times New Roman" pitchFamily="18" charset="0"/>
              </a:rPr>
              <a:t>2 “</a:t>
            </a:r>
            <a:r>
              <a:rPr lang="zh-CN" altLang="en-US" sz="2400" dirty="0" smtClean="0">
                <a:latin typeface="Times New Roman" pitchFamily="18" charset="0"/>
              </a:rPr>
              <a:t>我有汤。” （不要；再要一碗汤）</a:t>
            </a:r>
          </a:p>
          <a:p>
            <a:pPr eaLnBrk="1" hangingPunct="1"/>
            <a:r>
              <a:rPr lang="en-US" altLang="zh-CN" sz="2400" dirty="0" smtClean="0">
                <a:latin typeface="Times New Roman" pitchFamily="18" charset="0"/>
              </a:rPr>
              <a:t>3 “</a:t>
            </a:r>
            <a:r>
              <a:rPr lang="zh-CN" altLang="en-US" sz="2400" dirty="0" smtClean="0">
                <a:latin typeface="Times New Roman" pitchFamily="18" charset="0"/>
              </a:rPr>
              <a:t>不要，我有汤。” </a:t>
            </a:r>
          </a:p>
          <a:p>
            <a:pPr eaLnBrk="1" hangingPunct="1"/>
            <a:r>
              <a:rPr lang="en-US" altLang="zh-CN" sz="2400" dirty="0" smtClean="0">
                <a:latin typeface="Times New Roman" pitchFamily="18" charset="0"/>
              </a:rPr>
              <a:t>4 “</a:t>
            </a:r>
            <a:r>
              <a:rPr lang="zh-CN" altLang="en-US" sz="2400" dirty="0" smtClean="0">
                <a:latin typeface="Times New Roman" pitchFamily="18" charset="0"/>
              </a:rPr>
              <a:t>不要，因为我有汤。” </a:t>
            </a:r>
          </a:p>
          <a:p>
            <a:pPr eaLnBrk="1" hangingPunct="1"/>
            <a:r>
              <a:rPr lang="en-US" altLang="zh-CN" sz="2400" dirty="0" smtClean="0">
                <a:latin typeface="Times New Roman" pitchFamily="18" charset="0"/>
              </a:rPr>
              <a:t>5 “</a:t>
            </a:r>
            <a:r>
              <a:rPr lang="zh-CN" altLang="en-US" sz="2400" dirty="0" smtClean="0">
                <a:latin typeface="Times New Roman" pitchFamily="18" charset="0"/>
              </a:rPr>
              <a:t>不要，因为我有汤，我不要任何其他的饮料了。”</a:t>
            </a:r>
          </a:p>
          <a:p>
            <a:pPr eaLnBrk="1" hangingPunct="1"/>
            <a:r>
              <a:rPr lang="en-US" altLang="zh-CN" sz="2400" smtClean="0">
                <a:latin typeface="Times New Roman" pitchFamily="18" charset="0"/>
              </a:rPr>
              <a:t>6 “</a:t>
            </a:r>
            <a:r>
              <a:rPr lang="zh-CN" altLang="en-US" sz="2400" dirty="0" smtClean="0">
                <a:latin typeface="Times New Roman" pitchFamily="18" charset="0"/>
              </a:rPr>
              <a:t>我现在不要什么饮料，因为我有汤，我不需要任何其他的饮料。” </a:t>
            </a:r>
            <a:endParaRPr lang="en-US" altLang="zh-CN" sz="2400" dirty="0" smtClean="0">
              <a:latin typeface="Times New Roman" pitchFamily="18" charset="0"/>
            </a:endParaRPr>
          </a:p>
          <a:p>
            <a:pPr eaLnBrk="1" hangingPunct="1">
              <a:spcBef>
                <a:spcPts val="1800"/>
              </a:spcBef>
              <a:buFont typeface="Wingdings" pitchFamily="2" charset="2"/>
              <a:buChar char="p"/>
            </a:pPr>
            <a:r>
              <a:rPr lang="en-US" altLang="zh-CN" sz="2800" b="1" smtClean="0">
                <a:latin typeface="仿宋" pitchFamily="49" charset="-122"/>
                <a:ea typeface="仿宋" pitchFamily="49" charset="-122"/>
              </a:rPr>
              <a:t>“</a:t>
            </a:r>
            <a:r>
              <a:rPr lang="zh-CN" altLang="en-US" sz="2800" b="1" smtClean="0">
                <a:latin typeface="仿宋" pitchFamily="49" charset="-122"/>
                <a:ea typeface="仿宋" pitchFamily="49" charset="-122"/>
              </a:rPr>
              <a:t>动作</a:t>
            </a:r>
            <a:r>
              <a:rPr lang="en-US" altLang="zh-CN" sz="2800" b="1" smtClean="0">
                <a:latin typeface="仿宋" pitchFamily="49" charset="-122"/>
                <a:ea typeface="仿宋" pitchFamily="49" charset="-122"/>
              </a:rPr>
              <a:t>”/</a:t>
            </a:r>
            <a:r>
              <a:rPr lang="zh-CN" altLang="en-US" sz="2800" b="1" smtClean="0">
                <a:latin typeface="仿宋" pitchFamily="49" charset="-122"/>
                <a:ea typeface="仿宋" pitchFamily="49" charset="-122"/>
              </a:rPr>
              <a:t>语言越具体，对推论的制约程度就越高</a:t>
            </a:r>
            <a:endParaRPr lang="en-US" altLang="zh-CN" sz="2800" b="1" smtClean="0">
              <a:latin typeface="仿宋" pitchFamily="49" charset="-122"/>
              <a:ea typeface="仿宋" pitchFamily="49" charset="-122"/>
            </a:endParaRPr>
          </a:p>
          <a:p>
            <a:pPr eaLnBrk="1" hangingPunct="1">
              <a:spcBef>
                <a:spcPts val="600"/>
              </a:spcBef>
              <a:buFont typeface="Wingdings" pitchFamily="2" charset="2"/>
              <a:buChar char="p"/>
            </a:pPr>
            <a:r>
              <a:rPr lang="zh-CN" altLang="en-US" sz="2800" b="1" smtClean="0">
                <a:latin typeface="仿宋" pitchFamily="49" charset="-122"/>
                <a:ea typeface="仿宋" pitchFamily="49" charset="-122"/>
              </a:rPr>
              <a:t>语言对推论的制约更灵活，使得信息传递更有效</a:t>
            </a:r>
            <a:endParaRPr lang="zh-CN" altLang="en-US" sz="2800" b="1"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fade">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fade">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fade">
                                      <p:cBhvr>
                                        <p:cTn id="17" dur="500"/>
                                        <p:tgtEl>
                                          <p:spTgt spid="922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220">
                                            <p:txEl>
                                              <p:pRg st="3" end="3"/>
                                            </p:txEl>
                                          </p:spTgt>
                                        </p:tgtEl>
                                        <p:attrNameLst>
                                          <p:attrName>style.visibility</p:attrName>
                                        </p:attrNameLst>
                                      </p:cBhvr>
                                      <p:to>
                                        <p:strVal val="visible"/>
                                      </p:to>
                                    </p:set>
                                    <p:animEffect transition="in" filter="fade">
                                      <p:cBhvr>
                                        <p:cTn id="20" dur="500"/>
                                        <p:tgtEl>
                                          <p:spTgt spid="9220">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220">
                                            <p:txEl>
                                              <p:pRg st="4" end="4"/>
                                            </p:txEl>
                                          </p:spTgt>
                                        </p:tgtEl>
                                        <p:attrNameLst>
                                          <p:attrName>style.visibility</p:attrName>
                                        </p:attrNameLst>
                                      </p:cBhvr>
                                      <p:to>
                                        <p:strVal val="visible"/>
                                      </p:to>
                                    </p:set>
                                    <p:animEffect transition="in" filter="fade">
                                      <p:cBhvr>
                                        <p:cTn id="23" dur="500"/>
                                        <p:tgtEl>
                                          <p:spTgt spid="922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220">
                                            <p:txEl>
                                              <p:pRg st="5" end="5"/>
                                            </p:txEl>
                                          </p:spTgt>
                                        </p:tgtEl>
                                        <p:attrNameLst>
                                          <p:attrName>style.visibility</p:attrName>
                                        </p:attrNameLst>
                                      </p:cBhvr>
                                      <p:to>
                                        <p:strVal val="visible"/>
                                      </p:to>
                                    </p:set>
                                    <p:animEffect transition="in" filter="fade">
                                      <p:cBhvr>
                                        <p:cTn id="28" dur="500"/>
                                        <p:tgtEl>
                                          <p:spTgt spid="9220">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220">
                                            <p:txEl>
                                              <p:pRg st="6" end="6"/>
                                            </p:txEl>
                                          </p:spTgt>
                                        </p:tgtEl>
                                        <p:attrNameLst>
                                          <p:attrName>style.visibility</p:attrName>
                                        </p:attrNameLst>
                                      </p:cBhvr>
                                      <p:to>
                                        <p:strVal val="visible"/>
                                      </p:to>
                                    </p:set>
                                    <p:animEffect transition="in" filter="fade">
                                      <p:cBhvr>
                                        <p:cTn id="33" dur="500"/>
                                        <p:tgtEl>
                                          <p:spTgt spid="9220">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220">
                                            <p:txEl>
                                              <p:pRg st="7" end="7"/>
                                            </p:txEl>
                                          </p:spTgt>
                                        </p:tgtEl>
                                        <p:attrNameLst>
                                          <p:attrName>style.visibility</p:attrName>
                                        </p:attrNameLst>
                                      </p:cBhvr>
                                      <p:to>
                                        <p:strVal val="visible"/>
                                      </p:to>
                                    </p:set>
                                    <p:animEffect transition="in" filter="fade">
                                      <p:cBhvr>
                                        <p:cTn id="38" dur="500"/>
                                        <p:tgtEl>
                                          <p:spTgt spid="92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2"/>
            </a:solidFill>
            <a:effectLst/>
            <a:latin typeface="Arial" charset="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15309</TotalTime>
  <Words>3428</Words>
  <Application>Microsoft Office PowerPoint</Application>
  <PresentationFormat>自定义</PresentationFormat>
  <Paragraphs>394</Paragraphs>
  <Slides>40</Slides>
  <Notes>19</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DFKai-SB</vt:lpstr>
      <vt:lpstr>Monotype Sorts</vt:lpstr>
      <vt:lpstr>新細明體</vt:lpstr>
      <vt:lpstr>仿宋</vt:lpstr>
      <vt:lpstr>黑体</vt:lpstr>
      <vt:lpstr>楷体</vt:lpstr>
      <vt:lpstr>宋体</vt:lpstr>
      <vt:lpstr>Arial</vt:lpstr>
      <vt:lpstr>Calibri</vt:lpstr>
      <vt:lpstr>Garamond</vt:lpstr>
      <vt:lpstr>Times New Roman</vt:lpstr>
      <vt:lpstr>Wingdings</vt:lpstr>
      <vt:lpstr>Wingdings 2</vt:lpstr>
      <vt:lpstr>Wingdings 3</vt:lpstr>
      <vt:lpstr>預設簡報設計</vt:lpstr>
      <vt:lpstr>“大学国文”.语言文字篇 </vt:lpstr>
      <vt:lpstr>内容概要</vt:lpstr>
      <vt:lpstr>“语言文字”篇的主题</vt:lpstr>
      <vt:lpstr>学习目标</vt:lpstr>
      <vt:lpstr>考核</vt:lpstr>
      <vt:lpstr>1. 语言的本质和功能</vt:lpstr>
      <vt:lpstr>语言是什么？</vt:lpstr>
      <vt:lpstr>推测过程</vt:lpstr>
      <vt:lpstr>“动作”对“推论”的制约程度</vt:lpstr>
      <vt:lpstr>语言：作为最重要的“动作” </vt:lpstr>
      <vt:lpstr>语言：作为特殊的符号系统</vt:lpstr>
      <vt:lpstr>“语言符号”是什么？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“语法”是什么？</vt:lpstr>
      <vt:lpstr>汉语的语法</vt:lpstr>
      <vt:lpstr>PowerPoint 演示文稿</vt:lpstr>
      <vt:lpstr>PowerPoint 演示文稿</vt:lpstr>
      <vt:lpstr>如何分析语法问题？</vt:lpstr>
      <vt:lpstr>发现汉语的“特色”：语法与逻辑</vt:lpstr>
      <vt:lpstr>PowerPoint 演示文稿</vt:lpstr>
      <vt:lpstr>PowerPoint 演示文稿</vt:lpstr>
      <vt:lpstr>知其然：描述汉语组词造句的规律</vt:lpstr>
      <vt:lpstr>既然如此，只好信自己了。</vt:lpstr>
      <vt:lpstr>知其所以然：发掘规则</vt:lpstr>
      <vt:lpstr>PowerPoint 演示文稿</vt:lpstr>
      <vt:lpstr>PowerPoint 演示文稿</vt:lpstr>
      <vt:lpstr>朱德熙《差一点儿》</vt:lpstr>
      <vt:lpstr>PowerPoint 演示文稿</vt:lpstr>
      <vt:lpstr>PowerPoint 演示文稿</vt:lpstr>
      <vt:lpstr>实验室的工作方法：最小对立</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in Chinese Grammar</dc:title>
  <dc:creator>fantaosha</dc:creator>
  <cp:lastModifiedBy>admin</cp:lastModifiedBy>
  <cp:revision>2043</cp:revision>
  <cp:lastPrinted>2012-11-26T04:22:16Z</cp:lastPrinted>
  <dcterms:created xsi:type="dcterms:W3CDTF">1999-06-23T01:11:22Z</dcterms:created>
  <dcterms:modified xsi:type="dcterms:W3CDTF">2016-09-15T05:22:24Z</dcterms:modified>
</cp:coreProperties>
</file>