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sai, Sonny J" userId="a2bbce87-4773-4d9f-a661-1c2b25b1256a" providerId="ADAL" clId="{9E898BD7-29FC-4EA5-B04C-77A5B69188D3}"/>
    <pc:docChg chg="undo custSel modSld">
      <pc:chgData name="Desai, Sonny J" userId="a2bbce87-4773-4d9f-a661-1c2b25b1256a" providerId="ADAL" clId="{9E898BD7-29FC-4EA5-B04C-77A5B69188D3}" dt="2021-08-28T19:23:52.081" v="4"/>
      <pc:docMkLst>
        <pc:docMk/>
      </pc:docMkLst>
      <pc:sldChg chg="modSp mod">
        <pc:chgData name="Desai, Sonny J" userId="a2bbce87-4773-4d9f-a661-1c2b25b1256a" providerId="ADAL" clId="{9E898BD7-29FC-4EA5-B04C-77A5B69188D3}" dt="2021-08-28T19:23:52.081" v="4"/>
        <pc:sldMkLst>
          <pc:docMk/>
          <pc:sldMk cId="612898354" sldId="256"/>
        </pc:sldMkLst>
        <pc:spChg chg="mod">
          <ac:chgData name="Desai, Sonny J" userId="a2bbce87-4773-4d9f-a661-1c2b25b1256a" providerId="ADAL" clId="{9E898BD7-29FC-4EA5-B04C-77A5B69188D3}" dt="2021-08-28T19:23:27.476" v="3" actId="27636"/>
          <ac:spMkLst>
            <pc:docMk/>
            <pc:sldMk cId="612898354" sldId="256"/>
            <ac:spMk id="2" creationId="{FDDC569A-6511-4662-91D5-BFC8626C803A}"/>
          </ac:spMkLst>
        </pc:spChg>
        <pc:spChg chg="mod">
          <ac:chgData name="Desai, Sonny J" userId="a2bbce87-4773-4d9f-a661-1c2b25b1256a" providerId="ADAL" clId="{9E898BD7-29FC-4EA5-B04C-77A5B69188D3}" dt="2021-08-28T19:23:52.081" v="4"/>
          <ac:spMkLst>
            <pc:docMk/>
            <pc:sldMk cId="612898354" sldId="256"/>
            <ac:spMk id="3" creationId="{83EF0D67-67E0-46EB-9B19-5CADD9A7ECC8}"/>
          </ac:spMkLst>
        </pc:spChg>
      </pc:sldChg>
    </pc:docChg>
  </pc:docChgLst>
  <pc:docChgLst>
    <pc:chgData name="Desai, Sonny J" userId="a2bbce87-4773-4d9f-a661-1c2b25b1256a" providerId="ADAL" clId="{DDB9E568-68E6-4833-A324-5C7DF54BC8A2}"/>
    <pc:docChg chg="custSel addSld modSld">
      <pc:chgData name="Desai, Sonny J" userId="a2bbce87-4773-4d9f-a661-1c2b25b1256a" providerId="ADAL" clId="{DDB9E568-68E6-4833-A324-5C7DF54BC8A2}" dt="2021-06-10T20:24:15.146" v="3911" actId="20577"/>
      <pc:docMkLst>
        <pc:docMk/>
      </pc:docMkLst>
      <pc:sldChg chg="modSp mod">
        <pc:chgData name="Desai, Sonny J" userId="a2bbce87-4773-4d9f-a661-1c2b25b1256a" providerId="ADAL" clId="{DDB9E568-68E6-4833-A324-5C7DF54BC8A2}" dt="2021-06-09T19:29:21.136" v="14" actId="20577"/>
        <pc:sldMkLst>
          <pc:docMk/>
          <pc:sldMk cId="612898354" sldId="256"/>
        </pc:sldMkLst>
        <pc:spChg chg="mod">
          <ac:chgData name="Desai, Sonny J" userId="a2bbce87-4773-4d9f-a661-1c2b25b1256a" providerId="ADAL" clId="{DDB9E568-68E6-4833-A324-5C7DF54BC8A2}" dt="2021-06-09T19:29:21.136" v="14" actId="20577"/>
          <ac:spMkLst>
            <pc:docMk/>
            <pc:sldMk cId="612898354" sldId="256"/>
            <ac:spMk id="2" creationId="{FDDC569A-6511-4662-91D5-BFC8626C803A}"/>
          </ac:spMkLst>
        </pc:spChg>
      </pc:sldChg>
      <pc:sldChg chg="addSp modSp mod">
        <pc:chgData name="Desai, Sonny J" userId="a2bbce87-4773-4d9f-a661-1c2b25b1256a" providerId="ADAL" clId="{DDB9E568-68E6-4833-A324-5C7DF54BC8A2}" dt="2021-06-10T00:57:17.814" v="1611" actId="20577"/>
        <pc:sldMkLst>
          <pc:docMk/>
          <pc:sldMk cId="2279716903" sldId="262"/>
        </pc:sldMkLst>
        <pc:spChg chg="mod">
          <ac:chgData name="Desai, Sonny J" userId="a2bbce87-4773-4d9f-a661-1c2b25b1256a" providerId="ADAL" clId="{DDB9E568-68E6-4833-A324-5C7DF54BC8A2}" dt="2021-06-09T22:14:41.065" v="50" actId="1076"/>
          <ac:spMkLst>
            <pc:docMk/>
            <pc:sldMk cId="2279716903" sldId="262"/>
            <ac:spMk id="2" creationId="{91BCFA2F-A449-4CC5-90D5-9C45615BD099}"/>
          </ac:spMkLst>
        </pc:spChg>
        <pc:spChg chg="add mod">
          <ac:chgData name="Desai, Sonny J" userId="a2bbce87-4773-4d9f-a661-1c2b25b1256a" providerId="ADAL" clId="{DDB9E568-68E6-4833-A324-5C7DF54BC8A2}" dt="2021-06-10T00:57:17.814" v="1611" actId="20577"/>
          <ac:spMkLst>
            <pc:docMk/>
            <pc:sldMk cId="2279716903" sldId="262"/>
            <ac:spMk id="7" creationId="{BB333F14-1EAC-4868-B4EB-1F4AF46F3F7C}"/>
          </ac:spMkLst>
        </pc:spChg>
        <pc:picChg chg="add mod">
          <ac:chgData name="Desai, Sonny J" userId="a2bbce87-4773-4d9f-a661-1c2b25b1256a" providerId="ADAL" clId="{DDB9E568-68E6-4833-A324-5C7DF54BC8A2}" dt="2021-06-09T22:54:36.579" v="63" actId="1076"/>
          <ac:picMkLst>
            <pc:docMk/>
            <pc:sldMk cId="2279716903" sldId="262"/>
            <ac:picMk id="4" creationId="{7AE44997-0767-4B6D-A5B7-7ADA493E17FC}"/>
          </ac:picMkLst>
        </pc:picChg>
        <pc:picChg chg="add mod">
          <ac:chgData name="Desai, Sonny J" userId="a2bbce87-4773-4d9f-a661-1c2b25b1256a" providerId="ADAL" clId="{DDB9E568-68E6-4833-A324-5C7DF54BC8A2}" dt="2021-06-09T22:54:33.573" v="62" actId="1076"/>
          <ac:picMkLst>
            <pc:docMk/>
            <pc:sldMk cId="2279716903" sldId="262"/>
            <ac:picMk id="6" creationId="{76134E83-022F-4FAE-9703-BE0CC78B818D}"/>
          </ac:picMkLst>
        </pc:picChg>
      </pc:sldChg>
      <pc:sldChg chg="addSp delSp modSp new mod">
        <pc:chgData name="Desai, Sonny J" userId="a2bbce87-4773-4d9f-a661-1c2b25b1256a" providerId="ADAL" clId="{DDB9E568-68E6-4833-A324-5C7DF54BC8A2}" dt="2021-06-10T00:09:22.289" v="700" actId="1076"/>
        <pc:sldMkLst>
          <pc:docMk/>
          <pc:sldMk cId="3974493899" sldId="263"/>
        </pc:sldMkLst>
        <pc:spChg chg="mod">
          <ac:chgData name="Desai, Sonny J" userId="a2bbce87-4773-4d9f-a661-1c2b25b1256a" providerId="ADAL" clId="{DDB9E568-68E6-4833-A324-5C7DF54BC8A2}" dt="2021-06-10T00:05:41.867" v="423" actId="1076"/>
          <ac:spMkLst>
            <pc:docMk/>
            <pc:sldMk cId="3974493899" sldId="263"/>
            <ac:spMk id="2" creationId="{3A9C2E30-8172-49B7-825C-8DE2CFD594FD}"/>
          </ac:spMkLst>
        </pc:spChg>
        <pc:spChg chg="add del mod">
          <ac:chgData name="Desai, Sonny J" userId="a2bbce87-4773-4d9f-a661-1c2b25b1256a" providerId="ADAL" clId="{DDB9E568-68E6-4833-A324-5C7DF54BC8A2}" dt="2021-06-09T23:35:15.512" v="406"/>
          <ac:spMkLst>
            <pc:docMk/>
            <pc:sldMk cId="3974493899" sldId="263"/>
            <ac:spMk id="5" creationId="{57994A55-047D-42CD-A537-4BDF247DCAF9}"/>
          </ac:spMkLst>
        </pc:spChg>
        <pc:spChg chg="add del mod">
          <ac:chgData name="Desai, Sonny J" userId="a2bbce87-4773-4d9f-a661-1c2b25b1256a" providerId="ADAL" clId="{DDB9E568-68E6-4833-A324-5C7DF54BC8A2}" dt="2021-06-10T00:04:10.592" v="413"/>
          <ac:spMkLst>
            <pc:docMk/>
            <pc:sldMk cId="3974493899" sldId="263"/>
            <ac:spMk id="8" creationId="{6FE8828E-578F-4080-BFAF-CD62DD85FDCD}"/>
          </ac:spMkLst>
        </pc:spChg>
        <pc:spChg chg="add del mod">
          <ac:chgData name="Desai, Sonny J" userId="a2bbce87-4773-4d9f-a661-1c2b25b1256a" providerId="ADAL" clId="{DDB9E568-68E6-4833-A324-5C7DF54BC8A2}" dt="2021-06-10T00:05:47.495" v="427"/>
          <ac:spMkLst>
            <pc:docMk/>
            <pc:sldMk cId="3974493899" sldId="263"/>
            <ac:spMk id="11" creationId="{DA22CFA6-FE42-4024-B438-175CCF71BA2C}"/>
          </ac:spMkLst>
        </pc:spChg>
        <pc:spChg chg="add mod">
          <ac:chgData name="Desai, Sonny J" userId="a2bbce87-4773-4d9f-a661-1c2b25b1256a" providerId="ADAL" clId="{DDB9E568-68E6-4833-A324-5C7DF54BC8A2}" dt="2021-06-10T00:09:14.604" v="698" actId="1076"/>
          <ac:spMkLst>
            <pc:docMk/>
            <pc:sldMk cId="3974493899" sldId="263"/>
            <ac:spMk id="12" creationId="{57E83755-A29F-4954-A1C8-61A4F74D6850}"/>
          </ac:spMkLst>
        </pc:spChg>
        <pc:picChg chg="add del mod">
          <ac:chgData name="Desai, Sonny J" userId="a2bbce87-4773-4d9f-a661-1c2b25b1256a" providerId="ADAL" clId="{DDB9E568-68E6-4833-A324-5C7DF54BC8A2}" dt="2021-06-09T23:39:04.758" v="407" actId="478"/>
          <ac:picMkLst>
            <pc:docMk/>
            <pc:sldMk cId="3974493899" sldId="263"/>
            <ac:picMk id="4" creationId="{932BED70-A5D1-4C5A-93FC-16D324AB62B2}"/>
          </ac:picMkLst>
        </pc:picChg>
        <pc:picChg chg="add mod">
          <ac:chgData name="Desai, Sonny J" userId="a2bbce87-4773-4d9f-a661-1c2b25b1256a" providerId="ADAL" clId="{DDB9E568-68E6-4833-A324-5C7DF54BC8A2}" dt="2021-06-10T00:09:22.289" v="700" actId="1076"/>
          <ac:picMkLst>
            <pc:docMk/>
            <pc:sldMk cId="3974493899" sldId="263"/>
            <ac:picMk id="7" creationId="{680E713A-94A0-4162-98C1-A7517C3DFB29}"/>
          </ac:picMkLst>
        </pc:picChg>
        <pc:picChg chg="add mod">
          <ac:chgData name="Desai, Sonny J" userId="a2bbce87-4773-4d9f-a661-1c2b25b1256a" providerId="ADAL" clId="{DDB9E568-68E6-4833-A324-5C7DF54BC8A2}" dt="2021-06-10T00:09:10.457" v="697" actId="14100"/>
          <ac:picMkLst>
            <pc:docMk/>
            <pc:sldMk cId="3974493899" sldId="263"/>
            <ac:picMk id="10" creationId="{9CD35008-3D89-403B-A2F0-AC2EC516D511}"/>
          </ac:picMkLst>
        </pc:picChg>
      </pc:sldChg>
      <pc:sldChg chg="addSp modSp new mod">
        <pc:chgData name="Desai, Sonny J" userId="a2bbce87-4773-4d9f-a661-1c2b25b1256a" providerId="ADAL" clId="{DDB9E568-68E6-4833-A324-5C7DF54BC8A2}" dt="2021-06-10T00:29:18.132" v="1009" actId="313"/>
        <pc:sldMkLst>
          <pc:docMk/>
          <pc:sldMk cId="2872173592" sldId="264"/>
        </pc:sldMkLst>
        <pc:spChg chg="mod">
          <ac:chgData name="Desai, Sonny J" userId="a2bbce87-4773-4d9f-a661-1c2b25b1256a" providerId="ADAL" clId="{DDB9E568-68E6-4833-A324-5C7DF54BC8A2}" dt="2021-06-10T00:11:14.767" v="746" actId="1076"/>
          <ac:spMkLst>
            <pc:docMk/>
            <pc:sldMk cId="2872173592" sldId="264"/>
            <ac:spMk id="2" creationId="{BB1B58DE-B0D7-4D62-A440-19787076A170}"/>
          </ac:spMkLst>
        </pc:spChg>
        <pc:spChg chg="add mod">
          <ac:chgData name="Desai, Sonny J" userId="a2bbce87-4773-4d9f-a661-1c2b25b1256a" providerId="ADAL" clId="{DDB9E568-68E6-4833-A324-5C7DF54BC8A2}" dt="2021-06-10T00:29:18.132" v="1009" actId="313"/>
          <ac:spMkLst>
            <pc:docMk/>
            <pc:sldMk cId="2872173592" sldId="264"/>
            <ac:spMk id="7" creationId="{7CEF8CA0-8DAE-4FDC-9825-7B8393F811C8}"/>
          </ac:spMkLst>
        </pc:spChg>
        <pc:picChg chg="add mod">
          <ac:chgData name="Desai, Sonny J" userId="a2bbce87-4773-4d9f-a661-1c2b25b1256a" providerId="ADAL" clId="{DDB9E568-68E6-4833-A324-5C7DF54BC8A2}" dt="2021-06-10T00:11:43.286" v="758" actId="1076"/>
          <ac:picMkLst>
            <pc:docMk/>
            <pc:sldMk cId="2872173592" sldId="264"/>
            <ac:picMk id="4" creationId="{D69FF320-8F07-4225-A149-EC26F39CE52F}"/>
          </ac:picMkLst>
        </pc:picChg>
        <pc:picChg chg="add mod">
          <ac:chgData name="Desai, Sonny J" userId="a2bbce87-4773-4d9f-a661-1c2b25b1256a" providerId="ADAL" clId="{DDB9E568-68E6-4833-A324-5C7DF54BC8A2}" dt="2021-06-10T00:11:41.744" v="757" actId="1076"/>
          <ac:picMkLst>
            <pc:docMk/>
            <pc:sldMk cId="2872173592" sldId="264"/>
            <ac:picMk id="6" creationId="{075218E0-145F-43FF-ADF6-A2EC06681261}"/>
          </ac:picMkLst>
        </pc:picChg>
      </pc:sldChg>
      <pc:sldChg chg="addSp delSp modSp new mod">
        <pc:chgData name="Desai, Sonny J" userId="a2bbce87-4773-4d9f-a661-1c2b25b1256a" providerId="ADAL" clId="{DDB9E568-68E6-4833-A324-5C7DF54BC8A2}" dt="2021-06-10T00:53:22.691" v="1523" actId="313"/>
        <pc:sldMkLst>
          <pc:docMk/>
          <pc:sldMk cId="3947766546" sldId="265"/>
        </pc:sldMkLst>
        <pc:spChg chg="mod">
          <ac:chgData name="Desai, Sonny J" userId="a2bbce87-4773-4d9f-a661-1c2b25b1256a" providerId="ADAL" clId="{DDB9E568-68E6-4833-A324-5C7DF54BC8A2}" dt="2021-06-10T00:34:30.609" v="1035" actId="313"/>
          <ac:spMkLst>
            <pc:docMk/>
            <pc:sldMk cId="3947766546" sldId="265"/>
            <ac:spMk id="2" creationId="{028D7B5F-8F5E-4064-9DE5-664FC2FCB942}"/>
          </ac:spMkLst>
        </pc:spChg>
        <pc:spChg chg="add mod">
          <ac:chgData name="Desai, Sonny J" userId="a2bbce87-4773-4d9f-a661-1c2b25b1256a" providerId="ADAL" clId="{DDB9E568-68E6-4833-A324-5C7DF54BC8A2}" dt="2021-06-10T00:53:22.691" v="1523" actId="313"/>
          <ac:spMkLst>
            <pc:docMk/>
            <pc:sldMk cId="3947766546" sldId="265"/>
            <ac:spMk id="9" creationId="{78440B83-C8E3-419F-AC72-E61F98FBCE0B}"/>
          </ac:spMkLst>
        </pc:spChg>
        <pc:picChg chg="add del mod">
          <ac:chgData name="Desai, Sonny J" userId="a2bbce87-4773-4d9f-a661-1c2b25b1256a" providerId="ADAL" clId="{DDB9E568-68E6-4833-A324-5C7DF54BC8A2}" dt="2021-06-10T00:36:42.467" v="1039" actId="478"/>
          <ac:picMkLst>
            <pc:docMk/>
            <pc:sldMk cId="3947766546" sldId="265"/>
            <ac:picMk id="4" creationId="{7F4DCB29-A2F5-47E5-87E3-CDC885B1EEAA}"/>
          </ac:picMkLst>
        </pc:picChg>
        <pc:picChg chg="add mod">
          <ac:chgData name="Desai, Sonny J" userId="a2bbce87-4773-4d9f-a661-1c2b25b1256a" providerId="ADAL" clId="{DDB9E568-68E6-4833-A324-5C7DF54BC8A2}" dt="2021-06-10T00:37:11.620" v="1044" actId="1076"/>
          <ac:picMkLst>
            <pc:docMk/>
            <pc:sldMk cId="3947766546" sldId="265"/>
            <ac:picMk id="6" creationId="{40F68C8E-295C-4F3D-8A68-9EADF6AFF9FD}"/>
          </ac:picMkLst>
        </pc:picChg>
        <pc:picChg chg="add mod">
          <ac:chgData name="Desai, Sonny J" userId="a2bbce87-4773-4d9f-a661-1c2b25b1256a" providerId="ADAL" clId="{DDB9E568-68E6-4833-A324-5C7DF54BC8A2}" dt="2021-06-10T00:43:38.821" v="1049" actId="14100"/>
          <ac:picMkLst>
            <pc:docMk/>
            <pc:sldMk cId="3947766546" sldId="265"/>
            <ac:picMk id="8" creationId="{34BC50E7-5401-4AB8-9D27-3EF72DEC78C0}"/>
          </ac:picMkLst>
        </pc:picChg>
      </pc:sldChg>
      <pc:sldChg chg="addSp delSp modSp new mod">
        <pc:chgData name="Desai, Sonny J" userId="a2bbce87-4773-4d9f-a661-1c2b25b1256a" providerId="ADAL" clId="{DDB9E568-68E6-4833-A324-5C7DF54BC8A2}" dt="2021-06-10T20:24:15.146" v="3911" actId="20577"/>
        <pc:sldMkLst>
          <pc:docMk/>
          <pc:sldMk cId="330897020" sldId="266"/>
        </pc:sldMkLst>
        <pc:spChg chg="mod">
          <ac:chgData name="Desai, Sonny J" userId="a2bbce87-4773-4d9f-a661-1c2b25b1256a" providerId="ADAL" clId="{DDB9E568-68E6-4833-A324-5C7DF54BC8A2}" dt="2021-06-10T00:53:43.541" v="1557" actId="20577"/>
          <ac:spMkLst>
            <pc:docMk/>
            <pc:sldMk cId="330897020" sldId="266"/>
            <ac:spMk id="2" creationId="{7613D843-5CE2-4C4B-9CE7-92016F91880F}"/>
          </ac:spMkLst>
        </pc:spChg>
        <pc:spChg chg="add del mod">
          <ac:chgData name="Desai, Sonny J" userId="a2bbce87-4773-4d9f-a661-1c2b25b1256a" providerId="ADAL" clId="{DDB9E568-68E6-4833-A324-5C7DF54BC8A2}" dt="2021-06-10T00:56:29.560" v="1562"/>
          <ac:spMkLst>
            <pc:docMk/>
            <pc:sldMk cId="330897020" sldId="266"/>
            <ac:spMk id="5" creationId="{A480D96D-FF6D-49CA-981C-EE39141B182B}"/>
          </ac:spMkLst>
        </pc:spChg>
        <pc:spChg chg="add mod">
          <ac:chgData name="Desai, Sonny J" userId="a2bbce87-4773-4d9f-a661-1c2b25b1256a" providerId="ADAL" clId="{DDB9E568-68E6-4833-A324-5C7DF54BC8A2}" dt="2021-06-10T20:24:15.146" v="3911" actId="20577"/>
          <ac:spMkLst>
            <pc:docMk/>
            <pc:sldMk cId="330897020" sldId="266"/>
            <ac:spMk id="6" creationId="{AAAF4A31-A76A-40ED-9254-BDF918DB2696}"/>
          </ac:spMkLst>
        </pc:spChg>
        <pc:spChg chg="add mod">
          <ac:chgData name="Desai, Sonny J" userId="a2bbce87-4773-4d9f-a661-1c2b25b1256a" providerId="ADAL" clId="{DDB9E568-68E6-4833-A324-5C7DF54BC8A2}" dt="2021-06-10T01:23:53.700" v="2759" actId="20577"/>
          <ac:spMkLst>
            <pc:docMk/>
            <pc:sldMk cId="330897020" sldId="266"/>
            <ac:spMk id="7" creationId="{7C5A6D7B-E91B-4FF3-9707-FE57046F6841}"/>
          </ac:spMkLst>
        </pc:spChg>
        <pc:picChg chg="add mod">
          <ac:chgData name="Desai, Sonny J" userId="a2bbce87-4773-4d9f-a661-1c2b25b1256a" providerId="ADAL" clId="{DDB9E568-68E6-4833-A324-5C7DF54BC8A2}" dt="2021-06-10T01:17:34.743" v="2261" actId="1076"/>
          <ac:picMkLst>
            <pc:docMk/>
            <pc:sldMk cId="330897020" sldId="266"/>
            <ac:picMk id="4" creationId="{DD305F40-4085-4A53-BD73-FE574F5A7BBA}"/>
          </ac:picMkLst>
        </pc:picChg>
      </pc:sldChg>
      <pc:sldChg chg="addSp delSp modSp new mod">
        <pc:chgData name="Desai, Sonny J" userId="a2bbce87-4773-4d9f-a661-1c2b25b1256a" providerId="ADAL" clId="{DDB9E568-68E6-4833-A324-5C7DF54BC8A2}" dt="2021-06-10T01:31:06.186" v="3893" actId="20577"/>
        <pc:sldMkLst>
          <pc:docMk/>
          <pc:sldMk cId="2044274665" sldId="267"/>
        </pc:sldMkLst>
        <pc:spChg chg="mod">
          <ac:chgData name="Desai, Sonny J" userId="a2bbce87-4773-4d9f-a661-1c2b25b1256a" providerId="ADAL" clId="{DDB9E568-68E6-4833-A324-5C7DF54BC8A2}" dt="2021-06-10T01:24:24.472" v="2801" actId="20577"/>
          <ac:spMkLst>
            <pc:docMk/>
            <pc:sldMk cId="2044274665" sldId="267"/>
            <ac:spMk id="2" creationId="{0C8001BD-3CAE-444B-A9A2-7E01B43B6C21}"/>
          </ac:spMkLst>
        </pc:spChg>
        <pc:spChg chg="add del mod">
          <ac:chgData name="Desai, Sonny J" userId="a2bbce87-4773-4d9f-a661-1c2b25b1256a" providerId="ADAL" clId="{DDB9E568-68E6-4833-A324-5C7DF54BC8A2}" dt="2021-06-10T01:24:34.117" v="2804"/>
          <ac:spMkLst>
            <pc:docMk/>
            <pc:sldMk cId="2044274665" sldId="267"/>
            <ac:spMk id="3" creationId="{A72F9259-2182-447A-B45C-EB4AB4AE8CAB}"/>
          </ac:spMkLst>
        </pc:spChg>
        <pc:spChg chg="add mod">
          <ac:chgData name="Desai, Sonny J" userId="a2bbce87-4773-4d9f-a661-1c2b25b1256a" providerId="ADAL" clId="{DDB9E568-68E6-4833-A324-5C7DF54BC8A2}" dt="2021-06-10T01:31:06.186" v="3893" actId="20577"/>
          <ac:spMkLst>
            <pc:docMk/>
            <pc:sldMk cId="2044274665" sldId="267"/>
            <ac:spMk id="4" creationId="{9FE1FC05-1242-4E3F-AD97-C822504F3087}"/>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8/28/2021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C569A-6511-4662-91D5-BFC8626C803A}"/>
              </a:ext>
            </a:extLst>
          </p:cNvPr>
          <p:cNvSpPr>
            <a:spLocks noGrp="1"/>
          </p:cNvSpPr>
          <p:nvPr>
            <p:ph type="ctrTitle"/>
          </p:nvPr>
        </p:nvSpPr>
        <p:spPr/>
        <p:txBody>
          <a:bodyPr>
            <a:normAutofit fontScale="90000"/>
          </a:bodyPr>
          <a:lstStyle/>
          <a:p>
            <a:r>
              <a:rPr lang="en-US" dirty="0"/>
              <a:t>Ames, Iowa in Focus: Using Pertinent Economic Data to Predict Housing Sales Prices</a:t>
            </a:r>
          </a:p>
        </p:txBody>
      </p:sp>
      <p:sp>
        <p:nvSpPr>
          <p:cNvPr id="3" name="Subtitle 2">
            <a:extLst>
              <a:ext uri="{FF2B5EF4-FFF2-40B4-BE49-F238E27FC236}">
                <a16:creationId xmlns:a16="http://schemas.microsoft.com/office/drawing/2014/main" id="{83EF0D67-67E0-46EB-9B19-5CADD9A7ECC8}"/>
              </a:ext>
            </a:extLst>
          </p:cNvPr>
          <p:cNvSpPr>
            <a:spLocks noGrp="1"/>
          </p:cNvSpPr>
          <p:nvPr>
            <p:ph type="subTitle" idx="1"/>
          </p:nvPr>
        </p:nvSpPr>
        <p:spPr/>
        <p:txBody>
          <a:bodyPr/>
          <a:lstStyle/>
          <a:p>
            <a:r>
              <a:rPr lang="en-US" dirty="0"/>
              <a:t>Sonny Desai, Northwestern University</a:t>
            </a:r>
          </a:p>
          <a:p>
            <a:r>
              <a:rPr lang="en-US" dirty="0"/>
              <a:t>Contact: sjdesai87@gmail.com</a:t>
            </a:r>
          </a:p>
        </p:txBody>
      </p:sp>
    </p:spTree>
    <p:extLst>
      <p:ext uri="{BB962C8B-B14F-4D97-AF65-F5344CB8AC3E}">
        <p14:creationId xmlns:p14="http://schemas.microsoft.com/office/powerpoint/2010/main" val="612898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3D843-5CE2-4C4B-9CE7-92016F91880F}"/>
              </a:ext>
            </a:extLst>
          </p:cNvPr>
          <p:cNvSpPr>
            <a:spLocks noGrp="1"/>
          </p:cNvSpPr>
          <p:nvPr>
            <p:ph type="title"/>
          </p:nvPr>
        </p:nvSpPr>
        <p:spPr>
          <a:xfrm>
            <a:off x="657809" y="348342"/>
            <a:ext cx="10131425" cy="1456267"/>
          </a:xfrm>
        </p:spPr>
        <p:txBody>
          <a:bodyPr/>
          <a:lstStyle/>
          <a:p>
            <a:r>
              <a:rPr lang="en-US" dirty="0"/>
              <a:t>Comparison of models &amp; Analysis</a:t>
            </a:r>
          </a:p>
        </p:txBody>
      </p:sp>
      <p:pic>
        <p:nvPicPr>
          <p:cNvPr id="4" name="Picture 3">
            <a:extLst>
              <a:ext uri="{FF2B5EF4-FFF2-40B4-BE49-F238E27FC236}">
                <a16:creationId xmlns:a16="http://schemas.microsoft.com/office/drawing/2014/main" id="{DD305F40-4085-4A53-BD73-FE574F5A7BBA}"/>
              </a:ext>
            </a:extLst>
          </p:cNvPr>
          <p:cNvPicPr>
            <a:picLocks noChangeAspect="1"/>
          </p:cNvPicPr>
          <p:nvPr/>
        </p:nvPicPr>
        <p:blipFill>
          <a:blip r:embed="rId2"/>
          <a:stretch>
            <a:fillRect/>
          </a:stretch>
        </p:blipFill>
        <p:spPr>
          <a:xfrm>
            <a:off x="596689" y="1804609"/>
            <a:ext cx="4629150" cy="1276350"/>
          </a:xfrm>
          <a:prstGeom prst="rect">
            <a:avLst/>
          </a:prstGeom>
        </p:spPr>
      </p:pic>
      <p:sp>
        <p:nvSpPr>
          <p:cNvPr id="6" name="TextBox 5">
            <a:extLst>
              <a:ext uri="{FF2B5EF4-FFF2-40B4-BE49-F238E27FC236}">
                <a16:creationId xmlns:a16="http://schemas.microsoft.com/office/drawing/2014/main" id="{AAAF4A31-A76A-40ED-9254-BDF918DB2696}"/>
              </a:ext>
            </a:extLst>
          </p:cNvPr>
          <p:cNvSpPr txBox="1"/>
          <p:nvPr/>
        </p:nvSpPr>
        <p:spPr>
          <a:xfrm>
            <a:off x="5637402" y="1619075"/>
            <a:ext cx="6073629" cy="3970318"/>
          </a:xfrm>
          <a:prstGeom prst="rect">
            <a:avLst/>
          </a:prstGeom>
          <a:noFill/>
        </p:spPr>
        <p:txBody>
          <a:bodyPr wrap="square" rtlCol="0">
            <a:spAutoFit/>
          </a:bodyPr>
          <a:lstStyle/>
          <a:p>
            <a:pPr marL="285750" indent="-285750">
              <a:buFont typeface="Arial" panose="020B0604020202020204" pitchFamily="34" charset="0"/>
              <a:buChar char="•"/>
            </a:pPr>
            <a:r>
              <a:rPr lang="en-US" dirty="0"/>
              <a:t>In sum, 3 models were tested: K-means on PCA data, K-means on original data, and Hierarchical clustering on PCA data.</a:t>
            </a:r>
          </a:p>
          <a:p>
            <a:pPr marL="285750" indent="-285750">
              <a:buFont typeface="Arial" panose="020B0604020202020204" pitchFamily="34" charset="0"/>
              <a:buChar char="•"/>
            </a:pPr>
            <a:r>
              <a:rPr lang="en-US" dirty="0"/>
              <a:t>The highest performing model was the K-means on original data , and although the Hierarchical was difficult to gauge for accuracy, it followed second, followed last by the K-means on PCA data. The k-means was a high performing model with nearly 86% accuracy suggesting it could be improved even further with some changes.</a:t>
            </a:r>
          </a:p>
          <a:p>
            <a:pPr marL="285750" indent="-285750">
              <a:buFont typeface="Arial" panose="020B0604020202020204" pitchFamily="34" charset="0"/>
              <a:buChar char="•"/>
            </a:pPr>
            <a:r>
              <a:rPr lang="en-US" dirty="0"/>
              <a:t>This model shows that homeowners and homebuyers can expect that they can get a better picture of valuation of homes in the Ames, Iowa market based upon specific data provided for the homes. Although not 100%, the high figure shows great potential in reducing uncertainty! </a:t>
            </a:r>
          </a:p>
        </p:txBody>
      </p:sp>
      <p:sp>
        <p:nvSpPr>
          <p:cNvPr id="7" name="TextBox 6">
            <a:extLst>
              <a:ext uri="{FF2B5EF4-FFF2-40B4-BE49-F238E27FC236}">
                <a16:creationId xmlns:a16="http://schemas.microsoft.com/office/drawing/2014/main" id="{7C5A6D7B-E91B-4FF3-9707-FE57046F6841}"/>
              </a:ext>
            </a:extLst>
          </p:cNvPr>
          <p:cNvSpPr txBox="1"/>
          <p:nvPr/>
        </p:nvSpPr>
        <p:spPr>
          <a:xfrm>
            <a:off x="285226" y="3573710"/>
            <a:ext cx="440422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Hierarchical clustering model showed interesting results, especially when I cut the tree. Most of the results for k=4 showed up in the first cluster. However, when I cut the tree with k=300, the clusters were more spread out evenly. Obviously there shouldn’t be 300 clusters but it was interesting to note.</a:t>
            </a:r>
          </a:p>
        </p:txBody>
      </p:sp>
    </p:spTree>
    <p:extLst>
      <p:ext uri="{BB962C8B-B14F-4D97-AF65-F5344CB8AC3E}">
        <p14:creationId xmlns:p14="http://schemas.microsoft.com/office/powerpoint/2010/main" val="330897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001BD-3CAE-444B-A9A2-7E01B43B6C21}"/>
              </a:ext>
            </a:extLst>
          </p:cNvPr>
          <p:cNvSpPr>
            <a:spLocks noGrp="1"/>
          </p:cNvSpPr>
          <p:nvPr>
            <p:ph type="title"/>
          </p:nvPr>
        </p:nvSpPr>
        <p:spPr>
          <a:xfrm>
            <a:off x="685801" y="433432"/>
            <a:ext cx="10131425" cy="1456267"/>
          </a:xfrm>
        </p:spPr>
        <p:txBody>
          <a:bodyPr/>
          <a:lstStyle/>
          <a:p>
            <a:r>
              <a:rPr lang="en-US" dirty="0"/>
              <a:t>Final thoughts &amp; Future research</a:t>
            </a:r>
          </a:p>
        </p:txBody>
      </p:sp>
      <p:sp>
        <p:nvSpPr>
          <p:cNvPr id="4" name="TextBox 3">
            <a:extLst>
              <a:ext uri="{FF2B5EF4-FFF2-40B4-BE49-F238E27FC236}">
                <a16:creationId xmlns:a16="http://schemas.microsoft.com/office/drawing/2014/main" id="{9FE1FC05-1242-4E3F-AD97-C822504F3087}"/>
              </a:ext>
            </a:extLst>
          </p:cNvPr>
          <p:cNvSpPr txBox="1"/>
          <p:nvPr/>
        </p:nvSpPr>
        <p:spPr>
          <a:xfrm>
            <a:off x="880844" y="1820411"/>
            <a:ext cx="1055335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This was a very successful first attempt on using different models for the Ames, Iowa Dataset. One of the most exciting things is how much future considerations there are for improved accuracy and modeling.</a:t>
            </a:r>
          </a:p>
          <a:p>
            <a:pPr marL="285750" indent="-285750">
              <a:buFont typeface="Arial" panose="020B0604020202020204" pitchFamily="34" charset="0"/>
              <a:buChar char="•"/>
            </a:pPr>
            <a:r>
              <a:rPr lang="en-US" dirty="0"/>
              <a:t>First, we can add the non-continuous dataset by applying one hot encoding or dummy variables to change the categorical values to numeric. This will allow us to increase the dataset even further, adding more depth. We can also use these other variables to weed out those without high correlation or are redundant.</a:t>
            </a:r>
          </a:p>
          <a:p>
            <a:pPr marL="285750" indent="-285750">
              <a:buFont typeface="Arial" panose="020B0604020202020204" pitchFamily="34" charset="0"/>
              <a:buChar char="•"/>
            </a:pPr>
            <a:r>
              <a:rPr lang="en-US" dirty="0"/>
              <a:t>Next, we can improve upon our models by changing the missing data we imputed. For this project, we used the means of the variables, instead we can try to find other statistical calculations or even find missing data points to impute the data with.</a:t>
            </a:r>
          </a:p>
          <a:p>
            <a:pPr marL="285750" indent="-285750">
              <a:buFont typeface="Arial" panose="020B0604020202020204" pitchFamily="34" charset="0"/>
              <a:buChar char="•"/>
            </a:pPr>
            <a:r>
              <a:rPr lang="en-US" dirty="0"/>
              <a:t>Lastly, we can build other models and improve upon our current ones. The hierarchical clustering model can be improved with further experimenting on cutting the trees, and manipulation of </a:t>
            </a:r>
            <a:r>
              <a:rPr lang="en-US"/>
              <a:t>the data!</a:t>
            </a:r>
            <a:endParaRPr lang="en-US" dirty="0"/>
          </a:p>
        </p:txBody>
      </p:sp>
    </p:spTree>
    <p:extLst>
      <p:ext uri="{BB962C8B-B14F-4D97-AF65-F5344CB8AC3E}">
        <p14:creationId xmlns:p14="http://schemas.microsoft.com/office/powerpoint/2010/main" val="2044274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DA046-F5B8-45D6-8498-6F402463290F}"/>
              </a:ext>
            </a:extLst>
          </p:cNvPr>
          <p:cNvSpPr>
            <a:spLocks noGrp="1"/>
          </p:cNvSpPr>
          <p:nvPr>
            <p:ph type="title"/>
          </p:nvPr>
        </p:nvSpPr>
        <p:spPr>
          <a:xfrm>
            <a:off x="685801" y="181762"/>
            <a:ext cx="10131425" cy="1456267"/>
          </a:xfrm>
        </p:spPr>
        <p:txBody>
          <a:bodyPr/>
          <a:lstStyle/>
          <a:p>
            <a:r>
              <a:rPr lang="en-US" dirty="0"/>
              <a:t>Research question &amp; modeling problems</a:t>
            </a:r>
          </a:p>
        </p:txBody>
      </p:sp>
      <p:sp>
        <p:nvSpPr>
          <p:cNvPr id="3" name="TextBox 2">
            <a:extLst>
              <a:ext uri="{FF2B5EF4-FFF2-40B4-BE49-F238E27FC236}">
                <a16:creationId xmlns:a16="http://schemas.microsoft.com/office/drawing/2014/main" id="{96DF4F0C-6B49-40D7-B7DC-8F26FAF01FF0}"/>
              </a:ext>
            </a:extLst>
          </p:cNvPr>
          <p:cNvSpPr txBox="1"/>
          <p:nvPr/>
        </p:nvSpPr>
        <p:spPr>
          <a:xfrm>
            <a:off x="855677" y="1837189"/>
            <a:ext cx="10737908" cy="4247317"/>
          </a:xfrm>
          <a:prstGeom prst="rect">
            <a:avLst/>
          </a:prstGeom>
          <a:noFill/>
        </p:spPr>
        <p:txBody>
          <a:bodyPr wrap="square" rtlCol="0">
            <a:spAutoFit/>
          </a:bodyPr>
          <a:lstStyle/>
          <a:p>
            <a:r>
              <a:rPr lang="en-US" dirty="0"/>
              <a:t>Research Question(s): Using the vast Ames, Iowa dataset, can we create models that will help predict sales price for Homeowners based upon the homes’ measurable data and qualities. Can we also provide an accurate prediction for those who are looking to purchase homes in the area.</a:t>
            </a:r>
          </a:p>
          <a:p>
            <a:endParaRPr lang="en-US" dirty="0"/>
          </a:p>
          <a:p>
            <a:pPr marL="285750" indent="-285750">
              <a:buFont typeface="Arial" panose="020B0604020202020204" pitchFamily="34" charset="0"/>
              <a:buChar char="•"/>
            </a:pPr>
            <a:r>
              <a:rPr lang="en-US" dirty="0"/>
              <a:t>Homeowners and potential homeowners face large amounts of uncertainty with an accurate valuation of the homes they would like to sell or purchase. By using historical data, we can try to minimize this uncertainty and bring clarity to these buyers/sellers by correctly predicting what a home would be valued at in the Ames, Iowa market based upon historical data.</a:t>
            </a:r>
          </a:p>
          <a:p>
            <a:pPr marL="285750" indent="-285750">
              <a:buFont typeface="Arial" panose="020B0604020202020204" pitchFamily="34" charset="0"/>
              <a:buChar char="•"/>
            </a:pPr>
            <a:r>
              <a:rPr lang="en-US" dirty="0"/>
              <a:t>We will create multiple models to test which one has the best accuracy, using the categorical data provided in the dataset to predict sales price.</a:t>
            </a:r>
          </a:p>
          <a:p>
            <a:pPr marL="285750" indent="-285750">
              <a:buFont typeface="Arial" panose="020B0604020202020204" pitchFamily="34" charset="0"/>
              <a:buChar char="•"/>
            </a:pPr>
            <a:r>
              <a:rPr lang="en-US" dirty="0"/>
              <a:t>The models to be created are: PCA, KNN (K-means clustering), &amp; Hierarchical clustering</a:t>
            </a:r>
          </a:p>
          <a:p>
            <a:pPr marL="285750" indent="-285750">
              <a:buFont typeface="Arial" panose="020B0604020202020204" pitchFamily="34" charset="0"/>
              <a:buChar char="•"/>
            </a:pPr>
            <a:r>
              <a:rPr lang="en-US" dirty="0"/>
              <a:t>We will test these various models, provide results and analysis, and make further recommendations on the research question</a:t>
            </a:r>
          </a:p>
          <a:p>
            <a:endParaRPr lang="en-US" dirty="0"/>
          </a:p>
          <a:p>
            <a:endParaRPr lang="en-US" dirty="0"/>
          </a:p>
        </p:txBody>
      </p:sp>
    </p:spTree>
    <p:extLst>
      <p:ext uri="{BB962C8B-B14F-4D97-AF65-F5344CB8AC3E}">
        <p14:creationId xmlns:p14="http://schemas.microsoft.com/office/powerpoint/2010/main" val="3450145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951D8-1224-4028-A3EE-65A9F97C84C8}"/>
              </a:ext>
            </a:extLst>
          </p:cNvPr>
          <p:cNvSpPr>
            <a:spLocks noGrp="1"/>
          </p:cNvSpPr>
          <p:nvPr>
            <p:ph type="title"/>
          </p:nvPr>
        </p:nvSpPr>
        <p:spPr>
          <a:xfrm>
            <a:off x="685801" y="204753"/>
            <a:ext cx="10131425" cy="1456267"/>
          </a:xfrm>
        </p:spPr>
        <p:txBody>
          <a:bodyPr/>
          <a:lstStyle/>
          <a:p>
            <a:r>
              <a:rPr lang="en-US" dirty="0"/>
              <a:t>About the data…</a:t>
            </a:r>
          </a:p>
        </p:txBody>
      </p:sp>
      <p:sp>
        <p:nvSpPr>
          <p:cNvPr id="3" name="TextBox 2">
            <a:extLst>
              <a:ext uri="{FF2B5EF4-FFF2-40B4-BE49-F238E27FC236}">
                <a16:creationId xmlns:a16="http://schemas.microsoft.com/office/drawing/2014/main" id="{AECA2CD5-9D71-4735-8AE1-FB84055C0468}"/>
              </a:ext>
            </a:extLst>
          </p:cNvPr>
          <p:cNvSpPr txBox="1"/>
          <p:nvPr/>
        </p:nvSpPr>
        <p:spPr>
          <a:xfrm>
            <a:off x="806741" y="1870745"/>
            <a:ext cx="10578517" cy="3139321"/>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dataset covers housing and location information concerning homes in the Ames, Iowa area. The data has both categorical and non-categorical variables and has missing or null values. </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This project will be focusing on the response variable of Sales price, and the variables that have a large correlation to the response variable.</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 set covers 1,500 residential homes in Ames, Iowa consisting of data from taken from the years 2006 to 2012. </a:t>
            </a:r>
          </a:p>
          <a:p>
            <a:pPr marL="285750" indent="-285750">
              <a:lnSpc>
                <a:spcPct val="200000"/>
              </a:lnSpc>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It consists of a total of 82 variables around this housing and location data.</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15248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CD4AE-E7AC-4BEC-A325-FEE51BC1103D}"/>
              </a:ext>
            </a:extLst>
          </p:cNvPr>
          <p:cNvSpPr>
            <a:spLocks noGrp="1"/>
          </p:cNvSpPr>
          <p:nvPr>
            <p:ph type="title"/>
          </p:nvPr>
        </p:nvSpPr>
        <p:spPr>
          <a:xfrm>
            <a:off x="685801" y="232096"/>
            <a:ext cx="10131425" cy="1456267"/>
          </a:xfrm>
        </p:spPr>
        <p:txBody>
          <a:bodyPr/>
          <a:lstStyle/>
          <a:p>
            <a:r>
              <a:rPr lang="en-US" dirty="0"/>
              <a:t>Exploratory data analysis (EDA)</a:t>
            </a:r>
          </a:p>
        </p:txBody>
      </p:sp>
      <p:sp>
        <p:nvSpPr>
          <p:cNvPr id="4" name="TextBox 3">
            <a:extLst>
              <a:ext uri="{FF2B5EF4-FFF2-40B4-BE49-F238E27FC236}">
                <a16:creationId xmlns:a16="http://schemas.microsoft.com/office/drawing/2014/main" id="{DED93418-14F4-49E6-B764-B8FBAC7AC745}"/>
              </a:ext>
            </a:extLst>
          </p:cNvPr>
          <p:cNvSpPr txBox="1"/>
          <p:nvPr/>
        </p:nvSpPr>
        <p:spPr>
          <a:xfrm>
            <a:off x="830510" y="1417739"/>
            <a:ext cx="10675689"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models we have chosen all require numeric, continuous variables, thus we will first eliminate all the variables that are not continuous.</a:t>
            </a: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F46CA730-BCEE-44A3-8324-F1F04CFB84F8}"/>
              </a:ext>
            </a:extLst>
          </p:cNvPr>
          <p:cNvPicPr>
            <a:picLocks noChangeAspect="1"/>
          </p:cNvPicPr>
          <p:nvPr/>
        </p:nvPicPr>
        <p:blipFill>
          <a:blip r:embed="rId2"/>
          <a:stretch>
            <a:fillRect/>
          </a:stretch>
        </p:blipFill>
        <p:spPr>
          <a:xfrm>
            <a:off x="1306209" y="2204447"/>
            <a:ext cx="3900000" cy="2834084"/>
          </a:xfrm>
          <a:prstGeom prst="rect">
            <a:avLst/>
          </a:prstGeom>
        </p:spPr>
      </p:pic>
      <p:pic>
        <p:nvPicPr>
          <p:cNvPr id="8" name="Picture 7">
            <a:extLst>
              <a:ext uri="{FF2B5EF4-FFF2-40B4-BE49-F238E27FC236}">
                <a16:creationId xmlns:a16="http://schemas.microsoft.com/office/drawing/2014/main" id="{0376D872-CC5C-4B1F-8D02-A583DA7A43B2}"/>
              </a:ext>
            </a:extLst>
          </p:cNvPr>
          <p:cNvPicPr>
            <a:picLocks noChangeAspect="1"/>
          </p:cNvPicPr>
          <p:nvPr/>
        </p:nvPicPr>
        <p:blipFill>
          <a:blip r:embed="rId3"/>
          <a:stretch>
            <a:fillRect/>
          </a:stretch>
        </p:blipFill>
        <p:spPr>
          <a:xfrm>
            <a:off x="6872597" y="2204447"/>
            <a:ext cx="4633602" cy="2834084"/>
          </a:xfrm>
          <a:prstGeom prst="rect">
            <a:avLst/>
          </a:prstGeom>
        </p:spPr>
      </p:pic>
      <p:sp>
        <p:nvSpPr>
          <p:cNvPr id="11" name="TextBox 10">
            <a:extLst>
              <a:ext uri="{FF2B5EF4-FFF2-40B4-BE49-F238E27FC236}">
                <a16:creationId xmlns:a16="http://schemas.microsoft.com/office/drawing/2014/main" id="{D69F9EBE-34AC-4E70-B6B7-ED92ED65DCDE}"/>
              </a:ext>
            </a:extLst>
          </p:cNvPr>
          <p:cNvSpPr txBox="1"/>
          <p:nvPr/>
        </p:nvSpPr>
        <p:spPr>
          <a:xfrm>
            <a:off x="830510" y="5355772"/>
            <a:ext cx="10675689"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This leaves about 34 variables to choose from, and we will include all of them in our model testing. Although some variables might be very similar to one another, we include all for this first round.</a:t>
            </a:r>
          </a:p>
        </p:txBody>
      </p:sp>
    </p:spTree>
    <p:extLst>
      <p:ext uri="{BB962C8B-B14F-4D97-AF65-F5344CB8AC3E}">
        <p14:creationId xmlns:p14="http://schemas.microsoft.com/office/powerpoint/2010/main" val="480159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5AA07-72EC-4C50-AFA4-835986AF1FFB}"/>
              </a:ext>
            </a:extLst>
          </p:cNvPr>
          <p:cNvSpPr>
            <a:spLocks noGrp="1"/>
          </p:cNvSpPr>
          <p:nvPr>
            <p:ph type="title"/>
          </p:nvPr>
        </p:nvSpPr>
        <p:spPr>
          <a:xfrm>
            <a:off x="685801" y="339012"/>
            <a:ext cx="10131425" cy="1456267"/>
          </a:xfrm>
        </p:spPr>
        <p:txBody>
          <a:bodyPr/>
          <a:lstStyle/>
          <a:p>
            <a:r>
              <a:rPr lang="en-US" dirty="0"/>
              <a:t>Exploratory data analysis (EDA)</a:t>
            </a:r>
          </a:p>
        </p:txBody>
      </p:sp>
      <p:pic>
        <p:nvPicPr>
          <p:cNvPr id="4" name="Picture 3">
            <a:extLst>
              <a:ext uri="{FF2B5EF4-FFF2-40B4-BE49-F238E27FC236}">
                <a16:creationId xmlns:a16="http://schemas.microsoft.com/office/drawing/2014/main" id="{DBC28FD1-0078-42AC-8DE9-959A89C5C071}"/>
              </a:ext>
            </a:extLst>
          </p:cNvPr>
          <p:cNvPicPr>
            <a:picLocks noChangeAspect="1"/>
          </p:cNvPicPr>
          <p:nvPr/>
        </p:nvPicPr>
        <p:blipFill>
          <a:blip r:embed="rId2"/>
          <a:stretch>
            <a:fillRect/>
          </a:stretch>
        </p:blipFill>
        <p:spPr>
          <a:xfrm>
            <a:off x="313692" y="1795279"/>
            <a:ext cx="6677187" cy="3756435"/>
          </a:xfrm>
          <a:prstGeom prst="rect">
            <a:avLst/>
          </a:prstGeom>
        </p:spPr>
      </p:pic>
      <p:sp>
        <p:nvSpPr>
          <p:cNvPr id="5" name="TextBox 4">
            <a:extLst>
              <a:ext uri="{FF2B5EF4-FFF2-40B4-BE49-F238E27FC236}">
                <a16:creationId xmlns:a16="http://schemas.microsoft.com/office/drawing/2014/main" id="{EF02E037-065F-4A7E-8EF5-720AAD30756A}"/>
              </a:ext>
            </a:extLst>
          </p:cNvPr>
          <p:cNvSpPr txBox="1"/>
          <p:nvPr/>
        </p:nvSpPr>
        <p:spPr>
          <a:xfrm>
            <a:off x="7473820" y="1795279"/>
            <a:ext cx="4404488" cy="2862322"/>
          </a:xfrm>
          <a:prstGeom prst="rect">
            <a:avLst/>
          </a:prstGeom>
          <a:noFill/>
        </p:spPr>
        <p:txBody>
          <a:bodyPr wrap="square" rtlCol="0">
            <a:spAutoFit/>
          </a:bodyPr>
          <a:lstStyle/>
          <a:p>
            <a:pPr marL="285750" indent="-285750">
              <a:buFont typeface="Arial" panose="020B0604020202020204" pitchFamily="34" charset="0"/>
              <a:buChar char="•"/>
            </a:pPr>
            <a:r>
              <a:rPr lang="en-US" dirty="0"/>
              <a:t>Of the remaining variables, there are still quite a few variables which have null values. This provides a unique challenge as they can either be dropped or replaced with other values. Here, we have chosen to use the mean values for each variable to replace the null values with. </a:t>
            </a:r>
          </a:p>
          <a:p>
            <a:pPr marL="285750" indent="-285750">
              <a:buFont typeface="Arial" panose="020B0604020202020204" pitchFamily="34" charset="0"/>
              <a:buChar char="•"/>
            </a:pPr>
            <a:r>
              <a:rPr lang="en-US" dirty="0"/>
              <a:t>The models we selected also perform best on scaled data, so we will scale all the variables </a:t>
            </a:r>
          </a:p>
        </p:txBody>
      </p:sp>
    </p:spTree>
    <p:extLst>
      <p:ext uri="{BB962C8B-B14F-4D97-AF65-F5344CB8AC3E}">
        <p14:creationId xmlns:p14="http://schemas.microsoft.com/office/powerpoint/2010/main" val="1557557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CFA2F-A449-4CC5-90D5-9C45615BD099}"/>
              </a:ext>
            </a:extLst>
          </p:cNvPr>
          <p:cNvSpPr>
            <a:spLocks noGrp="1"/>
          </p:cNvSpPr>
          <p:nvPr>
            <p:ph type="title"/>
          </p:nvPr>
        </p:nvSpPr>
        <p:spPr>
          <a:xfrm>
            <a:off x="677412" y="223707"/>
            <a:ext cx="10131425" cy="1456267"/>
          </a:xfrm>
        </p:spPr>
        <p:txBody>
          <a:bodyPr/>
          <a:lstStyle/>
          <a:p>
            <a:r>
              <a:rPr lang="en-US" dirty="0"/>
              <a:t>Principal component analysis (PCA)</a:t>
            </a:r>
          </a:p>
        </p:txBody>
      </p:sp>
      <p:pic>
        <p:nvPicPr>
          <p:cNvPr id="4" name="Picture 3">
            <a:extLst>
              <a:ext uri="{FF2B5EF4-FFF2-40B4-BE49-F238E27FC236}">
                <a16:creationId xmlns:a16="http://schemas.microsoft.com/office/drawing/2014/main" id="{7AE44997-0767-4B6D-A5B7-7ADA493E17FC}"/>
              </a:ext>
            </a:extLst>
          </p:cNvPr>
          <p:cNvPicPr>
            <a:picLocks noChangeAspect="1"/>
          </p:cNvPicPr>
          <p:nvPr/>
        </p:nvPicPr>
        <p:blipFill>
          <a:blip r:embed="rId2"/>
          <a:stretch>
            <a:fillRect/>
          </a:stretch>
        </p:blipFill>
        <p:spPr>
          <a:xfrm>
            <a:off x="780408" y="1642681"/>
            <a:ext cx="4563558" cy="2574315"/>
          </a:xfrm>
          <a:prstGeom prst="rect">
            <a:avLst/>
          </a:prstGeom>
        </p:spPr>
      </p:pic>
      <p:pic>
        <p:nvPicPr>
          <p:cNvPr id="6" name="Picture 5">
            <a:extLst>
              <a:ext uri="{FF2B5EF4-FFF2-40B4-BE49-F238E27FC236}">
                <a16:creationId xmlns:a16="http://schemas.microsoft.com/office/drawing/2014/main" id="{76134E83-022F-4FAE-9703-BE0CC78B818D}"/>
              </a:ext>
            </a:extLst>
          </p:cNvPr>
          <p:cNvPicPr>
            <a:picLocks noChangeAspect="1"/>
          </p:cNvPicPr>
          <p:nvPr/>
        </p:nvPicPr>
        <p:blipFill>
          <a:blip r:embed="rId3"/>
          <a:stretch>
            <a:fillRect/>
          </a:stretch>
        </p:blipFill>
        <p:spPr>
          <a:xfrm>
            <a:off x="6564218" y="1653610"/>
            <a:ext cx="4745491" cy="2563386"/>
          </a:xfrm>
          <a:prstGeom prst="rect">
            <a:avLst/>
          </a:prstGeom>
        </p:spPr>
      </p:pic>
      <p:sp>
        <p:nvSpPr>
          <p:cNvPr id="7" name="TextBox 6">
            <a:extLst>
              <a:ext uri="{FF2B5EF4-FFF2-40B4-BE49-F238E27FC236}">
                <a16:creationId xmlns:a16="http://schemas.microsoft.com/office/drawing/2014/main" id="{BB333F14-1EAC-4868-B4EB-1F4AF46F3F7C}"/>
              </a:ext>
            </a:extLst>
          </p:cNvPr>
          <p:cNvSpPr txBox="1"/>
          <p:nvPr/>
        </p:nvSpPr>
        <p:spPr>
          <a:xfrm>
            <a:off x="677412" y="4655976"/>
            <a:ext cx="10799241" cy="923330"/>
          </a:xfrm>
          <a:prstGeom prst="rect">
            <a:avLst/>
          </a:prstGeom>
          <a:noFill/>
        </p:spPr>
        <p:txBody>
          <a:bodyPr wrap="square" rtlCol="0">
            <a:spAutoFit/>
          </a:bodyPr>
          <a:lstStyle/>
          <a:p>
            <a:pPr marL="285750" indent="-285750">
              <a:buFont typeface="Arial" panose="020B0604020202020204" pitchFamily="34" charset="0"/>
              <a:buChar char="•"/>
            </a:pPr>
            <a:r>
              <a:rPr lang="en-US" dirty="0"/>
              <a:t>Our Scree plot shows the PCA was successful but only a small percentage of variance was explained – 25%.</a:t>
            </a:r>
          </a:p>
          <a:p>
            <a:pPr marL="285750" indent="-285750">
              <a:buFont typeface="Arial" panose="020B0604020202020204" pitchFamily="34" charset="0"/>
              <a:buChar char="•"/>
            </a:pPr>
            <a:r>
              <a:rPr lang="en-US" dirty="0"/>
              <a:t>Total variance explained plot shows that 15 components are the optimal amount of clusters to keep about 80% of the variation of the data accounted for.</a:t>
            </a:r>
          </a:p>
        </p:txBody>
      </p:sp>
    </p:spTree>
    <p:extLst>
      <p:ext uri="{BB962C8B-B14F-4D97-AF65-F5344CB8AC3E}">
        <p14:creationId xmlns:p14="http://schemas.microsoft.com/office/powerpoint/2010/main" val="2279716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C2E30-8172-49B7-825C-8DE2CFD594FD}"/>
              </a:ext>
            </a:extLst>
          </p:cNvPr>
          <p:cNvSpPr>
            <a:spLocks noGrp="1"/>
          </p:cNvSpPr>
          <p:nvPr>
            <p:ph type="title"/>
          </p:nvPr>
        </p:nvSpPr>
        <p:spPr>
          <a:xfrm>
            <a:off x="685801" y="121576"/>
            <a:ext cx="10131425" cy="1456267"/>
          </a:xfrm>
        </p:spPr>
        <p:txBody>
          <a:bodyPr/>
          <a:lstStyle/>
          <a:p>
            <a:r>
              <a:rPr lang="en-US" dirty="0"/>
              <a:t>PCA with k-means clustering</a:t>
            </a:r>
          </a:p>
        </p:txBody>
      </p:sp>
      <p:pic>
        <p:nvPicPr>
          <p:cNvPr id="7" name="Picture 6">
            <a:extLst>
              <a:ext uri="{FF2B5EF4-FFF2-40B4-BE49-F238E27FC236}">
                <a16:creationId xmlns:a16="http://schemas.microsoft.com/office/drawing/2014/main" id="{680E713A-94A0-4162-98C1-A7517C3DFB29}"/>
              </a:ext>
            </a:extLst>
          </p:cNvPr>
          <p:cNvPicPr>
            <a:picLocks noChangeAspect="1"/>
          </p:cNvPicPr>
          <p:nvPr/>
        </p:nvPicPr>
        <p:blipFill>
          <a:blip r:embed="rId2"/>
          <a:stretch>
            <a:fillRect/>
          </a:stretch>
        </p:blipFill>
        <p:spPr>
          <a:xfrm>
            <a:off x="450210" y="1321104"/>
            <a:ext cx="6254930" cy="3681287"/>
          </a:xfrm>
          <a:prstGeom prst="rect">
            <a:avLst/>
          </a:prstGeom>
        </p:spPr>
      </p:pic>
      <p:pic>
        <p:nvPicPr>
          <p:cNvPr id="10" name="Picture 9">
            <a:extLst>
              <a:ext uri="{FF2B5EF4-FFF2-40B4-BE49-F238E27FC236}">
                <a16:creationId xmlns:a16="http://schemas.microsoft.com/office/drawing/2014/main" id="{9CD35008-3D89-403B-A2F0-AC2EC516D511}"/>
              </a:ext>
            </a:extLst>
          </p:cNvPr>
          <p:cNvPicPr>
            <a:picLocks noChangeAspect="1"/>
          </p:cNvPicPr>
          <p:nvPr/>
        </p:nvPicPr>
        <p:blipFill>
          <a:blip r:embed="rId3"/>
          <a:stretch>
            <a:fillRect/>
          </a:stretch>
        </p:blipFill>
        <p:spPr>
          <a:xfrm>
            <a:off x="6813258" y="1321104"/>
            <a:ext cx="5304639" cy="1883490"/>
          </a:xfrm>
          <a:prstGeom prst="rect">
            <a:avLst/>
          </a:prstGeom>
        </p:spPr>
      </p:pic>
      <p:sp>
        <p:nvSpPr>
          <p:cNvPr id="12" name="TextBox 11">
            <a:extLst>
              <a:ext uri="{FF2B5EF4-FFF2-40B4-BE49-F238E27FC236}">
                <a16:creationId xmlns:a16="http://schemas.microsoft.com/office/drawing/2014/main" id="{57E83755-A29F-4954-A1C8-61A4F74D6850}"/>
              </a:ext>
            </a:extLst>
          </p:cNvPr>
          <p:cNvSpPr txBox="1"/>
          <p:nvPr/>
        </p:nvSpPr>
        <p:spPr>
          <a:xfrm>
            <a:off x="7189364" y="3653407"/>
            <a:ext cx="4552426" cy="2031325"/>
          </a:xfrm>
          <a:prstGeom prst="rect">
            <a:avLst/>
          </a:prstGeom>
          <a:noFill/>
        </p:spPr>
        <p:txBody>
          <a:bodyPr wrap="square" rtlCol="0">
            <a:spAutoFit/>
          </a:bodyPr>
          <a:lstStyle/>
          <a:p>
            <a:pPr marL="285750" indent="-285750">
              <a:buFont typeface="Arial" panose="020B0604020202020204" pitchFamily="34" charset="0"/>
              <a:buChar char="•"/>
            </a:pPr>
            <a:r>
              <a:rPr lang="en-US" dirty="0"/>
              <a:t>PCA with K means showed that 53.7% of variance could be reported over 6 dimensions which was an increase on just the PCA model of 25%</a:t>
            </a:r>
          </a:p>
          <a:p>
            <a:pPr marL="285750" indent="-285750">
              <a:buFont typeface="Arial" panose="020B0604020202020204" pitchFamily="34" charset="0"/>
              <a:buChar char="•"/>
            </a:pPr>
            <a:r>
              <a:rPr lang="en-US" dirty="0"/>
              <a:t>This model scored low in accuracy percentage with only 48.7% accuracy leaving large room for improvement. </a:t>
            </a:r>
          </a:p>
        </p:txBody>
      </p:sp>
    </p:spTree>
    <p:extLst>
      <p:ext uri="{BB962C8B-B14F-4D97-AF65-F5344CB8AC3E}">
        <p14:creationId xmlns:p14="http://schemas.microsoft.com/office/powerpoint/2010/main" val="3974493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B58DE-B0D7-4D62-A440-19787076A170}"/>
              </a:ext>
            </a:extLst>
          </p:cNvPr>
          <p:cNvSpPr>
            <a:spLocks noGrp="1"/>
          </p:cNvSpPr>
          <p:nvPr>
            <p:ph type="title"/>
          </p:nvPr>
        </p:nvSpPr>
        <p:spPr>
          <a:xfrm>
            <a:off x="677412" y="165755"/>
            <a:ext cx="10131425" cy="1456267"/>
          </a:xfrm>
        </p:spPr>
        <p:txBody>
          <a:bodyPr/>
          <a:lstStyle/>
          <a:p>
            <a:r>
              <a:rPr lang="en-US" dirty="0"/>
              <a:t>K means clustering on original data</a:t>
            </a:r>
          </a:p>
        </p:txBody>
      </p:sp>
      <p:pic>
        <p:nvPicPr>
          <p:cNvPr id="4" name="Picture 3">
            <a:extLst>
              <a:ext uri="{FF2B5EF4-FFF2-40B4-BE49-F238E27FC236}">
                <a16:creationId xmlns:a16="http://schemas.microsoft.com/office/drawing/2014/main" id="{D69FF320-8F07-4225-A149-EC26F39CE52F}"/>
              </a:ext>
            </a:extLst>
          </p:cNvPr>
          <p:cNvPicPr>
            <a:picLocks noChangeAspect="1"/>
          </p:cNvPicPr>
          <p:nvPr/>
        </p:nvPicPr>
        <p:blipFill>
          <a:blip r:embed="rId2"/>
          <a:stretch>
            <a:fillRect/>
          </a:stretch>
        </p:blipFill>
        <p:spPr>
          <a:xfrm>
            <a:off x="339440" y="1429609"/>
            <a:ext cx="5499454" cy="3246497"/>
          </a:xfrm>
          <a:prstGeom prst="rect">
            <a:avLst/>
          </a:prstGeom>
        </p:spPr>
      </p:pic>
      <p:pic>
        <p:nvPicPr>
          <p:cNvPr id="6" name="Picture 5">
            <a:extLst>
              <a:ext uri="{FF2B5EF4-FFF2-40B4-BE49-F238E27FC236}">
                <a16:creationId xmlns:a16="http://schemas.microsoft.com/office/drawing/2014/main" id="{075218E0-145F-43FF-ADF6-A2EC06681261}"/>
              </a:ext>
            </a:extLst>
          </p:cNvPr>
          <p:cNvPicPr>
            <a:picLocks noChangeAspect="1"/>
          </p:cNvPicPr>
          <p:nvPr/>
        </p:nvPicPr>
        <p:blipFill>
          <a:blip r:embed="rId3"/>
          <a:stretch>
            <a:fillRect/>
          </a:stretch>
        </p:blipFill>
        <p:spPr>
          <a:xfrm>
            <a:off x="6176866" y="1429609"/>
            <a:ext cx="5675694" cy="3246497"/>
          </a:xfrm>
          <a:prstGeom prst="rect">
            <a:avLst/>
          </a:prstGeom>
        </p:spPr>
      </p:pic>
      <p:sp>
        <p:nvSpPr>
          <p:cNvPr id="7" name="TextBox 6">
            <a:extLst>
              <a:ext uri="{FF2B5EF4-FFF2-40B4-BE49-F238E27FC236}">
                <a16:creationId xmlns:a16="http://schemas.microsoft.com/office/drawing/2014/main" id="{7CEF8CA0-8DAE-4FDC-9825-7B8393F811C8}"/>
              </a:ext>
            </a:extLst>
          </p:cNvPr>
          <p:cNvSpPr txBox="1"/>
          <p:nvPr/>
        </p:nvSpPr>
        <p:spPr>
          <a:xfrm>
            <a:off x="419878" y="4954555"/>
            <a:ext cx="11252718"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elbow chart for ideal clusters is difficult to read – it initially begins to curve at 2 but does not fully curve until 4, so we decided on 4 clusters.</a:t>
            </a:r>
          </a:p>
          <a:p>
            <a:pPr marL="285750" indent="-285750">
              <a:buFont typeface="Arial" panose="020B0604020202020204" pitchFamily="34" charset="0"/>
              <a:buChar char="•"/>
            </a:pPr>
            <a:r>
              <a:rPr lang="en-US" dirty="0"/>
              <a:t>This model proved very successful with a 86.7% accuracy rate.</a:t>
            </a:r>
          </a:p>
        </p:txBody>
      </p:sp>
    </p:spTree>
    <p:extLst>
      <p:ext uri="{BB962C8B-B14F-4D97-AF65-F5344CB8AC3E}">
        <p14:creationId xmlns:p14="http://schemas.microsoft.com/office/powerpoint/2010/main" val="2872173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D7B5F-8F5E-4064-9DE5-664FC2FCB942}"/>
              </a:ext>
            </a:extLst>
          </p:cNvPr>
          <p:cNvSpPr>
            <a:spLocks noGrp="1"/>
          </p:cNvSpPr>
          <p:nvPr>
            <p:ph type="title"/>
          </p:nvPr>
        </p:nvSpPr>
        <p:spPr>
          <a:xfrm>
            <a:off x="685801" y="255036"/>
            <a:ext cx="10131425" cy="1456267"/>
          </a:xfrm>
        </p:spPr>
        <p:txBody>
          <a:bodyPr/>
          <a:lstStyle/>
          <a:p>
            <a:r>
              <a:rPr lang="en-US" dirty="0"/>
              <a:t>Hierarchical clustering</a:t>
            </a:r>
          </a:p>
        </p:txBody>
      </p:sp>
      <p:pic>
        <p:nvPicPr>
          <p:cNvPr id="6" name="Picture 5">
            <a:extLst>
              <a:ext uri="{FF2B5EF4-FFF2-40B4-BE49-F238E27FC236}">
                <a16:creationId xmlns:a16="http://schemas.microsoft.com/office/drawing/2014/main" id="{40F68C8E-295C-4F3D-8A68-9EADF6AFF9FD}"/>
              </a:ext>
            </a:extLst>
          </p:cNvPr>
          <p:cNvPicPr>
            <a:picLocks noChangeAspect="1"/>
          </p:cNvPicPr>
          <p:nvPr/>
        </p:nvPicPr>
        <p:blipFill>
          <a:blip r:embed="rId2"/>
          <a:stretch>
            <a:fillRect/>
          </a:stretch>
        </p:blipFill>
        <p:spPr>
          <a:xfrm>
            <a:off x="395191" y="1540815"/>
            <a:ext cx="5033142" cy="3068508"/>
          </a:xfrm>
          <a:prstGeom prst="rect">
            <a:avLst/>
          </a:prstGeom>
        </p:spPr>
      </p:pic>
      <p:pic>
        <p:nvPicPr>
          <p:cNvPr id="8" name="Picture 7">
            <a:extLst>
              <a:ext uri="{FF2B5EF4-FFF2-40B4-BE49-F238E27FC236}">
                <a16:creationId xmlns:a16="http://schemas.microsoft.com/office/drawing/2014/main" id="{34BC50E7-5401-4AB8-9D27-3EF72DEC78C0}"/>
              </a:ext>
            </a:extLst>
          </p:cNvPr>
          <p:cNvPicPr>
            <a:picLocks noChangeAspect="1"/>
          </p:cNvPicPr>
          <p:nvPr/>
        </p:nvPicPr>
        <p:blipFill>
          <a:blip r:embed="rId3"/>
          <a:stretch>
            <a:fillRect/>
          </a:stretch>
        </p:blipFill>
        <p:spPr>
          <a:xfrm>
            <a:off x="5940967" y="1540815"/>
            <a:ext cx="4876259" cy="3068508"/>
          </a:xfrm>
          <a:prstGeom prst="rect">
            <a:avLst/>
          </a:prstGeom>
        </p:spPr>
      </p:pic>
      <p:sp>
        <p:nvSpPr>
          <p:cNvPr id="9" name="TextBox 8">
            <a:extLst>
              <a:ext uri="{FF2B5EF4-FFF2-40B4-BE49-F238E27FC236}">
                <a16:creationId xmlns:a16="http://schemas.microsoft.com/office/drawing/2014/main" id="{78440B83-C8E3-419F-AC72-E61F98FBCE0B}"/>
              </a:ext>
            </a:extLst>
          </p:cNvPr>
          <p:cNvSpPr txBox="1"/>
          <p:nvPr/>
        </p:nvSpPr>
        <p:spPr>
          <a:xfrm>
            <a:off x="494522" y="4926563"/>
            <a:ext cx="1090748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optimal numbers of clusters for hierarchical was very interesting as it only listed two clusters as the optimal amount. However, the clustering model eventually put things into four different clusters.</a:t>
            </a:r>
          </a:p>
          <a:p>
            <a:pPr marL="285750" indent="-285750">
              <a:buFont typeface="Arial" panose="020B0604020202020204" pitchFamily="34" charset="0"/>
              <a:buChar char="•"/>
            </a:pPr>
            <a:r>
              <a:rPr lang="en-US" dirty="0"/>
              <a:t>It was difficult to gauge the percent accuracy with this model. But we compared the results of the clustering on sales price and they compared favorably to the original sales price. The K-means clustering was still more accurate though. </a:t>
            </a:r>
          </a:p>
        </p:txBody>
      </p:sp>
    </p:spTree>
    <p:extLst>
      <p:ext uri="{BB962C8B-B14F-4D97-AF65-F5344CB8AC3E}">
        <p14:creationId xmlns:p14="http://schemas.microsoft.com/office/powerpoint/2010/main" val="39477665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{8DC375C1-013D-44AC-ABAA-FB1773ECDC80}tf03457452</Template>
  <TotalTime>498</TotalTime>
  <Words>1079</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Ames, Iowa in Focus: Using Pertinent Economic Data to Predict Housing Sales Prices</vt:lpstr>
      <vt:lpstr>Research question &amp; modeling problems</vt:lpstr>
      <vt:lpstr>About the data…</vt:lpstr>
      <vt:lpstr>Exploratory data analysis (EDA)</vt:lpstr>
      <vt:lpstr>Exploratory data analysis (EDA)</vt:lpstr>
      <vt:lpstr>Principal component analysis (PCA)</vt:lpstr>
      <vt:lpstr>PCA with k-means clustering</vt:lpstr>
      <vt:lpstr>K means clustering on original data</vt:lpstr>
      <vt:lpstr>Hierarchical clustering</vt:lpstr>
      <vt:lpstr>Comparison of models &amp; Analysis</vt:lpstr>
      <vt:lpstr>Final thoughts &amp; Future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final project</dc:title>
  <dc:creator>Desai, Sonny J</dc:creator>
  <cp:lastModifiedBy>Desai, Sonny J</cp:lastModifiedBy>
  <cp:revision>10</cp:revision>
  <dcterms:created xsi:type="dcterms:W3CDTF">2021-06-09T02:31:29Z</dcterms:created>
  <dcterms:modified xsi:type="dcterms:W3CDTF">2021-08-28T19:23:56Z</dcterms:modified>
</cp:coreProperties>
</file>