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8C5A1-3B70-48CB-B678-CD441E0EBCA0}"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n-US"/>
        </a:p>
      </dgm:t>
    </dgm:pt>
    <dgm:pt modelId="{958944EA-74EF-44E1-8EF6-3078519C5728}">
      <dgm:prSet/>
      <dgm:spPr/>
      <dgm:t>
        <a:bodyPr/>
        <a:lstStyle/>
        <a:p>
          <a:r>
            <a:rPr lang="fr-FR" dirty="0"/>
            <a:t>Sécurisation de la base de donnée contre les attaques d’utilisateurs malveillants</a:t>
          </a:r>
          <a:endParaRPr lang="en-US" dirty="0"/>
        </a:p>
      </dgm:t>
    </dgm:pt>
    <dgm:pt modelId="{04E8D1D6-69E1-40CC-8FCE-F5DA6DED3CFF}" type="parTrans" cxnId="{88CF06FF-7D8D-4E47-BF00-DD05C127ECFF}">
      <dgm:prSet/>
      <dgm:spPr/>
      <dgm:t>
        <a:bodyPr/>
        <a:lstStyle/>
        <a:p>
          <a:endParaRPr lang="en-US"/>
        </a:p>
      </dgm:t>
    </dgm:pt>
    <dgm:pt modelId="{271B403A-EA01-47EF-9AE3-F19B63297770}" type="sibTrans" cxnId="{88CF06FF-7D8D-4E47-BF00-DD05C127ECFF}">
      <dgm:prSet/>
      <dgm:spPr/>
      <dgm:t>
        <a:bodyPr/>
        <a:lstStyle/>
        <a:p>
          <a:endParaRPr lang="en-US"/>
        </a:p>
      </dgm:t>
    </dgm:pt>
    <dgm:pt modelId="{7C491D35-DC75-444F-9ED7-1C3DDF2FCE6F}">
      <dgm:prSet/>
      <dgm:spPr/>
      <dgm:t>
        <a:bodyPr/>
        <a:lstStyle/>
        <a:p>
          <a:r>
            <a:rPr lang="fr-FR"/>
            <a:t>Respect des recommandations de l’OWASP</a:t>
          </a:r>
          <a:endParaRPr lang="en-US"/>
        </a:p>
      </dgm:t>
    </dgm:pt>
    <dgm:pt modelId="{498645A4-0723-4457-81DE-A69AC2CB2FC6}" type="parTrans" cxnId="{5BDC7CA0-B9D8-44C7-9F96-AFC74BE2CDF6}">
      <dgm:prSet/>
      <dgm:spPr/>
      <dgm:t>
        <a:bodyPr/>
        <a:lstStyle/>
        <a:p>
          <a:endParaRPr lang="en-US"/>
        </a:p>
      </dgm:t>
    </dgm:pt>
    <dgm:pt modelId="{4C564AAE-5B19-4E42-85E7-786780723691}" type="sibTrans" cxnId="{5BDC7CA0-B9D8-44C7-9F96-AFC74BE2CDF6}">
      <dgm:prSet/>
      <dgm:spPr/>
      <dgm:t>
        <a:bodyPr/>
        <a:lstStyle/>
        <a:p>
          <a:endParaRPr lang="en-US"/>
        </a:p>
      </dgm:t>
    </dgm:pt>
    <dgm:pt modelId="{48EB31BB-2CA2-4517-801A-F4AFD2505207}">
      <dgm:prSet/>
      <dgm:spPr/>
      <dgm:t>
        <a:bodyPr/>
        <a:lstStyle/>
        <a:p>
          <a:r>
            <a:rPr lang="fr-FR"/>
            <a:t>Respect de la RGPD vis-à-vis des données utilisateurs</a:t>
          </a:r>
          <a:endParaRPr lang="en-US"/>
        </a:p>
      </dgm:t>
    </dgm:pt>
    <dgm:pt modelId="{57285D41-D1B8-477A-9F50-60001DA95849}" type="parTrans" cxnId="{1F3756A4-1E66-409B-9B8C-A9F61D0B4958}">
      <dgm:prSet/>
      <dgm:spPr/>
      <dgm:t>
        <a:bodyPr/>
        <a:lstStyle/>
        <a:p>
          <a:endParaRPr lang="en-US"/>
        </a:p>
      </dgm:t>
    </dgm:pt>
    <dgm:pt modelId="{33CFD69F-F49B-4F35-B218-4BD4B68EA705}" type="sibTrans" cxnId="{1F3756A4-1E66-409B-9B8C-A9F61D0B4958}">
      <dgm:prSet/>
      <dgm:spPr/>
      <dgm:t>
        <a:bodyPr/>
        <a:lstStyle/>
        <a:p>
          <a:endParaRPr lang="en-US"/>
        </a:p>
      </dgm:t>
    </dgm:pt>
    <dgm:pt modelId="{F520BCD8-54B7-4A66-9A9D-C7B960F130CA}" type="pres">
      <dgm:prSet presAssocID="{1DF8C5A1-3B70-48CB-B678-CD441E0EBCA0}" presName="linear" presStyleCnt="0">
        <dgm:presLayoutVars>
          <dgm:animLvl val="lvl"/>
          <dgm:resizeHandles val="exact"/>
        </dgm:presLayoutVars>
      </dgm:prSet>
      <dgm:spPr/>
    </dgm:pt>
    <dgm:pt modelId="{49BE8CC9-8FE3-46AC-A6BE-66E6862AC059}" type="pres">
      <dgm:prSet presAssocID="{958944EA-74EF-44E1-8EF6-3078519C5728}" presName="parentText" presStyleLbl="node1" presStyleIdx="0" presStyleCnt="3">
        <dgm:presLayoutVars>
          <dgm:chMax val="0"/>
          <dgm:bulletEnabled val="1"/>
        </dgm:presLayoutVars>
      </dgm:prSet>
      <dgm:spPr/>
    </dgm:pt>
    <dgm:pt modelId="{6DBCB651-63C6-455A-A280-50233CECAADD}" type="pres">
      <dgm:prSet presAssocID="{271B403A-EA01-47EF-9AE3-F19B63297770}" presName="spacer" presStyleCnt="0"/>
      <dgm:spPr/>
    </dgm:pt>
    <dgm:pt modelId="{58F71F51-0E7E-4533-AB7D-5F05FEE13BF3}" type="pres">
      <dgm:prSet presAssocID="{7C491D35-DC75-444F-9ED7-1C3DDF2FCE6F}" presName="parentText" presStyleLbl="node1" presStyleIdx="1" presStyleCnt="3">
        <dgm:presLayoutVars>
          <dgm:chMax val="0"/>
          <dgm:bulletEnabled val="1"/>
        </dgm:presLayoutVars>
      </dgm:prSet>
      <dgm:spPr/>
    </dgm:pt>
    <dgm:pt modelId="{86D518CE-158B-4F7B-BA72-9D5A36A1A0F4}" type="pres">
      <dgm:prSet presAssocID="{4C564AAE-5B19-4E42-85E7-786780723691}" presName="spacer" presStyleCnt="0"/>
      <dgm:spPr/>
    </dgm:pt>
    <dgm:pt modelId="{5CFDF91A-4BCD-4DBC-854F-0EE8E02FFC7A}" type="pres">
      <dgm:prSet presAssocID="{48EB31BB-2CA2-4517-801A-F4AFD2505207}" presName="parentText" presStyleLbl="node1" presStyleIdx="2" presStyleCnt="3">
        <dgm:presLayoutVars>
          <dgm:chMax val="0"/>
          <dgm:bulletEnabled val="1"/>
        </dgm:presLayoutVars>
      </dgm:prSet>
      <dgm:spPr/>
    </dgm:pt>
  </dgm:ptLst>
  <dgm:cxnLst>
    <dgm:cxn modelId="{CA9A2098-CD62-49A5-82B4-F6D34AC601B3}" type="presOf" srcId="{1DF8C5A1-3B70-48CB-B678-CD441E0EBCA0}" destId="{F520BCD8-54B7-4A66-9A9D-C7B960F130CA}" srcOrd="0" destOrd="0" presId="urn:microsoft.com/office/officeart/2005/8/layout/vList2"/>
    <dgm:cxn modelId="{3CEF9799-421A-4F1A-9367-55CBB41A10E8}" type="presOf" srcId="{958944EA-74EF-44E1-8EF6-3078519C5728}" destId="{49BE8CC9-8FE3-46AC-A6BE-66E6862AC059}" srcOrd="0" destOrd="0" presId="urn:microsoft.com/office/officeart/2005/8/layout/vList2"/>
    <dgm:cxn modelId="{5BDC7CA0-B9D8-44C7-9F96-AFC74BE2CDF6}" srcId="{1DF8C5A1-3B70-48CB-B678-CD441E0EBCA0}" destId="{7C491D35-DC75-444F-9ED7-1C3DDF2FCE6F}" srcOrd="1" destOrd="0" parTransId="{498645A4-0723-4457-81DE-A69AC2CB2FC6}" sibTransId="{4C564AAE-5B19-4E42-85E7-786780723691}"/>
    <dgm:cxn modelId="{1F3756A4-1E66-409B-9B8C-A9F61D0B4958}" srcId="{1DF8C5A1-3B70-48CB-B678-CD441E0EBCA0}" destId="{48EB31BB-2CA2-4517-801A-F4AFD2505207}" srcOrd="2" destOrd="0" parTransId="{57285D41-D1B8-477A-9F50-60001DA95849}" sibTransId="{33CFD69F-F49B-4F35-B218-4BD4B68EA705}"/>
    <dgm:cxn modelId="{48A34AD0-FEE5-43A2-8CE9-6E4D77E8969C}" type="presOf" srcId="{48EB31BB-2CA2-4517-801A-F4AFD2505207}" destId="{5CFDF91A-4BCD-4DBC-854F-0EE8E02FFC7A}" srcOrd="0" destOrd="0" presId="urn:microsoft.com/office/officeart/2005/8/layout/vList2"/>
    <dgm:cxn modelId="{771958F9-ADA3-46AE-8480-9F25BD7939D4}" type="presOf" srcId="{7C491D35-DC75-444F-9ED7-1C3DDF2FCE6F}" destId="{58F71F51-0E7E-4533-AB7D-5F05FEE13BF3}" srcOrd="0" destOrd="0" presId="urn:microsoft.com/office/officeart/2005/8/layout/vList2"/>
    <dgm:cxn modelId="{88CF06FF-7D8D-4E47-BF00-DD05C127ECFF}" srcId="{1DF8C5A1-3B70-48CB-B678-CD441E0EBCA0}" destId="{958944EA-74EF-44E1-8EF6-3078519C5728}" srcOrd="0" destOrd="0" parTransId="{04E8D1D6-69E1-40CC-8FCE-F5DA6DED3CFF}" sibTransId="{271B403A-EA01-47EF-9AE3-F19B63297770}"/>
    <dgm:cxn modelId="{EDCA78DE-56E0-4B1D-A43D-9FB08D9D5240}" type="presParOf" srcId="{F520BCD8-54B7-4A66-9A9D-C7B960F130CA}" destId="{49BE8CC9-8FE3-46AC-A6BE-66E6862AC059}" srcOrd="0" destOrd="0" presId="urn:microsoft.com/office/officeart/2005/8/layout/vList2"/>
    <dgm:cxn modelId="{07996352-F416-47C7-8A31-10659079336B}" type="presParOf" srcId="{F520BCD8-54B7-4A66-9A9D-C7B960F130CA}" destId="{6DBCB651-63C6-455A-A280-50233CECAADD}" srcOrd="1" destOrd="0" presId="urn:microsoft.com/office/officeart/2005/8/layout/vList2"/>
    <dgm:cxn modelId="{C4744257-1820-46BF-8ADF-0774ADBDA11E}" type="presParOf" srcId="{F520BCD8-54B7-4A66-9A9D-C7B960F130CA}" destId="{58F71F51-0E7E-4533-AB7D-5F05FEE13BF3}" srcOrd="2" destOrd="0" presId="urn:microsoft.com/office/officeart/2005/8/layout/vList2"/>
    <dgm:cxn modelId="{09AFADAF-5B70-4B80-83A5-6932DFA57124}" type="presParOf" srcId="{F520BCD8-54B7-4A66-9A9D-C7B960F130CA}" destId="{86D518CE-158B-4F7B-BA72-9D5A36A1A0F4}" srcOrd="3" destOrd="0" presId="urn:microsoft.com/office/officeart/2005/8/layout/vList2"/>
    <dgm:cxn modelId="{E8ABD823-B118-48E1-BC91-FE3697F72664}" type="presParOf" srcId="{F520BCD8-54B7-4A66-9A9D-C7B960F130CA}" destId="{5CFDF91A-4BCD-4DBC-854F-0EE8E02FFC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E8CC9-8FE3-46AC-A6BE-66E6862AC059}">
      <dsp:nvSpPr>
        <dsp:cNvPr id="0" name=""/>
        <dsp:cNvSpPr/>
      </dsp:nvSpPr>
      <dsp:spPr>
        <a:xfrm>
          <a:off x="0" y="19499"/>
          <a:ext cx="9601200" cy="11232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dirty="0"/>
            <a:t>Sécurisation de la base de donnée contre les attaques d’utilisateurs malveillants</a:t>
          </a:r>
          <a:endParaRPr lang="en-US" sz="3000" kern="1200" dirty="0"/>
        </a:p>
      </dsp:txBody>
      <dsp:txXfrm>
        <a:off x="54830" y="74329"/>
        <a:ext cx="9491540" cy="1013540"/>
      </dsp:txXfrm>
    </dsp:sp>
    <dsp:sp modelId="{58F71F51-0E7E-4533-AB7D-5F05FEE13BF3}">
      <dsp:nvSpPr>
        <dsp:cNvPr id="0" name=""/>
        <dsp:cNvSpPr/>
      </dsp:nvSpPr>
      <dsp:spPr>
        <a:xfrm>
          <a:off x="0" y="1229099"/>
          <a:ext cx="9601200" cy="11232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Respect des recommandations de l’OWASP</a:t>
          </a:r>
          <a:endParaRPr lang="en-US" sz="3000" kern="1200"/>
        </a:p>
      </dsp:txBody>
      <dsp:txXfrm>
        <a:off x="54830" y="1283929"/>
        <a:ext cx="9491540" cy="1013540"/>
      </dsp:txXfrm>
    </dsp:sp>
    <dsp:sp modelId="{5CFDF91A-4BCD-4DBC-854F-0EE8E02FFC7A}">
      <dsp:nvSpPr>
        <dsp:cNvPr id="0" name=""/>
        <dsp:cNvSpPr/>
      </dsp:nvSpPr>
      <dsp:spPr>
        <a:xfrm>
          <a:off x="0" y="2438700"/>
          <a:ext cx="9601200" cy="11232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Respect de la RGPD vis-à-vis des données utilisateurs</a:t>
          </a:r>
          <a:endParaRPr lang="en-US" sz="3000" kern="1200"/>
        </a:p>
      </dsp:txBody>
      <dsp:txXfrm>
        <a:off x="54830" y="2493530"/>
        <a:ext cx="9491540" cy="1013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52169-FDE1-49C4-B742-DE0EE27AA9FF}"/>
              </a:ext>
            </a:extLst>
          </p:cNvPr>
          <p:cNvSpPr>
            <a:spLocks noGrp="1"/>
          </p:cNvSpPr>
          <p:nvPr>
            <p:ph type="ctrTitle"/>
          </p:nvPr>
        </p:nvSpPr>
        <p:spPr/>
        <p:txBody>
          <a:bodyPr/>
          <a:lstStyle/>
          <a:p>
            <a:r>
              <a:rPr lang="fr-FR" dirty="0" err="1"/>
              <a:t>Groupomania</a:t>
            </a:r>
            <a:endParaRPr lang="fr-FR" dirty="0"/>
          </a:p>
        </p:txBody>
      </p:sp>
      <p:sp>
        <p:nvSpPr>
          <p:cNvPr id="3" name="Sous-titre 2">
            <a:extLst>
              <a:ext uri="{FF2B5EF4-FFF2-40B4-BE49-F238E27FC236}">
                <a16:creationId xmlns:a16="http://schemas.microsoft.com/office/drawing/2014/main" id="{5976A51E-5055-487D-AAF1-94A6C2991AA1}"/>
              </a:ext>
            </a:extLst>
          </p:cNvPr>
          <p:cNvSpPr>
            <a:spLocks noGrp="1"/>
          </p:cNvSpPr>
          <p:nvPr>
            <p:ph type="subTitle" idx="1"/>
          </p:nvPr>
        </p:nvSpPr>
        <p:spPr/>
        <p:txBody>
          <a:bodyPr/>
          <a:lstStyle/>
          <a:p>
            <a:r>
              <a:rPr lang="fr-FR" dirty="0"/>
              <a:t>Projet n°7 réseau social d’entreprise</a:t>
            </a:r>
          </a:p>
        </p:txBody>
      </p:sp>
    </p:spTree>
    <p:extLst>
      <p:ext uri="{BB962C8B-B14F-4D97-AF65-F5344CB8AC3E}">
        <p14:creationId xmlns:p14="http://schemas.microsoft.com/office/powerpoint/2010/main" val="128755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209FB-239D-4DAD-AAD6-85142700C022}"/>
              </a:ext>
            </a:extLst>
          </p:cNvPr>
          <p:cNvSpPr>
            <a:spLocks noGrp="1"/>
          </p:cNvSpPr>
          <p:nvPr>
            <p:ph type="title"/>
          </p:nvPr>
        </p:nvSpPr>
        <p:spPr>
          <a:xfrm>
            <a:off x="1371600" y="685800"/>
            <a:ext cx="3282695" cy="1485900"/>
          </a:xfrm>
        </p:spPr>
        <p:txBody>
          <a:bodyPr>
            <a:normAutofit/>
          </a:bodyPr>
          <a:lstStyle/>
          <a:p>
            <a:r>
              <a:rPr lang="fr-FR" dirty="0"/>
              <a:t>Sommaire</a:t>
            </a:r>
          </a:p>
        </p:txBody>
      </p:sp>
      <p:sp>
        <p:nvSpPr>
          <p:cNvPr id="3" name="Espace réservé du contenu 2">
            <a:extLst>
              <a:ext uri="{FF2B5EF4-FFF2-40B4-BE49-F238E27FC236}">
                <a16:creationId xmlns:a16="http://schemas.microsoft.com/office/drawing/2014/main" id="{EF90D041-B078-447A-9CF0-BB15ED4040FA}"/>
              </a:ext>
            </a:extLst>
          </p:cNvPr>
          <p:cNvSpPr>
            <a:spLocks noGrp="1"/>
          </p:cNvSpPr>
          <p:nvPr>
            <p:ph idx="1"/>
          </p:nvPr>
        </p:nvSpPr>
        <p:spPr>
          <a:xfrm>
            <a:off x="1371600" y="2286000"/>
            <a:ext cx="3282694" cy="3581400"/>
          </a:xfrm>
        </p:spPr>
        <p:txBody>
          <a:bodyPr>
            <a:normAutofit/>
          </a:bodyPr>
          <a:lstStyle/>
          <a:p>
            <a:r>
              <a:rPr lang="fr-FR" sz="1900"/>
              <a:t>Présentation des fonctionnalités sur l’application</a:t>
            </a:r>
          </a:p>
          <a:p>
            <a:r>
              <a:rPr lang="fr-FR" sz="1900"/>
              <a:t>Choix des technologies</a:t>
            </a:r>
          </a:p>
          <a:p>
            <a:r>
              <a:rPr lang="fr-FR" sz="1900"/>
              <a:t>Présentation de la maquette</a:t>
            </a:r>
          </a:p>
          <a:p>
            <a:r>
              <a:rPr lang="fr-FR" sz="1900"/>
              <a:t>Accessibilité</a:t>
            </a:r>
          </a:p>
          <a:p>
            <a:r>
              <a:rPr lang="fr-FR" sz="1900"/>
              <a:t>Sécurité de l’application</a:t>
            </a:r>
          </a:p>
          <a:p>
            <a:r>
              <a:rPr lang="fr-FR" sz="1900"/>
              <a:t>Axes d’améliorations du MVP</a:t>
            </a:r>
          </a:p>
        </p:txBody>
      </p:sp>
      <p:pic>
        <p:nvPicPr>
          <p:cNvPr id="5" name="Image 4">
            <a:extLst>
              <a:ext uri="{FF2B5EF4-FFF2-40B4-BE49-F238E27FC236}">
                <a16:creationId xmlns:a16="http://schemas.microsoft.com/office/drawing/2014/main" id="{3CBC6156-CA45-413F-B755-AA7B80789BBD}"/>
              </a:ext>
            </a:extLst>
          </p:cNvPr>
          <p:cNvPicPr>
            <a:picLocks noChangeAspect="1"/>
          </p:cNvPicPr>
          <p:nvPr/>
        </p:nvPicPr>
        <p:blipFill>
          <a:blip r:embed="rId2"/>
          <a:stretch>
            <a:fillRect/>
          </a:stretch>
        </p:blipFill>
        <p:spPr>
          <a:xfrm>
            <a:off x="5666126" y="645106"/>
            <a:ext cx="5247747" cy="5247747"/>
          </a:xfrm>
          <a:prstGeom prst="rect">
            <a:avLst/>
          </a:prstGeom>
        </p:spPr>
      </p:pic>
    </p:spTree>
    <p:extLst>
      <p:ext uri="{BB962C8B-B14F-4D97-AF65-F5344CB8AC3E}">
        <p14:creationId xmlns:p14="http://schemas.microsoft.com/office/powerpoint/2010/main" val="115728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2BDA7-331D-44D8-A777-D5719B31082C}"/>
              </a:ext>
            </a:extLst>
          </p:cNvPr>
          <p:cNvSpPr>
            <a:spLocks noGrp="1"/>
          </p:cNvSpPr>
          <p:nvPr>
            <p:ph type="title"/>
          </p:nvPr>
        </p:nvSpPr>
        <p:spPr/>
        <p:txBody>
          <a:bodyPr/>
          <a:lstStyle/>
          <a:p>
            <a:r>
              <a:rPr lang="fr-FR" dirty="0"/>
              <a:t>Technologies utilisées</a:t>
            </a:r>
          </a:p>
        </p:txBody>
      </p:sp>
      <p:sp>
        <p:nvSpPr>
          <p:cNvPr id="3" name="Espace réservé du contenu 2">
            <a:extLst>
              <a:ext uri="{FF2B5EF4-FFF2-40B4-BE49-F238E27FC236}">
                <a16:creationId xmlns:a16="http://schemas.microsoft.com/office/drawing/2014/main" id="{302AEC41-4DD9-45C9-BB12-64BAB4961421}"/>
              </a:ext>
            </a:extLst>
          </p:cNvPr>
          <p:cNvSpPr>
            <a:spLocks noGrp="1"/>
          </p:cNvSpPr>
          <p:nvPr>
            <p:ph idx="1"/>
          </p:nvPr>
        </p:nvSpPr>
        <p:spPr/>
        <p:txBody>
          <a:bodyPr/>
          <a:lstStyle/>
          <a:p>
            <a:r>
              <a:rPr lang="fr-FR" dirty="0"/>
              <a:t>Base </a:t>
            </a:r>
            <a:r>
              <a:rPr lang="fr-FR"/>
              <a:t>de donnée </a:t>
            </a:r>
            <a:r>
              <a:rPr lang="fr-FR" dirty="0"/>
              <a:t>relationnelle avec </a:t>
            </a:r>
            <a:r>
              <a:rPr lang="fr-FR" dirty="0" err="1"/>
              <a:t>Mysql</a:t>
            </a:r>
            <a:r>
              <a:rPr lang="fr-FR" dirty="0"/>
              <a:t> </a:t>
            </a:r>
          </a:p>
          <a:p>
            <a:r>
              <a:rPr lang="fr-FR" dirty="0"/>
              <a:t>Mise en place d’une API REST dans le backend</a:t>
            </a:r>
          </a:p>
          <a:p>
            <a:r>
              <a:rPr lang="fr-FR" dirty="0"/>
              <a:t>Utilisation du Framework </a:t>
            </a:r>
            <a:r>
              <a:rPr lang="fr-FR" dirty="0" err="1"/>
              <a:t>Vue,js</a:t>
            </a:r>
            <a:endParaRPr lang="fr-FR" dirty="0"/>
          </a:p>
        </p:txBody>
      </p:sp>
    </p:spTree>
    <p:extLst>
      <p:ext uri="{BB962C8B-B14F-4D97-AF65-F5344CB8AC3E}">
        <p14:creationId xmlns:p14="http://schemas.microsoft.com/office/powerpoint/2010/main" val="19994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C8EFC-8AA0-4486-9CD6-BE1C80B672E0}"/>
              </a:ext>
            </a:extLst>
          </p:cNvPr>
          <p:cNvSpPr>
            <a:spLocks noGrp="1"/>
          </p:cNvSpPr>
          <p:nvPr>
            <p:ph type="title"/>
          </p:nvPr>
        </p:nvSpPr>
        <p:spPr>
          <a:xfrm>
            <a:off x="1088580" y="685800"/>
            <a:ext cx="4495788" cy="1485900"/>
          </a:xfrm>
        </p:spPr>
        <p:txBody>
          <a:bodyPr>
            <a:normAutofit/>
          </a:bodyPr>
          <a:lstStyle/>
          <a:p>
            <a:r>
              <a:rPr lang="fr-FR" dirty="0"/>
              <a:t>Maquette de l’application</a:t>
            </a:r>
          </a:p>
        </p:txBody>
      </p:sp>
      <p:sp>
        <p:nvSpPr>
          <p:cNvPr id="3" name="Espace réservé du contenu 2">
            <a:extLst>
              <a:ext uri="{FF2B5EF4-FFF2-40B4-BE49-F238E27FC236}">
                <a16:creationId xmlns:a16="http://schemas.microsoft.com/office/drawing/2014/main" id="{B7BECE49-7E2A-4E90-A636-57544B49D24D}"/>
              </a:ext>
            </a:extLst>
          </p:cNvPr>
          <p:cNvSpPr>
            <a:spLocks noGrp="1"/>
          </p:cNvSpPr>
          <p:nvPr>
            <p:ph idx="1"/>
          </p:nvPr>
        </p:nvSpPr>
        <p:spPr>
          <a:xfrm>
            <a:off x="1088579" y="2286000"/>
            <a:ext cx="4495788" cy="3886200"/>
          </a:xfrm>
        </p:spPr>
        <p:txBody>
          <a:bodyPr>
            <a:normAutofit/>
          </a:bodyPr>
          <a:lstStyle/>
          <a:p>
            <a:pPr marL="0" indent="0">
              <a:buNone/>
            </a:pPr>
            <a:r>
              <a:rPr lang="fr-FR" dirty="0"/>
              <a:t>Voici quelques screen de la maquette réalisée en amont afin de suivre le cahier des charges de l’entreprise ainsi permettre une cohérence avec les attentes du client et un ligne de route lors du développement.</a:t>
            </a:r>
          </a:p>
        </p:txBody>
      </p:sp>
      <p:pic>
        <p:nvPicPr>
          <p:cNvPr id="7" name="Image 6">
            <a:extLst>
              <a:ext uri="{FF2B5EF4-FFF2-40B4-BE49-F238E27FC236}">
                <a16:creationId xmlns:a16="http://schemas.microsoft.com/office/drawing/2014/main" id="{BC39A3B5-D24C-4C60-8B28-C68C165C8DB4}"/>
              </a:ext>
            </a:extLst>
          </p:cNvPr>
          <p:cNvPicPr>
            <a:picLocks noChangeAspect="1"/>
          </p:cNvPicPr>
          <p:nvPr/>
        </p:nvPicPr>
        <p:blipFill rotWithShape="1">
          <a:blip r:embed="rId2"/>
          <a:srcRect r="-4" b="34221"/>
          <a:stretch/>
        </p:blipFill>
        <p:spPr>
          <a:xfrm>
            <a:off x="6102096" y="10"/>
            <a:ext cx="3044952" cy="3438410"/>
          </a:xfrm>
          <a:prstGeom prst="rect">
            <a:avLst/>
          </a:prstGeom>
        </p:spPr>
      </p:pic>
      <p:pic>
        <p:nvPicPr>
          <p:cNvPr id="6" name="Image 5">
            <a:extLst>
              <a:ext uri="{FF2B5EF4-FFF2-40B4-BE49-F238E27FC236}">
                <a16:creationId xmlns:a16="http://schemas.microsoft.com/office/drawing/2014/main" id="{13788BB4-346C-42DA-AC65-029B5396F45D}"/>
              </a:ext>
            </a:extLst>
          </p:cNvPr>
          <p:cNvPicPr>
            <a:picLocks noChangeAspect="1"/>
          </p:cNvPicPr>
          <p:nvPr/>
        </p:nvPicPr>
        <p:blipFill rotWithShape="1">
          <a:blip r:embed="rId3"/>
          <a:srcRect t="5689" r="1" b="27405"/>
          <a:stretch/>
        </p:blipFill>
        <p:spPr>
          <a:xfrm>
            <a:off x="9147049" y="-279"/>
            <a:ext cx="3044952" cy="3438420"/>
          </a:xfrm>
          <a:prstGeom prst="rect">
            <a:avLst/>
          </a:prstGeom>
        </p:spPr>
      </p:pic>
      <p:pic>
        <p:nvPicPr>
          <p:cNvPr id="4" name="Image 3">
            <a:extLst>
              <a:ext uri="{FF2B5EF4-FFF2-40B4-BE49-F238E27FC236}">
                <a16:creationId xmlns:a16="http://schemas.microsoft.com/office/drawing/2014/main" id="{36729064-9E51-4FC3-ADAF-562E7474F5FA}"/>
              </a:ext>
            </a:extLst>
          </p:cNvPr>
          <p:cNvPicPr>
            <a:picLocks noChangeAspect="1"/>
          </p:cNvPicPr>
          <p:nvPr/>
        </p:nvPicPr>
        <p:blipFill rotWithShape="1">
          <a:blip r:embed="rId4"/>
          <a:srcRect l="23851" r="19161" b="2"/>
          <a:stretch/>
        </p:blipFill>
        <p:spPr>
          <a:xfrm>
            <a:off x="6102096" y="3438421"/>
            <a:ext cx="3044952" cy="3419581"/>
          </a:xfrm>
          <a:prstGeom prst="rect">
            <a:avLst/>
          </a:prstGeom>
        </p:spPr>
      </p:pic>
      <p:pic>
        <p:nvPicPr>
          <p:cNvPr id="5" name="Image 4">
            <a:extLst>
              <a:ext uri="{FF2B5EF4-FFF2-40B4-BE49-F238E27FC236}">
                <a16:creationId xmlns:a16="http://schemas.microsoft.com/office/drawing/2014/main" id="{0773E8A6-BDBB-4F03-9009-CFFA1DA1FA55}"/>
              </a:ext>
            </a:extLst>
          </p:cNvPr>
          <p:cNvPicPr>
            <a:picLocks noChangeAspect="1"/>
          </p:cNvPicPr>
          <p:nvPr/>
        </p:nvPicPr>
        <p:blipFill rotWithShape="1">
          <a:blip r:embed="rId5"/>
          <a:srcRect r="-2" b="36542"/>
          <a:stretch/>
        </p:blipFill>
        <p:spPr>
          <a:xfrm>
            <a:off x="9147048" y="3438140"/>
            <a:ext cx="3044952" cy="3419581"/>
          </a:xfrm>
          <a:prstGeom prst="rect">
            <a:avLst/>
          </a:prstGeom>
        </p:spPr>
      </p:pic>
    </p:spTree>
    <p:extLst>
      <p:ext uri="{BB962C8B-B14F-4D97-AF65-F5344CB8AC3E}">
        <p14:creationId xmlns:p14="http://schemas.microsoft.com/office/powerpoint/2010/main" val="340461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273DB-5AC4-455B-BD22-9BCF55DB1B62}"/>
              </a:ext>
            </a:extLst>
          </p:cNvPr>
          <p:cNvSpPr>
            <a:spLocks noGrp="1"/>
          </p:cNvSpPr>
          <p:nvPr>
            <p:ph type="title"/>
          </p:nvPr>
        </p:nvSpPr>
        <p:spPr>
          <a:xfrm>
            <a:off x="1371600" y="685800"/>
            <a:ext cx="9601200" cy="1485900"/>
          </a:xfrm>
        </p:spPr>
        <p:txBody>
          <a:bodyPr>
            <a:normAutofit/>
          </a:bodyPr>
          <a:lstStyle/>
          <a:p>
            <a:r>
              <a:rPr lang="fr-FR"/>
              <a:t>Sécurité</a:t>
            </a:r>
            <a:endParaRPr lang="fr-FR" dirty="0"/>
          </a:p>
        </p:txBody>
      </p:sp>
      <p:graphicFrame>
        <p:nvGraphicFramePr>
          <p:cNvPr id="12" name="Espace réservé du contenu 2">
            <a:extLst>
              <a:ext uri="{FF2B5EF4-FFF2-40B4-BE49-F238E27FC236}">
                <a16:creationId xmlns:a16="http://schemas.microsoft.com/office/drawing/2014/main" id="{0B61EAA8-06F0-46FE-B4C7-D5EFC0603181}"/>
              </a:ext>
            </a:extLst>
          </p:cNvPr>
          <p:cNvGraphicFramePr>
            <a:graphicFrameLocks noGrp="1"/>
          </p:cNvGraphicFramePr>
          <p:nvPr>
            <p:ph idx="1"/>
            <p:extLst>
              <p:ext uri="{D42A27DB-BD31-4B8C-83A1-F6EECF244321}">
                <p14:modId xmlns:p14="http://schemas.microsoft.com/office/powerpoint/2010/main" val="221285798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1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CF88C1-9C17-44B0-A5E4-EF7EDC809F3B}"/>
              </a:ext>
            </a:extLst>
          </p:cNvPr>
          <p:cNvSpPr>
            <a:spLocks noGrp="1"/>
          </p:cNvSpPr>
          <p:nvPr>
            <p:ph type="title"/>
          </p:nvPr>
        </p:nvSpPr>
        <p:spPr>
          <a:xfrm>
            <a:off x="1371600" y="685800"/>
            <a:ext cx="3282695" cy="1485900"/>
          </a:xfrm>
        </p:spPr>
        <p:txBody>
          <a:bodyPr>
            <a:normAutofit/>
          </a:bodyPr>
          <a:lstStyle/>
          <a:p>
            <a:r>
              <a:rPr lang="fr-FR" dirty="0"/>
              <a:t>Accessibilité</a:t>
            </a:r>
          </a:p>
        </p:txBody>
      </p:sp>
      <p:sp>
        <p:nvSpPr>
          <p:cNvPr id="3" name="Espace réservé du contenu 2">
            <a:extLst>
              <a:ext uri="{FF2B5EF4-FFF2-40B4-BE49-F238E27FC236}">
                <a16:creationId xmlns:a16="http://schemas.microsoft.com/office/drawing/2014/main" id="{194DE8E5-1F21-4B52-BA66-51BB3863714F}"/>
              </a:ext>
            </a:extLst>
          </p:cNvPr>
          <p:cNvSpPr>
            <a:spLocks noGrp="1"/>
          </p:cNvSpPr>
          <p:nvPr>
            <p:ph idx="1"/>
          </p:nvPr>
        </p:nvSpPr>
        <p:spPr>
          <a:xfrm>
            <a:off x="1371600" y="2286000"/>
            <a:ext cx="3282694" cy="3581400"/>
          </a:xfrm>
        </p:spPr>
        <p:txBody>
          <a:bodyPr>
            <a:normAutofit/>
          </a:bodyPr>
          <a:lstStyle/>
          <a:p>
            <a:pPr marL="0" indent="0">
              <a:buNone/>
            </a:pPr>
            <a:r>
              <a:rPr lang="fr-FR" sz="1700"/>
              <a:t>Respect des normes de la WCAG :</a:t>
            </a:r>
          </a:p>
          <a:p>
            <a:r>
              <a:rPr lang="fr-FR" sz="1700"/>
              <a:t>Respect du ratio des couleurs afin de garantir une visibilité adapté aux personnes malvoyantes.</a:t>
            </a:r>
          </a:p>
          <a:p>
            <a:r>
              <a:rPr lang="fr-FR" sz="1700"/>
              <a:t>Accessibilité de l’application aux lecteurs d’écran et aides aux claviers avec une bonne sémantique du code.</a:t>
            </a:r>
          </a:p>
          <a:p>
            <a:r>
              <a:rPr lang="fr-FR" sz="1700"/>
              <a:t>Pas d’utilisation de textes dans les images de l’application.</a:t>
            </a:r>
          </a:p>
        </p:txBody>
      </p:sp>
      <p:pic>
        <p:nvPicPr>
          <p:cNvPr id="4" name="Image 3">
            <a:extLst>
              <a:ext uri="{FF2B5EF4-FFF2-40B4-BE49-F238E27FC236}">
                <a16:creationId xmlns:a16="http://schemas.microsoft.com/office/drawing/2014/main" id="{CB7AFAB8-FCF9-4E1E-995E-0B061FBC6E6E}"/>
              </a:ext>
            </a:extLst>
          </p:cNvPr>
          <p:cNvPicPr>
            <a:picLocks noChangeAspect="1"/>
          </p:cNvPicPr>
          <p:nvPr/>
        </p:nvPicPr>
        <p:blipFill>
          <a:blip r:embed="rId2"/>
          <a:stretch>
            <a:fillRect/>
          </a:stretch>
        </p:blipFill>
        <p:spPr>
          <a:xfrm>
            <a:off x="5031467" y="1501226"/>
            <a:ext cx="6517065" cy="3535506"/>
          </a:xfrm>
          <a:prstGeom prst="rect">
            <a:avLst/>
          </a:prstGeom>
        </p:spPr>
      </p:pic>
    </p:spTree>
    <p:extLst>
      <p:ext uri="{BB962C8B-B14F-4D97-AF65-F5344CB8AC3E}">
        <p14:creationId xmlns:p14="http://schemas.microsoft.com/office/powerpoint/2010/main" val="377446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585212-F9E4-4FCF-A9CA-26638D69C451}"/>
              </a:ext>
            </a:extLst>
          </p:cNvPr>
          <p:cNvSpPr>
            <a:spLocks noGrp="1"/>
          </p:cNvSpPr>
          <p:nvPr>
            <p:ph type="title"/>
          </p:nvPr>
        </p:nvSpPr>
        <p:spPr/>
        <p:txBody>
          <a:bodyPr/>
          <a:lstStyle/>
          <a:p>
            <a:r>
              <a:rPr lang="fr-FR" dirty="0"/>
              <a:t>Axes d’améliorations</a:t>
            </a:r>
          </a:p>
        </p:txBody>
      </p:sp>
      <p:sp>
        <p:nvSpPr>
          <p:cNvPr id="3" name="Espace réservé du contenu 2">
            <a:extLst>
              <a:ext uri="{FF2B5EF4-FFF2-40B4-BE49-F238E27FC236}">
                <a16:creationId xmlns:a16="http://schemas.microsoft.com/office/drawing/2014/main" id="{3568F674-FB3B-4D90-9819-863C9FF28FC0}"/>
              </a:ext>
            </a:extLst>
          </p:cNvPr>
          <p:cNvSpPr>
            <a:spLocks noGrp="1"/>
          </p:cNvSpPr>
          <p:nvPr>
            <p:ph idx="1"/>
          </p:nvPr>
        </p:nvSpPr>
        <p:spPr/>
        <p:txBody>
          <a:bodyPr>
            <a:normAutofit fontScale="92500" lnSpcReduction="20000"/>
          </a:bodyPr>
          <a:lstStyle/>
          <a:p>
            <a:r>
              <a:rPr lang="fr-FR" dirty="0"/>
              <a:t>L’ajout de fonctionnalités comme pouvoir rajouté des vidéos, actuellement seulement les images aux formats png, jpg et les gifs sont disponibles</a:t>
            </a:r>
          </a:p>
          <a:p>
            <a:r>
              <a:rPr lang="fr-FR" dirty="0"/>
              <a:t>L’ajout de like ou dislike sur les commentaires</a:t>
            </a:r>
          </a:p>
          <a:p>
            <a:r>
              <a:rPr lang="fr-FR" dirty="0"/>
              <a:t>L’ajout d’</a:t>
            </a:r>
            <a:r>
              <a:rPr lang="fr-FR" dirty="0" err="1"/>
              <a:t>émoticones</a:t>
            </a:r>
            <a:endParaRPr lang="fr-FR" dirty="0"/>
          </a:p>
          <a:p>
            <a:r>
              <a:rPr lang="fr-FR" dirty="0"/>
              <a:t>La possibilité pour l’utilisateur de </a:t>
            </a:r>
            <a:r>
              <a:rPr lang="fr-FR"/>
              <a:t>supprimer son </a:t>
            </a:r>
            <a:r>
              <a:rPr lang="fr-FR" dirty="0"/>
              <a:t>propre message sans devoir demander à l’administrateur.</a:t>
            </a:r>
          </a:p>
          <a:p>
            <a:r>
              <a:rPr lang="fr-FR" dirty="0"/>
              <a:t>Une vision des personnes actuellement en ligne</a:t>
            </a:r>
          </a:p>
          <a:p>
            <a:r>
              <a:rPr lang="fr-FR" dirty="0"/>
              <a:t>L’ajout d’image dans les commentaires</a:t>
            </a:r>
          </a:p>
          <a:p>
            <a:r>
              <a:rPr lang="fr-FR" dirty="0"/>
              <a:t>La prévisualisation du message et de l’image avant de l’envoi</a:t>
            </a:r>
          </a:p>
          <a:p>
            <a:r>
              <a:rPr lang="fr-FR" dirty="0"/>
              <a:t>Notifications, et tag des utilisateurs</a:t>
            </a:r>
          </a:p>
        </p:txBody>
      </p:sp>
    </p:spTree>
    <p:extLst>
      <p:ext uri="{BB962C8B-B14F-4D97-AF65-F5344CB8AC3E}">
        <p14:creationId xmlns:p14="http://schemas.microsoft.com/office/powerpoint/2010/main" val="327465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46433AC8-8A78-46AB-B013-07DC9D752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AB1129-467F-4E2F-A3C0-BC1992AB8F97}"/>
              </a:ext>
            </a:extLst>
          </p:cNvPr>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sz="7200" cap="all"/>
              <a:t>Merci</a:t>
            </a:r>
          </a:p>
        </p:txBody>
      </p:sp>
      <p:sp>
        <p:nvSpPr>
          <p:cNvPr id="16" name="Freeform 6">
            <a:extLst>
              <a:ext uri="{FF2B5EF4-FFF2-40B4-BE49-F238E27FC236}">
                <a16:creationId xmlns:a16="http://schemas.microsoft.com/office/drawing/2014/main" id="{37E10E69-B2A5-4F8D-A7C0-F958BB7B4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2E4B17F2-7877-4CC5-B6F6-F4147FE7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Smiling Face with No Fill">
            <a:extLst>
              <a:ext uri="{FF2B5EF4-FFF2-40B4-BE49-F238E27FC236}">
                <a16:creationId xmlns:a16="http://schemas.microsoft.com/office/drawing/2014/main" id="{BC7F1BEE-753D-4F36-A909-28B105F435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2169078"/>
            <a:ext cx="2719859" cy="2719859"/>
          </a:xfrm>
          <a:prstGeom prst="rect">
            <a:avLst/>
          </a:prstGeom>
        </p:spPr>
      </p:pic>
    </p:spTree>
    <p:extLst>
      <p:ext uri="{BB962C8B-B14F-4D97-AF65-F5344CB8AC3E}">
        <p14:creationId xmlns:p14="http://schemas.microsoft.com/office/powerpoint/2010/main" val="584733181"/>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443</TotalTime>
  <Words>245</Words>
  <Application>Microsoft Office PowerPoint</Application>
  <PresentationFormat>Grand écran</PresentationFormat>
  <Paragraphs>34</Paragraphs>
  <Slides>8</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Franklin Gothic Book</vt:lpstr>
      <vt:lpstr>Cadrage</vt:lpstr>
      <vt:lpstr>Groupomania</vt:lpstr>
      <vt:lpstr>Sommaire</vt:lpstr>
      <vt:lpstr>Technologies utilisées</vt:lpstr>
      <vt:lpstr>Maquette de l’application</vt:lpstr>
      <vt:lpstr>Sécurité</vt:lpstr>
      <vt:lpstr>Accessibilité</vt:lpstr>
      <vt:lpstr>Axes d’améliorations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Groupomania</dc:title>
  <dc:creator>Jahan</dc:creator>
  <cp:lastModifiedBy>Jahan</cp:lastModifiedBy>
  <cp:revision>5</cp:revision>
  <dcterms:created xsi:type="dcterms:W3CDTF">2021-08-03T15:53:13Z</dcterms:created>
  <dcterms:modified xsi:type="dcterms:W3CDTF">2021-08-05T22:10:30Z</dcterms:modified>
</cp:coreProperties>
</file>