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ora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AnSITfhbF7VHScd8mfeBblXiX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Lora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ora-bold.fntdata"/><Relationship Id="rId18" Type="http://schemas.openxmlformats.org/officeDocument/2006/relationships/font" Target="fonts/L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8f901113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b8f901113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b8f901113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i="1" sz="3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48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i="1" sz="1867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choejn1@kgv.hk" TargetMode="External"/><Relationship Id="rId4" Type="http://schemas.openxmlformats.org/officeDocument/2006/relationships/hyperlink" Target="mailto:emmamui2026@cdnis.edu.hk" TargetMode="External"/><Relationship Id="rId5" Type="http://schemas.openxmlformats.org/officeDocument/2006/relationships/hyperlink" Target="mailto:chauhm1@kgv.hk" TargetMode="External"/><Relationship Id="rId6" Type="http://schemas.openxmlformats.org/officeDocument/2006/relationships/hyperlink" Target="https://github.com/sjdnsjd919/FinancialAI-Sentiment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357425" y="2358900"/>
            <a:ext cx="8623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900">
                <a:latin typeface="Merriweather"/>
                <a:ea typeface="Merriweather"/>
                <a:cs typeface="Merriweather"/>
                <a:sym typeface="Merriweather"/>
              </a:rPr>
              <a:t>Financial AI with Sentiment Analysis</a:t>
            </a:r>
            <a:endParaRPr sz="4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</a:t>
            </a:r>
            <a:r>
              <a:rPr b="1"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 CHOE Jungrhin 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Emma M</a:t>
            </a: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UI</a:t>
            </a:r>
            <a:r>
              <a:rPr b="0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 Manun CHAUHAAN</a:t>
            </a:r>
            <a:endParaRPr b="0" i="0" sz="2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b="0" i="1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8183" y="1363975"/>
            <a:ext cx="787905" cy="7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6813" y="1363975"/>
            <a:ext cx="791373" cy="7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idx="4294967295" type="subTitle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1" sz="3200" u="none" cap="none" strike="noStrik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of behavioural and social economics through linguistic multimodal diffusion </a:t>
            </a:r>
            <a:r>
              <a:rPr lang="en" sz="2800"/>
              <a:t>AI</a:t>
            </a:r>
            <a:r>
              <a:rPr b="0" i="0" lang="e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model.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3" name="Google Shape;103;p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Background &amp; Motivation</a:t>
            </a:r>
            <a:r>
              <a:rPr lang="en" sz="4000"/>
              <a:t> 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663098" y="17875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0836" lvl="0" marL="6095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◉"/>
            </a:pPr>
            <a:r>
              <a:rPr b="1" lang="en" sz="1500"/>
              <a:t>Background:</a:t>
            </a:r>
            <a:endParaRPr b="1" sz="1500"/>
          </a:p>
          <a:p>
            <a:pPr indent="-3238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Multimodality models are AI models that can combine data in two modes </a:t>
            </a:r>
            <a:endParaRPr sz="1500"/>
          </a:p>
          <a:p>
            <a:pPr indent="-3238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(eg. image and text)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Diffusion models are AI models that can recreate data similar to its own training data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DSGE is a macroeconomic analytical tool which explains historical data</a:t>
            </a:r>
            <a:endParaRPr sz="1500"/>
          </a:p>
          <a:p>
            <a:pPr indent="-3238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TextWorld is a text-based game developed by Microsoft</a:t>
            </a:r>
            <a:endParaRPr sz="1500"/>
          </a:p>
          <a:p>
            <a:pPr indent="-4508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◉"/>
            </a:pPr>
            <a:r>
              <a:rPr b="1" lang="en" sz="1500"/>
              <a:t>Motivation: 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Economics needs to consider the</a:t>
            </a:r>
            <a:r>
              <a:rPr b="1" lang="en" sz="1500"/>
              <a:t> basis for all social connections</a:t>
            </a:r>
            <a:r>
              <a:rPr lang="en" sz="1500"/>
              <a:t>, which is </a:t>
            </a:r>
            <a:r>
              <a:rPr b="1" lang="en" sz="1500"/>
              <a:t>language</a:t>
            </a:r>
            <a:endParaRPr b="1" sz="1500"/>
          </a:p>
          <a:p>
            <a:pPr indent="-3238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Instead of just the </a:t>
            </a:r>
            <a:r>
              <a:rPr b="1" lang="en" sz="1500"/>
              <a:t>theories</a:t>
            </a:r>
            <a:r>
              <a:rPr lang="en" sz="1500"/>
              <a:t>, which rely on a </a:t>
            </a:r>
            <a:r>
              <a:rPr b="1" lang="en" sz="1500"/>
              <a:t>lot of assumptions</a:t>
            </a:r>
            <a:endParaRPr b="1" sz="1500"/>
          </a:p>
          <a:p>
            <a:pPr indent="-45083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◉"/>
            </a:pPr>
            <a:r>
              <a:rPr b="1" lang="en" sz="1500"/>
              <a:t>Problems we would like to solve: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Many economic predictions these days do not factor in human behavior, and rely solely on historical quantitative data</a:t>
            </a:r>
            <a:endParaRPr sz="1500"/>
          </a:p>
          <a:p>
            <a:pPr indent="-45083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◉"/>
            </a:pPr>
            <a:r>
              <a:rPr b="1" lang="en" sz="1500"/>
              <a:t>Vision, Goals &amp; Objectives: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</a:t>
            </a:r>
            <a:r>
              <a:rPr lang="en" sz="1500"/>
              <a:t>ake an AI model that can predict consumer reactions based on news or events</a:t>
            </a:r>
            <a:endParaRPr sz="1500"/>
          </a:p>
          <a:p>
            <a:pPr indent="-323850" lvl="2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Agents do not have to depend on economic theory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/>
          </a:p>
        </p:txBody>
      </p:sp>
      <p:grpSp>
        <p:nvGrpSpPr>
          <p:cNvPr id="114" name="Google Shape;114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5" name="Google Shape;115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Are there </a:t>
            </a:r>
            <a:r>
              <a:rPr lang="en" sz="3200">
                <a:highlight>
                  <a:schemeClr val="accent1"/>
                </a:highlight>
              </a:rPr>
              <a:t>existing solutions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400"/>
              <a:t>AI Economist model: a 2-level deep Reinforcement Learning framework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Uses a simulation called Gather-Trade Build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Has multiple economic agents trading between each other, a planner (government) and taxation</a:t>
            </a:r>
            <a:endParaRPr sz="2400"/>
          </a:p>
          <a:p>
            <a:pPr indent="-5079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400"/>
              <a:t>Reinforcement learning learns the behavior of each agent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Easier problems use curriculum learning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Randomness added with entropy regularlisation</a:t>
            </a:r>
            <a:endParaRPr sz="2400"/>
          </a:p>
        </p:txBody>
      </p:sp>
      <p:grpSp>
        <p:nvGrpSpPr>
          <p:cNvPr id="126" name="Google Shape;126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7" name="Google Shape;127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p6"/>
          <p:cNvGrpSpPr/>
          <p:nvPr/>
        </p:nvGrpSpPr>
        <p:grpSpPr>
          <a:xfrm>
            <a:off x="10019182" y="4145913"/>
            <a:ext cx="1659373" cy="1517457"/>
            <a:chOff x="1510757" y="3225422"/>
            <a:chExt cx="720214" cy="637346"/>
          </a:xfrm>
        </p:grpSpPr>
        <p:sp>
          <p:nvSpPr>
            <p:cNvPr id="133" name="Google Shape;133;p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</a:t>
            </a:r>
            <a:r>
              <a:rPr lang="en" sz="3200">
                <a:highlight>
                  <a:schemeClr val="accent1"/>
                </a:highlight>
              </a:rPr>
              <a:t>your solution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665413" y="2019200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5079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/>
              <a:t>Current solutions do not account for human behaviour - only the numbers 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Sentiment analysis to find the specific language that trigger emotive, or more </a:t>
            </a:r>
            <a:r>
              <a:rPr lang="en" sz="2800"/>
              <a:t>noticeable</a:t>
            </a:r>
            <a:r>
              <a:rPr lang="en" sz="2800"/>
              <a:t> responses in humans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Use the outcomes here to make a model that can predict any consumer behaviour</a:t>
            </a:r>
            <a:endParaRPr sz="2800"/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TextWorld game for simulation, additional economic data with DSGE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○"/>
            </a:pPr>
            <a:r>
              <a:rPr lang="en" sz="2800"/>
              <a:t>On top of multimodal and diffusion models</a:t>
            </a:r>
            <a:endParaRPr sz="2800"/>
          </a:p>
        </p:txBody>
      </p:sp>
      <p:grpSp>
        <p:nvGrpSpPr>
          <p:cNvPr id="146" name="Google Shape;146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47" name="Google Shape;147;p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10426650" y="4770366"/>
            <a:ext cx="1488767" cy="1654512"/>
            <a:chOff x="6506504" y="937343"/>
            <a:chExt cx="744272" cy="793950"/>
          </a:xfrm>
        </p:grpSpPr>
        <p:sp>
          <p:nvSpPr>
            <p:cNvPr id="153" name="Google Shape;153;p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56" name="Google Shape;156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157" name="Google Shape;157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8f9011139_0_1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Technology	</a:t>
            </a:r>
            <a:endParaRPr/>
          </a:p>
        </p:txBody>
      </p:sp>
      <p:sp>
        <p:nvSpPr>
          <p:cNvPr id="173" name="Google Shape;173;g1b8f9011139_0_1"/>
          <p:cNvSpPr txBox="1"/>
          <p:nvPr>
            <p:ph idx="1" type="body"/>
          </p:nvPr>
        </p:nvSpPr>
        <p:spPr>
          <a:xfrm>
            <a:off x="1841667" y="2155293"/>
            <a:ext cx="90795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Sentiment analysis: 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Captures </a:t>
            </a:r>
            <a:r>
              <a:rPr lang="en" sz="2400"/>
              <a:t>language</a:t>
            </a:r>
            <a:r>
              <a:rPr lang="en" sz="2400"/>
              <a:t> in</a:t>
            </a:r>
            <a:r>
              <a:rPr lang="en" sz="2400"/>
              <a:t> financial Tweets</a:t>
            </a:r>
            <a:endParaRPr sz="24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400"/>
              <a:t>Gain insight into human behaviour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t5 transformer model on Google Cloud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sentence_transformers library’s all-MiniLM-L6-v2 model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conducts sentence embeddings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 sz="2400"/>
              <a:t>K- means clustering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allows to predict if words signify a positive or negative change in markets</a:t>
            </a:r>
            <a:endParaRPr sz="2400"/>
          </a:p>
        </p:txBody>
      </p:sp>
      <p:sp>
        <p:nvSpPr>
          <p:cNvPr id="174" name="Google Shape;174;g1b8f9011139_0_1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0" name="Google Shape;180;p10"/>
          <p:cNvGrpSpPr/>
          <p:nvPr/>
        </p:nvGrpSpPr>
        <p:grpSpPr>
          <a:xfrm>
            <a:off x="3066105" y="2680659"/>
            <a:ext cx="233837" cy="213526"/>
            <a:chOff x="2594050" y="1631825"/>
            <a:chExt cx="439625" cy="439625"/>
          </a:xfrm>
        </p:grpSpPr>
        <p:sp>
          <p:nvSpPr>
            <p:cNvPr id="181" name="Google Shape;181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187" name="Google Shape;187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188" name="Google Shape;188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rect b="b" l="l" r="r" t="t"/>
                <a:pathLst>
                  <a:path extrusionOk="0" h="3454973" w="5161606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rect b="b" l="l" r="r" t="t"/>
                <a:pathLst>
                  <a:path extrusionOk="0" h="95178" w="6173152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rect b="b" l="l" r="r" t="t"/>
                <a:pathLst>
                  <a:path extrusionOk="0" h="76142" w="617220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rect b="b" l="l" r="r" t="t"/>
                <a:pathLst>
                  <a:path extrusionOk="0" h="47589" w="903922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92" name="Google Shape;192;p10"/>
            <p:cNvPicPr preferRelativeResize="0"/>
            <p:nvPr/>
          </p:nvPicPr>
          <p:blipFill rotWithShape="1">
            <a:blip r:embed="rId3">
              <a:alphaModFix/>
            </a:blip>
            <a:srcRect b="6620" l="0" r="0" t="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93" name="Google Shape;193;p10"/>
          <p:cNvSpPr txBox="1"/>
          <p:nvPr>
            <p:ph type="title"/>
          </p:nvPr>
        </p:nvSpPr>
        <p:spPr>
          <a:xfrm>
            <a:off x="1841667" y="1194816"/>
            <a:ext cx="51711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Wider project roadmap</a:t>
            </a:r>
            <a:endParaRPr sz="3200">
              <a:highlight>
                <a:schemeClr val="accent1"/>
              </a:highlight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8700" y="1882900"/>
            <a:ext cx="8523299" cy="46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1035050" y="2469625"/>
            <a:ext cx="192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Only sentiment analysis can be done in the time given to us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01" name="Google Shape;201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1906454" y="2115525"/>
            <a:ext cx="8576400" cy="4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Multimodality: conjunction of economics and natural language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Diffusion model: works with learning to find original training data from noisy version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Multimodality is given auxiliary information of labeling economic state at time of tweet. </a:t>
            </a:r>
            <a:b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Downstream tasks: Tweet economic data matching, Tweet recovering with retention of targeted noise  (economic data insertion).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TextWorld game simulation to predict outcome of any economic event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12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>
                <a:highlight>
                  <a:schemeClr val="accent1"/>
                </a:highlight>
              </a:rPr>
              <a:t>Future work</a:t>
            </a:r>
            <a:endParaRPr sz="32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idx="4294967295" type="subTitle"/>
          </p:nvPr>
        </p:nvSpPr>
        <p:spPr>
          <a:xfrm>
            <a:off x="3162000" y="2791700"/>
            <a:ext cx="7192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4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 i="1" sz="4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086" lvl="0" marL="6095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Rhin: </a:t>
            </a:r>
            <a:r>
              <a:rPr b="0" i="0" lang="en" sz="1800" u="sng" cap="none" strike="noStrike">
                <a:solidFill>
                  <a:srgbClr val="2D8BBA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choejn1@kgv.hk</a:t>
            </a:r>
            <a:endParaRPr sz="1800"/>
          </a:p>
          <a:p>
            <a:pPr indent="-457186" lvl="0" marL="6095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</a:pPr>
            <a:r>
              <a:rPr lang="en" sz="1800"/>
              <a:t>Emma: </a:t>
            </a:r>
            <a:r>
              <a:rPr lang="en" sz="1800" u="sng">
                <a:solidFill>
                  <a:srgbClr val="2D8BB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emmamui2026@cdnis.edu.hk</a:t>
            </a:r>
            <a:r>
              <a:rPr lang="en" sz="1800" u="sng">
                <a:solidFill>
                  <a:srgbClr val="2D8BBA"/>
                </a:solidFill>
              </a:rPr>
              <a:t> </a:t>
            </a:r>
            <a:endParaRPr sz="1800" u="sng">
              <a:solidFill>
                <a:srgbClr val="2D8BBA"/>
              </a:solidFill>
            </a:endParaRPr>
          </a:p>
          <a:p>
            <a:pPr indent="-419087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Manun: </a:t>
            </a:r>
            <a:r>
              <a:rPr b="0" i="0" lang="en" sz="1800" u="sng" cap="none" strike="noStrike">
                <a:solidFill>
                  <a:srgbClr val="2D8BBA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chauhm1@kgv.hk</a:t>
            </a:r>
            <a:endParaRPr b="0" i="0" sz="1800" u="sng" cap="none" strike="noStrike">
              <a:solidFill>
                <a:srgbClr val="2D8BB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086" lvl="0" marL="60958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repository on GitHub: </a:t>
            </a:r>
            <a:r>
              <a:rPr lang="en" sz="1800" u="sng">
                <a:solidFill>
                  <a:srgbClr val="2D8BBA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https://github.com/sjdnsjd919/FinancialAI-SentimentAnalysis</a:t>
            </a:r>
            <a:endParaRPr sz="1800" u="sng">
              <a:solidFill>
                <a:srgbClr val="2D8BBA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2D8BBA"/>
              </a:solidFill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3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17" name="Google Shape;217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220" name="Google Shape;220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2022-11-17T08:58:40Z</dcterms:created>
  <dc:creator>Clarice Liu</dc:creator>
</cp:coreProperties>
</file>