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embeddedFontLst>
    <p:embeddedFont>
      <p:font typeface="Raleway SemiBold"/>
      <p:regular r:id="rId7"/>
      <p:bold r:id="rId8"/>
      <p:italic r:id="rId9"/>
      <p:boldItalic r:id="rId10"/>
    </p:embeddedFont>
    <p:embeddedFont>
      <p:font typeface="Raleway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TVdFxmtYhzVg2rwIWu0g+RrkQ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font" Target="fonts/RalewaySemiBold-bold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SemiBold-italic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font" Target="fonts/RalewaySemiBold-regular.fntdata"/><Relationship Id="rId8" Type="http://schemas.openxmlformats.org/officeDocument/2006/relationships/font" Target="fonts/Raleway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4 columns">
  <p:cSld name="1_Standard 4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body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9" type="body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body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4" type="body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219"/>
              </a:spcBef>
              <a:spcAft>
                <a:spcPts val="0"/>
              </a:spcAft>
              <a:buClr>
                <a:schemeClr val="lt1"/>
              </a:buClr>
              <a:buSzPts val="6096"/>
              <a:buFont typeface="Arial"/>
              <a:buNone/>
              <a:defRPr b="0" i="0" sz="60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5" type="body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774"/>
              </a:spcBef>
              <a:spcAft>
                <a:spcPts val="0"/>
              </a:spcAft>
              <a:buClr>
                <a:schemeClr val="lt1"/>
              </a:buClr>
              <a:buSzPts val="8868"/>
              <a:buFont typeface="Arial"/>
              <a:buNone/>
              <a:defRPr b="0" i="0" sz="886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6" type="body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549"/>
              </a:spcBef>
              <a:spcAft>
                <a:spcPts val="0"/>
              </a:spcAft>
              <a:buClr>
                <a:schemeClr val="lt1"/>
              </a:buClr>
              <a:buSzPts val="12747"/>
              <a:buFont typeface="Arial"/>
              <a:buNone/>
              <a:defRPr b="1" i="0" sz="1274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238700" cy="6237288"/>
          </a:xfrm>
          <a:prstGeom prst="rect">
            <a:avLst/>
          </a:prstGeom>
          <a:solidFill>
            <a:srgbClr val="425EA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6243638"/>
            <a:ext cx="30238700" cy="196850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35000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5332075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501775" y="41895713"/>
            <a:ext cx="29035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75" lIns="86575" spcFirstLastPara="1" rIns="86575" wrap="square" tIns="4327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7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2015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508"/>
              </a:spcBef>
              <a:spcAft>
                <a:spcPts val="0"/>
              </a:spcAft>
              <a:buNone/>
            </a:pPr>
            <a:r>
              <a:rPr b="1" i="0" lang="en-US" sz="1016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15183712" y="6752425"/>
            <a:ext cx="14398500" cy="35116800"/>
          </a:xfrm>
          <a:prstGeom prst="roundRect">
            <a:avLst>
              <a:gd fmla="val 3916" name="adj"/>
            </a:avLst>
          </a:prstGeom>
          <a:solidFill>
            <a:srgbClr val="FFD966">
              <a:alpha val="81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592150" y="6752425"/>
            <a:ext cx="14398500" cy="35116800"/>
          </a:xfrm>
          <a:prstGeom prst="roundRect">
            <a:avLst>
              <a:gd fmla="val 3916" name="adj"/>
            </a:avLst>
          </a:prstGeom>
          <a:solidFill>
            <a:srgbClr val="FFD966">
              <a:alpha val="8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" name="Google Shape;35;p1"/>
          <p:cNvSpPr txBox="1"/>
          <p:nvPr>
            <p:ph idx="2" type="body"/>
          </p:nvPr>
        </p:nvSpPr>
        <p:spPr>
          <a:xfrm>
            <a:off x="655588" y="7431088"/>
            <a:ext cx="142716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Abstract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6" name="Google Shape;36;p1"/>
          <p:cNvSpPr txBox="1"/>
          <p:nvPr>
            <p:ph idx="3" type="body"/>
          </p:nvPr>
        </p:nvSpPr>
        <p:spPr>
          <a:xfrm>
            <a:off x="844550" y="15208250"/>
            <a:ext cx="1427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Objective/Background/Motivation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37;p1"/>
          <p:cNvSpPr txBox="1"/>
          <p:nvPr>
            <p:ph idx="6" type="body"/>
          </p:nvPr>
        </p:nvSpPr>
        <p:spPr>
          <a:xfrm>
            <a:off x="15397975" y="7431101"/>
            <a:ext cx="142668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Results/Application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" name="Google Shape;38;p1"/>
          <p:cNvSpPr txBox="1"/>
          <p:nvPr>
            <p:ph idx="8" type="body"/>
          </p:nvPr>
        </p:nvSpPr>
        <p:spPr>
          <a:xfrm>
            <a:off x="15047913" y="27392313"/>
            <a:ext cx="142590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Discussion/Conclusion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9" name="Google Shape;39;p1"/>
          <p:cNvSpPr txBox="1"/>
          <p:nvPr>
            <p:ph idx="13" type="body"/>
          </p:nvPr>
        </p:nvSpPr>
        <p:spPr>
          <a:xfrm>
            <a:off x="1477963" y="16732250"/>
            <a:ext cx="133731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economy is a big part of our society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Economics relies on a lot of assumptions, but doesn’t reflect the real world as consumers do not always act rationally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Wanted to capture the linguistics which affect consumer behavior to better understand this situation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AI and Natural Language Processing can potentially be used to deal with this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1"/>
          <p:cNvSpPr txBox="1"/>
          <p:nvPr>
            <p:ph idx="15" type="body"/>
          </p:nvPr>
        </p:nvSpPr>
        <p:spPr>
          <a:xfrm>
            <a:off x="1319950" y="4754650"/>
            <a:ext cx="27598800" cy="1446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6300">
                <a:latin typeface="Helvetica Neue"/>
                <a:ea typeface="Helvetica Neue"/>
                <a:cs typeface="Helvetica Neue"/>
                <a:sym typeface="Helvetica Neue"/>
              </a:rPr>
              <a:t>Students:</a:t>
            </a:r>
            <a:r>
              <a:rPr lang="en-US" sz="6300">
                <a:latin typeface="Helvetica Neue"/>
                <a:ea typeface="Helvetica Neue"/>
                <a:cs typeface="Helvetica Neue"/>
                <a:sym typeface="Helvetica Neue"/>
              </a:rPr>
              <a:t> 10 Choe Jungrhin, 13 Emma Mui, 29 Manun Chauhaan            </a:t>
            </a:r>
            <a:r>
              <a:rPr b="1" lang="en-US" sz="6300">
                <a:latin typeface="Helvetica Neue"/>
                <a:ea typeface="Helvetica Neue"/>
                <a:cs typeface="Helvetica Neue"/>
                <a:sym typeface="Helvetica Neue"/>
              </a:rPr>
              <a:t>Project ID:</a:t>
            </a:r>
            <a:r>
              <a:rPr lang="en-US" sz="6300">
                <a:latin typeface="Helvetica Neue"/>
                <a:ea typeface="Helvetica Neue"/>
                <a:cs typeface="Helvetica Neue"/>
                <a:sym typeface="Helvetica Neue"/>
              </a:rPr>
              <a:t> P5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1"/>
          <p:cNvSpPr txBox="1"/>
          <p:nvPr>
            <p:ph idx="16" type="body"/>
          </p:nvPr>
        </p:nvSpPr>
        <p:spPr>
          <a:xfrm>
            <a:off x="2733675" y="3414713"/>
            <a:ext cx="24345900" cy="13874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31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Financial AI with Sentiment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>
            <p:ph idx="1" type="body"/>
          </p:nvPr>
        </p:nvSpPr>
        <p:spPr>
          <a:xfrm>
            <a:off x="1230313" y="9115425"/>
            <a:ext cx="135636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AI to capture the linguistics behind what affects consumers’ behaviour and choices, to better predict consumer response to economic events.</a:t>
            </a: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28600" y="25241576"/>
            <a:ext cx="1427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i="0" lang="en-US" sz="6000" cap="none" strike="noStrik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</a:t>
            </a:r>
            <a:endParaRPr i="0" sz="6000" cap="none" strike="noStrik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5725775" y="10650538"/>
            <a:ext cx="12904800" cy="6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Unfortunately, we were denied access to the Twitter Developer Platform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not implement Twitter API in our project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was to use an API built on Twitter API called StockerBot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necessary to use this as datasets created with StockerBot were available on Kaggle - including stock market data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Managed to finish up to stage 2.1 of the project: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Successfully aligned timestamps of Tweets to the stock market price data on the same day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prepared in time for the demo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Words in Tweets around the time of a fall in stock price were captured, as well as when the stock price increases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Done via K-means clustering, and can mostly predict the nature of a string of text eg. “Price of NFLX rises”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5986125" y="30259338"/>
            <a:ext cx="13090500" cy="5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our results, we can see that our project has been successful in the parts we have been able to complete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importantly, we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learnt that </a:t>
            </a:r>
            <a:r>
              <a:rPr b="1"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the right dataset(s)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</a:t>
            </a:r>
            <a:r>
              <a:rPr b="1"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stage of any AI project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further develop this project by bringing it to stages 2.2 and 3 listed in our methodology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try to explore other, more efficient ways to achieve what we have done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into ways to apply the model other than through simulating and predicting in TextWorld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320800" y="26604913"/>
            <a:ext cx="13382700" cy="6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Multi-part project: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datasets for economic data (stock market) and people’s reactions using Kaggle and/or Twitter API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Sentiment analysis on what words can trigger consumer reactions to economic events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1" marL="1771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Twitter and stock market data passed through t5 transformer model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1" marL="1771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a diffusion model with multimodality using MMF framework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857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model as a basis to make a TextWorld (word-based game) simulation that can simulate and predict economies under different situations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-673100" y="2173297"/>
            <a:ext cx="32016600" cy="1351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AIoT Coding, Engineering and Entrepreneurial Skills Education for Gifted Students</a:t>
            </a:r>
            <a:endParaRPr i="0" sz="6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7046575" y="24203025"/>
            <a:ext cx="4692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 </a:t>
            </a: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ink</a:t>
            </a:r>
            <a:endParaRPr i="0" sz="5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675" y="0"/>
            <a:ext cx="2133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7081" y="4756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5">
            <a:alphaModFix/>
          </a:blip>
          <a:srcRect b="28368" l="0" r="0" t="28407"/>
          <a:stretch/>
        </p:blipFill>
        <p:spPr>
          <a:xfrm>
            <a:off x="22629850" y="0"/>
            <a:ext cx="4958002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638" y="32977132"/>
            <a:ext cx="12821525" cy="771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1560500" y="41926375"/>
            <a:ext cx="2409900" cy="3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23264850" y="24203025"/>
            <a:ext cx="4692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Youtube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ink</a:t>
            </a:r>
            <a:endParaRPr i="0" sz="5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7">
            <a:alphaModFix/>
          </a:blip>
          <a:srcRect b="2372" l="0" r="0" t="0"/>
          <a:stretch/>
        </p:blipFill>
        <p:spPr>
          <a:xfrm>
            <a:off x="17744058" y="19676275"/>
            <a:ext cx="3297642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81863" y="19676275"/>
            <a:ext cx="3258567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terPresentations.com-91CMx122CM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