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Raleway Thin"/>
      <p:regular r:id="rId26"/>
      <p:bold r:id="rId27"/>
      <p:italic r:id="rId28"/>
      <p:boldItalic r:id="rId29"/>
    </p:embeddedFont>
    <p:embeddedFont>
      <p:font typeface="Lora"/>
      <p:regular r:id="rId30"/>
      <p:bold r:id="rId31"/>
      <p:italic r:id="rId32"/>
      <p:boldItalic r:id="rId33"/>
    </p:embeddedFont>
    <p:embeddedFont>
      <p:font typeface="Quattrocento Sans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hLmELuEkjMfC+UvyXnz8gXvRyM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5E73FA-5E00-42C0-8F70-D45B61460DD7}">
  <a:tblStyle styleId="{455E73FA-5E00-42C0-8F70-D45B61460DD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font" Target="fonts/Raleway-italic.fntdata"/><Relationship Id="rId42" Type="http://customschemas.google.com/relationships/presentationmetadata" Target="metadata"/><Relationship Id="rId41" Type="http://schemas.openxmlformats.org/officeDocument/2006/relationships/font" Target="fonts/Merriweather-bold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Thin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RalewayThin-italic.fntdata"/><Relationship Id="rId27" Type="http://schemas.openxmlformats.org/officeDocument/2006/relationships/font" Target="fonts/RalewayTh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Th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bold.fntdata"/><Relationship Id="rId30" Type="http://schemas.openxmlformats.org/officeDocument/2006/relationships/font" Target="fonts/Lora-regular.fntdata"/><Relationship Id="rId11" Type="http://schemas.openxmlformats.org/officeDocument/2006/relationships/slide" Target="slides/slide6.xml"/><Relationship Id="rId33" Type="http://schemas.openxmlformats.org/officeDocument/2006/relationships/font" Target="fonts/Lora-boldItalic.fntdata"/><Relationship Id="rId10" Type="http://schemas.openxmlformats.org/officeDocument/2006/relationships/slide" Target="slides/slide5.xml"/><Relationship Id="rId32" Type="http://schemas.openxmlformats.org/officeDocument/2006/relationships/font" Target="fonts/Lora-italic.fntdata"/><Relationship Id="rId13" Type="http://schemas.openxmlformats.org/officeDocument/2006/relationships/slide" Target="slides/slide8.xml"/><Relationship Id="rId35" Type="http://schemas.openxmlformats.org/officeDocument/2006/relationships/font" Target="fonts/QuattrocentoSans-bold.fntdata"/><Relationship Id="rId12" Type="http://schemas.openxmlformats.org/officeDocument/2006/relationships/slide" Target="slides/slide7.xml"/><Relationship Id="rId34" Type="http://schemas.openxmlformats.org/officeDocument/2006/relationships/font" Target="fonts/QuattrocentoSans-regular.fntdata"/><Relationship Id="rId15" Type="http://schemas.openxmlformats.org/officeDocument/2006/relationships/slide" Target="slides/slide10.xml"/><Relationship Id="rId37" Type="http://schemas.openxmlformats.org/officeDocument/2006/relationships/font" Target="fonts/QuattrocentoSans-boldItalic.fntdata"/><Relationship Id="rId14" Type="http://schemas.openxmlformats.org/officeDocument/2006/relationships/slide" Target="slides/slide9.xml"/><Relationship Id="rId36" Type="http://schemas.openxmlformats.org/officeDocument/2006/relationships/font" Target="fonts/QuattrocentoSans-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1.xml"/><Relationship Id="rId38" Type="http://schemas.openxmlformats.org/officeDocument/2006/relationships/font" Target="fonts/Merriweather-regular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0741d36a8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b0741d36a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8f901113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b8f901113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b8f9011139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cxnSp>
        <p:nvCxnSpPr>
          <p:cNvPr id="15" name="Google Shape;15;p15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15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4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24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ompletely 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4" name="Google Shape;24;p1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idx="1" type="subTitle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8" name="Google Shape;28;p18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18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/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cxnSp>
        <p:nvCxnSpPr>
          <p:cNvPr id="31" name="Google Shape;31;p18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i="1" sz="32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32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32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32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32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32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32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5" name="Google Shape;35;p19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9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ora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48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5730200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/>
        </p:txBody>
      </p:sp>
      <p:sp>
        <p:nvSpPr>
          <p:cNvPr id="42" name="Google Shape;42;p20"/>
          <p:cNvSpPr txBox="1"/>
          <p:nvPr>
            <p:ph idx="2" type="body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/>
        </p:txBody>
      </p:sp>
      <p:cxnSp>
        <p:nvCxnSpPr>
          <p:cNvPr id="43" name="Google Shape;43;p20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0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20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3" type="body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52" name="Google Shape;52;p2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21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21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8" name="Google Shape;58;p22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22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22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i="1" sz="1867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4" name="Google Shape;64;p23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3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1841667" y="119539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choejn1@kgv.hk" TargetMode="External"/><Relationship Id="rId4" Type="http://schemas.openxmlformats.org/officeDocument/2006/relationships/hyperlink" Target="mailto:rhinchoe0106@gmail.com" TargetMode="External"/><Relationship Id="rId5" Type="http://schemas.openxmlformats.org/officeDocument/2006/relationships/hyperlink" Target="mailto:chauhm1@kgv.hk" TargetMode="External"/><Relationship Id="rId6" Type="http://schemas.openxmlformats.org/officeDocument/2006/relationships/hyperlink" Target="https://github.com/sjdnsjd919/TextBasedDSG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ctrTitle"/>
          </p:nvPr>
        </p:nvSpPr>
        <p:spPr>
          <a:xfrm>
            <a:off x="1357425" y="2358900"/>
            <a:ext cx="86235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900">
                <a:latin typeface="Merriweather"/>
                <a:ea typeface="Merriweather"/>
                <a:cs typeface="Merriweather"/>
                <a:sym typeface="Merriweather"/>
              </a:rPr>
              <a:t>Economic modelling using DSGE and TextWorld</a:t>
            </a:r>
            <a:endParaRPr sz="4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76" name="Google Shape;76;p1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7" name="Google Shape;77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"/>
          <p:cNvSpPr txBox="1"/>
          <p:nvPr/>
        </p:nvSpPr>
        <p:spPr>
          <a:xfrm>
            <a:off x="2566262" y="4013413"/>
            <a:ext cx="8776666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None/>
            </a:pPr>
            <a:r>
              <a:rPr b="1" i="0" lang="en" sz="32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Slogan or tagline for your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566262" y="5342987"/>
            <a:ext cx="405538" cy="427553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154266" y="5252731"/>
            <a:ext cx="8077925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Team Members (Project ID)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 CHOE Jungrhin | 29 Manun CHAUHAAN</a:t>
            </a:r>
            <a:endParaRPr b="0" i="0" sz="20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500" y="476625"/>
            <a:ext cx="94281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CityU-EE Gifted Education Fund Programme:</a:t>
            </a:r>
            <a:br>
              <a:rPr b="0" i="1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1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AIoT Coding, Engineering and Entrepreneurial Skills Education for Gifted Students</a:t>
            </a:r>
            <a:endParaRPr b="0" i="1" sz="17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3500" y="476625"/>
            <a:ext cx="2385900" cy="6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39" name="Google Shape;239;p1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40" name="Google Shape;240;p1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0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10"/>
          <p:cNvSpPr txBox="1"/>
          <p:nvPr>
            <p:ph idx="1" type="body"/>
          </p:nvPr>
        </p:nvSpPr>
        <p:spPr>
          <a:xfrm>
            <a:off x="1908883" y="2298824"/>
            <a:ext cx="471475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2800"/>
              <a:t>How does it work?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Elaborate the concepts, technologies applied, etc.</a:t>
            </a:r>
            <a:endParaRPr sz="2800"/>
          </a:p>
        </p:txBody>
      </p:sp>
      <p:grpSp>
        <p:nvGrpSpPr>
          <p:cNvPr id="246" name="Google Shape;246;p10"/>
          <p:cNvGrpSpPr/>
          <p:nvPr/>
        </p:nvGrpSpPr>
        <p:grpSpPr>
          <a:xfrm>
            <a:off x="6533735" y="2599976"/>
            <a:ext cx="5052029" cy="2959924"/>
            <a:chOff x="3938374" y="1802704"/>
            <a:chExt cx="4542205" cy="2661224"/>
          </a:xfrm>
        </p:grpSpPr>
        <p:grpSp>
          <p:nvGrpSpPr>
            <p:cNvPr id="247" name="Google Shape;247;p10"/>
            <p:cNvGrpSpPr/>
            <p:nvPr/>
          </p:nvGrpSpPr>
          <p:grpSpPr>
            <a:xfrm>
              <a:off x="3938374" y="1802704"/>
              <a:ext cx="4542205" cy="2661224"/>
              <a:chOff x="1177450" y="241631"/>
              <a:chExt cx="6173152" cy="3616776"/>
            </a:xfrm>
          </p:grpSpPr>
          <p:sp>
            <p:nvSpPr>
              <p:cNvPr id="248" name="Google Shape;248;p10"/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rect b="b" l="l" r="r" t="t"/>
                <a:pathLst>
                  <a:path extrusionOk="0" h="3454973" w="5161606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0"/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rect b="b" l="l" r="r" t="t"/>
                <a:pathLst>
                  <a:path extrusionOk="0" h="95178" w="6173152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0"/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rect b="b" l="l" r="r" t="t"/>
                <a:pathLst>
                  <a:path extrusionOk="0" h="76142" w="617220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0"/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rect b="b" l="l" r="r" t="t"/>
                <a:pathLst>
                  <a:path extrusionOk="0" h="47589" w="903922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52" name="Google Shape;252;p10"/>
            <p:cNvPicPr preferRelativeResize="0"/>
            <p:nvPr/>
          </p:nvPicPr>
          <p:blipFill rotWithShape="1">
            <a:blip r:embed="rId3">
              <a:alphaModFix/>
            </a:blip>
            <a:srcRect b="6620" l="0" r="0" t="0"/>
            <a:stretch/>
          </p:blipFill>
          <p:spPr>
            <a:xfrm>
              <a:off x="4445550" y="1949425"/>
              <a:ext cx="3530550" cy="224267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53" name="Google Shape;253;p10"/>
          <p:cNvSpPr txBox="1"/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What is </a:t>
            </a:r>
            <a:r>
              <a:rPr lang="en" sz="3200">
                <a:highlight>
                  <a:schemeClr val="accent1"/>
                </a:highlight>
              </a:rPr>
              <a:t>your solution</a:t>
            </a:r>
            <a:r>
              <a:rPr lang="en" sz="3200"/>
              <a:t>?</a:t>
            </a:r>
            <a:endParaRPr sz="3200">
              <a:highlight>
                <a:schemeClr val="accent1"/>
              </a:highlight>
            </a:endParaRPr>
          </a:p>
        </p:txBody>
      </p:sp>
      <p:pic>
        <p:nvPicPr>
          <p:cNvPr id="254" name="Google Shape;25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063" y="290513"/>
            <a:ext cx="10429875" cy="62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2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60" name="Google Shape;260;p1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12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12"/>
          <p:cNvSpPr txBox="1"/>
          <p:nvPr/>
        </p:nvSpPr>
        <p:spPr>
          <a:xfrm>
            <a:off x="7326800" y="184845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7541125" y="1915425"/>
            <a:ext cx="46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7" name="Google Shape;267;p12"/>
          <p:cNvSpPr txBox="1"/>
          <p:nvPr/>
        </p:nvSpPr>
        <p:spPr>
          <a:xfrm>
            <a:off x="1906454" y="2115525"/>
            <a:ext cx="8576489" cy="12515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07985" lvl="0" marL="60958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b="0" i="0" lang="en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plan to further develop the product</a:t>
            </a:r>
            <a:endParaRPr b="0" i="0" sz="2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507985" lvl="0" marL="60958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b="0" i="0" lang="en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Plan to deploy and market the product</a:t>
            </a:r>
            <a:endParaRPr b="0" i="0" sz="2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8" name="Google Shape;268;p12"/>
          <p:cNvSpPr txBox="1"/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>
                <a:highlight>
                  <a:schemeClr val="accent1"/>
                </a:highlight>
              </a:rPr>
              <a:t>Future work</a:t>
            </a:r>
            <a:endParaRPr sz="320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/>
          <p:nvPr>
            <p:ph idx="4294967295" type="subTitle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b="1" i="1" lang="en" sz="4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44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4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?</a:t>
            </a:r>
            <a:endParaRPr b="1" i="1" sz="44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details:</a:t>
            </a:r>
            <a:endParaRPr b="1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19087" lvl="0" marL="60958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Quattrocento Sans"/>
              <a:buChar char="◉"/>
            </a:pPr>
            <a:r>
              <a:rPr lang="en" sz="1800"/>
              <a:t>Rhin: </a:t>
            </a:r>
            <a:r>
              <a:rPr lang="en" sz="1800" u="sng">
                <a:solidFill>
                  <a:srgbClr val="2D8BBA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choejn1@kgv.hk</a:t>
            </a:r>
            <a:r>
              <a:rPr lang="en" sz="1800"/>
              <a:t>, </a:t>
            </a:r>
            <a:r>
              <a:rPr lang="en" sz="1800" u="sng">
                <a:solidFill>
                  <a:srgbClr val="2D8BBA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rhinchoe0106@gmail.com</a:t>
            </a:r>
            <a:endParaRPr sz="1800"/>
          </a:p>
          <a:p>
            <a:pPr indent="-419087" lvl="0" marL="60958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Quattrocento Sans"/>
              <a:buChar char="◉"/>
            </a:pPr>
            <a:r>
              <a:rPr lang="en" sz="1800"/>
              <a:t>Manun: </a:t>
            </a:r>
            <a:r>
              <a:rPr lang="en" sz="1800" u="sng">
                <a:solidFill>
                  <a:srgbClr val="2D8BBA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chauhm1@kgv.hk</a:t>
            </a:r>
            <a:r>
              <a:rPr lang="en" sz="1800"/>
              <a:t>,</a:t>
            </a:r>
            <a:r>
              <a:rPr lang="en" sz="1800" u="sng">
                <a:solidFill>
                  <a:srgbClr val="2D8BBA"/>
                </a:solidFill>
              </a:rPr>
              <a:t>  </a:t>
            </a:r>
            <a:endParaRPr sz="1800" u="sng">
              <a:solidFill>
                <a:srgbClr val="2D8BBA"/>
              </a:solidFill>
            </a:endParaRPr>
          </a:p>
          <a:p>
            <a:pPr indent="-419087" lvl="0" marL="60958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Quattrocento Sans"/>
              <a:buChar char="◉"/>
            </a:pPr>
            <a:r>
              <a:rPr lang="en" sz="1800"/>
              <a:t>Project repository on GitHub: </a:t>
            </a:r>
            <a:r>
              <a:rPr lang="en" sz="1800" u="sng">
                <a:solidFill>
                  <a:srgbClr val="2D8BBA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https://github.com/sjdnsjd919/TextBasedDSGE</a:t>
            </a:r>
            <a:endParaRPr sz="1800" u="sng">
              <a:solidFill>
                <a:srgbClr val="2D8BBA"/>
              </a:solidFill>
            </a:endParaRPr>
          </a:p>
        </p:txBody>
      </p:sp>
      <p:cxnSp>
        <p:nvCxnSpPr>
          <p:cNvPr id="274" name="Google Shape;274;p13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13"/>
          <p:cNvSpPr txBox="1"/>
          <p:nvPr>
            <p:ph idx="4294967295" type="ctrTitle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b="1" i="0" lang="en" sz="72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b="1" i="0" sz="72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76" name="Google Shape;276;p13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13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13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279" name="Google Shape;279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13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098496" y="858540"/>
            <a:ext cx="1834712" cy="1776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idx="4294967295" type="subTitle"/>
          </p:nvPr>
        </p:nvSpPr>
        <p:spPr>
          <a:xfrm>
            <a:off x="3205000" y="2476998"/>
            <a:ext cx="8596475" cy="329226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About your </a:t>
            </a:r>
            <a:r>
              <a:rPr b="1" i="1" lang="en" sz="32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project idea</a:t>
            </a:r>
            <a:endParaRPr b="1" i="1" sz="3200" u="none" cap="none" strike="noStrike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rPr lang="en" sz="2800"/>
              <a:t>Implementation of behavioural and social economics through linguistic multimodal diffusion ai model.</a:t>
            </a:r>
            <a:endParaRPr b="0" i="0" sz="2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>
            <p:ph idx="4294967295" type="ctrTitle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 b="1" i="0" sz="36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6317867" y="1905000"/>
            <a:ext cx="5874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457325" y="1386143"/>
            <a:ext cx="1085850" cy="847094"/>
            <a:chOff x="1929775" y="320925"/>
            <a:chExt cx="423800" cy="372650"/>
          </a:xfrm>
        </p:grpSpPr>
        <p:sp>
          <p:nvSpPr>
            <p:cNvPr id="101" name="Google Shape;101;p2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1830780" y="1194816"/>
            <a:ext cx="6402221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Background &amp; Motivation</a:t>
            </a:r>
            <a:r>
              <a:rPr lang="en" sz="4000"/>
              <a:t> </a:t>
            </a:r>
            <a:endParaRPr sz="4000">
              <a:highlight>
                <a:schemeClr val="accent1"/>
              </a:highlight>
            </a:endParaRPr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1663098" y="1939989"/>
            <a:ext cx="96411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69886" lvl="0" marL="6095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/>
              <a:t>Background: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DSGE is a macroeconomic analytical tool </a:t>
            </a:r>
            <a:r>
              <a:rPr lang="en" sz="1800"/>
              <a:t>which</a:t>
            </a:r>
            <a:r>
              <a:rPr lang="en" sz="1800"/>
              <a:t> explains </a:t>
            </a:r>
            <a:r>
              <a:rPr lang="en" sz="1800"/>
              <a:t>historical</a:t>
            </a:r>
            <a:r>
              <a:rPr lang="en" sz="1800"/>
              <a:t> data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TextWorld is a text-based game developed by Microsoft</a:t>
            </a:r>
            <a:endParaRPr sz="1800"/>
          </a:p>
          <a:p>
            <a:pPr indent="-4698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Motivation: 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Modelling the human world through Economics needs to consider the basis for all social connections, which is language</a:t>
            </a:r>
            <a:endParaRPr sz="1800"/>
          </a:p>
          <a:p>
            <a:pPr indent="-469886" lvl="0" marL="60958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/>
              <a:t>Problems we would like to solve: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Many economic predictions these days do not factor in human behavior, and rely solely on historical quantitative data</a:t>
            </a:r>
            <a:endParaRPr sz="1800"/>
          </a:p>
          <a:p>
            <a:pPr indent="-469886" lvl="0" marL="60958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Vision, Goals &amp; Objectives: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would like to </a:t>
            </a:r>
            <a:endParaRPr sz="1800"/>
          </a:p>
          <a:p>
            <a:pPr indent="-469887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Other Important Facts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  <p:grpSp>
        <p:nvGrpSpPr>
          <p:cNvPr id="112" name="Google Shape;112;p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13" name="Google Shape;113;p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9396494" y="4868144"/>
            <a:ext cx="1907709" cy="1885929"/>
            <a:chOff x="557511" y="3214925"/>
            <a:chExt cx="719836" cy="720150"/>
          </a:xfrm>
        </p:grpSpPr>
        <p:sp>
          <p:nvSpPr>
            <p:cNvPr id="119" name="Google Shape;119;p3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695725" y="1219596"/>
            <a:ext cx="7092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What is the </a:t>
            </a:r>
            <a:r>
              <a:rPr lang="en" sz="3200">
                <a:highlight>
                  <a:schemeClr val="accent1"/>
                </a:highlight>
              </a:rPr>
              <a:t>target market</a:t>
            </a:r>
            <a:r>
              <a:rPr lang="en" sz="3200"/>
              <a:t>?</a:t>
            </a:r>
            <a:endParaRPr sz="3200">
              <a:highlight>
                <a:schemeClr val="accent1"/>
              </a:highlight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9" name="Google Shape;129;p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4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4" name="Google Shape;134;p4"/>
          <p:cNvGrpSpPr/>
          <p:nvPr/>
        </p:nvGrpSpPr>
        <p:grpSpPr>
          <a:xfrm>
            <a:off x="1111750" y="2284133"/>
            <a:ext cx="10005732" cy="3890176"/>
            <a:chOff x="1022296" y="1716050"/>
            <a:chExt cx="9551100" cy="3704224"/>
          </a:xfrm>
        </p:grpSpPr>
        <p:sp>
          <p:nvSpPr>
            <p:cNvPr id="135" name="Google Shape;135;p4"/>
            <p:cNvSpPr txBox="1"/>
            <p:nvPr/>
          </p:nvSpPr>
          <p:spPr>
            <a:xfrm>
              <a:off x="1022296" y="4900674"/>
              <a:ext cx="95511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 may use charts or graphs to illustrate the result from market research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" name="Google Shape;136;p4"/>
            <p:cNvCxnSpPr/>
            <p:nvPr/>
          </p:nvCxnSpPr>
          <p:spPr>
            <a:xfrm>
              <a:off x="2309813" y="1874801"/>
              <a:ext cx="723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2309813" y="2584283"/>
              <a:ext cx="723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2309813" y="3293764"/>
              <a:ext cx="723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309813" y="4003246"/>
              <a:ext cx="723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309813" y="4734626"/>
              <a:ext cx="723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4"/>
            <p:cNvSpPr txBox="1"/>
            <p:nvPr/>
          </p:nvSpPr>
          <p:spPr>
            <a:xfrm>
              <a:off x="2309813" y="1716050"/>
              <a:ext cx="364500" cy="30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b="0" i="0" lang="en" sz="10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4000</a:t>
              </a:r>
              <a:endParaRPr b="0" i="0" sz="1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b="0" i="0" lang="en" sz="10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3000</a:t>
              </a:r>
              <a:endParaRPr b="0" i="0" sz="1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b="0" i="0" lang="en" sz="10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2000</a:t>
              </a:r>
              <a:endParaRPr b="0" i="0" sz="1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b="0" i="0" lang="en" sz="10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1000</a:t>
              </a:r>
              <a:endParaRPr b="0" i="0" sz="1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4400"/>
                </a:spcBef>
                <a:spcAft>
                  <a:spcPts val="440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b="0" i="0" lang="en" sz="10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0</a:t>
              </a:r>
              <a:endParaRPr b="0" i="0" sz="1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930095" y="3181037"/>
              <a:ext cx="233700" cy="155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244339" y="2786974"/>
              <a:ext cx="233700" cy="194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558583" y="3293764"/>
              <a:ext cx="233700" cy="1441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683099" y="3494827"/>
              <a:ext cx="233700" cy="123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4997344" y="2896444"/>
              <a:ext cx="233700" cy="183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311588" y="2029125"/>
              <a:ext cx="233700" cy="2706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436104" y="2940220"/>
              <a:ext cx="233700" cy="179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750348" y="1874677"/>
              <a:ext cx="233700" cy="286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064593" y="3122662"/>
              <a:ext cx="233700" cy="1611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189109" y="3553201"/>
              <a:ext cx="233700" cy="118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503353" y="2093720"/>
              <a:ext cx="233700" cy="264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817597" y="2407510"/>
              <a:ext cx="233700" cy="2327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0741d36a8_1_7"/>
          <p:cNvSpPr txBox="1"/>
          <p:nvPr>
            <p:ph type="title"/>
          </p:nvPr>
        </p:nvSpPr>
        <p:spPr>
          <a:xfrm>
            <a:off x="1696902" y="1212288"/>
            <a:ext cx="6676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What is the </a:t>
            </a:r>
            <a:r>
              <a:rPr lang="en" sz="3200">
                <a:highlight>
                  <a:schemeClr val="accent1"/>
                </a:highlight>
              </a:rPr>
              <a:t>target market</a:t>
            </a:r>
            <a:r>
              <a:rPr lang="en" sz="3200"/>
              <a:t>?</a:t>
            </a:r>
            <a:endParaRPr sz="3200">
              <a:highlight>
                <a:schemeClr val="accent1"/>
              </a:highlight>
            </a:endParaRPr>
          </a:p>
        </p:txBody>
      </p:sp>
      <p:grpSp>
        <p:nvGrpSpPr>
          <p:cNvPr id="159" name="Google Shape;159;g1b0741d36a8_1_7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160" name="Google Shape;160;g1b0741d36a8_1_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1b0741d36a8_1_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1b0741d36a8_1_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1b0741d36a8_1_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g1b0741d36a8_1_7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g1b0741d36a8_1_7"/>
          <p:cNvSpPr txBox="1"/>
          <p:nvPr>
            <p:ph idx="1" type="body"/>
          </p:nvPr>
        </p:nvSpPr>
        <p:spPr>
          <a:xfrm>
            <a:off x="1841667" y="2155293"/>
            <a:ext cx="9079500" cy="4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7986" lvl="0" marL="609584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400">
                <a:solidFill>
                  <a:srgbClr val="000000"/>
                </a:solidFill>
              </a:rPr>
              <a:t>Governments, corporations and banks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</a:rPr>
              <a:t>Enterprise level rather than consumers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5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71" name="Google Shape;171;p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5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5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 may add a table to compare data</a:t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77" name="Google Shape;177;p5"/>
          <p:cNvGraphicFramePr/>
          <p:nvPr/>
        </p:nvGraphicFramePr>
        <p:xfrm>
          <a:off x="1841667" y="268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{455E73FA-5E00-42C0-8F70-D45B61460DD7}</a:tableStyleId>
              </a:tblPr>
              <a:tblGrid>
                <a:gridCol w="2023350"/>
                <a:gridCol w="2023350"/>
                <a:gridCol w="2023350"/>
                <a:gridCol w="2023350"/>
              </a:tblGrid>
              <a:tr h="51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cap="none" strike="noStrik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A</a:t>
                      </a:r>
                      <a:endParaRPr sz="1867" u="none" cap="none" strike="noStrik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cap="none" strike="noStrik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B</a:t>
                      </a:r>
                      <a:endParaRPr sz="1867" u="none" cap="none" strike="noStrik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cap="none" strike="noStrik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C</a:t>
                      </a:r>
                      <a:endParaRPr sz="1867" u="none" cap="none" strike="noStrik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821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cap="none" strike="noStrik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Yellow</a:t>
                      </a:r>
                      <a:endParaRPr sz="1867" u="none" cap="none" strike="noStrik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20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7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1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cap="none" strike="noStrik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Blue</a:t>
                      </a:r>
                      <a:endParaRPr sz="1867" u="none" cap="none" strike="noStrik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30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15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1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cap="none" strike="noStrik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Orange</a:t>
                      </a:r>
                      <a:endParaRPr sz="1867" u="none" cap="none" strike="noStrik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5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24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16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5"/>
          <p:cNvSpPr txBox="1"/>
          <p:nvPr>
            <p:ph type="title"/>
          </p:nvPr>
        </p:nvSpPr>
        <p:spPr>
          <a:xfrm>
            <a:off x="1695725" y="1219596"/>
            <a:ext cx="7092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What is the </a:t>
            </a:r>
            <a:r>
              <a:rPr lang="en" sz="3200">
                <a:highlight>
                  <a:schemeClr val="accent1"/>
                </a:highlight>
              </a:rPr>
              <a:t>target market</a:t>
            </a:r>
            <a:r>
              <a:rPr lang="en" sz="3200"/>
              <a:t>?</a:t>
            </a:r>
            <a:endParaRPr sz="320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1683513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Are there </a:t>
            </a:r>
            <a:r>
              <a:rPr lang="en" sz="3200">
                <a:highlight>
                  <a:schemeClr val="accent1"/>
                </a:highlight>
              </a:rPr>
              <a:t>existing solutions</a:t>
            </a:r>
            <a:r>
              <a:rPr lang="en" sz="3200"/>
              <a:t>?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1556200" y="1948465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079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400"/>
              <a:t>AI Economist model: a 2-level deep Reinforcement </a:t>
            </a:r>
            <a:r>
              <a:rPr lang="en" sz="2400"/>
              <a:t>Learning</a:t>
            </a:r>
            <a:r>
              <a:rPr lang="en" sz="2400"/>
              <a:t> framework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Uses a </a:t>
            </a:r>
            <a:r>
              <a:rPr lang="en" sz="2400"/>
              <a:t>simulation</a:t>
            </a:r>
            <a:r>
              <a:rPr lang="en" sz="2400"/>
              <a:t> called Gather-Trade Build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Has multiple </a:t>
            </a:r>
            <a:r>
              <a:rPr lang="en" sz="2400"/>
              <a:t>economic</a:t>
            </a:r>
            <a:r>
              <a:rPr lang="en" sz="2400"/>
              <a:t> agents trading between each other, a planner (government) and taxation</a:t>
            </a:r>
            <a:endParaRPr sz="2400"/>
          </a:p>
          <a:p>
            <a:pPr indent="-5079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400"/>
              <a:t>Reinforcement learning learns the behavior of each agent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Easier problems use</a:t>
            </a:r>
            <a:r>
              <a:rPr lang="en" sz="2400"/>
              <a:t> cur</a:t>
            </a:r>
            <a:r>
              <a:rPr lang="en" sz="2400"/>
              <a:t>riculum learning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Randomness added with entropy regularlisation</a:t>
            </a:r>
            <a:endParaRPr sz="2400"/>
          </a:p>
        </p:txBody>
      </p:sp>
      <p:grpSp>
        <p:nvGrpSpPr>
          <p:cNvPr id="185" name="Google Shape;185;p6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86" name="Google Shape;186;p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6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1" name="Google Shape;191;p6"/>
          <p:cNvGrpSpPr/>
          <p:nvPr/>
        </p:nvGrpSpPr>
        <p:grpSpPr>
          <a:xfrm>
            <a:off x="10019182" y="4145913"/>
            <a:ext cx="1659373" cy="1517457"/>
            <a:chOff x="1510757" y="3225422"/>
            <a:chExt cx="720214" cy="637346"/>
          </a:xfrm>
        </p:grpSpPr>
        <p:sp>
          <p:nvSpPr>
            <p:cNvPr id="192" name="Google Shape;192;p6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type="title"/>
          </p:nvPr>
        </p:nvSpPr>
        <p:spPr>
          <a:xfrm>
            <a:off x="1841666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What is </a:t>
            </a:r>
            <a:r>
              <a:rPr lang="en" sz="3200">
                <a:highlight>
                  <a:schemeClr val="accent1"/>
                </a:highlight>
              </a:rPr>
              <a:t>your solution</a:t>
            </a:r>
            <a:r>
              <a:rPr lang="en" sz="3200"/>
              <a:t>?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204" name="Google Shape;204;p7"/>
          <p:cNvSpPr txBox="1"/>
          <p:nvPr>
            <p:ph idx="1" type="body"/>
          </p:nvPr>
        </p:nvSpPr>
        <p:spPr>
          <a:xfrm>
            <a:off x="1665413" y="2019200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079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/>
              <a:t>Current solution does not account for human behaviour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Agents are assumed to be rational which was </a:t>
            </a:r>
            <a:r>
              <a:rPr lang="en" sz="2800"/>
              <a:t>strongly</a:t>
            </a:r>
            <a:r>
              <a:rPr lang="en" sz="2800"/>
              <a:t> disproven in the 2008 economics Nobel prize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Novel </a:t>
            </a:r>
            <a:r>
              <a:rPr lang="en" sz="2800"/>
              <a:t>technology</a:t>
            </a:r>
            <a:r>
              <a:rPr lang="en" sz="2800"/>
              <a:t> we created </a:t>
            </a:r>
            <a:r>
              <a:rPr lang="en" sz="2800"/>
              <a:t>accounts</a:t>
            </a:r>
            <a:r>
              <a:rPr lang="en" sz="2800"/>
              <a:t> for modern human behaviour.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Uses Twitter and TextWorld to make agents convey information in human language`</a:t>
            </a:r>
            <a:endParaRPr sz="2800"/>
          </a:p>
        </p:txBody>
      </p:sp>
      <p:grpSp>
        <p:nvGrpSpPr>
          <p:cNvPr id="205" name="Google Shape;205;p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06" name="Google Shape;206;p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7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1" name="Google Shape;211;p7"/>
          <p:cNvGrpSpPr/>
          <p:nvPr/>
        </p:nvGrpSpPr>
        <p:grpSpPr>
          <a:xfrm>
            <a:off x="10426650" y="4770366"/>
            <a:ext cx="1488767" cy="1654512"/>
            <a:chOff x="6506504" y="937343"/>
            <a:chExt cx="744272" cy="793950"/>
          </a:xfrm>
        </p:grpSpPr>
        <p:sp>
          <p:nvSpPr>
            <p:cNvPr id="212" name="Google Shape;212;p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15" name="Google Shape;215;p7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216" name="Google Shape;216;p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8f9011139_0_1"/>
          <p:cNvSpPr txBox="1"/>
          <p:nvPr>
            <p:ph type="title"/>
          </p:nvPr>
        </p:nvSpPr>
        <p:spPr>
          <a:xfrm>
            <a:off x="1841667" y="1194816"/>
            <a:ext cx="5171100" cy="5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	</a:t>
            </a:r>
            <a:endParaRPr/>
          </a:p>
        </p:txBody>
      </p:sp>
      <p:sp>
        <p:nvSpPr>
          <p:cNvPr id="232" name="Google Shape;232;g1b8f9011139_0_1"/>
          <p:cNvSpPr txBox="1"/>
          <p:nvPr>
            <p:ph idx="1" type="body"/>
          </p:nvPr>
        </p:nvSpPr>
        <p:spPr>
          <a:xfrm>
            <a:off x="1841667" y="2155293"/>
            <a:ext cx="9079500" cy="4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Multimodality in the form of conjunction of economics and natural </a:t>
            </a:r>
            <a:r>
              <a:rPr lang="en"/>
              <a:t>language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Uses inputs of Tweets in times of economic events to gain insight into human behaviour, implement to textworld to mimic imperfect information.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Diffusion model works with learning to find original training data from noisy version, Multimodality is given auxiliary information of labeling economic state at time of tweet. </a:t>
            </a:r>
            <a:br>
              <a:rPr lang="en"/>
            </a:br>
            <a:r>
              <a:rPr lang="en"/>
              <a:t>Downstream tasks: tweet economic data matching, tweet recovering with retention of targeted noise  (economic data insertion).</a:t>
            </a:r>
            <a:endParaRPr/>
          </a:p>
        </p:txBody>
      </p:sp>
      <p:sp>
        <p:nvSpPr>
          <p:cNvPr id="233" name="Google Shape;233;g1b8f9011139_0_1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2022-11-17T08:58:40Z</dcterms:created>
  <dc:creator>Clarice Liu</dc:creator>
</cp:coreProperties>
</file>