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2767250" cx="30238700"/>
  <p:notesSz cx="6858000" cy="9296400"/>
  <p:embeddedFontLst>
    <p:embeddedFont>
      <p:font typeface="Raleway SemiBold"/>
      <p:regular r:id="rId7"/>
      <p:bold r:id="rId8"/>
      <p:italic r:id="rId9"/>
      <p:boldItalic r:id="rId10"/>
    </p:embeddedFont>
    <p:embeddedFont>
      <p:font typeface="Raleway"/>
      <p:regular r:id="rId11"/>
      <p:bold r:id="rId12"/>
      <p:italic r:id="rId13"/>
      <p:boldItalic r:id="rId14"/>
    </p:embeddedFon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zuirJ+q+UFf+bPNi4jItIw8WL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70" orient="horz"/>
        <p:guide pos="952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font" Target="fonts/RalewaySemiBold-bold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SemiBold-italic.fntdata"/><Relationship Id="rId15" Type="http://schemas.openxmlformats.org/officeDocument/2006/relationships/font" Target="fonts/HelveticaNeue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font" Target="fonts/RalewaySemiBold-regular.fntdata"/><Relationship Id="rId8" Type="http://schemas.openxmlformats.org/officeDocument/2006/relationships/font" Target="fonts/Raleway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19338" y="1162050"/>
            <a:ext cx="221932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675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2319338" y="1162050"/>
            <a:ext cx="221932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ndard 4 columns">
  <p:cSld name="1_Standard 4 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622939" y="7579491"/>
            <a:ext cx="14281908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635445" y="6841195"/>
            <a:ext cx="14270635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635443" y="18464753"/>
            <a:ext cx="14274122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4" type="body"/>
          </p:nvPr>
        </p:nvSpPr>
        <p:spPr>
          <a:xfrm>
            <a:off x="15334812" y="6841195"/>
            <a:ext cx="14270450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5" type="body"/>
          </p:nvPr>
        </p:nvSpPr>
        <p:spPr>
          <a:xfrm>
            <a:off x="15334812" y="7579491"/>
            <a:ext cx="14270450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6" type="body"/>
          </p:nvPr>
        </p:nvSpPr>
        <p:spPr>
          <a:xfrm>
            <a:off x="15334812" y="18487311"/>
            <a:ext cx="14266530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7" type="body"/>
          </p:nvPr>
        </p:nvSpPr>
        <p:spPr>
          <a:xfrm>
            <a:off x="15329343" y="19279918"/>
            <a:ext cx="14271998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8" type="body"/>
          </p:nvPr>
        </p:nvSpPr>
        <p:spPr>
          <a:xfrm>
            <a:off x="15345874" y="33362417"/>
            <a:ext cx="14259387" cy="79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>
            <a:lvl1pPr indent="-228600" lvl="0" marL="457200" marR="0" rtl="0" algn="ctr">
              <a:spcBef>
                <a:spcPts val="757"/>
              </a:spcBef>
              <a:spcAft>
                <a:spcPts val="0"/>
              </a:spcAft>
              <a:buClr>
                <a:srgbClr val="2C3F71"/>
              </a:buClr>
              <a:buSzPts val="3787"/>
              <a:buFont typeface="Arial"/>
              <a:buNone/>
              <a:defRPr b="1" i="0" sz="3787" u="sng" cap="none" strike="noStrike">
                <a:solidFill>
                  <a:srgbClr val="2C3F7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41400" lvl="1" marL="914400" marR="0" rtl="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b="0" i="0" sz="1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06450" lvl="3" marL="1828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06450" lvl="4" marL="22860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9" type="body"/>
          </p:nvPr>
        </p:nvSpPr>
        <p:spPr>
          <a:xfrm>
            <a:off x="15334812" y="34175007"/>
            <a:ext cx="14266530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3" type="body"/>
          </p:nvPr>
        </p:nvSpPr>
        <p:spPr>
          <a:xfrm>
            <a:off x="622939" y="19259219"/>
            <a:ext cx="14283141" cy="896839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>
            <a:lvl1pPr indent="-228600" lvl="0" marL="457200" marR="0" rtl="0" algn="l">
              <a:spcBef>
                <a:spcPts val="517"/>
              </a:spcBef>
              <a:spcAft>
                <a:spcPts val="0"/>
              </a:spcAft>
              <a:buClr>
                <a:srgbClr val="2C3F71"/>
              </a:buClr>
              <a:buSzPts val="2586"/>
              <a:buFont typeface="Arial"/>
              <a:buNone/>
              <a:defRPr b="0" i="0" sz="2586" u="none" cap="none" strike="noStrike">
                <a:solidFill>
                  <a:srgbClr val="2C3F7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127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127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•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81127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–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81126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2"/>
              <a:buFont typeface="Arial"/>
              <a:buChar char="»"/>
              <a:defRPr b="0" i="0" sz="2402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4" type="body"/>
          </p:nvPr>
        </p:nvSpPr>
        <p:spPr>
          <a:xfrm>
            <a:off x="4107396" y="4856635"/>
            <a:ext cx="22023909" cy="1247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1219"/>
              </a:spcBef>
              <a:spcAft>
                <a:spcPts val="0"/>
              </a:spcAft>
              <a:buClr>
                <a:schemeClr val="lt1"/>
              </a:buClr>
              <a:buSzPts val="6096"/>
              <a:buFont typeface="Arial"/>
              <a:buNone/>
              <a:defRPr b="0" i="0" sz="6096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5" type="body"/>
          </p:nvPr>
        </p:nvSpPr>
        <p:spPr>
          <a:xfrm>
            <a:off x="4107396" y="2885332"/>
            <a:ext cx="22023909" cy="186658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1774"/>
              </a:spcBef>
              <a:spcAft>
                <a:spcPts val="0"/>
              </a:spcAft>
              <a:buClr>
                <a:schemeClr val="lt1"/>
              </a:buClr>
              <a:buSzPts val="8868"/>
              <a:buFont typeface="Arial"/>
              <a:buNone/>
              <a:defRPr b="0" i="0" sz="8868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6" type="body"/>
          </p:nvPr>
        </p:nvSpPr>
        <p:spPr>
          <a:xfrm>
            <a:off x="4107396" y="565378"/>
            <a:ext cx="22023909" cy="2319953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2549"/>
              </a:spcBef>
              <a:spcAft>
                <a:spcPts val="0"/>
              </a:spcAft>
              <a:buClr>
                <a:schemeClr val="lt1"/>
              </a:buClr>
              <a:buSzPts val="12747"/>
              <a:buFont typeface="Arial"/>
              <a:buNone/>
              <a:defRPr b="1" i="0" sz="1274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30"/>
              </a:spcBef>
              <a:spcAft>
                <a:spcPts val="0"/>
              </a:spcAft>
              <a:buClr>
                <a:schemeClr val="dk1"/>
              </a:buClr>
              <a:buSzPts val="6651"/>
              <a:buFont typeface="Arial"/>
              <a:buNone/>
              <a:defRPr b="0" i="0" sz="665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9307" lvl="5" marL="27432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9307" lvl="6" marL="32004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9307" lvl="7" marL="36576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9307" lvl="8" marL="4114800" marR="0" rtl="0" algn="l">
              <a:spcBef>
                <a:spcPts val="1829"/>
              </a:spcBef>
              <a:spcAft>
                <a:spcPts val="0"/>
              </a:spcAft>
              <a:buClr>
                <a:schemeClr val="dk1"/>
              </a:buClr>
              <a:buSzPts val="9145"/>
              <a:buFont typeface="Arial"/>
              <a:buChar char="•"/>
              <a:defRPr b="0" i="0" sz="91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C3F71"/>
            </a:gs>
            <a:gs pos="50000">
              <a:srgbClr val="ABB9DE"/>
            </a:gs>
            <a:gs pos="100000">
              <a:srgbClr val="E3E8F4"/>
            </a:gs>
          </a:gsLst>
          <a:lin ang="162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0238700" cy="6237288"/>
          </a:xfrm>
          <a:prstGeom prst="rect">
            <a:avLst/>
          </a:prstGeom>
          <a:solidFill>
            <a:srgbClr val="425EA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6243638"/>
            <a:ext cx="30238700" cy="196850"/>
          </a:xfrm>
          <a:prstGeom prst="rect">
            <a:avLst/>
          </a:prstGeom>
          <a:solidFill>
            <a:srgbClr val="2C3F71"/>
          </a:solidFill>
          <a:ln>
            <a:noFill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35000" y="6823075"/>
            <a:ext cx="14274800" cy="34748788"/>
          </a:xfrm>
          <a:prstGeom prst="roundRect">
            <a:avLst>
              <a:gd fmla="val 4092" name="adj"/>
            </a:avLst>
          </a:prstGeom>
          <a:gradFill>
            <a:gsLst>
              <a:gs pos="0">
                <a:srgbClr val="B0F58E"/>
              </a:gs>
              <a:gs pos="100000">
                <a:srgbClr val="F3F5FA"/>
              </a:gs>
            </a:gsLst>
            <a:lin ang="162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15332075" y="6823075"/>
            <a:ext cx="14274800" cy="34748788"/>
          </a:xfrm>
          <a:prstGeom prst="roundRect">
            <a:avLst>
              <a:gd fmla="val 4092" name="adj"/>
            </a:avLst>
          </a:prstGeom>
          <a:gradFill>
            <a:gsLst>
              <a:gs pos="0">
                <a:srgbClr val="B0F58E"/>
              </a:gs>
              <a:gs pos="100000">
                <a:srgbClr val="F3F5FA"/>
              </a:gs>
            </a:gsLst>
            <a:lin ang="16200000" scaled="0"/>
          </a:gra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3350" lIns="86725" spcFirstLastPara="1" rIns="86725" wrap="square" tIns="433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501775" y="41895713"/>
            <a:ext cx="2903538" cy="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3275" lIns="86575" spcFirstLastPara="1" rIns="86575" wrap="square" tIns="43275">
            <a:spAutoFit/>
          </a:bodyPr>
          <a:lstStyle/>
          <a:p>
            <a:pPr indent="0" lvl="0" marL="0" marR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7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RESEARCH POSTER PRESENTATION DESIGN © 2015</a:t>
            </a:r>
            <a:endParaRPr/>
          </a:p>
          <a:p>
            <a:pPr indent="0" lvl="0" marL="0" marR="0" rtl="0" algn="l">
              <a:lnSpc>
                <a:spcPct val="65000"/>
              </a:lnSpc>
              <a:spcBef>
                <a:spcPts val="508"/>
              </a:spcBef>
              <a:spcAft>
                <a:spcPts val="0"/>
              </a:spcAft>
              <a:buNone/>
            </a:pPr>
            <a:r>
              <a:rPr b="1" i="0" lang="en-US" sz="1016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15183712" y="6752425"/>
            <a:ext cx="14398500" cy="35116800"/>
          </a:xfrm>
          <a:prstGeom prst="roundRect">
            <a:avLst>
              <a:gd fmla="val 3916" name="adj"/>
            </a:avLst>
          </a:prstGeom>
          <a:solidFill>
            <a:srgbClr val="FFD966">
              <a:alpha val="819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592150" y="6752425"/>
            <a:ext cx="14398500" cy="35116800"/>
          </a:xfrm>
          <a:prstGeom prst="roundRect">
            <a:avLst>
              <a:gd fmla="val 3916" name="adj"/>
            </a:avLst>
          </a:prstGeom>
          <a:solidFill>
            <a:srgbClr val="FFD966">
              <a:alpha val="8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" name="Google Shape;35;p1"/>
          <p:cNvSpPr txBox="1"/>
          <p:nvPr>
            <p:ph idx="2" type="body"/>
          </p:nvPr>
        </p:nvSpPr>
        <p:spPr>
          <a:xfrm>
            <a:off x="655588" y="7431088"/>
            <a:ext cx="142716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b="0" lang="en-US" sz="6000" u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Abstract</a:t>
            </a:r>
            <a:endParaRPr b="0" sz="6000" u="non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6" name="Google Shape;36;p1"/>
          <p:cNvSpPr txBox="1"/>
          <p:nvPr>
            <p:ph idx="3" type="body"/>
          </p:nvPr>
        </p:nvSpPr>
        <p:spPr>
          <a:xfrm>
            <a:off x="844550" y="15208250"/>
            <a:ext cx="142749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b="0" lang="en-US" sz="6000" u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Objective/Background/Motivation</a:t>
            </a:r>
            <a:endParaRPr b="0" sz="6000" u="non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7" name="Google Shape;37;p1"/>
          <p:cNvSpPr txBox="1"/>
          <p:nvPr>
            <p:ph idx="6" type="body"/>
          </p:nvPr>
        </p:nvSpPr>
        <p:spPr>
          <a:xfrm>
            <a:off x="15397975" y="7431101"/>
            <a:ext cx="142668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b="0" lang="en-US" sz="6000" u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Results/Application</a:t>
            </a:r>
            <a:endParaRPr b="0" sz="6000" u="non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8" name="Google Shape;38;p1"/>
          <p:cNvSpPr txBox="1"/>
          <p:nvPr>
            <p:ph idx="8" type="body"/>
          </p:nvPr>
        </p:nvSpPr>
        <p:spPr>
          <a:xfrm>
            <a:off x="15047913" y="27392313"/>
            <a:ext cx="142590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None/>
            </a:pPr>
            <a:r>
              <a:rPr b="0" lang="en-US" sz="6000" u="non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Discussion/Conclusion</a:t>
            </a:r>
            <a:endParaRPr b="0" sz="6000" u="non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9" name="Google Shape;39;p1"/>
          <p:cNvSpPr txBox="1"/>
          <p:nvPr>
            <p:ph idx="13" type="body"/>
          </p:nvPr>
        </p:nvSpPr>
        <p:spPr>
          <a:xfrm>
            <a:off x="1477963" y="16732250"/>
            <a:ext cx="13373100" cy="3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economy is a big part of our society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Economics relies on a lot of assumptions, but doesn’t reflect the real world as consumers do not always act rationally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Wanted to capture the linguistics which affect consumer behavior to better understand this situation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AI and Natural Language Processing can potentially be used to deal with this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Google Shape;40;p1"/>
          <p:cNvSpPr txBox="1"/>
          <p:nvPr>
            <p:ph idx="15" type="body"/>
          </p:nvPr>
        </p:nvSpPr>
        <p:spPr>
          <a:xfrm>
            <a:off x="1319950" y="4754650"/>
            <a:ext cx="27598800" cy="14463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 sz="6300">
                <a:latin typeface="Helvetica Neue"/>
                <a:ea typeface="Helvetica Neue"/>
                <a:cs typeface="Helvetica Neue"/>
                <a:sym typeface="Helvetica Neue"/>
              </a:rPr>
              <a:t>Students:</a:t>
            </a:r>
            <a:r>
              <a:rPr lang="en-US" sz="6300">
                <a:latin typeface="Helvetica Neue"/>
                <a:ea typeface="Helvetica Neue"/>
                <a:cs typeface="Helvetica Neue"/>
                <a:sym typeface="Helvetica Neue"/>
              </a:rPr>
              <a:t> 10 Choe Jungrhin, 13 Emma Mui, 29 Manun Chauhaan            </a:t>
            </a:r>
            <a:r>
              <a:rPr b="1" lang="en-US" sz="6300">
                <a:latin typeface="Helvetica Neue"/>
                <a:ea typeface="Helvetica Neue"/>
                <a:cs typeface="Helvetica Neue"/>
                <a:sym typeface="Helvetica Neue"/>
              </a:rPr>
              <a:t>Project ID:</a:t>
            </a:r>
            <a:r>
              <a:rPr lang="en-US" sz="6300">
                <a:latin typeface="Helvetica Neue"/>
                <a:ea typeface="Helvetica Neue"/>
                <a:cs typeface="Helvetica Neue"/>
                <a:sym typeface="Helvetica Neue"/>
              </a:rPr>
              <a:t> P5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Google Shape;41;p1"/>
          <p:cNvSpPr txBox="1"/>
          <p:nvPr>
            <p:ph idx="16" type="body"/>
          </p:nvPr>
        </p:nvSpPr>
        <p:spPr>
          <a:xfrm>
            <a:off x="2733675" y="3414713"/>
            <a:ext cx="24345900" cy="138747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9631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Financial AI with Sentiment Analysis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>
            <p:ph idx="1" type="body"/>
          </p:nvPr>
        </p:nvSpPr>
        <p:spPr>
          <a:xfrm>
            <a:off x="1230313" y="9115425"/>
            <a:ext cx="13563600" cy="2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None/>
            </a:pPr>
            <a:r>
              <a:rPr lang="en-US" sz="4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AI to capture the linguistics behind what affects consumers’ behaviour and choices, to better predict consumer response to economic events.</a:t>
            </a:r>
            <a:endParaRPr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228600" y="25241576"/>
            <a:ext cx="14274900" cy="11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900" lIns="93900" spcFirstLastPara="1" rIns="93900" wrap="square" tIns="939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6000"/>
              <a:buFont typeface="Arial"/>
              <a:buNone/>
            </a:pPr>
            <a:r>
              <a:rPr i="0" lang="en-US" sz="6000" cap="none" strike="noStrike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Methodology</a:t>
            </a:r>
            <a:endParaRPr i="0" sz="6000" cap="none" strike="noStrike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15725775" y="10650538"/>
            <a:ext cx="12904800" cy="6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Unfortunately, we were denied access to the Twitter Developer Platform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not implement Twitter API in our project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was to use an API built on Twitter API called StockerBot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necessary to use this as datasets created with StockerBot were available on Kaggle - including stock market data 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Managed to finish up to stage 2.1 of the project: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Successfully aligned timestamps of Tweets to the stock market price data on the same day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prepared in time for the demo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Words in Tweets around the time of a fall in stock price were captured, as well as when the stock price increases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Done via K-means clustering, and can mostly predict the nature of a string of text eg. “Price of NFLX rises” 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15986125" y="30259338"/>
            <a:ext cx="13090500" cy="50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our results, we can see that our project has been successful in the parts we have been able to complete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importantly, we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have learnt that </a:t>
            </a:r>
            <a:r>
              <a:rPr b="1"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 the right dataset(s)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</a:t>
            </a:r>
            <a:r>
              <a:rPr b="1"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important </a:t>
            </a: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stage of any AI project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further develop this project by bringing it to stages 2.2 and 3 listed in our methodology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 try to explore other, more efficient ways to achieve what we have done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Char char="-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 into ways to apply the model other than through simulating and predicting in TextWorld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320800" y="26604913"/>
            <a:ext cx="13382700" cy="60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Multi-part project: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datasets for economic data (stock market) and people’s reactions using Kaggle and/or Twitter API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Sentiment analysis on what words can trigger consumer reactions to economic events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1" marL="1771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Twitter and stock market data passed through t5 transformer model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1" marL="1771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a diffusion model with multimodality using MMF framework 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8572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AutoNum type="arabicPeriod"/>
            </a:pPr>
            <a:r>
              <a:rPr lang="en-US" sz="3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model as a basis to make a TextWorld (word-based game) simulation that can simulate and predict economies under different situations</a:t>
            </a: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-673100" y="2173297"/>
            <a:ext cx="32016600" cy="1351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60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AIoT Coding, Engineering and Entrepreneurial Skills Education for Gifted Students</a:t>
            </a:r>
            <a:endParaRPr i="0" sz="60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7046575" y="24203025"/>
            <a:ext cx="46926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i="0" lang="en-US" sz="5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GitHub </a:t>
            </a:r>
            <a:r>
              <a:rPr lang="en-US" sz="5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i="0" lang="en-US" sz="5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ink</a:t>
            </a:r>
            <a:endParaRPr i="0" sz="57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0675" y="0"/>
            <a:ext cx="21336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7081" y="4756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5">
            <a:alphaModFix/>
          </a:blip>
          <a:srcRect b="28368" l="0" r="0" t="28407"/>
          <a:stretch/>
        </p:blipFill>
        <p:spPr>
          <a:xfrm>
            <a:off x="22629850" y="0"/>
            <a:ext cx="4958002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80638" y="32977132"/>
            <a:ext cx="12821525" cy="771633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/>
          <p:nvPr/>
        </p:nvSpPr>
        <p:spPr>
          <a:xfrm>
            <a:off x="1560500" y="41926375"/>
            <a:ext cx="2409900" cy="3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23264850" y="24203025"/>
            <a:ext cx="4692600" cy="1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750" lIns="234750" spcFirstLastPara="1" rIns="234750" wrap="square" tIns="234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C3F71"/>
              </a:buClr>
              <a:buSzPts val="5700"/>
              <a:buFont typeface="Arial"/>
              <a:buNone/>
            </a:pPr>
            <a:r>
              <a:rPr lang="en-US" sz="5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Youtube</a:t>
            </a:r>
            <a:r>
              <a:rPr i="0" lang="en-US" sz="5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5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i="0" lang="en-US" sz="57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ink</a:t>
            </a:r>
            <a:endParaRPr i="0" sz="5700" u="none" cap="none" strike="noStrik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864150" y="19676275"/>
            <a:ext cx="3219450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957100" y="19676275"/>
            <a:ext cx="32194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terPresentations.com-91CMx122CM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