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78771BC-EEAD-4D83-B722-E6148562DE07}">
  <a:tblStyle styleId="{F78771BC-EEAD-4D83-B722-E6148562DE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87ef916b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87ef916b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87ef916b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87ef916b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87ef916b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87ef916b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87ef916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87ef916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87ef916b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87ef916b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87ef916b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87ef916b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99618bc2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99618bc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803ec45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803ec45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9803ec45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9803ec45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9803ec45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9803ec45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803ec45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9803ec45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8933bda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8933bda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8933bda1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8933bda1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9618bc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99618bc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03ec45b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03ec45b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hyperlink" Target="https://www.mdpi.com/2076-3417/9/6/1152/ht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hyperlink" Target="https://www.eltiempo.com/economia/sectores/competitividad-de-las-pymes-en-colombia-para-2020-44692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4.png"/><Relationship Id="rId10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Sentime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John Fontalvo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Rodríguez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288750" y="1318650"/>
            <a:ext cx="2752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la red neuronal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022" y="1401150"/>
            <a:ext cx="6093075" cy="11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 rotWithShape="1">
          <a:blip r:embed="rId4">
            <a:alphaModFix/>
          </a:blip>
          <a:srcRect b="0" l="0" r="33484" t="0"/>
          <a:stretch/>
        </p:blipFill>
        <p:spPr>
          <a:xfrm>
            <a:off x="3825025" y="2670000"/>
            <a:ext cx="2942749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 rotWithShape="1">
          <a:blip r:embed="rId5">
            <a:alphaModFix/>
          </a:blip>
          <a:srcRect b="0" l="85305" r="0" t="0"/>
          <a:stretch/>
        </p:blipFill>
        <p:spPr>
          <a:xfrm>
            <a:off x="6641450" y="2670000"/>
            <a:ext cx="650123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3744850" y="4846700"/>
            <a:ext cx="36093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Tomado de </a:t>
            </a:r>
            <a:r>
              <a:rPr lang="es" sz="1000" u="sng">
                <a:solidFill>
                  <a:schemeClr val="hlink"/>
                </a:solidFill>
                <a:hlinkClick r:id="rId6"/>
              </a:rPr>
              <a:t>https://www.mdpi.com/2076-3417/9/6/1152/htm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27650" y="587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00" y="1456100"/>
            <a:ext cx="3457750" cy="34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550" y="1385425"/>
            <a:ext cx="4659225" cy="33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4430725" y="4854888"/>
            <a:ext cx="40788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Modelo de la solución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727650" y="4854900"/>
            <a:ext cx="36309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Metodología</a:t>
            </a: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ágil CRISP-DM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729450" y="1318650"/>
            <a:ext cx="3316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dataset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1268" l="1506" r="2561" t="2595"/>
          <a:stretch/>
        </p:blipFill>
        <p:spPr>
          <a:xfrm>
            <a:off x="72200" y="1931075"/>
            <a:ext cx="4602075" cy="286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414625" y="4800750"/>
            <a:ext cx="36309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Distribución de clases para el dataset construido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4">
            <a:alphaModFix/>
          </a:blip>
          <a:srcRect b="0" l="1599" r="2071" t="2581"/>
          <a:stretch/>
        </p:blipFill>
        <p:spPr>
          <a:xfrm>
            <a:off x="4674275" y="1927343"/>
            <a:ext cx="4469726" cy="280175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4880350" y="4802600"/>
            <a:ext cx="36309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Dataset balanceado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0513" y="551925"/>
            <a:ext cx="2943776" cy="13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216575" y="1318650"/>
            <a:ext cx="2653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</a:t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912" y="483638"/>
            <a:ext cx="5787201" cy="22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578" y="2688875"/>
            <a:ext cx="5201860" cy="245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950" y="2287449"/>
            <a:ext cx="3185951" cy="120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225" y="3713750"/>
            <a:ext cx="3117395" cy="11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135950" y="3375000"/>
            <a:ext cx="31173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 dataset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135950" y="4808775"/>
            <a:ext cx="31173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Validation</a:t>
            </a: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dataset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216575" y="1318650"/>
            <a:ext cx="420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test</a:t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400" y="486275"/>
            <a:ext cx="4361449" cy="393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" y="2057375"/>
            <a:ext cx="4165750" cy="15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5" y="3896905"/>
            <a:ext cx="4728399" cy="85764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61575" y="4754550"/>
            <a:ext cx="36309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Predicciones para tweets nunca antes vistos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727650" y="2248100"/>
            <a:ext cx="76887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Demo</a:t>
            </a:r>
            <a:endParaRPr sz="5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Kaladevi, P., &amp; Thyagarajah, K. (2019). Integrated CNN- and LSTM-DNN-based sentiment analysis over big social data for opinion mining. Behaviour &amp; Information Technology, 1–9. doi:10.1080/0144929x.2019.1699960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Paredes-Valverde, M. A., Colomo-Palacios, R., Salas-Zárate, M. del P., &amp; Valencia-García, R. (2017). Sentiment Analysis in Spanish for Improvement of Products and Services: A Deep Learning Approach. Scientific Programming, 2017, 1–6. doi:10.1155/2017/1329281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Kusrini, &amp; Mashuri, M. (2019). Sentiment Analysis In Twitter Using Lexicon Based and Polarity Multiplication. 2019 International Conference of Artificial Intelligence and Information Technology (ICAIIT). doi:10.1109/icaiit.2019.8834477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922625"/>
            <a:ext cx="76887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Sentime es una plataforma web en la cual se puede realizar el análisis de sentimientos de lo que piensan las personas acerca de una persona, producto o servicio, usando Twitter</a:t>
            </a:r>
            <a:endParaRPr sz="1800"/>
          </a:p>
        </p:txBody>
      </p:sp>
      <p:sp>
        <p:nvSpPr>
          <p:cNvPr id="94" name="Google Shape;94;p14"/>
          <p:cNvSpPr/>
          <p:nvPr/>
        </p:nvSpPr>
        <p:spPr>
          <a:xfrm>
            <a:off x="7028550" y="3152100"/>
            <a:ext cx="1389600" cy="12723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3778900" y="3152100"/>
            <a:ext cx="1389600" cy="1272300"/>
          </a:xfrm>
          <a:prstGeom prst="smileyFace">
            <a:avLst>
              <a:gd fmla="val -4653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5385625" y="3152100"/>
            <a:ext cx="1389600" cy="1272300"/>
          </a:xfrm>
          <a:prstGeom prst="smileyFace">
            <a:avLst>
              <a:gd fmla="val 454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3977300" y="4511850"/>
            <a:ext cx="920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Negative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620225" y="4511850"/>
            <a:ext cx="920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Neutral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263150" y="4511850"/>
            <a:ext cx="920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Positive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75" y="3083325"/>
            <a:ext cx="1755375" cy="175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4"/>
          <p:cNvCxnSpPr>
            <a:stCxn id="100" idx="3"/>
          </p:cNvCxnSpPr>
          <p:nvPr/>
        </p:nvCxnSpPr>
        <p:spPr>
          <a:xfrm flipH="1" rot="10800000">
            <a:off x="1970950" y="3952313"/>
            <a:ext cx="1494000" cy="87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9450" y="1318650"/>
            <a:ext cx="362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¿Para qué sirve?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29450" y="1979600"/>
            <a:ext cx="8012400" cy="15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900"/>
              <a:t>Sentime automatiza el proceso de recolección de datos haciendo uso de información que se encuentra disponible al alcance de todos a través de twitter, por lo que no incurre en costos adicionales a los necesarios para el alojamiento de la plataforma.</a:t>
            </a:r>
            <a:endParaRPr sz="1900"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275" y="3671950"/>
            <a:ext cx="6484300" cy="9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2449150" y="4565975"/>
            <a:ext cx="6370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Tomado de </a:t>
            </a:r>
            <a:r>
              <a:rPr lang="es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https://www.eltiempo.com/economia/sectores/competitividad-de-las-pymes-en-colombia-para-2020-446922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 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96750" y="2127150"/>
            <a:ext cx="7750500" cy="24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900"/>
              <a:t>Desarrollar una aplicación que permita clasificar los sentimientos sobre productos, servicios o personas a través de tweets utilizando técnicas de machine learning y visualización de datos.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Específicos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729450" y="2078875"/>
            <a:ext cx="7688700" cy="27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Implementar una red neuronal que permita clasificar los sentimientos de un Tweet en español en positivo, negativo o neutral.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Elaborar un dataset de tweets en español ubicados geográficamente en Colombia usando Amazon Comprehend.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Desarrollar una arquitectura lógica de la solución que permita visualizar los diferentes componentes de la aplicación (obtener tweets, categorizar, procesar y entrenar la NN y visualizar resultados)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Desarrollar el prototipo de la solución haciendo uso de tecnologías (Python, Flask, Google Maps, React).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7650" y="1239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Marco Conceptual - RSL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1725250"/>
            <a:ext cx="36822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Fase 1: Búsqueda por conceptos (Query search - all metadata)</a:t>
            </a:r>
            <a:endParaRPr sz="1000">
              <a:solidFill>
                <a:srgbClr val="000000"/>
              </a:solidFill>
            </a:endParaRPr>
          </a:p>
        </p:txBody>
      </p:sp>
      <p:graphicFrame>
        <p:nvGraphicFramePr>
          <p:cNvPr id="128" name="Google Shape;128;p18"/>
          <p:cNvGraphicFramePr/>
          <p:nvPr/>
        </p:nvGraphicFramePr>
        <p:xfrm>
          <a:off x="729450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{F78771BC-EEAD-4D83-B722-E6148562DE07}</a:tableStyleId>
              </a:tblPr>
              <a:tblGrid>
                <a:gridCol w="1280850"/>
                <a:gridCol w="1280850"/>
                <a:gridCol w="1280850"/>
              </a:tblGrid>
              <a:tr h="4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Concepto/Fuente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of Science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heatmap data visualization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Twitter sentiment analysis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CNN-LSTM neural networks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Twitter big data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1245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1770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2590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29" name="Google Shape;129;p18"/>
          <p:cNvGraphicFramePr/>
          <p:nvPr/>
        </p:nvGraphicFramePr>
        <p:xfrm>
          <a:off x="4941350" y="207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{F78771BC-EEAD-4D83-B722-E6148562DE07}</a:tableStyleId>
              </a:tblPr>
              <a:tblGrid>
                <a:gridCol w="1280850"/>
                <a:gridCol w="1280850"/>
                <a:gridCol w="1280850"/>
              </a:tblGrid>
              <a:tr h="37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Concepto/Fuente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of Science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7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heatmap data visualization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7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Twitter sentiment analysis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1586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7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CNN-LSTM neural networks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Twitter big data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1353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1974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5021525" y="1725250"/>
            <a:ext cx="36822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Fase 2: Filtro por año (2016-2020) - H5 rule</a:t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9450" y="123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Marco Conceptual - RSL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729450" y="1725250"/>
            <a:ext cx="36822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Fase 3: Lectura del abstract</a:t>
            </a:r>
            <a:endParaRPr sz="1000">
              <a:solidFill>
                <a:srgbClr val="000000"/>
              </a:solidFill>
            </a:endParaRPr>
          </a:p>
        </p:txBody>
      </p:sp>
      <p:graphicFrame>
        <p:nvGraphicFramePr>
          <p:cNvPr id="137" name="Google Shape;137;p19"/>
          <p:cNvGraphicFramePr/>
          <p:nvPr/>
        </p:nvGraphicFramePr>
        <p:xfrm>
          <a:off x="729450" y="207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{F78771BC-EEAD-4D83-B722-E6148562DE07}</a:tableStyleId>
              </a:tblPr>
              <a:tblGrid>
                <a:gridCol w="1280850"/>
                <a:gridCol w="1280850"/>
                <a:gridCol w="1280850"/>
              </a:tblGrid>
              <a:tr h="36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Concepto/Fuente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of Science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6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heatmap data visualization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6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Twitter sentiment analysis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6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CNN-LSTM neural networks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6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Twitter big data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6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5054950" y="1725250"/>
            <a:ext cx="36822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Fase 4: Lectura en profundidad</a:t>
            </a:r>
            <a:endParaRPr sz="1000">
              <a:solidFill>
                <a:srgbClr val="000000"/>
              </a:solidFill>
            </a:endParaRPr>
          </a:p>
        </p:txBody>
      </p:sp>
      <p:graphicFrame>
        <p:nvGraphicFramePr>
          <p:cNvPr id="139" name="Google Shape;139;p19"/>
          <p:cNvGraphicFramePr/>
          <p:nvPr/>
        </p:nvGraphicFramePr>
        <p:xfrm>
          <a:off x="4935200" y="207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{F78771BC-EEAD-4D83-B722-E6148562DE07}</a:tableStyleId>
              </a:tblPr>
              <a:tblGrid>
                <a:gridCol w="1280850"/>
                <a:gridCol w="1280850"/>
                <a:gridCol w="1280850"/>
              </a:tblGrid>
              <a:tr h="36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Concepto/Fuente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of Science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6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heatmap data visualization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6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Twitter sentiment analysis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6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CNN-LSTM neural networks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6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Twitter big data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6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729450" y="1851375"/>
            <a:ext cx="7688700" cy="24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Kaladevi, P., Thyagarajah, K. [11] propusieron una metodología ICNN-LSTM-DNN (Integrated Convolutional Neural Network and Long Short Term Memory Recurrent Neural Network-based Deep Neural Networks-based) para la minería de opinión en tiempo real.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Paredes-Valverde, M. A., Colomo-Palacios, R., Salas-Zárate, M. del P., &amp; Valencia-García, R. [16] exponen una solución basada en CNN y word2vec para permitirle a las compañías y organizaciones detectar oportunidades para mejorar la calidad de sus productos o servicios a través de análisis de sentimientos de tweets.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Kusrini, &amp; Mashuri, M. [19] implementaron la técnica de procesamiento de lenguaje natural (NLP) para el análisis de sentimientos de tweets, usando léxicos y polaridad de multiplicación en vez de machine learning.</a:t>
            </a:r>
            <a:endParaRPr/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123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Marco Conceptual - </a:t>
            </a:r>
            <a:r>
              <a:rPr lang="es"/>
              <a:t>Artículos</a:t>
            </a:r>
            <a:r>
              <a:rPr lang="es"/>
              <a:t> destacados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0" y="1318650"/>
            <a:ext cx="3439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lógica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057" y="0"/>
            <a:ext cx="5391944" cy="40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0" y="3861175"/>
            <a:ext cx="1232100" cy="12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425" y="3841673"/>
            <a:ext cx="1232100" cy="1271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1525" y="3819025"/>
            <a:ext cx="1316400" cy="13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03762" y="3819022"/>
            <a:ext cx="1024145" cy="13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8413" y="3819025"/>
            <a:ext cx="1514568" cy="13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08824" y="3819025"/>
            <a:ext cx="1316400" cy="13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95800" y="4043975"/>
            <a:ext cx="1448199" cy="8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