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Canda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20" Type="http://schemas.openxmlformats.org/officeDocument/2006/relationships/slide" Target="slides/slide15.xml"/><Relationship Id="rId41" Type="http://schemas.openxmlformats.org/officeDocument/2006/relationships/font" Target="fonts/Canda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bold.fntdata"/><Relationship Id="rId16" Type="http://schemas.openxmlformats.org/officeDocument/2006/relationships/slide" Target="slides/slide11.xml"/><Relationship Id="rId38" Type="http://schemas.openxmlformats.org/officeDocument/2006/relationships/font" Target="fonts/Canda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Globally anonymous asset rails.  Frictionless and trustless value exchange powers global trade of intellectual assets. </a:t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743df61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5743df61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19" y="224679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77240" y="3962399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593694" y="68356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186082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088022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  <a:defRPr b="1" sz="5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703763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agon.1hive.org/#/" TargetMode="External"/><Relationship Id="rId4" Type="http://schemas.openxmlformats.org/officeDocument/2006/relationships/hyperlink" Target="https://aragon.1hive.org/#/" TargetMode="External"/><Relationship Id="rId5" Type="http://schemas.openxmlformats.org/officeDocument/2006/relationships/hyperlink" Target="https://aragon.1hive.org/#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allet.polygon.technology/bridge" TargetMode="External"/><Relationship Id="rId4" Type="http://schemas.openxmlformats.org/officeDocument/2006/relationships/hyperlink" Target="https://honeyswap.org/gnosis-bridg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Electronic Boardrooms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en-US"/>
              <a:t>How to vote and allocate resources on-line</a:t>
            </a:r>
            <a:endParaRPr/>
          </a:p>
          <a:p>
            <a:pPr indent="0" lvl="0" marL="0" rt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i="1" lang="en-US"/>
              <a:t>The final step in bringing all governance activity online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454820" y="3244334"/>
            <a:ext cx="234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 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54106" y="6356350"/>
            <a:ext cx="4938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683714" y="1404730"/>
            <a:ext cx="7542212" cy="2080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Font typeface="Candara"/>
              <a:buNone/>
            </a:pPr>
            <a:r>
              <a:rPr b="1" lang="en-US" sz="20000" u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54105" y="6356350"/>
            <a:ext cx="535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99" y="256775"/>
            <a:ext cx="7913852" cy="60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354105" y="6356350"/>
            <a:ext cx="535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975" y="392975"/>
            <a:ext cx="7797224" cy="58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354105" y="6356350"/>
            <a:ext cx="535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63" y="1317074"/>
            <a:ext cx="7968874" cy="45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201" y="418325"/>
            <a:ext cx="4874099" cy="6021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4290815" y="4063798"/>
            <a:ext cx="2703300" cy="8349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354105" y="6356350"/>
            <a:ext cx="535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50" y="905200"/>
            <a:ext cx="7926101" cy="50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How does a vote get generated?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Start a transaction by one of the signers (or owners)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Automatically generates a vote which requires action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=&gt; use betav2.hashchat.xyz to create a chat room for all signers to discuss tx and votes.</a:t>
            </a:r>
            <a:endParaRPr/>
          </a:p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354105" y="6356350"/>
            <a:ext cx="58081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Other safes in use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03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03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03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big can they get?</a:t>
            </a:r>
            <a:endParaRPr/>
          </a:p>
        </p:txBody>
      </p:sp>
      <p:sp>
        <p:nvSpPr>
          <p:cNvPr id="203" name="Google Shape;203;p29"/>
          <p:cNvSpPr txBox="1"/>
          <p:nvPr>
            <p:ph idx="11" type="ftr"/>
          </p:nvPr>
        </p:nvSpPr>
        <p:spPr>
          <a:xfrm>
            <a:off x="354105" y="6356350"/>
            <a:ext cx="54768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bitDAO Safe</a:t>
            </a:r>
            <a:endParaRPr/>
          </a:p>
        </p:txBody>
      </p:sp>
      <p:pic>
        <p:nvPicPr>
          <p:cNvPr id="209" name="Google Shape;20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06" y="1627187"/>
            <a:ext cx="522389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1" type="ftr"/>
          </p:nvPr>
        </p:nvSpPr>
        <p:spPr>
          <a:xfrm>
            <a:off x="354105" y="6356350"/>
            <a:ext cx="52238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457" y="2792707"/>
            <a:ext cx="3108131" cy="287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Fully Web3-native Orgs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Purely online organizations can be a corporation, LLC, non-profit, foundation – virtually any type.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Purpose of an Organization?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Allocation of Resources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Time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Money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Assets</a:t>
            </a:r>
            <a:endParaRPr/>
          </a:p>
        </p:txBody>
      </p:sp>
      <p:sp>
        <p:nvSpPr>
          <p:cNvPr id="218" name="Google Shape;218;p31"/>
          <p:cNvSpPr txBox="1"/>
          <p:nvPr>
            <p:ph idx="11" type="ftr"/>
          </p:nvPr>
        </p:nvSpPr>
        <p:spPr>
          <a:xfrm>
            <a:off x="354105" y="6356350"/>
            <a:ext cx="56594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Example resource allocations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465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Voting members of the governing board</a:t>
            </a:r>
            <a:endParaRPr/>
          </a:p>
          <a:p>
            <a:pPr indent="-403225" lvl="1" marL="8064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Strategic decisions</a:t>
            </a:r>
            <a:endParaRPr/>
          </a:p>
          <a:p>
            <a:pPr indent="-403225" lvl="1" marL="8064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Investments (in / out)</a:t>
            </a:r>
            <a:endParaRPr/>
          </a:p>
          <a:p>
            <a:pPr indent="-403225" lvl="1" marL="8064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Approve budgets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Web3: Full transparency of the ledger of financial transactions -- BY THE PUBLIC</a:t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Web3: Full transparency of each individual voting member, and how they voted -- BY THE PUBLIC</a:t>
            </a:r>
            <a:endParaRPr/>
          </a:p>
          <a:p>
            <a:pPr indent="-2622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1" type="ftr"/>
          </p:nvPr>
        </p:nvSpPr>
        <p:spPr>
          <a:xfrm>
            <a:off x="354105" y="6356350"/>
            <a:ext cx="66276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Wallet Review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Anyone can see your balance!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Anyone can see your transactions in or out!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Anyone can PUT assets in your wallet.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Only the private key holder can remove assets, sign on behalf of the wallet, enter into a smart contract tx.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54105" y="6356350"/>
            <a:ext cx="5370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DAO tooling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1465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Aragon – Anyone can create an organization and invite members</a:t>
            </a:r>
            <a:endParaRPr/>
          </a:p>
          <a:p>
            <a:pPr indent="-4137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Mainnet: client.aragon.org</a:t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Colony.io</a:t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Dauhaus </a:t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Many of these use Ethereum mainnet, which has become very expensive for day-to-day operations.</a:t>
            </a:r>
            <a:endParaRPr/>
          </a:p>
          <a:p>
            <a:pPr indent="-41465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Therefore all of these have an offering on xdai chain</a:t>
            </a:r>
            <a:endParaRPr/>
          </a:p>
          <a:p>
            <a:pPr indent="-4137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Aragon.1hive.org</a:t>
            </a:r>
            <a:endParaRPr/>
          </a:p>
          <a:p>
            <a:pPr indent="-4137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Xdai.colony.io</a:t>
            </a:r>
            <a:endParaRPr/>
          </a:p>
          <a:p>
            <a:pPr indent="-4137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Dauhaus.club – native xdai</a:t>
            </a:r>
            <a:endParaRPr/>
          </a:p>
          <a:p>
            <a:pPr indent="-30797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11" type="ftr"/>
          </p:nvPr>
        </p:nvSpPr>
        <p:spPr>
          <a:xfrm>
            <a:off x="354105" y="6356350"/>
            <a:ext cx="64985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Setup a new org – as a team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Use aragon on Gnosis Chain (xdai)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https://aragon.1hive.org/#/</a:t>
            </a:r>
            <a:br>
              <a:rPr lang="en-US"/>
            </a:br>
            <a:endParaRPr/>
          </a:p>
          <a:p>
            <a:pPr indent="-365125" lvl="0" marL="403225" rtl="0" algn="l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will need the wallet for everyone on the team.</a:t>
            </a:r>
            <a:endParaRPr/>
          </a:p>
          <a:p>
            <a:pPr indent="-365125" lvl="0" marL="403225" rtl="0" algn="l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person will create the DAO (Aragon).</a:t>
            </a:r>
            <a:endParaRPr/>
          </a:p>
        </p:txBody>
      </p:sp>
      <p:sp>
        <p:nvSpPr>
          <p:cNvPr id="239" name="Google Shape;239;p34"/>
          <p:cNvSpPr txBox="1"/>
          <p:nvPr>
            <p:ph idx="11" type="ftr"/>
          </p:nvPr>
        </p:nvSpPr>
        <p:spPr>
          <a:xfrm>
            <a:off x="354105" y="6356350"/>
            <a:ext cx="64339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Organizational Vote setup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Voting module has 3 parameters: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Time frame to allow people to vote (recommend 15minutes for testing, 1-10 days for real orgs)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Minimum approval – percentage of all tokens that have voted.  15% is default.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Support % 50% default -- the percent of yes votes FROM THOSE WHO HAVE VOTED.  This works together with minimal approval.</a:t>
            </a:r>
            <a:endParaRPr/>
          </a:p>
        </p:txBody>
      </p:sp>
      <p:sp>
        <p:nvSpPr>
          <p:cNvPr id="246" name="Google Shape;246;p35"/>
          <p:cNvSpPr txBox="1"/>
          <p:nvPr>
            <p:ph idx="11" type="ftr"/>
          </p:nvPr>
        </p:nvSpPr>
        <p:spPr>
          <a:xfrm>
            <a:off x="354106" y="6356350"/>
            <a:ext cx="49865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63" y="957287"/>
            <a:ext cx="8028477" cy="49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50" y="1110475"/>
            <a:ext cx="8332698" cy="44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75" y="449976"/>
            <a:ext cx="8522849" cy="5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25" y="266200"/>
            <a:ext cx="7022901" cy="60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75" y="429125"/>
            <a:ext cx="8155224" cy="571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01" y="429563"/>
            <a:ext cx="7701398" cy="59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Voting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Generic question, up for vote.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Requires manual fulfillment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Financial transaction, started by a signer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Move tokens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Move funds out of org or trade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=&gt; Creates a vote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Upon completion, the fulfillment of the vote (if passed) is executed.</a:t>
            </a:r>
            <a:endParaRPr/>
          </a:p>
        </p:txBody>
      </p:sp>
      <p:sp>
        <p:nvSpPr>
          <p:cNvPr id="289" name="Google Shape;289;p4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Wallets over time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Developing a history of transactions shows the beginning of a credit score.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=&gt; more broadly: reputation.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54106" y="6356350"/>
            <a:ext cx="57551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388" y="773201"/>
            <a:ext cx="8155225" cy="53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1" type="ftr"/>
          </p:nvPr>
        </p:nvSpPr>
        <p:spPr>
          <a:xfrm>
            <a:off x="354105" y="6356350"/>
            <a:ext cx="49202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38" y="1044975"/>
            <a:ext cx="8269326" cy="4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922486" y="613393"/>
            <a:ext cx="7343954" cy="5611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ndara"/>
              <a:buNone/>
            </a:pPr>
            <a:r>
              <a:rPr lang="en-US" sz="3200" u="sng"/>
              <a:t>Blockchains are: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Globally anonymous Asset rails</a:t>
            </a:r>
            <a:br>
              <a:rPr lang="en-US" sz="3200"/>
            </a:br>
            <a:br>
              <a:rPr lang="en-US" sz="3200"/>
            </a:br>
            <a:r>
              <a:rPr lang="en-US" sz="3200"/>
              <a:t>		</a:t>
            </a:r>
            <a:r>
              <a:rPr b="0" i="1" lang="en-US" sz="2000"/>
              <a:t>facilitating</a:t>
            </a:r>
            <a:br>
              <a:rPr b="0" i="1" lang="en-US" sz="2000"/>
            </a:br>
            <a:br>
              <a:rPr lang="en-US" sz="3200"/>
            </a:br>
            <a:r>
              <a:rPr lang="en-US" sz="3200"/>
              <a:t>Frictionless and trustless digital asset exchange</a:t>
            </a:r>
            <a:br>
              <a:rPr lang="en-US" sz="3200"/>
            </a:br>
            <a:br>
              <a:rPr lang="en-US" sz="3200"/>
            </a:br>
            <a:r>
              <a:rPr lang="en-US" sz="3200"/>
              <a:t>	</a:t>
            </a:r>
            <a:r>
              <a:rPr b="0" i="1" lang="en-US" sz="2000"/>
              <a:t>ultimately becoming the</a:t>
            </a:r>
            <a:br>
              <a:rPr b="0" i="1" lang="en-US" sz="2000"/>
            </a:br>
            <a:br>
              <a:rPr lang="en-US" sz="3200"/>
            </a:br>
            <a:r>
              <a:rPr lang="en-US" sz="3200"/>
              <a:t>Operating System for the Global Economy</a:t>
            </a:r>
            <a:endParaRPr sz="3200"/>
          </a:p>
        </p:txBody>
      </p:sp>
      <p:sp>
        <p:nvSpPr>
          <p:cNvPr id="307" name="Google Shape;307;p45"/>
          <p:cNvSpPr txBox="1"/>
          <p:nvPr>
            <p:ph idx="11" type="ftr"/>
          </p:nvPr>
        </p:nvSpPr>
        <p:spPr>
          <a:xfrm>
            <a:off x="354106" y="6356350"/>
            <a:ext cx="45298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Bicoin Club / Sloan Blockchain Club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Sidenote:  Bridges and Cross chain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79462" y="1882588"/>
            <a:ext cx="7581901" cy="44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Mainnet:  Currency ETH, PoS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Typical Gas fees ~ $2-$50 / tx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Gnosis: Currency XDAI, PoA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Typical gas fees ~ $0.001 - $0.01 /tx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Polygon: Currency MATIC, PoS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Typical gas fees ~ $0.01-0.03/tx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Bridges allow you to move currency from one chain to another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NOTE: Bridges have been hacked!  Use for a short time is usually ok.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 u="sng"/>
              <a:t>Popular bridges: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ETH ⬄ Polygon: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https://wallet.polygon.technology/bridge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ETH ⬄ Gnosis: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https://honeyswap.org/gnosis-bridges.html</a:t>
            </a:r>
            <a:endParaRPr/>
          </a:p>
          <a:p>
            <a:pPr indent="-27368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27368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354106" y="6356350"/>
            <a:ext cx="51322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Sidenote:  EVM addresses</a:t>
            </a:r>
            <a:endParaRPr/>
          </a:p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54106" y="6356350"/>
            <a:ext cx="513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50" y="2059102"/>
            <a:ext cx="8839199" cy="91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50" y="4182963"/>
            <a:ext cx="8839202" cy="1084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843500" y="327027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EOA Address or Externally Owned Account, Controlled by a public/private key pair</a:t>
            </a:r>
            <a:endParaRPr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933850" y="567907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Contract Account, controlled by their owner</a:t>
            </a:r>
            <a:endParaRPr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Blockchain Benefits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79462" y="2082239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Lower cost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High Security &amp; Availability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Immutability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Decentralized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354105" y="6356350"/>
            <a:ext cx="5164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solidFill>
            <a:srgbClr val="0968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From one wallet to Multi-sigs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What about groups of people or wallets?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E.g. investment clubs, family investment groups.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How to organize?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Multi-signature wallets are a way of organizing on-chain.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Gnosis safe, Now Safe is the most popular with about $40B in AUM stored on-chain.</a:t>
            </a:r>
            <a:endParaRPr/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54105" y="6356350"/>
            <a:ext cx="4933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Safe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Investment club with 5 friends.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Pool funds on-chain, buy assets, do DeFi, etc.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Gnosis-safe.io =&gt; launch app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Easy to chose / change chains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1" type="ftr"/>
          </p:nvPr>
        </p:nvSpPr>
        <p:spPr>
          <a:xfrm>
            <a:off x="354105" y="6356350"/>
            <a:ext cx="5225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968A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354105" y="6356350"/>
            <a:ext cx="535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-- MIT Bitcoin Club / Sloan Blockchain Club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925" y="1155075"/>
            <a:ext cx="8363297" cy="444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