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Candar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dara-bold.fntdata"/><Relationship Id="rId30" Type="http://schemas.openxmlformats.org/officeDocument/2006/relationships/font" Target="fonts/Candara-regular.fntdata"/><Relationship Id="rId11" Type="http://schemas.openxmlformats.org/officeDocument/2006/relationships/slide" Target="slides/slide6.xml"/><Relationship Id="rId33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32" Type="http://schemas.openxmlformats.org/officeDocument/2006/relationships/font" Target="fonts/Candar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b277e38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5b277e38f4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b277e38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5b277e38f4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b277e38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b277e3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5b277e38f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b277e38f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5b277e38f4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820738" y="4155141"/>
            <a:ext cx="7542212" cy="1013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20738" y="5230906"/>
            <a:ext cx="7542212" cy="10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oleculeTracer.png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4019" y="224679"/>
            <a:ext cx="5795963" cy="394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>
  <p:cSld name="Picture above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777240" y="3962399"/>
            <a:ext cx="7585710" cy="6723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77240" y="4639235"/>
            <a:ext cx="758571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593694" y="68356"/>
            <a:ext cx="3953436" cy="758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5186082" y="2250142"/>
            <a:ext cx="5607424" cy="1940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1088022" y="146729"/>
            <a:ext cx="5610268" cy="614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20737" y="1219013"/>
            <a:ext cx="7542213" cy="195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ndara"/>
              <a:buNone/>
              <a:defRPr b="1" sz="52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20737" y="3224213"/>
            <a:ext cx="75422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79462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703763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779462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779462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703763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703763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779929" y="457201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802393" y="457201"/>
            <a:ext cx="356616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79929" y="1828801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777240" y="457200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77240" y="1828800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idOverlay.png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AFC2C8">
              <a:alpha val="9803"/>
            </a:srgbClr>
          </a:solidFill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hyperlink" Target="http://www.youtube.com/watch?v=a1z-KoL0H3k" TargetMode="External"/><Relationship Id="rId5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a1z-KoL0H3k" TargetMode="External"/><Relationship Id="rId5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sjd@mit.edu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820738" y="4155141"/>
            <a:ext cx="7542212" cy="1013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t/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8139"/>
            <a:ext cx="9131385" cy="513640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54106" y="6356350"/>
            <a:ext cx="5487894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64573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>
              <a:solidFill>
                <a:srgbClr val="06457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Uniswap (Nov 2018)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Launched the first Decentralized Exchange (DEX)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Open-source, public good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All smart contracts are open-source</a:t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How does it solve Liquidity and Market Making?</a:t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1" type="ftr"/>
          </p:nvPr>
        </p:nvSpPr>
        <p:spPr>
          <a:xfrm>
            <a:off x="354093" y="6356350"/>
            <a:ext cx="624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Uniswap -- Liquidity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Trading Pairs, ETH / DAI for example.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Anyone can provide capital to the liquidity pools in 50-50 equal value pairs.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Today: 1 ETH / 1350 DAI </a:t>
            </a:r>
            <a:br>
              <a:rPr lang="en-US"/>
            </a:br>
            <a:r>
              <a:rPr lang="en-US" sz="2000">
                <a:solidFill>
                  <a:srgbClr val="FF0000"/>
                </a:solidFill>
              </a:rPr>
              <a:t>(note: error fixed, but should be 50-50 value in USD)</a:t>
            </a:r>
            <a:endParaRPr sz="2000">
              <a:solidFill>
                <a:srgbClr val="FF0000"/>
              </a:solidFill>
            </a:endParaRPr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Each trade generates Liquidity provider fee 0.3%, added to pool.</a:t>
            </a:r>
            <a:endParaRPr/>
          </a:p>
        </p:txBody>
      </p:sp>
      <p:sp>
        <p:nvSpPr>
          <p:cNvPr id="170" name="Google Shape;170;p24"/>
          <p:cNvSpPr txBox="1"/>
          <p:nvPr>
            <p:ph idx="11" type="ftr"/>
          </p:nvPr>
        </p:nvSpPr>
        <p:spPr>
          <a:xfrm>
            <a:off x="354106" y="6356350"/>
            <a:ext cx="5075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Uniswap -- AMM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Automatic Market Maker: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Constant Product Formula</a:t>
            </a:r>
            <a:endParaRPr/>
          </a:p>
          <a:p>
            <a:pPr indent="-274002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t/>
            </a:r>
            <a:endParaRPr/>
          </a:p>
          <a:p>
            <a:pPr indent="-274002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t/>
            </a:r>
            <a:endParaRPr/>
          </a:p>
          <a:p>
            <a:pPr indent="0" lvl="1" marL="403225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rPr lang="en-US" sz="3900"/>
              <a:t>X  *  Y = K</a:t>
            </a:r>
            <a:endParaRPr/>
          </a:p>
          <a:p>
            <a:pPr indent="-274002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t/>
            </a:r>
            <a:endParaRPr/>
          </a:p>
          <a:p>
            <a:pPr indent="-274002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t/>
            </a:r>
            <a:endParaRPr/>
          </a:p>
          <a:p>
            <a:pPr indent="-274002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t/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X = Number of X tokens in pool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Y = Number of Y tokens in pool</a:t>
            </a:r>
            <a:endParaRPr/>
          </a:p>
        </p:txBody>
      </p:sp>
      <p:sp>
        <p:nvSpPr>
          <p:cNvPr id="177" name="Google Shape;177;p25"/>
          <p:cNvSpPr txBox="1"/>
          <p:nvPr>
            <p:ph idx="11" type="ftr"/>
          </p:nvPr>
        </p:nvSpPr>
        <p:spPr>
          <a:xfrm>
            <a:off x="354105" y="6356350"/>
            <a:ext cx="505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Uniswap’s AMM curve </a:t>
            </a:r>
            <a:endParaRPr/>
          </a:p>
        </p:txBody>
      </p:sp>
      <p:pic>
        <p:nvPicPr>
          <p:cNvPr id="183" name="Google Shape;18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261" y="1537425"/>
            <a:ext cx="5186940" cy="292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idx="11" type="ftr"/>
          </p:nvPr>
        </p:nvSpPr>
        <p:spPr>
          <a:xfrm>
            <a:off x="354105" y="6356350"/>
            <a:ext cx="467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5792806" y="5712133"/>
            <a:ext cx="2354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 Curve Research</a:t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2185988" y="5042318"/>
            <a:ext cx="5507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Price token OMG = Qty token ETH / Qty token OMG</a:t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258253" y="3989896"/>
            <a:ext cx="1363878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QTY of ETH in token pool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3130894" y="2600982"/>
            <a:ext cx="596214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QTY of OMG in token pool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406434" y="3109919"/>
            <a:ext cx="74314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ETH spent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5080738" y="3348269"/>
            <a:ext cx="997057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OMG Tokens gained by buyer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Example Trade </a:t>
            </a:r>
            <a:br>
              <a:rPr lang="en-US"/>
            </a:br>
            <a:r>
              <a:rPr lang="en-US" sz="2800"/>
              <a:t>(using 0.25% fee)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10 ETH and 500 OMG tokens deposited into LP position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ETH_pool = 10 ETH</a:t>
            </a:r>
            <a:br>
              <a:rPr lang="en-US"/>
            </a:br>
            <a:r>
              <a:rPr lang="en-US"/>
              <a:t>OMG_pool = 500 OMG</a:t>
            </a:r>
            <a:br>
              <a:rPr lang="en-US"/>
            </a:br>
            <a:r>
              <a:rPr lang="en-US"/>
              <a:t>k (invariant) = 5000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Buyer sends: 1ETH for OMG tokens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ETH_Pool = 10 + 1 – 0.0025 (fee) = 10.9975 ETH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OMG_pool = k / ETH_pool = 5000 / 10.9974 = 454.65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Buyer receives 500-454.65 = 45.35 OMG tokens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Fee is added to ETH_pool 10.9975 + 0.0025 = 11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OMG_pool is 454.65 OMG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New Invariant = 11 * 454.65 = 5001.15</a:t>
            </a:r>
            <a:endParaRPr/>
          </a:p>
        </p:txBody>
      </p:sp>
      <p:sp>
        <p:nvSpPr>
          <p:cNvPr id="197" name="Google Shape;197;p27"/>
          <p:cNvSpPr txBox="1"/>
          <p:nvPr>
            <p:ph idx="11" type="ftr"/>
          </p:nvPr>
        </p:nvSpPr>
        <p:spPr>
          <a:xfrm>
            <a:off x="354106" y="6356350"/>
            <a:ext cx="58252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4286251" y="6094740"/>
            <a:ext cx="4343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Reference: https://docs.uniswap.org/protocol/V1/introduction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Uniswap today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V1, v2, v3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~$4B in TVL (total value locked) 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~$7B in trades over 24hrs</a:t>
            </a:r>
            <a:endParaRPr/>
          </a:p>
          <a:p>
            <a:pPr indent="-2635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</a:pPr>
            <a:r>
              <a:t/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Largest pools:</a:t>
            </a:r>
            <a:endParaRPr/>
          </a:p>
          <a:p>
            <a:pPr indent="-336550" lvl="2" marL="1143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</a:pPr>
            <a:r>
              <a:rPr lang="en-US"/>
              <a:t>DAI / USDC:  $1B</a:t>
            </a:r>
            <a:endParaRPr/>
          </a:p>
          <a:p>
            <a:pPr indent="-336550" lvl="2" marL="1143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</a:pPr>
            <a:r>
              <a:rPr lang="en-US"/>
              <a:t>BTC / ETH: $200M</a:t>
            </a:r>
            <a:endParaRPr/>
          </a:p>
        </p:txBody>
      </p:sp>
      <p:sp>
        <p:nvSpPr>
          <p:cNvPr id="205" name="Google Shape;205;p28"/>
          <p:cNvSpPr txBox="1"/>
          <p:nvPr>
            <p:ph idx="11" type="ftr"/>
          </p:nvPr>
        </p:nvSpPr>
        <p:spPr>
          <a:xfrm>
            <a:off x="354105" y="6356350"/>
            <a:ext cx="5896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Success and Open source means forks!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Uniswap forks: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PancakeSwap (binance)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Curve (ETH)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Balancer (ETH)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Sushiswap (ETH+)</a:t>
            </a:r>
            <a:endParaRPr/>
          </a:p>
        </p:txBody>
      </p:sp>
      <p:sp>
        <p:nvSpPr>
          <p:cNvPr id="212" name="Google Shape;212;p29"/>
          <p:cNvSpPr txBox="1"/>
          <p:nvPr>
            <p:ph idx="11" type="ftr"/>
          </p:nvPr>
        </p:nvSpPr>
        <p:spPr>
          <a:xfrm>
            <a:off x="354106" y="6356350"/>
            <a:ext cx="4953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4964906" y="5911521"/>
            <a:ext cx="3246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List: https://defillama.com/dexs</a:t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7806" y="1761565"/>
            <a:ext cx="2933700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Token launch and trading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Provide liquidity for your token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Choose the trading pairs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Typically XYZ / ETH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From the wallet that has the tokens from Aragon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But first, we need the ERC20 contract created.</a:t>
            </a:r>
            <a:endParaRPr/>
          </a:p>
        </p:txBody>
      </p:sp>
      <p:sp>
        <p:nvSpPr>
          <p:cNvPr id="221" name="Google Shape;221;p30"/>
          <p:cNvSpPr txBox="1"/>
          <p:nvPr>
            <p:ph idx="11" type="ftr"/>
          </p:nvPr>
        </p:nvSpPr>
        <p:spPr>
          <a:xfrm>
            <a:off x="354095" y="6356350"/>
            <a:ext cx="5100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11" type="ftr"/>
          </p:nvPr>
        </p:nvSpPr>
        <p:spPr>
          <a:xfrm>
            <a:off x="354095" y="6356350"/>
            <a:ext cx="5568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103" y="987746"/>
            <a:ext cx="8034184" cy="47743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 minute timer with music can be used for workouts, in the classroom or the gym.  I am using it for stations.  Enjoy!" id="228" name="Google Shape;228;p31" title="2 MINUTE TIMER WITH MUSIC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50" y="4544600"/>
            <a:ext cx="1935125" cy="14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1924500" y="255175"/>
            <a:ext cx="399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00"/>
                </a:solidFill>
              </a:rPr>
              <a:t>GOTO:  </a:t>
            </a:r>
            <a:r>
              <a:rPr b="1" lang="en-US" sz="1900">
                <a:solidFill>
                  <a:srgbClr val="FFFF00"/>
                </a:solidFill>
              </a:rPr>
              <a:t>https://client.aragon.org/</a:t>
            </a:r>
            <a:endParaRPr b="1" sz="19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08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>
            <p:ph idx="11" type="ftr"/>
          </p:nvPr>
        </p:nvSpPr>
        <p:spPr>
          <a:xfrm>
            <a:off x="354105" y="6356350"/>
            <a:ext cx="58466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961" y="871537"/>
            <a:ext cx="7554519" cy="50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/>
          <p:nvPr/>
        </p:nvSpPr>
        <p:spPr>
          <a:xfrm>
            <a:off x="678656" y="1635919"/>
            <a:ext cx="1171575" cy="18573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sx="104000" rotWithShape="0" algn="ctr" dir="5400000" dist="38100" sy="104000">
              <a:srgbClr val="000000">
                <a:alpha val="8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Pre-class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If you have not made a wallet, go to: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metamask.io install browser extension</a:t>
            </a:r>
            <a:endParaRPr/>
          </a:p>
          <a:p>
            <a:pPr indent="-336550" lvl="2" marL="1143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</a:pPr>
            <a:r>
              <a:rPr lang="en-US"/>
              <a:t>Post your Ethereum wallet to Whatsapp group.</a:t>
            </a:r>
            <a:endParaRPr/>
          </a:p>
          <a:p>
            <a:pPr indent="-336550" lvl="2" marL="1143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</a:pPr>
            <a:r>
              <a:rPr lang="en-US"/>
              <a:t>Will try to get you some Rinkeby ETH.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If you have not made an organization, go to: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Client.aragon.org – CONNECTED TO RINKEBY network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Make your company / token. (ask a friend to show you)</a:t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  <a:p>
            <a:pPr indent="-2635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354095" y="6356350"/>
            <a:ext cx="518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1" type="ftr"/>
          </p:nvPr>
        </p:nvSpPr>
        <p:spPr>
          <a:xfrm>
            <a:off x="354106" y="6356350"/>
            <a:ext cx="491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625" y="960670"/>
            <a:ext cx="6728751" cy="54843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 minute timer with music can be used for workouts, in the classroom or the gym.  I am using it for stations.  Enjoy!" id="244" name="Google Shape;244;p33" title="2 MINUTE TIMER WITH MUSIC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50" y="4544600"/>
            <a:ext cx="1935125" cy="14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2202975" y="180750"/>
            <a:ext cx="399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FF00"/>
                </a:solidFill>
              </a:rPr>
              <a:t>GOTO:  https://app.uniswap.org</a:t>
            </a:r>
            <a:endParaRPr b="1" sz="19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idx="11" type="ftr"/>
          </p:nvPr>
        </p:nvSpPr>
        <p:spPr>
          <a:xfrm>
            <a:off x="354106" y="6356350"/>
            <a:ext cx="491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513" y="935575"/>
            <a:ext cx="5678971" cy="539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/>
          <p:nvPr>
            <p:ph type="title"/>
          </p:nvPr>
        </p:nvSpPr>
        <p:spPr>
          <a:xfrm>
            <a:off x="694375" y="107576"/>
            <a:ext cx="75819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Trade your token!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Areas to explore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914412" y="1761565"/>
            <a:ext cx="3657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u="sng"/>
              <a:t>Beyond Uniswap</a:t>
            </a:r>
            <a:endParaRPr u="sng"/>
          </a:p>
        </p:txBody>
      </p:sp>
      <p:sp>
        <p:nvSpPr>
          <p:cNvPr id="259" name="Google Shape;259;p35"/>
          <p:cNvSpPr txBox="1"/>
          <p:nvPr>
            <p:ph idx="11" type="ftr"/>
          </p:nvPr>
        </p:nvSpPr>
        <p:spPr>
          <a:xfrm>
            <a:off x="354106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  <p:sp>
        <p:nvSpPr>
          <p:cNvPr id="260" name="Google Shape;260;p35"/>
          <p:cNvSpPr txBox="1"/>
          <p:nvPr>
            <p:ph idx="2" type="body"/>
          </p:nvPr>
        </p:nvSpPr>
        <p:spPr>
          <a:xfrm>
            <a:off x="779462" y="2393575"/>
            <a:ext cx="3657600" cy="34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457200" rtl="0" algn="l">
              <a:spcBef>
                <a:spcPts val="2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Balancer.io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Curve.fi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1inch</a:t>
            </a:r>
            <a:endParaRPr sz="24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u="sng"/>
              <a:t>Aggregators:</a:t>
            </a:r>
            <a:endParaRPr sz="2400" u="sng"/>
          </a:p>
          <a:p>
            <a:pPr indent="-358140" lvl="0" marL="457200" rtl="0" algn="l">
              <a:spcBef>
                <a:spcPts val="2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1inch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paraswap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Matcha.xyz</a:t>
            </a:r>
            <a:endParaRPr sz="24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</p:txBody>
      </p:sp>
      <p:sp>
        <p:nvSpPr>
          <p:cNvPr id="261" name="Google Shape;261;p35"/>
          <p:cNvSpPr txBox="1"/>
          <p:nvPr>
            <p:ph idx="3" type="body"/>
          </p:nvPr>
        </p:nvSpPr>
        <p:spPr>
          <a:xfrm>
            <a:off x="4703763" y="1761565"/>
            <a:ext cx="3657600" cy="51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DeFi Landscapes</a:t>
            </a:r>
            <a:endParaRPr u="sng"/>
          </a:p>
        </p:txBody>
      </p:sp>
      <p:sp>
        <p:nvSpPr>
          <p:cNvPr id="262" name="Google Shape;262;p35"/>
          <p:cNvSpPr txBox="1"/>
          <p:nvPr>
            <p:ph idx="4" type="body"/>
          </p:nvPr>
        </p:nvSpPr>
        <p:spPr>
          <a:xfrm>
            <a:off x="4703763" y="2393575"/>
            <a:ext cx="3657600" cy="347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DefiLlama.com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https://www.defipulse.com/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820737" y="1219013"/>
            <a:ext cx="7542300" cy="19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Congratulations!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820725" y="3224239"/>
            <a:ext cx="7542300" cy="320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sjd@mit.edu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@sjdthree1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tg: @sjdthree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try our app </a:t>
            </a:r>
            <a:br>
              <a:rPr lang="en-US"/>
            </a:br>
            <a:r>
              <a:rPr lang="en-US"/>
              <a:t>www.hashchat.xyz  !!!!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No crypto needed!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820737" y="1219013"/>
            <a:ext cx="7542213" cy="195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820737" y="3224213"/>
            <a:ext cx="75422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209727"/>
            <a:ext cx="7620000" cy="640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20737" y="1219013"/>
            <a:ext cx="7542213" cy="195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ndara"/>
              <a:buNone/>
            </a:pPr>
            <a:r>
              <a:rPr lang="en-US"/>
              <a:t>Intro to Web3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20737" y="3224213"/>
            <a:ext cx="75422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en-US"/>
              <a:t>Class 3: Launch a Token – Intro to DeFi</a:t>
            </a:r>
            <a:endParaRPr/>
          </a:p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54106" y="6356350"/>
            <a:ext cx="57799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20737" y="1219013"/>
            <a:ext cx="75423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ndara"/>
              <a:buNone/>
            </a:pPr>
            <a:r>
              <a:rPr lang="en-US"/>
              <a:t>Disclaimer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20737" y="3224213"/>
            <a:ext cx="7542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en-US"/>
              <a:t>Content is for educational purposes only</a:t>
            </a:r>
            <a:endParaRPr/>
          </a:p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354106" y="6356350"/>
            <a:ext cx="578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About me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609457" y="1346293"/>
            <a:ext cx="7581901" cy="5161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</a:pPr>
            <a:r>
              <a:rPr lang="en-US" sz="1800" u="sng"/>
              <a:t>Education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</a:pPr>
            <a:r>
              <a:rPr lang="en-US" sz="1800"/>
              <a:t>MIT Undergrad in Mech Eng (robotics)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</a:pPr>
            <a:r>
              <a:rPr lang="en-US" sz="1800"/>
              <a:t>MBA MIT Sloan Fellow in Global Leadership and Technology Innovation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</a:pPr>
            <a:r>
              <a:rPr lang="en-US" sz="1800" u="sng"/>
              <a:t>Crypto/Blockchain Work: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</a:pPr>
            <a:r>
              <a:rPr lang="en-US" sz="1800"/>
              <a:t>Founder of Hashchat.xyz – web3 messaging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</a:pPr>
            <a:r>
              <a:rPr lang="en-US" sz="1800"/>
              <a:t>Developed tokenomics framework for crypto startup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</a:pPr>
            <a:r>
              <a:rPr lang="en-US" sz="1800"/>
              <a:t>Taught Blockchain Ventures at MIT Media Lab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</a:pPr>
            <a:r>
              <a:rPr lang="en-US" sz="1800"/>
              <a:t>Consulting with Large Multinational organizations on Blockchain Implementations</a:t>
            </a:r>
            <a:endParaRPr/>
          </a:p>
        </p:txBody>
      </p:sp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354106" y="6356350"/>
            <a:ext cx="53481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Course Review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Class 1: Wallets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Establish a unique address in Web3.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Catch up:  go to metamask.io install browser extension</a:t>
            </a:r>
            <a:endParaRPr/>
          </a:p>
          <a:p>
            <a:pPr indent="-336550" lvl="2" marL="1143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</a:pPr>
            <a:r>
              <a:rPr lang="en-US"/>
              <a:t>Post your Ethereum wallet to Whatsapp group.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Class 2: Building a DAO or “Crypto Board of Directors”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Build a Gnosis Safe (hold digital assets with a group)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</a:pPr>
            <a:r>
              <a:rPr lang="en-US"/>
              <a:t>Set voting parameters of Aragon DAO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Class 3: Launch a Token -- tonight</a:t>
            </a:r>
            <a:endParaRPr/>
          </a:p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354105" y="6356350"/>
            <a:ext cx="47930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rPr lang="en-US" sz="4800"/>
              <a:t>Key concepts in Innovation:  Incremental and Architectural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en-US" sz="2800" u="sng"/>
              <a:t>Incremental Innovation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ndara"/>
              <a:buChar char="•"/>
            </a:pPr>
            <a:r>
              <a:rPr lang="en-US" sz="2600"/>
              <a:t>Advantage:  incumbent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ndara"/>
              <a:buChar char="•"/>
            </a:pPr>
            <a:r>
              <a:rPr lang="en-US" sz="2600"/>
              <a:t>Leverage: </a:t>
            </a:r>
            <a:r>
              <a:rPr lang="en-US" sz="2600"/>
              <a:t>Lower costs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en-US" sz="2800" u="sng"/>
              <a:t>Architectural Innovation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ndara"/>
              <a:buChar char="•"/>
            </a:pPr>
            <a:r>
              <a:rPr lang="en-US" sz="2600"/>
              <a:t>Advantage:  New Venture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ndara"/>
              <a:buChar char="•"/>
            </a:pPr>
            <a:r>
              <a:rPr lang="en-US" sz="2600"/>
              <a:t>Leverage: </a:t>
            </a:r>
            <a:r>
              <a:rPr lang="en-US" sz="2600"/>
              <a:t>Decentralization of system &amp; authority</a:t>
            </a:r>
            <a:endParaRPr/>
          </a:p>
        </p:txBody>
      </p:sp>
      <p:sp>
        <p:nvSpPr>
          <p:cNvPr id="141" name="Google Shape;141;p20"/>
          <p:cNvSpPr txBox="1"/>
          <p:nvPr>
            <p:ph idx="11" type="ftr"/>
          </p:nvPr>
        </p:nvSpPr>
        <p:spPr>
          <a:xfrm>
            <a:off x="354094" y="6356350"/>
            <a:ext cx="587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lang="en-US"/>
              <a:t>Confirmed asset transfers anywhere on the globe with zero trusted intermediary?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lang="en-US" sz="2400"/>
              <a:t>=&gt; Basically all L1s.</a:t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 b="0"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lang="en-US"/>
              <a:t>Decentralized brokerage?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b="0" lang="en-US" sz="2400"/>
              <a:t>=&gt; Let’s look…</a:t>
            </a:r>
            <a:endParaRPr/>
          </a:p>
          <a:p>
            <a:pPr indent="-2508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1" type="ftr"/>
          </p:nvPr>
        </p:nvSpPr>
        <p:spPr>
          <a:xfrm>
            <a:off x="354105" y="6356350"/>
            <a:ext cx="5047627" cy="332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70C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ndara"/>
              <a:buNone/>
            </a:pPr>
            <a:r>
              <a:rPr lang="en-US" sz="4800"/>
              <a:t>Central vs. Decentralized Marketplaces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79462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rPr lang="en-US" u="sng"/>
              <a:t>Central Market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Concentration of buyers / sellers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High liquidity</a:t>
            </a:r>
            <a:endParaRPr/>
          </a:p>
          <a:p>
            <a:pPr indent="-297497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t/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High volume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Good price discovery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Best deals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Market makers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Maintain order book</a:t>
            </a:r>
            <a:endParaRPr/>
          </a:p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4703763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rPr lang="en-US" u="sng"/>
              <a:t>Decentralized Market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Who provides liquidity?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Char char="•"/>
            </a:pPr>
            <a:r>
              <a:rPr lang="en-US"/>
              <a:t>Who will be the market maker?</a:t>
            </a:r>
            <a:endParaRPr/>
          </a:p>
          <a:p>
            <a:pPr indent="-285750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54094" y="6356350"/>
            <a:ext cx="561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Steve Derezinski sjd@mit.edu - MIT Bitcoin Club / Sloan Blockchain Club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