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4" r:id="rId4"/>
    <p:sldId id="263" r:id="rId5"/>
    <p:sldId id="257" r:id="rId6"/>
    <p:sldId id="266" r:id="rId7"/>
    <p:sldId id="258" r:id="rId8"/>
    <p:sldId id="265" r:id="rId9"/>
    <p:sldId id="262"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5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A1C4FA-7FA7-DA47-9FBF-D9318A9978F8}"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187614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1C4FA-7FA7-DA47-9FBF-D9318A9978F8}"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419633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1C4FA-7FA7-DA47-9FBF-D9318A9978F8}"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181968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A1C4FA-7FA7-DA47-9FBF-D9318A9978F8}"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320581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1C4FA-7FA7-DA47-9FBF-D9318A9978F8}"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374652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A1C4FA-7FA7-DA47-9FBF-D9318A9978F8}"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84767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A1C4FA-7FA7-DA47-9FBF-D9318A9978F8}" type="datetimeFigureOut">
              <a:rPr lang="en-US" smtClean="0"/>
              <a:t>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289483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A1C4FA-7FA7-DA47-9FBF-D9318A9978F8}" type="datetimeFigureOut">
              <a:rPr lang="en-US" smtClean="0"/>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20670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1C4FA-7FA7-DA47-9FBF-D9318A9978F8}" type="datetimeFigureOut">
              <a:rPr lang="en-US" smtClean="0"/>
              <a:t>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103624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1C4FA-7FA7-DA47-9FBF-D9318A9978F8}"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276283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1C4FA-7FA7-DA47-9FBF-D9318A9978F8}"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0D027-1ED0-0343-93EF-31E7A0604EC4}" type="slidenum">
              <a:rPr lang="en-US" smtClean="0"/>
              <a:t>‹#›</a:t>
            </a:fld>
            <a:endParaRPr lang="en-US"/>
          </a:p>
        </p:txBody>
      </p:sp>
    </p:spTree>
    <p:extLst>
      <p:ext uri="{BB962C8B-B14F-4D97-AF65-F5344CB8AC3E}">
        <p14:creationId xmlns:p14="http://schemas.microsoft.com/office/powerpoint/2010/main" val="40316094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1C4FA-7FA7-DA47-9FBF-D9318A9978F8}" type="datetimeFigureOut">
              <a:rPr lang="en-US" smtClean="0"/>
              <a:t>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0D027-1ED0-0343-93EF-31E7A0604EC4}" type="slidenum">
              <a:rPr lang="en-US" smtClean="0"/>
              <a:t>‹#›</a:t>
            </a:fld>
            <a:endParaRPr lang="en-US"/>
          </a:p>
        </p:txBody>
      </p:sp>
    </p:spTree>
    <p:extLst>
      <p:ext uri="{BB962C8B-B14F-4D97-AF65-F5344CB8AC3E}">
        <p14:creationId xmlns:p14="http://schemas.microsoft.com/office/powerpoint/2010/main" val="99036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7837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251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8496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a:t>Figure 1: Example raster plots from the same well over the four developmental ages (days in vitro, DIV) studied. Each row represents the spike train from one electrode. The scale bar for all raster plots is 60s. </a:t>
            </a:r>
            <a:r>
              <a:rPr lang="en-US" sz="1400" dirty="0" smtClean="0"/>
              <a:t/>
            </a:r>
            <a:br>
              <a:rPr lang="en-US" sz="1400" dirty="0" smtClean="0"/>
            </a:br>
            <a:endParaRPr lang="en-US" sz="1400" dirty="0"/>
          </a:p>
        </p:txBody>
      </p:sp>
      <p:pic>
        <p:nvPicPr>
          <p:cNvPr id="4" name="Content Placeholder 3" descr="rasters.eps"/>
          <p:cNvPicPr>
            <a:picLocks noGrp="1" noChangeAspect="1"/>
          </p:cNvPicPr>
          <p:nvPr>
            <p:ph idx="1"/>
          </p:nvPr>
        </p:nvPicPr>
        <p:blipFill>
          <a:blip r:embed="rId2">
            <a:extLst>
              <a:ext uri="{28A0092B-C50C-407E-A947-70E740481C1C}">
                <a14:useLocalDpi xmlns:a14="http://schemas.microsoft.com/office/drawing/2010/main" val="0"/>
              </a:ext>
            </a:extLst>
          </a:blip>
          <a:srcRect l="-10550" r="-10550"/>
          <a:stretch>
            <a:fillRect/>
          </a:stretch>
        </p:blipFill>
        <p:spPr/>
      </p:pic>
    </p:spTree>
    <p:extLst>
      <p:ext uri="{BB962C8B-B14F-4D97-AF65-F5344CB8AC3E}">
        <p14:creationId xmlns:p14="http://schemas.microsoft.com/office/powerpoint/2010/main" val="164223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a:t>Figure 2: Mean firing rate (A) and within burst firing rate (B) increase with development. Box plots showing median and </a:t>
            </a:r>
            <a:r>
              <a:rPr lang="en-US" sz="1400" dirty="0" err="1"/>
              <a:t>interquartle</a:t>
            </a:r>
            <a:r>
              <a:rPr lang="en-US" sz="1400" dirty="0"/>
              <a:t> range are shown for n=16 plates. Stars represent sig- </a:t>
            </a:r>
            <a:r>
              <a:rPr lang="en-US" sz="1400" dirty="0" err="1"/>
              <a:t>nificant</a:t>
            </a:r>
            <a:r>
              <a:rPr lang="en-US" sz="1400" dirty="0"/>
              <a:t> difference in median values between pairs of consecutive ages at the 0.05 level. P-values obtained from a Mann-Whitney test, corrected for multiple comparisons using the false discovery rate method. </a:t>
            </a:r>
            <a:r>
              <a:rPr lang="en-US" sz="1400" dirty="0" smtClean="0"/>
              <a:t/>
            </a:r>
            <a:br>
              <a:rPr lang="en-US" sz="1400" dirty="0" smtClean="0"/>
            </a:br>
            <a:endParaRPr lang="en-US" sz="1400" dirty="0"/>
          </a:p>
        </p:txBody>
      </p:sp>
      <p:pic>
        <p:nvPicPr>
          <p:cNvPr id="4" name="Content Placeholder 3" descr="firingrate.eps"/>
          <p:cNvPicPr>
            <a:picLocks noGrp="1" noChangeAspect="1"/>
          </p:cNvPicPr>
          <p:nvPr>
            <p:ph idx="1"/>
          </p:nvPr>
        </p:nvPicPr>
        <p:blipFill>
          <a:blip r:embed="rId2">
            <a:extLst>
              <a:ext uri="{28A0092B-C50C-407E-A947-70E740481C1C}">
                <a14:useLocalDpi xmlns:a14="http://schemas.microsoft.com/office/drawing/2010/main" val="0"/>
              </a:ext>
            </a:extLst>
          </a:blip>
          <a:srcRect t="-25899" b="-25899"/>
          <a:stretch>
            <a:fillRect/>
          </a:stretch>
        </p:blipFill>
        <p:spPr/>
      </p:pic>
    </p:spTree>
    <p:extLst>
      <p:ext uri="{BB962C8B-B14F-4D97-AF65-F5344CB8AC3E}">
        <p14:creationId xmlns:p14="http://schemas.microsoft.com/office/powerpoint/2010/main" val="81541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a:t>Figure 3: Bursting properties of spontaneous activity mature with development. Each panel shows box plots of one burst feature across development. A: Bursts per minute. B: Burst du- ration. C: Fraction of bursting electrodes. D: Percentage of spikes in bursts. E: Coefficient of variation (CV) of </a:t>
            </a:r>
            <a:r>
              <a:rPr lang="en-US" sz="1400" dirty="0" err="1"/>
              <a:t>interburst</a:t>
            </a:r>
            <a:r>
              <a:rPr lang="en-US" sz="1400" dirty="0"/>
              <a:t> interval (IBI). F: CV of within burst </a:t>
            </a:r>
            <a:r>
              <a:rPr lang="en-US" sz="1400" dirty="0" err="1"/>
              <a:t>interspike</a:t>
            </a:r>
            <a:r>
              <a:rPr lang="en-US" sz="1400" dirty="0"/>
              <a:t> interval (ISI). Stars rep- resent significant difference in median values between pairs of consecutive ages at the 0.05 level. P-values obtained from a Mann-Whitney test, corrected for multiple comparisons using the false discovery rate method. </a:t>
            </a:r>
            <a:r>
              <a:rPr lang="en-US" sz="1400" dirty="0" smtClean="0"/>
              <a:t/>
            </a:r>
            <a:br>
              <a:rPr lang="en-US" sz="1400" dirty="0" smtClean="0"/>
            </a:br>
            <a:endParaRPr lang="en-US" sz="1400" dirty="0"/>
          </a:p>
        </p:txBody>
      </p:sp>
      <p:pic>
        <p:nvPicPr>
          <p:cNvPr id="4" name="Content Placeholder 3" descr="bursts.eps"/>
          <p:cNvPicPr>
            <a:picLocks noGrp="1" noChangeAspect="1"/>
          </p:cNvPicPr>
          <p:nvPr>
            <p:ph idx="1"/>
          </p:nvPr>
        </p:nvPicPr>
        <p:blipFill>
          <a:blip r:embed="rId2">
            <a:extLst>
              <a:ext uri="{28A0092B-C50C-407E-A947-70E740481C1C}">
                <a14:useLocalDpi xmlns:a14="http://schemas.microsoft.com/office/drawing/2010/main" val="0"/>
              </a:ext>
            </a:extLst>
          </a:blip>
          <a:srcRect l="-47731" r="-47731"/>
          <a:stretch>
            <a:fillRect/>
          </a:stretch>
        </p:blipFill>
        <p:spPr/>
      </p:pic>
    </p:spTree>
    <p:extLst>
      <p:ext uri="{BB962C8B-B14F-4D97-AF65-F5344CB8AC3E}">
        <p14:creationId xmlns:p14="http://schemas.microsoft.com/office/powerpoint/2010/main" val="262822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a:t>Figure 4: Network properties of spontaneous activity assessed across development. A: Network spike rate. B: Network spike duration. C: Network spike peak. D: Mean pairwise correlation. Stars represent significant difference in median values between pairs of consecutive ages at the 0.05 level. P-values obtained from a Mann-Whitney test, corrected for multiple comparisons using the false discovery rate method. </a:t>
            </a:r>
            <a:r>
              <a:rPr lang="en-US" sz="1400" dirty="0" smtClean="0"/>
              <a:t/>
            </a:r>
            <a:br>
              <a:rPr lang="en-US" sz="1400" dirty="0" smtClean="0"/>
            </a:br>
            <a:endParaRPr lang="en-US" sz="1400" dirty="0"/>
          </a:p>
        </p:txBody>
      </p:sp>
      <p:pic>
        <p:nvPicPr>
          <p:cNvPr id="4" name="Content Placeholder 3" descr="ns.eps"/>
          <p:cNvPicPr>
            <a:picLocks noGrp="1" noChangeAspect="1"/>
          </p:cNvPicPr>
          <p:nvPr>
            <p:ph idx="1"/>
          </p:nvPr>
        </p:nvPicPr>
        <p:blipFill>
          <a:blip r:embed="rId2">
            <a:extLst>
              <a:ext uri="{28A0092B-C50C-407E-A947-70E740481C1C}">
                <a14:useLocalDpi xmlns:a14="http://schemas.microsoft.com/office/drawing/2010/main" val="0"/>
              </a:ext>
            </a:extLst>
          </a:blip>
          <a:srcRect l="-19629" r="-19629"/>
          <a:stretch>
            <a:fillRect/>
          </a:stretch>
        </p:blipFill>
        <p:spPr/>
      </p:pic>
    </p:spTree>
    <p:extLst>
      <p:ext uri="{BB962C8B-B14F-4D97-AF65-F5344CB8AC3E}">
        <p14:creationId xmlns:p14="http://schemas.microsoft.com/office/powerpoint/2010/main" val="343561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465"/>
            <a:ext cx="8229600" cy="1143000"/>
          </a:xfrm>
        </p:spPr>
        <p:txBody>
          <a:bodyPr>
            <a:normAutofit fontScale="90000"/>
          </a:bodyPr>
          <a:lstStyle/>
          <a:p>
            <a:r>
              <a:rPr lang="en-US" sz="1400" dirty="0"/>
              <a:t>Figure 5: [Top left] Well-level PCA projection of 12-dimensional feature vectors onto PC </a:t>
            </a:r>
            <a:r>
              <a:rPr lang="en-US" sz="1400" dirty="0" err="1"/>
              <a:t>dimen</a:t>
            </a:r>
            <a:r>
              <a:rPr lang="en-US" sz="1400" dirty="0"/>
              <a:t>- </a:t>
            </a:r>
            <a:r>
              <a:rPr lang="en-US" sz="1400" dirty="0" err="1"/>
              <a:t>sion</a:t>
            </a:r>
            <a:r>
              <a:rPr lang="en-US" sz="1400" dirty="0"/>
              <a:t> 1 (x-axis) and 2 (y-axis). Each dot represents a well, colored by day in vitro (DIV) of recording. Rough ordering from youngest (red, DIV 5) to oldest (purple, DIV 12) wells is apparent in change of colors along the positive direction . (Top right) Scree plot displays % variance explained by the number of PC dimensions. [Bottom left] Plate-level PCA projection of plate averages onto PC dimension 1 (x-axis) and 2 (y-axis). As in top, rough ordering of observations by DIV is apparent in the red to purple transition along the x-axis. (Bottom right) Scree plot of plate-level PCA. Com- pared to the well-level PCA scree plot, a larger amount of variation is captured in the first two PC dimensions indicating that well averaging reduces variability. </a:t>
            </a:r>
            <a:r>
              <a:rPr lang="en-US" sz="1400" dirty="0" smtClean="0"/>
              <a:t/>
            </a:r>
            <a:br>
              <a:rPr lang="en-US" sz="1400" dirty="0" smtClean="0"/>
            </a:br>
            <a:endParaRPr lang="en-US" sz="1400" dirty="0"/>
          </a:p>
        </p:txBody>
      </p:sp>
      <p:pic>
        <p:nvPicPr>
          <p:cNvPr id="4" name="Content Placeholder 3" descr="4_in_1.eps"/>
          <p:cNvPicPr>
            <a:picLocks noGrp="1" noChangeAspect="1"/>
          </p:cNvPicPr>
          <p:nvPr>
            <p:ph idx="1"/>
          </p:nvPr>
        </p:nvPicPr>
        <p:blipFill>
          <a:blip r:embed="rId2">
            <a:extLst>
              <a:ext uri="{28A0092B-C50C-407E-A947-70E740481C1C}">
                <a14:useLocalDpi xmlns:a14="http://schemas.microsoft.com/office/drawing/2010/main" val="0"/>
              </a:ext>
            </a:extLst>
          </a:blip>
          <a:srcRect l="-40151" r="-40151"/>
          <a:stretch>
            <a:fillRect/>
          </a:stretch>
        </p:blipFill>
        <p:spPr>
          <a:xfrm>
            <a:off x="457200" y="1834161"/>
            <a:ext cx="8229600" cy="4525963"/>
          </a:xfrm>
        </p:spPr>
      </p:pic>
    </p:spTree>
    <p:extLst>
      <p:ext uri="{BB962C8B-B14F-4D97-AF65-F5344CB8AC3E}">
        <p14:creationId xmlns:p14="http://schemas.microsoft.com/office/powerpoint/2010/main" val="45558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Figure 6: Scatter plot of projection of well level data onto first principle component (PC1) col- </a:t>
            </a:r>
            <a:r>
              <a:rPr lang="en-US" sz="1200" dirty="0" err="1"/>
              <a:t>ored</a:t>
            </a:r>
            <a:r>
              <a:rPr lang="en-US" sz="1200" dirty="0"/>
              <a:t> by DIV. Black line shows PC1 regressed on DIV, with slope coefficient p-value&lt;0.001. PC1 increases significantly with increasing age of culture indicating. </a:t>
            </a:r>
            <a:r>
              <a:rPr lang="en-US" sz="1200" dirty="0" smtClean="0"/>
              <a:t/>
            </a:r>
            <a:br>
              <a:rPr lang="en-US" sz="1200" dirty="0" smtClean="0"/>
            </a:br>
            <a:endParaRPr lang="en-US" sz="1200" dirty="0"/>
          </a:p>
        </p:txBody>
      </p:sp>
      <p:pic>
        <p:nvPicPr>
          <p:cNvPr id="4" name="Content Placeholder 3" descr="PC1_x_DIV.eps"/>
          <p:cNvPicPr>
            <a:picLocks noGrp="1" noChangeAspect="1"/>
          </p:cNvPicPr>
          <p:nvPr>
            <p:ph idx="1"/>
          </p:nvPr>
        </p:nvPicPr>
        <p:blipFill>
          <a:blip r:embed="rId2">
            <a:extLst>
              <a:ext uri="{28A0092B-C50C-407E-A947-70E740481C1C}">
                <a14:useLocalDpi xmlns:a14="http://schemas.microsoft.com/office/drawing/2010/main" val="0"/>
              </a:ext>
            </a:extLst>
          </a:blip>
          <a:srcRect l="-41480" r="-41480"/>
          <a:stretch>
            <a:fillRect/>
          </a:stretch>
        </p:blipFill>
        <p:spPr/>
      </p:pic>
    </p:spTree>
    <p:extLst>
      <p:ext uri="{BB962C8B-B14F-4D97-AF65-F5344CB8AC3E}">
        <p14:creationId xmlns:p14="http://schemas.microsoft.com/office/powerpoint/2010/main" val="70489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Figure 7: Average importance of features in driving classification, relative to the most important feature. </a:t>
            </a:r>
            <a:r>
              <a:rPr lang="en-US" sz="1200" dirty="0" smtClean="0"/>
              <a:t/>
            </a:r>
            <a:br>
              <a:rPr lang="en-US" sz="1200" dirty="0" smtClean="0"/>
            </a:br>
            <a:endParaRPr lang="en-US" sz="1200" dirty="0"/>
          </a:p>
        </p:txBody>
      </p:sp>
      <p:pic>
        <p:nvPicPr>
          <p:cNvPr id="4" name="Content Placeholder 3" descr="importance.eps"/>
          <p:cNvPicPr>
            <a:picLocks noGrp="1" noChangeAspect="1"/>
          </p:cNvPicPr>
          <p:nvPr>
            <p:ph idx="1"/>
          </p:nvPr>
        </p:nvPicPr>
        <p:blipFill>
          <a:blip r:embed="rId2">
            <a:extLst>
              <a:ext uri="{28A0092B-C50C-407E-A947-70E740481C1C}">
                <a14:useLocalDpi xmlns:a14="http://schemas.microsoft.com/office/drawing/2010/main" val="0"/>
              </a:ext>
            </a:extLst>
          </a:blip>
          <a:srcRect l="-7753" r="-7753"/>
          <a:stretch>
            <a:fillRect/>
          </a:stretch>
        </p:blipFill>
        <p:spPr/>
      </p:pic>
    </p:spTree>
    <p:extLst>
      <p:ext uri="{BB962C8B-B14F-4D97-AF65-F5344CB8AC3E}">
        <p14:creationId xmlns:p14="http://schemas.microsoft.com/office/powerpoint/2010/main" val="247079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Figure 8: Accuracy of predicting the age of each well by sampling </a:t>
            </a:r>
            <a:r>
              <a:rPr lang="en-US" sz="1200" i="1" dirty="0"/>
              <a:t>n </a:t>
            </a:r>
            <a:r>
              <a:rPr lang="en-US" sz="1200" dirty="0"/>
              <a:t>≤ 48 wells on each plate. Dark blue line shows the mean accuracy, while the vertical lines show the minimum and maximum accuracy over 100 trials with random choices of wells. For </a:t>
            </a:r>
            <a:r>
              <a:rPr lang="en-US" sz="1200" i="1" dirty="0"/>
              <a:t>n </a:t>
            </a:r>
            <a:r>
              <a:rPr lang="en-US" sz="1200" dirty="0"/>
              <a:t>= 48, the error bars indicate the small variability in classification due to the </a:t>
            </a:r>
            <a:r>
              <a:rPr lang="en-US" sz="1200" dirty="0" err="1"/>
              <a:t>partioning</a:t>
            </a:r>
            <a:r>
              <a:rPr lang="en-US" sz="1200" dirty="0"/>
              <a:t> of data into train/test sets. The red dotted line indicates baseline level of performance (25%) for a classifier. </a:t>
            </a:r>
            <a:r>
              <a:rPr lang="en-US" sz="1200" dirty="0" smtClean="0"/>
              <a:t/>
            </a:r>
            <a:br>
              <a:rPr lang="en-US" sz="1200" dirty="0" smtClean="0"/>
            </a:br>
            <a:endParaRPr lang="en-US" sz="1200" dirty="0"/>
          </a:p>
        </p:txBody>
      </p:sp>
      <p:pic>
        <p:nvPicPr>
          <p:cNvPr id="6" name="Content Placeholder 5" descr="accuracy.eps"/>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p:pic>
    </p:spTree>
    <p:extLst>
      <p:ext uri="{BB962C8B-B14F-4D97-AF65-F5344CB8AC3E}">
        <p14:creationId xmlns:p14="http://schemas.microsoft.com/office/powerpoint/2010/main" val="3069560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TotalTime>
  <Words>674</Words>
  <Application>Microsoft Macintosh PowerPoint</Application>
  <PresentationFormat>On-screen Show (4:3)</PresentationFormat>
  <Paragraphs>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Figure 1: Example raster plots from the same well over the four developmental ages (days in vitro, DIV) studied. Each row represents the spike train from one electrode. The scale bar for all raster plots is 60s.  </vt:lpstr>
      <vt:lpstr>Figure 2: Mean firing rate (A) and within burst firing rate (B) increase with development. Box plots showing median and interquartle range are shown for n=16 plates. Stars represent sig- nificant difference in median values between pairs of consecutive ages at the 0.05 level. P-values obtained from a Mann-Whitney test, corrected for multiple comparisons using the false discovery rate method.  </vt:lpstr>
      <vt:lpstr>Figure 3: Bursting properties of spontaneous activity mature with development. Each panel shows box plots of one burst feature across development. A: Bursts per minute. B: Burst du- ration. C: Fraction of bursting electrodes. D: Percentage of spikes in bursts. E: Coefficient of variation (CV) of interburst interval (IBI). F: CV of within burst interspike interval (ISI). Stars rep- resent significant difference in median values between pairs of consecutive ages at the 0.05 level. P-values obtained from a Mann-Whitney test, corrected for multiple comparisons using the false discovery rate method.  </vt:lpstr>
      <vt:lpstr>Figure 4: Network properties of spontaneous activity assessed across development. A: Network spike rate. B: Network spike duration. C: Network spike peak. D: Mean pairwise correlation. Stars represent significant difference in median values between pairs of consecutive ages at the 0.05 level. P-values obtained from a Mann-Whitney test, corrected for multiple comparisons using the false discovery rate method.  </vt:lpstr>
      <vt:lpstr>Figure 5: [Top left] Well-level PCA projection of 12-dimensional feature vectors onto PC dimen- sion 1 (x-axis) and 2 (y-axis). Each dot represents a well, colored by day in vitro (DIV) of recording. Rough ordering from youngest (red, DIV 5) to oldest (purple, DIV 12) wells is apparent in change of colors along the positive direction . (Top right) Scree plot displays % variance explained by the number of PC dimensions. [Bottom left] Plate-level PCA projection of plate averages onto PC dimension 1 (x-axis) and 2 (y-axis). As in top, rough ordering of observations by DIV is apparent in the red to purple transition along the x-axis. (Bottom right) Scree plot of plate-level PCA. Com- pared to the well-level PCA scree plot, a larger amount of variation is captured in the first two PC dimensions indicating that well averaging reduces variability.  </vt:lpstr>
      <vt:lpstr>Figure 6: Scatter plot of projection of well level data onto first principle component (PC1) col- ored by DIV. Black line shows PC1 regressed on DIV, with slope coefficient p-value&lt;0.001. PC1 increases significantly with increasing age of culture indicating.  </vt:lpstr>
      <vt:lpstr>Figure 7: Average importance of features in driving classification, relative to the most important feature.  </vt:lpstr>
      <vt:lpstr>Figure 8: Accuracy of predicting the age of each well by sampling n ≤ 48 wells on each plate. Dark blue line shows the mean accuracy, while the vertical lines show the minimum and maximum accuracy over 100 trials with random choices of wells. For n = 48, the error bars indicate the small variability in classification due to the partioning of data into train/test sets. The red dotted line indicates baseline level of performance (25%) for a classifier.  </vt:lpstr>
      <vt:lpstr>PowerPoint Presentation</vt:lpstr>
      <vt:lpstr>PowerPoint Presentation</vt:lpstr>
    </vt:vector>
  </TitlesOfParts>
  <Company>CUMC - IGM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dc:creator>
  <cp:lastModifiedBy>Diana</cp:lastModifiedBy>
  <cp:revision>6</cp:revision>
  <dcterms:created xsi:type="dcterms:W3CDTF">2015-11-20T21:13:54Z</dcterms:created>
  <dcterms:modified xsi:type="dcterms:W3CDTF">2015-11-20T21:39:23Z</dcterms:modified>
</cp:coreProperties>
</file>