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65"/>
  </p:notesMasterIdLst>
  <p:sldIdLst>
    <p:sldId id="256" r:id="rId2"/>
    <p:sldId id="315" r:id="rId3"/>
    <p:sldId id="288" r:id="rId4"/>
    <p:sldId id="257" r:id="rId5"/>
    <p:sldId id="295" r:id="rId6"/>
    <p:sldId id="309" r:id="rId7"/>
    <p:sldId id="296" r:id="rId8"/>
    <p:sldId id="287" r:id="rId9"/>
    <p:sldId id="308" r:id="rId10"/>
    <p:sldId id="292" r:id="rId11"/>
    <p:sldId id="301" r:id="rId12"/>
    <p:sldId id="298" r:id="rId13"/>
    <p:sldId id="300" r:id="rId14"/>
    <p:sldId id="299" r:id="rId15"/>
    <p:sldId id="297" r:id="rId16"/>
    <p:sldId id="303" r:id="rId17"/>
    <p:sldId id="258" r:id="rId18"/>
    <p:sldId id="259" r:id="rId19"/>
    <p:sldId id="272" r:id="rId20"/>
    <p:sldId id="273" r:id="rId21"/>
    <p:sldId id="277" r:id="rId22"/>
    <p:sldId id="286" r:id="rId23"/>
    <p:sldId id="274" r:id="rId24"/>
    <p:sldId id="275" r:id="rId25"/>
    <p:sldId id="306" r:id="rId26"/>
    <p:sldId id="276" r:id="rId27"/>
    <p:sldId id="280" r:id="rId28"/>
    <p:sldId id="279" r:id="rId29"/>
    <p:sldId id="291" r:id="rId30"/>
    <p:sldId id="282" r:id="rId31"/>
    <p:sldId id="283" r:id="rId32"/>
    <p:sldId id="281" r:id="rId33"/>
    <p:sldId id="284" r:id="rId34"/>
    <p:sldId id="310" r:id="rId35"/>
    <p:sldId id="311" r:id="rId36"/>
    <p:sldId id="260" r:id="rId37"/>
    <p:sldId id="312" r:id="rId38"/>
    <p:sldId id="261" r:id="rId39"/>
    <p:sldId id="262" r:id="rId40"/>
    <p:sldId id="304" r:id="rId41"/>
    <p:sldId id="268" r:id="rId42"/>
    <p:sldId id="293" r:id="rId43"/>
    <p:sldId id="289" r:id="rId44"/>
    <p:sldId id="264" r:id="rId45"/>
    <p:sldId id="263" r:id="rId46"/>
    <p:sldId id="265" r:id="rId47"/>
    <p:sldId id="313" r:id="rId48"/>
    <p:sldId id="266" r:id="rId49"/>
    <p:sldId id="267" r:id="rId50"/>
    <p:sldId id="270" r:id="rId51"/>
    <p:sldId id="314" r:id="rId52"/>
    <p:sldId id="305" r:id="rId53"/>
    <p:sldId id="269" r:id="rId54"/>
    <p:sldId id="294" r:id="rId55"/>
    <p:sldId id="271" r:id="rId56"/>
    <p:sldId id="278" r:id="rId57"/>
    <p:sldId id="307" r:id="rId58"/>
    <p:sldId id="316" r:id="rId59"/>
    <p:sldId id="317" r:id="rId60"/>
    <p:sldId id="318" r:id="rId61"/>
    <p:sldId id="319" r:id="rId62"/>
    <p:sldId id="320" r:id="rId63"/>
    <p:sldId id="321"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FC34AE-BD0E-374E-A20B-2C3C5A8EF360}" v="1" dt="2023-09-03T13:07:28.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64" autoAdjust="0"/>
  </p:normalViewPr>
  <p:slideViewPr>
    <p:cSldViewPr>
      <p:cViewPr varScale="1">
        <p:scale>
          <a:sx n="83" d="100"/>
          <a:sy n="83" d="100"/>
        </p:scale>
        <p:origin x="102" y="216"/>
      </p:cViewPr>
      <p:guideLst>
        <p:guide orient="horz" pos="2160"/>
        <p:guide pos="2880"/>
      </p:guideLst>
    </p:cSldViewPr>
  </p:slideViewPr>
  <p:outlineViewPr>
    <p:cViewPr>
      <p:scale>
        <a:sx n="33" d="100"/>
        <a:sy n="33" d="100"/>
      </p:scale>
      <p:origin x="0" y="-72618"/>
    </p:cViewPr>
  </p:outlineViewPr>
  <p:notesTextViewPr>
    <p:cViewPr>
      <p:scale>
        <a:sx n="3" d="2"/>
        <a:sy n="3" d="2"/>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F1B40-A3C8-4E47-A93E-4EF322C5704D}" type="datetimeFigureOut">
              <a:rPr lang="en-US" smtClean="0"/>
              <a:t>8/13/2024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9B109-1780-45FB-BC95-4185DFF41B07}" type="slidenum">
              <a:rPr lang="en-US" smtClean="0"/>
              <a:t>‹#›</a:t>
            </a:fld>
            <a:endParaRPr lang="en-US"/>
          </a:p>
        </p:txBody>
      </p:sp>
    </p:spTree>
    <p:extLst>
      <p:ext uri="{BB962C8B-B14F-4D97-AF65-F5344CB8AC3E}">
        <p14:creationId xmlns:p14="http://schemas.microsoft.com/office/powerpoint/2010/main" val="2525736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1</a:t>
            </a:fld>
            <a:endParaRPr lang="en-US"/>
          </a:p>
        </p:txBody>
      </p:sp>
    </p:spTree>
    <p:extLst>
      <p:ext uri="{BB962C8B-B14F-4D97-AF65-F5344CB8AC3E}">
        <p14:creationId xmlns:p14="http://schemas.microsoft.com/office/powerpoint/2010/main" val="656477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10</a:t>
            </a:fld>
            <a:endParaRPr lang="en-US"/>
          </a:p>
        </p:txBody>
      </p:sp>
    </p:spTree>
    <p:extLst>
      <p:ext uri="{BB962C8B-B14F-4D97-AF65-F5344CB8AC3E}">
        <p14:creationId xmlns:p14="http://schemas.microsoft.com/office/powerpoint/2010/main" val="3332324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11</a:t>
            </a:fld>
            <a:endParaRPr lang="en-US"/>
          </a:p>
        </p:txBody>
      </p:sp>
    </p:spTree>
    <p:extLst>
      <p:ext uri="{BB962C8B-B14F-4D97-AF65-F5344CB8AC3E}">
        <p14:creationId xmlns:p14="http://schemas.microsoft.com/office/powerpoint/2010/main" val="3518524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12</a:t>
            </a:fld>
            <a:endParaRPr lang="en-US"/>
          </a:p>
        </p:txBody>
      </p:sp>
    </p:spTree>
    <p:extLst>
      <p:ext uri="{BB962C8B-B14F-4D97-AF65-F5344CB8AC3E}">
        <p14:creationId xmlns:p14="http://schemas.microsoft.com/office/powerpoint/2010/main" val="308488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13</a:t>
            </a:fld>
            <a:endParaRPr lang="en-US"/>
          </a:p>
        </p:txBody>
      </p:sp>
    </p:spTree>
    <p:extLst>
      <p:ext uri="{BB962C8B-B14F-4D97-AF65-F5344CB8AC3E}">
        <p14:creationId xmlns:p14="http://schemas.microsoft.com/office/powerpoint/2010/main" val="1291778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14</a:t>
            </a:fld>
            <a:endParaRPr lang="en-US"/>
          </a:p>
        </p:txBody>
      </p:sp>
    </p:spTree>
    <p:extLst>
      <p:ext uri="{BB962C8B-B14F-4D97-AF65-F5344CB8AC3E}">
        <p14:creationId xmlns:p14="http://schemas.microsoft.com/office/powerpoint/2010/main" val="92590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15</a:t>
            </a:fld>
            <a:endParaRPr lang="en-US"/>
          </a:p>
        </p:txBody>
      </p:sp>
    </p:spTree>
    <p:extLst>
      <p:ext uri="{BB962C8B-B14F-4D97-AF65-F5344CB8AC3E}">
        <p14:creationId xmlns:p14="http://schemas.microsoft.com/office/powerpoint/2010/main" val="42698103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16</a:t>
            </a:fld>
            <a:endParaRPr lang="en-US"/>
          </a:p>
        </p:txBody>
      </p:sp>
    </p:spTree>
    <p:extLst>
      <p:ext uri="{BB962C8B-B14F-4D97-AF65-F5344CB8AC3E}">
        <p14:creationId xmlns:p14="http://schemas.microsoft.com/office/powerpoint/2010/main" val="262041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17</a:t>
            </a:fld>
            <a:endParaRPr lang="en-US"/>
          </a:p>
        </p:txBody>
      </p:sp>
    </p:spTree>
    <p:extLst>
      <p:ext uri="{BB962C8B-B14F-4D97-AF65-F5344CB8AC3E}">
        <p14:creationId xmlns:p14="http://schemas.microsoft.com/office/powerpoint/2010/main" val="1023992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18</a:t>
            </a:fld>
            <a:endParaRPr lang="en-US"/>
          </a:p>
        </p:txBody>
      </p:sp>
    </p:spTree>
    <p:extLst>
      <p:ext uri="{BB962C8B-B14F-4D97-AF65-F5344CB8AC3E}">
        <p14:creationId xmlns:p14="http://schemas.microsoft.com/office/powerpoint/2010/main" val="2201998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19</a:t>
            </a:fld>
            <a:endParaRPr lang="en-US"/>
          </a:p>
        </p:txBody>
      </p:sp>
    </p:spTree>
    <p:extLst>
      <p:ext uri="{BB962C8B-B14F-4D97-AF65-F5344CB8AC3E}">
        <p14:creationId xmlns:p14="http://schemas.microsoft.com/office/powerpoint/2010/main" val="3778116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2</a:t>
            </a:fld>
            <a:endParaRPr lang="en-US"/>
          </a:p>
        </p:txBody>
      </p:sp>
    </p:spTree>
    <p:extLst>
      <p:ext uri="{BB962C8B-B14F-4D97-AF65-F5344CB8AC3E}">
        <p14:creationId xmlns:p14="http://schemas.microsoft.com/office/powerpoint/2010/main" val="2472087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20</a:t>
            </a:fld>
            <a:endParaRPr lang="en-US"/>
          </a:p>
        </p:txBody>
      </p:sp>
    </p:spTree>
    <p:extLst>
      <p:ext uri="{BB962C8B-B14F-4D97-AF65-F5344CB8AC3E}">
        <p14:creationId xmlns:p14="http://schemas.microsoft.com/office/powerpoint/2010/main" val="3968453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21</a:t>
            </a:fld>
            <a:endParaRPr lang="en-US"/>
          </a:p>
        </p:txBody>
      </p:sp>
    </p:spTree>
    <p:extLst>
      <p:ext uri="{BB962C8B-B14F-4D97-AF65-F5344CB8AC3E}">
        <p14:creationId xmlns:p14="http://schemas.microsoft.com/office/powerpoint/2010/main" val="1458088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22</a:t>
            </a:fld>
            <a:endParaRPr lang="en-US"/>
          </a:p>
        </p:txBody>
      </p:sp>
    </p:spTree>
    <p:extLst>
      <p:ext uri="{BB962C8B-B14F-4D97-AF65-F5344CB8AC3E}">
        <p14:creationId xmlns:p14="http://schemas.microsoft.com/office/powerpoint/2010/main" val="2665254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23</a:t>
            </a:fld>
            <a:endParaRPr lang="en-US"/>
          </a:p>
        </p:txBody>
      </p:sp>
    </p:spTree>
    <p:extLst>
      <p:ext uri="{BB962C8B-B14F-4D97-AF65-F5344CB8AC3E}">
        <p14:creationId xmlns:p14="http://schemas.microsoft.com/office/powerpoint/2010/main" val="957792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24</a:t>
            </a:fld>
            <a:endParaRPr lang="en-US"/>
          </a:p>
        </p:txBody>
      </p:sp>
    </p:spTree>
    <p:extLst>
      <p:ext uri="{BB962C8B-B14F-4D97-AF65-F5344CB8AC3E}">
        <p14:creationId xmlns:p14="http://schemas.microsoft.com/office/powerpoint/2010/main" val="2631076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25</a:t>
            </a:fld>
            <a:endParaRPr lang="en-US"/>
          </a:p>
        </p:txBody>
      </p:sp>
    </p:spTree>
    <p:extLst>
      <p:ext uri="{BB962C8B-B14F-4D97-AF65-F5344CB8AC3E}">
        <p14:creationId xmlns:p14="http://schemas.microsoft.com/office/powerpoint/2010/main" val="3162244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26</a:t>
            </a:fld>
            <a:endParaRPr lang="en-US"/>
          </a:p>
        </p:txBody>
      </p:sp>
    </p:spTree>
    <p:extLst>
      <p:ext uri="{BB962C8B-B14F-4D97-AF65-F5344CB8AC3E}">
        <p14:creationId xmlns:p14="http://schemas.microsoft.com/office/powerpoint/2010/main" val="3722521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27</a:t>
            </a:fld>
            <a:endParaRPr lang="en-US"/>
          </a:p>
        </p:txBody>
      </p:sp>
    </p:spTree>
    <p:extLst>
      <p:ext uri="{BB962C8B-B14F-4D97-AF65-F5344CB8AC3E}">
        <p14:creationId xmlns:p14="http://schemas.microsoft.com/office/powerpoint/2010/main" val="36308915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28</a:t>
            </a:fld>
            <a:endParaRPr lang="en-US"/>
          </a:p>
        </p:txBody>
      </p:sp>
    </p:spTree>
    <p:extLst>
      <p:ext uri="{BB962C8B-B14F-4D97-AF65-F5344CB8AC3E}">
        <p14:creationId xmlns:p14="http://schemas.microsoft.com/office/powerpoint/2010/main" val="11113938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29</a:t>
            </a:fld>
            <a:endParaRPr lang="en-US"/>
          </a:p>
        </p:txBody>
      </p:sp>
    </p:spTree>
    <p:extLst>
      <p:ext uri="{BB962C8B-B14F-4D97-AF65-F5344CB8AC3E}">
        <p14:creationId xmlns:p14="http://schemas.microsoft.com/office/powerpoint/2010/main" val="3783192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3</a:t>
            </a:fld>
            <a:endParaRPr lang="en-US"/>
          </a:p>
        </p:txBody>
      </p:sp>
    </p:spTree>
    <p:extLst>
      <p:ext uri="{BB962C8B-B14F-4D97-AF65-F5344CB8AC3E}">
        <p14:creationId xmlns:p14="http://schemas.microsoft.com/office/powerpoint/2010/main" val="32116541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30</a:t>
            </a:fld>
            <a:endParaRPr lang="en-US"/>
          </a:p>
        </p:txBody>
      </p:sp>
    </p:spTree>
    <p:extLst>
      <p:ext uri="{BB962C8B-B14F-4D97-AF65-F5344CB8AC3E}">
        <p14:creationId xmlns:p14="http://schemas.microsoft.com/office/powerpoint/2010/main" val="805365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31</a:t>
            </a:fld>
            <a:endParaRPr lang="en-US"/>
          </a:p>
        </p:txBody>
      </p:sp>
    </p:spTree>
    <p:extLst>
      <p:ext uri="{BB962C8B-B14F-4D97-AF65-F5344CB8AC3E}">
        <p14:creationId xmlns:p14="http://schemas.microsoft.com/office/powerpoint/2010/main" val="2471679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32</a:t>
            </a:fld>
            <a:endParaRPr lang="en-US"/>
          </a:p>
        </p:txBody>
      </p:sp>
    </p:spTree>
    <p:extLst>
      <p:ext uri="{BB962C8B-B14F-4D97-AF65-F5344CB8AC3E}">
        <p14:creationId xmlns:p14="http://schemas.microsoft.com/office/powerpoint/2010/main" val="1028986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33</a:t>
            </a:fld>
            <a:endParaRPr lang="en-US"/>
          </a:p>
        </p:txBody>
      </p:sp>
    </p:spTree>
    <p:extLst>
      <p:ext uri="{BB962C8B-B14F-4D97-AF65-F5344CB8AC3E}">
        <p14:creationId xmlns:p14="http://schemas.microsoft.com/office/powerpoint/2010/main" val="10442195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34</a:t>
            </a:fld>
            <a:endParaRPr lang="en-US"/>
          </a:p>
        </p:txBody>
      </p:sp>
    </p:spTree>
    <p:extLst>
      <p:ext uri="{BB962C8B-B14F-4D97-AF65-F5344CB8AC3E}">
        <p14:creationId xmlns:p14="http://schemas.microsoft.com/office/powerpoint/2010/main" val="73947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35</a:t>
            </a:fld>
            <a:endParaRPr lang="en-US"/>
          </a:p>
        </p:txBody>
      </p:sp>
    </p:spTree>
    <p:extLst>
      <p:ext uri="{BB962C8B-B14F-4D97-AF65-F5344CB8AC3E}">
        <p14:creationId xmlns:p14="http://schemas.microsoft.com/office/powerpoint/2010/main" val="2233919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36</a:t>
            </a:fld>
            <a:endParaRPr lang="en-US"/>
          </a:p>
        </p:txBody>
      </p:sp>
    </p:spTree>
    <p:extLst>
      <p:ext uri="{BB962C8B-B14F-4D97-AF65-F5344CB8AC3E}">
        <p14:creationId xmlns:p14="http://schemas.microsoft.com/office/powerpoint/2010/main" val="41695590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37</a:t>
            </a:fld>
            <a:endParaRPr lang="en-US"/>
          </a:p>
        </p:txBody>
      </p:sp>
    </p:spTree>
    <p:extLst>
      <p:ext uri="{BB962C8B-B14F-4D97-AF65-F5344CB8AC3E}">
        <p14:creationId xmlns:p14="http://schemas.microsoft.com/office/powerpoint/2010/main" val="1977318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38</a:t>
            </a:fld>
            <a:endParaRPr lang="en-US"/>
          </a:p>
        </p:txBody>
      </p:sp>
    </p:spTree>
    <p:extLst>
      <p:ext uri="{BB962C8B-B14F-4D97-AF65-F5344CB8AC3E}">
        <p14:creationId xmlns:p14="http://schemas.microsoft.com/office/powerpoint/2010/main" val="3603756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39</a:t>
            </a:fld>
            <a:endParaRPr lang="en-US"/>
          </a:p>
        </p:txBody>
      </p:sp>
    </p:spTree>
    <p:extLst>
      <p:ext uri="{BB962C8B-B14F-4D97-AF65-F5344CB8AC3E}">
        <p14:creationId xmlns:p14="http://schemas.microsoft.com/office/powerpoint/2010/main" val="1790307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4</a:t>
            </a:fld>
            <a:endParaRPr lang="en-US" dirty="0"/>
          </a:p>
        </p:txBody>
      </p:sp>
    </p:spTree>
    <p:extLst>
      <p:ext uri="{BB962C8B-B14F-4D97-AF65-F5344CB8AC3E}">
        <p14:creationId xmlns:p14="http://schemas.microsoft.com/office/powerpoint/2010/main" val="4132039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40</a:t>
            </a:fld>
            <a:endParaRPr lang="en-US"/>
          </a:p>
        </p:txBody>
      </p:sp>
    </p:spTree>
    <p:extLst>
      <p:ext uri="{BB962C8B-B14F-4D97-AF65-F5344CB8AC3E}">
        <p14:creationId xmlns:p14="http://schemas.microsoft.com/office/powerpoint/2010/main" val="3625831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41</a:t>
            </a:fld>
            <a:endParaRPr lang="en-US"/>
          </a:p>
        </p:txBody>
      </p:sp>
    </p:spTree>
    <p:extLst>
      <p:ext uri="{BB962C8B-B14F-4D97-AF65-F5344CB8AC3E}">
        <p14:creationId xmlns:p14="http://schemas.microsoft.com/office/powerpoint/2010/main" val="2261304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42</a:t>
            </a:fld>
            <a:endParaRPr lang="en-US"/>
          </a:p>
        </p:txBody>
      </p:sp>
    </p:spTree>
    <p:extLst>
      <p:ext uri="{BB962C8B-B14F-4D97-AF65-F5344CB8AC3E}">
        <p14:creationId xmlns:p14="http://schemas.microsoft.com/office/powerpoint/2010/main" val="3144058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43</a:t>
            </a:fld>
            <a:endParaRPr lang="en-US"/>
          </a:p>
        </p:txBody>
      </p:sp>
    </p:spTree>
    <p:extLst>
      <p:ext uri="{BB962C8B-B14F-4D97-AF65-F5344CB8AC3E}">
        <p14:creationId xmlns:p14="http://schemas.microsoft.com/office/powerpoint/2010/main" val="33158644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44</a:t>
            </a:fld>
            <a:endParaRPr lang="en-US"/>
          </a:p>
        </p:txBody>
      </p:sp>
    </p:spTree>
    <p:extLst>
      <p:ext uri="{BB962C8B-B14F-4D97-AF65-F5344CB8AC3E}">
        <p14:creationId xmlns:p14="http://schemas.microsoft.com/office/powerpoint/2010/main" val="660732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45</a:t>
            </a:fld>
            <a:endParaRPr lang="en-US"/>
          </a:p>
        </p:txBody>
      </p:sp>
    </p:spTree>
    <p:extLst>
      <p:ext uri="{BB962C8B-B14F-4D97-AF65-F5344CB8AC3E}">
        <p14:creationId xmlns:p14="http://schemas.microsoft.com/office/powerpoint/2010/main" val="26687546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46</a:t>
            </a:fld>
            <a:endParaRPr lang="en-US"/>
          </a:p>
        </p:txBody>
      </p:sp>
    </p:spTree>
    <p:extLst>
      <p:ext uri="{BB962C8B-B14F-4D97-AF65-F5344CB8AC3E}">
        <p14:creationId xmlns:p14="http://schemas.microsoft.com/office/powerpoint/2010/main" val="40497464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47</a:t>
            </a:fld>
            <a:endParaRPr lang="en-US"/>
          </a:p>
        </p:txBody>
      </p:sp>
    </p:spTree>
    <p:extLst>
      <p:ext uri="{BB962C8B-B14F-4D97-AF65-F5344CB8AC3E}">
        <p14:creationId xmlns:p14="http://schemas.microsoft.com/office/powerpoint/2010/main" val="27211829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48</a:t>
            </a:fld>
            <a:endParaRPr lang="en-US"/>
          </a:p>
        </p:txBody>
      </p:sp>
    </p:spTree>
    <p:extLst>
      <p:ext uri="{BB962C8B-B14F-4D97-AF65-F5344CB8AC3E}">
        <p14:creationId xmlns:p14="http://schemas.microsoft.com/office/powerpoint/2010/main" val="2347226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49</a:t>
            </a:fld>
            <a:endParaRPr lang="en-US"/>
          </a:p>
        </p:txBody>
      </p:sp>
    </p:spTree>
    <p:extLst>
      <p:ext uri="{BB962C8B-B14F-4D97-AF65-F5344CB8AC3E}">
        <p14:creationId xmlns:p14="http://schemas.microsoft.com/office/powerpoint/2010/main" val="1350191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5</a:t>
            </a:fld>
            <a:endParaRPr lang="en-US"/>
          </a:p>
        </p:txBody>
      </p:sp>
    </p:spTree>
    <p:extLst>
      <p:ext uri="{BB962C8B-B14F-4D97-AF65-F5344CB8AC3E}">
        <p14:creationId xmlns:p14="http://schemas.microsoft.com/office/powerpoint/2010/main" val="56107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50</a:t>
            </a:fld>
            <a:endParaRPr lang="en-US"/>
          </a:p>
        </p:txBody>
      </p:sp>
    </p:spTree>
    <p:extLst>
      <p:ext uri="{BB962C8B-B14F-4D97-AF65-F5344CB8AC3E}">
        <p14:creationId xmlns:p14="http://schemas.microsoft.com/office/powerpoint/2010/main" val="1023941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51</a:t>
            </a:fld>
            <a:endParaRPr lang="en-US"/>
          </a:p>
        </p:txBody>
      </p:sp>
    </p:spTree>
    <p:extLst>
      <p:ext uri="{BB962C8B-B14F-4D97-AF65-F5344CB8AC3E}">
        <p14:creationId xmlns:p14="http://schemas.microsoft.com/office/powerpoint/2010/main" val="4600609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52</a:t>
            </a:fld>
            <a:endParaRPr lang="en-US"/>
          </a:p>
        </p:txBody>
      </p:sp>
    </p:spTree>
    <p:extLst>
      <p:ext uri="{BB962C8B-B14F-4D97-AF65-F5344CB8AC3E}">
        <p14:creationId xmlns:p14="http://schemas.microsoft.com/office/powerpoint/2010/main" val="25919744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53</a:t>
            </a:fld>
            <a:endParaRPr lang="en-US"/>
          </a:p>
        </p:txBody>
      </p:sp>
    </p:spTree>
    <p:extLst>
      <p:ext uri="{BB962C8B-B14F-4D97-AF65-F5344CB8AC3E}">
        <p14:creationId xmlns:p14="http://schemas.microsoft.com/office/powerpoint/2010/main" val="40985901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54</a:t>
            </a:fld>
            <a:endParaRPr lang="en-US"/>
          </a:p>
        </p:txBody>
      </p:sp>
    </p:spTree>
    <p:extLst>
      <p:ext uri="{BB962C8B-B14F-4D97-AF65-F5344CB8AC3E}">
        <p14:creationId xmlns:p14="http://schemas.microsoft.com/office/powerpoint/2010/main" val="29410008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55</a:t>
            </a:fld>
            <a:endParaRPr lang="en-US"/>
          </a:p>
        </p:txBody>
      </p:sp>
    </p:spTree>
    <p:extLst>
      <p:ext uri="{BB962C8B-B14F-4D97-AF65-F5344CB8AC3E}">
        <p14:creationId xmlns:p14="http://schemas.microsoft.com/office/powerpoint/2010/main" val="38164541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56</a:t>
            </a:fld>
            <a:endParaRPr lang="en-US"/>
          </a:p>
        </p:txBody>
      </p:sp>
    </p:spTree>
    <p:extLst>
      <p:ext uri="{BB962C8B-B14F-4D97-AF65-F5344CB8AC3E}">
        <p14:creationId xmlns:p14="http://schemas.microsoft.com/office/powerpoint/2010/main" val="42533643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57</a:t>
            </a:fld>
            <a:endParaRPr lang="en-US"/>
          </a:p>
        </p:txBody>
      </p:sp>
    </p:spTree>
    <p:extLst>
      <p:ext uri="{BB962C8B-B14F-4D97-AF65-F5344CB8AC3E}">
        <p14:creationId xmlns:p14="http://schemas.microsoft.com/office/powerpoint/2010/main" val="209697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61</a:t>
            </a:fld>
            <a:endParaRPr lang="en-US"/>
          </a:p>
        </p:txBody>
      </p:sp>
    </p:spTree>
    <p:extLst>
      <p:ext uri="{BB962C8B-B14F-4D97-AF65-F5344CB8AC3E}">
        <p14:creationId xmlns:p14="http://schemas.microsoft.com/office/powerpoint/2010/main" val="238690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6</a:t>
            </a:fld>
            <a:endParaRPr lang="en-US"/>
          </a:p>
        </p:txBody>
      </p:sp>
    </p:spTree>
    <p:extLst>
      <p:ext uri="{BB962C8B-B14F-4D97-AF65-F5344CB8AC3E}">
        <p14:creationId xmlns:p14="http://schemas.microsoft.com/office/powerpoint/2010/main" val="1190463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99B109-1780-45FB-BC95-4185DFF41B07}" type="slidenum">
              <a:rPr lang="en-US" smtClean="0"/>
              <a:t>7</a:t>
            </a:fld>
            <a:endParaRPr lang="en-US"/>
          </a:p>
        </p:txBody>
      </p:sp>
    </p:spTree>
    <p:extLst>
      <p:ext uri="{BB962C8B-B14F-4D97-AF65-F5344CB8AC3E}">
        <p14:creationId xmlns:p14="http://schemas.microsoft.com/office/powerpoint/2010/main" val="3589552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99B109-1780-45FB-BC95-4185DFF41B07}" type="slidenum">
              <a:rPr lang="en-US" smtClean="0"/>
              <a:t>8</a:t>
            </a:fld>
            <a:endParaRPr lang="en-US"/>
          </a:p>
        </p:txBody>
      </p:sp>
    </p:spTree>
    <p:extLst>
      <p:ext uri="{BB962C8B-B14F-4D97-AF65-F5344CB8AC3E}">
        <p14:creationId xmlns:p14="http://schemas.microsoft.com/office/powerpoint/2010/main" val="3246369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A99B109-1780-45FB-BC95-4185DFF41B07}" type="slidenum">
              <a:rPr lang="en-US" smtClean="0"/>
              <a:t>9</a:t>
            </a:fld>
            <a:endParaRPr lang="en-US"/>
          </a:p>
        </p:txBody>
      </p:sp>
    </p:spTree>
    <p:extLst>
      <p:ext uri="{BB962C8B-B14F-4D97-AF65-F5344CB8AC3E}">
        <p14:creationId xmlns:p14="http://schemas.microsoft.com/office/powerpoint/2010/main" val="3120814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1129A9A-9B01-4EA6-8B76-C2B766F5F24D}" type="slidenum">
              <a:rPr lang="en-US" smtClean="0"/>
              <a:pPr>
                <a:defRPr/>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6754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93BD75-CC94-4217-9921-A7501AD06047}" type="slidenum">
              <a:rPr lang="en-US" smtClean="0"/>
              <a:pPr>
                <a:defRPr/>
              </a:pPr>
              <a:t>‹#›</a:t>
            </a:fld>
            <a:endParaRPr lang="en-US"/>
          </a:p>
        </p:txBody>
      </p:sp>
    </p:spTree>
    <p:extLst>
      <p:ext uri="{BB962C8B-B14F-4D97-AF65-F5344CB8AC3E}">
        <p14:creationId xmlns:p14="http://schemas.microsoft.com/office/powerpoint/2010/main" val="115081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2DA3946-13FE-4186-960F-0BECFB793003}" type="slidenum">
              <a:rPr lang="en-US" smtClean="0"/>
              <a:pPr>
                <a:defRPr/>
              </a:pPr>
              <a:t>‹#›</a:t>
            </a:fld>
            <a:endParaRPr lang="en-US"/>
          </a:p>
        </p:txBody>
      </p:sp>
    </p:spTree>
    <p:extLst>
      <p:ext uri="{BB962C8B-B14F-4D97-AF65-F5344CB8AC3E}">
        <p14:creationId xmlns:p14="http://schemas.microsoft.com/office/powerpoint/2010/main" val="3391706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03FA1A2-D178-431D-A79B-1E6E9553367C}" type="slidenum">
              <a:rPr lang="en-US"/>
              <a:pPr>
                <a:defRPr/>
              </a:pPr>
              <a:t>‹#›</a:t>
            </a:fld>
            <a:endParaRPr lang="en-US"/>
          </a:p>
        </p:txBody>
      </p:sp>
    </p:spTree>
    <p:extLst>
      <p:ext uri="{BB962C8B-B14F-4D97-AF65-F5344CB8AC3E}">
        <p14:creationId xmlns:p14="http://schemas.microsoft.com/office/powerpoint/2010/main" val="178538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86DFD54-3798-49B6-B62E-532C2C7F98D8}" type="slidenum">
              <a:rPr lang="en-US" smtClean="0"/>
              <a:pPr>
                <a:defRPr/>
              </a:pPr>
              <a:t>‹#›</a:t>
            </a:fld>
            <a:endParaRPr lang="en-US"/>
          </a:p>
        </p:txBody>
      </p:sp>
    </p:spTree>
    <p:extLst>
      <p:ext uri="{BB962C8B-B14F-4D97-AF65-F5344CB8AC3E}">
        <p14:creationId xmlns:p14="http://schemas.microsoft.com/office/powerpoint/2010/main" val="3020020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59F1FE8-3B4D-46A2-934F-FB4C55FEAD0A}" type="slidenum">
              <a:rPr lang="en-US" smtClean="0"/>
              <a:pPr>
                <a:defRPr/>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28154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C440837-9056-4D39-81CC-A3B03B8629F8}" type="slidenum">
              <a:rPr lang="en-US" smtClean="0"/>
              <a:pPr>
                <a:defRPr/>
              </a:pPr>
              <a:t>‹#›</a:t>
            </a:fld>
            <a:endParaRPr lang="en-US"/>
          </a:p>
        </p:txBody>
      </p:sp>
    </p:spTree>
    <p:extLst>
      <p:ext uri="{BB962C8B-B14F-4D97-AF65-F5344CB8AC3E}">
        <p14:creationId xmlns:p14="http://schemas.microsoft.com/office/powerpoint/2010/main" val="1816259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DDA170D-DD0D-4885-9033-0CD1E50F2480}" type="slidenum">
              <a:rPr lang="en-US" smtClean="0"/>
              <a:pPr>
                <a:defRPr/>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85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CCA1FFF-A7CF-4560-81E4-DE79A40EBEF3}" type="slidenum">
              <a:rPr lang="en-US" smtClean="0"/>
              <a:pPr>
                <a:defRPr/>
              </a:pPr>
              <a:t>‹#›</a:t>
            </a:fld>
            <a:endParaRPr lang="en-US"/>
          </a:p>
        </p:txBody>
      </p:sp>
    </p:spTree>
    <p:extLst>
      <p:ext uri="{BB962C8B-B14F-4D97-AF65-F5344CB8AC3E}">
        <p14:creationId xmlns:p14="http://schemas.microsoft.com/office/powerpoint/2010/main" val="311530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72AABCA8-FF5A-43CA-960A-E02FB10592EC}" type="slidenum">
              <a:rPr lang="en-US" smtClean="0"/>
              <a:pPr>
                <a:defRPr/>
              </a:pPr>
              <a:t>‹#›</a:t>
            </a:fld>
            <a:endParaRPr lang="en-US"/>
          </a:p>
        </p:txBody>
      </p:sp>
    </p:spTree>
    <p:extLst>
      <p:ext uri="{BB962C8B-B14F-4D97-AF65-F5344CB8AC3E}">
        <p14:creationId xmlns:p14="http://schemas.microsoft.com/office/powerpoint/2010/main" val="393058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DBC5940-F664-4EFA-A1E6-22EE61217E1C}" type="slidenum">
              <a:rPr lang="en-US" smtClean="0"/>
              <a:pPr>
                <a:defRPr/>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055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69E059B-2DDF-458C-A64C-FC4A1E097457}" type="slidenum">
              <a:rPr lang="en-US" smtClean="0"/>
              <a:pPr>
                <a:defRPr/>
              </a:pPr>
              <a:t>‹#›</a:t>
            </a:fld>
            <a:endParaRPr lang="en-US"/>
          </a:p>
        </p:txBody>
      </p:sp>
    </p:spTree>
    <p:extLst>
      <p:ext uri="{BB962C8B-B14F-4D97-AF65-F5344CB8AC3E}">
        <p14:creationId xmlns:p14="http://schemas.microsoft.com/office/powerpoint/2010/main" val="116339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7A5C2D18-DC9B-44C6-BC4D-DF7A9A5FED38}" type="slidenum">
              <a:rPr lang="en-US" smtClean="0"/>
              <a:pPr>
                <a:defRPr/>
              </a:pPr>
              <a:t>‹#›</a:t>
            </a:fld>
            <a:endParaRPr lang="en-US"/>
          </a:p>
        </p:txBody>
      </p:sp>
    </p:spTree>
    <p:extLst>
      <p:ext uri="{BB962C8B-B14F-4D97-AF65-F5344CB8AC3E}">
        <p14:creationId xmlns:p14="http://schemas.microsoft.com/office/powerpoint/2010/main" val="139323480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RYZ4daFwMa8?feature=oembed" TargetMode="Externa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ideo" Target="https://www.youtube.com/embed/-dHaaGx1W-g?feature=oembed" TargetMode="External"/><Relationship Id="rId6" Type="http://schemas.openxmlformats.org/officeDocument/2006/relationships/image" Target="../media/image30.jpeg"/><Relationship Id="rId5" Type="http://schemas.openxmlformats.org/officeDocument/2006/relationships/hyperlink" Target="https://www.youtube.com/watch?v=-dHaaGx1W-g" TargetMode="External"/><Relationship Id="rId4" Type="http://schemas.openxmlformats.org/officeDocument/2006/relationships/image" Target="../media/image29.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hyperlink" Target="http://www.cprworks.com/vt"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ideo" Target="https://www.youtube.com/embed/deigcmtDV74?feature=oembed" TargetMode="External"/><Relationship Id="rId4" Type="http://schemas.openxmlformats.org/officeDocument/2006/relationships/image" Target="../media/image4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ideo" Target="https://www.youtube.com/embed/v7Q9BrNfIpQ?feature=oembed" TargetMode="Externa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p:txBody>
          <a:bodyPr/>
          <a:lstStyle/>
          <a:p>
            <a:pPr algn="ctr"/>
            <a:r>
              <a:rPr lang="en-US" dirty="0"/>
              <a:t>Abnormalities of </a:t>
            </a:r>
            <a:br>
              <a:rPr lang="en-US" dirty="0"/>
            </a:br>
            <a:r>
              <a:rPr lang="en-US" dirty="0"/>
              <a:t>Cardiac Conduction</a:t>
            </a:r>
          </a:p>
        </p:txBody>
      </p:sp>
      <p:sp>
        <p:nvSpPr>
          <p:cNvPr id="3" name="Subtitle 2"/>
          <p:cNvSpPr>
            <a:spLocks noGrp="1"/>
          </p:cNvSpPr>
          <p:nvPr>
            <p:ph type="subTitle" idx="1"/>
          </p:nvPr>
        </p:nvSpPr>
        <p:spPr/>
        <p:txBody>
          <a:bodyPr/>
          <a:lstStyle/>
          <a:p>
            <a:endParaRPr lang="en-US" dirty="0"/>
          </a:p>
        </p:txBody>
      </p:sp>
      <p:sp>
        <p:nvSpPr>
          <p:cNvPr id="5" name="Text Box 4"/>
          <p:cNvSpPr txBox="1">
            <a:spLocks noChangeArrowheads="1"/>
          </p:cNvSpPr>
          <p:nvPr/>
        </p:nvSpPr>
        <p:spPr bwMode="auto">
          <a:xfrm>
            <a:off x="5273675" y="6010275"/>
            <a:ext cx="37385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1" hangingPunct="1">
              <a:defRPr/>
            </a:pPr>
            <a:r>
              <a:rPr lang="en-US" sz="1000" i="1" dirty="0">
                <a:solidFill>
                  <a:schemeClr val="tx1"/>
                </a:solidFill>
                <a:latin typeface="Times New Roman" charset="0"/>
                <a:cs typeface="+mn-cs"/>
              </a:rPr>
              <a:t>This material has been compiled by many authors &amp; text material.  </a:t>
            </a:r>
          </a:p>
          <a:p>
            <a:pPr eaLnBrk="1" hangingPunct="1">
              <a:defRPr/>
            </a:pPr>
            <a:r>
              <a:rPr lang="en-US" sz="1000" i="1" dirty="0">
                <a:solidFill>
                  <a:schemeClr val="tx1"/>
                </a:solidFill>
                <a:latin typeface="Times New Roman" charset="0"/>
                <a:cs typeface="+mn-cs"/>
              </a:rPr>
              <a:t>This is not the sole work of the presenter.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Cardiac Conduction</a:t>
            </a:r>
          </a:p>
        </p:txBody>
      </p:sp>
      <p:sp>
        <p:nvSpPr>
          <p:cNvPr id="3" name="Text Placeholder 2"/>
          <p:cNvSpPr>
            <a:spLocks noGrp="1"/>
          </p:cNvSpPr>
          <p:nvPr>
            <p:ph sz="half" idx="1"/>
          </p:nvPr>
        </p:nvSpPr>
        <p:spPr/>
        <p:txBody>
          <a:bodyPr>
            <a:normAutofit fontScale="92500"/>
          </a:bodyPr>
          <a:lstStyle/>
          <a:p>
            <a:r>
              <a:rPr lang="en-US" dirty="0"/>
              <a:t>Electrophysiology of the Conduction System</a:t>
            </a:r>
          </a:p>
          <a:p>
            <a:pPr lvl="1"/>
            <a:r>
              <a:rPr lang="en-US" dirty="0"/>
              <a:t>CV cells-resting membrane potential of -90 mV</a:t>
            </a:r>
          </a:p>
          <a:p>
            <a:pPr lvl="1"/>
            <a:r>
              <a:rPr lang="en-US" dirty="0"/>
              <a:t>Membrane potential increases (Na+ and Ca++ channels open) in response cell membrane charge shifts in neighboring cells → membrane potential ↑+20 mV →initiating action potential</a:t>
            </a:r>
          </a:p>
          <a:p>
            <a:endParaRPr lang="en-US" dirty="0"/>
          </a:p>
        </p:txBody>
      </p:sp>
      <p:pic>
        <p:nvPicPr>
          <p:cNvPr id="6" name="Content Placeholder 5"/>
          <p:cNvPicPr>
            <a:picLocks noGrp="1" noChangeAspect="1"/>
          </p:cNvPicPr>
          <p:nvPr>
            <p:ph sz="half" idx="2"/>
          </p:nvPr>
        </p:nvPicPr>
        <p:blipFill>
          <a:blip r:embed="rId3"/>
          <a:stretch>
            <a:fillRect/>
          </a:stretch>
        </p:blipFill>
        <p:spPr>
          <a:xfrm>
            <a:off x="5158609" y="1938092"/>
            <a:ext cx="3017782" cy="4188315"/>
          </a:xfrm>
        </p:spPr>
      </p:pic>
    </p:spTree>
    <p:extLst>
      <p:ext uri="{BB962C8B-B14F-4D97-AF65-F5344CB8AC3E}">
        <p14:creationId xmlns:p14="http://schemas.microsoft.com/office/powerpoint/2010/main" val="3378811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you need to know: </a:t>
            </a:r>
          </a:p>
        </p:txBody>
      </p:sp>
      <p:sp>
        <p:nvSpPr>
          <p:cNvPr id="6" name="Content Placeholder 5"/>
          <p:cNvSpPr>
            <a:spLocks noGrp="1"/>
          </p:cNvSpPr>
          <p:nvPr>
            <p:ph idx="1"/>
          </p:nvPr>
        </p:nvSpPr>
        <p:spPr/>
        <p:txBody>
          <a:bodyPr/>
          <a:lstStyle/>
          <a:p>
            <a:r>
              <a:rPr lang="en-US" dirty="0"/>
              <a:t>Depolarization</a:t>
            </a:r>
          </a:p>
          <a:p>
            <a:pPr marL="0" indent="0">
              <a:buNone/>
            </a:pPr>
            <a:endParaRPr lang="en-US" dirty="0"/>
          </a:p>
          <a:p>
            <a:r>
              <a:rPr lang="en-US" dirty="0"/>
              <a:t>Repolarization</a:t>
            </a:r>
          </a:p>
          <a:p>
            <a:pPr marL="0" indent="0">
              <a:buNone/>
            </a:pPr>
            <a:endParaRPr lang="en-US" dirty="0"/>
          </a:p>
          <a:p>
            <a:r>
              <a:rPr lang="en-US" dirty="0"/>
              <a:t>Resting membrane potential </a:t>
            </a:r>
          </a:p>
          <a:p>
            <a:endParaRPr lang="en-US" dirty="0"/>
          </a:p>
        </p:txBody>
      </p:sp>
    </p:spTree>
    <p:extLst>
      <p:ext uri="{BB962C8B-B14F-4D97-AF65-F5344CB8AC3E}">
        <p14:creationId xmlns:p14="http://schemas.microsoft.com/office/powerpoint/2010/main" val="210695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Sodium-Potassium ATPase Pump </a:t>
            </a:r>
          </a:p>
        </p:txBody>
      </p:sp>
      <p:pic>
        <p:nvPicPr>
          <p:cNvPr id="3074" name="Picture 2" descr="https://www.apexanesthesia.com/wp-content/uploads/grassblade/1791-cardiac-tutorial-i-anatomy-physiology-2/res/data/images/img-2bca76ee4a59474f54866c86453635b0a273188b.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616177"/>
            <a:ext cx="8229600" cy="484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112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a:t>
            </a:r>
          </a:p>
        </p:txBody>
      </p:sp>
      <p:pic>
        <p:nvPicPr>
          <p:cNvPr id="5122" name="Picture 2" descr="https://www.apexanesthesia.com/wp-content/uploads/grassblade/1791-cardiac-tutorial-i-anatomy-physiology-2/res/data/images/img-8a5cbaa06a27cb4560c76bbea20b15c4cb57d528.jpg"/>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676400"/>
            <a:ext cx="4495800" cy="4419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www.apexanesthesia.com/wp-content/uploads/grassblade/1791-cardiac-tutorial-i-anatomy-physiology-2/res/data/images/img-a8ae52985c386e40068d95ed04a730c78de912cb.png"/>
          <p:cNvPicPr>
            <a:picLocks noGrp="1" noChangeAspect="1" noChangeArrowheads="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1676401"/>
            <a:ext cx="3657600"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963886" y="4343401"/>
            <a:ext cx="4038600" cy="2339102"/>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FF0000"/>
                </a:solidFill>
              </a:rPr>
              <a:t>Phase 0</a:t>
            </a:r>
            <a:r>
              <a:rPr lang="en-US" sz="1600" dirty="0"/>
              <a:t>= Depolarization (Na+ in )</a:t>
            </a:r>
          </a:p>
          <a:p>
            <a:pPr marL="285750" indent="-285750">
              <a:buFont typeface="Arial" panose="020B0604020202020204" pitchFamily="34" charset="0"/>
              <a:buChar char="•"/>
            </a:pPr>
            <a:r>
              <a:rPr lang="en-US" sz="1600" dirty="0">
                <a:solidFill>
                  <a:srgbClr val="FF0000"/>
                </a:solidFill>
              </a:rPr>
              <a:t>Phase1</a:t>
            </a:r>
            <a:r>
              <a:rPr lang="en-US" sz="1600" dirty="0"/>
              <a:t>= Initial repolarization (Cl- in and K+ out)</a:t>
            </a:r>
          </a:p>
          <a:p>
            <a:pPr marL="285750" indent="-285750">
              <a:buFont typeface="Arial" panose="020B0604020202020204" pitchFamily="34" charset="0"/>
              <a:buChar char="•"/>
            </a:pPr>
            <a:r>
              <a:rPr lang="en-US" sz="1600" dirty="0">
                <a:solidFill>
                  <a:srgbClr val="FF0000"/>
                </a:solidFill>
              </a:rPr>
              <a:t>Phase 2</a:t>
            </a:r>
            <a:r>
              <a:rPr lang="en-US" sz="1600" dirty="0"/>
              <a:t>= Plateau (Ca2+ in and K+ out)</a:t>
            </a:r>
          </a:p>
          <a:p>
            <a:pPr marL="285750" indent="-285750">
              <a:buFont typeface="Arial" panose="020B0604020202020204" pitchFamily="34" charset="0"/>
              <a:buChar char="•"/>
            </a:pPr>
            <a:r>
              <a:rPr lang="en-US" sz="1600" dirty="0">
                <a:solidFill>
                  <a:srgbClr val="FF0000"/>
                </a:solidFill>
              </a:rPr>
              <a:t>Phase 3</a:t>
            </a:r>
            <a:r>
              <a:rPr lang="en-US" sz="1600" dirty="0"/>
              <a:t>= Repolarization (K+ out)</a:t>
            </a:r>
          </a:p>
          <a:p>
            <a:pPr marL="285750" indent="-285750">
              <a:buFont typeface="Arial" panose="020B0604020202020204" pitchFamily="34" charset="0"/>
              <a:buChar char="•"/>
            </a:pPr>
            <a:r>
              <a:rPr lang="en-US" sz="1600" dirty="0">
                <a:solidFill>
                  <a:srgbClr val="FF0000"/>
                </a:solidFill>
              </a:rPr>
              <a:t>Phase 4</a:t>
            </a:r>
            <a:r>
              <a:rPr lang="en-US" sz="1600" dirty="0"/>
              <a:t>= Maintenance of membrane potential (K + out and Na/</a:t>
            </a:r>
            <a:r>
              <a:rPr lang="en-US" sz="1600" dirty="0" err="1"/>
              <a:t>Atpase</a:t>
            </a:r>
            <a:r>
              <a:rPr lang="en-US" sz="1600" dirty="0"/>
              <a:t> function)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92046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Refractory Period </a:t>
            </a:r>
          </a:p>
        </p:txBody>
      </p:sp>
      <p:pic>
        <p:nvPicPr>
          <p:cNvPr id="4098" name="Picture 2" descr="https://www.apexanesthesia.com/wp-content/uploads/grassblade/1791-cardiac-tutorial-i-anatomy-physiology-2/res/data/images/img-6945e8f998d64ac567f0fdf82bda728e0af18a7a.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241295"/>
            <a:ext cx="8229600" cy="3594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87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Refractory Period</a:t>
            </a:r>
          </a:p>
        </p:txBody>
      </p:sp>
      <p:pic>
        <p:nvPicPr>
          <p:cNvPr id="2050" name="Picture 2" descr="Image result for cardiac action potential"/>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5562599"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341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SOBEPOCA – “South Beach Polka”</a:t>
            </a:r>
          </a:p>
        </p:txBody>
      </p:sp>
      <p:pic>
        <p:nvPicPr>
          <p:cNvPr id="6146" name="Picture 2" descr="https://www.apexanesthesia.com/wp-content/uploads/grassblade/2946-cardiac-rhythms-tutorial/res/data/images/img-df4d5848548392be295fc7102cc4add1937ddab8.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1814384"/>
            <a:ext cx="8229600" cy="444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381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t>Cardiac Dysrhythmias</a:t>
            </a:r>
          </a:p>
        </p:txBody>
      </p:sp>
      <p:sp>
        <p:nvSpPr>
          <p:cNvPr id="17410" name="Rectangle 3"/>
          <p:cNvSpPr>
            <a:spLocks noGrp="1" noChangeArrowheads="1"/>
          </p:cNvSpPr>
          <p:nvPr>
            <p:ph idx="1"/>
          </p:nvPr>
        </p:nvSpPr>
        <p:spPr/>
        <p:txBody>
          <a:bodyPr/>
          <a:lstStyle/>
          <a:p>
            <a:r>
              <a:rPr lang="en-US" dirty="0"/>
              <a:t>Classified according to:</a:t>
            </a:r>
          </a:p>
          <a:p>
            <a:pPr lvl="1"/>
            <a:r>
              <a:rPr lang="en-US" dirty="0"/>
              <a:t>Heart Rate </a:t>
            </a:r>
          </a:p>
          <a:p>
            <a:pPr lvl="1"/>
            <a:r>
              <a:rPr lang="en-US" dirty="0"/>
              <a:t>Site of abnormality</a:t>
            </a:r>
          </a:p>
          <a:p>
            <a:r>
              <a:rPr lang="en-US" dirty="0"/>
              <a:t>Can result from:</a:t>
            </a:r>
          </a:p>
          <a:p>
            <a:pPr lvl="1"/>
            <a:r>
              <a:rPr lang="en-US" dirty="0"/>
              <a:t>Increased automaticity </a:t>
            </a:r>
          </a:p>
          <a:p>
            <a:pPr lvl="2"/>
            <a:r>
              <a:rPr lang="en-US" dirty="0"/>
              <a:t>in normal conduction tissue </a:t>
            </a:r>
          </a:p>
          <a:p>
            <a:pPr lvl="2"/>
            <a:r>
              <a:rPr lang="en-US" dirty="0"/>
              <a:t>in an ectopic focus</a:t>
            </a:r>
          </a:p>
          <a:p>
            <a:pPr lvl="1"/>
            <a:r>
              <a:rPr lang="en-US" dirty="0"/>
              <a:t>Reentry of electrical potentials </a:t>
            </a:r>
          </a:p>
          <a:p>
            <a:pPr lvl="2"/>
            <a:r>
              <a:rPr lang="en-US" dirty="0"/>
              <a:t>via abnormal pathways</a:t>
            </a:r>
          </a:p>
          <a:p>
            <a:pPr lvl="1"/>
            <a:r>
              <a:rPr lang="en-US" dirty="0"/>
              <a:t>Triggering of abnormal cardiac potentials </a:t>
            </a:r>
          </a:p>
          <a:p>
            <a:pPr lvl="2"/>
            <a:r>
              <a:rPr lang="en-US" dirty="0"/>
              <a:t>due to after </a:t>
            </a:r>
            <a:r>
              <a:rPr lang="en-US" dirty="0" err="1"/>
              <a:t>depolarizations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dirty="0"/>
              <a:t>Mechanisms of Tachydysrhythmias</a:t>
            </a:r>
          </a:p>
        </p:txBody>
      </p:sp>
      <p:sp>
        <p:nvSpPr>
          <p:cNvPr id="18434" name="Rectangle 3"/>
          <p:cNvSpPr>
            <a:spLocks noGrp="1" noChangeArrowheads="1"/>
          </p:cNvSpPr>
          <p:nvPr>
            <p:ph idx="1"/>
          </p:nvPr>
        </p:nvSpPr>
        <p:spPr/>
        <p:txBody>
          <a:bodyPr/>
          <a:lstStyle/>
          <a:p>
            <a:r>
              <a:rPr lang="en-US" dirty="0"/>
              <a:t>Automaticity</a:t>
            </a:r>
          </a:p>
          <a:p>
            <a:pPr lvl="1"/>
            <a:r>
              <a:rPr lang="en-US" dirty="0"/>
              <a:t>Fastest pacemaker - SA </a:t>
            </a:r>
          </a:p>
          <a:p>
            <a:pPr lvl="1"/>
            <a:r>
              <a:rPr lang="en-US" dirty="0"/>
              <a:t>Automaticity changes when:</a:t>
            </a:r>
          </a:p>
          <a:p>
            <a:pPr lvl="2"/>
            <a:r>
              <a:rPr lang="en-US" dirty="0"/>
              <a:t>slope of phase 4 depolarization shifts</a:t>
            </a:r>
          </a:p>
          <a:p>
            <a:pPr lvl="2"/>
            <a:r>
              <a:rPr lang="en-US" dirty="0"/>
              <a:t>when changes in resting potential</a:t>
            </a:r>
          </a:p>
          <a:p>
            <a:r>
              <a:rPr lang="en-US" dirty="0"/>
              <a:t>Reentry Pathways</a:t>
            </a:r>
          </a:p>
          <a:p>
            <a:pPr lvl="1"/>
            <a:r>
              <a:rPr lang="en-US" dirty="0"/>
              <a:t>Can have an abrupt onset</a:t>
            </a:r>
          </a:p>
          <a:p>
            <a:pPr lvl="2"/>
            <a:r>
              <a:rPr lang="en-US" dirty="0"/>
              <a:t>requires 2 pathways-conduct at different velocities </a:t>
            </a:r>
          </a:p>
          <a:p>
            <a:pPr lvl="2"/>
            <a:r>
              <a:rPr lang="en-US" dirty="0"/>
              <a:t>accessory tracts (bypass AV node) to stimulate SA</a:t>
            </a:r>
          </a:p>
          <a:p>
            <a:r>
              <a:rPr lang="en-US" dirty="0"/>
              <a:t>Triggering by afterdepolarizations</a:t>
            </a:r>
          </a:p>
          <a:p>
            <a:pPr lvl="1"/>
            <a:r>
              <a:rPr lang="en-US" dirty="0"/>
              <a:t>Oscillations in the membrane potential that occurs during or after depolarization</a:t>
            </a:r>
          </a:p>
          <a:p>
            <a:pPr lvl="2"/>
            <a:r>
              <a:rPr lang="en-US" dirty="0"/>
              <a:t>Can be triggered by slow HR (</a:t>
            </a:r>
            <a:r>
              <a:rPr lang="en-US" dirty="0" err="1"/>
              <a:t>tx</a:t>
            </a:r>
            <a:r>
              <a:rPr lang="en-US" dirty="0"/>
              <a:t> by ↑</a:t>
            </a:r>
            <a:r>
              <a:rPr lang="en-US" dirty="0" err="1"/>
              <a:t>ing</a:t>
            </a:r>
            <a:r>
              <a:rPr lang="en-US" dirty="0"/>
              <a:t> HR)</a:t>
            </a:r>
          </a:p>
        </p:txBody>
      </p:sp>
      <p:pic>
        <p:nvPicPr>
          <p:cNvPr id="2" name="Picture 1"/>
          <p:cNvPicPr>
            <a:picLocks noChangeAspect="1"/>
          </p:cNvPicPr>
          <p:nvPr/>
        </p:nvPicPr>
        <p:blipFill>
          <a:blip r:embed="rId3"/>
          <a:stretch>
            <a:fillRect/>
          </a:stretch>
        </p:blipFill>
        <p:spPr>
          <a:xfrm>
            <a:off x="6401102" y="3120306"/>
            <a:ext cx="2560753" cy="2239170"/>
          </a:xfrm>
          <a:prstGeom prst="rect">
            <a:avLst/>
          </a:prstGeom>
        </p:spPr>
      </p:pic>
      <p:pic>
        <p:nvPicPr>
          <p:cNvPr id="3" name="Picture 2"/>
          <p:cNvPicPr>
            <a:picLocks noChangeAspect="1"/>
          </p:cNvPicPr>
          <p:nvPr/>
        </p:nvPicPr>
        <p:blipFill>
          <a:blip r:embed="rId4"/>
          <a:stretch>
            <a:fillRect/>
          </a:stretch>
        </p:blipFill>
        <p:spPr>
          <a:xfrm>
            <a:off x="6387223" y="1295400"/>
            <a:ext cx="2299577" cy="218249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lstStyle/>
          <a:p>
            <a:r>
              <a:rPr lang="en-US" dirty="0"/>
              <a:t>First degree AV block</a:t>
            </a:r>
          </a:p>
        </p:txBody>
      </p:sp>
      <p:sp>
        <p:nvSpPr>
          <p:cNvPr id="31746" name="Rectangle 3"/>
          <p:cNvSpPr>
            <a:spLocks noGrp="1" noChangeArrowheads="1"/>
          </p:cNvSpPr>
          <p:nvPr>
            <p:ph idx="1"/>
          </p:nvPr>
        </p:nvSpPr>
        <p:spPr/>
        <p:txBody>
          <a:bodyPr/>
          <a:lstStyle/>
          <a:p>
            <a:r>
              <a:rPr lang="en-US" dirty="0"/>
              <a:t>See text for S/S</a:t>
            </a:r>
          </a:p>
          <a:p>
            <a:r>
              <a:rPr lang="en-US" dirty="0"/>
              <a:t>Can occur in people without heart disease</a:t>
            </a:r>
          </a:p>
          <a:p>
            <a:pPr lvl="1"/>
            <a:r>
              <a:rPr lang="en-US" dirty="0"/>
              <a:t>could be d/t ↑ vagal tone, digitalis toxicity, inferior wall MI &amp; myocarditis</a:t>
            </a:r>
          </a:p>
          <a:p>
            <a:r>
              <a:rPr lang="en-US" dirty="0"/>
              <a:t>Anesthetic management</a:t>
            </a:r>
          </a:p>
          <a:p>
            <a:pPr lvl="1"/>
            <a:r>
              <a:rPr lang="en-US" dirty="0"/>
              <a:t>Avoid increasing vagal tone</a:t>
            </a:r>
          </a:p>
          <a:p>
            <a:pPr lvl="1"/>
            <a:r>
              <a:rPr lang="en-US" dirty="0"/>
              <a:t>Assess digoxin levels</a:t>
            </a:r>
          </a:p>
          <a:p>
            <a:pPr lvl="1"/>
            <a:r>
              <a:rPr lang="en-US" dirty="0"/>
              <a:t>Careful use of spinal &amp; epidural anesthesia</a:t>
            </a:r>
          </a:p>
          <a:p>
            <a:pPr lvl="2"/>
            <a:r>
              <a:rPr lang="en-US" dirty="0"/>
              <a:t>Not contraindicated but needs considerations</a:t>
            </a:r>
          </a:p>
        </p:txBody>
      </p:sp>
      <p:pic>
        <p:nvPicPr>
          <p:cNvPr id="31747" name="Picture 5" descr="ecg_first_av"/>
          <p:cNvPicPr>
            <a:picLocks noChangeAspect="1" noChangeArrowheads="1"/>
          </p:cNvPicPr>
          <p:nvPr/>
        </p:nvPicPr>
        <p:blipFill>
          <a:blip r:embed="rId3" cstate="print"/>
          <a:srcRect/>
          <a:stretch>
            <a:fillRect/>
          </a:stretch>
        </p:blipFill>
        <p:spPr bwMode="auto">
          <a:xfrm>
            <a:off x="5257800" y="4972578"/>
            <a:ext cx="3429000" cy="18854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5E0B-86F6-7AF8-8545-09A988B7CEC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3898A46-7680-2CF0-C0DA-91F065C72C48}"/>
              </a:ext>
            </a:extLst>
          </p:cNvPr>
          <p:cNvSpPr>
            <a:spLocks noGrp="1"/>
          </p:cNvSpPr>
          <p:nvPr>
            <p:ph idx="1"/>
          </p:nvPr>
        </p:nvSpPr>
        <p:spPr/>
        <p:txBody>
          <a:bodyPr/>
          <a:lstStyle/>
          <a:p>
            <a:r>
              <a:rPr lang="en-US" dirty="0"/>
              <a:t>Review the cardiac conduction system, including cardiac action potential</a:t>
            </a:r>
          </a:p>
          <a:p>
            <a:r>
              <a:rPr lang="en-US" dirty="0"/>
              <a:t>Review EKG/ECG</a:t>
            </a:r>
          </a:p>
          <a:p>
            <a:r>
              <a:rPr lang="en-US" dirty="0"/>
              <a:t>Identify and discuss cardiac conduction disturbances</a:t>
            </a:r>
          </a:p>
          <a:p>
            <a:r>
              <a:rPr lang="en-US" dirty="0"/>
              <a:t>Discuss treatments for cardiac disturbances</a:t>
            </a:r>
          </a:p>
          <a:p>
            <a:pPr lvl="1"/>
            <a:r>
              <a:rPr lang="en-US" dirty="0"/>
              <a:t>Medications</a:t>
            </a:r>
          </a:p>
          <a:p>
            <a:pPr lvl="1"/>
            <a:r>
              <a:rPr lang="en-US" dirty="0"/>
              <a:t>Technology</a:t>
            </a:r>
          </a:p>
          <a:p>
            <a:r>
              <a:rPr lang="en-US" dirty="0" err="1"/>
              <a:t>Indentify</a:t>
            </a:r>
            <a:r>
              <a:rPr lang="en-US" dirty="0"/>
              <a:t> and discuss anesthesia interventions</a:t>
            </a:r>
          </a:p>
        </p:txBody>
      </p:sp>
    </p:spTree>
    <p:extLst>
      <p:ext uri="{BB962C8B-B14F-4D97-AF65-F5344CB8AC3E}">
        <p14:creationId xmlns:p14="http://schemas.microsoft.com/office/powerpoint/2010/main" val="26917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a:t>Second Degree Heart Blocks</a:t>
            </a:r>
          </a:p>
        </p:txBody>
      </p:sp>
      <p:sp>
        <p:nvSpPr>
          <p:cNvPr id="32770" name="Rectangle 3"/>
          <p:cNvSpPr>
            <a:spLocks noGrp="1" noChangeArrowheads="1"/>
          </p:cNvSpPr>
          <p:nvPr>
            <p:ph idx="1"/>
          </p:nvPr>
        </p:nvSpPr>
        <p:spPr>
          <a:xfrm>
            <a:off x="457200" y="1600200"/>
            <a:ext cx="4724400" cy="4876800"/>
          </a:xfrm>
        </p:spPr>
        <p:txBody>
          <a:bodyPr>
            <a:normAutofit lnSpcReduction="10000"/>
          </a:bodyPr>
          <a:lstStyle/>
          <a:p>
            <a:r>
              <a:rPr lang="en-US" dirty="0"/>
              <a:t>Two types</a:t>
            </a:r>
          </a:p>
          <a:p>
            <a:pPr lvl="1"/>
            <a:r>
              <a:rPr lang="en-US" dirty="0" err="1"/>
              <a:t>Mobitz</a:t>
            </a:r>
            <a:r>
              <a:rPr lang="en-US" dirty="0"/>
              <a:t> Type I (</a:t>
            </a:r>
            <a:r>
              <a:rPr lang="en-US" dirty="0" err="1"/>
              <a:t>Wenckebach</a:t>
            </a:r>
            <a:r>
              <a:rPr lang="en-US" dirty="0"/>
              <a:t>)</a:t>
            </a:r>
          </a:p>
          <a:p>
            <a:pPr lvl="2"/>
            <a:r>
              <a:rPr lang="en-US" dirty="0"/>
              <a:t>Progressive prolongation until beat is dropped (P-R prolonged)</a:t>
            </a:r>
          </a:p>
          <a:p>
            <a:pPr lvl="1"/>
            <a:r>
              <a:rPr lang="en-US" dirty="0" err="1"/>
              <a:t>Mobitz</a:t>
            </a:r>
            <a:r>
              <a:rPr lang="en-US" dirty="0"/>
              <a:t> Type II </a:t>
            </a:r>
          </a:p>
          <a:p>
            <a:pPr lvl="2"/>
            <a:r>
              <a:rPr lang="en-US" dirty="0"/>
              <a:t>No progressive prolongation (P-R is constant)</a:t>
            </a:r>
          </a:p>
          <a:p>
            <a:pPr lvl="2"/>
            <a:r>
              <a:rPr lang="en-US" dirty="0"/>
              <a:t>More indicative of serious cardiac conduction</a:t>
            </a:r>
          </a:p>
          <a:p>
            <a:r>
              <a:rPr lang="en-US" dirty="0"/>
              <a:t>Anesthetic management</a:t>
            </a:r>
          </a:p>
          <a:p>
            <a:pPr lvl="1"/>
            <a:r>
              <a:rPr lang="en-US" dirty="0"/>
              <a:t>Type I: </a:t>
            </a:r>
            <a:r>
              <a:rPr lang="en-US" dirty="0" err="1"/>
              <a:t>tx</a:t>
            </a:r>
            <a:r>
              <a:rPr lang="en-US" dirty="0"/>
              <a:t> depends on ventricular HR </a:t>
            </a:r>
          </a:p>
          <a:p>
            <a:pPr lvl="1"/>
            <a:r>
              <a:rPr lang="en-US" dirty="0"/>
              <a:t>Type II: higher incidence of V-fib or 3rd degree block</a:t>
            </a:r>
          </a:p>
          <a:p>
            <a:pPr lvl="2"/>
            <a:r>
              <a:rPr lang="en-US" dirty="0"/>
              <a:t>cardiac pacemaker</a:t>
            </a:r>
          </a:p>
        </p:txBody>
      </p:sp>
      <p:pic>
        <p:nvPicPr>
          <p:cNvPr id="9218" name="Picture 2" descr="Image result for second degree heart 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555531"/>
            <a:ext cx="3962400" cy="4921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177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dirty="0"/>
              <a:t>3rd Degree Heart Block</a:t>
            </a:r>
          </a:p>
        </p:txBody>
      </p:sp>
      <p:sp>
        <p:nvSpPr>
          <p:cNvPr id="33794" name="Rectangle 3"/>
          <p:cNvSpPr>
            <a:spLocks noGrp="1" noChangeArrowheads="1"/>
          </p:cNvSpPr>
          <p:nvPr>
            <p:ph idx="1"/>
          </p:nvPr>
        </p:nvSpPr>
        <p:spPr/>
        <p:txBody>
          <a:bodyPr/>
          <a:lstStyle/>
          <a:p>
            <a:r>
              <a:rPr lang="en-US" dirty="0"/>
              <a:t>Complete interruption of AV conduction</a:t>
            </a:r>
          </a:p>
          <a:p>
            <a:r>
              <a:rPr lang="en-US" dirty="0"/>
              <a:t>S/S: syncope, vertigo </a:t>
            </a:r>
            <a:r>
              <a:rPr lang="en-US" dirty="0" err="1"/>
              <a:t>etc</a:t>
            </a:r>
            <a:endParaRPr lang="en-US" dirty="0"/>
          </a:p>
          <a:p>
            <a:r>
              <a:rPr lang="en-US" dirty="0"/>
              <a:t>Tx: transcutaneous or transvenous PM</a:t>
            </a:r>
          </a:p>
          <a:p>
            <a:pPr lvl="1"/>
            <a:r>
              <a:rPr lang="en-US" dirty="0"/>
              <a:t>PM in place prior to induction of anesthesia</a:t>
            </a:r>
          </a:p>
          <a:p>
            <a:pPr lvl="1"/>
            <a:r>
              <a:rPr lang="en-US" dirty="0"/>
              <a:t>Isoproterenol: to maintain acceptable heart rate</a:t>
            </a:r>
          </a:p>
          <a:p>
            <a:pPr lvl="1"/>
            <a:r>
              <a:rPr lang="en-US" dirty="0"/>
              <a:t>Careful administration of antidysrhythmic drugs</a:t>
            </a:r>
          </a:p>
          <a:p>
            <a:pPr lvl="2"/>
            <a:r>
              <a:rPr lang="en-US" dirty="0"/>
              <a:t>May suppress the ectopic pacemakers that are responsible for maintaining heart rate</a:t>
            </a:r>
          </a:p>
        </p:txBody>
      </p:sp>
      <p:pic>
        <p:nvPicPr>
          <p:cNvPr id="33795" name="Picture 5" descr="7"/>
          <p:cNvPicPr>
            <a:picLocks noChangeAspect="1" noChangeArrowheads="1"/>
          </p:cNvPicPr>
          <p:nvPr/>
        </p:nvPicPr>
        <p:blipFill>
          <a:blip r:embed="rId3" cstate="print"/>
          <a:srcRect/>
          <a:stretch>
            <a:fillRect/>
          </a:stretch>
        </p:blipFill>
        <p:spPr bwMode="auto">
          <a:xfrm>
            <a:off x="3890206" y="4648200"/>
            <a:ext cx="4777740" cy="15240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591690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Intraventricular Conduction Disturbances</a:t>
            </a:r>
          </a:p>
        </p:txBody>
      </p:sp>
      <p:sp>
        <p:nvSpPr>
          <p:cNvPr id="9" name="Content Placeholder 8"/>
          <p:cNvSpPr>
            <a:spLocks noGrp="1"/>
          </p:cNvSpPr>
          <p:nvPr>
            <p:ph idx="1"/>
          </p:nvPr>
        </p:nvSpPr>
        <p:spPr/>
        <p:txBody>
          <a:bodyPr/>
          <a:lstStyle/>
          <a:p>
            <a:r>
              <a:rPr lang="en-US" dirty="0"/>
              <a:t>The Right Bundle Branch (RBB)</a:t>
            </a:r>
          </a:p>
          <a:p>
            <a:pPr lvl="1"/>
            <a:r>
              <a:rPr lang="en-US" dirty="0"/>
              <a:t>Relatively thin bundle of fibers along RV</a:t>
            </a:r>
          </a:p>
          <a:p>
            <a:pPr lvl="1"/>
            <a:r>
              <a:rPr lang="en-US" dirty="0"/>
              <a:t>doesn’t branch until the RV apex</a:t>
            </a:r>
          </a:p>
          <a:p>
            <a:pPr lvl="2"/>
            <a:r>
              <a:rPr lang="en-US" dirty="0"/>
              <a:t>Late branching that makes it more vulnerable to interruption</a:t>
            </a:r>
          </a:p>
          <a:p>
            <a:pPr lvl="2"/>
            <a:endParaRPr lang="en-US" dirty="0"/>
          </a:p>
          <a:p>
            <a:r>
              <a:rPr lang="en-US" dirty="0"/>
              <a:t>The Left Bundle Branch (LBB)</a:t>
            </a:r>
          </a:p>
          <a:p>
            <a:pPr lvl="1"/>
            <a:r>
              <a:rPr lang="en-US" dirty="0"/>
              <a:t>Divides into 2 fascicles</a:t>
            </a:r>
          </a:p>
          <a:p>
            <a:pPr lvl="2"/>
            <a:r>
              <a:rPr lang="en-US" dirty="0"/>
              <a:t>L anterior &amp; Posterior fascicles</a:t>
            </a:r>
          </a:p>
          <a:p>
            <a:pPr lvl="2"/>
            <a:r>
              <a:rPr lang="en-US" dirty="0"/>
              <a:t>Branches earlier &amp; widely</a:t>
            </a:r>
          </a:p>
          <a:p>
            <a:pPr lvl="3"/>
            <a:r>
              <a:rPr lang="en-US" dirty="0"/>
              <a:t>LBBB more serious than RBBB (more indicative of serious cardiac damage) </a:t>
            </a:r>
          </a:p>
          <a:p>
            <a:pPr lvl="3"/>
            <a:endParaRPr lang="en-US" dirty="0"/>
          </a:p>
          <a:p>
            <a:r>
              <a:rPr lang="en-US" dirty="0"/>
              <a:t>RBB &amp; LBB distal branches interlace to form Purkinje fibers</a:t>
            </a:r>
          </a:p>
          <a:p>
            <a:pPr lvl="1"/>
            <a:endParaRPr lang="en-US" dirty="0"/>
          </a:p>
          <a:p>
            <a:pPr lvl="1"/>
            <a:endParaRPr lang="en-US" dirty="0"/>
          </a:p>
          <a:p>
            <a:endParaRPr lang="en-US" dirty="0"/>
          </a:p>
        </p:txBody>
      </p:sp>
    </p:spTree>
    <p:extLst>
      <p:ext uri="{BB962C8B-B14F-4D97-AF65-F5344CB8AC3E}">
        <p14:creationId xmlns:p14="http://schemas.microsoft.com/office/powerpoint/2010/main" val="3912892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r>
              <a:rPr lang="en-US" dirty="0"/>
              <a:t>Bundle Branch Blocks (BBBs)</a:t>
            </a:r>
          </a:p>
        </p:txBody>
      </p:sp>
      <p:sp>
        <p:nvSpPr>
          <p:cNvPr id="34818" name="Rectangle 3"/>
          <p:cNvSpPr>
            <a:spLocks noGrp="1" noChangeArrowheads="1"/>
          </p:cNvSpPr>
          <p:nvPr>
            <p:ph idx="1"/>
          </p:nvPr>
        </p:nvSpPr>
        <p:spPr/>
        <p:txBody>
          <a:bodyPr/>
          <a:lstStyle/>
          <a:p>
            <a:r>
              <a:rPr lang="en-US" dirty="0"/>
              <a:t>Conduction disturbances at various levels of the His-</a:t>
            </a:r>
            <a:r>
              <a:rPr lang="en-US" dirty="0" err="1"/>
              <a:t>Purkinge</a:t>
            </a:r>
            <a:r>
              <a:rPr lang="en-US" dirty="0"/>
              <a:t> system</a:t>
            </a:r>
          </a:p>
          <a:p>
            <a:r>
              <a:rPr lang="en-US" dirty="0"/>
              <a:t>Two types:</a:t>
            </a:r>
          </a:p>
          <a:p>
            <a:pPr lvl="1"/>
            <a:r>
              <a:rPr lang="en-US" dirty="0"/>
              <a:t>Right Bundle Branch Block (RBBB)</a:t>
            </a:r>
          </a:p>
          <a:p>
            <a:pPr lvl="1"/>
            <a:r>
              <a:rPr lang="en-US" dirty="0"/>
              <a:t>Left Bundle Branch Block (LBBB)</a:t>
            </a:r>
          </a:p>
        </p:txBody>
      </p:sp>
    </p:spTree>
    <p:extLst>
      <p:ext uri="{BB962C8B-B14F-4D97-AF65-F5344CB8AC3E}">
        <p14:creationId xmlns:p14="http://schemas.microsoft.com/office/powerpoint/2010/main" val="3495070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dirty="0"/>
              <a:t>RBBB </a:t>
            </a:r>
          </a:p>
        </p:txBody>
      </p:sp>
      <p:sp>
        <p:nvSpPr>
          <p:cNvPr id="35842" name="Rectangle 3"/>
          <p:cNvSpPr>
            <a:spLocks noGrp="1" noChangeArrowheads="1"/>
          </p:cNvSpPr>
          <p:nvPr>
            <p:ph idx="1"/>
          </p:nvPr>
        </p:nvSpPr>
        <p:spPr/>
        <p:txBody>
          <a:bodyPr/>
          <a:lstStyle/>
          <a:p>
            <a:r>
              <a:rPr lang="en-US" dirty="0"/>
              <a:t>RBBB more common than LBBB in patients without structural heart disease</a:t>
            </a:r>
          </a:p>
          <a:p>
            <a:r>
              <a:rPr lang="en-US" dirty="0"/>
              <a:t>Widened QRS complex and an </a:t>
            </a:r>
            <a:r>
              <a:rPr lang="en-US" dirty="0" err="1"/>
              <a:t>rSR</a:t>
            </a:r>
            <a:r>
              <a:rPr lang="en-US" dirty="0"/>
              <a:t>’ in V1 &amp; V2</a:t>
            </a:r>
          </a:p>
          <a:p>
            <a:r>
              <a:rPr lang="en-US" dirty="0"/>
              <a:t>Anesthetic Management</a:t>
            </a:r>
          </a:p>
          <a:p>
            <a:pPr lvl="1"/>
            <a:r>
              <a:rPr lang="en-US" dirty="0"/>
              <a:t>Avoid hypotension, hypoxemia, alterations in electrolytes (disturbances can result in 3rd degree Heart Block)</a:t>
            </a:r>
          </a:p>
          <a:p>
            <a:pPr lvl="1"/>
            <a:r>
              <a:rPr lang="en-US" dirty="0"/>
              <a:t>General &amp; Regional Anesthesia can be used</a:t>
            </a:r>
          </a:p>
          <a:p>
            <a:pPr lvl="1"/>
            <a:r>
              <a:rPr lang="en-US" dirty="0"/>
              <a:t>Prophylactic cardiac pacemaker not required</a:t>
            </a:r>
          </a:p>
          <a:p>
            <a:pPr lvl="2"/>
            <a:r>
              <a:rPr lang="en-US" dirty="0"/>
              <a:t>Continuous EKG monitoring</a:t>
            </a:r>
          </a:p>
          <a:p>
            <a:pPr lvl="2"/>
            <a:endParaRPr lang="en-US" dirty="0"/>
          </a:p>
        </p:txBody>
      </p:sp>
      <p:pic>
        <p:nvPicPr>
          <p:cNvPr id="35843" name="Picture 5" descr="Right budle branch block"/>
          <p:cNvPicPr>
            <a:picLocks noChangeAspect="1" noChangeArrowheads="1"/>
          </p:cNvPicPr>
          <p:nvPr/>
        </p:nvPicPr>
        <p:blipFill>
          <a:blip r:embed="rId3" cstate="print"/>
          <a:srcRect/>
          <a:stretch>
            <a:fillRect/>
          </a:stretch>
        </p:blipFill>
        <p:spPr bwMode="auto">
          <a:xfrm>
            <a:off x="4267200" y="5076482"/>
            <a:ext cx="4876800" cy="1705317"/>
          </a:xfrm>
          <a:prstGeom prst="rect">
            <a:avLst/>
          </a:prstGeom>
          <a:noFill/>
          <a:ln w="9525">
            <a:noFill/>
            <a:miter lim="800000"/>
            <a:headEnd/>
            <a:tailEnd/>
          </a:ln>
        </p:spPr>
      </p:pic>
      <p:pic>
        <p:nvPicPr>
          <p:cNvPr id="10242" name="Picture 2" descr="Image result for rsr he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5181599"/>
            <a:ext cx="2401614" cy="160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02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rSR</a:t>
            </a:r>
            <a:endParaRPr lang="en-US" dirty="0"/>
          </a:p>
        </p:txBody>
      </p:sp>
      <p:pic>
        <p:nvPicPr>
          <p:cNvPr id="11266" name="Picture 2" descr="Image result for rsr hear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33600" y="1981200"/>
            <a:ext cx="4724400"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83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r>
              <a:rPr lang="en-US" dirty="0"/>
              <a:t>LBBB</a:t>
            </a:r>
          </a:p>
        </p:txBody>
      </p:sp>
      <p:sp>
        <p:nvSpPr>
          <p:cNvPr id="36866" name="Rectangle 3"/>
          <p:cNvSpPr>
            <a:spLocks noGrp="1" noChangeArrowheads="1"/>
          </p:cNvSpPr>
          <p:nvPr>
            <p:ph idx="1"/>
          </p:nvPr>
        </p:nvSpPr>
        <p:spPr/>
        <p:txBody>
          <a:bodyPr/>
          <a:lstStyle/>
          <a:p>
            <a:r>
              <a:rPr lang="en-US" dirty="0"/>
              <a:t>LBBB can be chronic or intermittent</a:t>
            </a:r>
          </a:p>
          <a:p>
            <a:r>
              <a:rPr lang="en-US" dirty="0"/>
              <a:t>Often a marker for serious heart disease, hypertension, CAD, Aortic valve disease and cardiomyopathy</a:t>
            </a:r>
          </a:p>
          <a:p>
            <a:r>
              <a:rPr lang="en-US" dirty="0"/>
              <a:t>Anesthesia Management</a:t>
            </a:r>
          </a:p>
          <a:p>
            <a:pPr lvl="1"/>
            <a:r>
              <a:rPr lang="en-US" dirty="0"/>
              <a:t>Same as for RBBB</a:t>
            </a:r>
          </a:p>
          <a:p>
            <a:pPr lvl="1"/>
            <a:r>
              <a:rPr lang="en-US" dirty="0"/>
              <a:t>Special attention must be made for insertion of an intracardiac catheter</a:t>
            </a:r>
          </a:p>
          <a:p>
            <a:pPr lvl="2"/>
            <a:r>
              <a:rPr lang="en-US" dirty="0"/>
              <a:t>Can induce RBBB</a:t>
            </a:r>
          </a:p>
        </p:txBody>
      </p:sp>
      <p:pic>
        <p:nvPicPr>
          <p:cNvPr id="36867" name="Picture 5" descr="ecg_lbbb"/>
          <p:cNvPicPr>
            <a:picLocks noChangeAspect="1" noChangeArrowheads="1"/>
          </p:cNvPicPr>
          <p:nvPr/>
        </p:nvPicPr>
        <p:blipFill>
          <a:blip r:embed="rId3" cstate="print"/>
          <a:srcRect/>
          <a:stretch>
            <a:fillRect/>
          </a:stretch>
        </p:blipFill>
        <p:spPr bwMode="auto">
          <a:xfrm>
            <a:off x="3352800" y="4343400"/>
            <a:ext cx="5676164" cy="1981200"/>
          </a:xfrm>
          <a:prstGeom prst="rect">
            <a:avLst/>
          </a:prstGeom>
          <a:noFill/>
          <a:ln w="9525">
            <a:noFill/>
            <a:miter lim="800000"/>
            <a:headEnd/>
            <a:tailEnd/>
          </a:ln>
        </p:spPr>
      </p:pic>
    </p:spTree>
    <p:extLst>
      <p:ext uri="{BB962C8B-B14F-4D97-AF65-F5344CB8AC3E}">
        <p14:creationId xmlns:p14="http://schemas.microsoft.com/office/powerpoint/2010/main" val="3193318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r>
              <a:rPr lang="en-US" dirty="0"/>
              <a:t>Artificial Cardiac Pacemakers</a:t>
            </a:r>
          </a:p>
        </p:txBody>
      </p:sp>
      <p:sp>
        <p:nvSpPr>
          <p:cNvPr id="38914" name="Rectangle 3"/>
          <p:cNvSpPr>
            <a:spLocks noGrp="1" noChangeArrowheads="1"/>
          </p:cNvSpPr>
          <p:nvPr>
            <p:ph idx="1"/>
          </p:nvPr>
        </p:nvSpPr>
        <p:spPr/>
        <p:txBody>
          <a:bodyPr/>
          <a:lstStyle/>
          <a:p>
            <a:r>
              <a:rPr lang="en-US" dirty="0"/>
              <a:t>Transcutaneous Cardiac Pacing</a:t>
            </a:r>
          </a:p>
          <a:p>
            <a:pPr lvl="1"/>
            <a:r>
              <a:rPr lang="en-US" dirty="0"/>
              <a:t>Place chest &amp; back electrodes over areas of lesser skeletal muscle mass </a:t>
            </a:r>
          </a:p>
          <a:p>
            <a:pPr lvl="1"/>
            <a:r>
              <a:rPr lang="en-US" dirty="0"/>
              <a:t>Low density constant currents should be delivered</a:t>
            </a:r>
          </a:p>
          <a:p>
            <a:pPr lvl="1"/>
            <a:r>
              <a:rPr lang="en-US" dirty="0"/>
              <a:t>Temporizing measure</a:t>
            </a:r>
          </a:p>
          <a:p>
            <a:pPr lvl="1"/>
            <a:endParaRPr lang="en-US" dirty="0"/>
          </a:p>
          <a:p>
            <a:r>
              <a:rPr lang="en-US" dirty="0"/>
              <a:t>Permanently implanted cardiac pacemakers</a:t>
            </a:r>
          </a:p>
          <a:p>
            <a:pPr lvl="1"/>
            <a:r>
              <a:rPr lang="en-US" dirty="0"/>
              <a:t>Most common indication → sick sinus syndrome</a:t>
            </a:r>
          </a:p>
          <a:p>
            <a:pPr lvl="1"/>
            <a:r>
              <a:rPr lang="en-US" dirty="0"/>
              <a:t>Only long term treatment for symptomatic bradycardia</a:t>
            </a:r>
          </a:p>
          <a:p>
            <a:pPr lvl="1"/>
            <a:r>
              <a:rPr lang="en-US" dirty="0"/>
              <a:t>Pacing Modes</a:t>
            </a:r>
          </a:p>
        </p:txBody>
      </p:sp>
    </p:spTree>
    <p:extLst>
      <p:ext uri="{BB962C8B-B14F-4D97-AF65-F5344CB8AC3E}">
        <p14:creationId xmlns:p14="http://schemas.microsoft.com/office/powerpoint/2010/main" val="1359745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dirty="0"/>
              <a:t>Pacing Modes	</a:t>
            </a:r>
          </a:p>
        </p:txBody>
      </p:sp>
      <p:sp>
        <p:nvSpPr>
          <p:cNvPr id="39938" name="Rectangle 3"/>
          <p:cNvSpPr>
            <a:spLocks noGrp="1" noChangeArrowheads="1"/>
          </p:cNvSpPr>
          <p:nvPr>
            <p:ph idx="1"/>
          </p:nvPr>
        </p:nvSpPr>
        <p:spPr/>
        <p:txBody>
          <a:bodyPr/>
          <a:lstStyle/>
          <a:p>
            <a:r>
              <a:rPr lang="en-US" dirty="0"/>
              <a:t>5 letter generic code describes characteristics of pacemakers</a:t>
            </a:r>
          </a:p>
          <a:p>
            <a:pPr lvl="1"/>
            <a:r>
              <a:rPr lang="en-US" dirty="0"/>
              <a:t>1st letter denotes chamber(s) being paced</a:t>
            </a:r>
          </a:p>
          <a:p>
            <a:pPr lvl="1"/>
            <a:r>
              <a:rPr lang="en-US" dirty="0"/>
              <a:t>2nd letter denotes chamber (s) that detects the electrical signals </a:t>
            </a:r>
          </a:p>
          <a:p>
            <a:pPr lvl="1"/>
            <a:r>
              <a:rPr lang="en-US" dirty="0"/>
              <a:t>3rd letter indicates the response to the sensed signals</a:t>
            </a:r>
          </a:p>
          <a:p>
            <a:pPr lvl="1"/>
            <a:r>
              <a:rPr lang="en-US" dirty="0"/>
              <a:t>4th letter “R” denotes activation of rate response features</a:t>
            </a:r>
          </a:p>
          <a:p>
            <a:pPr lvl="1"/>
            <a:r>
              <a:rPr lang="en-US" dirty="0"/>
              <a:t>5th letter denotes the chamber(s) in which multisite pacing is delivered</a:t>
            </a:r>
          </a:p>
          <a:p>
            <a:pPr lvl="1"/>
            <a:r>
              <a:rPr lang="en-US" dirty="0"/>
              <a:t>The most common are AAI, VVI and DDD</a:t>
            </a:r>
          </a:p>
        </p:txBody>
      </p:sp>
      <p:sp>
        <p:nvSpPr>
          <p:cNvPr id="2" name="Rectangle 1"/>
          <p:cNvSpPr/>
          <p:nvPr/>
        </p:nvSpPr>
        <p:spPr>
          <a:xfrm>
            <a:off x="2362200" y="6096000"/>
            <a:ext cx="6858000" cy="584775"/>
          </a:xfrm>
          <a:prstGeom prst="rect">
            <a:avLst/>
          </a:prstGeom>
        </p:spPr>
        <p:txBody>
          <a:bodyPr wrap="square">
            <a:spAutoFit/>
          </a:bodyPr>
          <a:lstStyle/>
          <a:p>
            <a:r>
              <a:rPr lang="en-US" sz="1600" dirty="0"/>
              <a:t>Sensing: (A (atrial); V (Ventricular); D (dual chamber)</a:t>
            </a:r>
          </a:p>
          <a:p>
            <a:r>
              <a:rPr lang="en-US" sz="1600" dirty="0"/>
              <a:t>Response: (I= inhibition; T= triggering; D = dual (inhibition &amp; triggering)</a:t>
            </a:r>
          </a:p>
        </p:txBody>
      </p:sp>
    </p:spTree>
    <p:extLst>
      <p:ext uri="{BB962C8B-B14F-4D97-AF65-F5344CB8AC3E}">
        <p14:creationId xmlns:p14="http://schemas.microsoft.com/office/powerpoint/2010/main" val="1072927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Pacemakers</a:t>
            </a:r>
          </a:p>
        </p:txBody>
      </p:sp>
      <p:sp>
        <p:nvSpPr>
          <p:cNvPr id="3" name="Content Placeholder 2"/>
          <p:cNvSpPr>
            <a:spLocks noGrp="1"/>
          </p:cNvSpPr>
          <p:nvPr>
            <p:ph idx="1"/>
          </p:nvPr>
        </p:nvSpPr>
        <p:spPr/>
        <p:txBody>
          <a:bodyPr>
            <a:normAutofit fontScale="92500" lnSpcReduction="10000"/>
          </a:bodyPr>
          <a:lstStyle/>
          <a:p>
            <a:pPr lvl="0"/>
            <a:r>
              <a:rPr lang="en-US" dirty="0"/>
              <a:t>DDD Pacing</a:t>
            </a:r>
          </a:p>
          <a:p>
            <a:pPr lvl="1"/>
            <a:r>
              <a:rPr lang="en-US" dirty="0"/>
              <a:t>The atrial output is inhibited if an intrinsic atrial signal is sensed, and, if no ventricular activity is sensed by the end of the programmed AV interval, ventricular output is activated.  If intrinsic ventricular activity is sensed the ventricular activity is inhibited. Dual chamber pacemakers maintain synchrony between the atria and ventricles</a:t>
            </a:r>
          </a:p>
          <a:p>
            <a:pPr lvl="1"/>
            <a:r>
              <a:rPr lang="en-US" dirty="0"/>
              <a:t>DDD pacing minimizes the incidence of “pacemaker syndrome” – a constellation of symptoms that includes weakness, orthopnea, paroxysmal nocturnal dyspnea, hypotension and pulmonary edema</a:t>
            </a:r>
          </a:p>
          <a:p>
            <a:pPr lvl="0"/>
            <a:r>
              <a:rPr lang="en-US" dirty="0"/>
              <a:t>DDI  Pacing</a:t>
            </a:r>
          </a:p>
          <a:p>
            <a:pPr lvl="1"/>
            <a:r>
              <a:rPr lang="en-US" dirty="0"/>
              <a:t>Sensing in both the atria and ventricle but only a response to a sensed event is inhibited</a:t>
            </a:r>
          </a:p>
          <a:p>
            <a:pPr lvl="1"/>
            <a:r>
              <a:rPr lang="en-US" dirty="0"/>
              <a:t>Useful for patients with frequent atrial tachydysrhythmias</a:t>
            </a:r>
          </a:p>
          <a:p>
            <a:pPr lvl="0"/>
            <a:r>
              <a:rPr lang="en-US" dirty="0"/>
              <a:t>Most cardiac pacers can be converted to an asynchronous mode by placing an external magnet over the pulse generator</a:t>
            </a:r>
          </a:p>
          <a:p>
            <a:pPr lvl="1"/>
            <a:r>
              <a:rPr lang="en-US" dirty="0"/>
              <a:t>Conversion may be considered prior to surgery in some patients</a:t>
            </a:r>
          </a:p>
        </p:txBody>
      </p:sp>
      <p:pic>
        <p:nvPicPr>
          <p:cNvPr id="4" name="Picture 3"/>
          <p:cNvPicPr>
            <a:picLocks noChangeAspect="1"/>
          </p:cNvPicPr>
          <p:nvPr/>
        </p:nvPicPr>
        <p:blipFill>
          <a:blip r:embed="rId3"/>
          <a:stretch>
            <a:fillRect/>
          </a:stretch>
        </p:blipFill>
        <p:spPr>
          <a:xfrm>
            <a:off x="2438400" y="6324600"/>
            <a:ext cx="6889077" cy="676715"/>
          </a:xfrm>
          <a:prstGeom prst="rect">
            <a:avLst/>
          </a:prstGeom>
        </p:spPr>
      </p:pic>
    </p:spTree>
    <p:extLst>
      <p:ext uri="{BB962C8B-B14F-4D97-AF65-F5344CB8AC3E}">
        <p14:creationId xmlns:p14="http://schemas.microsoft.com/office/powerpoint/2010/main" val="3200516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Cardiac Conduction</a:t>
            </a:r>
          </a:p>
        </p:txBody>
      </p:sp>
      <p:pic>
        <p:nvPicPr>
          <p:cNvPr id="2" name="Online Media 1" title="Cardiac Conduction System and Understanding ECG, Animation.">
            <a:hlinkClick r:id="" action="ppaction://media"/>
            <a:extLst>
              <a:ext uri="{FF2B5EF4-FFF2-40B4-BE49-F238E27FC236}">
                <a16:creationId xmlns:a16="http://schemas.microsoft.com/office/drawing/2014/main" id="{8B2E37F8-BD60-576A-0728-9F11B42DC4E7}"/>
              </a:ext>
            </a:extLst>
          </p:cNvPr>
          <p:cNvPicPr>
            <a:picLocks noGrp="1" noRot="1" noChangeAspect="1"/>
          </p:cNvPicPr>
          <p:nvPr>
            <p:ph idx="1"/>
            <a:videoFile r:link="rId1"/>
          </p:nvPr>
        </p:nvPicPr>
        <p:blipFill>
          <a:blip r:embed="rId4"/>
          <a:stretch>
            <a:fillRect/>
          </a:stretch>
        </p:blipFill>
        <p:spPr>
          <a:xfrm>
            <a:off x="457200" y="1714500"/>
            <a:ext cx="8229600" cy="4649788"/>
          </a:xfrm>
          <a:prstGeom prst="rect">
            <a:avLst/>
          </a:prstGeom>
        </p:spPr>
      </p:pic>
    </p:spTree>
    <p:extLst>
      <p:ext uri="{BB962C8B-B14F-4D97-AF65-F5344CB8AC3E}">
        <p14:creationId xmlns:p14="http://schemas.microsoft.com/office/powerpoint/2010/main" val="18089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r>
              <a:rPr lang="en-US" dirty="0"/>
              <a:t>Rate Adaptive Pacers</a:t>
            </a:r>
          </a:p>
        </p:txBody>
      </p:sp>
      <p:sp>
        <p:nvSpPr>
          <p:cNvPr id="40962" name="Rectangle 3"/>
          <p:cNvSpPr>
            <a:spLocks noGrp="1" noChangeArrowheads="1"/>
          </p:cNvSpPr>
          <p:nvPr>
            <p:ph idx="1"/>
          </p:nvPr>
        </p:nvSpPr>
        <p:spPr/>
        <p:txBody>
          <a:bodyPr/>
          <a:lstStyle/>
          <a:p>
            <a:r>
              <a:rPr lang="en-US" dirty="0"/>
              <a:t>Considered for patients who do not have an appropriate response to exercise</a:t>
            </a:r>
          </a:p>
          <a:p>
            <a:r>
              <a:rPr lang="en-US" dirty="0"/>
              <a:t>Uses sensors to detect physical or physiologic indices of exercise and mimics the rate response of NSR</a:t>
            </a:r>
          </a:p>
          <a:p>
            <a:pPr lvl="1"/>
            <a:r>
              <a:rPr lang="en-US" dirty="0"/>
              <a:t>Indices include body movement, minute ventilation, QT interval, and stroke volume</a:t>
            </a:r>
          </a:p>
        </p:txBody>
      </p:sp>
    </p:spTree>
    <p:extLst>
      <p:ext uri="{BB962C8B-B14F-4D97-AF65-F5344CB8AC3E}">
        <p14:creationId xmlns:p14="http://schemas.microsoft.com/office/powerpoint/2010/main" val="41576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normAutofit fontScale="90000"/>
          </a:bodyPr>
          <a:lstStyle/>
          <a:p>
            <a:r>
              <a:rPr lang="en-US" dirty="0"/>
              <a:t>Implanted Cardioverter-defibrillator (ICD) </a:t>
            </a:r>
          </a:p>
        </p:txBody>
      </p:sp>
      <p:sp>
        <p:nvSpPr>
          <p:cNvPr id="41986" name="Rectangle 3"/>
          <p:cNvSpPr>
            <a:spLocks noGrp="1" noChangeArrowheads="1"/>
          </p:cNvSpPr>
          <p:nvPr>
            <p:ph idx="1"/>
          </p:nvPr>
        </p:nvSpPr>
        <p:spPr/>
        <p:txBody>
          <a:bodyPr/>
          <a:lstStyle/>
          <a:p>
            <a:r>
              <a:rPr lang="en-US" dirty="0"/>
              <a:t>Single most important factor for survival from cardiac arrest from v-fib is time between arrest and fibrillation</a:t>
            </a:r>
          </a:p>
          <a:p>
            <a:r>
              <a:rPr lang="en-US" dirty="0"/>
              <a:t>ICDs respond to a dysrhythmia by delivering an internal shock within 15 seconds of dysrhythmia</a:t>
            </a:r>
          </a:p>
          <a:p>
            <a:r>
              <a:rPr lang="en-US" dirty="0"/>
              <a:t>Can be single or dual chamber</a:t>
            </a:r>
          </a:p>
          <a:p>
            <a:endParaRPr lang="en-US" dirty="0"/>
          </a:p>
          <a:p>
            <a:endParaRPr lang="en-US" dirty="0"/>
          </a:p>
        </p:txBody>
      </p:sp>
    </p:spTree>
    <p:extLst>
      <p:ext uri="{BB962C8B-B14F-4D97-AF65-F5344CB8AC3E}">
        <p14:creationId xmlns:p14="http://schemas.microsoft.com/office/powerpoint/2010/main" val="33188799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normAutofit fontScale="90000"/>
          </a:bodyPr>
          <a:lstStyle/>
          <a:p>
            <a:r>
              <a:rPr lang="en-US" dirty="0"/>
              <a:t>Surgery in patients with cardiac devices</a:t>
            </a:r>
          </a:p>
        </p:txBody>
      </p:sp>
      <p:sp>
        <p:nvSpPr>
          <p:cNvPr id="43010" name="Rectangle 3"/>
          <p:cNvSpPr>
            <a:spLocks noGrp="1" noChangeArrowheads="1"/>
          </p:cNvSpPr>
          <p:nvPr>
            <p:ph idx="1"/>
          </p:nvPr>
        </p:nvSpPr>
        <p:spPr/>
        <p:txBody>
          <a:bodyPr/>
          <a:lstStyle/>
          <a:p>
            <a:r>
              <a:rPr lang="en-US" dirty="0"/>
              <a:t>Preoperative Evaluation</a:t>
            </a:r>
          </a:p>
          <a:p>
            <a:pPr lvl="1"/>
            <a:r>
              <a:rPr lang="en-US" dirty="0"/>
              <a:t>Determine the reason for the pacemaker or ICD &amp; assess its current function</a:t>
            </a:r>
          </a:p>
          <a:p>
            <a:pPr lvl="1"/>
            <a:r>
              <a:rPr lang="en-US" dirty="0"/>
              <a:t>Coordinate with a cardiologist</a:t>
            </a:r>
          </a:p>
          <a:p>
            <a:pPr lvl="1"/>
            <a:r>
              <a:rPr lang="en-US" dirty="0"/>
              <a:t>ICD’s are often switched off prior to surgery</a:t>
            </a:r>
          </a:p>
          <a:p>
            <a:pPr lvl="1"/>
            <a:r>
              <a:rPr lang="en-US" dirty="0"/>
              <a:t>Pacemakers are usually allowed to continue functioning during surgery</a:t>
            </a:r>
          </a:p>
          <a:p>
            <a:pPr lvl="2"/>
            <a:r>
              <a:rPr lang="en-US" dirty="0"/>
              <a:t>Assess function by evaluation before, during and after surgery</a:t>
            </a:r>
          </a:p>
          <a:p>
            <a:pPr lvl="2"/>
            <a:r>
              <a:rPr lang="en-US" dirty="0"/>
              <a:t>Chest x-ray can determine positioning of the electrodes</a:t>
            </a:r>
          </a:p>
        </p:txBody>
      </p:sp>
    </p:spTree>
    <p:extLst>
      <p:ext uri="{BB962C8B-B14F-4D97-AF65-F5344CB8AC3E}">
        <p14:creationId xmlns:p14="http://schemas.microsoft.com/office/powerpoint/2010/main" val="1396970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p:txBody>
          <a:bodyPr>
            <a:normAutofit fontScale="90000"/>
          </a:bodyPr>
          <a:lstStyle/>
          <a:p>
            <a:r>
              <a:rPr lang="en-US" dirty="0"/>
              <a:t>Surgery in patients with cardiac devices</a:t>
            </a:r>
          </a:p>
        </p:txBody>
      </p:sp>
      <p:sp>
        <p:nvSpPr>
          <p:cNvPr id="44034" name="Rectangle 3"/>
          <p:cNvSpPr>
            <a:spLocks noGrp="1" noChangeArrowheads="1"/>
          </p:cNvSpPr>
          <p:nvPr>
            <p:ph idx="1"/>
          </p:nvPr>
        </p:nvSpPr>
        <p:spPr/>
        <p:txBody>
          <a:bodyPr/>
          <a:lstStyle/>
          <a:p>
            <a:r>
              <a:rPr lang="en-US" dirty="0"/>
              <a:t>Anesthesia Management</a:t>
            </a:r>
          </a:p>
          <a:p>
            <a:pPr lvl="1"/>
            <a:r>
              <a:rPr lang="en-US" dirty="0"/>
              <a:t>Pacemakers</a:t>
            </a:r>
          </a:p>
          <a:p>
            <a:pPr lvl="2"/>
            <a:r>
              <a:rPr lang="en-US" dirty="0"/>
              <a:t>Monitor EKG to confirm proper functioning of pulse generator</a:t>
            </a:r>
          </a:p>
          <a:p>
            <a:pPr lvl="2"/>
            <a:r>
              <a:rPr lang="en-US" dirty="0"/>
              <a:t>Ensure proper equipment and medications are available to initiate ACLS</a:t>
            </a:r>
          </a:p>
          <a:p>
            <a:pPr lvl="2"/>
            <a:r>
              <a:rPr lang="en-US" dirty="0"/>
              <a:t>Intracardiac catheters </a:t>
            </a:r>
          </a:p>
          <a:p>
            <a:pPr lvl="3"/>
            <a:r>
              <a:rPr lang="en-US" dirty="0"/>
              <a:t>do not disturb epicardial electrode function </a:t>
            </a:r>
          </a:p>
          <a:p>
            <a:pPr lvl="3"/>
            <a:r>
              <a:rPr lang="en-US" dirty="0"/>
              <a:t>may become entangled or dislodge transvenous electrodes</a:t>
            </a:r>
          </a:p>
          <a:p>
            <a:pPr lvl="2"/>
            <a:r>
              <a:rPr lang="en-US" dirty="0"/>
              <a:t>Ensure proper shielding of generators from </a:t>
            </a:r>
            <a:r>
              <a:rPr lang="en-US" dirty="0" err="1"/>
              <a:t>bovie</a:t>
            </a:r>
            <a:endParaRPr lang="en-US" dirty="0"/>
          </a:p>
          <a:p>
            <a:pPr lvl="3"/>
            <a:r>
              <a:rPr lang="en-US" dirty="0"/>
              <a:t>Grounding electrode - placed as far away as possible from generator</a:t>
            </a:r>
          </a:p>
          <a:p>
            <a:pPr lvl="3"/>
            <a:r>
              <a:rPr lang="en-US" dirty="0"/>
              <a:t>Avoid hyperventilation to ensure </a:t>
            </a:r>
            <a:r>
              <a:rPr lang="en-US" dirty="0" err="1"/>
              <a:t>normokalemia</a:t>
            </a:r>
            <a:endParaRPr lang="en-US" dirty="0"/>
          </a:p>
          <a:p>
            <a:pPr lvl="4"/>
            <a:r>
              <a:rPr lang="en-US" dirty="0"/>
              <a:t>Succinylcholine use with caution</a:t>
            </a:r>
          </a:p>
        </p:txBody>
      </p:sp>
    </p:spTree>
    <p:extLst>
      <p:ext uri="{BB962C8B-B14F-4D97-AF65-F5344CB8AC3E}">
        <p14:creationId xmlns:p14="http://schemas.microsoft.com/office/powerpoint/2010/main" val="1725393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F48D-3F18-0DF2-AA3D-CBB0EB7DB406}"/>
              </a:ext>
            </a:extLst>
          </p:cNvPr>
          <p:cNvSpPr>
            <a:spLocks noGrp="1"/>
          </p:cNvSpPr>
          <p:nvPr>
            <p:ph type="title"/>
          </p:nvPr>
        </p:nvSpPr>
        <p:spPr/>
        <p:txBody>
          <a:bodyPr/>
          <a:lstStyle/>
          <a:p>
            <a:r>
              <a:rPr lang="en-US" dirty="0"/>
              <a:t>Dysrhythmia overview</a:t>
            </a:r>
          </a:p>
        </p:txBody>
      </p:sp>
      <p:sp>
        <p:nvSpPr>
          <p:cNvPr id="3" name="Content Placeholder 2">
            <a:extLst>
              <a:ext uri="{FF2B5EF4-FFF2-40B4-BE49-F238E27FC236}">
                <a16:creationId xmlns:a16="http://schemas.microsoft.com/office/drawing/2014/main" id="{B7DF210C-9843-B77C-99A8-E04A490B08AB}"/>
              </a:ext>
            </a:extLst>
          </p:cNvPr>
          <p:cNvSpPr>
            <a:spLocks noGrp="1"/>
          </p:cNvSpPr>
          <p:nvPr>
            <p:ph idx="1"/>
          </p:nvPr>
        </p:nvSpPr>
        <p:spPr/>
        <p:txBody>
          <a:bodyPr/>
          <a:lstStyle/>
          <a:p>
            <a:r>
              <a:rPr lang="en-US" dirty="0"/>
              <a:t>Dysrhythmias:  Cardiac rhythms with abnormalities in rate, interval length, or conduction path </a:t>
            </a:r>
          </a:p>
          <a:p>
            <a:pPr lvl="1"/>
            <a:r>
              <a:rPr lang="en-US" dirty="0"/>
              <a:t>Intraoperative arrythmias occur in approximately 11% of general anesthetics.</a:t>
            </a:r>
          </a:p>
          <a:p>
            <a:pPr lvl="1"/>
            <a:r>
              <a:rPr lang="en-US" dirty="0"/>
              <a:t>Most common intraoperative arrhythmias are sinus tachycardia and sinus bradycardia.</a:t>
            </a:r>
          </a:p>
          <a:p>
            <a:r>
              <a:rPr lang="en-US" dirty="0"/>
              <a:t>Three basic causes of dysrhythmia in the anesthetized patient: </a:t>
            </a:r>
          </a:p>
          <a:p>
            <a:pPr marL="731520" lvl="1" indent="-457200">
              <a:buFont typeface="+mj-lt"/>
              <a:buAutoNum type="arabicPeriod"/>
            </a:pPr>
            <a:r>
              <a:rPr lang="en-US" dirty="0"/>
              <a:t>patient physiology and existing abnormalities</a:t>
            </a:r>
          </a:p>
          <a:p>
            <a:pPr marL="731520" lvl="1" indent="-457200">
              <a:buFont typeface="+mj-lt"/>
              <a:buAutoNum type="arabicPeriod"/>
            </a:pPr>
            <a:r>
              <a:rPr lang="en-US" dirty="0"/>
              <a:t>stimulation or iatrogenic factors from the procedure</a:t>
            </a:r>
          </a:p>
          <a:p>
            <a:pPr marL="731520" lvl="1" indent="-457200">
              <a:buFont typeface="+mj-lt"/>
              <a:buAutoNum type="arabicPeriod"/>
            </a:pPr>
            <a:r>
              <a:rPr lang="en-US" dirty="0"/>
              <a:t>effects of the anesthetic itself</a:t>
            </a:r>
          </a:p>
        </p:txBody>
      </p:sp>
    </p:spTree>
    <p:extLst>
      <p:ext uri="{BB962C8B-B14F-4D97-AF65-F5344CB8AC3E}">
        <p14:creationId xmlns:p14="http://schemas.microsoft.com/office/powerpoint/2010/main" val="2101993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59CB-B922-6B93-0ADA-5E7EDC472E6C}"/>
              </a:ext>
            </a:extLst>
          </p:cNvPr>
          <p:cNvSpPr>
            <a:spLocks noGrp="1"/>
          </p:cNvSpPr>
          <p:nvPr>
            <p:ph type="title"/>
          </p:nvPr>
        </p:nvSpPr>
        <p:spPr/>
        <p:txBody>
          <a:bodyPr/>
          <a:lstStyle/>
          <a:p>
            <a:r>
              <a:rPr lang="en-US" dirty="0"/>
              <a:t>Mechanisms of tachydysrhythmias</a:t>
            </a:r>
          </a:p>
        </p:txBody>
      </p:sp>
      <p:sp>
        <p:nvSpPr>
          <p:cNvPr id="3" name="Content Placeholder 2">
            <a:extLst>
              <a:ext uri="{FF2B5EF4-FFF2-40B4-BE49-F238E27FC236}">
                <a16:creationId xmlns:a16="http://schemas.microsoft.com/office/drawing/2014/main" id="{222D70B3-6590-C37D-D2C5-33157D8B4669}"/>
              </a:ext>
            </a:extLst>
          </p:cNvPr>
          <p:cNvSpPr>
            <a:spLocks noGrp="1"/>
          </p:cNvSpPr>
          <p:nvPr>
            <p:ph idx="1"/>
          </p:nvPr>
        </p:nvSpPr>
        <p:spPr/>
        <p:txBody>
          <a:bodyPr>
            <a:normAutofit fontScale="85000" lnSpcReduction="20000"/>
          </a:bodyPr>
          <a:lstStyle/>
          <a:p>
            <a:r>
              <a:rPr lang="en-US" dirty="0"/>
              <a:t>HR &gt;100 bpm initiated from a pacemaker source above or below the bundle of His.</a:t>
            </a:r>
          </a:p>
          <a:p>
            <a:r>
              <a:rPr lang="en-US" dirty="0"/>
              <a:t>Above the bundle of His are SVTs</a:t>
            </a:r>
          </a:p>
          <a:p>
            <a:pPr lvl="1"/>
            <a:r>
              <a:rPr lang="en-US" dirty="0"/>
              <a:t>usually narrow QRS complex:  sinus tachycardia, atrial flutter, atrial fibrillation, junctional tachycardia, paroxysmal atrial tachycardia, and accessory pathway–mediated reentrant tachycardias.</a:t>
            </a:r>
          </a:p>
          <a:p>
            <a:endParaRPr lang="en-US" dirty="0"/>
          </a:p>
          <a:p>
            <a:r>
              <a:rPr lang="en-US" dirty="0"/>
              <a:t>Below the AV node have a wide QRS complex. </a:t>
            </a:r>
          </a:p>
          <a:p>
            <a:pPr lvl="1"/>
            <a:r>
              <a:rPr lang="en-US" dirty="0"/>
              <a:t>ventricular tachycardia, SVT with an intraventricular conduction defect or bundle branch block, SVT with aberrant conduction, SVT with wide QRS due to a metabolic or electrolyte disorder, and SVT with conduction over a preexcitation (accessory) pathway.</a:t>
            </a:r>
          </a:p>
          <a:p>
            <a:endParaRPr lang="en-US" dirty="0"/>
          </a:p>
          <a:p>
            <a:r>
              <a:rPr lang="en-US" dirty="0"/>
              <a:t>Tachydysrhythmias can result from three mechanisms: </a:t>
            </a:r>
          </a:p>
          <a:p>
            <a:pPr marL="731520" lvl="1" indent="-457200">
              <a:buFont typeface="+mj-lt"/>
              <a:buAutoNum type="arabicPeriod"/>
            </a:pPr>
            <a:r>
              <a:rPr lang="en-US" dirty="0"/>
              <a:t>increased automaticity in normal conduction tissue or in an ectopic focus</a:t>
            </a:r>
          </a:p>
          <a:p>
            <a:pPr marL="731520" lvl="1" indent="-457200">
              <a:buFont typeface="+mj-lt"/>
              <a:buAutoNum type="arabicPeriod"/>
            </a:pPr>
            <a:r>
              <a:rPr lang="en-US" dirty="0"/>
              <a:t>reentry of electrical potentials through abnormal pathways</a:t>
            </a:r>
          </a:p>
          <a:p>
            <a:pPr marL="731520" lvl="1" indent="-457200">
              <a:buFont typeface="+mj-lt"/>
              <a:buAutoNum type="arabicPeriod"/>
            </a:pPr>
            <a:r>
              <a:rPr lang="en-US" dirty="0"/>
              <a:t>triggering of abnormal cardiac potentials due to afterdepolarizations</a:t>
            </a:r>
          </a:p>
        </p:txBody>
      </p:sp>
    </p:spTree>
    <p:extLst>
      <p:ext uri="{BB962C8B-B14F-4D97-AF65-F5344CB8AC3E}">
        <p14:creationId xmlns:p14="http://schemas.microsoft.com/office/powerpoint/2010/main" val="36855257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p:txBody>
          <a:bodyPr/>
          <a:lstStyle/>
          <a:p>
            <a:r>
              <a:rPr lang="en-US" dirty="0"/>
              <a:t>Sinus Tachycardia</a:t>
            </a:r>
          </a:p>
        </p:txBody>
      </p:sp>
      <p:sp>
        <p:nvSpPr>
          <p:cNvPr id="19458" name="Rectangle 3"/>
          <p:cNvSpPr>
            <a:spLocks noGrp="1" noChangeArrowheads="1"/>
          </p:cNvSpPr>
          <p:nvPr>
            <p:ph idx="1"/>
          </p:nvPr>
        </p:nvSpPr>
        <p:spPr/>
        <p:txBody>
          <a:bodyPr>
            <a:normAutofit fontScale="92500" lnSpcReduction="10000"/>
          </a:bodyPr>
          <a:lstStyle/>
          <a:p>
            <a:r>
              <a:rPr lang="en-US" dirty="0"/>
              <a:t>Caused by an acceleration thru SA node</a:t>
            </a:r>
          </a:p>
          <a:p>
            <a:r>
              <a:rPr lang="en-US" dirty="0"/>
              <a:t>HR between 100-150 bpm</a:t>
            </a:r>
          </a:p>
          <a:p>
            <a:r>
              <a:rPr lang="en-US" dirty="0"/>
              <a:t>most common supraventricular dysrhythmia seen during anesthesia in the operating room.</a:t>
            </a:r>
          </a:p>
          <a:p>
            <a:r>
              <a:rPr lang="en-US" dirty="0"/>
              <a:t>Most common dysrhythmia associated with acute MI (30-40% incidence)</a:t>
            </a:r>
          </a:p>
          <a:p>
            <a:r>
              <a:rPr lang="en-US" dirty="0"/>
              <a:t>Treatment</a:t>
            </a:r>
          </a:p>
          <a:p>
            <a:pPr lvl="1"/>
            <a:r>
              <a:rPr lang="en-US" dirty="0"/>
              <a:t>Correct underlying cause</a:t>
            </a:r>
          </a:p>
          <a:p>
            <a:pPr lvl="1"/>
            <a:r>
              <a:rPr lang="en-US" dirty="0"/>
              <a:t>Supplemental oxygen</a:t>
            </a:r>
          </a:p>
          <a:p>
            <a:pPr lvl="1"/>
            <a:r>
              <a:rPr lang="en-US" dirty="0"/>
              <a:t>Avoid </a:t>
            </a:r>
            <a:r>
              <a:rPr lang="en-US" dirty="0" err="1"/>
              <a:t>vagolytic</a:t>
            </a:r>
            <a:r>
              <a:rPr lang="en-US" dirty="0"/>
              <a:t> drugs</a:t>
            </a:r>
          </a:p>
          <a:p>
            <a:pPr lvl="2"/>
            <a:r>
              <a:rPr lang="en-US" dirty="0" err="1"/>
              <a:t>Pancuronium</a:t>
            </a:r>
            <a:r>
              <a:rPr lang="en-US" dirty="0"/>
              <a:t>, Atropine, </a:t>
            </a:r>
            <a:r>
              <a:rPr lang="en-US" dirty="0" err="1"/>
              <a:t>Glycopyrrolate</a:t>
            </a:r>
            <a:endParaRPr lang="en-US" dirty="0"/>
          </a:p>
          <a:p>
            <a:pPr lvl="1"/>
            <a:r>
              <a:rPr lang="en-US" dirty="0"/>
              <a:t>Beta blockade can be used if:</a:t>
            </a:r>
          </a:p>
          <a:p>
            <a:pPr lvl="2"/>
            <a:r>
              <a:rPr lang="en-US" dirty="0"/>
              <a:t>Patient is not hypovolemic, </a:t>
            </a:r>
            <a:r>
              <a:rPr lang="en-US" dirty="0" err="1"/>
              <a:t>bronchospastic</a:t>
            </a:r>
            <a:r>
              <a:rPr lang="en-US" dirty="0"/>
              <a:t> (</a:t>
            </a:r>
            <a:r>
              <a:rPr lang="en-US" dirty="0" err="1"/>
              <a:t>hx</a:t>
            </a:r>
            <a:r>
              <a:rPr lang="en-US" dirty="0"/>
              <a:t> of asthma), or has impaired cardiac function</a:t>
            </a:r>
          </a:p>
        </p:txBody>
      </p:sp>
      <p:pic>
        <p:nvPicPr>
          <p:cNvPr id="19459" name="Picture 5" descr="sinus_tachycardia"/>
          <p:cNvPicPr>
            <a:picLocks noChangeAspect="1" noChangeArrowheads="1"/>
          </p:cNvPicPr>
          <p:nvPr/>
        </p:nvPicPr>
        <p:blipFill>
          <a:blip r:embed="rId3" cstate="print"/>
          <a:srcRect/>
          <a:stretch>
            <a:fillRect/>
          </a:stretch>
        </p:blipFill>
        <p:spPr bwMode="auto">
          <a:xfrm>
            <a:off x="4191000" y="3352800"/>
            <a:ext cx="3648075" cy="16615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76FB-6B97-7B73-BCE3-DB40630E317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3E2D0561-28A2-CA7F-597D-256C2FBE68B5}"/>
              </a:ext>
            </a:extLst>
          </p:cNvPr>
          <p:cNvPicPr>
            <a:picLocks noGrp="1" noChangeAspect="1"/>
          </p:cNvPicPr>
          <p:nvPr>
            <p:ph idx="1"/>
          </p:nvPr>
        </p:nvPicPr>
        <p:blipFill rotWithShape="1">
          <a:blip r:embed="rId3"/>
          <a:srcRect l="30556" t="17078" r="25926" b="28601"/>
          <a:stretch/>
        </p:blipFill>
        <p:spPr>
          <a:xfrm>
            <a:off x="457200" y="457200"/>
            <a:ext cx="8686800" cy="6034391"/>
          </a:xfrm>
        </p:spPr>
      </p:pic>
    </p:spTree>
    <p:extLst>
      <p:ext uri="{BB962C8B-B14F-4D97-AF65-F5344CB8AC3E}">
        <p14:creationId xmlns:p14="http://schemas.microsoft.com/office/powerpoint/2010/main" val="1812762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r>
              <a:rPr lang="en-US" dirty="0"/>
              <a:t>Premature Atrial Beats</a:t>
            </a:r>
          </a:p>
        </p:txBody>
      </p:sp>
      <p:sp>
        <p:nvSpPr>
          <p:cNvPr id="20482" name="Rectangle 3"/>
          <p:cNvSpPr>
            <a:spLocks noGrp="1" noChangeArrowheads="1"/>
          </p:cNvSpPr>
          <p:nvPr>
            <p:ph idx="1"/>
          </p:nvPr>
        </p:nvSpPr>
        <p:spPr/>
        <p:txBody>
          <a:bodyPr/>
          <a:lstStyle/>
          <a:p>
            <a:r>
              <a:rPr lang="en-US" dirty="0"/>
              <a:t>From ectopic foci in atria</a:t>
            </a:r>
          </a:p>
          <a:p>
            <a:r>
              <a:rPr lang="en-US" dirty="0"/>
              <a:t>Most commonly seen in patients with </a:t>
            </a:r>
          </a:p>
          <a:p>
            <a:pPr lvl="1"/>
            <a:r>
              <a:rPr lang="en-US" dirty="0"/>
              <a:t>chronic lung disease</a:t>
            </a:r>
          </a:p>
          <a:p>
            <a:pPr lvl="1"/>
            <a:r>
              <a:rPr lang="en-US" dirty="0"/>
              <a:t>ischemic heart disease</a:t>
            </a:r>
          </a:p>
          <a:p>
            <a:pPr lvl="1"/>
            <a:r>
              <a:rPr lang="en-US" dirty="0"/>
              <a:t>digitalis toxicity</a:t>
            </a:r>
          </a:p>
          <a:p>
            <a:r>
              <a:rPr lang="en-US" dirty="0"/>
              <a:t>Second most common dysrhythmia associated with acute MI</a:t>
            </a:r>
          </a:p>
          <a:p>
            <a:r>
              <a:rPr lang="en-US" dirty="0"/>
              <a:t>Management</a:t>
            </a:r>
          </a:p>
          <a:p>
            <a:pPr lvl="1"/>
            <a:r>
              <a:rPr lang="en-US" dirty="0"/>
              <a:t>Avoid excessive sympathetic stimulation</a:t>
            </a:r>
          </a:p>
          <a:p>
            <a:pPr lvl="1"/>
            <a:r>
              <a:rPr lang="en-US" dirty="0"/>
              <a:t>Can be suppressed with beta blockade or calcium channel blockers</a:t>
            </a:r>
          </a:p>
        </p:txBody>
      </p:sp>
      <p:pic>
        <p:nvPicPr>
          <p:cNvPr id="20483" name="Picture 5" descr="prematureatrialcontractions"/>
          <p:cNvPicPr>
            <a:picLocks noChangeAspect="1" noChangeArrowheads="1"/>
          </p:cNvPicPr>
          <p:nvPr/>
        </p:nvPicPr>
        <p:blipFill>
          <a:blip r:embed="rId3" cstate="print"/>
          <a:srcRect/>
          <a:stretch>
            <a:fillRect/>
          </a:stretch>
        </p:blipFill>
        <p:spPr bwMode="auto">
          <a:xfrm>
            <a:off x="5146957" y="2514600"/>
            <a:ext cx="3539843" cy="1079256"/>
          </a:xfrm>
          <a:prstGeom prst="rect">
            <a:avLst/>
          </a:prstGeom>
          <a:noFill/>
          <a:ln w="9525">
            <a:solidFill>
              <a:schemeClr val="tx1"/>
            </a:solid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ormAutofit fontScale="90000"/>
          </a:bodyPr>
          <a:lstStyle/>
          <a:p>
            <a:r>
              <a:rPr lang="en-US" dirty="0"/>
              <a:t>Paroxysmal Supraventricular Tachycardia (PSVT)</a:t>
            </a:r>
          </a:p>
        </p:txBody>
      </p:sp>
      <p:sp>
        <p:nvSpPr>
          <p:cNvPr id="21506" name="Rectangle 3"/>
          <p:cNvSpPr>
            <a:spLocks noGrp="1" noChangeArrowheads="1"/>
          </p:cNvSpPr>
          <p:nvPr>
            <p:ph idx="1"/>
          </p:nvPr>
        </p:nvSpPr>
        <p:spPr/>
        <p:txBody>
          <a:bodyPr>
            <a:normAutofit fontScale="92500" lnSpcReduction="20000"/>
          </a:bodyPr>
          <a:lstStyle/>
          <a:p>
            <a:r>
              <a:rPr lang="en-US" dirty="0"/>
              <a:t>SVT is any </a:t>
            </a:r>
            <a:r>
              <a:rPr lang="en-US" dirty="0" err="1"/>
              <a:t>tachydysrhythmia</a:t>
            </a:r>
            <a:r>
              <a:rPr lang="en-US" dirty="0"/>
              <a:t> initiated by tissue at or above the SA node</a:t>
            </a:r>
          </a:p>
          <a:p>
            <a:r>
              <a:rPr lang="en-US" dirty="0"/>
              <a:t>Average HR 150-250 bpm</a:t>
            </a:r>
          </a:p>
          <a:p>
            <a:r>
              <a:rPr lang="en-US" dirty="0"/>
              <a:t>Common symptoms include</a:t>
            </a:r>
          </a:p>
          <a:p>
            <a:pPr lvl="1"/>
            <a:r>
              <a:rPr lang="en-US" dirty="0" err="1"/>
              <a:t>Lightheadiness</a:t>
            </a:r>
            <a:r>
              <a:rPr lang="en-US" dirty="0"/>
              <a:t>, dizziness, fatigue, chest discomfort, dyspnea, syncope (15%)</a:t>
            </a:r>
          </a:p>
          <a:p>
            <a:r>
              <a:rPr lang="en-US" dirty="0"/>
              <a:t>Management</a:t>
            </a:r>
          </a:p>
          <a:p>
            <a:pPr lvl="1"/>
            <a:r>
              <a:rPr lang="en-US" dirty="0"/>
              <a:t>Avoid factors that provoke SVT:</a:t>
            </a:r>
          </a:p>
          <a:p>
            <a:pPr lvl="2"/>
            <a:r>
              <a:rPr lang="en-US" dirty="0"/>
              <a:t>Increased sympathetic tone, electrolyte imbalances, acid-base disturbances</a:t>
            </a:r>
          </a:p>
          <a:p>
            <a:pPr lvl="1"/>
            <a:r>
              <a:rPr lang="en-US" dirty="0"/>
              <a:t>If stable</a:t>
            </a:r>
          </a:p>
          <a:p>
            <a:pPr lvl="2"/>
            <a:r>
              <a:rPr lang="en-US" dirty="0"/>
              <a:t>Vagal maneuvers</a:t>
            </a:r>
          </a:p>
          <a:p>
            <a:pPr lvl="1"/>
            <a:r>
              <a:rPr lang="en-US" dirty="0"/>
              <a:t>If unstable</a:t>
            </a:r>
          </a:p>
          <a:p>
            <a:pPr lvl="2"/>
            <a:r>
              <a:rPr lang="en-US" dirty="0"/>
              <a:t>AV node blockade </a:t>
            </a:r>
          </a:p>
          <a:p>
            <a:pPr lvl="3"/>
            <a:r>
              <a:rPr lang="en-US" dirty="0"/>
              <a:t>Adenosine</a:t>
            </a:r>
          </a:p>
          <a:p>
            <a:pPr lvl="3"/>
            <a:r>
              <a:rPr lang="en-US" dirty="0"/>
              <a:t>Calcium channel blockers</a:t>
            </a:r>
          </a:p>
          <a:p>
            <a:pPr lvl="3"/>
            <a:r>
              <a:rPr lang="en-US" dirty="0"/>
              <a:t>Beta blockers</a:t>
            </a:r>
          </a:p>
        </p:txBody>
      </p:sp>
      <p:pic>
        <p:nvPicPr>
          <p:cNvPr id="21507" name="Picture 5" descr="Supraventricular Tachycardia"/>
          <p:cNvPicPr>
            <a:picLocks noChangeAspect="1" noChangeArrowheads="1"/>
          </p:cNvPicPr>
          <p:nvPr/>
        </p:nvPicPr>
        <p:blipFill>
          <a:blip r:embed="rId3" cstate="print"/>
          <a:srcRect/>
          <a:stretch>
            <a:fillRect/>
          </a:stretch>
        </p:blipFill>
        <p:spPr bwMode="auto">
          <a:xfrm>
            <a:off x="4724400" y="4724400"/>
            <a:ext cx="4125897" cy="1362075"/>
          </a:xfrm>
          <a:prstGeom prst="rect">
            <a:avLst/>
          </a:prstGeom>
          <a:noFill/>
          <a:ln w="9525">
            <a:solidFill>
              <a:schemeClr val="tx1"/>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4"/>
          <p:cNvSpPr>
            <a:spLocks noGrp="1" noChangeArrowheads="1"/>
          </p:cNvSpPr>
          <p:nvPr>
            <p:ph type="title"/>
          </p:nvPr>
        </p:nvSpPr>
        <p:spPr/>
        <p:txBody>
          <a:bodyPr/>
          <a:lstStyle/>
          <a:p>
            <a:r>
              <a:rPr lang="en-US" dirty="0"/>
              <a:t>Cardiac Conduction System</a:t>
            </a:r>
          </a:p>
        </p:txBody>
      </p:sp>
      <p:sp>
        <p:nvSpPr>
          <p:cNvPr id="16386" name="Rectangle 5"/>
          <p:cNvSpPr>
            <a:spLocks noGrp="1" noChangeArrowheads="1"/>
          </p:cNvSpPr>
          <p:nvPr>
            <p:ph sz="half" idx="1"/>
          </p:nvPr>
        </p:nvSpPr>
        <p:spPr/>
        <p:txBody>
          <a:bodyPr>
            <a:normAutofit fontScale="62500" lnSpcReduction="20000"/>
          </a:bodyPr>
          <a:lstStyle/>
          <a:p>
            <a:r>
              <a:rPr lang="en-US" dirty="0"/>
              <a:t>Spontaneous depolarization </a:t>
            </a:r>
          </a:p>
          <a:p>
            <a:r>
              <a:rPr lang="en-US" dirty="0"/>
              <a:t>Electrical impulse moves along conduction system</a:t>
            </a:r>
          </a:p>
          <a:p>
            <a:r>
              <a:rPr lang="en-US" dirty="0"/>
              <a:t>Wave of depolarization is propagated</a:t>
            </a:r>
          </a:p>
          <a:p>
            <a:r>
              <a:rPr lang="en-US" dirty="0"/>
              <a:t>SA node is the primary site for impulse conduction</a:t>
            </a:r>
          </a:p>
          <a:p>
            <a:pPr lvl="1"/>
            <a:r>
              <a:rPr lang="en-US" dirty="0"/>
              <a:t>Pacemaker </a:t>
            </a:r>
          </a:p>
          <a:p>
            <a:pPr lvl="1"/>
            <a:r>
              <a:rPr lang="en-US" dirty="0"/>
              <a:t>Discharges at a rate of 60-100 beats/min</a:t>
            </a:r>
          </a:p>
          <a:p>
            <a:r>
              <a:rPr lang="en-US" dirty="0"/>
              <a:t>AV node (septal wall of the RA)</a:t>
            </a:r>
          </a:p>
          <a:p>
            <a:pPr lvl="1"/>
            <a:r>
              <a:rPr lang="en-US" dirty="0"/>
              <a:t>AV &amp; SA node are innervated by both the sympathetic and parasympathetic nerves</a:t>
            </a:r>
          </a:p>
          <a:p>
            <a:pPr lvl="1"/>
            <a:r>
              <a:rPr lang="en-US" dirty="0"/>
              <a:t>Slows the conduction velocity allowing time for atrial contraction </a:t>
            </a:r>
          </a:p>
          <a:p>
            <a:pPr lvl="1"/>
            <a:r>
              <a:rPr lang="en-US" dirty="0"/>
              <a:t>(atrial kick) (20-25% of cardiac output)</a:t>
            </a:r>
          </a:p>
          <a:p>
            <a:pPr lvl="2"/>
            <a:r>
              <a:rPr lang="en-US" dirty="0"/>
              <a:t>Blood supply primarily from R Coronary Artery (85-90%)</a:t>
            </a:r>
          </a:p>
        </p:txBody>
      </p:sp>
      <p:pic>
        <p:nvPicPr>
          <p:cNvPr id="8" name="Picture 8" descr="cardiac-conduction-system"/>
          <p:cNvPicPr>
            <a:picLocks noChangeAspect="1" noChangeArrowheads="1"/>
          </p:cNvPicPr>
          <p:nvPr/>
        </p:nvPicPr>
        <p:blipFill>
          <a:blip r:embed="rId3" cstate="print"/>
          <a:srcRect/>
          <a:stretch>
            <a:fillRect/>
          </a:stretch>
        </p:blipFill>
        <p:spPr bwMode="auto">
          <a:xfrm>
            <a:off x="4501299" y="1524000"/>
            <a:ext cx="4403323" cy="47244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Delta Wave </a:t>
            </a:r>
          </a:p>
        </p:txBody>
      </p:sp>
      <p:pic>
        <p:nvPicPr>
          <p:cNvPr id="7170" name="Picture 2" descr="Image result for what is a delta wave ec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320800" y="1600200"/>
            <a:ext cx="6502400" cy="3733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36600" y="5791200"/>
            <a:ext cx="7086600" cy="369332"/>
          </a:xfrm>
          <a:prstGeom prst="rect">
            <a:avLst/>
          </a:prstGeom>
          <a:noFill/>
        </p:spPr>
        <p:txBody>
          <a:bodyPr wrap="square" rtlCol="0">
            <a:spAutoFit/>
          </a:bodyPr>
          <a:lstStyle/>
          <a:p>
            <a:r>
              <a:rPr lang="en-US" dirty="0">
                <a:hlinkClick r:id="rId5"/>
              </a:rPr>
              <a:t>https://www.youtube.com/watch?v=-dHaaGx1W-g</a:t>
            </a:r>
            <a:endParaRPr lang="en-US" dirty="0"/>
          </a:p>
        </p:txBody>
      </p:sp>
      <p:pic>
        <p:nvPicPr>
          <p:cNvPr id="3" name="Online Media 2" title="Wolff-Parkinson-White Syndrome Pathophysiology, Pre-Excitation and AVRT, Animation">
            <a:hlinkClick r:id="" action="ppaction://media"/>
            <a:extLst>
              <a:ext uri="{FF2B5EF4-FFF2-40B4-BE49-F238E27FC236}">
                <a16:creationId xmlns:a16="http://schemas.microsoft.com/office/drawing/2014/main" id="{02217271-72CA-96B1-F4FF-55CEC0CA56B8}"/>
              </a:ext>
            </a:extLst>
          </p:cNvPr>
          <p:cNvPicPr>
            <a:picLocks noRot="1" noChangeAspect="1"/>
          </p:cNvPicPr>
          <p:nvPr>
            <a:videoFile r:link="rId1"/>
          </p:nvPr>
        </p:nvPicPr>
        <p:blipFill>
          <a:blip r:embed="rId6"/>
          <a:stretch>
            <a:fillRect/>
          </a:stretch>
        </p:blipFill>
        <p:spPr>
          <a:xfrm>
            <a:off x="766871" y="1393825"/>
            <a:ext cx="7204159" cy="4930775"/>
          </a:xfrm>
          <a:prstGeom prst="rect">
            <a:avLst/>
          </a:prstGeom>
        </p:spPr>
      </p:pic>
    </p:spTree>
    <p:extLst>
      <p:ext uri="{BB962C8B-B14F-4D97-AF65-F5344CB8AC3E}">
        <p14:creationId xmlns:p14="http://schemas.microsoft.com/office/powerpoint/2010/main" val="40869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Wolf-Parkinson-White Syndrome</a:t>
            </a:r>
          </a:p>
        </p:txBody>
      </p:sp>
      <p:sp>
        <p:nvSpPr>
          <p:cNvPr id="27650" name="Rectangle 3"/>
          <p:cNvSpPr>
            <a:spLocks noGrp="1" noChangeArrowheads="1"/>
          </p:cNvSpPr>
          <p:nvPr>
            <p:ph idx="1"/>
          </p:nvPr>
        </p:nvSpPr>
        <p:spPr/>
        <p:txBody>
          <a:bodyPr>
            <a:normAutofit lnSpcReduction="10000"/>
          </a:bodyPr>
          <a:lstStyle/>
          <a:p>
            <a:r>
              <a:rPr lang="en-US" dirty="0"/>
              <a:t>Tachydysrhythmias begin in early adulthood</a:t>
            </a:r>
          </a:p>
          <a:p>
            <a:pPr lvl="1"/>
            <a:r>
              <a:rPr lang="en-US" dirty="0"/>
              <a:t>Paroxysmal palpitations with/without syncope, dizziness, 	dyspnea, angina</a:t>
            </a:r>
          </a:p>
          <a:p>
            <a:pPr lvl="1"/>
            <a:endParaRPr lang="en-US" dirty="0"/>
          </a:p>
          <a:p>
            <a:r>
              <a:rPr lang="en-US" dirty="0"/>
              <a:t>Most common tachydysrhythmia associated with WPW:</a:t>
            </a:r>
          </a:p>
          <a:p>
            <a:pPr lvl="1"/>
            <a:r>
              <a:rPr lang="en-US" dirty="0"/>
              <a:t>AV nodal re-entry tachycardia (AVNRT)</a:t>
            </a:r>
          </a:p>
          <a:p>
            <a:pPr lvl="1"/>
            <a:r>
              <a:rPr lang="en-US" dirty="0"/>
              <a:t>Usually triggered by a PAC</a:t>
            </a:r>
          </a:p>
          <a:p>
            <a:pPr lvl="1"/>
            <a:r>
              <a:rPr lang="en-US" dirty="0"/>
              <a:t>Ventricular pre-excitation causes earlier deflection of QRS (delta wave)</a:t>
            </a:r>
          </a:p>
          <a:p>
            <a:pPr lvl="1"/>
            <a:r>
              <a:rPr lang="en-US" dirty="0"/>
              <a:t>AVNRT classified as: </a:t>
            </a:r>
          </a:p>
          <a:p>
            <a:pPr lvl="2"/>
            <a:r>
              <a:rPr lang="en-US" dirty="0"/>
              <a:t>Antidromic (wide QRS complex)</a:t>
            </a:r>
          </a:p>
          <a:p>
            <a:pPr lvl="2"/>
            <a:r>
              <a:rPr lang="en-US" dirty="0"/>
              <a:t>Orthodromic (narrow QRS complex) </a:t>
            </a:r>
          </a:p>
          <a:p>
            <a:pPr lvl="3"/>
            <a:r>
              <a:rPr lang="en-US" dirty="0"/>
              <a:t>Orthodromic more common (90-95%) – narrow </a:t>
            </a:r>
            <a:r>
              <a:rPr lang="en-US" dirty="0" err="1"/>
              <a:t>complex→cardiac</a:t>
            </a:r>
            <a:r>
              <a:rPr lang="en-US" dirty="0"/>
              <a:t> impulses conducted from atrium through normal AV node-HIS </a:t>
            </a:r>
            <a:r>
              <a:rPr lang="en-US" dirty="0" err="1"/>
              <a:t>Perkinje</a:t>
            </a:r>
            <a:r>
              <a:rPr lang="en-US" dirty="0"/>
              <a:t> system return to atria through accessory pathways</a:t>
            </a:r>
          </a:p>
          <a:p>
            <a:endParaRPr lang="en-US" dirty="0"/>
          </a:p>
        </p:txBody>
      </p:sp>
    </p:spTree>
    <p:extLst>
      <p:ext uri="{BB962C8B-B14F-4D97-AF65-F5344CB8AC3E}">
        <p14:creationId xmlns:p14="http://schemas.microsoft.com/office/powerpoint/2010/main" val="2155168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Wolf-Parkinson-White Syndrome</a:t>
            </a:r>
          </a:p>
        </p:txBody>
      </p:sp>
      <p:sp>
        <p:nvSpPr>
          <p:cNvPr id="3" name="Content Placeholder 2"/>
          <p:cNvSpPr>
            <a:spLocks noGrp="1"/>
          </p:cNvSpPr>
          <p:nvPr>
            <p:ph idx="1"/>
          </p:nvPr>
        </p:nvSpPr>
        <p:spPr/>
        <p:txBody>
          <a:bodyPr/>
          <a:lstStyle/>
          <a:p>
            <a:r>
              <a:rPr lang="en-US" dirty="0"/>
              <a:t>Anesthetic management </a:t>
            </a:r>
          </a:p>
          <a:p>
            <a:pPr lvl="1"/>
            <a:r>
              <a:rPr lang="en-US" dirty="0"/>
              <a:t>Patients with known WPW presenting for surgery should continue to receive their antidysrhythmic drugs</a:t>
            </a:r>
          </a:p>
          <a:p>
            <a:pPr lvl="2"/>
            <a:r>
              <a:rPr lang="en-US" dirty="0"/>
              <a:t>Procainamide</a:t>
            </a:r>
          </a:p>
          <a:p>
            <a:pPr lvl="1"/>
            <a:r>
              <a:rPr lang="en-US" dirty="0"/>
              <a:t>Avoid events (increased sympathetic nervous system activity due to pain, anxiety or hypovolemia) or drugs (digoxin) that could enhance anterograde conduction of impulses through accessory pathways</a:t>
            </a:r>
          </a:p>
          <a:p>
            <a:pPr lvl="1"/>
            <a:r>
              <a:rPr lang="en-US" dirty="0"/>
              <a:t>Electrical cardioversion, if unstable</a:t>
            </a:r>
          </a:p>
          <a:p>
            <a:endParaRPr lang="en-US" dirty="0"/>
          </a:p>
        </p:txBody>
      </p:sp>
    </p:spTree>
    <p:extLst>
      <p:ext uri="{BB962C8B-B14F-4D97-AF65-F5344CB8AC3E}">
        <p14:creationId xmlns:p14="http://schemas.microsoft.com/office/powerpoint/2010/main" val="15050347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Wolf-Parkinson-White Syndrome</a:t>
            </a:r>
          </a:p>
        </p:txBody>
      </p:sp>
      <p:pic>
        <p:nvPicPr>
          <p:cNvPr id="4" name="Content Placeholder 3"/>
          <p:cNvPicPr>
            <a:picLocks noGrp="1" noChangeAspect="1"/>
          </p:cNvPicPr>
          <p:nvPr>
            <p:ph idx="1"/>
          </p:nvPr>
        </p:nvPicPr>
        <p:blipFill>
          <a:blip r:embed="rId3"/>
          <a:stretch>
            <a:fillRect/>
          </a:stretch>
        </p:blipFill>
        <p:spPr>
          <a:xfrm>
            <a:off x="1028700" y="1600200"/>
            <a:ext cx="7086600" cy="4929809"/>
          </a:xfrm>
        </p:spPr>
      </p:pic>
    </p:spTree>
    <p:extLst>
      <p:ext uri="{BB962C8B-B14F-4D97-AF65-F5344CB8AC3E}">
        <p14:creationId xmlns:p14="http://schemas.microsoft.com/office/powerpoint/2010/main" val="2372217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Atrial Fibrillation</a:t>
            </a:r>
          </a:p>
        </p:txBody>
      </p:sp>
      <p:sp>
        <p:nvSpPr>
          <p:cNvPr id="23554" name="Rectangle 3"/>
          <p:cNvSpPr>
            <a:spLocks noGrp="1" noChangeArrowheads="1"/>
          </p:cNvSpPr>
          <p:nvPr>
            <p:ph idx="1"/>
          </p:nvPr>
        </p:nvSpPr>
        <p:spPr/>
        <p:txBody>
          <a:bodyPr>
            <a:normAutofit fontScale="77500" lnSpcReduction="20000"/>
          </a:bodyPr>
          <a:lstStyle/>
          <a:p>
            <a:r>
              <a:rPr lang="en-US" dirty="0"/>
              <a:t>Most common sustained cardiac dysrhythmia in the general population</a:t>
            </a:r>
          </a:p>
          <a:p>
            <a:r>
              <a:rPr lang="en-US" dirty="0"/>
              <a:t>No uniform depolarization or contraction of atria</a:t>
            </a:r>
          </a:p>
          <a:p>
            <a:r>
              <a:rPr lang="en-US" dirty="0"/>
              <a:t>Predisposing conditions (Rheumatic heart disease, HTN, COPD, ASD </a:t>
            </a:r>
            <a:r>
              <a:rPr lang="en-US" dirty="0" err="1"/>
              <a:t>etc</a:t>
            </a:r>
            <a:r>
              <a:rPr lang="en-US" dirty="0"/>
              <a:t>)</a:t>
            </a:r>
          </a:p>
          <a:p>
            <a:r>
              <a:rPr lang="en-US" dirty="0"/>
              <a:t>Elective cardioversion most effective</a:t>
            </a:r>
          </a:p>
          <a:p>
            <a:pPr lvl="1"/>
            <a:r>
              <a:rPr lang="en-US" dirty="0"/>
              <a:t>Digoxin can be useful to control ventricular rate but is ineffective in converting A-fib</a:t>
            </a:r>
          </a:p>
          <a:p>
            <a:r>
              <a:rPr lang="en-US" dirty="0"/>
              <a:t>Management</a:t>
            </a:r>
          </a:p>
          <a:p>
            <a:pPr lvl="1"/>
            <a:r>
              <a:rPr lang="en-US" dirty="0"/>
              <a:t>Postpone surgery if present prior to elective surgery (if new onset)</a:t>
            </a:r>
          </a:p>
          <a:p>
            <a:pPr lvl="1"/>
            <a:r>
              <a:rPr lang="en-US" dirty="0"/>
              <a:t>If chronic a-fib</a:t>
            </a:r>
          </a:p>
          <a:p>
            <a:pPr lvl="2"/>
            <a:r>
              <a:rPr lang="en-US" dirty="0"/>
              <a:t>Maintain on </a:t>
            </a:r>
            <a:r>
              <a:rPr lang="en-US" dirty="0" err="1"/>
              <a:t>antidysrhythmic</a:t>
            </a:r>
            <a:r>
              <a:rPr lang="en-US" dirty="0"/>
              <a:t> drugs</a:t>
            </a:r>
          </a:p>
          <a:p>
            <a:pPr lvl="3"/>
            <a:r>
              <a:rPr lang="en-US" dirty="0"/>
              <a:t>Amiodarone (most frequently prescribed) (prolongs Phase 3)</a:t>
            </a:r>
          </a:p>
          <a:p>
            <a:pPr lvl="3"/>
            <a:r>
              <a:rPr lang="en-US" dirty="0" err="1"/>
              <a:t>Propfenone</a:t>
            </a:r>
            <a:r>
              <a:rPr lang="en-US" dirty="0"/>
              <a:t>  (decreases Phase 0)</a:t>
            </a:r>
          </a:p>
          <a:p>
            <a:pPr lvl="3"/>
            <a:r>
              <a:rPr lang="en-US" dirty="0" err="1"/>
              <a:t>Ibutilide</a:t>
            </a:r>
            <a:r>
              <a:rPr lang="en-US" dirty="0"/>
              <a:t> (prolongs Phase 3)</a:t>
            </a:r>
          </a:p>
          <a:p>
            <a:pPr lvl="3"/>
            <a:r>
              <a:rPr lang="en-US" dirty="0" err="1"/>
              <a:t>Sotalol</a:t>
            </a:r>
            <a:r>
              <a:rPr lang="en-US" dirty="0"/>
              <a:t> (prolongs Phase 3)</a:t>
            </a:r>
          </a:p>
          <a:p>
            <a:pPr lvl="2"/>
            <a:r>
              <a:rPr lang="en-US" dirty="0"/>
              <a:t>Monitor preoperative labs</a:t>
            </a:r>
          </a:p>
          <a:p>
            <a:pPr lvl="3"/>
            <a:r>
              <a:rPr lang="en-US" dirty="0"/>
              <a:t>Electrolytes (esp. Ca++, K+, Mg+)</a:t>
            </a:r>
          </a:p>
          <a:p>
            <a:pPr lvl="3"/>
            <a:r>
              <a:rPr lang="en-US" dirty="0"/>
              <a:t>Coagulation profile</a:t>
            </a:r>
          </a:p>
          <a:p>
            <a:pPr lvl="4"/>
            <a:r>
              <a:rPr lang="en-US" dirty="0"/>
              <a:t>Frequently patients maintained on oral anticoagulation meds preoperatively</a:t>
            </a:r>
          </a:p>
          <a:p>
            <a:pPr lvl="4"/>
            <a:r>
              <a:rPr lang="en-US" dirty="0"/>
              <a:t>Carefully monitor patients for adverse events from anticoagulation discontinuance</a:t>
            </a:r>
          </a:p>
          <a:p>
            <a:pPr lvl="2"/>
            <a:endParaRPr lang="en-US" dirty="0"/>
          </a:p>
        </p:txBody>
      </p:sp>
      <p:pic>
        <p:nvPicPr>
          <p:cNvPr id="23555" name="Picture 5" descr="A_Fib"/>
          <p:cNvPicPr>
            <a:picLocks noChangeAspect="1" noChangeArrowheads="1"/>
          </p:cNvPicPr>
          <p:nvPr/>
        </p:nvPicPr>
        <p:blipFill rotWithShape="1">
          <a:blip r:embed="rId3" cstate="print"/>
          <a:srcRect t="12069"/>
          <a:stretch/>
        </p:blipFill>
        <p:spPr bwMode="auto">
          <a:xfrm>
            <a:off x="5105400" y="4572000"/>
            <a:ext cx="3812987" cy="985838"/>
          </a:xfrm>
          <a:prstGeom prst="rect">
            <a:avLst/>
          </a:prstGeom>
          <a:noFill/>
          <a:ln w="9525">
            <a:solidFill>
              <a:schemeClr val="tx1"/>
            </a:solid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r>
              <a:rPr lang="en-US" dirty="0"/>
              <a:t>Atrial Flutter</a:t>
            </a:r>
          </a:p>
        </p:txBody>
      </p:sp>
      <p:sp>
        <p:nvSpPr>
          <p:cNvPr id="22530" name="Rectangle 3"/>
          <p:cNvSpPr>
            <a:spLocks noGrp="1" noChangeArrowheads="1"/>
          </p:cNvSpPr>
          <p:nvPr>
            <p:ph idx="1"/>
          </p:nvPr>
        </p:nvSpPr>
        <p:spPr/>
        <p:txBody>
          <a:bodyPr>
            <a:normAutofit lnSpcReduction="10000"/>
          </a:bodyPr>
          <a:lstStyle/>
          <a:p>
            <a:r>
              <a:rPr lang="en-US" dirty="0"/>
              <a:t>Atrial contraction rate between 250-350 bpm</a:t>
            </a:r>
          </a:p>
          <a:p>
            <a:pPr lvl="1"/>
            <a:r>
              <a:rPr lang="en-US" dirty="0"/>
              <a:t>Most present with 2:1 AV conduction </a:t>
            </a:r>
          </a:p>
          <a:p>
            <a:pPr lvl="2"/>
            <a:r>
              <a:rPr lang="en-US" dirty="0"/>
              <a:t>Which means a ventricular rate of ≈ 180 bpm</a:t>
            </a:r>
          </a:p>
          <a:p>
            <a:pPr lvl="3"/>
            <a:r>
              <a:rPr lang="en-US" dirty="0"/>
              <a:t>Characterized by flutter waves</a:t>
            </a:r>
          </a:p>
          <a:p>
            <a:pPr lvl="1"/>
            <a:r>
              <a:rPr lang="en-US" dirty="0"/>
              <a:t>Usually associated with structural heart disease</a:t>
            </a:r>
          </a:p>
          <a:p>
            <a:pPr lvl="1"/>
            <a:r>
              <a:rPr lang="en-US" dirty="0"/>
              <a:t>Treated with cardioversion (usually covert &lt; 50 j)</a:t>
            </a:r>
          </a:p>
          <a:p>
            <a:r>
              <a:rPr lang="en-US" dirty="0"/>
              <a:t>Management</a:t>
            </a:r>
          </a:p>
          <a:p>
            <a:pPr lvl="1"/>
            <a:r>
              <a:rPr lang="en-US" dirty="0"/>
              <a:t>If present before induction in elective cases they should be cancelled and treated by cardiology</a:t>
            </a:r>
          </a:p>
          <a:p>
            <a:pPr lvl="2"/>
            <a:r>
              <a:rPr lang="en-US" dirty="0"/>
              <a:t>If occurrence during anesthesia, treat based on hemodynamic stability</a:t>
            </a:r>
          </a:p>
          <a:p>
            <a:pPr lvl="3"/>
            <a:r>
              <a:rPr lang="en-US" dirty="0"/>
              <a:t>Cardioversion (&lt; 50 j) </a:t>
            </a:r>
          </a:p>
          <a:p>
            <a:pPr lvl="3"/>
            <a:r>
              <a:rPr lang="en-US" dirty="0"/>
              <a:t>Pharmacological management (based on co-existing diseases present)</a:t>
            </a:r>
          </a:p>
          <a:p>
            <a:pPr lvl="4"/>
            <a:r>
              <a:rPr lang="en-US" dirty="0"/>
              <a:t>Adenosine</a:t>
            </a:r>
          </a:p>
          <a:p>
            <a:pPr lvl="4"/>
            <a:r>
              <a:rPr lang="en-US" dirty="0"/>
              <a:t>Amiodarone</a:t>
            </a:r>
          </a:p>
          <a:p>
            <a:pPr lvl="4"/>
            <a:r>
              <a:rPr lang="en-US" dirty="0" err="1"/>
              <a:t>Diltiazam</a:t>
            </a:r>
            <a:endParaRPr lang="en-US" dirty="0"/>
          </a:p>
          <a:p>
            <a:pPr lvl="4"/>
            <a:r>
              <a:rPr lang="en-US" dirty="0"/>
              <a:t>Verapamil</a:t>
            </a:r>
          </a:p>
        </p:txBody>
      </p:sp>
      <p:pic>
        <p:nvPicPr>
          <p:cNvPr id="22531" name="Picture 5" descr="A_Flut"/>
          <p:cNvPicPr>
            <a:picLocks noChangeAspect="1" noChangeArrowheads="1"/>
          </p:cNvPicPr>
          <p:nvPr/>
        </p:nvPicPr>
        <p:blipFill rotWithShape="1">
          <a:blip r:embed="rId3" cstate="print"/>
          <a:srcRect t="32515"/>
          <a:stretch/>
        </p:blipFill>
        <p:spPr bwMode="auto">
          <a:xfrm>
            <a:off x="3657600" y="5562601"/>
            <a:ext cx="5092831" cy="914399"/>
          </a:xfrm>
          <a:prstGeom prst="rect">
            <a:avLst/>
          </a:prstGeom>
          <a:noFill/>
          <a:ln w="9525">
            <a:solidFill>
              <a:schemeClr val="tx1"/>
            </a:solid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normAutofit fontScale="90000"/>
          </a:bodyPr>
          <a:lstStyle/>
          <a:p>
            <a:r>
              <a:rPr lang="en-US" dirty="0"/>
              <a:t>Premature Ventricular Contractions (PVCs)</a:t>
            </a:r>
          </a:p>
        </p:txBody>
      </p:sp>
      <p:sp>
        <p:nvSpPr>
          <p:cNvPr id="24578" name="Rectangle 3"/>
          <p:cNvSpPr>
            <a:spLocks noGrp="1" noChangeArrowheads="1"/>
          </p:cNvSpPr>
          <p:nvPr>
            <p:ph idx="1"/>
          </p:nvPr>
        </p:nvSpPr>
        <p:spPr/>
        <p:txBody>
          <a:bodyPr/>
          <a:lstStyle/>
          <a:p>
            <a:r>
              <a:rPr lang="en-US" dirty="0"/>
              <a:t>Ventricular contraction occurs without accompanying atrial contraction</a:t>
            </a:r>
          </a:p>
          <a:p>
            <a:pPr lvl="1"/>
            <a:r>
              <a:rPr lang="en-US" dirty="0"/>
              <a:t>Volume of blood smaller than normal</a:t>
            </a:r>
          </a:p>
          <a:p>
            <a:pPr lvl="1"/>
            <a:r>
              <a:rPr lang="en-US" dirty="0"/>
              <a:t>See compensatory pause larger than norm</a:t>
            </a:r>
          </a:p>
          <a:p>
            <a:pPr lvl="3"/>
            <a:r>
              <a:rPr lang="en-US" dirty="0"/>
              <a:t>Typically benign in most individual if isolated</a:t>
            </a:r>
          </a:p>
          <a:p>
            <a:pPr lvl="1"/>
            <a:r>
              <a:rPr lang="en-US" dirty="0"/>
              <a:t>Unifocal or multifocal</a:t>
            </a:r>
          </a:p>
          <a:p>
            <a:pPr lvl="2"/>
            <a:r>
              <a:rPr lang="en-US" dirty="0"/>
              <a:t>Bigeminy vs Trigeminy</a:t>
            </a:r>
          </a:p>
          <a:p>
            <a:r>
              <a:rPr lang="en-US" dirty="0"/>
              <a:t>Management</a:t>
            </a:r>
          </a:p>
          <a:p>
            <a:pPr lvl="1"/>
            <a:r>
              <a:rPr lang="en-US" dirty="0"/>
              <a:t>Treat for &gt; 6 PVCs/minute and repetitive or if multifocal</a:t>
            </a:r>
          </a:p>
          <a:p>
            <a:pPr lvl="1"/>
            <a:r>
              <a:rPr lang="en-US" dirty="0"/>
              <a:t>Treat underlying cause</a:t>
            </a:r>
          </a:p>
          <a:p>
            <a:pPr lvl="2"/>
            <a:r>
              <a:rPr lang="en-US" dirty="0"/>
              <a:t>Acidosis, Electrolyte disturbances, </a:t>
            </a:r>
            <a:r>
              <a:rPr lang="en-US" dirty="0" err="1"/>
              <a:t>Prodysrhythmic</a:t>
            </a:r>
            <a:r>
              <a:rPr lang="en-US" dirty="0"/>
              <a:t> drugs, or mechanical stimulation (from intracardiac catheters)</a:t>
            </a:r>
          </a:p>
          <a:p>
            <a:pPr lvl="1"/>
            <a:r>
              <a:rPr lang="en-US" dirty="0"/>
              <a:t>Beta blockers, Lidocaine, Amiodarone</a:t>
            </a:r>
          </a:p>
        </p:txBody>
      </p:sp>
      <p:pic>
        <p:nvPicPr>
          <p:cNvPr id="24579" name="Picture 7" descr="PVC"/>
          <p:cNvPicPr>
            <a:picLocks noChangeAspect="1" noChangeArrowheads="1"/>
          </p:cNvPicPr>
          <p:nvPr/>
        </p:nvPicPr>
        <p:blipFill>
          <a:blip r:embed="rId3" cstate="print"/>
          <a:srcRect/>
          <a:stretch>
            <a:fillRect/>
          </a:stretch>
        </p:blipFill>
        <p:spPr bwMode="auto">
          <a:xfrm>
            <a:off x="5486400" y="3429000"/>
            <a:ext cx="3497580" cy="1006879"/>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54E7-7A7A-E742-C92A-BD027C5605D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2199133-5D2E-AFD9-6E32-B3EFFBCDB51E}"/>
              </a:ext>
            </a:extLst>
          </p:cNvPr>
          <p:cNvPicPr>
            <a:picLocks noGrp="1" noChangeAspect="1"/>
          </p:cNvPicPr>
          <p:nvPr>
            <p:ph idx="1"/>
          </p:nvPr>
        </p:nvPicPr>
        <p:blipFill rotWithShape="1">
          <a:blip r:embed="rId3"/>
          <a:srcRect l="30556" t="36831" r="30556" b="31893"/>
          <a:stretch/>
        </p:blipFill>
        <p:spPr>
          <a:xfrm>
            <a:off x="457200" y="1023481"/>
            <a:ext cx="8673121" cy="4800600"/>
          </a:xfrm>
        </p:spPr>
      </p:pic>
    </p:spTree>
    <p:extLst>
      <p:ext uri="{BB962C8B-B14F-4D97-AF65-F5344CB8AC3E}">
        <p14:creationId xmlns:p14="http://schemas.microsoft.com/office/powerpoint/2010/main" val="34333862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dirty="0"/>
              <a:t>Ventricular Tachycardia</a:t>
            </a:r>
          </a:p>
        </p:txBody>
      </p:sp>
      <p:sp>
        <p:nvSpPr>
          <p:cNvPr id="25602" name="Rectangle 3"/>
          <p:cNvSpPr>
            <a:spLocks noGrp="1" noChangeArrowheads="1"/>
          </p:cNvSpPr>
          <p:nvPr>
            <p:ph idx="1"/>
          </p:nvPr>
        </p:nvSpPr>
        <p:spPr/>
        <p:txBody>
          <a:bodyPr/>
          <a:lstStyle/>
          <a:p>
            <a:r>
              <a:rPr lang="en-US" dirty="0"/>
              <a:t>V-tach present when 3+ PVCs occur at a calculated HR of &gt; 100 bpm lasting &gt;30 seconds</a:t>
            </a:r>
          </a:p>
          <a:p>
            <a:r>
              <a:rPr lang="en-US" dirty="0"/>
              <a:t>Sustained ventricular tachycardia: regular rhythm of 100 to 200 bpm</a:t>
            </a:r>
          </a:p>
          <a:p>
            <a:r>
              <a:rPr lang="en-US" dirty="0"/>
              <a:t>The ratio of P waves to QRS has no fixed relationship because there is atrioventricular dissociation.</a:t>
            </a:r>
          </a:p>
          <a:p>
            <a:r>
              <a:rPr lang="en-US" dirty="0"/>
              <a:t>Management</a:t>
            </a:r>
          </a:p>
          <a:p>
            <a:pPr lvl="1"/>
            <a:r>
              <a:rPr lang="en-US" dirty="0"/>
              <a:t>If during anesthesia → immediate investigation into possible causes before it becomes sustained</a:t>
            </a:r>
          </a:p>
          <a:p>
            <a:pPr lvl="1"/>
            <a:r>
              <a:rPr lang="en-US" dirty="0"/>
              <a:t>Treat using conventional anti-dysrhythmic meds</a:t>
            </a:r>
          </a:p>
          <a:p>
            <a:pPr lvl="2"/>
            <a:r>
              <a:rPr lang="en-US" dirty="0"/>
              <a:t>Lidocaine bolus 2 mg/kg</a:t>
            </a:r>
          </a:p>
          <a:p>
            <a:pPr lvl="2"/>
            <a:r>
              <a:rPr lang="en-US" dirty="0"/>
              <a:t>Infusion postoperatively </a:t>
            </a:r>
          </a:p>
        </p:txBody>
      </p:sp>
      <p:pic>
        <p:nvPicPr>
          <p:cNvPr id="25603" name="Picture 5" descr="ventricular_tach"/>
          <p:cNvPicPr>
            <a:picLocks noChangeAspect="1" noChangeArrowheads="1"/>
          </p:cNvPicPr>
          <p:nvPr/>
        </p:nvPicPr>
        <p:blipFill>
          <a:blip r:embed="rId3" cstate="print"/>
          <a:srcRect/>
          <a:stretch>
            <a:fillRect/>
          </a:stretch>
        </p:blipFill>
        <p:spPr bwMode="auto">
          <a:xfrm>
            <a:off x="3962400" y="5562600"/>
            <a:ext cx="4572000" cy="1201619"/>
          </a:xfrm>
          <a:prstGeom prst="rect">
            <a:avLst/>
          </a:prstGeom>
          <a:noFill/>
          <a:ln w="9525">
            <a:solidFill>
              <a:schemeClr val="tx1"/>
            </a:solidFill>
            <a:miter lim="800000"/>
            <a:headEnd/>
            <a:tailEnd/>
          </a:ln>
        </p:spPr>
      </p:pic>
      <p:pic>
        <p:nvPicPr>
          <p:cNvPr id="25604" name="Picture 7" descr="See full size image">
            <a:hlinkClick r:id="rId4"/>
          </p:cNvPr>
          <p:cNvPicPr>
            <a:picLocks noChangeAspect="1" noChangeArrowheads="1"/>
          </p:cNvPicPr>
          <p:nvPr/>
        </p:nvPicPr>
        <p:blipFill>
          <a:blip r:embed="rId5" cstate="print"/>
          <a:srcRect/>
          <a:stretch>
            <a:fillRect/>
          </a:stretch>
        </p:blipFill>
        <p:spPr bwMode="auto">
          <a:xfrm>
            <a:off x="6743700" y="4724400"/>
            <a:ext cx="1905000" cy="635000"/>
          </a:xfrm>
          <a:prstGeom prst="rect">
            <a:avLst/>
          </a:prstGeom>
          <a:noFill/>
          <a:ln w="9525">
            <a:solidFill>
              <a:schemeClr val="tx1"/>
            </a:solid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r>
              <a:rPr lang="en-US" dirty="0"/>
              <a:t>Ventricular Fibrillation</a:t>
            </a:r>
          </a:p>
        </p:txBody>
      </p:sp>
      <p:sp>
        <p:nvSpPr>
          <p:cNvPr id="26626" name="Rectangle 3"/>
          <p:cNvSpPr>
            <a:spLocks noGrp="1" noChangeArrowheads="1"/>
          </p:cNvSpPr>
          <p:nvPr>
            <p:ph idx="1"/>
          </p:nvPr>
        </p:nvSpPr>
        <p:spPr/>
        <p:txBody>
          <a:bodyPr/>
          <a:lstStyle/>
          <a:p>
            <a:r>
              <a:rPr lang="en-US" dirty="0"/>
              <a:t>Irregular ventricular rhythm incompatible with life</a:t>
            </a:r>
          </a:p>
          <a:p>
            <a:r>
              <a:rPr lang="en-US" dirty="0"/>
              <a:t>Electrical defibrillation is the only effective method to convert v-fib</a:t>
            </a:r>
          </a:p>
          <a:p>
            <a:pPr lvl="1"/>
            <a:r>
              <a:rPr lang="en-US" dirty="0"/>
              <a:t>Instituted ASAP (within 3-5 minutes)</a:t>
            </a:r>
          </a:p>
          <a:p>
            <a:pPr lvl="1"/>
            <a:r>
              <a:rPr lang="en-US" dirty="0"/>
              <a:t>Epinephrine 1 mg IV</a:t>
            </a:r>
          </a:p>
          <a:p>
            <a:pPr lvl="1"/>
            <a:r>
              <a:rPr lang="en-US" dirty="0"/>
              <a:t>Vasopressin 40u IV may improve response to defibrillation</a:t>
            </a:r>
          </a:p>
          <a:p>
            <a:r>
              <a:rPr lang="en-US" dirty="0"/>
              <a:t>Anesthetic management</a:t>
            </a:r>
          </a:p>
          <a:p>
            <a:pPr lvl="1"/>
            <a:r>
              <a:rPr lang="en-US" dirty="0"/>
              <a:t>Initiate CPR</a:t>
            </a:r>
          </a:p>
          <a:p>
            <a:pPr lvl="1"/>
            <a:r>
              <a:rPr lang="en-US" dirty="0"/>
              <a:t>ACLS Protocol</a:t>
            </a:r>
          </a:p>
        </p:txBody>
      </p:sp>
      <p:pic>
        <p:nvPicPr>
          <p:cNvPr id="26627" name="Picture 5" descr="vf"/>
          <p:cNvPicPr>
            <a:picLocks noChangeAspect="1" noChangeArrowheads="1"/>
          </p:cNvPicPr>
          <p:nvPr/>
        </p:nvPicPr>
        <p:blipFill>
          <a:blip r:embed="rId3" cstate="print"/>
          <a:srcRect/>
          <a:stretch>
            <a:fillRect/>
          </a:stretch>
        </p:blipFill>
        <p:spPr bwMode="auto">
          <a:xfrm>
            <a:off x="3733800" y="4800600"/>
            <a:ext cx="5072452" cy="146208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EKG</a:t>
            </a:r>
          </a:p>
        </p:txBody>
      </p:sp>
      <p:sp>
        <p:nvSpPr>
          <p:cNvPr id="3" name="Content Placeholder 2"/>
          <p:cNvSpPr>
            <a:spLocks noGrp="1"/>
          </p:cNvSpPr>
          <p:nvPr>
            <p:ph idx="1"/>
          </p:nvPr>
        </p:nvSpPr>
        <p:spPr/>
        <p:txBody>
          <a:bodyPr/>
          <a:lstStyle/>
          <a:p>
            <a:r>
              <a:rPr lang="en-US" dirty="0"/>
              <a:t>We usually monitor for 5 or 3 lead EKG to monitor heart rate, rhythm, and ST segment trends</a:t>
            </a:r>
          </a:p>
          <a:p>
            <a:endParaRPr lang="en-US" dirty="0"/>
          </a:p>
          <a:p>
            <a:pPr marL="0" indent="0">
              <a:buNone/>
            </a:pPr>
            <a:endParaRPr lang="en-US" dirty="0"/>
          </a:p>
          <a:p>
            <a:r>
              <a:rPr lang="en-US" dirty="0"/>
              <a:t>What are the most common leads used in the operating room to monitor heart rhythms? </a:t>
            </a:r>
          </a:p>
          <a:p>
            <a:endParaRPr lang="en-US" dirty="0"/>
          </a:p>
          <a:p>
            <a:r>
              <a:rPr lang="en-US" dirty="0"/>
              <a:t>Which arteries do they correspond to?</a:t>
            </a:r>
          </a:p>
          <a:p>
            <a:endParaRPr lang="en-US" dirty="0"/>
          </a:p>
          <a:p>
            <a:endParaRPr lang="en-US" dirty="0"/>
          </a:p>
        </p:txBody>
      </p:sp>
    </p:spTree>
    <p:extLst>
      <p:ext uri="{BB962C8B-B14F-4D97-AF65-F5344CB8AC3E}">
        <p14:creationId xmlns:p14="http://schemas.microsoft.com/office/powerpoint/2010/main" val="26816325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r>
              <a:rPr lang="en-US" dirty="0"/>
              <a:t>Sinus Bradycardia</a:t>
            </a:r>
          </a:p>
        </p:txBody>
      </p:sp>
      <p:sp>
        <p:nvSpPr>
          <p:cNvPr id="29698" name="Rectangle 3"/>
          <p:cNvSpPr>
            <a:spLocks noGrp="1" noChangeArrowheads="1"/>
          </p:cNvSpPr>
          <p:nvPr>
            <p:ph idx="1"/>
          </p:nvPr>
        </p:nvSpPr>
        <p:spPr/>
        <p:txBody>
          <a:bodyPr>
            <a:normAutofit fontScale="92500" lnSpcReduction="20000"/>
          </a:bodyPr>
          <a:lstStyle/>
          <a:p>
            <a:r>
              <a:rPr lang="en-US" dirty="0"/>
              <a:t>HR &lt; 60 bpm → ↓normal discharge rate of SA node</a:t>
            </a:r>
          </a:p>
          <a:p>
            <a:r>
              <a:rPr lang="en-US" dirty="0"/>
              <a:t>Asymptomatic patients = no treatment required</a:t>
            </a:r>
          </a:p>
          <a:p>
            <a:r>
              <a:rPr lang="en-US" dirty="0"/>
              <a:t>Atropine 1 mg IV every 3-5 minutes (up to a maximum of 3 mg)</a:t>
            </a:r>
          </a:p>
          <a:p>
            <a:r>
              <a:rPr lang="en-US" dirty="0"/>
              <a:t>Inappropriate sinus bradycardia (associated with degenerative changes in SA node) = Sick Sinus Syndrome (SSS)</a:t>
            </a:r>
          </a:p>
          <a:p>
            <a:r>
              <a:rPr lang="en-US" dirty="0"/>
              <a:t>Anesthetic Management</a:t>
            </a:r>
          </a:p>
          <a:p>
            <a:pPr lvl="1"/>
            <a:r>
              <a:rPr lang="en-US" dirty="0"/>
              <a:t>Can be associated with spinal and epidural anesthesia</a:t>
            </a:r>
          </a:p>
          <a:p>
            <a:pPr lvl="2"/>
            <a:r>
              <a:rPr lang="en-US" dirty="0"/>
              <a:t>Assess level of block</a:t>
            </a:r>
          </a:p>
          <a:p>
            <a:pPr lvl="2"/>
            <a:r>
              <a:rPr lang="en-US" dirty="0"/>
              <a:t>Probably caused from sympathectomy (↓ venous return →vagal response)</a:t>
            </a:r>
          </a:p>
          <a:p>
            <a:pPr lvl="2"/>
            <a:r>
              <a:rPr lang="en-US" dirty="0"/>
              <a:t>Treat with </a:t>
            </a:r>
            <a:r>
              <a:rPr lang="en-US" dirty="0" err="1"/>
              <a:t>vagolytic</a:t>
            </a:r>
            <a:r>
              <a:rPr lang="en-US" dirty="0"/>
              <a:t> medications</a:t>
            </a:r>
          </a:p>
          <a:p>
            <a:pPr lvl="1"/>
            <a:r>
              <a:rPr lang="en-US" dirty="0"/>
              <a:t>Monitor asymptomatic patients for worsening of symptoms</a:t>
            </a:r>
          </a:p>
          <a:p>
            <a:pPr lvl="1"/>
            <a:r>
              <a:rPr lang="en-US" dirty="0"/>
              <a:t>Symptomatic </a:t>
            </a:r>
            <a:r>
              <a:rPr lang="en-US" dirty="0" err="1"/>
              <a:t>tx</a:t>
            </a:r>
            <a:r>
              <a:rPr lang="en-US" dirty="0"/>
              <a:t>:</a:t>
            </a:r>
          </a:p>
          <a:p>
            <a:pPr lvl="2"/>
            <a:r>
              <a:rPr lang="en-US" dirty="0"/>
              <a:t>Atropine</a:t>
            </a:r>
          </a:p>
          <a:p>
            <a:pPr lvl="2"/>
            <a:r>
              <a:rPr lang="en-US" dirty="0"/>
              <a:t>Glycopyrrolate</a:t>
            </a:r>
          </a:p>
          <a:p>
            <a:pPr lvl="2"/>
            <a:r>
              <a:rPr lang="en-US" dirty="0"/>
              <a:t>If severe:</a:t>
            </a:r>
          </a:p>
          <a:p>
            <a:pPr lvl="3"/>
            <a:r>
              <a:rPr lang="en-US" dirty="0"/>
              <a:t>Immediate transcutaneous pacing</a:t>
            </a:r>
          </a:p>
          <a:p>
            <a:pPr lvl="1"/>
            <a:endParaRPr lang="en-US" dirty="0"/>
          </a:p>
        </p:txBody>
      </p:sp>
      <p:pic>
        <p:nvPicPr>
          <p:cNvPr id="29699" name="Picture 5" descr="strip1"/>
          <p:cNvPicPr>
            <a:picLocks noChangeAspect="1" noChangeArrowheads="1"/>
          </p:cNvPicPr>
          <p:nvPr/>
        </p:nvPicPr>
        <p:blipFill rotWithShape="1">
          <a:blip r:embed="rId3" cstate="print"/>
          <a:srcRect l="4167" t="8384" r="2084" b="16155"/>
          <a:stretch/>
        </p:blipFill>
        <p:spPr bwMode="auto">
          <a:xfrm>
            <a:off x="5257800" y="5105399"/>
            <a:ext cx="3429000" cy="1371601"/>
          </a:xfrm>
          <a:prstGeom prst="rect">
            <a:avLst/>
          </a:prstGeom>
          <a:noFill/>
          <a:ln w="9525">
            <a:solidFill>
              <a:schemeClr val="tx1"/>
            </a:solid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7A9F-8455-B571-E355-DD4CCCD4B7B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295C1AF2-6C76-D4C3-35B4-4CFD43D82DDB}"/>
              </a:ext>
            </a:extLst>
          </p:cNvPr>
          <p:cNvPicPr>
            <a:picLocks noGrp="1" noChangeAspect="1"/>
          </p:cNvPicPr>
          <p:nvPr>
            <p:ph idx="1"/>
          </p:nvPr>
        </p:nvPicPr>
        <p:blipFill rotWithShape="1">
          <a:blip r:embed="rId3"/>
          <a:srcRect l="30556" t="36325" r="25000" b="20940"/>
          <a:stretch/>
        </p:blipFill>
        <p:spPr>
          <a:xfrm>
            <a:off x="228600" y="381000"/>
            <a:ext cx="8686800" cy="5829822"/>
          </a:xfrm>
        </p:spPr>
      </p:pic>
    </p:spTree>
    <p:extLst>
      <p:ext uri="{BB962C8B-B14F-4D97-AF65-F5344CB8AC3E}">
        <p14:creationId xmlns:p14="http://schemas.microsoft.com/office/powerpoint/2010/main" val="2554920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Sinus Bradycardia During Regional Anesthetics </a:t>
            </a:r>
          </a:p>
        </p:txBody>
      </p:sp>
      <p:sp>
        <p:nvSpPr>
          <p:cNvPr id="3" name="Content Placeholder 2"/>
          <p:cNvSpPr>
            <a:spLocks noGrp="1"/>
          </p:cNvSpPr>
          <p:nvPr>
            <p:ph idx="1"/>
          </p:nvPr>
        </p:nvSpPr>
        <p:spPr>
          <a:xfrm>
            <a:off x="342900" y="1828800"/>
            <a:ext cx="8458200" cy="2113280"/>
          </a:xfrm>
        </p:spPr>
        <p:txBody>
          <a:bodyPr>
            <a:normAutofit/>
          </a:bodyPr>
          <a:lstStyle/>
          <a:p>
            <a:r>
              <a:rPr lang="en-US" dirty="0" err="1"/>
              <a:t>Bezold-Jarisch</a:t>
            </a:r>
            <a:r>
              <a:rPr lang="en-US" dirty="0"/>
              <a:t> response</a:t>
            </a:r>
          </a:p>
          <a:p>
            <a:r>
              <a:rPr lang="en-US" dirty="0"/>
              <a:t>Unopposed parasympathetic nervous system activity </a:t>
            </a:r>
          </a:p>
          <a:p>
            <a:pPr lvl="1"/>
            <a:r>
              <a:rPr lang="en-US" dirty="0"/>
              <a:t>Blockade of cardiac accelerator fibers (T1-T4)</a:t>
            </a:r>
          </a:p>
          <a:p>
            <a:pPr lvl="1"/>
            <a:endParaRPr lang="en-US" dirty="0"/>
          </a:p>
        </p:txBody>
      </p:sp>
      <p:pic>
        <p:nvPicPr>
          <p:cNvPr id="8196" name="Picture 4" descr="Image result for cardioaccelerator fib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3124200"/>
            <a:ext cx="69342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2388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dirty="0"/>
              <a:t>Prolonged QT Syndrome</a:t>
            </a:r>
          </a:p>
        </p:txBody>
      </p:sp>
      <p:sp>
        <p:nvSpPr>
          <p:cNvPr id="28674" name="Rectangle 3"/>
          <p:cNvSpPr>
            <a:spLocks noGrp="1" noChangeArrowheads="1"/>
          </p:cNvSpPr>
          <p:nvPr>
            <p:ph idx="1"/>
          </p:nvPr>
        </p:nvSpPr>
        <p:spPr/>
        <p:txBody>
          <a:bodyPr/>
          <a:lstStyle/>
          <a:p>
            <a:r>
              <a:rPr lang="en-US" dirty="0"/>
              <a:t>Two types of prolonged (long) QT Syndrome (LQTS)</a:t>
            </a:r>
          </a:p>
          <a:p>
            <a:pPr lvl="1"/>
            <a:r>
              <a:rPr lang="en-US" dirty="0"/>
              <a:t>Congenital &amp; Acquired</a:t>
            </a:r>
          </a:p>
          <a:p>
            <a:r>
              <a:rPr lang="en-US" dirty="0">
                <a:solidFill>
                  <a:srgbClr val="FF0000"/>
                </a:solidFill>
              </a:rPr>
              <a:t>Syncope is the hallmark sign of LQTS (Sudden death syndrome)</a:t>
            </a:r>
          </a:p>
          <a:p>
            <a:r>
              <a:rPr lang="en-US" dirty="0"/>
              <a:t>Treatment of LQTS: correct electrolyte abnormalities (Mg+  and K+)</a:t>
            </a:r>
          </a:p>
          <a:p>
            <a:r>
              <a:rPr lang="en-US" dirty="0"/>
              <a:t>Acquired LQTS may be caused from:</a:t>
            </a:r>
          </a:p>
          <a:p>
            <a:pPr lvl="1"/>
            <a:r>
              <a:rPr lang="en-US" dirty="0"/>
              <a:t>Antibiotics, </a:t>
            </a:r>
            <a:r>
              <a:rPr lang="en-US" dirty="0" err="1"/>
              <a:t>Antidysrhythmic</a:t>
            </a:r>
            <a:r>
              <a:rPr lang="en-US" dirty="0"/>
              <a:t> drugs, Antidepressants</a:t>
            </a:r>
          </a:p>
          <a:p>
            <a:pPr lvl="1"/>
            <a:r>
              <a:rPr lang="en-US" dirty="0"/>
              <a:t>Antiemetics- ondansetron, </a:t>
            </a:r>
            <a:r>
              <a:rPr lang="en-US" dirty="0" err="1"/>
              <a:t>droperidol</a:t>
            </a:r>
            <a:r>
              <a:rPr lang="en-US" dirty="0"/>
              <a:t> etc.</a:t>
            </a:r>
          </a:p>
          <a:p>
            <a:pPr lvl="1"/>
            <a:r>
              <a:rPr lang="en-US" dirty="0"/>
              <a:t>“Diet pills” </a:t>
            </a:r>
          </a:p>
          <a:p>
            <a:pPr lvl="1"/>
            <a:endParaRPr lang="en-US" dirty="0"/>
          </a:p>
          <a:p>
            <a:endParaRPr lang="en-US" dirty="0"/>
          </a:p>
        </p:txBody>
      </p:sp>
      <p:pic>
        <p:nvPicPr>
          <p:cNvPr id="28675" name="Picture 5" descr="images-image_popup-r7_longqt"/>
          <p:cNvPicPr>
            <a:picLocks noChangeAspect="1" noChangeArrowheads="1"/>
          </p:cNvPicPr>
          <p:nvPr/>
        </p:nvPicPr>
        <p:blipFill>
          <a:blip r:embed="rId3" cstate="print"/>
          <a:srcRect/>
          <a:stretch>
            <a:fillRect/>
          </a:stretch>
        </p:blipFill>
        <p:spPr bwMode="auto">
          <a:xfrm>
            <a:off x="4800600" y="5143712"/>
            <a:ext cx="4000500" cy="1714288"/>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p:txBody>
          <a:bodyPr/>
          <a:lstStyle/>
          <a:p>
            <a:r>
              <a:rPr lang="en-US" dirty="0"/>
              <a:t>Prolonged QT Syndrome</a:t>
            </a:r>
          </a:p>
        </p:txBody>
      </p:sp>
      <p:sp>
        <p:nvSpPr>
          <p:cNvPr id="3" name="Content Placeholder 2"/>
          <p:cNvSpPr>
            <a:spLocks noGrp="1"/>
          </p:cNvSpPr>
          <p:nvPr>
            <p:ph idx="1"/>
          </p:nvPr>
        </p:nvSpPr>
        <p:spPr/>
        <p:txBody>
          <a:bodyPr/>
          <a:lstStyle/>
          <a:p>
            <a:pPr lvl="0"/>
            <a:r>
              <a:rPr lang="en-US" dirty="0"/>
              <a:t>Anesthetic Management</a:t>
            </a:r>
          </a:p>
          <a:p>
            <a:pPr lvl="1"/>
            <a:r>
              <a:rPr lang="en-US" dirty="0"/>
              <a:t>Preoperative EKG if patient has a history (or family history) of LQTS</a:t>
            </a:r>
          </a:p>
          <a:p>
            <a:pPr lvl="1"/>
            <a:r>
              <a:rPr lang="en-US" dirty="0"/>
              <a:t>Isoflurane &amp; Sevoflurane have been shown to prolong QTc</a:t>
            </a:r>
          </a:p>
          <a:p>
            <a:pPr lvl="2"/>
            <a:r>
              <a:rPr lang="en-US" dirty="0"/>
              <a:t>TIVA may be best choice</a:t>
            </a:r>
          </a:p>
          <a:p>
            <a:pPr lvl="2"/>
            <a:r>
              <a:rPr lang="en-US" dirty="0"/>
              <a:t>Inconclusive evidence regarding Desflurane</a:t>
            </a:r>
          </a:p>
          <a:p>
            <a:pPr lvl="1"/>
            <a:r>
              <a:rPr lang="en-US" dirty="0" err="1"/>
              <a:t>Droperiodol</a:t>
            </a:r>
            <a:r>
              <a:rPr lang="en-US" dirty="0"/>
              <a:t>, ondansetron (most antiemetics) can prolong QTc</a:t>
            </a:r>
          </a:p>
          <a:p>
            <a:pPr lvl="1"/>
            <a:r>
              <a:rPr lang="en-US" dirty="0"/>
              <a:t>Avoid abrupt increases in sympathetic activity</a:t>
            </a:r>
          </a:p>
          <a:p>
            <a:pPr lvl="2"/>
            <a:r>
              <a:rPr lang="en-US" dirty="0"/>
              <a:t>Pain, hypovolemia </a:t>
            </a:r>
            <a:r>
              <a:rPr lang="en-US" dirty="0" err="1"/>
              <a:t>etc</a:t>
            </a:r>
            <a:endParaRPr lang="en-US" dirty="0"/>
          </a:p>
          <a:p>
            <a:pPr lvl="1"/>
            <a:r>
              <a:rPr lang="en-US" dirty="0"/>
              <a:t>Ensure adequate electrolyte balance</a:t>
            </a:r>
          </a:p>
          <a:p>
            <a:pPr lvl="1"/>
            <a:r>
              <a:rPr lang="en-US" dirty="0"/>
              <a:t>Consider beta blockade prior to induction and laryngoscopy</a:t>
            </a:r>
          </a:p>
          <a:p>
            <a:pPr lvl="1"/>
            <a:r>
              <a:rPr lang="en-US" dirty="0"/>
              <a:t>Defibrillator should be available</a:t>
            </a:r>
          </a:p>
        </p:txBody>
      </p:sp>
    </p:spTree>
    <p:extLst>
      <p:ext uri="{BB962C8B-B14F-4D97-AF65-F5344CB8AC3E}">
        <p14:creationId xmlns:p14="http://schemas.microsoft.com/office/powerpoint/2010/main" val="8364384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r>
              <a:rPr lang="en-US" dirty="0"/>
              <a:t>Junctional Rhythm</a:t>
            </a:r>
          </a:p>
        </p:txBody>
      </p:sp>
      <p:sp>
        <p:nvSpPr>
          <p:cNvPr id="30722" name="Rectangle 3"/>
          <p:cNvSpPr>
            <a:spLocks noGrp="1" noChangeArrowheads="1"/>
          </p:cNvSpPr>
          <p:nvPr>
            <p:ph idx="1"/>
          </p:nvPr>
        </p:nvSpPr>
        <p:spPr/>
        <p:txBody>
          <a:bodyPr/>
          <a:lstStyle/>
          <a:p>
            <a:r>
              <a:rPr lang="en-US" dirty="0"/>
              <a:t>See text for S/S </a:t>
            </a:r>
          </a:p>
          <a:p>
            <a:r>
              <a:rPr lang="en-US" dirty="0"/>
              <a:t>Due to activity of a cardiac pacemaker in the tissues surrounding the AV node</a:t>
            </a:r>
          </a:p>
          <a:p>
            <a:pPr lvl="1"/>
            <a:r>
              <a:rPr lang="en-US" dirty="0"/>
              <a:t>Intrinsic rate 40-60 bpm </a:t>
            </a:r>
          </a:p>
          <a:p>
            <a:r>
              <a:rPr lang="en-US" dirty="0"/>
              <a:t>Transient junctional rhythms require no treatment</a:t>
            </a:r>
          </a:p>
          <a:p>
            <a:r>
              <a:rPr lang="en-US" dirty="0"/>
              <a:t>Anesthetic management</a:t>
            </a:r>
          </a:p>
          <a:p>
            <a:pPr lvl="1"/>
            <a:r>
              <a:rPr lang="en-US" dirty="0"/>
              <a:t>Not infrequent during GA with halogenated agents</a:t>
            </a:r>
          </a:p>
          <a:p>
            <a:pPr lvl="1"/>
            <a:r>
              <a:rPr lang="en-US" dirty="0"/>
              <a:t>Loss of atrial kick could be detrimental to some populations</a:t>
            </a:r>
          </a:p>
          <a:p>
            <a:pPr lvl="1"/>
            <a:r>
              <a:rPr lang="en-US" dirty="0"/>
              <a:t>Treat with atropine 1 mg IV for hemodynamically significant junctional rhythms</a:t>
            </a:r>
          </a:p>
          <a:p>
            <a:pPr lvl="1"/>
            <a:endParaRPr lang="en-US" dirty="0"/>
          </a:p>
        </p:txBody>
      </p:sp>
      <p:pic>
        <p:nvPicPr>
          <p:cNvPr id="30723" name="Picture 5" descr="Junctional rhythm"/>
          <p:cNvPicPr>
            <a:picLocks noChangeAspect="1" noChangeArrowheads="1"/>
          </p:cNvPicPr>
          <p:nvPr/>
        </p:nvPicPr>
        <p:blipFill>
          <a:blip r:embed="rId3" cstate="print"/>
          <a:srcRect/>
          <a:stretch>
            <a:fillRect/>
          </a:stretch>
        </p:blipFill>
        <p:spPr bwMode="auto">
          <a:xfrm>
            <a:off x="5105400" y="381000"/>
            <a:ext cx="3665339" cy="1638713"/>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normAutofit fontScale="90000"/>
          </a:bodyPr>
          <a:lstStyle/>
          <a:p>
            <a:r>
              <a:rPr lang="en-US" dirty="0"/>
              <a:t>Medications for treatment of cardiac dysrhythmias</a:t>
            </a:r>
          </a:p>
        </p:txBody>
      </p:sp>
      <p:sp>
        <p:nvSpPr>
          <p:cNvPr id="37890" name="Rectangle 3"/>
          <p:cNvSpPr>
            <a:spLocks noGrp="1" noChangeArrowheads="1"/>
          </p:cNvSpPr>
          <p:nvPr>
            <p:ph idx="1"/>
          </p:nvPr>
        </p:nvSpPr>
        <p:spPr/>
        <p:txBody>
          <a:bodyPr>
            <a:normAutofit fontScale="92500" lnSpcReduction="10000"/>
          </a:bodyPr>
          <a:lstStyle/>
          <a:p>
            <a:r>
              <a:rPr lang="en-US" dirty="0"/>
              <a:t>Review these drugs</a:t>
            </a:r>
          </a:p>
          <a:p>
            <a:pPr lvl="1"/>
            <a:r>
              <a:rPr lang="en-US" dirty="0"/>
              <a:t>Adenosine</a:t>
            </a:r>
          </a:p>
          <a:p>
            <a:pPr lvl="1"/>
            <a:r>
              <a:rPr lang="en-US" dirty="0"/>
              <a:t>Amiodarone</a:t>
            </a:r>
          </a:p>
          <a:p>
            <a:pPr lvl="1"/>
            <a:r>
              <a:rPr lang="en-US" dirty="0"/>
              <a:t>Beta blockers</a:t>
            </a:r>
          </a:p>
          <a:p>
            <a:pPr lvl="1"/>
            <a:r>
              <a:rPr lang="en-US" dirty="0"/>
              <a:t>Calcium channel blockers</a:t>
            </a:r>
          </a:p>
          <a:p>
            <a:pPr lvl="1"/>
            <a:r>
              <a:rPr lang="en-US" dirty="0"/>
              <a:t>Digoxin</a:t>
            </a:r>
          </a:p>
          <a:p>
            <a:pPr lvl="1"/>
            <a:r>
              <a:rPr lang="en-US" dirty="0"/>
              <a:t>Lidocaine</a:t>
            </a:r>
          </a:p>
          <a:p>
            <a:pPr lvl="1"/>
            <a:r>
              <a:rPr lang="en-US" dirty="0"/>
              <a:t>Magnesium</a:t>
            </a:r>
          </a:p>
          <a:p>
            <a:pPr lvl="1"/>
            <a:r>
              <a:rPr lang="en-US" dirty="0"/>
              <a:t>Procainamide</a:t>
            </a:r>
          </a:p>
          <a:p>
            <a:pPr lvl="1"/>
            <a:r>
              <a:rPr lang="en-US" dirty="0" err="1"/>
              <a:t>Sotalol</a:t>
            </a:r>
            <a:endParaRPr lang="en-US" dirty="0"/>
          </a:p>
          <a:p>
            <a:pPr lvl="1"/>
            <a:r>
              <a:rPr lang="en-US" dirty="0"/>
              <a:t>Epinephrine</a:t>
            </a:r>
          </a:p>
          <a:p>
            <a:pPr lvl="1"/>
            <a:r>
              <a:rPr lang="en-US" dirty="0"/>
              <a:t>Vasopressin</a:t>
            </a:r>
          </a:p>
          <a:p>
            <a:pPr lvl="1"/>
            <a:r>
              <a:rPr lang="en-US" dirty="0"/>
              <a:t>Atropine</a:t>
            </a:r>
          </a:p>
          <a:p>
            <a:pPr lvl="1"/>
            <a:r>
              <a:rPr lang="en-US" dirty="0"/>
              <a:t>Isoproterenol</a:t>
            </a:r>
          </a:p>
          <a:p>
            <a:pPr lvl="1"/>
            <a:r>
              <a:rPr lang="en-US" dirty="0"/>
              <a:t>Dopamine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C847-1BBA-45C1-B567-81B56C8614B2}"/>
              </a:ext>
            </a:extLst>
          </p:cNvPr>
          <p:cNvSpPr>
            <a:spLocks noGrp="1"/>
          </p:cNvSpPr>
          <p:nvPr>
            <p:ph type="title"/>
          </p:nvPr>
        </p:nvSpPr>
        <p:spPr/>
        <p:txBody>
          <a:bodyPr>
            <a:normAutofit fontScale="90000"/>
          </a:bodyPr>
          <a:lstStyle/>
          <a:p>
            <a:r>
              <a:rPr lang="en-US" b="1" i="0" dirty="0">
                <a:solidFill>
                  <a:srgbClr val="FF0000"/>
                </a:solidFill>
                <a:effectLst/>
                <a:latin typeface="YouTube Sans"/>
              </a:rPr>
              <a:t>Living Arrhythmias</a:t>
            </a:r>
            <a:br>
              <a:rPr lang="en-US" b="1" i="0" dirty="0">
                <a:solidFill>
                  <a:srgbClr val="0F0F0F"/>
                </a:solidFill>
                <a:effectLst/>
                <a:latin typeface="YouTube Sans"/>
              </a:rPr>
            </a:br>
            <a:endParaRPr lang="en-US" dirty="0"/>
          </a:p>
        </p:txBody>
      </p:sp>
      <p:pic>
        <p:nvPicPr>
          <p:cNvPr id="4" name="Online Media 3" title="Living Arrhythmias">
            <a:hlinkClick r:id="" action="ppaction://media"/>
            <a:extLst>
              <a:ext uri="{FF2B5EF4-FFF2-40B4-BE49-F238E27FC236}">
                <a16:creationId xmlns:a16="http://schemas.microsoft.com/office/drawing/2014/main" id="{6512D9F1-CAFD-0311-DFBB-B0EC28FC5D17}"/>
              </a:ext>
            </a:extLst>
          </p:cNvPr>
          <p:cNvPicPr>
            <a:picLocks noGrp="1" noRot="1" noChangeAspect="1"/>
          </p:cNvPicPr>
          <p:nvPr>
            <p:ph idx="1"/>
            <a:videoFile r:link="rId1"/>
          </p:nvPr>
        </p:nvPicPr>
        <p:blipFill>
          <a:blip r:embed="rId4"/>
          <a:stretch>
            <a:fillRect/>
          </a:stretch>
        </p:blipFill>
        <p:spPr>
          <a:xfrm>
            <a:off x="1320800" y="1600200"/>
            <a:ext cx="6502400" cy="4876800"/>
          </a:xfrm>
          <a:prstGeom prst="rect">
            <a:avLst/>
          </a:prstGeom>
        </p:spPr>
      </p:pic>
    </p:spTree>
    <p:extLst>
      <p:ext uri="{BB962C8B-B14F-4D97-AF65-F5344CB8AC3E}">
        <p14:creationId xmlns:p14="http://schemas.microsoft.com/office/powerpoint/2010/main" val="92355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D59F-1AA6-EBA6-424D-03D9E1D58D54}"/>
              </a:ext>
            </a:extLst>
          </p:cNvPr>
          <p:cNvSpPr>
            <a:spLocks noGrp="1"/>
          </p:cNvSpPr>
          <p:nvPr>
            <p:ph type="title"/>
          </p:nvPr>
        </p:nvSpPr>
        <p:spPr/>
        <p:txBody>
          <a:bodyPr>
            <a:normAutofit fontScale="90000"/>
          </a:bodyPr>
          <a:lstStyle/>
          <a:p>
            <a:r>
              <a:rPr lang="en-US" b="1" dirty="0"/>
              <a:t>Case Summary:</a:t>
            </a:r>
            <a:br>
              <a:rPr lang="en-US" b="1" dirty="0"/>
            </a:br>
            <a:endParaRPr lang="en-US" dirty="0"/>
          </a:p>
        </p:txBody>
      </p:sp>
      <p:sp>
        <p:nvSpPr>
          <p:cNvPr id="3" name="Content Placeholder 2">
            <a:extLst>
              <a:ext uri="{FF2B5EF4-FFF2-40B4-BE49-F238E27FC236}">
                <a16:creationId xmlns:a16="http://schemas.microsoft.com/office/drawing/2014/main" id="{4851B357-2802-9AC3-DDE7-B231B53F3366}"/>
              </a:ext>
            </a:extLst>
          </p:cNvPr>
          <p:cNvSpPr>
            <a:spLocks noGrp="1"/>
          </p:cNvSpPr>
          <p:nvPr>
            <p:ph idx="1"/>
          </p:nvPr>
        </p:nvSpPr>
        <p:spPr/>
        <p:txBody>
          <a:bodyPr>
            <a:normAutofit fontScale="85000" lnSpcReduction="20000"/>
          </a:bodyPr>
          <a:lstStyle/>
          <a:p>
            <a:pPr marL="0" indent="0">
              <a:buNone/>
            </a:pPr>
            <a:r>
              <a:rPr lang="en-US" dirty="0"/>
              <a:t>You are the anesthesia resident assigned to the case of Mr. Robert Williams, a 72-year-old male scheduled for an elective cholecystectomy due to symptomatic cholelithiasis. Mr. Williams has a history of hypertension, coronary artery disease (CAD), and atrial fibrillation, for which he is maintained on metoprolol, warfarin, and amiodarone. Recently, he was found to have a left bundle branch block (LBBB) on a routine ECG, and his cardiologist has advised close monitoring during any surgical procedure.</a:t>
            </a:r>
          </a:p>
          <a:p>
            <a:pPr marL="0" indent="0">
              <a:buNone/>
            </a:pPr>
            <a:endParaRPr lang="en-US" dirty="0"/>
          </a:p>
          <a:p>
            <a:pPr marL="0" indent="0">
              <a:buNone/>
            </a:pPr>
            <a:r>
              <a:rPr lang="en-US" b="1" dirty="0"/>
              <a:t>Objectives:</a:t>
            </a:r>
          </a:p>
          <a:p>
            <a:r>
              <a:rPr lang="en-US" dirty="0"/>
              <a:t>Review the cardiac conduction system, including cardiac action potential.</a:t>
            </a:r>
          </a:p>
          <a:p>
            <a:r>
              <a:rPr lang="en-US" dirty="0"/>
              <a:t>Review EKG/ECG.</a:t>
            </a:r>
          </a:p>
          <a:p>
            <a:r>
              <a:rPr lang="en-US" dirty="0"/>
              <a:t>Identify and discuss cardiac conduction disturbances.</a:t>
            </a:r>
          </a:p>
          <a:p>
            <a:r>
              <a:rPr lang="en-US" dirty="0"/>
              <a:t>Discuss treatments for cardiac disturbances.</a:t>
            </a:r>
          </a:p>
          <a:p>
            <a:r>
              <a:rPr lang="en-US" dirty="0"/>
              <a:t>Identify and discuss anesthesia interventions.</a:t>
            </a:r>
          </a:p>
          <a:p>
            <a:endParaRPr lang="en-US" dirty="0"/>
          </a:p>
        </p:txBody>
      </p:sp>
    </p:spTree>
    <p:extLst>
      <p:ext uri="{BB962C8B-B14F-4D97-AF65-F5344CB8AC3E}">
        <p14:creationId xmlns:p14="http://schemas.microsoft.com/office/powerpoint/2010/main" val="16807616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BDAD-5935-DA5A-727C-28F8A7E894F6}"/>
              </a:ext>
            </a:extLst>
          </p:cNvPr>
          <p:cNvSpPr>
            <a:spLocks noGrp="1"/>
          </p:cNvSpPr>
          <p:nvPr>
            <p:ph type="title"/>
          </p:nvPr>
        </p:nvSpPr>
        <p:spPr/>
        <p:txBody>
          <a:bodyPr>
            <a:normAutofit fontScale="90000"/>
          </a:bodyPr>
          <a:lstStyle/>
          <a:p>
            <a:r>
              <a:rPr lang="en-US" b="1" dirty="0"/>
              <a:t>Preoperative Evaluation:</a:t>
            </a:r>
            <a:br>
              <a:rPr lang="en-US" b="1" dirty="0"/>
            </a:br>
            <a:endParaRPr lang="en-US" dirty="0"/>
          </a:p>
        </p:txBody>
      </p:sp>
      <p:sp>
        <p:nvSpPr>
          <p:cNvPr id="3" name="Content Placeholder 2">
            <a:extLst>
              <a:ext uri="{FF2B5EF4-FFF2-40B4-BE49-F238E27FC236}">
                <a16:creationId xmlns:a16="http://schemas.microsoft.com/office/drawing/2014/main" id="{08C733C3-B67E-DC5C-F4C1-189094C16201}"/>
              </a:ext>
            </a:extLst>
          </p:cNvPr>
          <p:cNvSpPr>
            <a:spLocks noGrp="1"/>
          </p:cNvSpPr>
          <p:nvPr>
            <p:ph idx="1"/>
          </p:nvPr>
        </p:nvSpPr>
        <p:spPr/>
        <p:txBody>
          <a:bodyPr>
            <a:normAutofit fontScale="55000" lnSpcReduction="20000"/>
          </a:bodyPr>
          <a:lstStyle/>
          <a:p>
            <a:pPr marL="0" indent="0">
              <a:buNone/>
            </a:pPr>
            <a:r>
              <a:rPr lang="en-US" b="1" dirty="0"/>
              <a:t>1. Patient History:</a:t>
            </a:r>
            <a:endParaRPr lang="en-US" dirty="0"/>
          </a:p>
          <a:p>
            <a:r>
              <a:rPr lang="en-US" b="1" dirty="0"/>
              <a:t>Cardiac History:</a:t>
            </a:r>
            <a:r>
              <a:rPr lang="en-US" dirty="0"/>
              <a:t> Mr. Williams has a history of CAD, managed hypertension, and chronic atrial fibrillation. His atrial fibrillation has been controlled with amiodarone, and his rate is managed with metoprolol. He was recently diagnosed with LBBB, raising concerns about potential underlying cardiac conditions, particularly in the setting of CAD.</a:t>
            </a:r>
          </a:p>
          <a:p>
            <a:r>
              <a:rPr lang="en-US" b="1" dirty="0"/>
              <a:t>Symptoms:</a:t>
            </a:r>
            <a:r>
              <a:rPr lang="en-US" dirty="0"/>
              <a:t> He reports occasional episodes of dizziness and mild shortness of breath, which his cardiologist attributes to his LBBB and underlying heart disease.</a:t>
            </a:r>
          </a:p>
          <a:p>
            <a:pPr marL="0" indent="0">
              <a:buNone/>
            </a:pPr>
            <a:endParaRPr lang="en-US" dirty="0"/>
          </a:p>
          <a:p>
            <a:pPr marL="0" indent="0">
              <a:buNone/>
            </a:pPr>
            <a:r>
              <a:rPr lang="en-US" b="1" dirty="0"/>
              <a:t>2. Physical Examination:</a:t>
            </a:r>
            <a:endParaRPr lang="en-US" dirty="0"/>
          </a:p>
          <a:p>
            <a:r>
              <a:rPr lang="en-US" b="1" dirty="0"/>
              <a:t>Vital Signs:</a:t>
            </a:r>
            <a:r>
              <a:rPr lang="en-US" dirty="0"/>
              <a:t> BP 130/85 mmHg, HR 65 bpm (irregular), RR 16, SpO2 98% on room air.</a:t>
            </a:r>
          </a:p>
          <a:p>
            <a:r>
              <a:rPr lang="en-US" b="1" dirty="0"/>
              <a:t>Cardiovascular Exam:</a:t>
            </a:r>
            <a:r>
              <a:rPr lang="en-US" dirty="0"/>
              <a:t> Irregularly irregular rhythm consistent with atrial fibrillation. No murmurs, but a loud S2 is noted, consistent with his LBBB.</a:t>
            </a:r>
          </a:p>
          <a:p>
            <a:pPr marL="0" indent="0">
              <a:buNone/>
            </a:pPr>
            <a:endParaRPr lang="en-US" dirty="0"/>
          </a:p>
          <a:p>
            <a:pPr marL="0" indent="0">
              <a:buNone/>
            </a:pPr>
            <a:r>
              <a:rPr lang="en-US" b="1" dirty="0"/>
              <a:t>3. Preoperative Testing:</a:t>
            </a:r>
            <a:endParaRPr lang="en-US" dirty="0"/>
          </a:p>
          <a:p>
            <a:r>
              <a:rPr lang="en-US" b="1" dirty="0"/>
              <a:t>ECG:</a:t>
            </a:r>
            <a:r>
              <a:rPr lang="en-US" dirty="0"/>
              <a:t> Confirms the presence of a left bundle branch block (LBBB) with a wide QRS complex (&gt;120 </a:t>
            </a:r>
            <a:r>
              <a:rPr lang="en-US" dirty="0" err="1"/>
              <a:t>ms</a:t>
            </a:r>
            <a:r>
              <a:rPr lang="en-US" dirty="0"/>
              <a:t>) and a right axis deviation. Atrial fibrillation is present with an average ventricular rate of 65 bpm.</a:t>
            </a:r>
          </a:p>
          <a:p>
            <a:r>
              <a:rPr lang="en-US" b="1" dirty="0"/>
              <a:t>Echocardiogram:</a:t>
            </a:r>
            <a:r>
              <a:rPr lang="en-US" dirty="0"/>
              <a:t> Shows left ventricular hypertrophy with a preserved ejection fraction (55%), and mild left atrial enlargement. No significant valvular disease is noted.</a:t>
            </a:r>
          </a:p>
          <a:p>
            <a:r>
              <a:rPr lang="en-US" b="1" dirty="0"/>
              <a:t>Labs:</a:t>
            </a:r>
            <a:r>
              <a:rPr lang="en-US" dirty="0"/>
              <a:t> INR is 2.3, indicating adequate anticoagulation control.</a:t>
            </a:r>
          </a:p>
          <a:p>
            <a:pPr marL="0" indent="0">
              <a:buNone/>
            </a:pPr>
            <a:endParaRPr lang="en-US" b="1" dirty="0"/>
          </a:p>
          <a:p>
            <a:pPr marL="0" indent="0">
              <a:buNone/>
            </a:pPr>
            <a:r>
              <a:rPr lang="en-US" b="1" dirty="0"/>
              <a:t>4. Risk Stratification:</a:t>
            </a:r>
            <a:endParaRPr lang="en-US" dirty="0"/>
          </a:p>
          <a:p>
            <a:r>
              <a:rPr lang="en-US" b="1" dirty="0"/>
              <a:t>Cardiac Risk:</a:t>
            </a:r>
            <a:r>
              <a:rPr lang="en-US" dirty="0"/>
              <a:t> Given his history of CAD, LBBB, and atrial fibrillation, Mr. Williams is at high risk for perioperative cardiac complications, including arrhythmias, myocardial ischemia, and heart block.</a:t>
            </a:r>
          </a:p>
          <a:p>
            <a:endParaRPr lang="en-US" dirty="0"/>
          </a:p>
        </p:txBody>
      </p:sp>
    </p:spTree>
    <p:extLst>
      <p:ext uri="{BB962C8B-B14F-4D97-AF65-F5344CB8AC3E}">
        <p14:creationId xmlns:p14="http://schemas.microsoft.com/office/powerpoint/2010/main" val="56952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C873-983C-47B9-3A91-493950DD844D}"/>
              </a:ext>
            </a:extLst>
          </p:cNvPr>
          <p:cNvSpPr>
            <a:spLocks noGrp="1"/>
          </p:cNvSpPr>
          <p:nvPr>
            <p:ph type="title"/>
          </p:nvPr>
        </p:nvSpPr>
        <p:spPr/>
        <p:txBody>
          <a:bodyPr/>
          <a:lstStyle/>
          <a:p>
            <a:r>
              <a:rPr lang="en-US" dirty="0"/>
              <a:t>ECG Leads</a:t>
            </a:r>
          </a:p>
        </p:txBody>
      </p:sp>
      <p:pic>
        <p:nvPicPr>
          <p:cNvPr id="2050" name="Picture 2" descr="Easi Lead Placement Diagram">
            <a:extLst>
              <a:ext uri="{FF2B5EF4-FFF2-40B4-BE49-F238E27FC236}">
                <a16:creationId xmlns:a16="http://schemas.microsoft.com/office/drawing/2014/main" id="{779CEA0C-723B-EA32-A00E-3A08FAD32A8F}"/>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5181600" y="1752600"/>
            <a:ext cx="3319887" cy="4876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12-Lead ECG Placement Guide with Illustrations">
            <a:extLst>
              <a:ext uri="{FF2B5EF4-FFF2-40B4-BE49-F238E27FC236}">
                <a16:creationId xmlns:a16="http://schemas.microsoft.com/office/drawing/2014/main" id="{AB02B01B-3A6D-EFDD-F981-64F5D6DFA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86000"/>
            <a:ext cx="4116814"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42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D11D-7E5D-0267-D53E-6588AAEA3141}"/>
              </a:ext>
            </a:extLst>
          </p:cNvPr>
          <p:cNvSpPr>
            <a:spLocks noGrp="1"/>
          </p:cNvSpPr>
          <p:nvPr>
            <p:ph type="title"/>
          </p:nvPr>
        </p:nvSpPr>
        <p:spPr/>
        <p:txBody>
          <a:bodyPr>
            <a:normAutofit fontScale="90000"/>
          </a:bodyPr>
          <a:lstStyle/>
          <a:p>
            <a:r>
              <a:rPr lang="en-US" b="1" dirty="0"/>
              <a:t>Discussion Points for Residents:</a:t>
            </a:r>
            <a:br>
              <a:rPr lang="en-US" b="1" dirty="0"/>
            </a:br>
            <a:endParaRPr lang="en-US" dirty="0"/>
          </a:p>
        </p:txBody>
      </p:sp>
      <p:sp>
        <p:nvSpPr>
          <p:cNvPr id="3" name="Content Placeholder 2">
            <a:extLst>
              <a:ext uri="{FF2B5EF4-FFF2-40B4-BE49-F238E27FC236}">
                <a16:creationId xmlns:a16="http://schemas.microsoft.com/office/drawing/2014/main" id="{42144547-14DF-6562-4920-1A2DEA5164E9}"/>
              </a:ext>
            </a:extLst>
          </p:cNvPr>
          <p:cNvSpPr>
            <a:spLocks noGrp="1"/>
          </p:cNvSpPr>
          <p:nvPr>
            <p:ph idx="1"/>
          </p:nvPr>
        </p:nvSpPr>
        <p:spPr/>
        <p:txBody>
          <a:bodyPr>
            <a:normAutofit fontScale="55000" lnSpcReduction="20000"/>
          </a:bodyPr>
          <a:lstStyle/>
          <a:p>
            <a:pPr marL="0" indent="0">
              <a:buNone/>
            </a:pPr>
            <a:r>
              <a:rPr lang="en-US" sz="2200" b="1" dirty="0"/>
              <a:t>Cardiac Conduction System and Action Potential:</a:t>
            </a:r>
            <a:endParaRPr lang="en-US" sz="2200" dirty="0"/>
          </a:p>
          <a:p>
            <a:pPr lvl="1"/>
            <a:r>
              <a:rPr lang="en-US" sz="2200" b="1" dirty="0"/>
              <a:t>Q1:</a:t>
            </a:r>
            <a:r>
              <a:rPr lang="en-US" sz="2200" dirty="0"/>
              <a:t> Explain the role of the cardiac conduction system, specifically the SA node, AV node, and bundle branches, in maintaining normal cardiac rhythm. How does a left bundle branch block (LBBB) alter normal conduction?</a:t>
            </a:r>
          </a:p>
          <a:p>
            <a:pPr lvl="1"/>
            <a:r>
              <a:rPr lang="en-US" sz="2200" b="1" dirty="0"/>
              <a:t>Q2:</a:t>
            </a:r>
            <a:r>
              <a:rPr lang="en-US" sz="2200" dirty="0"/>
              <a:t> Discuss the phases of the cardiac action potential and how disturbances in these phases can lead to arrhythmias.</a:t>
            </a:r>
          </a:p>
          <a:p>
            <a:pPr marL="274320" lvl="1" indent="0">
              <a:buNone/>
            </a:pPr>
            <a:endParaRPr lang="en-US" sz="2200" dirty="0"/>
          </a:p>
          <a:p>
            <a:pPr marL="0" indent="0">
              <a:buNone/>
            </a:pPr>
            <a:r>
              <a:rPr lang="en-US" sz="2200" b="1" dirty="0"/>
              <a:t>EKG/ECG Interpretation:</a:t>
            </a:r>
            <a:endParaRPr lang="en-US" sz="2200" dirty="0"/>
          </a:p>
          <a:p>
            <a:pPr lvl="1"/>
            <a:r>
              <a:rPr lang="en-US" sz="2200" b="1" dirty="0"/>
              <a:t>Q3:</a:t>
            </a:r>
            <a:r>
              <a:rPr lang="en-US" sz="2200" dirty="0"/>
              <a:t> What are the key features of LBBB on an ECG? How does LBBB affect the interpretation of ischemia in this patient, particularly in the context of his history of CAD?</a:t>
            </a:r>
          </a:p>
          <a:p>
            <a:pPr marL="274320" lvl="1" indent="0">
              <a:buNone/>
            </a:pPr>
            <a:endParaRPr lang="en-US" sz="2200" dirty="0"/>
          </a:p>
          <a:p>
            <a:pPr marL="0" indent="0">
              <a:buNone/>
            </a:pPr>
            <a:r>
              <a:rPr lang="en-US" sz="2200" b="1" dirty="0"/>
              <a:t>Cardiac Conduction Disturbances:</a:t>
            </a:r>
            <a:endParaRPr lang="en-US" sz="2200" dirty="0"/>
          </a:p>
          <a:p>
            <a:pPr lvl="1"/>
            <a:r>
              <a:rPr lang="en-US" sz="2200" b="1" dirty="0"/>
              <a:t>Q4:</a:t>
            </a:r>
            <a:r>
              <a:rPr lang="en-US" sz="2200" dirty="0"/>
              <a:t> What are the clinical implications of LBBB in the perioperative setting? How does it affect anesthetic management, particularly regarding monitoring and the potential for progression to complete heart block?</a:t>
            </a:r>
          </a:p>
          <a:p>
            <a:pPr marL="274320" lvl="1" indent="0">
              <a:buNone/>
            </a:pPr>
            <a:endParaRPr lang="en-US" sz="2200" dirty="0"/>
          </a:p>
          <a:p>
            <a:pPr marL="0" indent="0">
              <a:buNone/>
            </a:pPr>
            <a:r>
              <a:rPr lang="en-US" sz="2200" b="1" dirty="0"/>
              <a:t>Treatment of Cardiac Disturbances:</a:t>
            </a:r>
            <a:endParaRPr lang="en-US" sz="2200" dirty="0"/>
          </a:p>
          <a:p>
            <a:pPr lvl="1"/>
            <a:r>
              <a:rPr lang="en-US" sz="2200" b="1" dirty="0"/>
              <a:t>Q5:</a:t>
            </a:r>
            <a:r>
              <a:rPr lang="en-US" sz="2200" dirty="0"/>
              <a:t> Given Mr. Williams’ atrial fibrillation and LBBB, what are the most appropriate treatment options for managing his arrhythmias perioperatively? Discuss the role of medications such as amiodarone and beta-blockers in this setting.</a:t>
            </a:r>
          </a:p>
          <a:p>
            <a:pPr lvl="1"/>
            <a:r>
              <a:rPr lang="en-US" sz="2200" b="1" dirty="0"/>
              <a:t>Q6:</a:t>
            </a:r>
            <a:r>
              <a:rPr lang="en-US" sz="2200" dirty="0"/>
              <a:t> How would you prepare for the potential need for pacing or other advanced cardiac interventions during surgery?</a:t>
            </a:r>
          </a:p>
          <a:p>
            <a:pPr lvl="1"/>
            <a:endParaRPr lang="en-US" sz="2200" dirty="0"/>
          </a:p>
          <a:p>
            <a:r>
              <a:rPr lang="en-US" sz="2200" b="1" dirty="0"/>
              <a:t>Anesthesia Interventions:</a:t>
            </a:r>
            <a:endParaRPr lang="en-US" sz="2200" dirty="0"/>
          </a:p>
          <a:p>
            <a:pPr lvl="1"/>
            <a:r>
              <a:rPr lang="en-US" sz="2200" b="1" dirty="0"/>
              <a:t>Q7:</a:t>
            </a:r>
            <a:r>
              <a:rPr lang="en-US" sz="2200" dirty="0"/>
              <a:t> What are the key anesthetic considerations for Mr. Williams, given his LBBB and atrial fibrillation? How would you adjust your anesthetic plan to minimize the risk of exacerbating his conduction disturbances?</a:t>
            </a:r>
          </a:p>
          <a:p>
            <a:endParaRPr lang="en-US" dirty="0"/>
          </a:p>
        </p:txBody>
      </p:sp>
    </p:spTree>
    <p:extLst>
      <p:ext uri="{BB962C8B-B14F-4D97-AF65-F5344CB8AC3E}">
        <p14:creationId xmlns:p14="http://schemas.microsoft.com/office/powerpoint/2010/main" val="2053472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D285-5CBD-AFE8-E2BE-ABFE97988AB6}"/>
              </a:ext>
            </a:extLst>
          </p:cNvPr>
          <p:cNvSpPr>
            <a:spLocks noGrp="1"/>
          </p:cNvSpPr>
          <p:nvPr>
            <p:ph type="title"/>
          </p:nvPr>
        </p:nvSpPr>
        <p:spPr/>
        <p:txBody>
          <a:bodyPr>
            <a:normAutofit fontScale="90000"/>
          </a:bodyPr>
          <a:lstStyle/>
          <a:p>
            <a:r>
              <a:rPr lang="en-US" b="1" dirty="0"/>
              <a:t>Intraoperative Management:</a:t>
            </a:r>
            <a:br>
              <a:rPr lang="en-US" b="1" dirty="0"/>
            </a:br>
            <a:endParaRPr lang="en-US" dirty="0"/>
          </a:p>
        </p:txBody>
      </p:sp>
      <p:sp>
        <p:nvSpPr>
          <p:cNvPr id="3" name="Content Placeholder 2">
            <a:extLst>
              <a:ext uri="{FF2B5EF4-FFF2-40B4-BE49-F238E27FC236}">
                <a16:creationId xmlns:a16="http://schemas.microsoft.com/office/drawing/2014/main" id="{C62C22FF-0396-9684-2581-FF2CCEB9C515}"/>
              </a:ext>
            </a:extLst>
          </p:cNvPr>
          <p:cNvSpPr>
            <a:spLocks noGrp="1"/>
          </p:cNvSpPr>
          <p:nvPr>
            <p:ph idx="1"/>
          </p:nvPr>
        </p:nvSpPr>
        <p:spPr/>
        <p:txBody>
          <a:bodyPr>
            <a:normAutofit fontScale="70000" lnSpcReduction="20000"/>
          </a:bodyPr>
          <a:lstStyle/>
          <a:p>
            <a:pPr marL="0" indent="0">
              <a:buNone/>
            </a:pPr>
            <a:r>
              <a:rPr lang="en-US" b="1" dirty="0"/>
              <a:t>Induction:</a:t>
            </a:r>
            <a:r>
              <a:rPr lang="en-US" dirty="0"/>
              <a:t> Mr. Williams is induced with etomidate, fentanyl, and rocuronium to minimize hemodynamic fluctuations. Given his history of LBBB, special care is taken to avoid significant drops in blood pressure that could precipitate ischemia or worsen conduction disturbances.</a:t>
            </a:r>
          </a:p>
          <a:p>
            <a:endParaRPr lang="en-US" b="1" dirty="0"/>
          </a:p>
          <a:p>
            <a:pPr marL="0" indent="0">
              <a:buNone/>
            </a:pPr>
            <a:r>
              <a:rPr lang="en-US" b="1" dirty="0"/>
              <a:t>Maintenance:</a:t>
            </a:r>
            <a:r>
              <a:rPr lang="en-US" dirty="0"/>
              <a:t> Anesthesia is maintained with a combination of sevoflurane and remifentanil. Continuous ECG monitoring is employed, with special attention to the QRS duration and any new changes that might indicate ischemia or progression to complete heart block. An external pacemaker is immediately available should it be needed.</a:t>
            </a:r>
          </a:p>
          <a:p>
            <a:pPr marL="0" indent="0">
              <a:buNone/>
            </a:pPr>
            <a:endParaRPr lang="en-US" dirty="0"/>
          </a:p>
          <a:p>
            <a:pPr marL="0" indent="0">
              <a:buNone/>
            </a:pPr>
            <a:r>
              <a:rPr lang="en-US" b="1" dirty="0"/>
              <a:t>Intraoperative Events: </a:t>
            </a:r>
            <a:r>
              <a:rPr lang="en-US" dirty="0"/>
              <a:t>Midway through the procedure, Mr. Williams develops bradycardia with a heart rate dropping to 45 bpm. The anesthetic team administers a small dose of atropine (0.5 mg) to increase the heart rate. The patient's heart rate responds appropriately, increasing to 65 bpm. Continuous monitoring is maintained to ensure no progression to complete heart block.</a:t>
            </a:r>
          </a:p>
          <a:p>
            <a:pPr marL="0" indent="0">
              <a:buNone/>
            </a:pPr>
            <a:endParaRPr lang="en-US" dirty="0"/>
          </a:p>
          <a:p>
            <a:pPr marL="0" indent="0">
              <a:buNone/>
            </a:pPr>
            <a:r>
              <a:rPr lang="en-US" dirty="0"/>
              <a:t>Later in the procedure, the patient experiences a drop in blood pressure (BP 85/50 mmHg). Phenylephrine is administered to increase SVR and maintain coronary perfusion, with a gradual improvement in blood pressure back to baseline levels.</a:t>
            </a:r>
          </a:p>
          <a:p>
            <a:pPr marL="0" indent="0">
              <a:buNone/>
            </a:pPr>
            <a:endParaRPr lang="en-US" dirty="0"/>
          </a:p>
        </p:txBody>
      </p:sp>
    </p:spTree>
    <p:extLst>
      <p:ext uri="{BB962C8B-B14F-4D97-AF65-F5344CB8AC3E}">
        <p14:creationId xmlns:p14="http://schemas.microsoft.com/office/powerpoint/2010/main" val="30791905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1EBAC-A2BA-1217-4537-473E7593CC35}"/>
              </a:ext>
            </a:extLst>
          </p:cNvPr>
          <p:cNvSpPr>
            <a:spLocks noGrp="1"/>
          </p:cNvSpPr>
          <p:nvPr>
            <p:ph type="title"/>
          </p:nvPr>
        </p:nvSpPr>
        <p:spPr/>
        <p:txBody>
          <a:bodyPr>
            <a:normAutofit fontScale="90000"/>
          </a:bodyPr>
          <a:lstStyle/>
          <a:p>
            <a:r>
              <a:rPr lang="en-US" b="1" dirty="0"/>
              <a:t>Postoperative Management:</a:t>
            </a:r>
            <a:br>
              <a:rPr lang="en-US" b="1" dirty="0"/>
            </a:br>
            <a:endParaRPr lang="en-US" dirty="0"/>
          </a:p>
        </p:txBody>
      </p:sp>
      <p:sp>
        <p:nvSpPr>
          <p:cNvPr id="3" name="Content Placeholder 2">
            <a:extLst>
              <a:ext uri="{FF2B5EF4-FFF2-40B4-BE49-F238E27FC236}">
                <a16:creationId xmlns:a16="http://schemas.microsoft.com/office/drawing/2014/main" id="{6360349A-3622-924A-4C91-F0FDF4FEFBEF}"/>
              </a:ext>
            </a:extLst>
          </p:cNvPr>
          <p:cNvSpPr>
            <a:spLocks noGrp="1"/>
          </p:cNvSpPr>
          <p:nvPr>
            <p:ph idx="1"/>
          </p:nvPr>
        </p:nvSpPr>
        <p:spPr/>
        <p:txBody>
          <a:bodyPr>
            <a:normAutofit fontScale="92500" lnSpcReduction="10000"/>
          </a:bodyPr>
          <a:lstStyle/>
          <a:p>
            <a:pPr marL="0" indent="0">
              <a:buNone/>
            </a:pPr>
            <a:r>
              <a:rPr lang="en-US" b="1" dirty="0"/>
              <a:t>Recovery:</a:t>
            </a:r>
            <a:r>
              <a:rPr lang="en-US" dirty="0"/>
              <a:t> Mr. Williams is extubated in the operating room and transferred to the PACU for continued monitoring. His ECG remains stable, with persistent LBBB but no signs of ischemia. Postoperative pain is managed with intravenous acetaminophen and low-dose morphine, titrated carefully to avoid respiratory depression.</a:t>
            </a:r>
          </a:p>
          <a:p>
            <a:pPr marL="0" indent="0">
              <a:buNone/>
            </a:pPr>
            <a:endParaRPr lang="en-US" dirty="0"/>
          </a:p>
          <a:p>
            <a:pPr marL="0" indent="0">
              <a:buNone/>
            </a:pPr>
            <a:r>
              <a:rPr lang="en-US" b="1" dirty="0"/>
              <a:t>Discussion Points:</a:t>
            </a:r>
            <a:endParaRPr lang="en-US" dirty="0"/>
          </a:p>
          <a:p>
            <a:r>
              <a:rPr lang="en-US" b="1" dirty="0"/>
              <a:t>Q8:</a:t>
            </a:r>
            <a:r>
              <a:rPr lang="en-US" dirty="0"/>
              <a:t> What are the key postoperative concerns for Mr. Williams, particularly regarding his LBBB and risk for arrhythmias? How would you manage these concerns in the PACU?</a:t>
            </a:r>
          </a:p>
          <a:p>
            <a:r>
              <a:rPr lang="en-US" b="1" dirty="0"/>
              <a:t>Q9:</a:t>
            </a:r>
            <a:r>
              <a:rPr lang="en-US" dirty="0"/>
              <a:t> How would you monitor for and manage potential complications such as bradycardia or heart block postoperatively?</a:t>
            </a:r>
          </a:p>
          <a:p>
            <a:endParaRPr lang="en-US" dirty="0"/>
          </a:p>
        </p:txBody>
      </p:sp>
    </p:spTree>
    <p:extLst>
      <p:ext uri="{BB962C8B-B14F-4D97-AF65-F5344CB8AC3E}">
        <p14:creationId xmlns:p14="http://schemas.microsoft.com/office/powerpoint/2010/main" val="3609970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D24F-E009-9E6D-DAF0-D27BCDC92116}"/>
              </a:ext>
            </a:extLst>
          </p:cNvPr>
          <p:cNvSpPr>
            <a:spLocks noGrp="1"/>
          </p:cNvSpPr>
          <p:nvPr>
            <p:ph type="title"/>
          </p:nvPr>
        </p:nvSpPr>
        <p:spPr/>
        <p:txBody>
          <a:bodyPr>
            <a:normAutofit fontScale="90000"/>
          </a:bodyPr>
          <a:lstStyle/>
          <a:p>
            <a:r>
              <a:rPr lang="en-US" b="1" dirty="0"/>
              <a:t>Conclusion:</a:t>
            </a:r>
            <a:br>
              <a:rPr lang="en-US" b="1" dirty="0"/>
            </a:br>
            <a:endParaRPr lang="en-US" dirty="0"/>
          </a:p>
        </p:txBody>
      </p:sp>
      <p:sp>
        <p:nvSpPr>
          <p:cNvPr id="3" name="Content Placeholder 2">
            <a:extLst>
              <a:ext uri="{FF2B5EF4-FFF2-40B4-BE49-F238E27FC236}">
                <a16:creationId xmlns:a16="http://schemas.microsoft.com/office/drawing/2014/main" id="{7E21B160-FACE-DC7A-7843-6D8FA77CD196}"/>
              </a:ext>
            </a:extLst>
          </p:cNvPr>
          <p:cNvSpPr>
            <a:spLocks noGrp="1"/>
          </p:cNvSpPr>
          <p:nvPr>
            <p:ph idx="1"/>
          </p:nvPr>
        </p:nvSpPr>
        <p:spPr/>
        <p:txBody>
          <a:bodyPr/>
          <a:lstStyle/>
          <a:p>
            <a:pPr marL="0" indent="0">
              <a:buNone/>
            </a:pPr>
            <a:r>
              <a:rPr lang="en-US" dirty="0"/>
              <a:t>This case study provides an opportunity to explore the complexities of managing a patient with abnormalities of cardiac conduction, specifically LBBB and atrial fibrillation, in the perioperative setting. It emphasizes the importance of understanding the cardiac conduction system, ECG interpretation, and the careful selection of anesthetic and pharmacologic interventions to minimize the risk of exacerbating conduction disturbances.</a:t>
            </a:r>
          </a:p>
          <a:p>
            <a:endParaRPr lang="en-US" dirty="0"/>
          </a:p>
        </p:txBody>
      </p:sp>
    </p:spTree>
    <p:extLst>
      <p:ext uri="{BB962C8B-B14F-4D97-AF65-F5344CB8AC3E}">
        <p14:creationId xmlns:p14="http://schemas.microsoft.com/office/powerpoint/2010/main" val="2833420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Conducting System </a:t>
            </a:r>
          </a:p>
        </p:txBody>
      </p:sp>
      <p:pic>
        <p:nvPicPr>
          <p:cNvPr id="1028" name="Picture 4" descr="Image result for cardiac electrical conduction syst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524000"/>
            <a:ext cx="6324600" cy="421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159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a:t>Nodal Firing Rates</a:t>
            </a:r>
            <a:endParaRPr lang="en-US" altLang="en-US" dirty="0"/>
          </a:p>
        </p:txBody>
      </p:sp>
      <p:sp>
        <p:nvSpPr>
          <p:cNvPr id="15363" name="Rectangle 3"/>
          <p:cNvSpPr>
            <a:spLocks noGrp="1" noChangeArrowheads="1"/>
          </p:cNvSpPr>
          <p:nvPr>
            <p:ph idx="1"/>
          </p:nvPr>
        </p:nvSpPr>
        <p:spPr/>
        <p:txBody>
          <a:bodyPr/>
          <a:lstStyle/>
          <a:p>
            <a:r>
              <a:rPr lang="en-US" altLang="en-US" dirty="0"/>
              <a:t>SA node = 60 to 100 bpm</a:t>
            </a:r>
          </a:p>
          <a:p>
            <a:endParaRPr lang="en-US" altLang="en-US" dirty="0"/>
          </a:p>
          <a:p>
            <a:r>
              <a:rPr lang="en-US" altLang="en-US" dirty="0"/>
              <a:t>AV node = </a:t>
            </a:r>
            <a:r>
              <a:rPr lang="en-US" dirty="0"/>
              <a:t>40 to 60 bpm</a:t>
            </a:r>
            <a:endParaRPr lang="en-US" altLang="en-US" dirty="0"/>
          </a:p>
          <a:p>
            <a:pPr marL="0" indent="0">
              <a:buNone/>
            </a:pPr>
            <a:endParaRPr lang="en-US" altLang="en-US" dirty="0"/>
          </a:p>
          <a:p>
            <a:r>
              <a:rPr lang="en-US" altLang="en-US" dirty="0"/>
              <a:t>AV bundle = </a:t>
            </a:r>
            <a:r>
              <a:rPr lang="en-US" dirty="0"/>
              <a:t>30 to 45 bpm </a:t>
            </a:r>
            <a:endParaRPr lang="en-US" altLang="en-US" dirty="0"/>
          </a:p>
          <a:p>
            <a:pPr marL="0" indent="0">
              <a:buNone/>
            </a:pPr>
            <a:endParaRPr lang="en-US" altLang="en-US" dirty="0"/>
          </a:p>
          <a:p>
            <a:r>
              <a:rPr lang="en-US" altLang="en-US" dirty="0"/>
              <a:t>Purkinje fibers = </a:t>
            </a:r>
            <a:r>
              <a:rPr lang="en-US" dirty="0"/>
              <a:t>30 to 45 bpm </a:t>
            </a:r>
            <a:endParaRPr lang="en-US" altLang="en-US" dirty="0"/>
          </a:p>
        </p:txBody>
      </p:sp>
    </p:spTree>
    <p:extLst>
      <p:ext uri="{BB962C8B-B14F-4D97-AF65-F5344CB8AC3E}">
        <p14:creationId xmlns:p14="http://schemas.microsoft.com/office/powerpoint/2010/main" val="145198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5BE5-0030-A629-6873-821DBFAED575}"/>
              </a:ext>
            </a:extLst>
          </p:cNvPr>
          <p:cNvSpPr>
            <a:spLocks noGrp="1"/>
          </p:cNvSpPr>
          <p:nvPr>
            <p:ph type="title"/>
          </p:nvPr>
        </p:nvSpPr>
        <p:spPr/>
        <p:txBody>
          <a:bodyPr/>
          <a:lstStyle/>
          <a:p>
            <a:r>
              <a:rPr lang="en-US" dirty="0"/>
              <a:t>Cardiac Action Potential</a:t>
            </a:r>
          </a:p>
        </p:txBody>
      </p:sp>
      <p:pic>
        <p:nvPicPr>
          <p:cNvPr id="4" name="Online Media 3" title="Cardiac Action Potential, Animation.">
            <a:hlinkClick r:id="" action="ppaction://media"/>
            <a:extLst>
              <a:ext uri="{FF2B5EF4-FFF2-40B4-BE49-F238E27FC236}">
                <a16:creationId xmlns:a16="http://schemas.microsoft.com/office/drawing/2014/main" id="{4A413C2D-749C-E61C-BE30-BDBCDBA30CE9}"/>
              </a:ext>
            </a:extLst>
          </p:cNvPr>
          <p:cNvPicPr>
            <a:picLocks noGrp="1" noRot="1" noChangeAspect="1"/>
          </p:cNvPicPr>
          <p:nvPr>
            <p:ph idx="1"/>
            <a:videoFile r:link="rId1"/>
          </p:nvPr>
        </p:nvPicPr>
        <p:blipFill>
          <a:blip r:embed="rId4"/>
          <a:stretch>
            <a:fillRect/>
          </a:stretch>
        </p:blipFill>
        <p:spPr>
          <a:xfrm>
            <a:off x="457200" y="1714500"/>
            <a:ext cx="8229600" cy="4649788"/>
          </a:xfrm>
          <a:prstGeom prst="rect">
            <a:avLst/>
          </a:prstGeom>
        </p:spPr>
      </p:pic>
    </p:spTree>
    <p:extLst>
      <p:ext uri="{BB962C8B-B14F-4D97-AF65-F5344CB8AC3E}">
        <p14:creationId xmlns:p14="http://schemas.microsoft.com/office/powerpoint/2010/main" val="296563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extLst>
    <a:ext uri="{05A4C25C-085E-4340-85A3-A5531E510DB2}">
      <thm15:themeFamily xmlns:thm15="http://schemas.microsoft.com/office/thememl/2012/main" name="Clarity" id="{B18B3E46-00A2-44F6-9852-1DD2CA640E91}" vid="{8D084F2A-B67A-4FED-9276-67AB17046B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3303</TotalTime>
  <Words>3820</Words>
  <Application>Microsoft Office PowerPoint</Application>
  <PresentationFormat>On-screen Show (4:3)</PresentationFormat>
  <Paragraphs>533</Paragraphs>
  <Slides>63</Slides>
  <Notes>58</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Times New Roman</vt:lpstr>
      <vt:lpstr>YouTube Sans</vt:lpstr>
      <vt:lpstr>Clarity</vt:lpstr>
      <vt:lpstr>Abnormalities of  Cardiac Conduction</vt:lpstr>
      <vt:lpstr>Objectives</vt:lpstr>
      <vt:lpstr>Cardiac Conduction</vt:lpstr>
      <vt:lpstr>Cardiac Conduction System</vt:lpstr>
      <vt:lpstr>EKG</vt:lpstr>
      <vt:lpstr>ECG Leads</vt:lpstr>
      <vt:lpstr>Conducting System </vt:lpstr>
      <vt:lpstr>Nodal Firing Rates</vt:lpstr>
      <vt:lpstr>Cardiac Action Potential</vt:lpstr>
      <vt:lpstr>Cardiac Conduction</vt:lpstr>
      <vt:lpstr>What you need to know: </vt:lpstr>
      <vt:lpstr>Sodium-Potassium ATPase Pump </vt:lpstr>
      <vt:lpstr>Phases</vt:lpstr>
      <vt:lpstr>Refractory Period </vt:lpstr>
      <vt:lpstr>Refractory Period</vt:lpstr>
      <vt:lpstr>SOBEPOCA – “South Beach Polka”</vt:lpstr>
      <vt:lpstr>Cardiac Dysrhythmias</vt:lpstr>
      <vt:lpstr>Mechanisms of Tachydysrhythmias</vt:lpstr>
      <vt:lpstr>First degree AV block</vt:lpstr>
      <vt:lpstr>Second Degree Heart Blocks</vt:lpstr>
      <vt:lpstr>3rd Degree Heart Block</vt:lpstr>
      <vt:lpstr>Intraventricular Conduction Disturbances</vt:lpstr>
      <vt:lpstr>Bundle Branch Blocks (BBBs)</vt:lpstr>
      <vt:lpstr>RBBB </vt:lpstr>
      <vt:lpstr>rSR</vt:lpstr>
      <vt:lpstr>LBBB</vt:lpstr>
      <vt:lpstr>Artificial Cardiac Pacemakers</vt:lpstr>
      <vt:lpstr>Pacing Modes </vt:lpstr>
      <vt:lpstr>Pacemakers</vt:lpstr>
      <vt:lpstr>Rate Adaptive Pacers</vt:lpstr>
      <vt:lpstr>Implanted Cardioverter-defibrillator (ICD) </vt:lpstr>
      <vt:lpstr>Surgery in patients with cardiac devices</vt:lpstr>
      <vt:lpstr>Surgery in patients with cardiac devices</vt:lpstr>
      <vt:lpstr>Dysrhythmia overview</vt:lpstr>
      <vt:lpstr>Mechanisms of tachydysrhythmias</vt:lpstr>
      <vt:lpstr>Sinus Tachycardia</vt:lpstr>
      <vt:lpstr>PowerPoint Presentation</vt:lpstr>
      <vt:lpstr>Premature Atrial Beats</vt:lpstr>
      <vt:lpstr>Paroxysmal Supraventricular Tachycardia (PSVT)</vt:lpstr>
      <vt:lpstr>Delta Wave </vt:lpstr>
      <vt:lpstr>Wolf-Parkinson-White Syndrome</vt:lpstr>
      <vt:lpstr>Wolf-Parkinson-White Syndrome</vt:lpstr>
      <vt:lpstr>Wolf-Parkinson-White Syndrome</vt:lpstr>
      <vt:lpstr>Atrial Fibrillation</vt:lpstr>
      <vt:lpstr>Atrial Flutter</vt:lpstr>
      <vt:lpstr>Premature Ventricular Contractions (PVCs)</vt:lpstr>
      <vt:lpstr>PowerPoint Presentation</vt:lpstr>
      <vt:lpstr>Ventricular Tachycardia</vt:lpstr>
      <vt:lpstr>Ventricular Fibrillation</vt:lpstr>
      <vt:lpstr>Sinus Bradycardia</vt:lpstr>
      <vt:lpstr>PowerPoint Presentation</vt:lpstr>
      <vt:lpstr>Sinus Bradycardia During Regional Anesthetics </vt:lpstr>
      <vt:lpstr>Prolonged QT Syndrome</vt:lpstr>
      <vt:lpstr>Prolonged QT Syndrome</vt:lpstr>
      <vt:lpstr>Junctional Rhythm</vt:lpstr>
      <vt:lpstr>Medications for treatment of cardiac dysrhythmias</vt:lpstr>
      <vt:lpstr>Living Arrhythmias </vt:lpstr>
      <vt:lpstr>Case Summary: </vt:lpstr>
      <vt:lpstr>Preoperative Evaluation: </vt:lpstr>
      <vt:lpstr>Discussion Points for Residents: </vt:lpstr>
      <vt:lpstr>Intraoperative Management: </vt:lpstr>
      <vt:lpstr>Postoperative Management: </vt:lpstr>
      <vt:lpstr>Conclusion: </vt:lpstr>
    </vt:vector>
  </TitlesOfParts>
  <Manager/>
  <Company>UMSON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Abnormalities of Cardiac Conduction</dc:title>
  <dc:subject/>
  <dc:creator>Michelle Gonzalez</dc:creator>
  <cp:keywords/>
  <dc:description/>
  <cp:lastModifiedBy>Gayden, Johnny</cp:lastModifiedBy>
  <cp:revision>81</cp:revision>
  <dcterms:created xsi:type="dcterms:W3CDTF">2009-01-27T12:34:59Z</dcterms:created>
  <dcterms:modified xsi:type="dcterms:W3CDTF">2024-08-13T19:49:05Z</dcterms:modified>
  <cp:category/>
</cp:coreProperties>
</file>