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586" r:id="rId2"/>
    <p:sldId id="1580" r:id="rId3"/>
    <p:sldId id="1582" r:id="rId4"/>
    <p:sldId id="1588" r:id="rId5"/>
    <p:sldId id="1583" r:id="rId6"/>
    <p:sldId id="1584" r:id="rId7"/>
    <p:sldId id="1581" r:id="rId8"/>
    <p:sldId id="1587" r:id="rId9"/>
    <p:sldId id="1589" r:id="rId10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290"/>
    <a:srgbClr val="3F9763"/>
    <a:srgbClr val="7215AB"/>
    <a:srgbClr val="FFFFFF"/>
    <a:srgbClr val="0000FF"/>
    <a:srgbClr val="FDF0D1"/>
    <a:srgbClr val="FFCCFF"/>
    <a:srgbClr val="5B3C05"/>
    <a:srgbClr val="002346"/>
    <a:srgbClr val="563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5179" autoAdjust="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FAAEB40-D287-4B29-88AE-9B2B937F9E55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CB798AF-F503-43A2-8CC8-D1F597055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1504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89DE7F3-560B-4ADF-90F2-B2E1EFE8DDEC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1837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4888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11D493A-4A0C-48E3-9788-4D669C03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1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Auction -141 </a:t>
            </a:r>
            <a:r>
              <a:rPr lang="en-US" dirty="0" err="1" smtClean="0"/>
              <a:t>numbers,amount</a:t>
            </a:r>
            <a:r>
              <a:rPr lang="en-US" dirty="0" smtClean="0"/>
              <a:t> 23.10 Lakh-From March 22 to </a:t>
            </a:r>
            <a:r>
              <a:rPr lang="en-US" dirty="0" err="1" smtClean="0"/>
              <a:t>jan</a:t>
            </a:r>
            <a:r>
              <a:rPr lang="en-US" dirty="0" smtClean="0"/>
              <a:t> 23</a:t>
            </a:r>
          </a:p>
          <a:p>
            <a:r>
              <a:rPr lang="en-US" dirty="0" smtClean="0"/>
              <a:t>App 4735 (94 Non-vanity )– 18 </a:t>
            </a:r>
            <a:r>
              <a:rPr lang="en-US" dirty="0" err="1" smtClean="0"/>
              <a:t>alkh</a:t>
            </a:r>
            <a:r>
              <a:rPr lang="en-US" dirty="0" smtClean="0"/>
              <a:t> and 1266 Vanity 46 Lakh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996F607-0035-4181-80F5-7721438F3804}" type="datetime1">
              <a:rPr lang="en-US" smtClean="0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D493A-4A0C-48E3-9788-4D669C03B8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C0649A1-CFA9-461F-B4B0-9A5FD272321C}" type="datetime1">
              <a:rPr lang="en-US" smtClean="0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D493A-4A0C-48E3-9788-4D669C03B8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1576_TitleMa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KG20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57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Connecting In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71550" y="3581400"/>
            <a:ext cx="7200900" cy="457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altLang="en-GB"/>
              <a:t>Click to edit Master title style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114800"/>
            <a:ext cx="5410200" cy="3810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13522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3743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17716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1625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2109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8256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86789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752600"/>
            <a:ext cx="3467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752600"/>
            <a:ext cx="3467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98468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95141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952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0185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7345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3281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157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9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2020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45720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29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752600"/>
            <a:ext cx="7086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GB"/>
              <a:t>c</a:t>
            </a:r>
            <a:r>
              <a:rPr lang="en-US" altLang="en-GB"/>
              <a:t>lick to edit </a:t>
            </a:r>
            <a:r>
              <a:rPr lang="en-IE" altLang="en-GB"/>
              <a:t>m</a:t>
            </a:r>
            <a:r>
              <a:rPr lang="en-US" altLang="en-GB"/>
              <a:t>aster text styles</a:t>
            </a:r>
          </a:p>
          <a:p>
            <a:pPr lvl="1"/>
            <a:r>
              <a:rPr lang="en-IE" altLang="en-GB"/>
              <a:t>s</a:t>
            </a:r>
            <a:r>
              <a:rPr lang="en-US" altLang="en-GB"/>
              <a:t>econd level</a:t>
            </a:r>
          </a:p>
          <a:p>
            <a:pPr lvl="2"/>
            <a:r>
              <a:rPr lang="en-IE" altLang="en-GB"/>
              <a:t>t</a:t>
            </a:r>
            <a:r>
              <a:rPr lang="en-US" altLang="en-GB"/>
              <a:t>hird level</a:t>
            </a:r>
          </a:p>
          <a:p>
            <a:pPr lvl="3"/>
            <a:r>
              <a:rPr lang="en-IE" altLang="en-GB"/>
              <a:t>f</a:t>
            </a:r>
            <a:r>
              <a:rPr lang="en-US" altLang="en-GB"/>
              <a:t>ourth level</a:t>
            </a:r>
          </a:p>
        </p:txBody>
      </p:sp>
      <p:sp>
        <p:nvSpPr>
          <p:cNvPr id="1030" name="Text Box 43"/>
          <p:cNvSpPr txBox="1">
            <a:spLocks noChangeArrowheads="1"/>
          </p:cNvSpPr>
          <p:nvPr/>
        </p:nvSpPr>
        <p:spPr bwMode="auto">
          <a:xfrm>
            <a:off x="3733800" y="6553200"/>
            <a:ext cx="1219200" cy="93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sp>
        <p:nvSpPr>
          <p:cNvPr id="1031" name="Text Box 44"/>
          <p:cNvSpPr txBox="1">
            <a:spLocks noChangeArrowheads="1"/>
          </p:cNvSpPr>
          <p:nvPr/>
        </p:nvSpPr>
        <p:spPr bwMode="auto">
          <a:xfrm>
            <a:off x="8382000" y="6553200"/>
            <a:ext cx="457200" cy="93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fld id="{7DFFDC56-293D-4AEE-8E14-83A329A30C8C}" type="slidenum">
              <a:rPr lang="en-US" sz="900" smtClean="0">
                <a:solidFill>
                  <a:srgbClr val="FFFF99"/>
                </a:solidFill>
                <a:latin typeface="Plump MT" pitchFamily="34" charset="0"/>
                <a:cs typeface="Arial" pitchFamily="34" charset="0"/>
              </a:rPr>
              <a:pPr algn="r" eaLnBrk="1" hangingPunct="1">
                <a:defRPr/>
              </a:pPr>
              <a:t>‹#›</a:t>
            </a:fld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sp>
        <p:nvSpPr>
          <p:cNvPr id="1032" name="Text Box 45"/>
          <p:cNvSpPr txBox="1">
            <a:spLocks noChangeArrowheads="1"/>
          </p:cNvSpPr>
          <p:nvPr/>
        </p:nvSpPr>
        <p:spPr bwMode="auto">
          <a:xfrm>
            <a:off x="304800" y="6535738"/>
            <a:ext cx="1219200" cy="93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AA64E34-ADC8-4912-A1D7-66597A80586A}" type="datetime5">
              <a:rPr lang="en-US" sz="900" smtClean="0">
                <a:solidFill>
                  <a:srgbClr val="FFFF99"/>
                </a:solidFill>
                <a:latin typeface="Plump MT" pitchFamily="34" charset="0"/>
                <a:cs typeface="Arial" pitchFamily="34" charset="0"/>
              </a:rPr>
              <a:pPr eaLnBrk="1" hangingPunct="1">
                <a:defRPr/>
              </a:pPr>
              <a:t>28-Mar-23</a:t>
            </a:fld>
            <a:endParaRPr lang="en-US" sz="900">
              <a:solidFill>
                <a:srgbClr val="FFFF99"/>
              </a:solidFill>
              <a:latin typeface="Plump MT" pitchFamily="34" charset="0"/>
              <a:cs typeface="Arial" pitchFamily="34" charset="0"/>
            </a:endParaRPr>
          </a:p>
        </p:txBody>
      </p:sp>
      <p:grpSp>
        <p:nvGrpSpPr>
          <p:cNvPr id="1033" name="Group 42"/>
          <p:cNvGrpSpPr>
            <a:grpSpLocks/>
          </p:cNvGrpSpPr>
          <p:nvPr/>
        </p:nvGrpSpPr>
        <p:grpSpPr bwMode="auto">
          <a:xfrm>
            <a:off x="0" y="304800"/>
            <a:ext cx="1600200" cy="1300163"/>
            <a:chOff x="0" y="192"/>
            <a:chExt cx="1008" cy="819"/>
          </a:xfrm>
        </p:grpSpPr>
        <p:pic>
          <p:nvPicPr>
            <p:cNvPr id="1034" name="Picture 40" descr="PKG2041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92"/>
              <a:ext cx="67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41" descr="Connecting India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"/>
              <a:ext cx="100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transition spd="slow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FFFF"/>
          </a:solidFill>
          <a:latin typeface="Plump MT" pitchFamily="34" charset="0"/>
        </a:defRPr>
      </a:lvl9pPr>
    </p:titleStyle>
    <p:bodyStyle>
      <a:lvl1pPr marL="627063" indent="-287338" algn="l" rtl="0" eaLnBrk="0" fontAlgn="base" hangingPunct="0">
        <a:spcBef>
          <a:spcPct val="10000"/>
        </a:spcBef>
        <a:spcAft>
          <a:spcPct val="30000"/>
        </a:spcAft>
        <a:buFont typeface="Wingdings" pitchFamily="2" charset="2"/>
        <a:buBlip>
          <a:blip r:embed="rId16"/>
        </a:buBlip>
        <a:defRPr sz="2400" b="1">
          <a:solidFill>
            <a:srgbClr val="000099"/>
          </a:solidFill>
          <a:latin typeface="+mn-lt"/>
          <a:ea typeface="+mn-ea"/>
          <a:cs typeface="+mn-cs"/>
        </a:defRPr>
      </a:lvl1pPr>
      <a:lvl2pPr marL="1028700" indent="-287338" algn="l" rtl="0" eaLnBrk="0" fontAlgn="base" hangingPunct="0">
        <a:spcBef>
          <a:spcPct val="10000"/>
        </a:spcBef>
        <a:spcAft>
          <a:spcPct val="30000"/>
        </a:spcAft>
        <a:buClr>
          <a:srgbClr val="007DA6"/>
        </a:buClr>
        <a:buSzPct val="75000"/>
        <a:buFont typeface="Wingdings" pitchFamily="2" charset="2"/>
        <a:buBlip>
          <a:blip r:embed="rId17"/>
        </a:buBlip>
        <a:defRPr sz="2200" b="1">
          <a:solidFill>
            <a:srgbClr val="990033"/>
          </a:solidFill>
          <a:latin typeface="+mn-lt"/>
        </a:defRPr>
      </a:lvl2pPr>
      <a:lvl3pPr marL="1427163" indent="-284163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828800" indent="-285750" algn="l" rtl="0" eaLnBrk="0" fontAlgn="base" hangingPunct="0">
        <a:spcBef>
          <a:spcPct val="20000"/>
        </a:spcBef>
        <a:spcAft>
          <a:spcPct val="0"/>
        </a:spcAft>
        <a:buClr>
          <a:srgbClr val="007DA6"/>
        </a:buClr>
        <a:buSzPct val="75000"/>
        <a:buFont typeface="Wingdings" pitchFamily="2" charset="2"/>
        <a:buBlip>
          <a:blip r:embed="rId18"/>
        </a:buBlip>
        <a:defRPr sz="2000">
          <a:solidFill>
            <a:schemeClr val="tx1"/>
          </a:solidFill>
          <a:latin typeface="Arial" charset="0"/>
        </a:defRPr>
      </a:lvl4pPr>
      <a:lvl5pPr marL="490061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53578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58150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62722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672941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%20year%20vanity%20sorted%20circle%20wise%20and%20datewise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file:///C:\Users\user\Desktop\ect%20vanity\2%20year%20vanity%20sorted%20circle%20wise%20and%20datewise.xl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1772816"/>
            <a:ext cx="6552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lvl="0" indent="-287338" eaLnBrk="0" hangingPunct="0">
              <a:spcBef>
                <a:spcPct val="10000"/>
              </a:spcBef>
              <a:spcAft>
                <a:spcPct val="30000"/>
              </a:spcAft>
              <a:buBlip>
                <a:blip r:embed="rId2"/>
              </a:buBlip>
            </a:pPr>
            <a:r>
              <a:rPr lang="en-US" sz="5400" b="1" kern="0" dirty="0">
                <a:solidFill>
                  <a:srgbClr val="000099"/>
                </a:solidFill>
                <a:latin typeface="Century Gothic"/>
              </a:rPr>
              <a:t>ECT meeting On Vanity NUMBERs on 07/02/2023</a:t>
            </a:r>
          </a:p>
        </p:txBody>
      </p:sp>
    </p:spTree>
    <p:extLst>
      <p:ext uri="{BB962C8B-B14F-4D97-AF65-F5344CB8AC3E}">
        <p14:creationId xmlns:p14="http://schemas.microsoft.com/office/powerpoint/2010/main" val="20779480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844824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Main objective behind this ECT is to increase the sale of Lower category popular Vanity Patterns (Fancy, L3 and L2) sale by decreasing the Vanity amount.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big leap in the sale of 94 Non-vanity </a:t>
            </a:r>
            <a:r>
              <a:rPr lang="en-US" dirty="0" smtClean="0"/>
              <a:t>number, </a:t>
            </a:r>
            <a:r>
              <a:rPr lang="en-US" dirty="0"/>
              <a:t>when </a:t>
            </a:r>
            <a:r>
              <a:rPr lang="en-US" dirty="0" smtClean="0"/>
              <a:t>its rate is decreased </a:t>
            </a:r>
            <a:r>
              <a:rPr lang="en-US" dirty="0"/>
              <a:t>from 2400 to 300 </a:t>
            </a:r>
            <a:r>
              <a:rPr lang="en-US" dirty="0" smtClean="0"/>
              <a:t>is the inspiration behind this proposal.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March 2022 up to Jan 2023 about </a:t>
            </a:r>
            <a:r>
              <a:rPr lang="en-US" b="1" dirty="0" smtClean="0"/>
              <a:t>141 </a:t>
            </a:r>
            <a:r>
              <a:rPr lang="en-US" dirty="0" smtClean="0"/>
              <a:t>numbers got sold in the e-Auction and have fetched an amount of </a:t>
            </a:r>
            <a:r>
              <a:rPr lang="en-US" b="1" dirty="0" smtClean="0"/>
              <a:t>23.10 Lakh</a:t>
            </a:r>
            <a:r>
              <a:rPr lang="en-US" dirty="0" smtClean="0"/>
              <a:t>. It is expected to double the vanity sale by implementation of the proposal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Also about </a:t>
            </a:r>
            <a:r>
              <a:rPr lang="en-US" b="1" dirty="0" smtClean="0"/>
              <a:t>4735 94 Non-Vanity </a:t>
            </a:r>
            <a:r>
              <a:rPr lang="en-US" dirty="0" smtClean="0"/>
              <a:t>numbers and </a:t>
            </a:r>
            <a:r>
              <a:rPr lang="en-US" b="1" dirty="0" smtClean="0"/>
              <a:t>1266 Vanity numbers </a:t>
            </a:r>
            <a:r>
              <a:rPr lang="en-US" dirty="0" smtClean="0"/>
              <a:t>got sold through the APPs in the last financial year ,which fetched an amount of </a:t>
            </a:r>
            <a:r>
              <a:rPr lang="en-US" b="1" dirty="0" smtClean="0"/>
              <a:t>Rs 18 </a:t>
            </a:r>
            <a:r>
              <a:rPr lang="en-US" b="1" dirty="0" err="1" smtClean="0"/>
              <a:t>lakh</a:t>
            </a:r>
            <a:r>
              <a:rPr lang="en-US" b="1" dirty="0" smtClean="0"/>
              <a:t> </a:t>
            </a:r>
            <a:r>
              <a:rPr lang="en-US" dirty="0" smtClean="0"/>
              <a:t>for 94 Non vanity and </a:t>
            </a:r>
            <a:r>
              <a:rPr lang="en-US" b="1" dirty="0" smtClean="0"/>
              <a:t>46 lakh </a:t>
            </a:r>
            <a:r>
              <a:rPr lang="en-US" dirty="0" smtClean="0"/>
              <a:t>for vanity Number.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04664"/>
            <a:ext cx="462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ECT Points for fixing Vanity Pattern Amount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9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93" y="1772816"/>
            <a:ext cx="7988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Amount for the </a:t>
            </a:r>
            <a:r>
              <a:rPr lang="en-US" dirty="0" smtClean="0"/>
              <a:t>Lower category Vanity </a:t>
            </a:r>
            <a:r>
              <a:rPr lang="en-US" dirty="0"/>
              <a:t>numbers are arrived considering the  feedbacks received from BA and also after analyzing the </a:t>
            </a:r>
            <a:r>
              <a:rPr lang="en-US" dirty="0" smtClean="0"/>
              <a:t>pattern of sale of Vanity numbers </a:t>
            </a:r>
            <a:r>
              <a:rPr lang="en-US" dirty="0"/>
              <a:t>from the Apps as well as E-Auction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higher vanity patterns, the amount was arrived after analyzing the purchase capacity and the sale pattern.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Previous ECT modification was done in July 2022.</a:t>
            </a:r>
            <a:r>
              <a:rPr lang="en-US" dirty="0" smtClean="0">
                <a:hlinkClick r:id="rId3" action="ppaction://hlinkfile"/>
              </a:rPr>
              <a:t>2 year vanity sorted circle wise and datewise.xlsx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Expected Revenue increase in the sale of Vanity Number through APP as well as through E-Auction after the implementation of the proposal is 50%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606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ECT Points for fixing Vanity Pattern Amount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53253"/>
              </p:ext>
            </p:extLst>
          </p:nvPr>
        </p:nvGraphicFramePr>
        <p:xfrm>
          <a:off x="7859216" y="32634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showAsIcon="1" r:id="rId4" imgW="914400" imgH="771480" progId="Excel.Sheet.12">
                  <p:link updateAutomatic="1"/>
                </p:oleObj>
              </mc:Choice>
              <mc:Fallback>
                <p:oleObj name="Worksheet" showAsIcon="1" r:id="rId4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9216" y="32634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2980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1484784"/>
          <a:ext cx="6994416" cy="4752529"/>
        </p:xfrm>
        <a:graphic>
          <a:graphicData uri="http://schemas.openxmlformats.org/drawingml/2006/table">
            <a:tbl>
              <a:tblPr/>
              <a:tblGrid>
                <a:gridCol w="3237865"/>
                <a:gridCol w="3756551"/>
              </a:tblGrid>
              <a:tr h="4851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Number series of Kerala Circle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8078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8281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8547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9188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9400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9446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9447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9495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9496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9497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 to 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8301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(0,8,9)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8304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(0,8,9)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8330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(0,8)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8289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(8,9)</a:t>
                      </a:r>
                    </a:p>
                  </a:txBody>
                  <a:tcPr marL="8709" marR="8709" marT="8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260648"/>
            <a:ext cx="66712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libri"/>
              </a:rPr>
              <a:t>Present Number series of Kerala Circle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27371"/>
              </p:ext>
            </p:extLst>
          </p:nvPr>
        </p:nvGraphicFramePr>
        <p:xfrm>
          <a:off x="539552" y="1484784"/>
          <a:ext cx="7776864" cy="4802776"/>
        </p:xfrm>
        <a:graphic>
          <a:graphicData uri="http://schemas.openxmlformats.org/drawingml/2006/table">
            <a:tbl>
              <a:tblPr/>
              <a:tblGrid>
                <a:gridCol w="3852428"/>
                <a:gridCol w="2147005"/>
                <a:gridCol w="1777431"/>
              </a:tblGrid>
              <a:tr h="258892">
                <a:tc gridSpan="3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Vanity pattern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sale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???AAAAA??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????AAAA??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????ACCBCC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???????786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??????WXYZ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??AAAAA???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????XYZ(XYZ+1)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??????ZYXW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??????ABAB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  <a:tr h="249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????AAAAA?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1680" y="260648"/>
            <a:ext cx="62646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Popular </a:t>
            </a:r>
            <a:r>
              <a:rPr lang="en-US" sz="2000" b="1" dirty="0">
                <a:solidFill>
                  <a:schemeClr val="bg1"/>
                </a:solidFill>
              </a:rPr>
              <a:t>vanity patterns </a:t>
            </a:r>
            <a:r>
              <a:rPr lang="en-US" sz="2000" b="1" dirty="0" smtClean="0">
                <a:solidFill>
                  <a:schemeClr val="bg1"/>
                </a:solidFill>
              </a:rPr>
              <a:t>through APPS </a:t>
            </a:r>
            <a:r>
              <a:rPr lang="en-US" sz="2000" b="1" dirty="0">
                <a:solidFill>
                  <a:schemeClr val="bg1"/>
                </a:solidFill>
              </a:rPr>
              <a:t>along with its sale </a:t>
            </a:r>
            <a:r>
              <a:rPr lang="en-US" sz="2000" b="1" dirty="0" smtClean="0">
                <a:solidFill>
                  <a:schemeClr val="bg1"/>
                </a:solidFill>
              </a:rPr>
              <a:t>figure (May </a:t>
            </a:r>
            <a:r>
              <a:rPr lang="en-US" sz="2000" b="1" dirty="0">
                <a:solidFill>
                  <a:schemeClr val="bg1"/>
                </a:solidFill>
              </a:rPr>
              <a:t>22 to Jan-23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509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08460"/>
              </p:ext>
            </p:extLst>
          </p:nvPr>
        </p:nvGraphicFramePr>
        <p:xfrm>
          <a:off x="539552" y="1124744"/>
          <a:ext cx="8136903" cy="5375442"/>
        </p:xfrm>
        <a:graphic>
          <a:graphicData uri="http://schemas.openxmlformats.org/drawingml/2006/table">
            <a:tbl>
              <a:tblPr/>
              <a:tblGrid>
                <a:gridCol w="2183402"/>
                <a:gridCol w="1179852"/>
                <a:gridCol w="867936"/>
                <a:gridCol w="867936"/>
                <a:gridCol w="867936"/>
                <a:gridCol w="867936"/>
                <a:gridCol w="1301905"/>
              </a:tblGrid>
              <a:tr h="275338">
                <a:tc gridSpan="7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Vanity pattern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Fancy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 Plus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??AA??BBBB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????ABCABC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??AAAA????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???????AAA(EVEN)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??AA?AAABB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???????AAA(ODD)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??????ABAB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?????AAAAA(ODD)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????AAAAA?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????AAAXYZ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??ABCBA???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??????ZYXW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5736" y="188640"/>
            <a:ext cx="56886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High moving vanity patterns </a:t>
            </a:r>
            <a:r>
              <a:rPr lang="en-US" sz="2000" b="1" dirty="0" smtClean="0">
                <a:solidFill>
                  <a:schemeClr val="bg1"/>
                </a:solidFill>
              </a:rPr>
              <a:t>of </a:t>
            </a:r>
            <a:r>
              <a:rPr lang="en-US" sz="2000" b="1" dirty="0">
                <a:solidFill>
                  <a:schemeClr val="bg1"/>
                </a:solidFill>
              </a:rPr>
              <a:t>E-auction along with its sale </a:t>
            </a:r>
            <a:r>
              <a:rPr lang="en-US" sz="2000" b="1" dirty="0" smtClean="0">
                <a:solidFill>
                  <a:schemeClr val="bg1"/>
                </a:solidFill>
              </a:rPr>
              <a:t>figure( </a:t>
            </a:r>
            <a:r>
              <a:rPr lang="en-US" sz="2000" b="1" dirty="0">
                <a:solidFill>
                  <a:schemeClr val="bg1"/>
                </a:solidFill>
              </a:rPr>
              <a:t>May 22 to Jan-23)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731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3569" y="1628796"/>
          <a:ext cx="7488832" cy="4536507"/>
        </p:xfrm>
        <a:graphic>
          <a:graphicData uri="http://schemas.openxmlformats.org/drawingml/2006/table">
            <a:tbl>
              <a:tblPr/>
              <a:tblGrid>
                <a:gridCol w="1274695"/>
                <a:gridCol w="887734"/>
                <a:gridCol w="1082840"/>
                <a:gridCol w="946266"/>
                <a:gridCol w="1082840"/>
                <a:gridCol w="838958"/>
                <a:gridCol w="1375499"/>
              </a:tblGrid>
              <a:tr h="35186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 Non-Vanity Sale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Vanity Sale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Sale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Revenue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Revenue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Revenue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338660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3,67,460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JUNE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33600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417386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4,50,986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JULY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470300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5,08,700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2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AUGUST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72936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639621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309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7,12,557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218418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959661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11,78,079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OCTOBER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839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297006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473416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7,70,422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NOVEMBER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1068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378072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417583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7,95,655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DECEMBER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387984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593186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9,83,216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351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JANUARY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360018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280918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6,40,936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0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4782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1815234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4590731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5031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57,67,075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1680" y="260648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Consolidated Revenue Statement  for sale of Vanity number through APP from May 22 to Jan-23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6683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536" y="1556792"/>
          <a:ext cx="7488833" cy="4633312"/>
        </p:xfrm>
        <a:graphic>
          <a:graphicData uri="http://schemas.openxmlformats.org/drawingml/2006/table">
            <a:tbl>
              <a:tblPr/>
              <a:tblGrid>
                <a:gridCol w="526110"/>
                <a:gridCol w="2852496"/>
                <a:gridCol w="2029995"/>
                <a:gridCol w="2080232"/>
              </a:tblGrid>
              <a:tr h="504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FF3300"/>
                          </a:solidFill>
                          <a:latin typeface="Franklin Gothic Demi Cond"/>
                        </a:rPr>
                        <a:t>Sl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Franklin Gothic Demi Cond"/>
                        </a:rPr>
                        <a:t> No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Franklin Gothic Demi Cond"/>
                        </a:rPr>
                        <a:t>E-auction Conducted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3300"/>
                          </a:solidFill>
                          <a:latin typeface="Franklin Gothic Demi Cond"/>
                        </a:rPr>
                        <a:t>Auctioned numbers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3300"/>
                          </a:solidFill>
                          <a:latin typeface="Franklin Gothic Demi Cond"/>
                        </a:rPr>
                        <a:t>Amount received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1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11/5/2022    to    17/5/2022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11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6600CC"/>
                          </a:solidFill>
                          <a:latin typeface="Franklin Gothic Demi Cond"/>
                        </a:rPr>
                        <a:t>173400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25/6/2022    to    1/7/2022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105300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3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19/7/2022    to    25/7/2022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8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84797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4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25/8/2022    to    2/9/2022 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394946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5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3/10/2022    to    9/10/2022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5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390226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6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29/10/2022  to    8/11/2022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30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216888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7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07/12/2022  to   16/12/2022</a:t>
                      </a:r>
                    </a:p>
                  </a:txBody>
                  <a:tcPr marL="6694" marR="6694" marT="66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24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313998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4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70C0"/>
                          </a:solidFill>
                          <a:latin typeface="Franklin Gothic Demi Cond"/>
                        </a:rPr>
                        <a:t>8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11/01/2023   to   20/01/2023</a:t>
                      </a:r>
                    </a:p>
                  </a:txBody>
                  <a:tcPr marL="6694" marR="6694" marT="66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3F9763"/>
                          </a:solidFill>
                          <a:latin typeface="Arial Narrow" pitchFamily="34" charset="0"/>
                        </a:rPr>
                        <a:t>33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630946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0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Total </a:t>
                      </a:r>
                      <a:r>
                        <a:rPr lang="en-US" sz="2000" b="0" i="0" u="none" strike="noStrike" dirty="0" smtClean="0">
                          <a:solidFill>
                            <a:srgbClr val="6600CC"/>
                          </a:solidFill>
                          <a:latin typeface="Franklin Gothic Demi Cond"/>
                        </a:rPr>
                        <a:t>from April 22 </a:t>
                      </a:r>
                      <a:r>
                        <a:rPr lang="en-US" sz="2000" b="0" i="0" u="none" strike="noStrike" dirty="0" err="1" smtClean="0">
                          <a:solidFill>
                            <a:srgbClr val="6600CC"/>
                          </a:solidFill>
                          <a:latin typeface="Franklin Gothic Demi Cond"/>
                        </a:rPr>
                        <a:t>upto</a:t>
                      </a:r>
                      <a:r>
                        <a:rPr lang="en-US" sz="2000" b="0" i="0" u="none" strike="noStrike" dirty="0" smtClean="0">
                          <a:solidFill>
                            <a:srgbClr val="6600CC"/>
                          </a:solidFill>
                          <a:latin typeface="Franklin Gothic Demi Cond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January 23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6600CC"/>
                          </a:solidFill>
                          <a:latin typeface="Franklin Gothic Demi Cond"/>
                        </a:rPr>
                        <a:t>141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6600CC"/>
                          </a:solidFill>
                          <a:latin typeface="Franklin Gothic Demi Cond"/>
                        </a:rPr>
                        <a:t>23,10,501</a:t>
                      </a:r>
                    </a:p>
                  </a:txBody>
                  <a:tcPr marL="6694" marR="6694" marT="6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3212976"/>
            <a:ext cx="4657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601290"/>
                </a:solidFill>
                <a:latin typeface="Monotype Corsiva" panose="03010101010201010101" pitchFamily="66" charset="0"/>
              </a:rPr>
              <a:t>THANK YOU</a:t>
            </a:r>
            <a:endParaRPr lang="en-US" sz="6600" b="1" dirty="0">
              <a:solidFill>
                <a:srgbClr val="60129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987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BSNL">
  <a:themeElements>
    <a:clrScheme name="ST pres colour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ST pres colour">
      <a:majorFont>
        <a:latin typeface="Plump M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 pres colou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 pres colou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 pres colou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26991</TotalTime>
  <Words>737</Words>
  <Application>Microsoft Office PowerPoint</Application>
  <PresentationFormat>On-screen Show (4:3)</PresentationFormat>
  <Paragraphs>358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Franklin Gothic Demi Cond</vt:lpstr>
      <vt:lpstr>Monotype Corsiva</vt:lpstr>
      <vt:lpstr>Plump MT</vt:lpstr>
      <vt:lpstr>Wingdings</vt:lpstr>
      <vt:lpstr>BSNL</vt:lpstr>
      <vt:lpstr>C:\Users\user\Desktop\ect vanity\2 year vanity sorted circle wise and datewise.xlsx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Target Achievement</dc:title>
  <dc:creator>skbharatwaj</dc:creator>
  <cp:lastModifiedBy>user</cp:lastModifiedBy>
  <cp:revision>3273</cp:revision>
  <cp:lastPrinted>2014-01-09T05:56:15Z</cp:lastPrinted>
  <dcterms:created xsi:type="dcterms:W3CDTF">2010-05-16T06:27:28Z</dcterms:created>
  <dcterms:modified xsi:type="dcterms:W3CDTF">2023-03-28T17:16:46Z</dcterms:modified>
</cp:coreProperties>
</file>