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1586" r:id="rId2"/>
    <p:sldId id="1580" r:id="rId3"/>
    <p:sldId id="1582" r:id="rId4"/>
    <p:sldId id="1583" r:id="rId5"/>
    <p:sldId id="1584" r:id="rId6"/>
    <p:sldId id="1581" r:id="rId7"/>
  </p:sldIdLst>
  <p:sldSz cx="9144000" cy="6858000" type="screen4x3"/>
  <p:notesSz cx="6858000" cy="9080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15AB"/>
    <a:srgbClr val="FFFFFF"/>
    <a:srgbClr val="0000FF"/>
    <a:srgbClr val="FDF0D1"/>
    <a:srgbClr val="FFCCFF"/>
    <a:srgbClr val="601290"/>
    <a:srgbClr val="5B3C05"/>
    <a:srgbClr val="002346"/>
    <a:srgbClr val="563C66"/>
    <a:srgbClr val="FEDE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95179" autoAdjust="0"/>
  </p:normalViewPr>
  <p:slideViewPr>
    <p:cSldViewPr>
      <p:cViewPr varScale="1">
        <p:scale>
          <a:sx n="82" d="100"/>
          <a:sy n="82" d="100"/>
        </p:scale>
        <p:origin x="10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-39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02" tIns="44801" rIns="89602" bIns="4480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33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02" tIns="44801" rIns="89602" bIns="4480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FFAAEB40-D287-4B29-88AE-9B2B937F9E55}" type="datetimeFigureOut">
              <a:rPr lang="en-US"/>
              <a:pPr>
                <a:defRPr/>
              </a:pPr>
              <a:t>2/6/2023</a:t>
            </a:fld>
            <a:endParaRPr lang="en-US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4888"/>
            <a:ext cx="297338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02" tIns="44801" rIns="89602" bIns="4480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8624888"/>
            <a:ext cx="297338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02" tIns="44801" rIns="89602" bIns="4480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FCB798AF-F503-43A2-8CC8-D1F5970555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1504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02" tIns="44801" rIns="89602" bIns="4480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02" tIns="44801" rIns="89602" bIns="4480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A89DE7F3-560B-4ADF-90F2-B2E1EFE8DDEC}" type="datetimeFigureOut">
              <a:rPr lang="en-US"/>
              <a:pPr>
                <a:defRPr/>
              </a:pPr>
              <a:t>2/6/2023</a:t>
            </a:fld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7288" y="681038"/>
            <a:ext cx="4541837" cy="34051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13238"/>
            <a:ext cx="5486400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02" tIns="44801" rIns="89602" bIns="448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24888"/>
            <a:ext cx="297338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02" tIns="44801" rIns="89602" bIns="4480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24888"/>
            <a:ext cx="297338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02" tIns="44801" rIns="89602" bIns="4480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911D493A-4A0C-48E3-9788-4D669C03B8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0171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1576_TitleMas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1" descr="PKG20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15779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0" descr="Connecting In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04800"/>
            <a:ext cx="22860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9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971550" y="3581400"/>
            <a:ext cx="7200900" cy="457200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altLang="en-GB"/>
              <a:t>Click to edit Master title style</a:t>
            </a:r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971550" y="4114800"/>
            <a:ext cx="5410200" cy="381000"/>
          </a:xfrm>
        </p:spPr>
        <p:txBody>
          <a:bodyPr anchor="ctr"/>
          <a:lstStyle>
            <a:lvl1pPr marL="0" indent="0">
              <a:buFont typeface="Wingdings" pitchFamily="2" charset="2"/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en-GB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135221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2374329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457200"/>
            <a:ext cx="177165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457200"/>
            <a:ext cx="516255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3210903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8825698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6867894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752600"/>
            <a:ext cx="34671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752600"/>
            <a:ext cx="34671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15984689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2951417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8952732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101859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4734596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8328151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3" descr="157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49"/>
          <p:cNvSpPr>
            <a:spLocks noChangeArrowheads="1"/>
          </p:cNvSpPr>
          <p:nvPr/>
        </p:nvSpPr>
        <p:spPr bwMode="auto">
          <a:xfrm>
            <a:off x="0" y="6019800"/>
            <a:ext cx="9144000" cy="838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20206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>
              <a:latin typeface="Century Gothic" pitchFamily="34" charset="0"/>
            </a:endParaRPr>
          </a:p>
        </p:txBody>
      </p:sp>
      <p:sp>
        <p:nvSpPr>
          <p:cNvPr id="1028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457200"/>
            <a:ext cx="6477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GB"/>
              <a:t>Click to edit Master title style</a:t>
            </a:r>
          </a:p>
        </p:txBody>
      </p:sp>
      <p:sp>
        <p:nvSpPr>
          <p:cNvPr id="1029" name="Rectangle 3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752600"/>
            <a:ext cx="7086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altLang="en-GB"/>
              <a:t>c</a:t>
            </a:r>
            <a:r>
              <a:rPr lang="en-US" altLang="en-GB"/>
              <a:t>lick to edit </a:t>
            </a:r>
            <a:r>
              <a:rPr lang="en-IE" altLang="en-GB"/>
              <a:t>m</a:t>
            </a:r>
            <a:r>
              <a:rPr lang="en-US" altLang="en-GB"/>
              <a:t>aster text styles</a:t>
            </a:r>
          </a:p>
          <a:p>
            <a:pPr lvl="1"/>
            <a:r>
              <a:rPr lang="en-IE" altLang="en-GB"/>
              <a:t>s</a:t>
            </a:r>
            <a:r>
              <a:rPr lang="en-US" altLang="en-GB"/>
              <a:t>econd level</a:t>
            </a:r>
          </a:p>
          <a:p>
            <a:pPr lvl="2"/>
            <a:r>
              <a:rPr lang="en-IE" altLang="en-GB"/>
              <a:t>t</a:t>
            </a:r>
            <a:r>
              <a:rPr lang="en-US" altLang="en-GB"/>
              <a:t>hird level</a:t>
            </a:r>
          </a:p>
          <a:p>
            <a:pPr lvl="3"/>
            <a:r>
              <a:rPr lang="en-IE" altLang="en-GB"/>
              <a:t>f</a:t>
            </a:r>
            <a:r>
              <a:rPr lang="en-US" altLang="en-GB"/>
              <a:t>ourth level</a:t>
            </a:r>
          </a:p>
        </p:txBody>
      </p:sp>
      <p:sp>
        <p:nvSpPr>
          <p:cNvPr id="1030" name="Text Box 43"/>
          <p:cNvSpPr txBox="1">
            <a:spLocks noChangeArrowheads="1"/>
          </p:cNvSpPr>
          <p:nvPr/>
        </p:nvSpPr>
        <p:spPr bwMode="auto">
          <a:xfrm>
            <a:off x="3733800" y="6553200"/>
            <a:ext cx="1219200" cy="9366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en-US" sz="900">
              <a:solidFill>
                <a:srgbClr val="FFFF99"/>
              </a:solidFill>
              <a:latin typeface="Plump MT" pitchFamily="34" charset="0"/>
              <a:cs typeface="Arial" pitchFamily="34" charset="0"/>
            </a:endParaRPr>
          </a:p>
        </p:txBody>
      </p:sp>
      <p:sp>
        <p:nvSpPr>
          <p:cNvPr id="1031" name="Text Box 44"/>
          <p:cNvSpPr txBox="1">
            <a:spLocks noChangeArrowheads="1"/>
          </p:cNvSpPr>
          <p:nvPr/>
        </p:nvSpPr>
        <p:spPr bwMode="auto">
          <a:xfrm>
            <a:off x="8382000" y="6553200"/>
            <a:ext cx="457200" cy="9366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fld id="{7DFFDC56-293D-4AEE-8E14-83A329A30C8C}" type="slidenum">
              <a:rPr lang="en-US" sz="900" smtClean="0">
                <a:solidFill>
                  <a:srgbClr val="FFFF99"/>
                </a:solidFill>
                <a:latin typeface="Plump MT" pitchFamily="34" charset="0"/>
                <a:cs typeface="Arial" pitchFamily="34" charset="0"/>
              </a:rPr>
              <a:pPr algn="r" eaLnBrk="1" hangingPunct="1">
                <a:defRPr/>
              </a:pPr>
              <a:t>‹#›</a:t>
            </a:fld>
            <a:endParaRPr lang="en-US" sz="900">
              <a:solidFill>
                <a:srgbClr val="FFFF99"/>
              </a:solidFill>
              <a:latin typeface="Plump MT" pitchFamily="34" charset="0"/>
              <a:cs typeface="Arial" pitchFamily="34" charset="0"/>
            </a:endParaRPr>
          </a:p>
        </p:txBody>
      </p:sp>
      <p:sp>
        <p:nvSpPr>
          <p:cNvPr id="1032" name="Text Box 45"/>
          <p:cNvSpPr txBox="1">
            <a:spLocks noChangeArrowheads="1"/>
          </p:cNvSpPr>
          <p:nvPr/>
        </p:nvSpPr>
        <p:spPr bwMode="auto">
          <a:xfrm>
            <a:off x="304800" y="6535738"/>
            <a:ext cx="1219200" cy="9366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3AA64E34-ADC8-4912-A1D7-66597A80586A}" type="datetime5">
              <a:rPr lang="en-US" sz="900" smtClean="0">
                <a:solidFill>
                  <a:srgbClr val="FFFF99"/>
                </a:solidFill>
                <a:latin typeface="Plump MT" pitchFamily="34" charset="0"/>
                <a:cs typeface="Arial" pitchFamily="34" charset="0"/>
              </a:rPr>
              <a:pPr eaLnBrk="1" hangingPunct="1">
                <a:defRPr/>
              </a:pPr>
              <a:t>6-Feb-23</a:t>
            </a:fld>
            <a:endParaRPr lang="en-US" sz="900">
              <a:solidFill>
                <a:srgbClr val="FFFF99"/>
              </a:solidFill>
              <a:latin typeface="Plump MT" pitchFamily="34" charset="0"/>
              <a:cs typeface="Arial" pitchFamily="34" charset="0"/>
            </a:endParaRPr>
          </a:p>
        </p:txBody>
      </p:sp>
      <p:grpSp>
        <p:nvGrpSpPr>
          <p:cNvPr id="1033" name="Group 42"/>
          <p:cNvGrpSpPr>
            <a:grpSpLocks/>
          </p:cNvGrpSpPr>
          <p:nvPr/>
        </p:nvGrpSpPr>
        <p:grpSpPr bwMode="auto">
          <a:xfrm>
            <a:off x="0" y="304800"/>
            <a:ext cx="1600200" cy="1300163"/>
            <a:chOff x="0" y="192"/>
            <a:chExt cx="1008" cy="819"/>
          </a:xfrm>
        </p:grpSpPr>
        <p:pic>
          <p:nvPicPr>
            <p:cNvPr id="1034" name="Picture 40" descr="PKG2041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" y="192"/>
              <a:ext cx="678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5" name="Picture 41" descr="Connecting India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68"/>
              <a:ext cx="1008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64" r:id="rId1"/>
    <p:sldLayoutId id="2147485554" r:id="rId2"/>
    <p:sldLayoutId id="2147485555" r:id="rId3"/>
    <p:sldLayoutId id="2147485556" r:id="rId4"/>
    <p:sldLayoutId id="2147485557" r:id="rId5"/>
    <p:sldLayoutId id="2147485558" r:id="rId6"/>
    <p:sldLayoutId id="2147485559" r:id="rId7"/>
    <p:sldLayoutId id="2147485560" r:id="rId8"/>
    <p:sldLayoutId id="2147485561" r:id="rId9"/>
    <p:sldLayoutId id="2147485562" r:id="rId10"/>
    <p:sldLayoutId id="2147485563" r:id="rId11"/>
  </p:sldLayoutIdLst>
  <p:transition spd="slow"/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FFFFFF"/>
          </a:solidFill>
          <a:latin typeface="Plump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FFFFFF"/>
          </a:solidFill>
          <a:latin typeface="Plump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FFFFFF"/>
          </a:solidFill>
          <a:latin typeface="Plump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FFFFFF"/>
          </a:solidFill>
          <a:latin typeface="Plump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FFFFFF"/>
          </a:solidFill>
          <a:latin typeface="Plump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FFFFFF"/>
          </a:solidFill>
          <a:latin typeface="Plump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FFFFFF"/>
          </a:solidFill>
          <a:latin typeface="Plump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FFFFFF"/>
          </a:solidFill>
          <a:latin typeface="Plump MT" pitchFamily="34" charset="0"/>
        </a:defRPr>
      </a:lvl9pPr>
    </p:titleStyle>
    <p:bodyStyle>
      <a:lvl1pPr marL="627063" indent="-287338" algn="l" rtl="0" eaLnBrk="0" fontAlgn="base" hangingPunct="0">
        <a:spcBef>
          <a:spcPct val="10000"/>
        </a:spcBef>
        <a:spcAft>
          <a:spcPct val="30000"/>
        </a:spcAft>
        <a:buFont typeface="Wingdings" pitchFamily="2" charset="2"/>
        <a:buBlip>
          <a:blip r:embed="rId16"/>
        </a:buBlip>
        <a:defRPr sz="2400" b="1">
          <a:solidFill>
            <a:srgbClr val="000099"/>
          </a:solidFill>
          <a:latin typeface="+mn-lt"/>
          <a:ea typeface="+mn-ea"/>
          <a:cs typeface="+mn-cs"/>
        </a:defRPr>
      </a:lvl1pPr>
      <a:lvl2pPr marL="1028700" indent="-287338" algn="l" rtl="0" eaLnBrk="0" fontAlgn="base" hangingPunct="0">
        <a:spcBef>
          <a:spcPct val="10000"/>
        </a:spcBef>
        <a:spcAft>
          <a:spcPct val="30000"/>
        </a:spcAft>
        <a:buClr>
          <a:srgbClr val="007DA6"/>
        </a:buClr>
        <a:buSzPct val="75000"/>
        <a:buFont typeface="Wingdings" pitchFamily="2" charset="2"/>
        <a:buBlip>
          <a:blip r:embed="rId17"/>
        </a:buBlip>
        <a:defRPr sz="2200" b="1">
          <a:solidFill>
            <a:srgbClr val="990033"/>
          </a:solidFill>
          <a:latin typeface="+mn-lt"/>
        </a:defRPr>
      </a:lvl2pPr>
      <a:lvl3pPr marL="1427163" indent="-284163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itchFamily="2" charset="2"/>
        <a:buBlip>
          <a:blip r:embed="rId16"/>
        </a:buBlip>
        <a:defRPr sz="2000">
          <a:solidFill>
            <a:schemeClr val="tx1"/>
          </a:solidFill>
          <a:latin typeface="+mn-lt"/>
        </a:defRPr>
      </a:lvl3pPr>
      <a:lvl4pPr marL="1828800" indent="-285750" algn="l" rtl="0" eaLnBrk="0" fontAlgn="base" hangingPunct="0">
        <a:spcBef>
          <a:spcPct val="20000"/>
        </a:spcBef>
        <a:spcAft>
          <a:spcPct val="0"/>
        </a:spcAft>
        <a:buClr>
          <a:srgbClr val="007DA6"/>
        </a:buClr>
        <a:buSzPct val="75000"/>
        <a:buFont typeface="Wingdings" pitchFamily="2" charset="2"/>
        <a:buBlip>
          <a:blip r:embed="rId18"/>
        </a:buBlip>
        <a:defRPr sz="2000">
          <a:solidFill>
            <a:schemeClr val="tx1"/>
          </a:solidFill>
          <a:latin typeface="Arial" charset="0"/>
        </a:defRPr>
      </a:lvl4pPr>
      <a:lvl5pPr marL="490061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535781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581501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627221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672941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47664" y="1772816"/>
            <a:ext cx="655272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7063" lvl="0" indent="-287338" eaLnBrk="0" hangingPunct="0">
              <a:spcBef>
                <a:spcPct val="10000"/>
              </a:spcBef>
              <a:spcAft>
                <a:spcPct val="30000"/>
              </a:spcAft>
              <a:buBlip>
                <a:blip r:embed="rId2"/>
              </a:buBlip>
            </a:pPr>
            <a:r>
              <a:rPr lang="en-US" sz="5400" b="1" kern="0" dirty="0">
                <a:solidFill>
                  <a:srgbClr val="000099"/>
                </a:solidFill>
                <a:latin typeface="Century Gothic"/>
              </a:rPr>
              <a:t>ECT meeting On Vanity NUMBERs on 07/02/2023</a:t>
            </a:r>
            <a:endParaRPr lang="en-US" sz="5400" b="1" kern="0" dirty="0">
              <a:solidFill>
                <a:srgbClr val="000099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77948063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5576" y="1844824"/>
            <a:ext cx="77768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Main objective behind this ECT is to increase the sale of Lower category popular Vanity Patterns (Fancy,L3 and L2) sale by decreasing their amount.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The big leap in the sale of 94 Non-vanity number when the amount </a:t>
            </a:r>
            <a:r>
              <a:rPr lang="en-US" dirty="0" smtClean="0"/>
              <a:t> </a:t>
            </a:r>
            <a:r>
              <a:rPr lang="en-US" dirty="0"/>
              <a:t>decreased from 2400 to 300 clearly underlines the above fact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From March 2022 up to Jan 2023 about 135 numbers got sold in the e-Auction and have fetched an amount of 20 Lakh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About 4735 94 Non-Vanity numbers and 1266 Vanity numbers got sold through the APPs which fetched an amount of Rs 18 lakh for t 94 Non vanity and 43 lakh for vanity Number in this financial year. The Amount  received through the sale of vanity numbers through surrender module is not included.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94964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7593" y="1772816"/>
            <a:ext cx="79888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The Amount for the </a:t>
            </a:r>
            <a:r>
              <a:rPr lang="en-US" dirty="0" smtClean="0"/>
              <a:t>Lower category Vanity </a:t>
            </a:r>
            <a:r>
              <a:rPr lang="en-US" dirty="0"/>
              <a:t>numbers are arrived considering the  feedbacks received from BA and also after analyzing the </a:t>
            </a:r>
            <a:r>
              <a:rPr lang="en-US" dirty="0" smtClean="0"/>
              <a:t>pattern of sale of Vanity numbers </a:t>
            </a:r>
            <a:r>
              <a:rPr lang="en-US" dirty="0"/>
              <a:t>from the Apps as well as E-Auction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For higher vanity patterns, the amount was arrived after analyzing the purchase capacity and the trend shown in the Vanity Pattern sale.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Previous ECT modification was done in July 2022.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Expected Revenue increase in the sale of Vanity Number through APP as well as through E-Auction after the new rate comes into effect is about 80%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98058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727371"/>
              </p:ext>
            </p:extLst>
          </p:nvPr>
        </p:nvGraphicFramePr>
        <p:xfrm>
          <a:off x="539552" y="1628802"/>
          <a:ext cx="7776864" cy="4802776"/>
        </p:xfrm>
        <a:graphic>
          <a:graphicData uri="http://schemas.openxmlformats.org/drawingml/2006/table">
            <a:tbl>
              <a:tblPr/>
              <a:tblGrid>
                <a:gridCol w="3852428"/>
                <a:gridCol w="2147005"/>
                <a:gridCol w="1777431"/>
              </a:tblGrid>
              <a:tr h="258892">
                <a:tc gridSpan="3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9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Vanity pattern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Category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sale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49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???????AAA(ODD)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L3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271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</a:tr>
              <a:tr h="249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???????AAA(EVEN)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L3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227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</a:tr>
              <a:tr h="249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??????AABB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Fancy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146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</a:tr>
              <a:tr h="249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???????XYZ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L3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62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</a:tr>
              <a:tr h="249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??????AAAA(EVEN)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L2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53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</a:tr>
              <a:tr h="249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?????AAAA?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L3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</a:tr>
              <a:tr h="249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???AAAAA??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L2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39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</a:tr>
              <a:tr h="249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????AAAA??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L3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37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</a:tr>
              <a:tr h="249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??????AAAA(ODD)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L3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</a:tr>
              <a:tr h="249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????ACCBCC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L2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</a:tr>
              <a:tr h="249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???????786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Fancy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</a:tr>
              <a:tr h="249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??????WXYZ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L2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</a:tr>
              <a:tr h="249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??AAAAA???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L2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</a:tr>
              <a:tr h="249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????XYZ(XYZ+1)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L2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</a:tr>
              <a:tr h="249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??????ZYXW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L3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</a:tr>
              <a:tr h="249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??????ABAB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Fancy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</a:tr>
              <a:tr h="249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????AAAAA?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L2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91680" y="260648"/>
            <a:ext cx="7112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High moving vanity patterns in APPS along with its sale </a:t>
            </a:r>
            <a:r>
              <a:rPr lang="en-US" b="1" dirty="0" smtClean="0">
                <a:solidFill>
                  <a:schemeClr val="bg1"/>
                </a:solidFill>
              </a:rPr>
              <a:t>figure                      ( </a:t>
            </a:r>
            <a:r>
              <a:rPr lang="en-US" b="1" dirty="0">
                <a:solidFill>
                  <a:schemeClr val="bg1"/>
                </a:solidFill>
              </a:rPr>
              <a:t>May 22 to Jan-23</a:t>
            </a:r>
            <a:r>
              <a:rPr lang="en-US" b="1" dirty="0">
                <a:solidFill>
                  <a:srgbClr val="000000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035091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708460"/>
              </p:ext>
            </p:extLst>
          </p:nvPr>
        </p:nvGraphicFramePr>
        <p:xfrm>
          <a:off x="1007097" y="1412776"/>
          <a:ext cx="8136903" cy="5375442"/>
        </p:xfrm>
        <a:graphic>
          <a:graphicData uri="http://schemas.openxmlformats.org/drawingml/2006/table">
            <a:tbl>
              <a:tblPr/>
              <a:tblGrid>
                <a:gridCol w="2183402"/>
                <a:gridCol w="1179852"/>
                <a:gridCol w="867936"/>
                <a:gridCol w="867936"/>
                <a:gridCol w="867936"/>
                <a:gridCol w="867936"/>
                <a:gridCol w="1301905"/>
              </a:tblGrid>
              <a:tr h="275338">
                <a:tc gridSpan="7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533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Vanity pattern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Fancy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L1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L1 Plus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L2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L3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7533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??AA??BBBB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33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??????AAAA(ODD)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33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?????AAAA?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33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????ABCABC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33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??????AAAA(EVEN)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33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??????AABB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33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?????AAAAA(EVEN)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33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??AAAA????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33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???????AAA(EVEN)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33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??AA?AAABB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33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???????AAA(ODD)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33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??????ABAB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33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?????AAAAA(ODD)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33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????AAAAA?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33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????AAAXYZ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33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??ABCBA???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33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??????ZYXW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95736" y="188640"/>
            <a:ext cx="568863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High moving vanity patterns in E-auction along with its sale </a:t>
            </a:r>
            <a:r>
              <a:rPr lang="en-US" sz="2000" b="1" dirty="0" smtClean="0">
                <a:solidFill>
                  <a:schemeClr val="bg1"/>
                </a:solidFill>
              </a:rPr>
              <a:t>figure( </a:t>
            </a:r>
            <a:r>
              <a:rPr lang="en-US" sz="2000" b="1" dirty="0">
                <a:solidFill>
                  <a:schemeClr val="bg1"/>
                </a:solidFill>
              </a:rPr>
              <a:t>May 22 to Jan-23)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573146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678044"/>
              </p:ext>
            </p:extLst>
          </p:nvPr>
        </p:nvGraphicFramePr>
        <p:xfrm>
          <a:off x="611561" y="1340771"/>
          <a:ext cx="7920879" cy="4896540"/>
        </p:xfrm>
        <a:graphic>
          <a:graphicData uri="http://schemas.openxmlformats.org/drawingml/2006/table">
            <a:tbl>
              <a:tblPr/>
              <a:tblGrid>
                <a:gridCol w="1348235"/>
                <a:gridCol w="938949"/>
                <a:gridCol w="1145312"/>
                <a:gridCol w="1000858"/>
                <a:gridCol w="1145312"/>
                <a:gridCol w="887359"/>
                <a:gridCol w="1454854"/>
              </a:tblGrid>
              <a:tr h="647378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Consolidated Revenue Statement from May 22 to Jan-23</a:t>
                      </a:r>
                    </a:p>
                  </a:txBody>
                  <a:tcPr marL="9227" marR="9227" marT="9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9575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227" marR="9227" marT="92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 Non-Vanity Sale</a:t>
                      </a:r>
                    </a:p>
                  </a:txBody>
                  <a:tcPr marL="9227" marR="9227" marT="92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Vanity Sale</a:t>
                      </a:r>
                    </a:p>
                  </a:txBody>
                  <a:tcPr marL="9227" marR="9227" marT="92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Sale</a:t>
                      </a:r>
                    </a:p>
                  </a:txBody>
                  <a:tcPr marL="9227" marR="9227" marT="92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95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 </a:t>
                      </a:r>
                    </a:p>
                  </a:txBody>
                  <a:tcPr marL="9227" marR="9227" marT="92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Revenue</a:t>
                      </a:r>
                    </a:p>
                  </a:txBody>
                  <a:tcPr marL="9227" marR="9227" marT="92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 </a:t>
                      </a:r>
                    </a:p>
                  </a:txBody>
                  <a:tcPr marL="9227" marR="9227" marT="92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Revenue</a:t>
                      </a:r>
                    </a:p>
                  </a:txBody>
                  <a:tcPr marL="9227" marR="9227" marT="92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 </a:t>
                      </a:r>
                    </a:p>
                  </a:txBody>
                  <a:tcPr marL="9227" marR="9227" marT="92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Revenue</a:t>
                      </a:r>
                    </a:p>
                  </a:txBody>
                  <a:tcPr marL="9227" marR="9227" marT="92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</a:tr>
              <a:tr h="32957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9227" marR="9227" marT="92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227" marR="9227" marT="92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28800</a:t>
                      </a:r>
                    </a:p>
                  </a:txBody>
                  <a:tcPr marL="9227" marR="9227" marT="92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9227" marR="9227" marT="92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338660</a:t>
                      </a:r>
                    </a:p>
                  </a:txBody>
                  <a:tcPr marL="9227" marR="9227" marT="92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9227" marR="9227" marT="92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367,460</a:t>
                      </a:r>
                    </a:p>
                  </a:txBody>
                  <a:tcPr marL="9227" marR="9227" marT="92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32957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</a:p>
                  </a:txBody>
                  <a:tcPr marL="9227" marR="9227" marT="92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227" marR="9227" marT="92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33600</a:t>
                      </a:r>
                    </a:p>
                  </a:txBody>
                  <a:tcPr marL="9227" marR="9227" marT="92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9227" marR="9227" marT="92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417386</a:t>
                      </a:r>
                    </a:p>
                  </a:txBody>
                  <a:tcPr marL="9227" marR="9227" marT="92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</a:t>
                      </a:r>
                    </a:p>
                  </a:txBody>
                  <a:tcPr marL="9227" marR="9227" marT="92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450,986</a:t>
                      </a:r>
                    </a:p>
                  </a:txBody>
                  <a:tcPr marL="9227" marR="9227" marT="92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32957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JULY</a:t>
                      </a:r>
                    </a:p>
                  </a:txBody>
                  <a:tcPr marL="9227" marR="9227" marT="92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227" marR="9227" marT="92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38400</a:t>
                      </a:r>
                    </a:p>
                  </a:txBody>
                  <a:tcPr marL="9227" marR="9227" marT="92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9227" marR="9227" marT="92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470300</a:t>
                      </a:r>
                    </a:p>
                  </a:txBody>
                  <a:tcPr marL="9227" marR="9227" marT="92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9227" marR="9227" marT="92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508,700</a:t>
                      </a:r>
                    </a:p>
                  </a:txBody>
                  <a:tcPr marL="9227" marR="9227" marT="92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49436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AUGUST</a:t>
                      </a:r>
                    </a:p>
                  </a:txBody>
                  <a:tcPr marL="9227" marR="9227" marT="92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227" marR="9227" marT="92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72936</a:t>
                      </a:r>
                    </a:p>
                  </a:txBody>
                  <a:tcPr marL="9227" marR="9227" marT="92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9227" marR="9227" marT="92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639621</a:t>
                      </a:r>
                    </a:p>
                  </a:txBody>
                  <a:tcPr marL="9227" marR="9227" marT="92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</a:t>
                      </a:r>
                    </a:p>
                  </a:txBody>
                  <a:tcPr marL="9227" marR="9227" marT="92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712,557</a:t>
                      </a:r>
                    </a:p>
                  </a:txBody>
                  <a:tcPr marL="9227" marR="9227" marT="92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32957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SEPTEMBER</a:t>
                      </a:r>
                    </a:p>
                  </a:txBody>
                  <a:tcPr marL="9227" marR="9227" marT="92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617</a:t>
                      </a:r>
                    </a:p>
                  </a:txBody>
                  <a:tcPr marL="9227" marR="9227" marT="92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218418</a:t>
                      </a:r>
                    </a:p>
                  </a:txBody>
                  <a:tcPr marL="9227" marR="9227" marT="92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227" marR="9227" marT="92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959661</a:t>
                      </a:r>
                    </a:p>
                  </a:txBody>
                  <a:tcPr marL="9227" marR="9227" marT="92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797</a:t>
                      </a:r>
                    </a:p>
                  </a:txBody>
                  <a:tcPr marL="9227" marR="9227" marT="92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1,178,079</a:t>
                      </a:r>
                    </a:p>
                  </a:txBody>
                  <a:tcPr marL="9227" marR="9227" marT="92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32957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OCTOBER</a:t>
                      </a:r>
                    </a:p>
                  </a:txBody>
                  <a:tcPr marL="9227" marR="9227" marT="92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839</a:t>
                      </a:r>
                    </a:p>
                  </a:txBody>
                  <a:tcPr marL="9227" marR="9227" marT="92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297006</a:t>
                      </a:r>
                    </a:p>
                  </a:txBody>
                  <a:tcPr marL="9227" marR="9227" marT="92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227" marR="9227" marT="92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473416</a:t>
                      </a:r>
                    </a:p>
                  </a:txBody>
                  <a:tcPr marL="9227" marR="9227" marT="92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961</a:t>
                      </a:r>
                    </a:p>
                  </a:txBody>
                  <a:tcPr marL="9227" marR="9227" marT="92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770422</a:t>
                      </a:r>
                    </a:p>
                  </a:txBody>
                  <a:tcPr marL="9227" marR="9227" marT="92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32957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NOVEMBER</a:t>
                      </a:r>
                    </a:p>
                  </a:txBody>
                  <a:tcPr marL="9227" marR="9227" marT="92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1068</a:t>
                      </a:r>
                    </a:p>
                  </a:txBody>
                  <a:tcPr marL="9227" marR="9227" marT="92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378072</a:t>
                      </a:r>
                    </a:p>
                  </a:txBody>
                  <a:tcPr marL="9227" marR="9227" marT="92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227" marR="9227" marT="92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417583</a:t>
                      </a:r>
                    </a:p>
                  </a:txBody>
                  <a:tcPr marL="9227" marR="9227" marT="92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1182</a:t>
                      </a:r>
                    </a:p>
                  </a:txBody>
                  <a:tcPr marL="9227" marR="9227" marT="92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795655</a:t>
                      </a:r>
                    </a:p>
                  </a:txBody>
                  <a:tcPr marL="9227" marR="9227" marT="92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32957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DECEMBER</a:t>
                      </a:r>
                    </a:p>
                  </a:txBody>
                  <a:tcPr marL="9227" marR="9227" marT="92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1096</a:t>
                      </a:r>
                    </a:p>
                  </a:txBody>
                  <a:tcPr marL="9227" marR="9227" marT="92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390030</a:t>
                      </a:r>
                    </a:p>
                  </a:txBody>
                  <a:tcPr marL="9227" marR="9227" marT="92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227" marR="9227" marT="92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593186</a:t>
                      </a:r>
                    </a:p>
                  </a:txBody>
                  <a:tcPr marL="9227" marR="9227" marT="92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1201</a:t>
                      </a:r>
                    </a:p>
                  </a:txBody>
                  <a:tcPr marL="9227" marR="9227" marT="92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983,216</a:t>
                      </a:r>
                    </a:p>
                  </a:txBody>
                  <a:tcPr marL="9227" marR="9227" marT="92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32957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 </a:t>
                      </a:r>
                    </a:p>
                  </a:txBody>
                  <a:tcPr marL="9227" marR="9227" marT="92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970</a:t>
                      </a:r>
                    </a:p>
                  </a:txBody>
                  <a:tcPr marL="9227" marR="9227" marT="92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343380</a:t>
                      </a:r>
                    </a:p>
                  </a:txBody>
                  <a:tcPr marL="9227" marR="9227" marT="92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27" marR="9227" marT="92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27" marR="9227" marT="92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27" marR="9227" marT="92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27" marR="9227" marT="92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4590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227" marR="9227" marT="92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4735</a:t>
                      </a:r>
                    </a:p>
                  </a:txBody>
                  <a:tcPr marL="9227" marR="9227" marT="92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1800642</a:t>
                      </a:r>
                    </a:p>
                  </a:txBody>
                  <a:tcPr marL="9227" marR="9227" marT="92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1266</a:t>
                      </a:r>
                    </a:p>
                  </a:txBody>
                  <a:tcPr marL="9227" marR="9227" marT="92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4309813</a:t>
                      </a:r>
                    </a:p>
                  </a:txBody>
                  <a:tcPr marL="9227" marR="9227" marT="92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5031</a:t>
                      </a:r>
                    </a:p>
                  </a:txBody>
                  <a:tcPr marL="9227" marR="9227" marT="92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5,767,075</a:t>
                      </a:r>
                    </a:p>
                  </a:txBody>
                  <a:tcPr marL="9227" marR="9227" marT="92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366831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BSNL">
  <a:themeElements>
    <a:clrScheme name="ST pres colour 7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ST pres colour">
      <a:majorFont>
        <a:latin typeface="Plump M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T pres colour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 pres colour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 pres colour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 pres colour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 pres colou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 pres colou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 pres colou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26290</TotalTime>
  <Words>525</Words>
  <Application>Microsoft Office PowerPoint</Application>
  <PresentationFormat>On-screen Show (4:3)</PresentationFormat>
  <Paragraphs>280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Plump MT</vt:lpstr>
      <vt:lpstr>Wingdings</vt:lpstr>
      <vt:lpstr>BSNL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Revenue Target Achievement</dc:title>
  <dc:creator>skbharatwaj</dc:creator>
  <cp:lastModifiedBy>user</cp:lastModifiedBy>
  <cp:revision>3206</cp:revision>
  <cp:lastPrinted>2014-01-09T05:56:15Z</cp:lastPrinted>
  <dcterms:created xsi:type="dcterms:W3CDTF">2010-05-16T06:27:28Z</dcterms:created>
  <dcterms:modified xsi:type="dcterms:W3CDTF">2023-02-06T17:47:34Z</dcterms:modified>
</cp:coreProperties>
</file>