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27"/>
  </p:notesMasterIdLst>
  <p:handoutMasterIdLst>
    <p:handoutMasterId r:id="rId28"/>
  </p:handoutMasterIdLst>
  <p:sldIdLst>
    <p:sldId id="292" r:id="rId2"/>
    <p:sldId id="293" r:id="rId3"/>
    <p:sldId id="294" r:id="rId4"/>
    <p:sldId id="301" r:id="rId5"/>
    <p:sldId id="295" r:id="rId6"/>
    <p:sldId id="296" r:id="rId7"/>
    <p:sldId id="297" r:id="rId8"/>
    <p:sldId id="300" r:id="rId9"/>
    <p:sldId id="304" r:id="rId10"/>
    <p:sldId id="306" r:id="rId11"/>
    <p:sldId id="308" r:id="rId12"/>
    <p:sldId id="305" r:id="rId13"/>
    <p:sldId id="320" r:id="rId14"/>
    <p:sldId id="302" r:id="rId15"/>
    <p:sldId id="309" r:id="rId16"/>
    <p:sldId id="316" r:id="rId17"/>
    <p:sldId id="319" r:id="rId18"/>
    <p:sldId id="318" r:id="rId19"/>
    <p:sldId id="311" r:id="rId20"/>
    <p:sldId id="312" r:id="rId21"/>
    <p:sldId id="310" r:id="rId22"/>
    <p:sldId id="313" r:id="rId23"/>
    <p:sldId id="314" r:id="rId24"/>
    <p:sldId id="321" r:id="rId25"/>
    <p:sldId id="315" r:id="rId26"/>
  </p:sldIdLst>
  <p:sldSz cx="9144000" cy="6858000" type="screen4x3"/>
  <p:notesSz cx="6810375" cy="9942513"/>
  <p:defaultTextStyle>
    <a:defPPr>
      <a:defRPr lang="nl-NL"/>
    </a:defPPr>
    <a:lvl1pPr algn="l" rtl="0" eaLnBrk="0" fontAlgn="base" hangingPunct="0">
      <a:spcBef>
        <a:spcPct val="20000"/>
      </a:spcBef>
      <a:spcAft>
        <a:spcPct val="0"/>
      </a:spcAft>
      <a:buChar char="•"/>
      <a:defRPr kern="1200">
        <a:solidFill>
          <a:schemeClr val="tx1"/>
        </a:solidFill>
        <a:latin typeface="Verdana" pitchFamily="34" charset="0"/>
        <a:ea typeface="+mn-ea"/>
        <a:cs typeface="+mn-cs"/>
      </a:defRPr>
    </a:lvl1pPr>
    <a:lvl2pPr marL="457200" algn="l" rtl="0" eaLnBrk="0" fontAlgn="base" hangingPunct="0">
      <a:spcBef>
        <a:spcPct val="20000"/>
      </a:spcBef>
      <a:spcAft>
        <a:spcPct val="0"/>
      </a:spcAft>
      <a:buChar char="•"/>
      <a:defRPr kern="1200">
        <a:solidFill>
          <a:schemeClr val="tx1"/>
        </a:solidFill>
        <a:latin typeface="Verdana" pitchFamily="34" charset="0"/>
        <a:ea typeface="+mn-ea"/>
        <a:cs typeface="+mn-cs"/>
      </a:defRPr>
    </a:lvl2pPr>
    <a:lvl3pPr marL="914400" algn="l" rtl="0" eaLnBrk="0" fontAlgn="base" hangingPunct="0">
      <a:spcBef>
        <a:spcPct val="20000"/>
      </a:spcBef>
      <a:spcAft>
        <a:spcPct val="0"/>
      </a:spcAft>
      <a:buChar char="•"/>
      <a:defRPr kern="1200">
        <a:solidFill>
          <a:schemeClr val="tx1"/>
        </a:solidFill>
        <a:latin typeface="Verdana" pitchFamily="34" charset="0"/>
        <a:ea typeface="+mn-ea"/>
        <a:cs typeface="+mn-cs"/>
      </a:defRPr>
    </a:lvl3pPr>
    <a:lvl4pPr marL="1371600" algn="l" rtl="0" eaLnBrk="0" fontAlgn="base" hangingPunct="0">
      <a:spcBef>
        <a:spcPct val="20000"/>
      </a:spcBef>
      <a:spcAft>
        <a:spcPct val="0"/>
      </a:spcAft>
      <a:buChar char="•"/>
      <a:defRPr kern="1200">
        <a:solidFill>
          <a:schemeClr val="tx1"/>
        </a:solidFill>
        <a:latin typeface="Verdana" pitchFamily="34" charset="0"/>
        <a:ea typeface="+mn-ea"/>
        <a:cs typeface="+mn-cs"/>
      </a:defRPr>
    </a:lvl4pPr>
    <a:lvl5pPr marL="1828800" algn="l" rtl="0" eaLnBrk="0" fontAlgn="base" hangingPunct="0">
      <a:spcBef>
        <a:spcPct val="20000"/>
      </a:spcBef>
      <a:spcAft>
        <a:spcPct val="0"/>
      </a:spcAft>
      <a:buChar char="•"/>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 xmlns:p15="http://schemas.microsoft.com/office/powerpoint/2012/main">
        <p15:guide id="1" orient="horz" pos="1824">
          <p15:clr>
            <a:srgbClr val="A4A3A4"/>
          </p15:clr>
        </p15:guide>
        <p15:guide id="2" pos="2880">
          <p15:clr>
            <a:srgbClr val="A4A3A4"/>
          </p15:clr>
        </p15:guide>
      </p15:sldGuideLst>
    </p:ext>
    <p:ext uri="{2D200454-40CA-4A62-9FC3-DE9A4176ACB9}">
      <p15:notesGuideLst xmlns="" xmlns:p15="http://schemas.microsoft.com/office/powerpoint/2012/main">
        <p15:guide id="1" orient="horz" pos="3132">
          <p15:clr>
            <a:srgbClr val="A4A3A4"/>
          </p15:clr>
        </p15:guide>
        <p15:guide id="2" pos="21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FBBD"/>
    <a:srgbClr val="C0F999"/>
    <a:srgbClr val="E9FDDB"/>
    <a:srgbClr val="FFCC00"/>
    <a:srgbClr val="FF9900"/>
    <a:srgbClr val="E78F8F"/>
    <a:srgbClr val="39870C"/>
    <a:srgbClr val="00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64460" autoAdjust="0"/>
  </p:normalViewPr>
  <p:slideViewPr>
    <p:cSldViewPr>
      <p:cViewPr varScale="1">
        <p:scale>
          <a:sx n="71" d="100"/>
          <a:sy n="71" d="100"/>
        </p:scale>
        <p:origin x="-2148" y="-102"/>
      </p:cViewPr>
      <p:guideLst>
        <p:guide orient="horz" pos="1824"/>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82" d="100"/>
          <a:sy n="82" d="100"/>
        </p:scale>
        <p:origin x="-3228" y="-96"/>
      </p:cViewPr>
      <p:guideLst>
        <p:guide orient="horz" pos="3132"/>
        <p:guide pos="214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1026"/>
          <p:cNvSpPr>
            <a:spLocks noGrp="1" noChangeArrowheads="1"/>
          </p:cNvSpPr>
          <p:nvPr>
            <p:ph type="hdr" sz="quarter"/>
          </p:nvPr>
        </p:nvSpPr>
        <p:spPr bwMode="auto">
          <a:xfrm>
            <a:off x="0" y="0"/>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6867" name="Rectangle 1027"/>
          <p:cNvSpPr>
            <a:spLocks noGrp="1" noChangeArrowheads="1"/>
          </p:cNvSpPr>
          <p:nvPr>
            <p:ph type="dt" sz="quarter" idx="1"/>
          </p:nvPr>
        </p:nvSpPr>
        <p:spPr bwMode="auto">
          <a:xfrm>
            <a:off x="3859212" y="0"/>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fld id="{83C0C0C1-4FEC-417C-8792-5284ACE6C34A}" type="datetime4">
              <a:rPr lang="nl-NL" smtClean="0"/>
              <a:t>9 februari 2016</a:t>
            </a:fld>
            <a:endParaRPr lang="en-US"/>
          </a:p>
        </p:txBody>
      </p:sp>
      <p:sp>
        <p:nvSpPr>
          <p:cNvPr id="36868" name="Rectangle 1028"/>
          <p:cNvSpPr>
            <a:spLocks noGrp="1" noChangeArrowheads="1"/>
          </p:cNvSpPr>
          <p:nvPr>
            <p:ph type="ftr" sz="quarter" idx="2"/>
          </p:nvPr>
        </p:nvSpPr>
        <p:spPr bwMode="auto">
          <a:xfrm>
            <a:off x="0"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6869" name="Rectangle 1029"/>
          <p:cNvSpPr>
            <a:spLocks noGrp="1" noChangeArrowheads="1"/>
          </p:cNvSpPr>
          <p:nvPr>
            <p:ph type="sldNum" sz="quarter" idx="3"/>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8E0977F5-E2EF-475E-8CC4-00A1677569D3}" type="slidenum">
              <a:rPr lang="en-US"/>
              <a:pPr>
                <a:defRPr/>
              </a:pPr>
              <a:t>‹nr.›</a:t>
            </a:fld>
            <a:endParaRPr lang="en-US"/>
          </a:p>
        </p:txBody>
      </p:sp>
    </p:spTree>
    <p:extLst>
      <p:ext uri="{BB962C8B-B14F-4D97-AF65-F5344CB8AC3E}">
        <p14:creationId xmlns:p14="http://schemas.microsoft.com/office/powerpoint/2010/main" val="38621990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nl-NL"/>
          </a:p>
        </p:txBody>
      </p:sp>
      <p:sp>
        <p:nvSpPr>
          <p:cNvPr id="16387" name="Rectangle 3"/>
          <p:cNvSpPr>
            <a:spLocks noGrp="1" noChangeArrowheads="1"/>
          </p:cNvSpPr>
          <p:nvPr>
            <p:ph type="dt" idx="1"/>
          </p:nvPr>
        </p:nvSpPr>
        <p:spPr bwMode="auto">
          <a:xfrm>
            <a:off x="3859212" y="0"/>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fld id="{F81C3FD2-A5AB-4452-82C2-10FFD41D2E24}" type="datetime4">
              <a:rPr lang="nl-NL" smtClean="0"/>
              <a:t>9 februari 2016</a:t>
            </a:fld>
            <a:endParaRPr lang="nl-NL"/>
          </a:p>
        </p:txBody>
      </p:sp>
      <p:sp>
        <p:nvSpPr>
          <p:cNvPr id="9220" name="Rectangle 4"/>
          <p:cNvSpPr>
            <a:spLocks noGrp="1" noRot="1" noChangeAspect="1" noChangeArrowheads="1" noTextEdit="1"/>
          </p:cNvSpPr>
          <p:nvPr>
            <p:ph type="sldImg" idx="2"/>
          </p:nvPr>
        </p:nvSpPr>
        <p:spPr bwMode="auto">
          <a:xfrm>
            <a:off x="920750" y="746125"/>
            <a:ext cx="4968875" cy="3727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08050" y="4722694"/>
            <a:ext cx="4994275" cy="447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noProof="0" smtClean="0"/>
              <a:t>Klik om het opmaakprofiel van de modeltekst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p>
        </p:txBody>
      </p:sp>
      <p:sp>
        <p:nvSpPr>
          <p:cNvPr id="16390" name="Rectangle 6"/>
          <p:cNvSpPr>
            <a:spLocks noGrp="1" noChangeArrowheads="1"/>
          </p:cNvSpPr>
          <p:nvPr>
            <p:ph type="ftr" sz="quarter" idx="4"/>
          </p:nvPr>
        </p:nvSpPr>
        <p:spPr bwMode="auto">
          <a:xfrm>
            <a:off x="0"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nl-NL"/>
          </a:p>
        </p:txBody>
      </p:sp>
      <p:sp>
        <p:nvSpPr>
          <p:cNvPr id="16391" name="Rectangle 7"/>
          <p:cNvSpPr>
            <a:spLocks noGrp="1" noChangeArrowheads="1"/>
          </p:cNvSpPr>
          <p:nvPr>
            <p:ph type="sldNum" sz="quarter" idx="5"/>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F98E800-73EC-4BCD-8309-EEE3BD0F0F23}" type="slidenum">
              <a:rPr lang="nl-NL"/>
              <a:pPr>
                <a:defRPr/>
              </a:pPr>
              <a:t>‹nr.›</a:t>
            </a:fld>
            <a:endParaRPr lang="nl-NL"/>
          </a:p>
        </p:txBody>
      </p:sp>
    </p:spTree>
    <p:extLst>
      <p:ext uri="{BB962C8B-B14F-4D97-AF65-F5344CB8AC3E}">
        <p14:creationId xmlns:p14="http://schemas.microsoft.com/office/powerpoint/2010/main" val="416638895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1</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endParaRPr lang="nl-NL" dirty="0"/>
          </a:p>
          <a:p>
            <a:r>
              <a:rPr lang="en-US" smtClean="0"/>
              <a:t>https://connectpeople.belastingdienst.nl/wikis/home?lang=nl-nl#!/wiki/EDW/page/Garbage%20in%20-%20Garbage%20out</a:t>
            </a:r>
            <a:endParaRPr lang="en-US" dirty="0"/>
          </a:p>
        </p:txBody>
      </p:sp>
    </p:spTree>
    <p:extLst>
      <p:ext uri="{BB962C8B-B14F-4D97-AF65-F5344CB8AC3E}">
        <p14:creationId xmlns:p14="http://schemas.microsoft.com/office/powerpoint/2010/main" val="922988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10</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r>
              <a:rPr lang="nl-NL" dirty="0" smtClean="0"/>
              <a:t>N:M – Doordat de link n:m relaties vastlegt, is het de data die bepaald hoe de relatie gevormd wordt.</a:t>
            </a:r>
          </a:p>
          <a:p>
            <a:r>
              <a:rPr lang="nl-NL" dirty="0" smtClean="0"/>
              <a:t>Dit betekend ook dat relaties over tijd kunnen veranderen. </a:t>
            </a:r>
          </a:p>
          <a:p>
            <a:r>
              <a:rPr lang="nl-NL" dirty="0" smtClean="0"/>
              <a:t>Voorbeelden: </a:t>
            </a:r>
          </a:p>
          <a:p>
            <a:r>
              <a:rPr lang="nl-NL" dirty="0" smtClean="0"/>
              <a:t>1. Een locatie </a:t>
            </a:r>
            <a:r>
              <a:rPr lang="nl-NL" baseline="0" dirty="0" smtClean="0"/>
              <a:t>bevat meerdere bedrijven. Naarmate deze bedrijven groeien, krijgen ze vestigingen op meerdere locaties.</a:t>
            </a:r>
          </a:p>
          <a:p>
            <a:r>
              <a:rPr lang="nl-NL" baseline="0" dirty="0" smtClean="0"/>
              <a:t>2. Tegenwoordig kan een kind 2 moeders, of 2 vaders hebben.</a:t>
            </a:r>
          </a:p>
          <a:p>
            <a:endParaRPr lang="nl-NL" baseline="0" dirty="0" smtClean="0"/>
          </a:p>
          <a:p>
            <a:r>
              <a:rPr lang="nl-NL" baseline="0" dirty="0" smtClean="0"/>
              <a:t>Hierdoor is de link Flexibel, Heeft het een hoge mate van granulariteit, en het dynamisch aanpasbaar, en is het schaalbaar.</a:t>
            </a:r>
          </a:p>
          <a:p>
            <a:endParaRPr lang="nl-NL" dirty="0"/>
          </a:p>
          <a:p>
            <a:r>
              <a:rPr lang="en-US" dirty="0" smtClean="0"/>
              <a:t>De granulariteit van </a:t>
            </a:r>
            <a:r>
              <a:rPr lang="en-US" dirty="0" err="1" smtClean="0"/>
              <a:t>een</a:t>
            </a:r>
            <a:r>
              <a:rPr lang="en-US" dirty="0" smtClean="0"/>
              <a:t> link is </a:t>
            </a:r>
            <a:r>
              <a:rPr lang="en-US" dirty="0" err="1" smtClean="0"/>
              <a:t>bepaald</a:t>
            </a:r>
            <a:r>
              <a:rPr lang="en-US" dirty="0" smtClean="0"/>
              <a:t> door het </a:t>
            </a:r>
            <a:r>
              <a:rPr lang="en-US" dirty="0" err="1" smtClean="0"/>
              <a:t>aantal</a:t>
            </a:r>
            <a:r>
              <a:rPr lang="en-US" dirty="0" smtClean="0"/>
              <a:t> foreign keys die het </a:t>
            </a:r>
            <a:r>
              <a:rPr lang="en-US" dirty="0" err="1" smtClean="0"/>
              <a:t>bevat</a:t>
            </a:r>
            <a:r>
              <a:rPr lang="en-US" dirty="0" smtClean="0"/>
              <a:t>.</a:t>
            </a:r>
            <a:endParaRPr lang="en-US" dirty="0"/>
          </a:p>
        </p:txBody>
      </p:sp>
    </p:spTree>
    <p:extLst>
      <p:ext uri="{BB962C8B-B14F-4D97-AF65-F5344CB8AC3E}">
        <p14:creationId xmlns:p14="http://schemas.microsoft.com/office/powerpoint/2010/main" val="922988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11</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endParaRPr lang="en-US" dirty="0"/>
          </a:p>
        </p:txBody>
      </p:sp>
    </p:spTree>
    <p:extLst>
      <p:ext uri="{BB962C8B-B14F-4D97-AF65-F5344CB8AC3E}">
        <p14:creationId xmlns:p14="http://schemas.microsoft.com/office/powerpoint/2010/main" val="922988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12</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endParaRPr lang="en-US" dirty="0"/>
          </a:p>
        </p:txBody>
      </p:sp>
    </p:spTree>
    <p:extLst>
      <p:ext uri="{BB962C8B-B14F-4D97-AF65-F5344CB8AC3E}">
        <p14:creationId xmlns:p14="http://schemas.microsoft.com/office/powerpoint/2010/main" val="922988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13</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endParaRPr lang="en-US" dirty="0"/>
          </a:p>
        </p:txBody>
      </p:sp>
    </p:spTree>
    <p:extLst>
      <p:ext uri="{BB962C8B-B14F-4D97-AF65-F5344CB8AC3E}">
        <p14:creationId xmlns:p14="http://schemas.microsoft.com/office/powerpoint/2010/main" val="922988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14</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endParaRPr lang="nl-NL" dirty="0"/>
          </a:p>
          <a:p>
            <a:pPr marL="171450" indent="-171450">
              <a:buFont typeface="Arial" panose="020B0604020202020204" pitchFamily="34" charset="0"/>
              <a:buChar char="•"/>
            </a:pPr>
            <a:r>
              <a:rPr lang="en-US" dirty="0" smtClean="0"/>
              <a:t>De extra </a:t>
            </a:r>
            <a:r>
              <a:rPr lang="en-US" dirty="0" err="1" smtClean="0"/>
              <a:t>sleutel</a:t>
            </a:r>
            <a:r>
              <a:rPr lang="en-US" dirty="0" smtClean="0"/>
              <a:t> </a:t>
            </a:r>
            <a:r>
              <a:rPr lang="en-US" dirty="0" err="1" smtClean="0"/>
              <a:t>kan</a:t>
            </a:r>
            <a:r>
              <a:rPr lang="en-US" dirty="0" smtClean="0"/>
              <a:t> </a:t>
            </a:r>
            <a:r>
              <a:rPr lang="en-US" dirty="0" err="1" smtClean="0"/>
              <a:t>gebruikt</a:t>
            </a:r>
            <a:r>
              <a:rPr lang="en-US" dirty="0" smtClean="0"/>
              <a:t> </a:t>
            </a:r>
            <a:r>
              <a:rPr lang="en-US" dirty="0" err="1" smtClean="0"/>
              <a:t>worden</a:t>
            </a:r>
            <a:r>
              <a:rPr lang="en-US" dirty="0" smtClean="0"/>
              <a:t> </a:t>
            </a:r>
            <a:r>
              <a:rPr lang="en-US" dirty="0" err="1" smtClean="0"/>
              <a:t>voor</a:t>
            </a:r>
            <a:r>
              <a:rPr lang="en-US" dirty="0" smtClean="0"/>
              <a:t> </a:t>
            </a:r>
            <a:r>
              <a:rPr lang="en-US" dirty="0" err="1" smtClean="0"/>
              <a:t>verschillende</a:t>
            </a:r>
            <a:r>
              <a:rPr lang="en-US" dirty="0" smtClean="0"/>
              <a:t> </a:t>
            </a:r>
            <a:r>
              <a:rPr lang="en-US" dirty="0" err="1" smtClean="0"/>
              <a:t>rollen</a:t>
            </a:r>
            <a:r>
              <a:rPr lang="en-US" dirty="0" smtClean="0"/>
              <a:t>. Op </a:t>
            </a:r>
            <a:r>
              <a:rPr lang="en-US" dirty="0" err="1" smtClean="0"/>
              <a:t>deze</a:t>
            </a:r>
            <a:r>
              <a:rPr lang="en-US" dirty="0" smtClean="0"/>
              <a:t> </a:t>
            </a:r>
            <a:r>
              <a:rPr lang="en-US" dirty="0" err="1" smtClean="0"/>
              <a:t>wijze</a:t>
            </a:r>
            <a:r>
              <a:rPr lang="en-US" dirty="0" smtClean="0"/>
              <a:t> </a:t>
            </a:r>
            <a:r>
              <a:rPr lang="en-US" dirty="0" err="1" smtClean="0"/>
              <a:t>kan</a:t>
            </a:r>
            <a:r>
              <a:rPr lang="en-US" dirty="0" smtClean="0"/>
              <a:t> </a:t>
            </a:r>
            <a:r>
              <a:rPr lang="en-US" dirty="0" err="1" smtClean="0"/>
              <a:t>een</a:t>
            </a:r>
            <a:r>
              <a:rPr lang="en-US" dirty="0" smtClean="0"/>
              <a:t> </a:t>
            </a:r>
            <a:r>
              <a:rPr lang="en-US" dirty="0" err="1" smtClean="0"/>
              <a:t>enkel</a:t>
            </a:r>
            <a:r>
              <a:rPr lang="en-US" dirty="0" smtClean="0"/>
              <a:t> hub- of link-record </a:t>
            </a:r>
            <a:r>
              <a:rPr lang="en-US" dirty="0" err="1" smtClean="0"/>
              <a:t>dus</a:t>
            </a:r>
            <a:r>
              <a:rPr lang="en-US" dirty="0" smtClean="0"/>
              <a:t> </a:t>
            </a:r>
            <a:r>
              <a:rPr lang="en-US" dirty="0" err="1" smtClean="0"/>
              <a:t>meerdere</a:t>
            </a:r>
            <a:r>
              <a:rPr lang="en-US" dirty="0" smtClean="0"/>
              <a:t> </a:t>
            </a:r>
            <a:r>
              <a:rPr lang="en-US" dirty="0" err="1" smtClean="0"/>
              <a:t>actuele</a:t>
            </a:r>
            <a:r>
              <a:rPr lang="en-US" baseline="0" dirty="0" smtClean="0"/>
              <a:t> datasets </a:t>
            </a:r>
            <a:r>
              <a:rPr lang="en-US" baseline="0" dirty="0" err="1" smtClean="0"/>
              <a:t>hebben</a:t>
            </a:r>
            <a:r>
              <a:rPr lang="en-US" baseline="0" dirty="0" smtClean="0"/>
              <a:t>.</a:t>
            </a:r>
            <a:br>
              <a:rPr lang="en-US" baseline="0" dirty="0" smtClean="0"/>
            </a:br>
            <a:r>
              <a:rPr lang="en-US" baseline="0" dirty="0" err="1" smtClean="0"/>
              <a:t>Voorbeeld</a:t>
            </a:r>
            <a:r>
              <a:rPr lang="en-US" baseline="0" dirty="0" smtClean="0"/>
              <a:t>: </a:t>
            </a:r>
            <a:r>
              <a:rPr lang="en-US" baseline="0" dirty="0" err="1" smtClean="0"/>
              <a:t>Relatie</a:t>
            </a:r>
            <a:r>
              <a:rPr lang="en-US" baseline="0" dirty="0" smtClean="0"/>
              <a:t> Burger–</a:t>
            </a:r>
            <a:r>
              <a:rPr lang="en-US" baseline="0" dirty="0" err="1" smtClean="0"/>
              <a:t>Adres</a:t>
            </a:r>
            <a:r>
              <a:rPr lang="en-US" baseline="0" dirty="0" smtClean="0"/>
              <a:t> </a:t>
            </a:r>
            <a:r>
              <a:rPr lang="en-US" baseline="0" dirty="0" err="1" smtClean="0"/>
              <a:t>kan</a:t>
            </a:r>
            <a:r>
              <a:rPr lang="en-US" baseline="0" dirty="0" smtClean="0"/>
              <a:t> de </a:t>
            </a:r>
            <a:r>
              <a:rPr lang="en-US" baseline="0" dirty="0" err="1" smtClean="0"/>
              <a:t>rollen</a:t>
            </a:r>
            <a:r>
              <a:rPr lang="en-US" baseline="0" dirty="0" smtClean="0"/>
              <a:t> </a:t>
            </a:r>
            <a:r>
              <a:rPr lang="en-US" baseline="0" dirty="0" err="1" smtClean="0"/>
              <a:t>hebben</a:t>
            </a:r>
            <a:r>
              <a:rPr lang="en-US" baseline="0" dirty="0" smtClean="0"/>
              <a:t>: </a:t>
            </a:r>
            <a:r>
              <a:rPr lang="en-US" baseline="0" dirty="0" err="1" smtClean="0"/>
              <a:t>Woon</a:t>
            </a:r>
            <a:r>
              <a:rPr lang="en-US" baseline="0" dirty="0" smtClean="0"/>
              <a:t>, Post, </a:t>
            </a:r>
            <a:r>
              <a:rPr lang="en-US" baseline="0" dirty="0" err="1" smtClean="0"/>
              <a:t>Werk</a:t>
            </a:r>
            <a:r>
              <a:rPr lang="en-US" baseline="0" dirty="0" smtClean="0"/>
              <a:t>, …</a:t>
            </a:r>
          </a:p>
          <a:p>
            <a:pPr marL="171450" indent="-171450">
              <a:buFont typeface="Arial" panose="020B0604020202020204" pitchFamily="34" charset="0"/>
              <a:buChar char="•"/>
            </a:pPr>
            <a:r>
              <a:rPr lang="en-US" baseline="0" dirty="0" err="1" smtClean="0"/>
              <a:t>Omschrijvende</a:t>
            </a:r>
            <a:r>
              <a:rPr lang="en-US" baseline="0" dirty="0" smtClean="0"/>
              <a:t> </a:t>
            </a:r>
            <a:r>
              <a:rPr lang="en-US" baseline="0" dirty="0" err="1" smtClean="0"/>
              <a:t>velden</a:t>
            </a:r>
            <a:r>
              <a:rPr lang="en-US" baseline="0" dirty="0" smtClean="0"/>
              <a:t> </a:t>
            </a:r>
            <a:r>
              <a:rPr lang="en-US" baseline="0" dirty="0" err="1" smtClean="0"/>
              <a:t>en</a:t>
            </a:r>
            <a:r>
              <a:rPr lang="en-US" baseline="0" dirty="0" smtClean="0"/>
              <a:t> </a:t>
            </a:r>
            <a:r>
              <a:rPr lang="en-US" baseline="0" dirty="0" err="1" smtClean="0"/>
              <a:t>meetwaarden</a:t>
            </a:r>
            <a:r>
              <a:rPr lang="en-US" baseline="0" dirty="0" smtClean="0"/>
              <a:t> </a:t>
            </a:r>
            <a:r>
              <a:rPr lang="en-US" baseline="0" dirty="0" err="1" smtClean="0"/>
              <a:t>zijn</a:t>
            </a:r>
            <a:r>
              <a:rPr lang="en-US" baseline="0" dirty="0" smtClean="0"/>
              <a:t> </a:t>
            </a:r>
            <a:r>
              <a:rPr lang="en-US" baseline="0" dirty="0" err="1" smtClean="0"/>
              <a:t>niet</a:t>
            </a:r>
            <a:r>
              <a:rPr lang="en-US" baseline="0" dirty="0" smtClean="0"/>
              <a:t> </a:t>
            </a:r>
            <a:r>
              <a:rPr lang="en-US" baseline="0" dirty="0" err="1" smtClean="0"/>
              <a:t>verplicht</a:t>
            </a:r>
            <a:r>
              <a:rPr lang="en-US" baseline="0" dirty="0" smtClean="0"/>
              <a:t>. In </a:t>
            </a:r>
            <a:r>
              <a:rPr lang="en-US" baseline="0" dirty="0" err="1" smtClean="0"/>
              <a:t>dat</a:t>
            </a:r>
            <a:r>
              <a:rPr lang="en-US" baseline="0" dirty="0" smtClean="0"/>
              <a:t> </a:t>
            </a:r>
            <a:r>
              <a:rPr lang="en-US" baseline="0" dirty="0" err="1" smtClean="0"/>
              <a:t>geval</a:t>
            </a:r>
            <a:r>
              <a:rPr lang="en-US" baseline="0" dirty="0" smtClean="0"/>
              <a:t> </a:t>
            </a:r>
            <a:r>
              <a:rPr lang="en-US" baseline="0" dirty="0" err="1" smtClean="0"/>
              <a:t>geeft</a:t>
            </a:r>
            <a:r>
              <a:rPr lang="en-US" baseline="0" dirty="0" smtClean="0"/>
              <a:t> de </a:t>
            </a:r>
            <a:r>
              <a:rPr lang="en-US" baseline="0" dirty="0" err="1" smtClean="0"/>
              <a:t>sateliet</a:t>
            </a:r>
            <a:r>
              <a:rPr lang="en-US" baseline="0" dirty="0" smtClean="0"/>
              <a:t> </a:t>
            </a:r>
            <a:r>
              <a:rPr lang="en-US" baseline="0" dirty="0" err="1" smtClean="0"/>
              <a:t>slechts</a:t>
            </a:r>
            <a:r>
              <a:rPr lang="en-US" baseline="0" dirty="0" smtClean="0"/>
              <a:t> de </a:t>
            </a:r>
            <a:r>
              <a:rPr lang="en-US" baseline="0" dirty="0" err="1" smtClean="0"/>
              <a:t>geldigheid</a:t>
            </a:r>
            <a:r>
              <a:rPr lang="en-US" baseline="0" dirty="0" smtClean="0"/>
              <a:t> van </a:t>
            </a:r>
            <a:r>
              <a:rPr lang="en-US" baseline="0" dirty="0" err="1" smtClean="0"/>
              <a:t>een</a:t>
            </a:r>
            <a:r>
              <a:rPr lang="en-US" baseline="0" dirty="0" smtClean="0"/>
              <a:t> record </a:t>
            </a:r>
            <a:r>
              <a:rPr lang="en-US" baseline="0" dirty="0" err="1" smtClean="0"/>
              <a:t>aan</a:t>
            </a:r>
            <a:r>
              <a:rPr lang="en-US" baseline="0" dirty="0" smtClean="0"/>
              <a:t>.</a:t>
            </a:r>
            <a:endParaRPr lang="en-US" dirty="0"/>
          </a:p>
        </p:txBody>
      </p:sp>
    </p:spTree>
    <p:extLst>
      <p:ext uri="{BB962C8B-B14F-4D97-AF65-F5344CB8AC3E}">
        <p14:creationId xmlns:p14="http://schemas.microsoft.com/office/powerpoint/2010/main" val="922988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15</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endParaRPr lang="nl-NL" dirty="0"/>
          </a:p>
        </p:txBody>
      </p:sp>
    </p:spTree>
    <p:extLst>
      <p:ext uri="{BB962C8B-B14F-4D97-AF65-F5344CB8AC3E}">
        <p14:creationId xmlns:p14="http://schemas.microsoft.com/office/powerpoint/2010/main" val="922988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16</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r>
              <a:rPr lang="nl-NL" dirty="0" smtClean="0"/>
              <a:t>Datatypes: i.v.m. compressie van data, </a:t>
            </a:r>
            <a:r>
              <a:rPr lang="nl-NL" dirty="0" err="1" smtClean="0"/>
              <a:t>indexing</a:t>
            </a:r>
            <a:r>
              <a:rPr lang="nl-NL" dirty="0" smtClean="0"/>
              <a:t> strategieën</a:t>
            </a:r>
            <a:r>
              <a:rPr lang="nl-NL" baseline="0" dirty="0" smtClean="0"/>
              <a:t> &amp; Query </a:t>
            </a:r>
            <a:r>
              <a:rPr lang="nl-NL" baseline="0" dirty="0" err="1" smtClean="0"/>
              <a:t>parallelisatie</a:t>
            </a:r>
            <a:r>
              <a:rPr lang="nl-NL" baseline="0" dirty="0" smtClean="0"/>
              <a:t>.</a:t>
            </a:r>
          </a:p>
          <a:p>
            <a:endParaRPr lang="nl-NL" baseline="0" dirty="0" smtClean="0"/>
          </a:p>
          <a:p>
            <a:r>
              <a:rPr lang="nl-NL" baseline="0" dirty="0" smtClean="0"/>
              <a:t>Periodiciteit – Werknemers, met laatste inlogdatum? (</a:t>
            </a:r>
            <a:r>
              <a:rPr lang="nl-NL" baseline="0" dirty="0" err="1" smtClean="0"/>
              <a:t>Rate</a:t>
            </a:r>
            <a:r>
              <a:rPr lang="nl-NL" baseline="0" dirty="0" smtClean="0"/>
              <a:t> of change)</a:t>
            </a:r>
          </a:p>
          <a:p>
            <a:endParaRPr lang="nl-NL" baseline="0" dirty="0" smtClean="0"/>
          </a:p>
          <a:p>
            <a:r>
              <a:rPr lang="nl-NL" sz="1200" b="0" dirty="0" smtClean="0">
                <a:latin typeface="Arial" panose="020B0604020202020204" pitchFamily="34" charset="0"/>
                <a:cs typeface="Arial" panose="020B0604020202020204" pitchFamily="34" charset="0"/>
              </a:rPr>
              <a:t>Functionaliteit Hub Werknemer, satelliet met persoonlijke gegevens, en werkgegevens.</a:t>
            </a:r>
            <a:endParaRPr lang="nl-NL" b="0" baseline="0" dirty="0" smtClean="0"/>
          </a:p>
          <a:p>
            <a:endParaRPr lang="nl-NL" baseline="0" dirty="0" smtClean="0"/>
          </a:p>
          <a:p>
            <a:endParaRPr lang="nl-NL" baseline="0" dirty="0" smtClean="0"/>
          </a:p>
          <a:p>
            <a:endParaRPr lang="nl-NL" baseline="0" dirty="0" smtClean="0"/>
          </a:p>
          <a:p>
            <a:endParaRPr lang="nl-NL" dirty="0"/>
          </a:p>
        </p:txBody>
      </p:sp>
    </p:spTree>
    <p:extLst>
      <p:ext uri="{BB962C8B-B14F-4D97-AF65-F5344CB8AC3E}">
        <p14:creationId xmlns:p14="http://schemas.microsoft.com/office/powerpoint/2010/main" val="922988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17</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r>
              <a:rPr lang="nl-NL" dirty="0" smtClean="0"/>
              <a:t>Over het algemeen is het goedkoper om niet te discussiëren,</a:t>
            </a:r>
            <a:r>
              <a:rPr lang="nl-NL" baseline="0" dirty="0" smtClean="0"/>
              <a:t> en gewoon de satelliet te bouwen.</a:t>
            </a:r>
            <a:endParaRPr lang="nl-NL" dirty="0"/>
          </a:p>
        </p:txBody>
      </p:sp>
    </p:spTree>
    <p:extLst>
      <p:ext uri="{BB962C8B-B14F-4D97-AF65-F5344CB8AC3E}">
        <p14:creationId xmlns:p14="http://schemas.microsoft.com/office/powerpoint/2010/main" val="922988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18</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r>
              <a:rPr lang="nl-NL" dirty="0" smtClean="0"/>
              <a:t>Auditeerbaarheid</a:t>
            </a:r>
          </a:p>
          <a:p>
            <a:endParaRPr lang="nl-NL" dirty="0" smtClean="0"/>
          </a:p>
          <a:p>
            <a:r>
              <a:rPr lang="nl-NL" dirty="0" smtClean="0"/>
              <a:t>Eindgebruiker: “Waar is Birma</a:t>
            </a:r>
            <a:r>
              <a:rPr lang="nl-NL" baseline="0" dirty="0" smtClean="0"/>
              <a:t> gebleven?</a:t>
            </a:r>
            <a:r>
              <a:rPr lang="nl-NL" dirty="0" smtClean="0"/>
              <a:t>” </a:t>
            </a:r>
          </a:p>
          <a:p>
            <a:r>
              <a:rPr lang="nl-NL" dirty="0" smtClean="0"/>
              <a:t>Antwoorden:</a:t>
            </a:r>
          </a:p>
          <a:p>
            <a:r>
              <a:rPr lang="nl-NL" dirty="0" smtClean="0"/>
              <a:t>Ref: Geen idee? Bestond dat wel?</a:t>
            </a:r>
          </a:p>
          <a:p>
            <a:r>
              <a:rPr lang="nl-NL" dirty="0" smtClean="0"/>
              <a:t>H-S: Oh, dat heet tegenwoordig Myanmar</a:t>
            </a:r>
            <a:endParaRPr lang="nl-NL" dirty="0"/>
          </a:p>
        </p:txBody>
      </p:sp>
    </p:spTree>
    <p:extLst>
      <p:ext uri="{BB962C8B-B14F-4D97-AF65-F5344CB8AC3E}">
        <p14:creationId xmlns:p14="http://schemas.microsoft.com/office/powerpoint/2010/main" val="922988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19</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endParaRPr lang="nl-NL" dirty="0"/>
          </a:p>
        </p:txBody>
      </p:sp>
    </p:spTree>
    <p:extLst>
      <p:ext uri="{BB962C8B-B14F-4D97-AF65-F5344CB8AC3E}">
        <p14:creationId xmlns:p14="http://schemas.microsoft.com/office/powerpoint/2010/main" val="922988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2</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endParaRPr lang="nl-NL" dirty="0"/>
          </a:p>
          <a:p>
            <a:endParaRPr lang="en-US" dirty="0"/>
          </a:p>
        </p:txBody>
      </p:sp>
    </p:spTree>
    <p:extLst>
      <p:ext uri="{BB962C8B-B14F-4D97-AF65-F5344CB8AC3E}">
        <p14:creationId xmlns:p14="http://schemas.microsoft.com/office/powerpoint/2010/main" val="922988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20</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endParaRPr lang="nl-NL" dirty="0"/>
          </a:p>
        </p:txBody>
      </p:sp>
    </p:spTree>
    <p:extLst>
      <p:ext uri="{BB962C8B-B14F-4D97-AF65-F5344CB8AC3E}">
        <p14:creationId xmlns:p14="http://schemas.microsoft.com/office/powerpoint/2010/main" val="922988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21</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endParaRPr lang="nl-NL" dirty="0"/>
          </a:p>
        </p:txBody>
      </p:sp>
    </p:spTree>
    <p:extLst>
      <p:ext uri="{BB962C8B-B14F-4D97-AF65-F5344CB8AC3E}">
        <p14:creationId xmlns:p14="http://schemas.microsoft.com/office/powerpoint/2010/main" val="922988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22</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endParaRPr lang="nl-NL" dirty="0"/>
          </a:p>
        </p:txBody>
      </p:sp>
    </p:spTree>
    <p:extLst>
      <p:ext uri="{BB962C8B-B14F-4D97-AF65-F5344CB8AC3E}">
        <p14:creationId xmlns:p14="http://schemas.microsoft.com/office/powerpoint/2010/main" val="922988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23</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r>
              <a:rPr lang="nl-NL" dirty="0" smtClean="0"/>
              <a:t>Relaties leiden</a:t>
            </a:r>
            <a:r>
              <a:rPr lang="nl-NL" baseline="0" dirty="0" smtClean="0"/>
              <a:t> niet tot laad afhankelijkheden.</a:t>
            </a:r>
            <a:endParaRPr lang="nl-NL" dirty="0"/>
          </a:p>
        </p:txBody>
      </p:sp>
    </p:spTree>
    <p:extLst>
      <p:ext uri="{BB962C8B-B14F-4D97-AF65-F5344CB8AC3E}">
        <p14:creationId xmlns:p14="http://schemas.microsoft.com/office/powerpoint/2010/main" val="922988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24</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pPr marL="0" indent="0">
              <a:buFont typeface="Arial" panose="020B0604020202020204" pitchFamily="34" charset="0"/>
              <a:buNone/>
            </a:pPr>
            <a:r>
              <a:rPr lang="nl-NL" dirty="0" smtClean="0"/>
              <a:t>Harde Business Rules zijn regels die “Altijd gelden” Alle afdelingen leggen deze op dezelfde manier uit. Vaak zijn deze in bronsystemen</a:t>
            </a:r>
            <a:r>
              <a:rPr lang="nl-NL" baseline="0" dirty="0" smtClean="0"/>
              <a:t> al afgedwongen.</a:t>
            </a:r>
          </a:p>
          <a:p>
            <a:pPr marL="171450" indent="-171450">
              <a:buFont typeface="Arial" panose="020B0604020202020204" pitchFamily="34" charset="0"/>
              <a:buChar char="•"/>
            </a:pPr>
            <a:r>
              <a:rPr lang="nl-NL" baseline="0" dirty="0" smtClean="0"/>
              <a:t>Facturen hebben altijd een order, </a:t>
            </a:r>
          </a:p>
          <a:p>
            <a:pPr marL="171450" indent="-171450">
              <a:buFont typeface="Arial" panose="020B0604020202020204" pitchFamily="34" charset="0"/>
              <a:buChar char="•"/>
            </a:pPr>
            <a:r>
              <a:rPr lang="nl-NL" baseline="0" dirty="0" smtClean="0"/>
              <a:t>Burgers hebben altijd een BSN, </a:t>
            </a:r>
          </a:p>
          <a:p>
            <a:pPr marL="171450" indent="-171450">
              <a:buFont typeface="Arial" panose="020B0604020202020204" pitchFamily="34" charset="0"/>
              <a:buChar char="•"/>
            </a:pPr>
            <a:r>
              <a:rPr lang="nl-NL" baseline="0" dirty="0" smtClean="0"/>
              <a:t>Sancties volgen op een overtreding…</a:t>
            </a:r>
          </a:p>
          <a:p>
            <a:pPr marL="171450" indent="-171450">
              <a:buFont typeface="Arial" panose="020B0604020202020204" pitchFamily="34" charset="0"/>
              <a:buChar char="•"/>
            </a:pPr>
            <a:endParaRPr lang="nl-NL" baseline="0" dirty="0" smtClean="0"/>
          </a:p>
          <a:p>
            <a:pPr marL="0" indent="0">
              <a:buFont typeface="Arial" panose="020B0604020202020204" pitchFamily="34" charset="0"/>
              <a:buNone/>
            </a:pPr>
            <a:r>
              <a:rPr lang="nl-NL" baseline="0" dirty="0" smtClean="0"/>
              <a:t>Zachte Business </a:t>
            </a:r>
            <a:r>
              <a:rPr lang="nl-NL" baseline="0" dirty="0" err="1" smtClean="0"/>
              <a:t>rules</a:t>
            </a:r>
            <a:r>
              <a:rPr lang="nl-NL" baseline="0" dirty="0" smtClean="0"/>
              <a:t> zijn zaken die per afdeling anders kunnen worden uitgelegd. Deze worden pas toegepast richting de publicatie laag. Denk hierbij aan data formatering en variabele uitleg. Ook berekeningen vinden hier plaats.</a:t>
            </a:r>
          </a:p>
          <a:p>
            <a:pPr marL="171450" indent="-171450">
              <a:buFont typeface="Arial" panose="020B0604020202020204" pitchFamily="34" charset="0"/>
              <a:buChar char="•"/>
            </a:pPr>
            <a:r>
              <a:rPr lang="nl-NL" baseline="0" dirty="0" smtClean="0"/>
              <a:t>BSN is Numeriek, of heeft voorloopnullen, of bevat punten of spaties</a:t>
            </a:r>
          </a:p>
          <a:p>
            <a:pPr marL="171450" indent="-171450">
              <a:buFont typeface="Arial" panose="020B0604020202020204" pitchFamily="34" charset="0"/>
              <a:buChar char="•"/>
            </a:pPr>
            <a:r>
              <a:rPr lang="nl-NL" baseline="0" dirty="0" smtClean="0"/>
              <a:t>Iemand is langdurig ziek als het meer is dan 39 dagen, of 40, of 41… of een maand.</a:t>
            </a:r>
          </a:p>
          <a:p>
            <a:pPr marL="171450" indent="-171450">
              <a:buFont typeface="Arial" panose="020B0604020202020204" pitchFamily="34" charset="0"/>
              <a:buChar char="•"/>
            </a:pPr>
            <a:r>
              <a:rPr lang="nl-NL" baseline="0" dirty="0" smtClean="0"/>
              <a:t>Iemand geld als instroom als de inschrijfdatum ligt tussen peilmoment X en Y.</a:t>
            </a:r>
          </a:p>
          <a:p>
            <a:pPr marL="171450" indent="-171450">
              <a:buFont typeface="Arial" panose="020B0604020202020204" pitchFamily="34" charset="0"/>
              <a:buChar char="•"/>
            </a:pPr>
            <a:r>
              <a:rPr lang="nl-NL" baseline="0" dirty="0" smtClean="0"/>
              <a:t>Etc.</a:t>
            </a:r>
          </a:p>
          <a:p>
            <a:pPr marL="171450" indent="-171450">
              <a:buFont typeface="Arial" panose="020B0604020202020204" pitchFamily="34" charset="0"/>
              <a:buChar char="•"/>
            </a:pPr>
            <a:endParaRPr lang="nl-NL" dirty="0"/>
          </a:p>
        </p:txBody>
      </p:sp>
    </p:spTree>
    <p:extLst>
      <p:ext uri="{BB962C8B-B14F-4D97-AF65-F5344CB8AC3E}">
        <p14:creationId xmlns:p14="http://schemas.microsoft.com/office/powerpoint/2010/main" val="922988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25</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endParaRPr lang="nl-NL" dirty="0"/>
          </a:p>
        </p:txBody>
      </p:sp>
    </p:spTree>
    <p:extLst>
      <p:ext uri="{BB962C8B-B14F-4D97-AF65-F5344CB8AC3E}">
        <p14:creationId xmlns:p14="http://schemas.microsoft.com/office/powerpoint/2010/main" val="922988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3</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endParaRPr lang="en-US" dirty="0"/>
          </a:p>
        </p:txBody>
      </p:sp>
    </p:spTree>
    <p:extLst>
      <p:ext uri="{BB962C8B-B14F-4D97-AF65-F5344CB8AC3E}">
        <p14:creationId xmlns:p14="http://schemas.microsoft.com/office/powerpoint/2010/main" val="922988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4</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r>
              <a:rPr lang="en-US" dirty="0" smtClean="0"/>
              <a:t>Extra slide </a:t>
            </a:r>
            <a:r>
              <a:rPr lang="en-US" dirty="0" err="1" smtClean="0"/>
              <a:t>zonder</a:t>
            </a:r>
            <a:r>
              <a:rPr lang="en-US" baseline="0" dirty="0" smtClean="0"/>
              <a:t> </a:t>
            </a:r>
            <a:r>
              <a:rPr lang="en-US" baseline="0" dirty="0" err="1" smtClean="0"/>
              <a:t>balonnetjes</a:t>
            </a:r>
            <a:r>
              <a:rPr lang="en-US" baseline="0" dirty="0" smtClean="0"/>
              <a:t> </a:t>
            </a:r>
            <a:r>
              <a:rPr lang="en-US" baseline="0" dirty="0" err="1" smtClean="0"/>
              <a:t>voor</a:t>
            </a:r>
            <a:r>
              <a:rPr lang="en-US" baseline="0" dirty="0" smtClean="0"/>
              <a:t> handout</a:t>
            </a:r>
            <a:endParaRPr lang="en-US" dirty="0"/>
          </a:p>
        </p:txBody>
      </p:sp>
    </p:spTree>
    <p:extLst>
      <p:ext uri="{BB962C8B-B14F-4D97-AF65-F5344CB8AC3E}">
        <p14:creationId xmlns:p14="http://schemas.microsoft.com/office/powerpoint/2010/main" val="922988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5</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pPr marL="228600" indent="-228600">
              <a:buFont typeface="+mj-lt"/>
              <a:buAutoNum type="arabicPeriod"/>
            </a:pPr>
            <a:r>
              <a:rPr lang="nl-NL" dirty="0" smtClean="0"/>
              <a:t>Door de relaties te scheiden van de business </a:t>
            </a:r>
            <a:r>
              <a:rPr lang="nl-NL" dirty="0" err="1" smtClean="0"/>
              <a:t>keys</a:t>
            </a:r>
            <a:r>
              <a:rPr lang="nl-NL" dirty="0" smtClean="0"/>
              <a:t>, en business </a:t>
            </a:r>
            <a:r>
              <a:rPr lang="nl-NL" dirty="0" err="1" smtClean="0"/>
              <a:t>keys</a:t>
            </a:r>
            <a:r>
              <a:rPr lang="nl-NL" dirty="0" smtClean="0"/>
              <a:t> te scheiden van hun historie,  kunnen wijzigingen</a:t>
            </a:r>
            <a:r>
              <a:rPr lang="nl-NL" baseline="0" dirty="0" smtClean="0"/>
              <a:t> eenvoudig worden doorgevoerd.</a:t>
            </a:r>
            <a:endParaRPr lang="nl-NL" dirty="0" smtClean="0"/>
          </a:p>
          <a:p>
            <a:pPr marL="228600" indent="-228600">
              <a:buFont typeface="+mj-lt"/>
              <a:buAutoNum type="arabicPeriod"/>
            </a:pPr>
            <a:r>
              <a:rPr lang="nl-NL" baseline="0" dirty="0" smtClean="0"/>
              <a:t>De 7 V’: Volume, snelheid, variatie, veranderlijkheid, waarheid, visualisatie en waarde</a:t>
            </a:r>
            <a:br>
              <a:rPr lang="nl-NL" baseline="0" dirty="0" smtClean="0"/>
            </a:br>
            <a:r>
              <a:rPr lang="nl-NL" baseline="0" dirty="0" smtClean="0"/>
              <a:t>DV is vooral gericht op het parallel verwerken van data: </a:t>
            </a:r>
            <a:br>
              <a:rPr lang="nl-NL" baseline="0" dirty="0" smtClean="0"/>
            </a:br>
            <a:r>
              <a:rPr lang="nl-NL" baseline="0" dirty="0" smtClean="0"/>
              <a:t>Hubs, dan links en satellieten, dan </a:t>
            </a:r>
            <a:r>
              <a:rPr lang="nl-NL" baseline="0" dirty="0" err="1" smtClean="0"/>
              <a:t>linksatelieten</a:t>
            </a:r>
            <a:r>
              <a:rPr lang="nl-NL" baseline="0" dirty="0" smtClean="0"/>
              <a:t>.</a:t>
            </a:r>
            <a:br>
              <a:rPr lang="nl-NL" baseline="0" dirty="0" smtClean="0"/>
            </a:br>
            <a:r>
              <a:rPr lang="nl-NL" baseline="0" dirty="0" smtClean="0"/>
              <a:t>Daarnaast: Systemen worden steeds sneller. Met </a:t>
            </a:r>
            <a:r>
              <a:rPr lang="nl-NL" baseline="0" dirty="0" err="1" smtClean="0"/>
              <a:t>Hadoop</a:t>
            </a:r>
            <a:r>
              <a:rPr lang="nl-NL" baseline="0" dirty="0" smtClean="0"/>
              <a:t> en andere Big Data oplossingen is dit probleem opgelost. In DV 2.0 wordt hier speciaal aandacht aangegeven.</a:t>
            </a:r>
          </a:p>
          <a:p>
            <a:pPr marL="228600" indent="-228600">
              <a:buFont typeface="+mj-lt"/>
              <a:buAutoNum type="arabicPeriod"/>
            </a:pPr>
            <a:r>
              <a:rPr lang="nl-NL" baseline="0" dirty="0" smtClean="0"/>
              <a:t>Basaal maar 3 typen tabellen: Hubs links en Satellieten. Zodra je de concepten begrijpt is het eenvoudig om het datamodel te doorgronden.</a:t>
            </a:r>
          </a:p>
          <a:p>
            <a:pPr marL="228600" indent="-228600">
              <a:buFont typeface="+mj-lt"/>
              <a:buAutoNum type="arabicPeriod"/>
            </a:pPr>
            <a:r>
              <a:rPr lang="nl-NL" dirty="0" smtClean="0"/>
              <a:t>Het is eenvoudig om gegevens te combineren, tegelijkertijd kan elk klant domein naast elkaar blijven bestaan doordat elk domein haar eigen Satellieten en dus eigen kijk op de waarheid kan behouden.</a:t>
            </a:r>
            <a:br>
              <a:rPr lang="nl-NL" dirty="0" smtClean="0"/>
            </a:br>
            <a:r>
              <a:rPr lang="nl-NL" dirty="0" smtClean="0"/>
              <a:t>Let op: Juistheid van data is een klant-probleem, niet een technisch probleem. DV</a:t>
            </a:r>
            <a:r>
              <a:rPr lang="nl-NL" baseline="0" dirty="0" smtClean="0"/>
              <a:t> is gericht op 100% van de (relevante) data 100% van de tijd, met traceerbaarheid en controleerbaarheid.</a:t>
            </a:r>
          </a:p>
          <a:p>
            <a:pPr marL="228600" indent="-228600">
              <a:buFont typeface="+mj-lt"/>
              <a:buAutoNum type="arabicPeriod"/>
            </a:pPr>
            <a:r>
              <a:rPr lang="nl-NL" baseline="0" dirty="0" smtClean="0"/>
              <a:t>“Best </a:t>
            </a:r>
            <a:r>
              <a:rPr lang="nl-NL" baseline="0" dirty="0" err="1" smtClean="0"/>
              <a:t>practice</a:t>
            </a:r>
            <a:r>
              <a:rPr lang="nl-NL" baseline="0" dirty="0" smtClean="0"/>
              <a:t>”. Zoals in 1 al aangegeven kunnen wijzigingen snel worden doorgevoerd. </a:t>
            </a:r>
            <a:br>
              <a:rPr lang="nl-NL" baseline="0" dirty="0" smtClean="0"/>
            </a:br>
            <a:r>
              <a:rPr lang="nl-NL" baseline="0" dirty="0" smtClean="0"/>
              <a:t>Herhaalbaar, en Consistent. Nieuwe bronnen kunnen worden toegevoegd zonder risico voor de bestaande structuur.</a:t>
            </a:r>
          </a:p>
          <a:p>
            <a:pPr marL="228600" indent="-228600">
              <a:buFont typeface="+mj-lt"/>
              <a:buAutoNum type="arabicPeriod"/>
            </a:pPr>
            <a:endParaRPr lang="nl-NL" dirty="0"/>
          </a:p>
          <a:p>
            <a:endParaRPr lang="en-US" dirty="0"/>
          </a:p>
        </p:txBody>
      </p:sp>
    </p:spTree>
    <p:extLst>
      <p:ext uri="{BB962C8B-B14F-4D97-AF65-F5344CB8AC3E}">
        <p14:creationId xmlns:p14="http://schemas.microsoft.com/office/powerpoint/2010/main" val="922988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6</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endParaRPr lang="nl-NL" dirty="0"/>
          </a:p>
          <a:p>
            <a:endParaRPr lang="en-US" dirty="0"/>
          </a:p>
        </p:txBody>
      </p:sp>
    </p:spTree>
    <p:extLst>
      <p:ext uri="{BB962C8B-B14F-4D97-AF65-F5344CB8AC3E}">
        <p14:creationId xmlns:p14="http://schemas.microsoft.com/office/powerpoint/2010/main" val="922988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7</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endParaRPr lang="nl-NL" dirty="0"/>
          </a:p>
          <a:p>
            <a:r>
              <a:rPr lang="en-US" dirty="0" smtClean="0"/>
              <a:t>Let op: </a:t>
            </a:r>
            <a:r>
              <a:rPr lang="en-US" dirty="0" err="1" smtClean="0"/>
              <a:t>een</a:t>
            </a:r>
            <a:r>
              <a:rPr lang="en-US" dirty="0" smtClean="0"/>
              <a:t> dataset is </a:t>
            </a:r>
            <a:r>
              <a:rPr lang="en-US" dirty="0" err="1" smtClean="0"/>
              <a:t>niet</a:t>
            </a:r>
            <a:r>
              <a:rPr lang="en-US" dirty="0" smtClean="0"/>
              <a:t> het </a:t>
            </a:r>
            <a:r>
              <a:rPr lang="en-US" dirty="0" err="1" smtClean="0"/>
              <a:t>geheel</a:t>
            </a:r>
            <a:r>
              <a:rPr lang="en-US" dirty="0" smtClean="0"/>
              <a:t>, maar </a:t>
            </a:r>
            <a:r>
              <a:rPr lang="en-US" dirty="0" err="1" smtClean="0"/>
              <a:t>slechts</a:t>
            </a:r>
            <a:r>
              <a:rPr lang="en-US" dirty="0" smtClean="0"/>
              <a:t> het </a:t>
            </a:r>
            <a:r>
              <a:rPr lang="en-US" dirty="0" err="1" smtClean="0"/>
              <a:t>deel</a:t>
            </a:r>
            <a:r>
              <a:rPr lang="en-US" dirty="0" smtClean="0"/>
              <a:t> </a:t>
            </a:r>
            <a:r>
              <a:rPr lang="en-US" dirty="0" err="1" smtClean="0"/>
              <a:t>waar</a:t>
            </a:r>
            <a:r>
              <a:rPr lang="en-US" dirty="0" smtClean="0"/>
              <a:t> je </a:t>
            </a:r>
            <a:r>
              <a:rPr lang="en-US" dirty="0" err="1" smtClean="0"/>
              <a:t>je</a:t>
            </a:r>
            <a:r>
              <a:rPr lang="en-US" dirty="0" smtClean="0"/>
              <a:t> op </a:t>
            </a:r>
            <a:r>
              <a:rPr lang="en-US" dirty="0" err="1" smtClean="0"/>
              <a:t>dat</a:t>
            </a:r>
            <a:r>
              <a:rPr lang="en-US" dirty="0" smtClean="0"/>
              <a:t> </a:t>
            </a:r>
            <a:r>
              <a:rPr lang="en-US" dirty="0" err="1" smtClean="0"/>
              <a:t>mement</a:t>
            </a:r>
            <a:r>
              <a:rPr lang="en-US" dirty="0" smtClean="0"/>
              <a:t> op </a:t>
            </a:r>
            <a:r>
              <a:rPr lang="en-US" dirty="0" err="1" smtClean="0"/>
              <a:t>richt</a:t>
            </a:r>
            <a:r>
              <a:rPr lang="en-US" dirty="0" smtClean="0"/>
              <a:t>.</a:t>
            </a:r>
          </a:p>
          <a:p>
            <a:r>
              <a:rPr lang="en-US" dirty="0" err="1" smtClean="0"/>
              <a:t>Dus</a:t>
            </a:r>
            <a:r>
              <a:rPr lang="en-US" dirty="0" smtClean="0"/>
              <a:t> </a:t>
            </a:r>
            <a:r>
              <a:rPr lang="en-US" dirty="0" err="1" smtClean="0"/>
              <a:t>bijvoorvbeeld</a:t>
            </a:r>
            <a:r>
              <a:rPr lang="en-US" baseline="0" dirty="0" smtClean="0"/>
              <a:t> de dataset burgers – </a:t>
            </a:r>
            <a:r>
              <a:rPr lang="en-US" baseline="0" dirty="0" err="1" smtClean="0"/>
              <a:t>Uniek</a:t>
            </a:r>
            <a:r>
              <a:rPr lang="en-US" baseline="0" dirty="0" smtClean="0"/>
              <a:t> </a:t>
            </a:r>
            <a:r>
              <a:rPr lang="en-US" baseline="0" dirty="0" err="1" smtClean="0"/>
              <a:t>geidentificeerd</a:t>
            </a:r>
            <a:r>
              <a:rPr lang="en-US" baseline="0" dirty="0" smtClean="0"/>
              <a:t> door de BSN.</a:t>
            </a:r>
          </a:p>
          <a:p>
            <a:r>
              <a:rPr lang="en-US" dirty="0" err="1" smtClean="0"/>
              <a:t>Ook</a:t>
            </a:r>
            <a:r>
              <a:rPr lang="en-US" dirty="0" smtClean="0"/>
              <a:t> al is het </a:t>
            </a:r>
            <a:r>
              <a:rPr lang="en-US" dirty="0" err="1" smtClean="0"/>
              <a:t>deel</a:t>
            </a:r>
            <a:r>
              <a:rPr lang="en-US" dirty="0" smtClean="0"/>
              <a:t> van het </a:t>
            </a:r>
            <a:r>
              <a:rPr lang="en-US" dirty="0" err="1" smtClean="0"/>
              <a:t>inlezen</a:t>
            </a:r>
            <a:r>
              <a:rPr lang="en-US" dirty="0" smtClean="0"/>
              <a:t> van </a:t>
            </a:r>
            <a:r>
              <a:rPr lang="en-US" dirty="0" err="1" smtClean="0"/>
              <a:t>toeslagen</a:t>
            </a:r>
            <a:r>
              <a:rPr lang="en-US" dirty="0" smtClean="0"/>
              <a:t>, het</a:t>
            </a:r>
            <a:r>
              <a:rPr lang="en-US" baseline="0" dirty="0" smtClean="0"/>
              <a:t> </a:t>
            </a:r>
            <a:r>
              <a:rPr lang="en-US" baseline="0" dirty="0" err="1" smtClean="0"/>
              <a:t>beschikkingsnuymmer</a:t>
            </a:r>
            <a:r>
              <a:rPr lang="en-US" baseline="0" dirty="0" smtClean="0"/>
              <a:t> is </a:t>
            </a:r>
            <a:r>
              <a:rPr lang="en-US" baseline="0" dirty="0" err="1" smtClean="0"/>
              <a:t>niet</a:t>
            </a:r>
            <a:r>
              <a:rPr lang="en-US" baseline="0" dirty="0" smtClean="0"/>
              <a:t> </a:t>
            </a:r>
            <a:r>
              <a:rPr lang="en-US" baseline="0" dirty="0" err="1" smtClean="0"/>
              <a:t>nodig</a:t>
            </a:r>
            <a:r>
              <a:rPr lang="en-US" baseline="0" dirty="0" smtClean="0"/>
              <a:t> om </a:t>
            </a:r>
            <a:r>
              <a:rPr lang="en-US" baseline="0" dirty="0" err="1" smtClean="0"/>
              <a:t>een</a:t>
            </a:r>
            <a:r>
              <a:rPr lang="en-US" baseline="0" dirty="0" smtClean="0"/>
              <a:t> burger </a:t>
            </a:r>
            <a:r>
              <a:rPr lang="en-US" baseline="0" dirty="0" err="1" smtClean="0"/>
              <a:t>uniek</a:t>
            </a:r>
            <a:r>
              <a:rPr lang="en-US" baseline="0" dirty="0" smtClean="0"/>
              <a:t> </a:t>
            </a:r>
            <a:r>
              <a:rPr lang="en-US" baseline="0" dirty="0" err="1" smtClean="0"/>
              <a:t>te</a:t>
            </a:r>
            <a:r>
              <a:rPr lang="en-US" baseline="0" dirty="0" smtClean="0"/>
              <a:t> </a:t>
            </a:r>
            <a:r>
              <a:rPr lang="en-US" baseline="0" dirty="0" err="1" smtClean="0"/>
              <a:t>identificeren</a:t>
            </a:r>
            <a:r>
              <a:rPr lang="en-US" baseline="0" dirty="0" smtClean="0"/>
              <a:t>.</a:t>
            </a:r>
            <a:endParaRPr lang="en-US" dirty="0"/>
          </a:p>
        </p:txBody>
      </p:sp>
    </p:spTree>
    <p:extLst>
      <p:ext uri="{BB962C8B-B14F-4D97-AF65-F5344CB8AC3E}">
        <p14:creationId xmlns:p14="http://schemas.microsoft.com/office/powerpoint/2010/main" val="922988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8</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r>
              <a:rPr lang="nl-NL" dirty="0" err="1" smtClean="0"/>
              <a:t>Sequence</a:t>
            </a:r>
            <a:r>
              <a:rPr lang="nl-NL" dirty="0" smtClean="0"/>
              <a:t> (SK) – </a:t>
            </a:r>
          </a:p>
          <a:p>
            <a:r>
              <a:rPr lang="nl-NL" dirty="0" smtClean="0"/>
              <a:t>In DV 2.0 kijkt Dan naar </a:t>
            </a:r>
            <a:r>
              <a:rPr lang="nl-NL" dirty="0" err="1" smtClean="0"/>
              <a:t>Hash-keys</a:t>
            </a:r>
            <a:r>
              <a:rPr lang="nl-NL" dirty="0" smtClean="0"/>
              <a:t>. Hier heb ik zelf wat twijfels</a:t>
            </a:r>
            <a:r>
              <a:rPr lang="nl-NL" baseline="0" dirty="0" smtClean="0"/>
              <a:t> aan i.v.m. “</a:t>
            </a:r>
            <a:r>
              <a:rPr lang="nl-NL" baseline="0" dirty="0" err="1" smtClean="0"/>
              <a:t>colissions</a:t>
            </a:r>
            <a:r>
              <a:rPr lang="nl-NL" baseline="0" dirty="0" smtClean="0"/>
              <a:t>” (verschillende waarden die dezelfde </a:t>
            </a:r>
            <a:r>
              <a:rPr lang="nl-NL" baseline="0" dirty="0" err="1" smtClean="0"/>
              <a:t>hash</a:t>
            </a:r>
            <a:r>
              <a:rPr lang="nl-NL" baseline="0" dirty="0" smtClean="0"/>
              <a:t> opleveren). </a:t>
            </a:r>
          </a:p>
          <a:p>
            <a:r>
              <a:rPr lang="nl-NL" baseline="0" dirty="0" smtClean="0"/>
              <a:t>Ook ben ik </a:t>
            </a:r>
            <a:r>
              <a:rPr lang="nl-NL" u="none" baseline="0" dirty="0" smtClean="0"/>
              <a:t>zelf </a:t>
            </a:r>
            <a:r>
              <a:rPr lang="nl-NL" baseline="0" dirty="0" smtClean="0"/>
              <a:t>een voorstander van het gebruik van natuurlijke sleutels voor Business Keys die gegarandeerd numeriek herleidbaar, en positief zijn (waardoor ze geen probleem vormen voor dummywaarden), zoals bijvoorbeeld </a:t>
            </a:r>
            <a:r>
              <a:rPr lang="nl-NL" baseline="0" dirty="0" err="1" smtClean="0"/>
              <a:t>Beschikkingnr</a:t>
            </a:r>
            <a:r>
              <a:rPr lang="nl-NL" baseline="0" dirty="0" smtClean="0"/>
              <a:t>, BSN, en datums (20160121). Hier zijn meningen over verdeeld. </a:t>
            </a:r>
          </a:p>
          <a:p>
            <a:endParaRPr lang="nl-NL" baseline="0" dirty="0" smtClean="0"/>
          </a:p>
          <a:p>
            <a:r>
              <a:rPr lang="nl-NL" baseline="0" dirty="0" smtClean="0"/>
              <a:t>Bron: Komt het uit de juiste bron?</a:t>
            </a:r>
          </a:p>
          <a:p>
            <a:r>
              <a:rPr lang="nl-NL" baseline="0" dirty="0" smtClean="0"/>
              <a:t>Ik wil niet zien dat mijn </a:t>
            </a:r>
            <a:r>
              <a:rPr lang="nl-NL" baseline="0" dirty="0" err="1" smtClean="0"/>
              <a:t>ordernr</a:t>
            </a:r>
            <a:r>
              <a:rPr lang="nl-NL" baseline="0" dirty="0" smtClean="0"/>
              <a:t> uit de facturatie-DB komt.</a:t>
            </a:r>
          </a:p>
          <a:p>
            <a:endParaRPr lang="nl-NL" dirty="0"/>
          </a:p>
          <a:p>
            <a:endParaRPr lang="en-US" dirty="0"/>
          </a:p>
        </p:txBody>
      </p:sp>
    </p:spTree>
    <p:extLst>
      <p:ext uri="{BB962C8B-B14F-4D97-AF65-F5344CB8AC3E}">
        <p14:creationId xmlns:p14="http://schemas.microsoft.com/office/powerpoint/2010/main" val="922988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59212" y="9445387"/>
            <a:ext cx="2951163"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lgn="r"/>
            <a:fld id="{ADA293D1-AB22-496F-A862-A16DF28914D0}" type="slidenum">
              <a:rPr lang="nl-NL" sz="1600"/>
              <a:pPr algn="r"/>
              <a:t>9</a:t>
            </a:fld>
            <a:endParaRPr lang="nl-NL" sz="1600"/>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p:spPr>
        <p:txBody>
          <a:bodyPr/>
          <a:lstStyle/>
          <a:p>
            <a:r>
              <a:rPr lang="nl-NL" dirty="0" smtClean="0"/>
              <a:t>N:M – Doordat de link n:m relaties vastlegt, is het de data die bepaald hoe de relatie gevormd wordt.</a:t>
            </a:r>
          </a:p>
          <a:p>
            <a:r>
              <a:rPr lang="nl-NL" dirty="0" smtClean="0"/>
              <a:t>Dit betekend ook dat relaties over tijd kunnen veranderen. </a:t>
            </a:r>
          </a:p>
          <a:p>
            <a:r>
              <a:rPr lang="nl-NL" dirty="0" smtClean="0"/>
              <a:t>Voorbeelden: </a:t>
            </a:r>
          </a:p>
          <a:p>
            <a:r>
              <a:rPr lang="nl-NL" dirty="0" smtClean="0"/>
              <a:t>1. Een locatie </a:t>
            </a:r>
            <a:r>
              <a:rPr lang="nl-NL" baseline="0" dirty="0" smtClean="0"/>
              <a:t>bevat meerdere bedrijven. Naarmate deze bedrijven groeien, krijgen ze vestigingen op meerdere locaties.</a:t>
            </a:r>
          </a:p>
          <a:p>
            <a:r>
              <a:rPr lang="nl-NL" baseline="0" dirty="0" smtClean="0"/>
              <a:t>2. Tegenwoordig kan een kind 2 moeders, of 2 vaders hebben.</a:t>
            </a:r>
          </a:p>
          <a:p>
            <a:endParaRPr lang="nl-NL" baseline="0" dirty="0" smtClean="0"/>
          </a:p>
          <a:p>
            <a:r>
              <a:rPr lang="nl-NL" baseline="0" dirty="0" smtClean="0"/>
              <a:t>Hierdoor is de link Flexibel, Heeft het een hoge mate van granulariteit, en het dynamisch aanpasbaar, en is het schaalbaar.</a:t>
            </a:r>
          </a:p>
          <a:p>
            <a:endParaRPr lang="nl-NL" dirty="0"/>
          </a:p>
          <a:p>
            <a:r>
              <a:rPr lang="en-US" dirty="0" smtClean="0"/>
              <a:t>De granulariteit van </a:t>
            </a:r>
            <a:r>
              <a:rPr lang="en-US" dirty="0" err="1" smtClean="0"/>
              <a:t>een</a:t>
            </a:r>
            <a:r>
              <a:rPr lang="en-US" dirty="0" smtClean="0"/>
              <a:t> link is </a:t>
            </a:r>
            <a:r>
              <a:rPr lang="en-US" dirty="0" err="1" smtClean="0"/>
              <a:t>bepaald</a:t>
            </a:r>
            <a:r>
              <a:rPr lang="en-US" dirty="0" smtClean="0"/>
              <a:t> door het </a:t>
            </a:r>
            <a:r>
              <a:rPr lang="en-US" dirty="0" err="1" smtClean="0"/>
              <a:t>aantal</a:t>
            </a:r>
            <a:r>
              <a:rPr lang="en-US" dirty="0" smtClean="0"/>
              <a:t> foreign keys die het </a:t>
            </a:r>
            <a:r>
              <a:rPr lang="en-US" dirty="0" err="1" smtClean="0"/>
              <a:t>bevat</a:t>
            </a:r>
            <a:r>
              <a:rPr lang="en-US" dirty="0" smtClean="0"/>
              <a:t>.</a:t>
            </a:r>
            <a:endParaRPr lang="en-US" dirty="0"/>
          </a:p>
        </p:txBody>
      </p:sp>
    </p:spTree>
    <p:extLst>
      <p:ext uri="{BB962C8B-B14F-4D97-AF65-F5344CB8AC3E}">
        <p14:creationId xmlns:p14="http://schemas.microsoft.com/office/powerpoint/2010/main" val="922988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Date Placeholder 2"/>
          <p:cNvSpPr>
            <a:spLocks noGrp="1"/>
          </p:cNvSpPr>
          <p:nvPr>
            <p:ph type="dt" sz="half" idx="10"/>
          </p:nvPr>
        </p:nvSpPr>
        <p:spPr>
          <a:xfrm>
            <a:off x="7020272" y="6573838"/>
            <a:ext cx="1631603" cy="284162"/>
          </a:xfrm>
        </p:spPr>
        <p:txBody>
          <a:bodyPr/>
          <a:lstStyle>
            <a:lvl1pPr algn="r">
              <a:defRPr/>
            </a:lvl1pPr>
          </a:lstStyle>
          <a:p>
            <a:pPr>
              <a:defRPr/>
            </a:pPr>
            <a:fld id="{204B92D4-A013-4878-893A-33222E02F1EA}" type="datetime4">
              <a:rPr lang="nl-NL" smtClean="0"/>
              <a:pPr>
                <a:defRPr/>
              </a:pPr>
              <a:t>9 februari 2016</a:t>
            </a:fld>
            <a:endParaRPr lang="nl-NL" dirty="0"/>
          </a:p>
        </p:txBody>
      </p:sp>
      <p:sp>
        <p:nvSpPr>
          <p:cNvPr id="5" name="Slide Number Placeholder 4"/>
          <p:cNvSpPr>
            <a:spLocks noGrp="1"/>
          </p:cNvSpPr>
          <p:nvPr>
            <p:ph type="sldNum" sz="quarter" idx="12"/>
          </p:nvPr>
        </p:nvSpPr>
        <p:spPr/>
        <p:txBody>
          <a:bodyPr/>
          <a:lstStyle>
            <a:lvl1pPr>
              <a:defRPr/>
            </a:lvl1pPr>
          </a:lstStyle>
          <a:p>
            <a:pPr>
              <a:defRPr/>
            </a:pPr>
            <a:fld id="{9534035C-FBDA-4CBD-922F-A5DD1F90C0A9}" type="slidenum">
              <a:rPr lang="nl-NL" smtClean="0"/>
              <a:pPr>
                <a:defRPr/>
              </a:pPr>
              <a:t>‹nr.›</a:t>
            </a:fld>
            <a:r>
              <a:rPr lang="nl-NL" dirty="0" smtClean="0"/>
              <a:t>/4</a:t>
            </a:r>
            <a:endParaRPr lang="nl-NL" dirty="0"/>
          </a:p>
        </p:txBody>
      </p:sp>
    </p:spTree>
    <p:extLst>
      <p:ext uri="{BB962C8B-B14F-4D97-AF65-F5344CB8AC3E}">
        <p14:creationId xmlns:p14="http://schemas.microsoft.com/office/powerpoint/2010/main" val="28844200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pPr>
              <a:defRPr/>
            </a:pPr>
            <a:fld id="{FCDF4B43-768B-4BE3-B5D1-BDF58FF2B314}" type="slidenum">
              <a:rPr lang="nl-NL" smtClean="0"/>
              <a:pPr>
                <a:defRPr/>
              </a:pPr>
              <a:t>‹nr.›</a:t>
            </a:fld>
            <a:r>
              <a:rPr lang="nl-NL" dirty="0" smtClean="0"/>
              <a:t>/4</a:t>
            </a:r>
            <a:endParaRPr lang="nl-NL" dirty="0"/>
          </a:p>
        </p:txBody>
      </p:sp>
      <p:sp>
        <p:nvSpPr>
          <p:cNvPr id="2" name="Date Placeholder 1"/>
          <p:cNvSpPr>
            <a:spLocks noGrp="1"/>
          </p:cNvSpPr>
          <p:nvPr>
            <p:ph type="dt" sz="half" idx="10"/>
          </p:nvPr>
        </p:nvSpPr>
        <p:spPr>
          <a:xfrm>
            <a:off x="7596336" y="6545982"/>
            <a:ext cx="1526654" cy="284162"/>
          </a:xfrm>
        </p:spPr>
        <p:txBody>
          <a:bodyPr/>
          <a:lstStyle>
            <a:lvl1pPr>
              <a:defRPr/>
            </a:lvl1pPr>
          </a:lstStyle>
          <a:p>
            <a:pPr>
              <a:defRPr/>
            </a:pPr>
            <a:fld id="{1D08210A-8A1E-4889-85D6-6FAE03125DE8}" type="datetime4">
              <a:rPr lang="nl-NL" smtClean="0"/>
              <a:t>9 februari 2016</a:t>
            </a:fld>
            <a:endParaRPr lang="nl-NL" dirty="0"/>
          </a:p>
        </p:txBody>
      </p:sp>
    </p:spTree>
    <p:extLst>
      <p:ext uri="{BB962C8B-B14F-4D97-AF65-F5344CB8AC3E}">
        <p14:creationId xmlns:p14="http://schemas.microsoft.com/office/powerpoint/2010/main" val="17904606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318250"/>
            <a:ext cx="9144000" cy="5397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title"/>
          </p:nvPr>
        </p:nvSpPr>
        <p:spPr bwMode="auto">
          <a:xfrm>
            <a:off x="358775" y="1133475"/>
            <a:ext cx="842168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nl-NL" smtClean="0"/>
              <a:t>Titelstijl van model bewerken</a:t>
            </a:r>
          </a:p>
        </p:txBody>
      </p:sp>
      <p:sp>
        <p:nvSpPr>
          <p:cNvPr id="1028" name="Rectangle 4"/>
          <p:cNvSpPr>
            <a:spLocks noGrp="1" noChangeArrowheads="1"/>
          </p:cNvSpPr>
          <p:nvPr>
            <p:ph type="body" idx="1"/>
          </p:nvPr>
        </p:nvSpPr>
        <p:spPr bwMode="auto">
          <a:xfrm>
            <a:off x="358775" y="1798638"/>
            <a:ext cx="8421688" cy="435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p>
        </p:txBody>
      </p:sp>
      <p:sp>
        <p:nvSpPr>
          <p:cNvPr id="33797" name="Rectangle 5"/>
          <p:cNvSpPr>
            <a:spLocks noGrp="1" noChangeArrowheads="1"/>
          </p:cNvSpPr>
          <p:nvPr>
            <p:ph type="dt" sz="half" idx="2"/>
          </p:nvPr>
        </p:nvSpPr>
        <p:spPr bwMode="auto">
          <a:xfrm>
            <a:off x="4495800" y="6573838"/>
            <a:ext cx="415607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FontTx/>
              <a:buNone/>
              <a:defRPr sz="1000" smtClean="0"/>
            </a:lvl1pPr>
          </a:lstStyle>
          <a:p>
            <a:pPr>
              <a:defRPr/>
            </a:pPr>
            <a:fld id="{417A8883-6915-44BD-80A7-BA61B16C6C49}" type="datetime4">
              <a:rPr lang="nl-NL" smtClean="0"/>
              <a:t>9 februari 2016</a:t>
            </a:fld>
            <a:endParaRPr lang="nl-NL"/>
          </a:p>
        </p:txBody>
      </p:sp>
      <p:sp>
        <p:nvSpPr>
          <p:cNvPr id="33799" name="Rectangle 7"/>
          <p:cNvSpPr>
            <a:spLocks noGrp="1" noChangeArrowheads="1"/>
          </p:cNvSpPr>
          <p:nvPr>
            <p:ph type="sldNum" sz="quarter" idx="4"/>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FontTx/>
              <a:buNone/>
              <a:defRPr sz="1000" smtClean="0"/>
            </a:lvl1pPr>
          </a:lstStyle>
          <a:p>
            <a:pPr>
              <a:defRPr/>
            </a:pPr>
            <a:fld id="{1A93A863-363F-42BF-A479-4A6AE6368FE4}" type="slidenum">
              <a:rPr lang="nl-NL"/>
              <a:pPr>
                <a:defRPr/>
              </a:pPr>
              <a:t>‹nr.›</a:t>
            </a:fld>
            <a:endParaRPr lang="nl-NL"/>
          </a:p>
        </p:txBody>
      </p:sp>
      <p:sp>
        <p:nvSpPr>
          <p:cNvPr id="1032" name="shpKleurvlakBoven"/>
          <p:cNvSpPr>
            <a:spLocks noChangeArrowheads="1"/>
          </p:cNvSpPr>
          <p:nvPr/>
        </p:nvSpPr>
        <p:spPr bwMode="auto">
          <a:xfrm>
            <a:off x="0" y="0"/>
            <a:ext cx="9144000" cy="1071563"/>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spcBef>
                <a:spcPct val="0"/>
              </a:spcBef>
              <a:buFontTx/>
              <a:buNone/>
            </a:pPr>
            <a:endParaRPr lang="en-US" sz="4000">
              <a:solidFill>
                <a:srgbClr val="FFFFFF"/>
              </a:solidFill>
              <a:latin typeface="Times New Roman" pitchFamily="18" charset="0"/>
            </a:endParaRPr>
          </a:p>
        </p:txBody>
      </p:sp>
      <p:pic>
        <p:nvPicPr>
          <p:cNvPr id="1033" name="shpBeeldmerk" descr="RO__vervolgpagina~LPP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2" r:id="rId1"/>
    <p:sldLayoutId id="2147483673" r:id="rId2"/>
  </p:sldLayoutIdLst>
  <p:timing>
    <p:tnLst>
      <p:par>
        <p:cTn id="1" dur="indefinite" restart="never" nodeType="tmRoot"/>
      </p:par>
    </p:tnLst>
  </p:timing>
  <p:hf hdr="0" ftr="0"/>
  <p:txStyles>
    <p:titleStyle>
      <a:lvl1pPr algn="l" rtl="0" eaLnBrk="1" fontAlgn="base" hangingPunct="1">
        <a:spcBef>
          <a:spcPct val="0"/>
        </a:spcBef>
        <a:spcAft>
          <a:spcPct val="0"/>
        </a:spcAft>
        <a:defRPr sz="2600">
          <a:solidFill>
            <a:srgbClr val="A90061"/>
          </a:solidFill>
          <a:latin typeface="+mj-lt"/>
          <a:ea typeface="+mj-ea"/>
          <a:cs typeface="+mj-cs"/>
        </a:defRPr>
      </a:lvl1pPr>
      <a:lvl2pPr algn="l" rtl="0" eaLnBrk="1" fontAlgn="base" hangingPunct="1">
        <a:spcBef>
          <a:spcPct val="0"/>
        </a:spcBef>
        <a:spcAft>
          <a:spcPct val="0"/>
        </a:spcAft>
        <a:defRPr sz="2600">
          <a:solidFill>
            <a:srgbClr val="A90061"/>
          </a:solidFill>
          <a:latin typeface="Verdana" pitchFamily="34" charset="0"/>
        </a:defRPr>
      </a:lvl2pPr>
      <a:lvl3pPr algn="l" rtl="0" eaLnBrk="1" fontAlgn="base" hangingPunct="1">
        <a:spcBef>
          <a:spcPct val="0"/>
        </a:spcBef>
        <a:spcAft>
          <a:spcPct val="0"/>
        </a:spcAft>
        <a:defRPr sz="2600">
          <a:solidFill>
            <a:srgbClr val="A90061"/>
          </a:solidFill>
          <a:latin typeface="Verdana" pitchFamily="34" charset="0"/>
        </a:defRPr>
      </a:lvl3pPr>
      <a:lvl4pPr algn="l" rtl="0" eaLnBrk="1" fontAlgn="base" hangingPunct="1">
        <a:spcBef>
          <a:spcPct val="0"/>
        </a:spcBef>
        <a:spcAft>
          <a:spcPct val="0"/>
        </a:spcAft>
        <a:defRPr sz="2600">
          <a:solidFill>
            <a:srgbClr val="A90061"/>
          </a:solidFill>
          <a:latin typeface="Verdana" pitchFamily="34" charset="0"/>
        </a:defRPr>
      </a:lvl4pPr>
      <a:lvl5pPr algn="l" rtl="0" eaLnBrk="1" fontAlgn="base" hangingPunct="1">
        <a:spcBef>
          <a:spcPct val="0"/>
        </a:spcBef>
        <a:spcAft>
          <a:spcPct val="0"/>
        </a:spcAft>
        <a:defRPr sz="2600">
          <a:solidFill>
            <a:srgbClr val="A90061"/>
          </a:solidFill>
          <a:latin typeface="Verdana" pitchFamily="34" charset="0"/>
        </a:defRPr>
      </a:lvl5pPr>
      <a:lvl6pPr marL="457200" algn="l" rtl="0" eaLnBrk="1" fontAlgn="base" hangingPunct="1">
        <a:spcBef>
          <a:spcPct val="0"/>
        </a:spcBef>
        <a:spcAft>
          <a:spcPct val="0"/>
        </a:spcAft>
        <a:defRPr sz="2600">
          <a:solidFill>
            <a:srgbClr val="A90061"/>
          </a:solidFill>
          <a:latin typeface="Verdana" pitchFamily="34" charset="0"/>
        </a:defRPr>
      </a:lvl6pPr>
      <a:lvl7pPr marL="914400" algn="l" rtl="0" eaLnBrk="1" fontAlgn="base" hangingPunct="1">
        <a:spcBef>
          <a:spcPct val="0"/>
        </a:spcBef>
        <a:spcAft>
          <a:spcPct val="0"/>
        </a:spcAft>
        <a:defRPr sz="2600">
          <a:solidFill>
            <a:srgbClr val="A90061"/>
          </a:solidFill>
          <a:latin typeface="Verdana" pitchFamily="34" charset="0"/>
        </a:defRPr>
      </a:lvl7pPr>
      <a:lvl8pPr marL="1371600" algn="l" rtl="0" eaLnBrk="1" fontAlgn="base" hangingPunct="1">
        <a:spcBef>
          <a:spcPct val="0"/>
        </a:spcBef>
        <a:spcAft>
          <a:spcPct val="0"/>
        </a:spcAft>
        <a:defRPr sz="2600">
          <a:solidFill>
            <a:srgbClr val="A90061"/>
          </a:solidFill>
          <a:latin typeface="Verdana" pitchFamily="34" charset="0"/>
        </a:defRPr>
      </a:lvl8pPr>
      <a:lvl9pPr marL="1828800" algn="l" rtl="0" eaLnBrk="1" fontAlgn="base" hangingPunct="1">
        <a:spcBef>
          <a:spcPct val="0"/>
        </a:spcBef>
        <a:spcAft>
          <a:spcPct val="0"/>
        </a:spcAft>
        <a:defRPr sz="2600">
          <a:solidFill>
            <a:srgbClr val="A90061"/>
          </a:solidFill>
          <a:latin typeface="Verdana" pitchFamily="34" charset="0"/>
        </a:defRPr>
      </a:lvl9pPr>
    </p:titleStyle>
    <p:bodyStyle>
      <a:lvl1pPr marL="342900" indent="-342900" algn="l" rtl="0" eaLnBrk="1" fontAlgn="base" hangingPunct="1">
        <a:spcBef>
          <a:spcPct val="20000"/>
        </a:spcBef>
        <a:spcAft>
          <a:spcPct val="0"/>
        </a:spcAft>
        <a:buSzPct val="70000"/>
        <a:defRPr>
          <a:solidFill>
            <a:schemeClr val="tx1"/>
          </a:solidFill>
          <a:latin typeface="+mn-lt"/>
          <a:ea typeface="+mn-ea"/>
          <a:cs typeface="+mn-cs"/>
        </a:defRPr>
      </a:lvl1pPr>
      <a:lvl2pPr marL="171450" indent="-169863" algn="l" rtl="0" eaLnBrk="1" fontAlgn="base" hangingPunct="1">
        <a:spcBef>
          <a:spcPct val="20000"/>
        </a:spcBef>
        <a:spcAft>
          <a:spcPct val="0"/>
        </a:spcAft>
        <a:buSzPct val="80000"/>
        <a:buChar char="•"/>
        <a:defRPr>
          <a:solidFill>
            <a:schemeClr val="tx1"/>
          </a:solidFill>
          <a:latin typeface="+mn-lt"/>
        </a:defRPr>
      </a:lvl2pPr>
      <a:lvl3pPr marL="336550" indent="-163513" algn="l" rtl="0" eaLnBrk="1" fontAlgn="base" hangingPunct="1">
        <a:spcBef>
          <a:spcPct val="20000"/>
        </a:spcBef>
        <a:spcAft>
          <a:spcPct val="0"/>
        </a:spcAft>
        <a:buChar char="–"/>
        <a:defRPr>
          <a:solidFill>
            <a:schemeClr val="tx1"/>
          </a:solidFill>
          <a:latin typeface="+mn-lt"/>
        </a:defRPr>
      </a:lvl3pPr>
      <a:lvl4pPr marL="550863" indent="-190500" algn="l" rtl="0" eaLnBrk="1" fontAlgn="base" hangingPunct="1">
        <a:spcBef>
          <a:spcPct val="20000"/>
        </a:spcBef>
        <a:spcAft>
          <a:spcPct val="0"/>
        </a:spcAft>
        <a:buSzPct val="70000"/>
        <a:buChar char="&gt;"/>
        <a:defRPr>
          <a:solidFill>
            <a:schemeClr val="tx1"/>
          </a:solidFill>
          <a:latin typeface="+mn-lt"/>
        </a:defRPr>
      </a:lvl4pPr>
      <a:lvl5pPr marL="739775" indent="-174625" algn="l" rtl="0" eaLnBrk="1" fontAlgn="base" hangingPunct="1">
        <a:spcBef>
          <a:spcPct val="20000"/>
        </a:spcBef>
        <a:spcAft>
          <a:spcPct val="0"/>
        </a:spcAft>
        <a:buChar char="»"/>
        <a:defRPr>
          <a:solidFill>
            <a:schemeClr val="tx1"/>
          </a:solidFill>
          <a:latin typeface="+mn-lt"/>
        </a:defRPr>
      </a:lvl5pPr>
      <a:lvl6pPr marL="1196975" indent="-174625" algn="l" rtl="0" eaLnBrk="1" fontAlgn="base" hangingPunct="1">
        <a:spcBef>
          <a:spcPct val="20000"/>
        </a:spcBef>
        <a:spcAft>
          <a:spcPct val="0"/>
        </a:spcAft>
        <a:buChar char="»"/>
        <a:defRPr>
          <a:solidFill>
            <a:schemeClr val="tx1"/>
          </a:solidFill>
          <a:latin typeface="+mn-lt"/>
        </a:defRPr>
      </a:lvl6pPr>
      <a:lvl7pPr marL="1654175" indent="-174625" algn="l" rtl="0" eaLnBrk="1" fontAlgn="base" hangingPunct="1">
        <a:spcBef>
          <a:spcPct val="20000"/>
        </a:spcBef>
        <a:spcAft>
          <a:spcPct val="0"/>
        </a:spcAft>
        <a:buChar char="»"/>
        <a:defRPr>
          <a:solidFill>
            <a:schemeClr val="tx1"/>
          </a:solidFill>
          <a:latin typeface="+mn-lt"/>
        </a:defRPr>
      </a:lvl7pPr>
      <a:lvl8pPr marL="2111375" indent="-174625" algn="l" rtl="0" eaLnBrk="1" fontAlgn="base" hangingPunct="1">
        <a:spcBef>
          <a:spcPct val="20000"/>
        </a:spcBef>
        <a:spcAft>
          <a:spcPct val="0"/>
        </a:spcAft>
        <a:buChar char="»"/>
        <a:defRPr>
          <a:solidFill>
            <a:schemeClr val="tx1"/>
          </a:solidFill>
          <a:latin typeface="+mn-lt"/>
        </a:defRPr>
      </a:lvl8pPr>
      <a:lvl9pPr marL="2568575" indent="-174625"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6624"/>
                    </a14:imgEffect>
                    <a14:imgEffect>
                      <a14:saturation sat="160000"/>
                    </a14:imgEffect>
                  </a14:imgLayer>
                </a14:imgProps>
              </a:ext>
              <a:ext uri="{28A0092B-C50C-407E-A947-70E740481C1C}">
                <a14:useLocalDpi xmlns:a14="http://schemas.microsoft.com/office/drawing/2010/main" val="0"/>
              </a:ext>
            </a:extLst>
          </a:blip>
          <a:stretch>
            <a:fillRect/>
          </a:stretch>
        </p:blipFill>
        <p:spPr>
          <a:xfrm>
            <a:off x="971600" y="1078780"/>
            <a:ext cx="7366958" cy="5230540"/>
          </a:xfrm>
          <a:prstGeom prst="rect">
            <a:avLst/>
          </a:prstGeom>
        </p:spPr>
      </p:pic>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1</a:t>
            </a:fld>
            <a:endParaRPr lang="nl-NL" sz="1000" dirty="0"/>
          </a:p>
        </p:txBody>
      </p:sp>
      <p:sp>
        <p:nvSpPr>
          <p:cNvPr id="49156" name="Rectangle 2"/>
          <p:cNvSpPr>
            <a:spLocks noGrp="1" noChangeArrowheads="1"/>
          </p:cNvSpPr>
          <p:nvPr>
            <p:ph type="title" idx="4294967295"/>
          </p:nvPr>
        </p:nvSpPr>
        <p:spPr>
          <a:xfrm>
            <a:off x="377478" y="2636912"/>
            <a:ext cx="8421688" cy="1584176"/>
          </a:xfrm>
        </p:spPr>
        <p:txBody>
          <a:bodyPr/>
          <a:lstStyle/>
          <a:p>
            <a:pPr algn="ctr"/>
            <a:r>
              <a:rPr lang="nl-NL" sz="4400" b="1" dirty="0" smtClean="0">
                <a:solidFill>
                  <a:schemeClr val="tx1"/>
                </a:solidFill>
                <a:effectLst>
                  <a:outerShdw blurRad="38100" dist="38100" dir="2700000" algn="tl">
                    <a:srgbClr val="000000">
                      <a:alpha val="43137"/>
                    </a:srgbClr>
                  </a:outerShdw>
                </a:effectLst>
              </a:rPr>
              <a:t>Data </a:t>
            </a:r>
            <a:r>
              <a:rPr lang="nl-NL" sz="4400" b="1" dirty="0" err="1" smtClean="0">
                <a:solidFill>
                  <a:schemeClr val="tx1"/>
                </a:solidFill>
                <a:effectLst>
                  <a:outerShdw blurRad="38100" dist="38100" dir="2700000" algn="tl">
                    <a:srgbClr val="000000">
                      <a:alpha val="43137"/>
                    </a:srgbClr>
                  </a:outerShdw>
                </a:effectLst>
              </a:rPr>
              <a:t>Vault</a:t>
            </a:r>
            <a:r>
              <a:rPr lang="nl-NL" sz="4400" b="1" dirty="0" smtClean="0">
                <a:solidFill>
                  <a:schemeClr val="tx1"/>
                </a:solidFill>
                <a:effectLst>
                  <a:outerShdw blurRad="38100" dist="38100" dir="2700000" algn="tl">
                    <a:srgbClr val="000000">
                      <a:alpha val="43137"/>
                    </a:srgbClr>
                  </a:outerShdw>
                </a:effectLst>
              </a:rPr>
              <a:t> in Vogelvlucht</a:t>
            </a:r>
            <a:endParaRPr lang="nl-NL" sz="4400" b="1" dirty="0">
              <a:solidFill>
                <a:schemeClr val="tx1"/>
              </a:solidFill>
              <a:effectLst>
                <a:outerShdw blurRad="38100" dist="38100" dir="2700000" algn="tl">
                  <a:srgbClr val="000000">
                    <a:alpha val="43137"/>
                  </a:srgbClr>
                </a:outerShdw>
              </a:effectLst>
            </a:endParaRPr>
          </a:p>
        </p:txBody>
      </p:sp>
      <p:sp>
        <p:nvSpPr>
          <p:cNvPr id="6" name="Rectangle 2"/>
          <p:cNvSpPr txBox="1">
            <a:spLocks noChangeArrowheads="1"/>
          </p:cNvSpPr>
          <p:nvPr/>
        </p:nvSpPr>
        <p:spPr bwMode="auto">
          <a:xfrm>
            <a:off x="230187" y="4815135"/>
            <a:ext cx="842168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600">
                <a:solidFill>
                  <a:srgbClr val="A90061"/>
                </a:solidFill>
                <a:latin typeface="+mj-lt"/>
                <a:ea typeface="+mj-ea"/>
                <a:cs typeface="+mj-cs"/>
              </a:defRPr>
            </a:lvl1pPr>
            <a:lvl2pPr algn="l" rtl="0" eaLnBrk="0" fontAlgn="base" hangingPunct="0">
              <a:spcBef>
                <a:spcPct val="0"/>
              </a:spcBef>
              <a:spcAft>
                <a:spcPct val="0"/>
              </a:spcAft>
              <a:defRPr sz="2600">
                <a:solidFill>
                  <a:srgbClr val="A90061"/>
                </a:solidFill>
                <a:latin typeface="Verdana" pitchFamily="34" charset="0"/>
              </a:defRPr>
            </a:lvl2pPr>
            <a:lvl3pPr algn="l" rtl="0" eaLnBrk="0" fontAlgn="base" hangingPunct="0">
              <a:spcBef>
                <a:spcPct val="0"/>
              </a:spcBef>
              <a:spcAft>
                <a:spcPct val="0"/>
              </a:spcAft>
              <a:defRPr sz="2600">
                <a:solidFill>
                  <a:srgbClr val="A90061"/>
                </a:solidFill>
                <a:latin typeface="Verdana" pitchFamily="34" charset="0"/>
              </a:defRPr>
            </a:lvl3pPr>
            <a:lvl4pPr algn="l" rtl="0" eaLnBrk="0" fontAlgn="base" hangingPunct="0">
              <a:spcBef>
                <a:spcPct val="0"/>
              </a:spcBef>
              <a:spcAft>
                <a:spcPct val="0"/>
              </a:spcAft>
              <a:defRPr sz="2600">
                <a:solidFill>
                  <a:srgbClr val="A90061"/>
                </a:solidFill>
                <a:latin typeface="Verdana" pitchFamily="34" charset="0"/>
              </a:defRPr>
            </a:lvl4pPr>
            <a:lvl5pPr algn="l" rtl="0" eaLnBrk="0" fontAlgn="base" hangingPunct="0">
              <a:spcBef>
                <a:spcPct val="0"/>
              </a:spcBef>
              <a:spcAft>
                <a:spcPct val="0"/>
              </a:spcAft>
              <a:defRPr sz="2600">
                <a:solidFill>
                  <a:srgbClr val="A90061"/>
                </a:solidFill>
                <a:latin typeface="Verdana" pitchFamily="34" charset="0"/>
              </a:defRPr>
            </a:lvl5pPr>
            <a:lvl6pPr marL="457200" algn="l" rtl="0" eaLnBrk="0" fontAlgn="base" hangingPunct="0">
              <a:spcBef>
                <a:spcPct val="0"/>
              </a:spcBef>
              <a:spcAft>
                <a:spcPct val="0"/>
              </a:spcAft>
              <a:defRPr sz="2600">
                <a:solidFill>
                  <a:srgbClr val="A90061"/>
                </a:solidFill>
                <a:latin typeface="Verdana" pitchFamily="34" charset="0"/>
              </a:defRPr>
            </a:lvl6pPr>
            <a:lvl7pPr marL="914400" algn="l" rtl="0" eaLnBrk="0" fontAlgn="base" hangingPunct="0">
              <a:spcBef>
                <a:spcPct val="0"/>
              </a:spcBef>
              <a:spcAft>
                <a:spcPct val="0"/>
              </a:spcAft>
              <a:defRPr sz="2600">
                <a:solidFill>
                  <a:srgbClr val="A90061"/>
                </a:solidFill>
                <a:latin typeface="Verdana" pitchFamily="34" charset="0"/>
              </a:defRPr>
            </a:lvl7pPr>
            <a:lvl8pPr marL="1371600" algn="l" rtl="0" eaLnBrk="0" fontAlgn="base" hangingPunct="0">
              <a:spcBef>
                <a:spcPct val="0"/>
              </a:spcBef>
              <a:spcAft>
                <a:spcPct val="0"/>
              </a:spcAft>
              <a:defRPr sz="2600">
                <a:solidFill>
                  <a:srgbClr val="A90061"/>
                </a:solidFill>
                <a:latin typeface="Verdana" pitchFamily="34" charset="0"/>
              </a:defRPr>
            </a:lvl8pPr>
            <a:lvl9pPr marL="1828800" algn="l" rtl="0" eaLnBrk="0" fontAlgn="base" hangingPunct="0">
              <a:spcBef>
                <a:spcPct val="0"/>
              </a:spcBef>
              <a:spcAft>
                <a:spcPct val="0"/>
              </a:spcAft>
              <a:defRPr sz="2600">
                <a:solidFill>
                  <a:srgbClr val="A90061"/>
                </a:solidFill>
                <a:latin typeface="Verdana" pitchFamily="34" charset="0"/>
              </a:defRPr>
            </a:lvl9pPr>
          </a:lstStyle>
          <a:p>
            <a:pPr algn="ctr">
              <a:buNone/>
            </a:pPr>
            <a:r>
              <a:rPr lang="nl-NL" sz="1000" dirty="0" smtClean="0">
                <a:solidFill>
                  <a:schemeClr val="bg1">
                    <a:lumMod val="75000"/>
                  </a:schemeClr>
                </a:solidFill>
              </a:rPr>
              <a:t>Auteur: Robbert Michel     </a:t>
            </a:r>
          </a:p>
          <a:p>
            <a:pPr algn="ctr">
              <a:buNone/>
            </a:pPr>
            <a:r>
              <a:rPr lang="nl-NL" sz="1000" dirty="0" smtClean="0">
                <a:solidFill>
                  <a:schemeClr val="bg1">
                    <a:lumMod val="75000"/>
                  </a:schemeClr>
                </a:solidFill>
              </a:rPr>
              <a:t>datum: 2016-1-20</a:t>
            </a:r>
          </a:p>
          <a:p>
            <a:pPr algn="ctr">
              <a:buNone/>
            </a:pPr>
            <a:r>
              <a:rPr lang="nl-NL" sz="1000" dirty="0" smtClean="0">
                <a:solidFill>
                  <a:schemeClr val="bg1">
                    <a:lumMod val="75000"/>
                  </a:schemeClr>
                </a:solidFill>
              </a:rPr>
              <a:t>Versie: 0.1</a:t>
            </a:r>
            <a:endParaRPr lang="nl-NL" sz="1000" dirty="0">
              <a:solidFill>
                <a:schemeClr val="bg1">
                  <a:lumMod val="75000"/>
                </a:schemeClr>
              </a:solidFill>
            </a:endParaRPr>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1</a:t>
            </a:fld>
            <a:endParaRPr lang="nl-N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10</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10</a:t>
            </a:fld>
            <a:endParaRPr lang="nl-NL" dirty="0"/>
          </a:p>
        </p:txBody>
      </p:sp>
      <p:sp>
        <p:nvSpPr>
          <p:cNvPr id="4" name="Tekstvak 3"/>
          <p:cNvSpPr txBox="1"/>
          <p:nvPr/>
        </p:nvSpPr>
        <p:spPr>
          <a:xfrm>
            <a:off x="323528" y="1052736"/>
            <a:ext cx="8605713" cy="4364272"/>
          </a:xfrm>
          <a:prstGeom prst="rect">
            <a:avLst/>
          </a:prstGeom>
          <a:noFill/>
        </p:spPr>
        <p:txBody>
          <a:bodyPr wrap="square" rtlCol="0">
            <a:spAutoFit/>
          </a:bodyPr>
          <a:lstStyle/>
          <a:p>
            <a:pPr algn="ctr">
              <a:buNone/>
            </a:pPr>
            <a:r>
              <a:rPr lang="nl-NL" sz="3600" b="1" dirty="0">
                <a:latin typeface="Arial" panose="020B0604020202020204" pitchFamily="34" charset="0"/>
                <a:cs typeface="Arial" panose="020B0604020202020204" pitchFamily="34" charset="0"/>
              </a:rPr>
              <a:t>Link </a:t>
            </a:r>
            <a:r>
              <a:rPr lang="nl-NL" sz="3600" b="1" dirty="0" smtClean="0">
                <a:latin typeface="Arial" panose="020B0604020202020204" pitchFamily="34" charset="0"/>
                <a:cs typeface="Arial" panose="020B0604020202020204" pitchFamily="34" charset="0"/>
              </a:rPr>
              <a:t>- Relatie</a:t>
            </a:r>
          </a:p>
          <a:p>
            <a:r>
              <a:rPr lang="nl-NL" sz="3200" dirty="0" smtClean="0">
                <a:latin typeface="Arial" panose="020B0604020202020204" pitchFamily="34" charset="0"/>
                <a:cs typeface="Arial" panose="020B0604020202020204" pitchFamily="34" charset="0"/>
              </a:rPr>
              <a:t> </a:t>
            </a:r>
            <a:r>
              <a:rPr lang="nl-NL" sz="2800" dirty="0" smtClean="0">
                <a:latin typeface="Arial" panose="020B0604020202020204" pitchFamily="34" charset="0"/>
                <a:cs typeface="Arial" panose="020B0604020202020204" pitchFamily="34" charset="0"/>
              </a:rPr>
              <a:t>Geeft een n:m relatie weer tussen Business Keys.</a:t>
            </a:r>
            <a:br>
              <a:rPr lang="nl-NL" sz="2800" dirty="0" smtClean="0">
                <a:latin typeface="Arial" panose="020B0604020202020204" pitchFamily="34" charset="0"/>
                <a:cs typeface="Arial" panose="020B0604020202020204" pitchFamily="34" charset="0"/>
              </a:rPr>
            </a:br>
            <a:r>
              <a:rPr lang="nl-NL" sz="2800" dirty="0" smtClean="0">
                <a:latin typeface="Arial" panose="020B0604020202020204" pitchFamily="34" charset="0"/>
                <a:cs typeface="Arial" panose="020B0604020202020204" pitchFamily="34" charset="0"/>
              </a:rPr>
              <a:t>  (Relaties veranderen over tijd)</a:t>
            </a:r>
          </a:p>
          <a:p>
            <a:endParaRPr lang="nl-NL" sz="3200" dirty="0">
              <a:latin typeface="Arial" panose="020B0604020202020204" pitchFamily="34" charset="0"/>
              <a:cs typeface="Arial" panose="020B0604020202020204" pitchFamily="34" charset="0"/>
            </a:endParaRPr>
          </a:p>
          <a:p>
            <a:endParaRPr lang="nl-NL" sz="3200" dirty="0" smtClean="0">
              <a:latin typeface="Arial" panose="020B0604020202020204" pitchFamily="34" charset="0"/>
              <a:cs typeface="Arial" panose="020B0604020202020204" pitchFamily="34" charset="0"/>
            </a:endParaRPr>
          </a:p>
          <a:p>
            <a:endParaRPr lang="nl-NL" sz="3200" dirty="0" smtClean="0">
              <a:latin typeface="Arial" panose="020B0604020202020204" pitchFamily="34" charset="0"/>
              <a:cs typeface="Arial" panose="020B0604020202020204" pitchFamily="34" charset="0"/>
            </a:endParaRPr>
          </a:p>
          <a:p>
            <a:pPr>
              <a:buNone/>
            </a:pPr>
            <a:endParaRPr lang="nl-NL" dirty="0" smtClean="0">
              <a:latin typeface="Arial" panose="020B0604020202020204" pitchFamily="34" charset="0"/>
              <a:cs typeface="Arial" panose="020B0604020202020204" pitchFamily="34" charset="0"/>
            </a:endParaRPr>
          </a:p>
          <a:p>
            <a:pPr algn="ctr">
              <a:buNone/>
            </a:pPr>
            <a:r>
              <a:rPr lang="nl-NL" sz="3200" dirty="0" smtClean="0">
                <a:latin typeface="Arial" panose="020B0604020202020204" pitchFamily="34" charset="0"/>
                <a:cs typeface="Arial" panose="020B0604020202020204" pitchFamily="34" charset="0"/>
              </a:rPr>
              <a:t>of</a:t>
            </a:r>
            <a:endParaRPr lang="nl-NL" sz="3200" dirty="0">
              <a:latin typeface="Arial" panose="020B0604020202020204" pitchFamily="34" charset="0"/>
              <a:cs typeface="Arial" panose="020B0604020202020204" pitchFamily="34" charset="0"/>
            </a:endParaRPr>
          </a:p>
        </p:txBody>
      </p:sp>
      <p:sp>
        <p:nvSpPr>
          <p:cNvPr id="5" name="Rechthoek 4"/>
          <p:cNvSpPr/>
          <p:nvPr/>
        </p:nvSpPr>
        <p:spPr bwMode="auto">
          <a:xfrm>
            <a:off x="718344" y="2852936"/>
            <a:ext cx="757312" cy="246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Char char="•"/>
              <a:tabLst/>
            </a:pPr>
            <a:endParaRPr kumimoji="0" lang="nl-NL" sz="1800" b="0" i="0" u="none" strike="noStrike" cap="none" normalizeH="0" baseline="0" smtClean="0">
              <a:ln>
                <a:noFill/>
              </a:ln>
              <a:solidFill>
                <a:schemeClr val="tx1"/>
              </a:solidFill>
              <a:effectLst/>
              <a:latin typeface="Verdana"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924" y="2780928"/>
            <a:ext cx="8271540" cy="203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5373215"/>
            <a:ext cx="8457236" cy="717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477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anim calcmode="lin" valueType="num">
                                      <p:cBhvr additive="base">
                                        <p:cTn id="1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11</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11</a:t>
            </a:fld>
            <a:endParaRPr lang="nl-NL" dirty="0"/>
          </a:p>
        </p:txBody>
      </p:sp>
      <p:sp>
        <p:nvSpPr>
          <p:cNvPr id="4" name="Tekstvak 3"/>
          <p:cNvSpPr txBox="1"/>
          <p:nvPr/>
        </p:nvSpPr>
        <p:spPr>
          <a:xfrm>
            <a:off x="323528" y="1052736"/>
            <a:ext cx="8605713" cy="2616101"/>
          </a:xfrm>
          <a:prstGeom prst="rect">
            <a:avLst/>
          </a:prstGeom>
          <a:noFill/>
        </p:spPr>
        <p:txBody>
          <a:bodyPr wrap="square" rtlCol="0">
            <a:spAutoFit/>
          </a:bodyPr>
          <a:lstStyle/>
          <a:p>
            <a:pPr algn="ctr">
              <a:buNone/>
            </a:pPr>
            <a:r>
              <a:rPr lang="nl-NL" sz="3600" b="1" dirty="0" smtClean="0">
                <a:latin typeface="Arial" panose="020B0604020202020204" pitchFamily="34" charset="0"/>
                <a:cs typeface="Arial" panose="020B0604020202020204" pitchFamily="34" charset="0"/>
              </a:rPr>
              <a:t>Link - Granulariteit</a:t>
            </a:r>
          </a:p>
          <a:p>
            <a:r>
              <a:rPr lang="nl-NL" sz="3200" dirty="0" smtClean="0">
                <a:latin typeface="Arial" panose="020B0604020202020204" pitchFamily="34" charset="0"/>
                <a:cs typeface="Arial" panose="020B0604020202020204" pitchFamily="34" charset="0"/>
              </a:rPr>
              <a:t> </a:t>
            </a:r>
            <a:r>
              <a:rPr lang="nl-NL" sz="2800" dirty="0" smtClean="0">
                <a:latin typeface="Arial" panose="020B0604020202020204" pitchFamily="34" charset="0"/>
                <a:cs typeface="Arial" panose="020B0604020202020204" pitchFamily="34" charset="0"/>
              </a:rPr>
              <a:t>Granulariteit wordt bepaald door het aantal hubs waar naar verwezen wordt.</a:t>
            </a:r>
          </a:p>
          <a:p>
            <a:r>
              <a:rPr lang="nl-NL" sz="2800" dirty="0" smtClean="0">
                <a:latin typeface="Arial" panose="020B0604020202020204" pitchFamily="34" charset="0"/>
                <a:cs typeface="Arial" panose="020B0604020202020204" pitchFamily="34" charset="0"/>
              </a:rPr>
              <a:t> Een Link is dus niet hetzelfde als een </a:t>
            </a:r>
            <a:r>
              <a:rPr lang="nl-NL" sz="2800" dirty="0" err="1" smtClean="0">
                <a:latin typeface="Arial" panose="020B0604020202020204" pitchFamily="34" charset="0"/>
                <a:cs typeface="Arial" panose="020B0604020202020204" pitchFamily="34" charset="0"/>
              </a:rPr>
              <a:t>foreign</a:t>
            </a:r>
            <a:r>
              <a:rPr lang="nl-NL" sz="2800" dirty="0" smtClean="0">
                <a:latin typeface="Arial" panose="020B0604020202020204" pitchFamily="34" charset="0"/>
                <a:cs typeface="Arial" panose="020B0604020202020204" pitchFamily="34" charset="0"/>
              </a:rPr>
              <a:t> </a:t>
            </a:r>
            <a:r>
              <a:rPr lang="nl-NL" sz="2800" dirty="0" err="1" smtClean="0">
                <a:latin typeface="Arial" panose="020B0604020202020204" pitchFamily="34" charset="0"/>
                <a:cs typeface="Arial" panose="020B0604020202020204" pitchFamily="34" charset="0"/>
              </a:rPr>
              <a:t>key</a:t>
            </a:r>
            <a:r>
              <a:rPr lang="nl-NL" sz="2800" dirty="0">
                <a:latin typeface="Arial" panose="020B0604020202020204" pitchFamily="34" charset="0"/>
                <a:cs typeface="Arial" panose="020B0604020202020204" pitchFamily="34" charset="0"/>
              </a:rPr>
              <a:t> </a:t>
            </a:r>
            <a:r>
              <a:rPr lang="nl-NL" sz="2800" dirty="0" smtClean="0">
                <a:latin typeface="Arial" panose="020B0604020202020204" pitchFamily="34" charset="0"/>
                <a:cs typeface="Arial" panose="020B0604020202020204" pitchFamily="34" charset="0"/>
              </a:rPr>
              <a:t>uit de bron, maar juist de combinatie van </a:t>
            </a:r>
            <a:r>
              <a:rPr lang="nl-NL" sz="2800" dirty="0" err="1" smtClean="0">
                <a:latin typeface="Arial" panose="020B0604020202020204" pitchFamily="34" charset="0"/>
                <a:cs typeface="Arial" panose="020B0604020202020204" pitchFamily="34" charset="0"/>
              </a:rPr>
              <a:t>foreign</a:t>
            </a:r>
            <a:r>
              <a:rPr lang="nl-NL" sz="2800" dirty="0" smtClean="0">
                <a:latin typeface="Arial" panose="020B0604020202020204" pitchFamily="34" charset="0"/>
                <a:cs typeface="Arial" panose="020B0604020202020204" pitchFamily="34" charset="0"/>
              </a:rPr>
              <a:t> </a:t>
            </a:r>
            <a:r>
              <a:rPr lang="nl-NL" sz="2800" dirty="0" err="1" smtClean="0">
                <a:latin typeface="Arial" panose="020B0604020202020204" pitchFamily="34" charset="0"/>
                <a:cs typeface="Arial" panose="020B0604020202020204" pitchFamily="34" charset="0"/>
              </a:rPr>
              <a:t>keys</a:t>
            </a:r>
            <a:r>
              <a:rPr lang="nl-NL" sz="2800" dirty="0" smtClean="0">
                <a:latin typeface="Arial" panose="020B0604020202020204" pitchFamily="34" charset="0"/>
                <a:cs typeface="Arial" panose="020B0604020202020204" pitchFamily="34" charset="0"/>
              </a:rPr>
              <a:t>.</a:t>
            </a:r>
          </a:p>
        </p:txBody>
      </p:sp>
      <p:sp>
        <p:nvSpPr>
          <p:cNvPr id="5" name="Rechthoek 4"/>
          <p:cNvSpPr/>
          <p:nvPr/>
        </p:nvSpPr>
        <p:spPr bwMode="auto">
          <a:xfrm>
            <a:off x="718344" y="2852936"/>
            <a:ext cx="757312" cy="246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Char char="•"/>
              <a:tabLst/>
            </a:pPr>
            <a:endParaRPr kumimoji="0" lang="nl-NL" sz="1800" b="0" i="0" u="none" strike="noStrike" cap="none" normalizeH="0" baseline="0" smtClean="0">
              <a:ln>
                <a:noFill/>
              </a:ln>
              <a:solidFill>
                <a:schemeClr val="tx1"/>
              </a:solidFill>
              <a:effectLst/>
              <a:latin typeface="Verdana" pitchFamily="34" charset="0"/>
            </a:endParaRPr>
          </a:p>
        </p:txBody>
      </p:sp>
      <p:sp>
        <p:nvSpPr>
          <p:cNvPr id="6" name="PIJL-RECHTS 5"/>
          <p:cNvSpPr/>
          <p:nvPr/>
        </p:nvSpPr>
        <p:spPr bwMode="auto">
          <a:xfrm>
            <a:off x="10620672" y="1340768"/>
            <a:ext cx="978408" cy="484632"/>
          </a:xfrm>
          <a:prstGeom prst="rightArrow">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Char char="•"/>
              <a:tabLst/>
            </a:pPr>
            <a:endParaRPr kumimoji="0" lang="nl-NL" sz="1800" b="0" i="0" u="none" strike="noStrike" cap="none" normalizeH="0" baseline="0" smtClean="0">
              <a:ln>
                <a:noFill/>
              </a:ln>
              <a:solidFill>
                <a:schemeClr val="tx1"/>
              </a:solidFill>
              <a:effectLst/>
              <a:latin typeface="Verdana"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60" y="3639729"/>
            <a:ext cx="2661364" cy="2601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3639729"/>
            <a:ext cx="3238962" cy="2597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Gestreepte PIJL-RECHTS 12"/>
          <p:cNvSpPr/>
          <p:nvPr/>
        </p:nvSpPr>
        <p:spPr bwMode="auto">
          <a:xfrm>
            <a:off x="3419872" y="4509120"/>
            <a:ext cx="1915679" cy="720080"/>
          </a:xfrm>
          <a:prstGeom prst="stripedRightArrow">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Char char="•"/>
              <a:tabLst/>
            </a:pPr>
            <a:endParaRPr kumimoji="0" lang="nl-NL"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3433013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12</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12</a:t>
            </a:fld>
            <a:endParaRPr lang="nl-NL" dirty="0"/>
          </a:p>
        </p:txBody>
      </p:sp>
      <p:sp>
        <p:nvSpPr>
          <p:cNvPr id="4" name="Tekstvak 3"/>
          <p:cNvSpPr txBox="1"/>
          <p:nvPr/>
        </p:nvSpPr>
        <p:spPr>
          <a:xfrm>
            <a:off x="323528" y="1052736"/>
            <a:ext cx="8605713" cy="1668149"/>
          </a:xfrm>
          <a:prstGeom prst="rect">
            <a:avLst/>
          </a:prstGeom>
          <a:noFill/>
        </p:spPr>
        <p:txBody>
          <a:bodyPr wrap="square" rtlCol="0">
            <a:spAutoFit/>
          </a:bodyPr>
          <a:lstStyle/>
          <a:p>
            <a:pPr algn="ctr">
              <a:buNone/>
            </a:pPr>
            <a:r>
              <a:rPr lang="nl-NL" sz="3600" b="1" dirty="0">
                <a:latin typeface="Arial" panose="020B0604020202020204" pitchFamily="34" charset="0"/>
                <a:cs typeface="Arial" panose="020B0604020202020204" pitchFamily="34" charset="0"/>
              </a:rPr>
              <a:t>Link </a:t>
            </a:r>
            <a:r>
              <a:rPr lang="nl-NL" sz="3600" b="1" dirty="0" smtClean="0">
                <a:latin typeface="Arial" panose="020B0604020202020204" pitchFamily="34" charset="0"/>
                <a:cs typeface="Arial" panose="020B0604020202020204" pitchFamily="34" charset="0"/>
              </a:rPr>
              <a:t>- Flexibiliteit</a:t>
            </a:r>
          </a:p>
          <a:p>
            <a:r>
              <a:rPr lang="nl-NL" sz="3200" dirty="0" smtClean="0">
                <a:latin typeface="Arial" panose="020B0604020202020204" pitchFamily="34" charset="0"/>
                <a:cs typeface="Arial" panose="020B0604020202020204" pitchFamily="34" charset="0"/>
              </a:rPr>
              <a:t> </a:t>
            </a:r>
            <a:r>
              <a:rPr lang="nl-NL" sz="2800" dirty="0" smtClean="0">
                <a:latin typeface="Arial" panose="020B0604020202020204" pitchFamily="34" charset="0"/>
                <a:cs typeface="Arial" panose="020B0604020202020204" pitchFamily="34" charset="0"/>
              </a:rPr>
              <a:t>Hubs en Satellieten hoeven niet aangepast te worden als er relaties bijkomen.</a:t>
            </a:r>
          </a:p>
        </p:txBody>
      </p:sp>
      <p:sp>
        <p:nvSpPr>
          <p:cNvPr id="5" name="Rechthoek 4"/>
          <p:cNvSpPr/>
          <p:nvPr/>
        </p:nvSpPr>
        <p:spPr bwMode="auto">
          <a:xfrm>
            <a:off x="718344" y="2852936"/>
            <a:ext cx="757312" cy="246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Char char="•"/>
              <a:tabLst/>
            </a:pPr>
            <a:endParaRPr kumimoji="0" lang="nl-NL" sz="1800" b="0" i="0" u="none" strike="noStrike" cap="none" normalizeH="0" baseline="0" smtClean="0">
              <a:ln>
                <a:noFill/>
              </a:ln>
              <a:solidFill>
                <a:schemeClr val="tx1"/>
              </a:solidFill>
              <a:effectLst/>
              <a:latin typeface="Verdana"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614" y="2895600"/>
            <a:ext cx="290512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3573016"/>
            <a:ext cx="333375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PIJL-RECHTS 5"/>
          <p:cNvSpPr/>
          <p:nvPr/>
        </p:nvSpPr>
        <p:spPr bwMode="auto">
          <a:xfrm>
            <a:off x="10620672" y="1340768"/>
            <a:ext cx="978408" cy="484632"/>
          </a:xfrm>
          <a:prstGeom prst="rightArrow">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Char char="•"/>
              <a:tabLst/>
            </a:pPr>
            <a:endParaRPr kumimoji="0" lang="nl-NL" sz="1800" b="0" i="0" u="none" strike="noStrike" cap="none" normalizeH="0" baseline="0" smtClean="0">
              <a:ln>
                <a:noFill/>
              </a:ln>
              <a:solidFill>
                <a:schemeClr val="tx1"/>
              </a:solidFill>
              <a:effectLst/>
              <a:latin typeface="Verdana" pitchFamily="34" charset="0"/>
            </a:endParaRPr>
          </a:p>
        </p:txBody>
      </p:sp>
      <p:sp>
        <p:nvSpPr>
          <p:cNvPr id="9" name="Gestreepte PIJL-RECHTS 8"/>
          <p:cNvSpPr/>
          <p:nvPr/>
        </p:nvSpPr>
        <p:spPr bwMode="auto">
          <a:xfrm rot="989030">
            <a:off x="2152264" y="4392539"/>
            <a:ext cx="2586758" cy="720080"/>
          </a:xfrm>
          <a:prstGeom prst="stripedRightArrow">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Char char="•"/>
              <a:tabLst/>
            </a:pPr>
            <a:endParaRPr kumimoji="0" lang="nl-NL"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99515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fade">
                                      <p:cBhvr>
                                        <p:cTn id="10"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13</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13</a:t>
            </a:fld>
            <a:endParaRPr lang="nl-NL" dirty="0"/>
          </a:p>
        </p:txBody>
      </p:sp>
      <p:sp>
        <p:nvSpPr>
          <p:cNvPr id="4" name="Tekstvak 3"/>
          <p:cNvSpPr txBox="1"/>
          <p:nvPr/>
        </p:nvSpPr>
        <p:spPr>
          <a:xfrm>
            <a:off x="323528" y="980728"/>
            <a:ext cx="8605713" cy="5463034"/>
          </a:xfrm>
          <a:prstGeom prst="rect">
            <a:avLst/>
          </a:prstGeom>
          <a:noFill/>
        </p:spPr>
        <p:txBody>
          <a:bodyPr wrap="square" rtlCol="0">
            <a:spAutoFit/>
          </a:bodyPr>
          <a:lstStyle/>
          <a:p>
            <a:pPr algn="ctr">
              <a:buNone/>
            </a:pPr>
            <a:r>
              <a:rPr lang="nl-NL" sz="3600" b="1" dirty="0" smtClean="0">
                <a:latin typeface="Arial" panose="020B0604020202020204" pitchFamily="34" charset="0"/>
                <a:cs typeface="Arial" panose="020B0604020202020204" pitchFamily="34" charset="0"/>
              </a:rPr>
              <a:t>Link </a:t>
            </a:r>
            <a:r>
              <a:rPr lang="nl-NL" sz="3600" b="1" dirty="0" smtClean="0">
                <a:latin typeface="Arial" panose="020B0604020202020204" pitchFamily="34" charset="0"/>
                <a:cs typeface="Arial" panose="020B0604020202020204" pitchFamily="34" charset="0"/>
                <a:sym typeface="Wingdings" panose="05000000000000000000" pitchFamily="2" charset="2"/>
              </a:rPr>
              <a:t></a:t>
            </a:r>
            <a:r>
              <a:rPr lang="nl-NL" sz="3600" b="1" dirty="0" smtClean="0">
                <a:latin typeface="Arial" panose="020B0604020202020204" pitchFamily="34" charset="0"/>
                <a:cs typeface="Arial" panose="020B0604020202020204" pitchFamily="34" charset="0"/>
              </a:rPr>
              <a:t> Link</a:t>
            </a:r>
          </a:p>
          <a:p>
            <a:pPr>
              <a:buNone/>
            </a:pPr>
            <a:r>
              <a:rPr lang="nl-NL" sz="2000" dirty="0" smtClean="0">
                <a:latin typeface="Arial" panose="020B0604020202020204" pitchFamily="34" charset="0"/>
                <a:cs typeface="Arial" panose="020B0604020202020204" pitchFamily="34" charset="0"/>
              </a:rPr>
              <a:t>Linken naar een link mag officieel wel, maar levert praktische problemen op:</a:t>
            </a:r>
          </a:p>
          <a:p>
            <a:pPr marL="457200" indent="-457200"/>
            <a:r>
              <a:rPr lang="nl-NL" sz="2000" dirty="0" smtClean="0">
                <a:latin typeface="Arial" panose="020B0604020202020204" pitchFamily="34" charset="0"/>
                <a:cs typeface="Arial" panose="020B0604020202020204" pitchFamily="34" charset="0"/>
              </a:rPr>
              <a:t>Je creëert afhankelijkheid waardoor je de links niet meer parallel kan laden. (Bij het volgen van een business proces zou dat zelfs meerdere lagen diep kunnen zijn.)</a:t>
            </a:r>
          </a:p>
          <a:p>
            <a:pPr marL="457200" indent="-457200"/>
            <a:r>
              <a:rPr lang="nl-NL" sz="2000" dirty="0" smtClean="0">
                <a:latin typeface="Arial" panose="020B0604020202020204" pitchFamily="34" charset="0"/>
                <a:cs typeface="Arial" panose="020B0604020202020204" pitchFamily="34" charset="0"/>
              </a:rPr>
              <a:t>Laadlogica wordt ingewikkelder (en dus trager) omdat de vertaling van de Business Keys enkele stappen verderop kan liggen. </a:t>
            </a:r>
          </a:p>
          <a:p>
            <a:pPr>
              <a:buNone/>
            </a:pPr>
            <a:r>
              <a:rPr lang="nl-NL" sz="2000" dirty="0" smtClean="0">
                <a:latin typeface="Arial" panose="020B0604020202020204" pitchFamily="34" charset="0"/>
                <a:cs typeface="Arial" panose="020B0604020202020204" pitchFamily="34" charset="0"/>
              </a:rPr>
              <a:t>Oplossing:</a:t>
            </a:r>
          </a:p>
          <a:p>
            <a:pPr marL="457200" indent="-457200"/>
            <a:r>
              <a:rPr lang="nl-NL" sz="2000" dirty="0" smtClean="0">
                <a:latin typeface="Arial" panose="020B0604020202020204" pitchFamily="34" charset="0"/>
                <a:cs typeface="Arial" panose="020B0604020202020204" pitchFamily="34" charset="0"/>
              </a:rPr>
              <a:t>Creëer een hub met dezelfde Business </a:t>
            </a:r>
            <a:r>
              <a:rPr lang="nl-NL" sz="2000" dirty="0">
                <a:latin typeface="Arial" panose="020B0604020202020204" pitchFamily="34" charset="0"/>
                <a:cs typeface="Arial" panose="020B0604020202020204" pitchFamily="34" charset="0"/>
              </a:rPr>
              <a:t>K</a:t>
            </a:r>
            <a:r>
              <a:rPr lang="nl-NL" sz="2000" dirty="0" smtClean="0">
                <a:latin typeface="Arial" panose="020B0604020202020204" pitchFamily="34" charset="0"/>
                <a:cs typeface="Arial" panose="020B0604020202020204" pitchFamily="34" charset="0"/>
              </a:rPr>
              <a:t>eys die de Link representeert.</a:t>
            </a:r>
          </a:p>
          <a:p>
            <a:pPr marL="457200" indent="-457200"/>
            <a:r>
              <a:rPr lang="nl-NL" sz="2000" dirty="0" smtClean="0">
                <a:latin typeface="Arial" panose="020B0604020202020204" pitchFamily="34" charset="0"/>
                <a:cs typeface="Arial" panose="020B0604020202020204" pitchFamily="34" charset="0"/>
              </a:rPr>
              <a:t>Laad deze als eerste, samen met alle andere hubs</a:t>
            </a:r>
          </a:p>
          <a:p>
            <a:pPr marL="457200" indent="-457200"/>
            <a:r>
              <a:rPr lang="nl-NL" sz="2000" dirty="0" smtClean="0">
                <a:latin typeface="Arial" panose="020B0604020202020204" pitchFamily="34" charset="0"/>
                <a:cs typeface="Arial" panose="020B0604020202020204" pitchFamily="34" charset="0"/>
              </a:rPr>
              <a:t>Voeg deze hub toe aan de link. (1:1 relatie)</a:t>
            </a:r>
          </a:p>
          <a:p>
            <a:pPr>
              <a:buNone/>
            </a:pPr>
            <a:r>
              <a:rPr lang="nl-NL" sz="2000" dirty="0" smtClean="0">
                <a:latin typeface="Arial" panose="020B0604020202020204" pitchFamily="34" charset="0"/>
                <a:cs typeface="Arial" panose="020B0604020202020204" pitchFamily="34" charset="0"/>
              </a:rPr>
              <a:t>Gevolg: Eventuele meetwaarden en beschrijvende attributen verhuizen nu naar de satelliet van de hub</a:t>
            </a:r>
            <a:r>
              <a:rPr lang="nl-NL" sz="2100" dirty="0" smtClean="0">
                <a:latin typeface="Arial" panose="020B0604020202020204" pitchFamily="34" charset="0"/>
                <a:cs typeface="Arial" panose="020B0604020202020204" pitchFamily="34" charset="0"/>
              </a:rPr>
              <a:t>.</a:t>
            </a:r>
          </a:p>
        </p:txBody>
      </p:sp>
      <p:sp>
        <p:nvSpPr>
          <p:cNvPr id="5" name="Rechthoek 4"/>
          <p:cNvSpPr/>
          <p:nvPr/>
        </p:nvSpPr>
        <p:spPr bwMode="auto">
          <a:xfrm>
            <a:off x="718344" y="2852936"/>
            <a:ext cx="757312" cy="246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Char char="•"/>
              <a:tabLst/>
            </a:pPr>
            <a:endParaRPr kumimoji="0" lang="nl-NL" sz="1800" b="0" i="0" u="none" strike="noStrike" cap="none" normalizeH="0" baseline="0" smtClean="0">
              <a:ln>
                <a:noFill/>
              </a:ln>
              <a:solidFill>
                <a:schemeClr val="tx1"/>
              </a:solidFill>
              <a:effectLst/>
              <a:latin typeface="Verdana" pitchFamily="34" charset="0"/>
            </a:endParaRPr>
          </a:p>
        </p:txBody>
      </p:sp>
      <p:sp>
        <p:nvSpPr>
          <p:cNvPr id="6" name="PIJL-RECHTS 5"/>
          <p:cNvSpPr/>
          <p:nvPr/>
        </p:nvSpPr>
        <p:spPr bwMode="auto">
          <a:xfrm>
            <a:off x="10620672" y="1340768"/>
            <a:ext cx="978408" cy="484632"/>
          </a:xfrm>
          <a:prstGeom prst="rightArrow">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Char char="•"/>
              <a:tabLst/>
            </a:pPr>
            <a:endParaRPr kumimoji="0" lang="nl-NL" sz="1800" b="0" i="0" u="none" strike="noStrike" cap="none" normalizeH="0" baseline="0" smtClean="0">
              <a:ln>
                <a:noFill/>
              </a:ln>
              <a:solidFill>
                <a:schemeClr val="tx1"/>
              </a:solidFill>
              <a:effectLst/>
              <a:latin typeface="Verdana" pitchFamily="34" charset="0"/>
            </a:endParaRPr>
          </a:p>
        </p:txBody>
      </p:sp>
      <p:sp>
        <p:nvSpPr>
          <p:cNvPr id="11" name="Vermenigvuldigen 10"/>
          <p:cNvSpPr/>
          <p:nvPr/>
        </p:nvSpPr>
        <p:spPr bwMode="auto">
          <a:xfrm>
            <a:off x="3906304" y="908720"/>
            <a:ext cx="1440160" cy="792088"/>
          </a:xfrm>
          <a:prstGeom prst="mathMultiply">
            <a:avLst/>
          </a:prstGeom>
          <a:solidFill>
            <a:srgbClr val="FF0000">
              <a:alpha val="50000"/>
            </a:srgb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Char char="•"/>
              <a:tabLst/>
            </a:pPr>
            <a:endParaRPr kumimoji="0" lang="nl-NL"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3987608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14</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14</a:t>
            </a:fld>
            <a:endParaRPr lang="nl-NL" dirty="0"/>
          </a:p>
        </p:txBody>
      </p:sp>
      <p:sp>
        <p:nvSpPr>
          <p:cNvPr id="4" name="Tekstvak 3"/>
          <p:cNvSpPr txBox="1"/>
          <p:nvPr/>
        </p:nvSpPr>
        <p:spPr>
          <a:xfrm>
            <a:off x="323528" y="1052736"/>
            <a:ext cx="8605713" cy="5247590"/>
          </a:xfrm>
          <a:prstGeom prst="rect">
            <a:avLst/>
          </a:prstGeom>
          <a:noFill/>
        </p:spPr>
        <p:txBody>
          <a:bodyPr wrap="square" rtlCol="0">
            <a:spAutoFit/>
          </a:bodyPr>
          <a:lstStyle/>
          <a:p>
            <a:pPr algn="ctr">
              <a:buNone/>
            </a:pPr>
            <a:r>
              <a:rPr lang="nl-NL" sz="3600" b="1" dirty="0" smtClean="0">
                <a:latin typeface="Arial" panose="020B0604020202020204" pitchFamily="34" charset="0"/>
                <a:cs typeface="Arial" panose="020B0604020202020204" pitchFamily="34" charset="0"/>
              </a:rPr>
              <a:t>Satelliet</a:t>
            </a:r>
          </a:p>
          <a:p>
            <a:pPr marL="342900" indent="-342900"/>
            <a:r>
              <a:rPr lang="nl-NL" sz="2300" dirty="0" smtClean="0">
                <a:latin typeface="Arial" panose="020B0604020202020204" pitchFamily="34" charset="0"/>
                <a:cs typeface="Arial" panose="020B0604020202020204" pitchFamily="34" charset="0"/>
              </a:rPr>
              <a:t>Satellieten </a:t>
            </a:r>
            <a:r>
              <a:rPr lang="nl-NL" sz="2300" dirty="0">
                <a:latin typeface="Arial" panose="020B0604020202020204" pitchFamily="34" charset="0"/>
                <a:cs typeface="Arial" panose="020B0604020202020204" pitchFamily="34" charset="0"/>
              </a:rPr>
              <a:t>verzamelen data over </a:t>
            </a:r>
            <a:r>
              <a:rPr lang="nl-NL" sz="2300" dirty="0" smtClean="0">
                <a:latin typeface="Arial" panose="020B0604020202020204" pitchFamily="34" charset="0"/>
                <a:cs typeface="Arial" panose="020B0604020202020204" pitchFamily="34" charset="0"/>
              </a:rPr>
              <a:t>tijd.</a:t>
            </a:r>
          </a:p>
          <a:p>
            <a:pPr marL="342900" indent="-342900"/>
            <a:r>
              <a:rPr lang="nl-NL" sz="2300" dirty="0" smtClean="0">
                <a:latin typeface="Arial" panose="020B0604020202020204" pitchFamily="34" charset="0"/>
                <a:cs typeface="Arial" panose="020B0604020202020204" pitchFamily="34" charset="0"/>
              </a:rPr>
              <a:t>Doel: de opslag van alle wijzigingen van alle (relevante) omschrijvende gegevens.</a:t>
            </a:r>
          </a:p>
          <a:p>
            <a:pPr marL="342900" indent="-342900"/>
            <a:r>
              <a:rPr lang="nl-NL" sz="2300" dirty="0" smtClean="0">
                <a:latin typeface="Arial" panose="020B0604020202020204" pitchFamily="34" charset="0"/>
                <a:cs typeface="Arial" panose="020B0604020202020204" pitchFamily="34" charset="0"/>
              </a:rPr>
              <a:t>Verplichte </a:t>
            </a:r>
            <a:r>
              <a:rPr lang="nl-NL" sz="2300" dirty="0" err="1">
                <a:latin typeface="Arial" panose="020B0604020202020204" pitchFamily="34" charset="0"/>
                <a:cs typeface="Arial" panose="020B0604020202020204" pitchFamily="34" charset="0"/>
              </a:rPr>
              <a:t>Metadata</a:t>
            </a:r>
            <a:r>
              <a:rPr lang="nl-NL" sz="2300" dirty="0">
                <a:latin typeface="Arial" panose="020B0604020202020204" pitchFamily="34" charset="0"/>
                <a:cs typeface="Arial" panose="020B0604020202020204" pitchFamily="34" charset="0"/>
              </a:rPr>
              <a:t>: </a:t>
            </a:r>
            <a:endParaRPr lang="nl-NL" sz="2300" dirty="0" smtClean="0">
              <a:latin typeface="Arial" panose="020B0604020202020204" pitchFamily="34" charset="0"/>
              <a:cs typeface="Arial" panose="020B0604020202020204" pitchFamily="34" charset="0"/>
            </a:endParaRPr>
          </a:p>
          <a:p>
            <a:pPr marL="800100" lvl="1" indent="-342900"/>
            <a:r>
              <a:rPr lang="nl-NL" sz="2300" u="sng" dirty="0" err="1" smtClean="0">
                <a:latin typeface="Arial" panose="020B0604020202020204" pitchFamily="34" charset="0"/>
                <a:cs typeface="Arial" panose="020B0604020202020204" pitchFamily="34" charset="0"/>
              </a:rPr>
              <a:t>Foreign</a:t>
            </a:r>
            <a:r>
              <a:rPr lang="nl-NL" sz="2300" u="sng" dirty="0" smtClean="0">
                <a:latin typeface="Arial" panose="020B0604020202020204" pitchFamily="34" charset="0"/>
                <a:cs typeface="Arial" panose="020B0604020202020204" pitchFamily="34" charset="0"/>
              </a:rPr>
              <a:t> </a:t>
            </a:r>
            <a:r>
              <a:rPr lang="nl-NL" sz="2300" u="sng" dirty="0" err="1" smtClean="0">
                <a:latin typeface="Arial" panose="020B0604020202020204" pitchFamily="34" charset="0"/>
                <a:cs typeface="Arial" panose="020B0604020202020204" pitchFamily="34" charset="0"/>
              </a:rPr>
              <a:t>key</a:t>
            </a:r>
            <a:r>
              <a:rPr lang="nl-NL" sz="2300" dirty="0" smtClean="0">
                <a:latin typeface="Arial" panose="020B0604020202020204" pitchFamily="34" charset="0"/>
                <a:cs typeface="Arial" panose="020B0604020202020204" pitchFamily="34" charset="0"/>
              </a:rPr>
              <a:t> naar ouder (Hub of Link)</a:t>
            </a:r>
          </a:p>
          <a:p>
            <a:pPr marL="800100" lvl="1" indent="-342900"/>
            <a:r>
              <a:rPr lang="nl-NL" sz="2300" u="sng" dirty="0" smtClean="0">
                <a:latin typeface="Arial" panose="020B0604020202020204" pitchFamily="34" charset="0"/>
                <a:cs typeface="Arial" panose="020B0604020202020204" pitchFamily="34" charset="0"/>
              </a:rPr>
              <a:t>Laaddatum</a:t>
            </a:r>
            <a:r>
              <a:rPr lang="nl-NL" sz="2300" dirty="0" smtClean="0">
                <a:latin typeface="Arial" panose="020B0604020202020204" pitchFamily="34" charset="0"/>
                <a:cs typeface="Arial" panose="020B0604020202020204" pitchFamily="34" charset="0"/>
              </a:rPr>
              <a:t> (Begin datum)</a:t>
            </a:r>
          </a:p>
          <a:p>
            <a:pPr marL="800100" lvl="1" indent="-342900"/>
            <a:r>
              <a:rPr lang="nl-NL" sz="2300" dirty="0" smtClean="0">
                <a:latin typeface="Arial" panose="020B0604020202020204" pitchFamily="34" charset="0"/>
                <a:cs typeface="Arial" panose="020B0604020202020204" pitchFamily="34" charset="0"/>
              </a:rPr>
              <a:t>Einddatum</a:t>
            </a:r>
          </a:p>
          <a:p>
            <a:pPr marL="800100" lvl="1" indent="-342900"/>
            <a:r>
              <a:rPr lang="nl-NL" sz="2300" dirty="0" smtClean="0">
                <a:latin typeface="Arial" panose="020B0604020202020204" pitchFamily="34" charset="0"/>
                <a:cs typeface="Arial" panose="020B0604020202020204" pitchFamily="34" charset="0"/>
              </a:rPr>
              <a:t>Bron </a:t>
            </a:r>
            <a:r>
              <a:rPr lang="nl-NL" sz="2300" dirty="0">
                <a:latin typeface="Arial" panose="020B0604020202020204" pitchFamily="34" charset="0"/>
                <a:cs typeface="Arial" panose="020B0604020202020204" pitchFamily="34" charset="0"/>
              </a:rPr>
              <a:t>(waar komt het </a:t>
            </a:r>
            <a:r>
              <a:rPr lang="nl-NL" sz="2300" dirty="0" smtClean="0">
                <a:latin typeface="Arial" panose="020B0604020202020204" pitchFamily="34" charset="0"/>
                <a:cs typeface="Arial" panose="020B0604020202020204" pitchFamily="34" charset="0"/>
              </a:rPr>
              <a:t>vandaan)</a:t>
            </a:r>
          </a:p>
          <a:p>
            <a:pPr marL="342900" indent="-342900"/>
            <a:r>
              <a:rPr lang="nl-NL" sz="2300" dirty="0" smtClean="0">
                <a:latin typeface="Arial" panose="020B0604020202020204" pitchFamily="34" charset="0"/>
                <a:cs typeface="Arial" panose="020B0604020202020204" pitchFamily="34" charset="0"/>
              </a:rPr>
              <a:t>Optioneel</a:t>
            </a:r>
            <a:r>
              <a:rPr lang="nl-NL" sz="2300" dirty="0">
                <a:latin typeface="Arial" panose="020B0604020202020204" pitchFamily="34" charset="0"/>
                <a:cs typeface="Arial" panose="020B0604020202020204" pitchFamily="34" charset="0"/>
              </a:rPr>
              <a:t>: </a:t>
            </a:r>
            <a:endParaRPr lang="nl-NL" sz="2300" dirty="0" smtClean="0">
              <a:latin typeface="Arial" panose="020B0604020202020204" pitchFamily="34" charset="0"/>
              <a:cs typeface="Arial" panose="020B0604020202020204" pitchFamily="34" charset="0"/>
            </a:endParaRPr>
          </a:p>
          <a:p>
            <a:pPr marL="800100" lvl="1" indent="-342900"/>
            <a:r>
              <a:rPr lang="nl-NL" sz="2300" u="sng" dirty="0" smtClean="0">
                <a:latin typeface="Arial" panose="020B0604020202020204" pitchFamily="34" charset="0"/>
                <a:cs typeface="Arial" panose="020B0604020202020204" pitchFamily="34" charset="0"/>
              </a:rPr>
              <a:t>Extra Sleutel</a:t>
            </a:r>
            <a:r>
              <a:rPr lang="nl-NL" sz="2300" dirty="0" smtClean="0">
                <a:latin typeface="Arial" panose="020B0604020202020204" pitchFamily="34" charset="0"/>
                <a:cs typeface="Arial" panose="020B0604020202020204" pitchFamily="34" charset="0"/>
              </a:rPr>
              <a:t>  (dan ook deel van PK) voor rollen</a:t>
            </a:r>
          </a:p>
          <a:p>
            <a:pPr marL="800100" lvl="1" indent="-342900"/>
            <a:r>
              <a:rPr lang="nl-NL" sz="2300" dirty="0" smtClean="0">
                <a:latin typeface="Arial" panose="020B0604020202020204" pitchFamily="34" charset="0"/>
                <a:cs typeface="Arial" panose="020B0604020202020204" pitchFamily="34" charset="0"/>
              </a:rPr>
              <a:t>Omschrijvende velden en meetwaarden </a:t>
            </a:r>
            <a:endParaRPr lang="nl-NL" sz="2300" dirty="0">
              <a:latin typeface="Arial" panose="020B0604020202020204" pitchFamily="34" charset="0"/>
              <a:cs typeface="Arial" panose="020B0604020202020204" pitchFamily="34" charset="0"/>
            </a:endParaRPr>
          </a:p>
        </p:txBody>
      </p:sp>
      <p:sp>
        <p:nvSpPr>
          <p:cNvPr id="6" name="Tekstvak 5"/>
          <p:cNvSpPr txBox="1"/>
          <p:nvPr/>
        </p:nvSpPr>
        <p:spPr>
          <a:xfrm>
            <a:off x="7524328" y="3212976"/>
            <a:ext cx="981359" cy="830997"/>
          </a:xfrm>
          <a:prstGeom prst="rect">
            <a:avLst/>
          </a:prstGeom>
          <a:noFill/>
        </p:spPr>
        <p:txBody>
          <a:bodyPr wrap="none" rtlCol="0">
            <a:spAutoFit/>
          </a:bodyPr>
          <a:lstStyle/>
          <a:p>
            <a:pPr>
              <a:buNone/>
            </a:pPr>
            <a:r>
              <a:rPr lang="nl-NL" sz="4800" dirty="0">
                <a:latin typeface="Arial" panose="020B0604020202020204" pitchFamily="34" charset="0"/>
                <a:cs typeface="Arial" panose="020B0604020202020204" pitchFamily="34" charset="0"/>
              </a:rPr>
              <a:t>}</a:t>
            </a:r>
            <a:r>
              <a:rPr lang="nl-NL" sz="3200" dirty="0">
                <a:latin typeface="Arial" panose="020B0604020202020204" pitchFamily="34" charset="0"/>
                <a:cs typeface="Arial" panose="020B0604020202020204" pitchFamily="34" charset="0"/>
              </a:rPr>
              <a:t> </a:t>
            </a:r>
            <a:r>
              <a:rPr lang="nl-NL" sz="2800" dirty="0">
                <a:latin typeface="Arial" panose="020B0604020202020204" pitchFamily="34" charset="0"/>
                <a:cs typeface="Arial" panose="020B0604020202020204" pitchFamily="34" charset="0"/>
              </a:rPr>
              <a:t>PK</a:t>
            </a:r>
            <a:endParaRPr lang="nl-NL" sz="2800" dirty="0"/>
          </a:p>
        </p:txBody>
      </p:sp>
    </p:spTree>
    <p:extLst>
      <p:ext uri="{BB962C8B-B14F-4D97-AF65-F5344CB8AC3E}">
        <p14:creationId xmlns:p14="http://schemas.microsoft.com/office/powerpoint/2010/main" val="4125734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15</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15</a:t>
            </a:fld>
            <a:endParaRPr lang="nl-NL" dirty="0"/>
          </a:p>
        </p:txBody>
      </p:sp>
      <p:sp>
        <p:nvSpPr>
          <p:cNvPr id="4" name="Tekstvak 3"/>
          <p:cNvSpPr txBox="1"/>
          <p:nvPr/>
        </p:nvSpPr>
        <p:spPr>
          <a:xfrm>
            <a:off x="323528" y="1052736"/>
            <a:ext cx="8605713" cy="646331"/>
          </a:xfrm>
          <a:prstGeom prst="rect">
            <a:avLst/>
          </a:prstGeom>
          <a:noFill/>
        </p:spPr>
        <p:txBody>
          <a:bodyPr wrap="square" rtlCol="0">
            <a:spAutoFit/>
          </a:bodyPr>
          <a:lstStyle/>
          <a:p>
            <a:pPr algn="ctr">
              <a:buNone/>
            </a:pPr>
            <a:r>
              <a:rPr lang="nl-NL" sz="3600" b="1" dirty="0" smtClean="0">
                <a:latin typeface="Arial" panose="020B0604020202020204" pitchFamily="34" charset="0"/>
                <a:cs typeface="Arial" panose="020B0604020202020204" pitchFamily="34" charset="0"/>
              </a:rPr>
              <a:t>Satelliet - Wijzigingen</a:t>
            </a:r>
          </a:p>
        </p:txBody>
      </p:sp>
      <p:graphicFrame>
        <p:nvGraphicFramePr>
          <p:cNvPr id="7" name="Tabel 6"/>
          <p:cNvGraphicFramePr>
            <a:graphicFrameLocks noGrp="1"/>
          </p:cNvGraphicFramePr>
          <p:nvPr>
            <p:extLst>
              <p:ext uri="{D42A27DB-BD31-4B8C-83A1-F6EECF244321}">
                <p14:modId xmlns:p14="http://schemas.microsoft.com/office/powerpoint/2010/main" val="1137195194"/>
              </p:ext>
            </p:extLst>
          </p:nvPr>
        </p:nvGraphicFramePr>
        <p:xfrm>
          <a:off x="179512" y="2060849"/>
          <a:ext cx="2966336" cy="734367"/>
        </p:xfrm>
        <a:graphic>
          <a:graphicData uri="http://schemas.openxmlformats.org/drawingml/2006/table">
            <a:tbl>
              <a:tblPr>
                <a:tableStyleId>{5C22544A-7EE6-4342-B048-85BDC9FD1C3A}</a:tableStyleId>
              </a:tblPr>
              <a:tblGrid>
                <a:gridCol w="964514"/>
                <a:gridCol w="873523"/>
                <a:gridCol w="1128299"/>
              </a:tblGrid>
              <a:tr h="244789">
                <a:tc>
                  <a:txBody>
                    <a:bodyPr/>
                    <a:lstStyle/>
                    <a:p>
                      <a:pPr algn="l" fontAlgn="b"/>
                      <a:r>
                        <a:rPr lang="nl-NL" sz="1100" b="1" u="none" strike="noStrike" dirty="0">
                          <a:effectLst/>
                        </a:rPr>
                        <a:t>BSN</a:t>
                      </a:r>
                      <a:endParaRPr lang="nl-NL" sz="1100" b="1" i="0" u="none" strike="noStrike" dirty="0">
                        <a:solidFill>
                          <a:srgbClr val="000000"/>
                        </a:solidFill>
                        <a:effectLst/>
                        <a:latin typeface="Calibri"/>
                      </a:endParaRPr>
                    </a:p>
                  </a:txBody>
                  <a:tcPr marL="9525" marR="9525" marT="9525" marB="0" anchor="b">
                    <a:solidFill>
                      <a:schemeClr val="accent1">
                        <a:tint val="20000"/>
                      </a:schemeClr>
                    </a:solidFill>
                  </a:tcPr>
                </a:tc>
                <a:tc>
                  <a:txBody>
                    <a:bodyPr/>
                    <a:lstStyle/>
                    <a:p>
                      <a:pPr algn="l" fontAlgn="b"/>
                      <a:r>
                        <a:rPr lang="nl-NL" sz="1100" b="1" u="none" strike="noStrike" dirty="0">
                          <a:effectLst/>
                        </a:rPr>
                        <a:t>Voornaam</a:t>
                      </a:r>
                      <a:endParaRPr lang="nl-NL" sz="1100" b="1" i="0" u="none" strike="noStrike" dirty="0">
                        <a:solidFill>
                          <a:srgbClr val="000000"/>
                        </a:solidFill>
                        <a:effectLst/>
                        <a:latin typeface="Calibri"/>
                      </a:endParaRPr>
                    </a:p>
                  </a:txBody>
                  <a:tcPr marL="9525" marR="9525" marT="9525" marB="0" anchor="b">
                    <a:solidFill>
                      <a:schemeClr val="accent1">
                        <a:tint val="20000"/>
                      </a:schemeClr>
                    </a:solidFill>
                  </a:tcPr>
                </a:tc>
                <a:tc>
                  <a:txBody>
                    <a:bodyPr/>
                    <a:lstStyle/>
                    <a:p>
                      <a:pPr algn="l" fontAlgn="b"/>
                      <a:r>
                        <a:rPr lang="nl-NL" sz="1100" b="1" u="none" strike="noStrike" dirty="0">
                          <a:effectLst/>
                        </a:rPr>
                        <a:t>Achternaam</a:t>
                      </a:r>
                      <a:endParaRPr lang="nl-NL" sz="1100" b="1" i="0" u="none" strike="noStrike" dirty="0">
                        <a:solidFill>
                          <a:srgbClr val="000000"/>
                        </a:solidFill>
                        <a:effectLst/>
                        <a:latin typeface="Calibri"/>
                      </a:endParaRPr>
                    </a:p>
                  </a:txBody>
                  <a:tcPr marL="9525" marR="9525" marT="9525" marB="0" anchor="b">
                    <a:solidFill>
                      <a:schemeClr val="accent1">
                        <a:tint val="20000"/>
                      </a:schemeClr>
                    </a:solidFill>
                  </a:tcPr>
                </a:tc>
              </a:tr>
              <a:tr h="244789">
                <a:tc>
                  <a:txBody>
                    <a:bodyPr/>
                    <a:lstStyle/>
                    <a:p>
                      <a:pPr algn="r" fontAlgn="b"/>
                      <a:r>
                        <a:rPr lang="nl-NL" sz="1100" u="none" strike="noStrike" dirty="0">
                          <a:effectLst/>
                        </a:rPr>
                        <a:t>123456789</a:t>
                      </a:r>
                      <a:endParaRPr lang="nl-NL" sz="1100" b="0" i="0" u="none" strike="noStrike" dirty="0">
                        <a:solidFill>
                          <a:srgbClr val="000000"/>
                        </a:solidFill>
                        <a:effectLst/>
                        <a:latin typeface="Calibri"/>
                      </a:endParaRPr>
                    </a:p>
                  </a:txBody>
                  <a:tcPr marL="9525" marR="9525" marT="9525" marB="0" anchor="b">
                    <a:solidFill>
                      <a:schemeClr val="accent1">
                        <a:tint val="20000"/>
                      </a:schemeClr>
                    </a:solidFill>
                  </a:tcPr>
                </a:tc>
                <a:tc>
                  <a:txBody>
                    <a:bodyPr/>
                    <a:lstStyle/>
                    <a:p>
                      <a:pPr algn="l" fontAlgn="b"/>
                      <a:r>
                        <a:rPr lang="nl-NL" sz="1100" u="none" strike="noStrike">
                          <a:effectLst/>
                        </a:rPr>
                        <a:t>Jan</a:t>
                      </a:r>
                      <a:endParaRPr lang="nl-NL" sz="1100" b="0" i="0" u="none" strike="noStrike">
                        <a:solidFill>
                          <a:srgbClr val="000000"/>
                        </a:solidFill>
                        <a:effectLst/>
                        <a:latin typeface="Calibri"/>
                      </a:endParaRPr>
                    </a:p>
                  </a:txBody>
                  <a:tcPr marL="9525" marR="9525" marT="9525" marB="0" anchor="b">
                    <a:solidFill>
                      <a:schemeClr val="accent1">
                        <a:tint val="20000"/>
                      </a:schemeClr>
                    </a:solidFill>
                  </a:tcPr>
                </a:tc>
                <a:tc>
                  <a:txBody>
                    <a:bodyPr/>
                    <a:lstStyle/>
                    <a:p>
                      <a:pPr algn="l" fontAlgn="b"/>
                      <a:r>
                        <a:rPr lang="nl-NL" sz="1100" u="none" strike="noStrike">
                          <a:effectLst/>
                        </a:rPr>
                        <a:t>Klaassen</a:t>
                      </a:r>
                      <a:endParaRPr lang="nl-NL" sz="1100" b="0" i="0" u="none" strike="noStrike">
                        <a:solidFill>
                          <a:srgbClr val="000000"/>
                        </a:solidFill>
                        <a:effectLst/>
                        <a:latin typeface="Calibri"/>
                      </a:endParaRPr>
                    </a:p>
                  </a:txBody>
                  <a:tcPr marL="9525" marR="9525" marT="9525" marB="0" anchor="b">
                    <a:solidFill>
                      <a:schemeClr val="accent1">
                        <a:tint val="20000"/>
                      </a:schemeClr>
                    </a:solidFill>
                  </a:tcPr>
                </a:tc>
              </a:tr>
              <a:tr h="244789">
                <a:tc>
                  <a:txBody>
                    <a:bodyPr/>
                    <a:lstStyle/>
                    <a:p>
                      <a:pPr algn="r" fontAlgn="b"/>
                      <a:r>
                        <a:rPr lang="nl-NL" sz="1100" u="none" strike="noStrike">
                          <a:effectLst/>
                        </a:rPr>
                        <a:t>987654321</a:t>
                      </a:r>
                      <a:endParaRPr lang="nl-NL" sz="1100" b="0" i="0" u="none" strike="noStrike">
                        <a:solidFill>
                          <a:srgbClr val="000000"/>
                        </a:solidFill>
                        <a:effectLst/>
                        <a:latin typeface="Calibri"/>
                      </a:endParaRPr>
                    </a:p>
                  </a:txBody>
                  <a:tcPr marL="9525" marR="9525" marT="9525" marB="0" anchor="b">
                    <a:solidFill>
                      <a:schemeClr val="accent1">
                        <a:tint val="20000"/>
                      </a:schemeClr>
                    </a:solidFill>
                  </a:tcPr>
                </a:tc>
                <a:tc>
                  <a:txBody>
                    <a:bodyPr/>
                    <a:lstStyle/>
                    <a:p>
                      <a:pPr algn="l" fontAlgn="b"/>
                      <a:r>
                        <a:rPr lang="nl-NL" sz="1100" u="none" strike="noStrike" dirty="0">
                          <a:effectLst/>
                        </a:rPr>
                        <a:t>Katrien</a:t>
                      </a:r>
                      <a:endParaRPr lang="nl-NL" sz="1100" b="0" i="0" u="none" strike="noStrike" dirty="0">
                        <a:solidFill>
                          <a:srgbClr val="000000"/>
                        </a:solidFill>
                        <a:effectLst/>
                        <a:latin typeface="Calibri"/>
                      </a:endParaRPr>
                    </a:p>
                  </a:txBody>
                  <a:tcPr marL="9525" marR="9525" marT="9525" marB="0" anchor="b">
                    <a:solidFill>
                      <a:schemeClr val="accent1">
                        <a:tint val="20000"/>
                      </a:schemeClr>
                    </a:solidFill>
                  </a:tcPr>
                </a:tc>
                <a:tc>
                  <a:txBody>
                    <a:bodyPr/>
                    <a:lstStyle/>
                    <a:p>
                      <a:pPr algn="l" fontAlgn="b"/>
                      <a:r>
                        <a:rPr lang="nl-NL" sz="1100" u="none" strike="noStrike" dirty="0">
                          <a:effectLst/>
                        </a:rPr>
                        <a:t>Janssen</a:t>
                      </a:r>
                      <a:endParaRPr lang="nl-NL" sz="1100" b="0" i="0" u="none" strike="noStrike" dirty="0">
                        <a:solidFill>
                          <a:srgbClr val="000000"/>
                        </a:solidFill>
                        <a:effectLst/>
                        <a:latin typeface="Calibri"/>
                      </a:endParaRPr>
                    </a:p>
                  </a:txBody>
                  <a:tcPr marL="9525" marR="9525" marT="9525" marB="0" anchor="b">
                    <a:solidFill>
                      <a:schemeClr val="accent1">
                        <a:tint val="20000"/>
                      </a:schemeClr>
                    </a:solidFill>
                  </a:tcPr>
                </a:tc>
              </a:tr>
            </a:tbl>
          </a:graphicData>
        </a:graphic>
      </p:graphicFrame>
      <p:graphicFrame>
        <p:nvGraphicFramePr>
          <p:cNvPr id="8" name="Tabel 7"/>
          <p:cNvGraphicFramePr>
            <a:graphicFrameLocks noGrp="1"/>
          </p:cNvGraphicFramePr>
          <p:nvPr>
            <p:extLst>
              <p:ext uri="{D42A27DB-BD31-4B8C-83A1-F6EECF244321}">
                <p14:modId xmlns:p14="http://schemas.microsoft.com/office/powerpoint/2010/main" val="3260359694"/>
              </p:ext>
            </p:extLst>
          </p:nvPr>
        </p:nvGraphicFramePr>
        <p:xfrm>
          <a:off x="4536195" y="2057985"/>
          <a:ext cx="3636204" cy="571500"/>
        </p:xfrm>
        <a:graphic>
          <a:graphicData uri="http://schemas.openxmlformats.org/drawingml/2006/table">
            <a:tbl>
              <a:tblPr>
                <a:tableStyleId>{5C22544A-7EE6-4342-B048-85BDC9FD1C3A}</a:tableStyleId>
              </a:tblPr>
              <a:tblGrid>
                <a:gridCol w="884031"/>
                <a:gridCol w="884031"/>
                <a:gridCol w="833992"/>
                <a:gridCol w="1034150"/>
              </a:tblGrid>
              <a:tr h="190500">
                <a:tc>
                  <a:txBody>
                    <a:bodyPr/>
                    <a:lstStyle/>
                    <a:p>
                      <a:pPr algn="l" fontAlgn="b"/>
                      <a:r>
                        <a:rPr lang="nl-NL" sz="1100" b="1" u="none" strike="noStrike" dirty="0" err="1">
                          <a:effectLst/>
                        </a:rPr>
                        <a:t>Burger_SK</a:t>
                      </a:r>
                      <a:endParaRPr lang="nl-NL" sz="1100" b="1" i="0" u="none" strike="noStrike" dirty="0">
                        <a:solidFill>
                          <a:srgbClr val="000000"/>
                        </a:solidFill>
                        <a:effectLst/>
                        <a:latin typeface="Calibri"/>
                      </a:endParaRPr>
                    </a:p>
                  </a:txBody>
                  <a:tcPr marL="9525" marR="9525" marT="9525" marB="0" anchor="b"/>
                </a:tc>
                <a:tc>
                  <a:txBody>
                    <a:bodyPr/>
                    <a:lstStyle/>
                    <a:p>
                      <a:pPr algn="l" fontAlgn="b"/>
                      <a:r>
                        <a:rPr lang="nl-NL" sz="1100" b="1" u="none" strike="noStrike" dirty="0">
                          <a:effectLst/>
                        </a:rPr>
                        <a:t>BSN</a:t>
                      </a:r>
                      <a:endParaRPr lang="nl-NL" sz="1100" b="1" i="0" u="none" strike="noStrike" dirty="0">
                        <a:solidFill>
                          <a:srgbClr val="000000"/>
                        </a:solidFill>
                        <a:effectLst/>
                        <a:latin typeface="Calibri"/>
                      </a:endParaRPr>
                    </a:p>
                  </a:txBody>
                  <a:tcPr marL="9525" marR="9525" marT="9525" marB="0" anchor="b"/>
                </a:tc>
                <a:tc>
                  <a:txBody>
                    <a:bodyPr/>
                    <a:lstStyle/>
                    <a:p>
                      <a:pPr algn="l" fontAlgn="b"/>
                      <a:r>
                        <a:rPr lang="nl-NL" sz="1100" b="1" u="none" strike="noStrike" dirty="0" err="1">
                          <a:effectLst/>
                        </a:rPr>
                        <a:t>LaadDT</a:t>
                      </a:r>
                      <a:endParaRPr lang="nl-NL" sz="1100" b="1" i="0" u="none" strike="noStrike" dirty="0">
                        <a:solidFill>
                          <a:srgbClr val="000000"/>
                        </a:solidFill>
                        <a:effectLst/>
                        <a:latin typeface="Calibri"/>
                      </a:endParaRPr>
                    </a:p>
                  </a:txBody>
                  <a:tcPr marL="9525" marR="9525" marT="9525" marB="0" anchor="b"/>
                </a:tc>
                <a:tc>
                  <a:txBody>
                    <a:bodyPr/>
                    <a:lstStyle/>
                    <a:p>
                      <a:pPr algn="l" fontAlgn="b"/>
                      <a:r>
                        <a:rPr lang="nl-NL" sz="1100" b="1" u="none" strike="noStrike" dirty="0">
                          <a:effectLst/>
                        </a:rPr>
                        <a:t>Bron</a:t>
                      </a:r>
                      <a:endParaRPr lang="nl-NL" sz="1100" b="1" i="0" u="none" strike="noStrike" dirty="0">
                        <a:solidFill>
                          <a:srgbClr val="000000"/>
                        </a:solidFill>
                        <a:effectLst/>
                        <a:latin typeface="Calibri"/>
                      </a:endParaRPr>
                    </a:p>
                  </a:txBody>
                  <a:tcPr marL="9525" marR="9525" marT="9525" marB="0" anchor="b"/>
                </a:tc>
              </a:tr>
              <a:tr h="190500">
                <a:tc>
                  <a:txBody>
                    <a:bodyPr/>
                    <a:lstStyle/>
                    <a:p>
                      <a:pPr algn="r" fontAlgn="b"/>
                      <a:r>
                        <a:rPr lang="nl-NL" sz="1100" u="none" strike="noStrike">
                          <a:effectLst/>
                        </a:rPr>
                        <a:t>1</a:t>
                      </a:r>
                      <a:endParaRPr lang="nl-NL" sz="1100" b="0" i="0" u="none" strike="noStrike">
                        <a:solidFill>
                          <a:srgbClr val="000000"/>
                        </a:solidFill>
                        <a:effectLst/>
                        <a:latin typeface="Calibri"/>
                      </a:endParaRPr>
                    </a:p>
                  </a:txBody>
                  <a:tcPr marL="9525" marR="9525" marT="9525" marB="0" anchor="b"/>
                </a:tc>
                <a:tc>
                  <a:txBody>
                    <a:bodyPr/>
                    <a:lstStyle/>
                    <a:p>
                      <a:pPr algn="r" fontAlgn="b"/>
                      <a:r>
                        <a:rPr lang="nl-NL" sz="1100" u="none" strike="noStrike">
                          <a:effectLst/>
                        </a:rPr>
                        <a:t>123456789</a:t>
                      </a:r>
                      <a:endParaRPr lang="nl-NL" sz="1100" b="0" i="0" u="none" strike="noStrike">
                        <a:solidFill>
                          <a:srgbClr val="000000"/>
                        </a:solidFill>
                        <a:effectLst/>
                        <a:latin typeface="Calibri"/>
                      </a:endParaRPr>
                    </a:p>
                  </a:txBody>
                  <a:tcPr marL="9525" marR="9525" marT="9525" marB="0" anchor="b"/>
                </a:tc>
                <a:tc>
                  <a:txBody>
                    <a:bodyPr/>
                    <a:lstStyle/>
                    <a:p>
                      <a:pPr algn="r" fontAlgn="b"/>
                      <a:r>
                        <a:rPr lang="nl-NL" sz="1100" u="none" strike="noStrike">
                          <a:effectLst/>
                        </a:rPr>
                        <a:t>1-1-2016</a:t>
                      </a:r>
                      <a:endParaRPr lang="nl-NL" sz="1100" b="0" i="0" u="none" strike="noStrike">
                        <a:solidFill>
                          <a:srgbClr val="000000"/>
                        </a:solidFill>
                        <a:effectLst/>
                        <a:latin typeface="Calibri"/>
                      </a:endParaRPr>
                    </a:p>
                  </a:txBody>
                  <a:tcPr marL="9525" marR="9525" marT="9525" marB="0" anchor="b"/>
                </a:tc>
                <a:tc>
                  <a:txBody>
                    <a:bodyPr/>
                    <a:lstStyle/>
                    <a:p>
                      <a:pPr algn="l" fontAlgn="b"/>
                      <a:r>
                        <a:rPr lang="nl-NL" sz="1100" u="none" strike="noStrike">
                          <a:effectLst/>
                        </a:rPr>
                        <a:t>Poppenkast</a:t>
                      </a:r>
                      <a:endParaRPr lang="nl-NL" sz="1100" b="0" i="0" u="none" strike="noStrike">
                        <a:solidFill>
                          <a:srgbClr val="000000"/>
                        </a:solidFill>
                        <a:effectLst/>
                        <a:latin typeface="Calibri"/>
                      </a:endParaRPr>
                    </a:p>
                  </a:txBody>
                  <a:tcPr marL="9525" marR="9525" marT="9525" marB="0" anchor="b"/>
                </a:tc>
              </a:tr>
              <a:tr h="190500">
                <a:tc>
                  <a:txBody>
                    <a:bodyPr/>
                    <a:lstStyle/>
                    <a:p>
                      <a:pPr algn="r" fontAlgn="b"/>
                      <a:r>
                        <a:rPr lang="nl-NL" sz="1100" u="none" strike="noStrike" dirty="0">
                          <a:effectLst/>
                        </a:rPr>
                        <a:t>2</a:t>
                      </a:r>
                      <a:endParaRPr lang="nl-NL" sz="1100" b="0" i="0" u="none" strike="noStrike" dirty="0">
                        <a:solidFill>
                          <a:srgbClr val="000000"/>
                        </a:solidFill>
                        <a:effectLst/>
                        <a:latin typeface="Calibri"/>
                      </a:endParaRPr>
                    </a:p>
                  </a:txBody>
                  <a:tcPr marL="9525" marR="9525" marT="9525" marB="0" anchor="b"/>
                </a:tc>
                <a:tc>
                  <a:txBody>
                    <a:bodyPr/>
                    <a:lstStyle/>
                    <a:p>
                      <a:pPr algn="r" fontAlgn="b"/>
                      <a:r>
                        <a:rPr lang="nl-NL" sz="1100" u="none" strike="noStrike">
                          <a:effectLst/>
                        </a:rPr>
                        <a:t>987654321</a:t>
                      </a:r>
                      <a:endParaRPr lang="nl-NL" sz="1100" b="0" i="0" u="none" strike="noStrike">
                        <a:solidFill>
                          <a:srgbClr val="000000"/>
                        </a:solidFill>
                        <a:effectLst/>
                        <a:latin typeface="Calibri"/>
                      </a:endParaRPr>
                    </a:p>
                  </a:txBody>
                  <a:tcPr marL="9525" marR="9525" marT="9525" marB="0" anchor="b"/>
                </a:tc>
                <a:tc>
                  <a:txBody>
                    <a:bodyPr/>
                    <a:lstStyle/>
                    <a:p>
                      <a:pPr algn="r" fontAlgn="b"/>
                      <a:r>
                        <a:rPr lang="nl-NL" sz="1100" u="none" strike="noStrike">
                          <a:effectLst/>
                        </a:rPr>
                        <a:t>1-1-2016</a:t>
                      </a:r>
                      <a:endParaRPr lang="nl-NL" sz="1100" b="0" i="0" u="none" strike="noStrike">
                        <a:solidFill>
                          <a:srgbClr val="000000"/>
                        </a:solidFill>
                        <a:effectLst/>
                        <a:latin typeface="Calibri"/>
                      </a:endParaRPr>
                    </a:p>
                  </a:txBody>
                  <a:tcPr marL="9525" marR="9525" marT="9525" marB="0" anchor="b"/>
                </a:tc>
                <a:tc>
                  <a:txBody>
                    <a:bodyPr/>
                    <a:lstStyle/>
                    <a:p>
                      <a:pPr algn="l" fontAlgn="b"/>
                      <a:r>
                        <a:rPr lang="nl-NL" sz="1100" u="none" strike="noStrike" dirty="0">
                          <a:effectLst/>
                        </a:rPr>
                        <a:t>Poppenkast</a:t>
                      </a:r>
                      <a:endParaRPr lang="nl-NL" sz="1100" b="0" i="0" u="none" strike="noStrike" dirty="0">
                        <a:solidFill>
                          <a:srgbClr val="000000"/>
                        </a:solidFill>
                        <a:effectLst/>
                        <a:latin typeface="Calibri"/>
                      </a:endParaRPr>
                    </a:p>
                  </a:txBody>
                  <a:tcPr marL="9525" marR="9525" marT="9525" marB="0" anchor="b"/>
                </a:tc>
              </a:tr>
            </a:tbl>
          </a:graphicData>
        </a:graphic>
      </p:graphicFrame>
      <p:graphicFrame>
        <p:nvGraphicFramePr>
          <p:cNvPr id="9" name="Tabel 8"/>
          <p:cNvGraphicFramePr>
            <a:graphicFrameLocks noGrp="1"/>
          </p:cNvGraphicFramePr>
          <p:nvPr>
            <p:extLst>
              <p:ext uri="{D42A27DB-BD31-4B8C-83A1-F6EECF244321}">
                <p14:modId xmlns:p14="http://schemas.microsoft.com/office/powerpoint/2010/main" val="136032119"/>
              </p:ext>
            </p:extLst>
          </p:nvPr>
        </p:nvGraphicFramePr>
        <p:xfrm>
          <a:off x="3311104" y="3217540"/>
          <a:ext cx="5725392" cy="571500"/>
        </p:xfrm>
        <a:graphic>
          <a:graphicData uri="http://schemas.openxmlformats.org/drawingml/2006/table">
            <a:tbl>
              <a:tblPr>
                <a:tableStyleId>{5C22544A-7EE6-4342-B048-85BDC9FD1C3A}</a:tableStyleId>
              </a:tblPr>
              <a:tblGrid>
                <a:gridCol w="939460"/>
                <a:gridCol w="886284"/>
                <a:gridCol w="1098991"/>
                <a:gridCol w="850833"/>
                <a:gridCol w="850833"/>
                <a:gridCol w="1098991"/>
              </a:tblGrid>
              <a:tr h="190500">
                <a:tc>
                  <a:txBody>
                    <a:bodyPr/>
                    <a:lstStyle/>
                    <a:p>
                      <a:pPr algn="l" fontAlgn="b"/>
                      <a:r>
                        <a:rPr lang="nl-NL" sz="1100" b="1" u="none" strike="noStrike" dirty="0" err="1">
                          <a:effectLst/>
                        </a:rPr>
                        <a:t>Burger_SK</a:t>
                      </a:r>
                      <a:endParaRPr lang="nl-NL" sz="1100" b="1" i="0" u="none" strike="noStrike" dirty="0">
                        <a:solidFill>
                          <a:srgbClr val="000000"/>
                        </a:solidFill>
                        <a:effectLst/>
                        <a:latin typeface="Calibri"/>
                      </a:endParaRPr>
                    </a:p>
                  </a:txBody>
                  <a:tcPr marL="9525" marR="9525" marT="9525" marB="0" anchor="b"/>
                </a:tc>
                <a:tc>
                  <a:txBody>
                    <a:bodyPr/>
                    <a:lstStyle/>
                    <a:p>
                      <a:pPr algn="l" fontAlgn="b"/>
                      <a:r>
                        <a:rPr lang="nl-NL" sz="1100" b="1" u="none" strike="noStrike" dirty="0" err="1">
                          <a:effectLst/>
                        </a:rPr>
                        <a:t>BeginDT</a:t>
                      </a:r>
                      <a:endParaRPr lang="nl-NL" sz="1100" b="1" i="0" u="none" strike="noStrike" dirty="0">
                        <a:solidFill>
                          <a:srgbClr val="000000"/>
                        </a:solidFill>
                        <a:effectLst/>
                        <a:latin typeface="Calibri"/>
                      </a:endParaRPr>
                    </a:p>
                  </a:txBody>
                  <a:tcPr marL="9525" marR="9525" marT="9525" marB="0" anchor="b"/>
                </a:tc>
                <a:tc>
                  <a:txBody>
                    <a:bodyPr/>
                    <a:lstStyle/>
                    <a:p>
                      <a:pPr algn="l" fontAlgn="b"/>
                      <a:r>
                        <a:rPr lang="nl-NL" sz="1100" b="1" u="none" strike="noStrike" dirty="0" err="1">
                          <a:effectLst/>
                        </a:rPr>
                        <a:t>EindDT</a:t>
                      </a:r>
                      <a:endParaRPr lang="nl-NL" sz="1100" b="1" i="0" u="none" strike="noStrike" dirty="0">
                        <a:solidFill>
                          <a:srgbClr val="000000"/>
                        </a:solidFill>
                        <a:effectLst/>
                        <a:latin typeface="Calibri"/>
                      </a:endParaRPr>
                    </a:p>
                  </a:txBody>
                  <a:tcPr marL="9525" marR="9525" marT="9525" marB="0" anchor="b"/>
                </a:tc>
                <a:tc>
                  <a:txBody>
                    <a:bodyPr/>
                    <a:lstStyle/>
                    <a:p>
                      <a:pPr algn="l" fontAlgn="b"/>
                      <a:r>
                        <a:rPr lang="nl-NL" sz="1100" b="1" u="none" strike="noStrike" dirty="0">
                          <a:effectLst/>
                        </a:rPr>
                        <a:t>Bron</a:t>
                      </a:r>
                      <a:endParaRPr lang="nl-NL" sz="1100" b="1" i="0" u="none" strike="noStrike" dirty="0">
                        <a:solidFill>
                          <a:srgbClr val="000000"/>
                        </a:solidFill>
                        <a:effectLst/>
                        <a:latin typeface="Calibri"/>
                      </a:endParaRPr>
                    </a:p>
                  </a:txBody>
                  <a:tcPr marL="9525" marR="9525" marT="9525" marB="0" anchor="b"/>
                </a:tc>
                <a:tc>
                  <a:txBody>
                    <a:bodyPr/>
                    <a:lstStyle/>
                    <a:p>
                      <a:pPr algn="l" fontAlgn="b"/>
                      <a:r>
                        <a:rPr lang="nl-NL" sz="1100" b="1" u="none" strike="noStrike" dirty="0">
                          <a:effectLst/>
                        </a:rPr>
                        <a:t>Voornaam</a:t>
                      </a:r>
                      <a:endParaRPr lang="nl-NL" sz="1100" b="1" i="0" u="none" strike="noStrike" dirty="0">
                        <a:solidFill>
                          <a:srgbClr val="000000"/>
                        </a:solidFill>
                        <a:effectLst/>
                        <a:latin typeface="Calibri"/>
                      </a:endParaRPr>
                    </a:p>
                  </a:txBody>
                  <a:tcPr marL="9525" marR="9525" marT="9525" marB="0" anchor="b"/>
                </a:tc>
                <a:tc>
                  <a:txBody>
                    <a:bodyPr/>
                    <a:lstStyle/>
                    <a:p>
                      <a:pPr algn="l" fontAlgn="b"/>
                      <a:r>
                        <a:rPr lang="nl-NL" sz="1100" b="1" u="none" strike="noStrike" dirty="0">
                          <a:effectLst/>
                        </a:rPr>
                        <a:t>Achternaam</a:t>
                      </a:r>
                      <a:endParaRPr lang="nl-NL" sz="1100" b="1" i="0" u="none" strike="noStrike" dirty="0">
                        <a:solidFill>
                          <a:srgbClr val="000000"/>
                        </a:solidFill>
                        <a:effectLst/>
                        <a:latin typeface="Calibri"/>
                      </a:endParaRPr>
                    </a:p>
                  </a:txBody>
                  <a:tcPr marL="9525" marR="9525" marT="9525" marB="0" anchor="b"/>
                </a:tc>
              </a:tr>
              <a:tr h="190500">
                <a:tc>
                  <a:txBody>
                    <a:bodyPr/>
                    <a:lstStyle/>
                    <a:p>
                      <a:pPr algn="r" fontAlgn="b"/>
                      <a:r>
                        <a:rPr lang="nl-NL" sz="1100" u="none" strike="noStrike">
                          <a:effectLst/>
                        </a:rPr>
                        <a:t>1</a:t>
                      </a:r>
                      <a:endParaRPr lang="nl-NL" sz="1100" b="0" i="0" u="none" strike="noStrike">
                        <a:solidFill>
                          <a:srgbClr val="000000"/>
                        </a:solidFill>
                        <a:effectLst/>
                        <a:latin typeface="Calibri"/>
                      </a:endParaRPr>
                    </a:p>
                  </a:txBody>
                  <a:tcPr marL="9525" marR="9525" marT="9525" marB="0" anchor="b"/>
                </a:tc>
                <a:tc>
                  <a:txBody>
                    <a:bodyPr/>
                    <a:lstStyle/>
                    <a:p>
                      <a:pPr algn="r" fontAlgn="b"/>
                      <a:r>
                        <a:rPr lang="nl-NL" sz="1100" u="none" strike="noStrike">
                          <a:effectLst/>
                        </a:rPr>
                        <a:t>1-1-2016</a:t>
                      </a:r>
                      <a:endParaRPr lang="nl-NL" sz="1100" b="0" i="0" u="none" strike="noStrike">
                        <a:solidFill>
                          <a:srgbClr val="000000"/>
                        </a:solidFill>
                        <a:effectLst/>
                        <a:latin typeface="Calibri"/>
                      </a:endParaRPr>
                    </a:p>
                  </a:txBody>
                  <a:tcPr marL="9525" marR="9525" marT="9525" marB="0" anchor="b"/>
                </a:tc>
                <a:tc>
                  <a:txBody>
                    <a:bodyPr/>
                    <a:lstStyle/>
                    <a:p>
                      <a:pPr algn="r" fontAlgn="b"/>
                      <a:r>
                        <a:rPr lang="nl-NL" sz="1100" u="none" strike="noStrike" dirty="0">
                          <a:effectLst/>
                        </a:rPr>
                        <a:t>31-12-9999</a:t>
                      </a:r>
                      <a:endParaRPr lang="nl-NL" sz="1100" b="0" i="0" u="none" strike="noStrike" dirty="0">
                        <a:solidFill>
                          <a:srgbClr val="000000"/>
                        </a:solidFill>
                        <a:effectLst/>
                        <a:latin typeface="Calibri"/>
                      </a:endParaRPr>
                    </a:p>
                  </a:txBody>
                  <a:tcPr marL="9525" marR="9525" marT="9525" marB="0" anchor="b"/>
                </a:tc>
                <a:tc>
                  <a:txBody>
                    <a:bodyPr/>
                    <a:lstStyle/>
                    <a:p>
                      <a:pPr algn="l" fontAlgn="b"/>
                      <a:r>
                        <a:rPr lang="nl-NL" sz="1100" u="none" strike="noStrike">
                          <a:effectLst/>
                        </a:rPr>
                        <a:t>Poppenkast</a:t>
                      </a:r>
                      <a:endParaRPr lang="nl-NL" sz="1100" b="0" i="0" u="none" strike="noStrike">
                        <a:solidFill>
                          <a:srgbClr val="000000"/>
                        </a:solidFill>
                        <a:effectLst/>
                        <a:latin typeface="Calibri"/>
                      </a:endParaRPr>
                    </a:p>
                  </a:txBody>
                  <a:tcPr marL="9525" marR="9525" marT="9525" marB="0" anchor="b"/>
                </a:tc>
                <a:tc>
                  <a:txBody>
                    <a:bodyPr/>
                    <a:lstStyle/>
                    <a:p>
                      <a:pPr algn="l" fontAlgn="b"/>
                      <a:r>
                        <a:rPr lang="nl-NL" sz="1100" u="none" strike="noStrike">
                          <a:effectLst/>
                        </a:rPr>
                        <a:t>Jan</a:t>
                      </a:r>
                      <a:endParaRPr lang="nl-NL" sz="1100" b="0" i="0" u="none" strike="noStrike">
                        <a:solidFill>
                          <a:srgbClr val="000000"/>
                        </a:solidFill>
                        <a:effectLst/>
                        <a:latin typeface="Calibri"/>
                      </a:endParaRPr>
                    </a:p>
                  </a:txBody>
                  <a:tcPr marL="9525" marR="9525" marT="9525" marB="0" anchor="b"/>
                </a:tc>
                <a:tc>
                  <a:txBody>
                    <a:bodyPr/>
                    <a:lstStyle/>
                    <a:p>
                      <a:pPr algn="l" fontAlgn="b"/>
                      <a:r>
                        <a:rPr lang="nl-NL" sz="1100" u="none" strike="noStrike" dirty="0">
                          <a:effectLst/>
                        </a:rPr>
                        <a:t>Klaassen</a:t>
                      </a:r>
                      <a:endParaRPr lang="nl-NL" sz="1100" b="0" i="0" u="none" strike="noStrike" dirty="0">
                        <a:solidFill>
                          <a:srgbClr val="000000"/>
                        </a:solidFill>
                        <a:effectLst/>
                        <a:latin typeface="Calibri"/>
                      </a:endParaRPr>
                    </a:p>
                  </a:txBody>
                  <a:tcPr marL="9525" marR="9525" marT="9525" marB="0" anchor="b"/>
                </a:tc>
              </a:tr>
              <a:tr h="190500">
                <a:tc>
                  <a:txBody>
                    <a:bodyPr/>
                    <a:lstStyle/>
                    <a:p>
                      <a:pPr algn="r" fontAlgn="b"/>
                      <a:r>
                        <a:rPr lang="nl-NL" sz="1100" u="none" strike="noStrike" dirty="0">
                          <a:effectLst/>
                        </a:rPr>
                        <a:t>2</a:t>
                      </a:r>
                      <a:endParaRPr lang="nl-NL" sz="1100" b="0" i="0" u="none" strike="noStrike" dirty="0">
                        <a:solidFill>
                          <a:srgbClr val="000000"/>
                        </a:solidFill>
                        <a:effectLst/>
                        <a:latin typeface="Calibri"/>
                      </a:endParaRPr>
                    </a:p>
                  </a:txBody>
                  <a:tcPr marL="9525" marR="9525" marT="9525" marB="0" anchor="b"/>
                </a:tc>
                <a:tc>
                  <a:txBody>
                    <a:bodyPr/>
                    <a:lstStyle/>
                    <a:p>
                      <a:pPr algn="r" fontAlgn="b"/>
                      <a:r>
                        <a:rPr lang="nl-NL" sz="1100" u="none" strike="noStrike" dirty="0">
                          <a:effectLst/>
                        </a:rPr>
                        <a:t>1-1-2016</a:t>
                      </a:r>
                      <a:endParaRPr lang="nl-NL" sz="1100" b="0" i="0" u="none" strike="noStrike" dirty="0">
                        <a:solidFill>
                          <a:srgbClr val="000000"/>
                        </a:solidFill>
                        <a:effectLst/>
                        <a:latin typeface="Calibri"/>
                      </a:endParaRPr>
                    </a:p>
                  </a:txBody>
                  <a:tcPr marL="9525" marR="9525" marT="9525" marB="0" anchor="b"/>
                </a:tc>
                <a:tc>
                  <a:txBody>
                    <a:bodyPr/>
                    <a:lstStyle/>
                    <a:p>
                      <a:pPr algn="r" fontAlgn="b"/>
                      <a:r>
                        <a:rPr lang="nl-NL" sz="1100" u="none" strike="noStrike" dirty="0">
                          <a:effectLst/>
                        </a:rPr>
                        <a:t>31-12-9999</a:t>
                      </a:r>
                      <a:endParaRPr lang="nl-NL" sz="1100" b="0" i="0" u="none" strike="noStrike" dirty="0">
                        <a:solidFill>
                          <a:srgbClr val="000000"/>
                        </a:solidFill>
                        <a:effectLst/>
                        <a:latin typeface="Calibri"/>
                      </a:endParaRPr>
                    </a:p>
                  </a:txBody>
                  <a:tcPr marL="9525" marR="9525" marT="9525" marB="0" anchor="b"/>
                </a:tc>
                <a:tc>
                  <a:txBody>
                    <a:bodyPr/>
                    <a:lstStyle/>
                    <a:p>
                      <a:pPr algn="l" fontAlgn="b"/>
                      <a:r>
                        <a:rPr lang="nl-NL" sz="1100" u="none" strike="noStrike">
                          <a:effectLst/>
                        </a:rPr>
                        <a:t>Poppenkast</a:t>
                      </a:r>
                      <a:endParaRPr lang="nl-NL" sz="1100" b="0" i="0" u="none" strike="noStrike">
                        <a:solidFill>
                          <a:srgbClr val="000000"/>
                        </a:solidFill>
                        <a:effectLst/>
                        <a:latin typeface="Calibri"/>
                      </a:endParaRPr>
                    </a:p>
                  </a:txBody>
                  <a:tcPr marL="9525" marR="9525" marT="9525" marB="0" anchor="b"/>
                </a:tc>
                <a:tc>
                  <a:txBody>
                    <a:bodyPr/>
                    <a:lstStyle/>
                    <a:p>
                      <a:pPr algn="l" fontAlgn="b"/>
                      <a:r>
                        <a:rPr lang="nl-NL" sz="1100" u="none" strike="noStrike">
                          <a:effectLst/>
                        </a:rPr>
                        <a:t>Katrien</a:t>
                      </a:r>
                      <a:endParaRPr lang="nl-NL" sz="1100" b="0" i="0" u="none" strike="noStrike">
                        <a:solidFill>
                          <a:srgbClr val="000000"/>
                        </a:solidFill>
                        <a:effectLst/>
                        <a:latin typeface="Calibri"/>
                      </a:endParaRPr>
                    </a:p>
                  </a:txBody>
                  <a:tcPr marL="9525" marR="9525" marT="9525" marB="0" anchor="b"/>
                </a:tc>
                <a:tc>
                  <a:txBody>
                    <a:bodyPr/>
                    <a:lstStyle/>
                    <a:p>
                      <a:pPr algn="l" fontAlgn="b"/>
                      <a:r>
                        <a:rPr lang="nl-NL" sz="1100" u="none" strike="noStrike" dirty="0">
                          <a:effectLst/>
                        </a:rPr>
                        <a:t>Janssen</a:t>
                      </a:r>
                      <a:endParaRPr lang="nl-NL" sz="1100" b="0" i="0" u="none" strike="noStrike" dirty="0">
                        <a:solidFill>
                          <a:srgbClr val="000000"/>
                        </a:solidFill>
                        <a:effectLst/>
                        <a:latin typeface="Calibri"/>
                      </a:endParaRPr>
                    </a:p>
                  </a:txBody>
                  <a:tcPr marL="9525" marR="9525" marT="9525" marB="0" anchor="b"/>
                </a:tc>
              </a:tr>
            </a:tbl>
          </a:graphicData>
        </a:graphic>
      </p:graphicFrame>
      <p:graphicFrame>
        <p:nvGraphicFramePr>
          <p:cNvPr id="11" name="Tabel 10"/>
          <p:cNvGraphicFramePr>
            <a:graphicFrameLocks noGrp="1"/>
          </p:cNvGraphicFramePr>
          <p:nvPr>
            <p:extLst>
              <p:ext uri="{D42A27DB-BD31-4B8C-83A1-F6EECF244321}">
                <p14:modId xmlns:p14="http://schemas.microsoft.com/office/powerpoint/2010/main" val="4247522521"/>
              </p:ext>
            </p:extLst>
          </p:nvPr>
        </p:nvGraphicFramePr>
        <p:xfrm>
          <a:off x="3311105" y="4365104"/>
          <a:ext cx="5725391" cy="936104"/>
        </p:xfrm>
        <a:graphic>
          <a:graphicData uri="http://schemas.openxmlformats.org/drawingml/2006/table">
            <a:tbl>
              <a:tblPr>
                <a:tableStyleId>{5C22544A-7EE6-4342-B048-85BDC9FD1C3A}</a:tableStyleId>
              </a:tblPr>
              <a:tblGrid>
                <a:gridCol w="939460"/>
                <a:gridCol w="886283"/>
                <a:gridCol w="1098992"/>
                <a:gridCol w="850832"/>
                <a:gridCol w="850832"/>
                <a:gridCol w="1098992"/>
              </a:tblGrid>
              <a:tr h="234026">
                <a:tc>
                  <a:txBody>
                    <a:bodyPr/>
                    <a:lstStyle/>
                    <a:p>
                      <a:pPr algn="l" fontAlgn="b"/>
                      <a:r>
                        <a:rPr lang="nl-NL" sz="1100" b="1" u="none" strike="noStrike" dirty="0" err="1">
                          <a:effectLst/>
                        </a:rPr>
                        <a:t>Burger_SK</a:t>
                      </a:r>
                      <a:endParaRPr lang="nl-NL" sz="1100" b="1" i="0" u="none" strike="noStrike" dirty="0">
                        <a:solidFill>
                          <a:srgbClr val="000000"/>
                        </a:solidFill>
                        <a:effectLst/>
                        <a:latin typeface="Calibri"/>
                      </a:endParaRPr>
                    </a:p>
                  </a:txBody>
                  <a:tcPr marL="9525" marR="9525" marT="9525" marB="0" anchor="b"/>
                </a:tc>
                <a:tc>
                  <a:txBody>
                    <a:bodyPr/>
                    <a:lstStyle/>
                    <a:p>
                      <a:pPr algn="l" fontAlgn="b"/>
                      <a:r>
                        <a:rPr lang="nl-NL" sz="1100" b="1" u="none" strike="noStrike" dirty="0" err="1">
                          <a:effectLst/>
                        </a:rPr>
                        <a:t>BeginDT</a:t>
                      </a:r>
                      <a:endParaRPr lang="nl-NL" sz="1100" b="1" i="0" u="none" strike="noStrike" dirty="0">
                        <a:solidFill>
                          <a:srgbClr val="000000"/>
                        </a:solidFill>
                        <a:effectLst/>
                        <a:latin typeface="Calibri"/>
                      </a:endParaRPr>
                    </a:p>
                  </a:txBody>
                  <a:tcPr marL="9525" marR="9525" marT="9525" marB="0" anchor="b"/>
                </a:tc>
                <a:tc>
                  <a:txBody>
                    <a:bodyPr/>
                    <a:lstStyle/>
                    <a:p>
                      <a:pPr algn="l" fontAlgn="b"/>
                      <a:r>
                        <a:rPr lang="nl-NL" sz="1100" b="1" u="none" strike="noStrike" dirty="0" err="1">
                          <a:effectLst/>
                        </a:rPr>
                        <a:t>EindDT</a:t>
                      </a:r>
                      <a:endParaRPr lang="nl-NL" sz="1100" b="1" i="0" u="none" strike="noStrike" dirty="0">
                        <a:solidFill>
                          <a:srgbClr val="000000"/>
                        </a:solidFill>
                        <a:effectLst/>
                        <a:latin typeface="Calibri"/>
                      </a:endParaRPr>
                    </a:p>
                  </a:txBody>
                  <a:tcPr marL="9525" marR="9525" marT="9525" marB="0" anchor="b"/>
                </a:tc>
                <a:tc>
                  <a:txBody>
                    <a:bodyPr/>
                    <a:lstStyle/>
                    <a:p>
                      <a:pPr algn="l" fontAlgn="b"/>
                      <a:r>
                        <a:rPr lang="nl-NL" sz="1100" b="1" u="none" strike="noStrike" dirty="0">
                          <a:effectLst/>
                        </a:rPr>
                        <a:t>Bron</a:t>
                      </a:r>
                      <a:endParaRPr lang="nl-NL" sz="1100" b="1" i="0" u="none" strike="noStrike" dirty="0">
                        <a:solidFill>
                          <a:srgbClr val="000000"/>
                        </a:solidFill>
                        <a:effectLst/>
                        <a:latin typeface="Calibri"/>
                      </a:endParaRPr>
                    </a:p>
                  </a:txBody>
                  <a:tcPr marL="9525" marR="9525" marT="9525" marB="0" anchor="b"/>
                </a:tc>
                <a:tc>
                  <a:txBody>
                    <a:bodyPr/>
                    <a:lstStyle/>
                    <a:p>
                      <a:pPr algn="l" fontAlgn="b"/>
                      <a:r>
                        <a:rPr lang="nl-NL" sz="1100" b="1" u="none" strike="noStrike" dirty="0">
                          <a:effectLst/>
                        </a:rPr>
                        <a:t>Voornaam</a:t>
                      </a:r>
                      <a:endParaRPr lang="nl-NL" sz="1100" b="1" i="0" u="none" strike="noStrike" dirty="0">
                        <a:solidFill>
                          <a:srgbClr val="000000"/>
                        </a:solidFill>
                        <a:effectLst/>
                        <a:latin typeface="Calibri"/>
                      </a:endParaRPr>
                    </a:p>
                  </a:txBody>
                  <a:tcPr marL="9525" marR="9525" marT="9525" marB="0" anchor="b"/>
                </a:tc>
                <a:tc>
                  <a:txBody>
                    <a:bodyPr/>
                    <a:lstStyle/>
                    <a:p>
                      <a:pPr algn="l" fontAlgn="b"/>
                      <a:r>
                        <a:rPr lang="nl-NL" sz="1100" b="1" u="none" strike="noStrike" dirty="0">
                          <a:effectLst/>
                        </a:rPr>
                        <a:t>Achternaam</a:t>
                      </a:r>
                      <a:endParaRPr lang="nl-NL" sz="1100" b="1" i="0" u="none" strike="noStrike" dirty="0">
                        <a:solidFill>
                          <a:srgbClr val="000000"/>
                        </a:solidFill>
                        <a:effectLst/>
                        <a:latin typeface="Calibri"/>
                      </a:endParaRPr>
                    </a:p>
                  </a:txBody>
                  <a:tcPr marL="9525" marR="9525" marT="9525" marB="0" anchor="b"/>
                </a:tc>
              </a:tr>
              <a:tr h="234026">
                <a:tc>
                  <a:txBody>
                    <a:bodyPr/>
                    <a:lstStyle/>
                    <a:p>
                      <a:pPr algn="r" fontAlgn="b"/>
                      <a:r>
                        <a:rPr lang="nl-NL" sz="1100" u="none" strike="noStrike" dirty="0">
                          <a:effectLst/>
                        </a:rPr>
                        <a:t>1</a:t>
                      </a:r>
                      <a:endParaRPr lang="nl-NL" sz="1100" b="0" i="0" u="none" strike="noStrike" dirty="0">
                        <a:solidFill>
                          <a:srgbClr val="000000"/>
                        </a:solidFill>
                        <a:effectLst/>
                        <a:latin typeface="Calibri"/>
                      </a:endParaRPr>
                    </a:p>
                  </a:txBody>
                  <a:tcPr marL="9525" marR="9525" marT="9525" marB="0" anchor="b"/>
                </a:tc>
                <a:tc>
                  <a:txBody>
                    <a:bodyPr/>
                    <a:lstStyle/>
                    <a:p>
                      <a:pPr algn="r" fontAlgn="b"/>
                      <a:r>
                        <a:rPr lang="nl-NL" sz="1100" u="none" strike="noStrike" dirty="0">
                          <a:effectLst/>
                        </a:rPr>
                        <a:t>1-1-2016</a:t>
                      </a:r>
                      <a:endParaRPr lang="nl-NL" sz="1100" b="0" i="0" u="none" strike="noStrike" dirty="0">
                        <a:solidFill>
                          <a:srgbClr val="000000"/>
                        </a:solidFill>
                        <a:effectLst/>
                        <a:latin typeface="Calibri"/>
                      </a:endParaRPr>
                    </a:p>
                  </a:txBody>
                  <a:tcPr marL="9525" marR="9525" marT="9525" marB="0" anchor="b"/>
                </a:tc>
                <a:tc>
                  <a:txBody>
                    <a:bodyPr/>
                    <a:lstStyle/>
                    <a:p>
                      <a:pPr algn="r" fontAlgn="b"/>
                      <a:r>
                        <a:rPr lang="nl-NL" sz="1100" u="none" strike="noStrike">
                          <a:effectLst/>
                        </a:rPr>
                        <a:t>31-12-9999</a:t>
                      </a:r>
                      <a:endParaRPr lang="nl-NL" sz="1100" b="0" i="0" u="none" strike="noStrike">
                        <a:solidFill>
                          <a:srgbClr val="000000"/>
                        </a:solidFill>
                        <a:effectLst/>
                        <a:latin typeface="Calibri"/>
                      </a:endParaRPr>
                    </a:p>
                  </a:txBody>
                  <a:tcPr marL="9525" marR="9525" marT="9525" marB="0" anchor="b"/>
                </a:tc>
                <a:tc>
                  <a:txBody>
                    <a:bodyPr/>
                    <a:lstStyle/>
                    <a:p>
                      <a:pPr algn="l" fontAlgn="b"/>
                      <a:r>
                        <a:rPr lang="nl-NL" sz="1100" u="none" strike="noStrike">
                          <a:effectLst/>
                        </a:rPr>
                        <a:t>Poppenkast</a:t>
                      </a:r>
                      <a:endParaRPr lang="nl-NL" sz="1100" b="0" i="0" u="none" strike="noStrike">
                        <a:solidFill>
                          <a:srgbClr val="000000"/>
                        </a:solidFill>
                        <a:effectLst/>
                        <a:latin typeface="Calibri"/>
                      </a:endParaRPr>
                    </a:p>
                  </a:txBody>
                  <a:tcPr marL="9525" marR="9525" marT="9525" marB="0" anchor="b"/>
                </a:tc>
                <a:tc>
                  <a:txBody>
                    <a:bodyPr/>
                    <a:lstStyle/>
                    <a:p>
                      <a:pPr algn="l" fontAlgn="b"/>
                      <a:r>
                        <a:rPr lang="nl-NL" sz="1100" u="none" strike="noStrike">
                          <a:effectLst/>
                        </a:rPr>
                        <a:t>Jan</a:t>
                      </a:r>
                      <a:endParaRPr lang="nl-NL" sz="1100" b="0" i="0" u="none" strike="noStrike">
                        <a:solidFill>
                          <a:srgbClr val="000000"/>
                        </a:solidFill>
                        <a:effectLst/>
                        <a:latin typeface="Calibri"/>
                      </a:endParaRPr>
                    </a:p>
                  </a:txBody>
                  <a:tcPr marL="9525" marR="9525" marT="9525" marB="0" anchor="b"/>
                </a:tc>
                <a:tc>
                  <a:txBody>
                    <a:bodyPr/>
                    <a:lstStyle/>
                    <a:p>
                      <a:pPr algn="l" fontAlgn="b"/>
                      <a:r>
                        <a:rPr lang="nl-NL" sz="1100" u="none" strike="noStrike" dirty="0">
                          <a:effectLst/>
                        </a:rPr>
                        <a:t>Klaassen</a:t>
                      </a:r>
                      <a:endParaRPr lang="nl-NL" sz="1100" b="0" i="0" u="none" strike="noStrike" dirty="0">
                        <a:solidFill>
                          <a:srgbClr val="000000"/>
                        </a:solidFill>
                        <a:effectLst/>
                        <a:latin typeface="Calibri"/>
                      </a:endParaRPr>
                    </a:p>
                  </a:txBody>
                  <a:tcPr marL="9525" marR="9525" marT="9525" marB="0" anchor="b"/>
                </a:tc>
              </a:tr>
              <a:tr h="234026">
                <a:tc>
                  <a:txBody>
                    <a:bodyPr/>
                    <a:lstStyle/>
                    <a:p>
                      <a:pPr algn="r" fontAlgn="b"/>
                      <a:r>
                        <a:rPr lang="nl-NL" sz="1100" u="none" strike="noStrike" dirty="0">
                          <a:effectLst/>
                        </a:rPr>
                        <a:t>2</a:t>
                      </a:r>
                      <a:endParaRPr lang="nl-NL" sz="1100" b="0" i="0" u="none" strike="noStrike" dirty="0">
                        <a:solidFill>
                          <a:srgbClr val="000000"/>
                        </a:solidFill>
                        <a:effectLst/>
                        <a:latin typeface="Calibri"/>
                      </a:endParaRPr>
                    </a:p>
                  </a:txBody>
                  <a:tcPr marL="9525" marR="9525" marT="9525" marB="0" anchor="b"/>
                </a:tc>
                <a:tc>
                  <a:txBody>
                    <a:bodyPr/>
                    <a:lstStyle/>
                    <a:p>
                      <a:pPr algn="r" fontAlgn="b"/>
                      <a:r>
                        <a:rPr lang="nl-NL" sz="1100" u="none" strike="noStrike">
                          <a:effectLst/>
                        </a:rPr>
                        <a:t>1-1-2016</a:t>
                      </a:r>
                      <a:endParaRPr lang="nl-NL" sz="1100" b="0" i="0" u="none" strike="noStrike">
                        <a:solidFill>
                          <a:srgbClr val="000000"/>
                        </a:solidFill>
                        <a:effectLst/>
                        <a:latin typeface="Calibri"/>
                      </a:endParaRPr>
                    </a:p>
                  </a:txBody>
                  <a:tcPr marL="9525" marR="9525" marT="9525" marB="0" anchor="b"/>
                </a:tc>
                <a:tc>
                  <a:txBody>
                    <a:bodyPr/>
                    <a:lstStyle/>
                    <a:p>
                      <a:pPr algn="r" fontAlgn="b"/>
                      <a:r>
                        <a:rPr lang="nl-NL" sz="1100" b="1" u="none" strike="noStrike" dirty="0">
                          <a:effectLst/>
                        </a:rPr>
                        <a:t>14-2-2016</a:t>
                      </a:r>
                      <a:endParaRPr lang="nl-NL" sz="1100" b="1" i="0" u="none" strike="noStrike" dirty="0">
                        <a:solidFill>
                          <a:srgbClr val="000000"/>
                        </a:solidFill>
                        <a:effectLst/>
                        <a:latin typeface="Calibri"/>
                      </a:endParaRPr>
                    </a:p>
                  </a:txBody>
                  <a:tcPr marL="9525" marR="9525" marT="9525" marB="0" anchor="b"/>
                </a:tc>
                <a:tc>
                  <a:txBody>
                    <a:bodyPr/>
                    <a:lstStyle/>
                    <a:p>
                      <a:pPr algn="l" fontAlgn="b"/>
                      <a:r>
                        <a:rPr lang="nl-NL" sz="1100" u="none" strike="noStrike">
                          <a:effectLst/>
                        </a:rPr>
                        <a:t>Poppenkast</a:t>
                      </a:r>
                      <a:endParaRPr lang="nl-NL" sz="1100" b="0" i="0" u="none" strike="noStrike">
                        <a:solidFill>
                          <a:srgbClr val="000000"/>
                        </a:solidFill>
                        <a:effectLst/>
                        <a:latin typeface="Calibri"/>
                      </a:endParaRPr>
                    </a:p>
                  </a:txBody>
                  <a:tcPr marL="9525" marR="9525" marT="9525" marB="0" anchor="b"/>
                </a:tc>
                <a:tc>
                  <a:txBody>
                    <a:bodyPr/>
                    <a:lstStyle/>
                    <a:p>
                      <a:pPr algn="l" fontAlgn="b"/>
                      <a:r>
                        <a:rPr lang="nl-NL" sz="1100" u="none" strike="noStrike">
                          <a:effectLst/>
                        </a:rPr>
                        <a:t>Katrien</a:t>
                      </a:r>
                      <a:endParaRPr lang="nl-NL" sz="1100" b="0" i="0" u="none" strike="noStrike">
                        <a:solidFill>
                          <a:srgbClr val="000000"/>
                        </a:solidFill>
                        <a:effectLst/>
                        <a:latin typeface="Calibri"/>
                      </a:endParaRPr>
                    </a:p>
                  </a:txBody>
                  <a:tcPr marL="9525" marR="9525" marT="9525" marB="0" anchor="b"/>
                </a:tc>
                <a:tc>
                  <a:txBody>
                    <a:bodyPr/>
                    <a:lstStyle/>
                    <a:p>
                      <a:pPr algn="l" fontAlgn="b"/>
                      <a:r>
                        <a:rPr lang="nl-NL" sz="1100" u="none" strike="noStrike">
                          <a:effectLst/>
                        </a:rPr>
                        <a:t>Janssen</a:t>
                      </a:r>
                      <a:endParaRPr lang="nl-NL" sz="1100" b="0" i="0" u="none" strike="noStrike">
                        <a:solidFill>
                          <a:srgbClr val="000000"/>
                        </a:solidFill>
                        <a:effectLst/>
                        <a:latin typeface="Calibri"/>
                      </a:endParaRPr>
                    </a:p>
                  </a:txBody>
                  <a:tcPr marL="9525" marR="9525" marT="9525" marB="0" anchor="b"/>
                </a:tc>
              </a:tr>
              <a:tr h="234026">
                <a:tc>
                  <a:txBody>
                    <a:bodyPr/>
                    <a:lstStyle/>
                    <a:p>
                      <a:pPr algn="r" fontAlgn="b"/>
                      <a:r>
                        <a:rPr lang="nl-NL" sz="1100" u="none" strike="noStrike" dirty="0">
                          <a:effectLst/>
                        </a:rPr>
                        <a:t>2</a:t>
                      </a:r>
                      <a:endParaRPr lang="nl-NL" sz="1100" b="0" i="0" u="none" strike="noStrike" dirty="0">
                        <a:solidFill>
                          <a:srgbClr val="000000"/>
                        </a:solidFill>
                        <a:effectLst/>
                        <a:latin typeface="Calibri"/>
                      </a:endParaRPr>
                    </a:p>
                  </a:txBody>
                  <a:tcPr marL="9525" marR="9525" marT="9525" marB="0" anchor="b">
                    <a:solidFill>
                      <a:srgbClr val="E9FDDB"/>
                    </a:solidFill>
                  </a:tcPr>
                </a:tc>
                <a:tc>
                  <a:txBody>
                    <a:bodyPr/>
                    <a:lstStyle/>
                    <a:p>
                      <a:pPr algn="r" fontAlgn="b"/>
                      <a:r>
                        <a:rPr lang="nl-NL" sz="1100" u="none" strike="noStrike" dirty="0">
                          <a:effectLst/>
                        </a:rPr>
                        <a:t>14-2-2016</a:t>
                      </a:r>
                      <a:endParaRPr lang="nl-NL" sz="1100" b="0" i="0" u="none" strike="noStrike" dirty="0">
                        <a:solidFill>
                          <a:srgbClr val="000000"/>
                        </a:solidFill>
                        <a:effectLst/>
                        <a:latin typeface="Calibri"/>
                      </a:endParaRPr>
                    </a:p>
                  </a:txBody>
                  <a:tcPr marL="9525" marR="9525" marT="9525" marB="0" anchor="b">
                    <a:solidFill>
                      <a:srgbClr val="E9FDDB"/>
                    </a:solidFill>
                  </a:tcPr>
                </a:tc>
                <a:tc>
                  <a:txBody>
                    <a:bodyPr/>
                    <a:lstStyle/>
                    <a:p>
                      <a:pPr algn="r" fontAlgn="b"/>
                      <a:r>
                        <a:rPr lang="nl-NL" sz="1100" u="none" strike="noStrike" dirty="0">
                          <a:effectLst/>
                        </a:rPr>
                        <a:t>31-12-9999</a:t>
                      </a:r>
                      <a:endParaRPr lang="nl-NL" sz="1100" b="0" i="0" u="none" strike="noStrike" dirty="0">
                        <a:solidFill>
                          <a:srgbClr val="000000"/>
                        </a:solidFill>
                        <a:effectLst/>
                        <a:latin typeface="Calibri"/>
                      </a:endParaRPr>
                    </a:p>
                  </a:txBody>
                  <a:tcPr marL="9525" marR="9525" marT="9525" marB="0" anchor="b">
                    <a:solidFill>
                      <a:srgbClr val="E9FDDB"/>
                    </a:solidFill>
                  </a:tcPr>
                </a:tc>
                <a:tc>
                  <a:txBody>
                    <a:bodyPr/>
                    <a:lstStyle/>
                    <a:p>
                      <a:pPr algn="l" fontAlgn="b"/>
                      <a:r>
                        <a:rPr lang="nl-NL" sz="1100" u="none" strike="noStrike" dirty="0">
                          <a:effectLst/>
                        </a:rPr>
                        <a:t>Poppenkast</a:t>
                      </a:r>
                      <a:endParaRPr lang="nl-NL" sz="1100" b="0" i="0" u="none" strike="noStrike" dirty="0">
                        <a:solidFill>
                          <a:srgbClr val="000000"/>
                        </a:solidFill>
                        <a:effectLst/>
                        <a:latin typeface="Calibri"/>
                      </a:endParaRPr>
                    </a:p>
                  </a:txBody>
                  <a:tcPr marL="9525" marR="9525" marT="9525" marB="0" anchor="b">
                    <a:solidFill>
                      <a:srgbClr val="E9FDDB"/>
                    </a:solidFill>
                  </a:tcPr>
                </a:tc>
                <a:tc>
                  <a:txBody>
                    <a:bodyPr/>
                    <a:lstStyle/>
                    <a:p>
                      <a:pPr algn="l" fontAlgn="b"/>
                      <a:r>
                        <a:rPr lang="nl-NL" sz="1100" u="none" strike="noStrike" dirty="0">
                          <a:effectLst/>
                        </a:rPr>
                        <a:t>Katrien</a:t>
                      </a:r>
                      <a:endParaRPr lang="nl-NL" sz="1100" b="0" i="0" u="none" strike="noStrike" dirty="0">
                        <a:solidFill>
                          <a:srgbClr val="000000"/>
                        </a:solidFill>
                        <a:effectLst/>
                        <a:latin typeface="Calibri"/>
                      </a:endParaRPr>
                    </a:p>
                  </a:txBody>
                  <a:tcPr marL="9525" marR="9525" marT="9525" marB="0" anchor="b">
                    <a:solidFill>
                      <a:srgbClr val="E9FDDB"/>
                    </a:solidFill>
                  </a:tcPr>
                </a:tc>
                <a:tc>
                  <a:txBody>
                    <a:bodyPr/>
                    <a:lstStyle/>
                    <a:p>
                      <a:pPr algn="l" fontAlgn="b"/>
                      <a:r>
                        <a:rPr lang="nl-NL" sz="1100" u="none" strike="noStrike" dirty="0">
                          <a:effectLst/>
                        </a:rPr>
                        <a:t>Klaassen</a:t>
                      </a:r>
                      <a:endParaRPr lang="nl-NL" sz="1100" b="0" i="0" u="none" strike="noStrike" dirty="0">
                        <a:solidFill>
                          <a:srgbClr val="000000"/>
                        </a:solidFill>
                        <a:effectLst/>
                        <a:latin typeface="Calibri"/>
                      </a:endParaRPr>
                    </a:p>
                  </a:txBody>
                  <a:tcPr marL="9525" marR="9525" marT="9525" marB="0" anchor="b">
                    <a:solidFill>
                      <a:srgbClr val="E9FDDB"/>
                    </a:solidFill>
                  </a:tcPr>
                </a:tc>
              </a:tr>
            </a:tbl>
          </a:graphicData>
        </a:graphic>
      </p:graphicFrame>
      <p:sp>
        <p:nvSpPr>
          <p:cNvPr id="12" name="PIJL-RECHTS 11"/>
          <p:cNvSpPr/>
          <p:nvPr/>
        </p:nvSpPr>
        <p:spPr bwMode="auto">
          <a:xfrm>
            <a:off x="3203848" y="2420888"/>
            <a:ext cx="1152128" cy="216024"/>
          </a:xfrm>
          <a:prstGeom prst="rightArrow">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Char char="•"/>
              <a:tabLst/>
            </a:pPr>
            <a:endParaRPr kumimoji="0" lang="nl-NL" sz="1800" b="0" i="0" u="none" strike="noStrike" cap="none" normalizeH="0" baseline="0" smtClean="0">
              <a:ln>
                <a:noFill/>
              </a:ln>
              <a:solidFill>
                <a:schemeClr val="tx1"/>
              </a:solidFill>
              <a:effectLst/>
              <a:latin typeface="Verdana" pitchFamily="34" charset="0"/>
            </a:endParaRPr>
          </a:p>
        </p:txBody>
      </p:sp>
      <p:sp>
        <p:nvSpPr>
          <p:cNvPr id="14" name="PIJL-RECHTS 13"/>
          <p:cNvSpPr/>
          <p:nvPr/>
        </p:nvSpPr>
        <p:spPr bwMode="auto">
          <a:xfrm rot="2589615">
            <a:off x="3102840" y="2687204"/>
            <a:ext cx="864096" cy="216024"/>
          </a:xfrm>
          <a:prstGeom prst="rightArrow">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Char char="•"/>
              <a:tabLst/>
            </a:pPr>
            <a:endParaRPr kumimoji="0" lang="nl-NL" sz="1800" b="0" i="0" u="none" strike="noStrike" cap="none" normalizeH="0" baseline="0" smtClean="0">
              <a:ln>
                <a:noFill/>
              </a:ln>
              <a:solidFill>
                <a:schemeClr val="tx1"/>
              </a:solidFill>
              <a:effectLst/>
              <a:latin typeface="Verdana" pitchFamily="34" charset="0"/>
            </a:endParaRPr>
          </a:p>
        </p:txBody>
      </p:sp>
      <p:sp>
        <p:nvSpPr>
          <p:cNvPr id="15" name="PIJL-RECHTS 14"/>
          <p:cNvSpPr/>
          <p:nvPr/>
        </p:nvSpPr>
        <p:spPr bwMode="auto">
          <a:xfrm rot="547133">
            <a:off x="2352435" y="5011276"/>
            <a:ext cx="907013" cy="279391"/>
          </a:xfrm>
          <a:prstGeom prst="rightArrow">
            <a:avLst>
              <a:gd name="adj1" fmla="val 50000"/>
              <a:gd name="adj2" fmla="val 42906"/>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Char char="•"/>
              <a:tabLst/>
            </a:pPr>
            <a:endParaRPr kumimoji="0" lang="nl-NL" sz="1800" b="0" i="0" u="none" strike="noStrike" cap="none" normalizeH="0" baseline="0" smtClean="0">
              <a:ln>
                <a:noFill/>
              </a:ln>
              <a:solidFill>
                <a:schemeClr val="tx1"/>
              </a:solidFill>
              <a:effectLst/>
              <a:latin typeface="Verdana" pitchFamily="34" charset="0"/>
            </a:endParaRPr>
          </a:p>
        </p:txBody>
      </p:sp>
      <p:sp>
        <p:nvSpPr>
          <p:cNvPr id="13" name="Tekstvak 12"/>
          <p:cNvSpPr txBox="1"/>
          <p:nvPr/>
        </p:nvSpPr>
        <p:spPr>
          <a:xfrm>
            <a:off x="107504" y="1700808"/>
            <a:ext cx="2358338" cy="369332"/>
          </a:xfrm>
          <a:prstGeom prst="rect">
            <a:avLst/>
          </a:prstGeom>
          <a:noFill/>
        </p:spPr>
        <p:txBody>
          <a:bodyPr wrap="none" rtlCol="0">
            <a:spAutoFit/>
          </a:bodyPr>
          <a:lstStyle/>
          <a:p>
            <a:pPr>
              <a:buNone/>
            </a:pPr>
            <a:r>
              <a:rPr lang="nl-NL" dirty="0" err="1" smtClean="0"/>
              <a:t>Brondata</a:t>
            </a:r>
            <a:r>
              <a:rPr lang="nl-NL" dirty="0" smtClean="0"/>
              <a:t> 1 januari</a:t>
            </a:r>
            <a:endParaRPr lang="nl-NL" dirty="0"/>
          </a:p>
        </p:txBody>
      </p:sp>
      <p:sp>
        <p:nvSpPr>
          <p:cNvPr id="17" name="Tekstvak 16"/>
          <p:cNvSpPr txBox="1"/>
          <p:nvPr/>
        </p:nvSpPr>
        <p:spPr>
          <a:xfrm>
            <a:off x="107504" y="4005064"/>
            <a:ext cx="2603598" cy="369332"/>
          </a:xfrm>
          <a:prstGeom prst="rect">
            <a:avLst/>
          </a:prstGeom>
          <a:noFill/>
        </p:spPr>
        <p:txBody>
          <a:bodyPr wrap="none" rtlCol="0">
            <a:spAutoFit/>
          </a:bodyPr>
          <a:lstStyle/>
          <a:p>
            <a:pPr>
              <a:buNone/>
            </a:pPr>
            <a:r>
              <a:rPr lang="nl-NL" dirty="0" err="1" smtClean="0"/>
              <a:t>Brondata</a:t>
            </a:r>
            <a:r>
              <a:rPr lang="nl-NL" dirty="0" smtClean="0"/>
              <a:t> 14 februari</a:t>
            </a:r>
            <a:endParaRPr lang="nl-NL" dirty="0"/>
          </a:p>
        </p:txBody>
      </p:sp>
      <p:graphicFrame>
        <p:nvGraphicFramePr>
          <p:cNvPr id="18" name="Tabel 17"/>
          <p:cNvGraphicFramePr>
            <a:graphicFrameLocks noGrp="1"/>
          </p:cNvGraphicFramePr>
          <p:nvPr>
            <p:extLst>
              <p:ext uri="{D42A27DB-BD31-4B8C-83A1-F6EECF244321}">
                <p14:modId xmlns:p14="http://schemas.microsoft.com/office/powerpoint/2010/main" val="3488547230"/>
              </p:ext>
            </p:extLst>
          </p:nvPr>
        </p:nvGraphicFramePr>
        <p:xfrm>
          <a:off x="179512" y="4350817"/>
          <a:ext cx="2966336" cy="734367"/>
        </p:xfrm>
        <a:graphic>
          <a:graphicData uri="http://schemas.openxmlformats.org/drawingml/2006/table">
            <a:tbl>
              <a:tblPr>
                <a:tableStyleId>{5C22544A-7EE6-4342-B048-85BDC9FD1C3A}</a:tableStyleId>
              </a:tblPr>
              <a:tblGrid>
                <a:gridCol w="964514"/>
                <a:gridCol w="873523"/>
                <a:gridCol w="1128299"/>
              </a:tblGrid>
              <a:tr h="244789">
                <a:tc>
                  <a:txBody>
                    <a:bodyPr/>
                    <a:lstStyle/>
                    <a:p>
                      <a:pPr algn="l" fontAlgn="b"/>
                      <a:r>
                        <a:rPr lang="nl-NL" sz="1100" b="1" u="none" strike="noStrike" dirty="0">
                          <a:effectLst/>
                        </a:rPr>
                        <a:t>BSN</a:t>
                      </a:r>
                      <a:endParaRPr lang="nl-NL" sz="1100" b="1" i="0" u="none" strike="noStrike" dirty="0">
                        <a:solidFill>
                          <a:srgbClr val="000000"/>
                        </a:solidFill>
                        <a:effectLst/>
                        <a:latin typeface="Calibri"/>
                      </a:endParaRPr>
                    </a:p>
                  </a:txBody>
                  <a:tcPr marL="9525" marR="9525" marT="9525" marB="0" anchor="b">
                    <a:solidFill>
                      <a:schemeClr val="accent1">
                        <a:tint val="20000"/>
                      </a:schemeClr>
                    </a:solidFill>
                  </a:tcPr>
                </a:tc>
                <a:tc>
                  <a:txBody>
                    <a:bodyPr/>
                    <a:lstStyle/>
                    <a:p>
                      <a:pPr algn="l" fontAlgn="b"/>
                      <a:r>
                        <a:rPr lang="nl-NL" sz="1100" b="1" u="none" strike="noStrike" dirty="0">
                          <a:effectLst/>
                        </a:rPr>
                        <a:t>Voornaam</a:t>
                      </a:r>
                      <a:endParaRPr lang="nl-NL" sz="1100" b="1" i="0" u="none" strike="noStrike" dirty="0">
                        <a:solidFill>
                          <a:srgbClr val="000000"/>
                        </a:solidFill>
                        <a:effectLst/>
                        <a:latin typeface="Calibri"/>
                      </a:endParaRPr>
                    </a:p>
                  </a:txBody>
                  <a:tcPr marL="9525" marR="9525" marT="9525" marB="0" anchor="b">
                    <a:solidFill>
                      <a:schemeClr val="accent1">
                        <a:tint val="20000"/>
                      </a:schemeClr>
                    </a:solidFill>
                  </a:tcPr>
                </a:tc>
                <a:tc>
                  <a:txBody>
                    <a:bodyPr/>
                    <a:lstStyle/>
                    <a:p>
                      <a:pPr algn="l" fontAlgn="b"/>
                      <a:r>
                        <a:rPr lang="nl-NL" sz="1100" b="1" u="none" strike="noStrike" dirty="0">
                          <a:effectLst/>
                        </a:rPr>
                        <a:t>Achternaam</a:t>
                      </a:r>
                      <a:endParaRPr lang="nl-NL" sz="1100" b="1" i="0" u="none" strike="noStrike" dirty="0">
                        <a:solidFill>
                          <a:srgbClr val="000000"/>
                        </a:solidFill>
                        <a:effectLst/>
                        <a:latin typeface="Calibri"/>
                      </a:endParaRPr>
                    </a:p>
                  </a:txBody>
                  <a:tcPr marL="9525" marR="9525" marT="9525" marB="0" anchor="b">
                    <a:solidFill>
                      <a:schemeClr val="accent1">
                        <a:tint val="20000"/>
                      </a:schemeClr>
                    </a:solidFill>
                  </a:tcPr>
                </a:tc>
              </a:tr>
              <a:tr h="244789">
                <a:tc>
                  <a:txBody>
                    <a:bodyPr/>
                    <a:lstStyle/>
                    <a:p>
                      <a:pPr algn="r" fontAlgn="b"/>
                      <a:r>
                        <a:rPr lang="nl-NL" sz="1100" u="none" strike="noStrike" dirty="0">
                          <a:effectLst/>
                        </a:rPr>
                        <a:t>123456789</a:t>
                      </a:r>
                      <a:endParaRPr lang="nl-NL" sz="1100" b="0" i="0" u="none" strike="noStrike" dirty="0">
                        <a:solidFill>
                          <a:srgbClr val="000000"/>
                        </a:solidFill>
                        <a:effectLst/>
                        <a:latin typeface="Calibri"/>
                      </a:endParaRPr>
                    </a:p>
                  </a:txBody>
                  <a:tcPr marL="9525" marR="9525" marT="9525" marB="0" anchor="b">
                    <a:solidFill>
                      <a:schemeClr val="accent1">
                        <a:tint val="20000"/>
                      </a:schemeClr>
                    </a:solidFill>
                  </a:tcPr>
                </a:tc>
                <a:tc>
                  <a:txBody>
                    <a:bodyPr/>
                    <a:lstStyle/>
                    <a:p>
                      <a:pPr algn="l" fontAlgn="b"/>
                      <a:r>
                        <a:rPr lang="nl-NL" sz="1100" u="none" strike="noStrike" dirty="0">
                          <a:effectLst/>
                        </a:rPr>
                        <a:t>Jan</a:t>
                      </a:r>
                      <a:endParaRPr lang="nl-NL" sz="1100" b="0" i="0" u="none" strike="noStrike" dirty="0">
                        <a:solidFill>
                          <a:srgbClr val="000000"/>
                        </a:solidFill>
                        <a:effectLst/>
                        <a:latin typeface="Calibri"/>
                      </a:endParaRPr>
                    </a:p>
                  </a:txBody>
                  <a:tcPr marL="9525" marR="9525" marT="9525" marB="0" anchor="b">
                    <a:solidFill>
                      <a:schemeClr val="accent1">
                        <a:tint val="20000"/>
                      </a:schemeClr>
                    </a:solidFill>
                  </a:tcPr>
                </a:tc>
                <a:tc>
                  <a:txBody>
                    <a:bodyPr/>
                    <a:lstStyle/>
                    <a:p>
                      <a:pPr algn="l" fontAlgn="b"/>
                      <a:r>
                        <a:rPr lang="nl-NL" sz="1100" u="none" strike="noStrike">
                          <a:effectLst/>
                        </a:rPr>
                        <a:t>Klaassen</a:t>
                      </a:r>
                      <a:endParaRPr lang="nl-NL" sz="1100" b="0" i="0" u="none" strike="noStrike">
                        <a:solidFill>
                          <a:srgbClr val="000000"/>
                        </a:solidFill>
                        <a:effectLst/>
                        <a:latin typeface="Calibri"/>
                      </a:endParaRPr>
                    </a:p>
                  </a:txBody>
                  <a:tcPr marL="9525" marR="9525" marT="9525" marB="0" anchor="b">
                    <a:solidFill>
                      <a:schemeClr val="accent1">
                        <a:tint val="20000"/>
                      </a:schemeClr>
                    </a:solidFill>
                  </a:tcPr>
                </a:tc>
              </a:tr>
              <a:tr h="244789">
                <a:tc>
                  <a:txBody>
                    <a:bodyPr/>
                    <a:lstStyle/>
                    <a:p>
                      <a:pPr algn="r" fontAlgn="b"/>
                      <a:r>
                        <a:rPr lang="nl-NL" sz="1100" u="none" strike="noStrike">
                          <a:effectLst/>
                        </a:rPr>
                        <a:t>987654321</a:t>
                      </a:r>
                      <a:endParaRPr lang="nl-NL" sz="1100" b="0" i="0" u="none" strike="noStrike">
                        <a:solidFill>
                          <a:srgbClr val="000000"/>
                        </a:solidFill>
                        <a:effectLst/>
                        <a:latin typeface="Calibri"/>
                      </a:endParaRPr>
                    </a:p>
                  </a:txBody>
                  <a:tcPr marL="9525" marR="9525" marT="9525" marB="0" anchor="b">
                    <a:solidFill>
                      <a:schemeClr val="accent1">
                        <a:tint val="20000"/>
                      </a:schemeClr>
                    </a:solidFill>
                  </a:tcPr>
                </a:tc>
                <a:tc>
                  <a:txBody>
                    <a:bodyPr/>
                    <a:lstStyle/>
                    <a:p>
                      <a:pPr algn="l" fontAlgn="b"/>
                      <a:r>
                        <a:rPr lang="nl-NL" sz="1100" u="none" strike="noStrike" dirty="0">
                          <a:effectLst/>
                        </a:rPr>
                        <a:t>Katrien</a:t>
                      </a:r>
                      <a:endParaRPr lang="nl-NL" sz="1100" b="0" i="0" u="none" strike="noStrike" dirty="0">
                        <a:solidFill>
                          <a:srgbClr val="000000"/>
                        </a:solidFill>
                        <a:effectLst/>
                        <a:latin typeface="Calibri"/>
                      </a:endParaRPr>
                    </a:p>
                  </a:txBody>
                  <a:tcPr marL="9525" marR="9525" marT="9525" marB="0" anchor="b">
                    <a:solidFill>
                      <a:schemeClr val="accent1">
                        <a:tint val="20000"/>
                      </a:schemeClr>
                    </a:solidFill>
                  </a:tcPr>
                </a:tc>
                <a:tc>
                  <a:txBody>
                    <a:bodyPr/>
                    <a:lstStyle/>
                    <a:p>
                      <a:pPr algn="l" fontAlgn="b"/>
                      <a:r>
                        <a:rPr lang="nl-NL" sz="1100" b="0" u="none" strike="noStrike" dirty="0" smtClean="0">
                          <a:effectLst/>
                        </a:rPr>
                        <a:t>Klaassen</a:t>
                      </a:r>
                      <a:endParaRPr lang="nl-NL" sz="1100" b="0" i="0" u="none" strike="noStrike" dirty="0">
                        <a:solidFill>
                          <a:srgbClr val="000000"/>
                        </a:solidFill>
                        <a:effectLst/>
                        <a:latin typeface="Calibri"/>
                      </a:endParaRPr>
                    </a:p>
                  </a:txBody>
                  <a:tcPr marL="9525" marR="9525" marT="9525" marB="0" anchor="b">
                    <a:solidFill>
                      <a:srgbClr val="E9FDDB"/>
                    </a:solidFill>
                  </a:tcPr>
                </a:tc>
              </a:tr>
            </a:tbl>
          </a:graphicData>
        </a:graphic>
      </p:graphicFrame>
      <p:sp>
        <p:nvSpPr>
          <p:cNvPr id="19" name="Tekstvak 18"/>
          <p:cNvSpPr txBox="1"/>
          <p:nvPr/>
        </p:nvSpPr>
        <p:spPr>
          <a:xfrm>
            <a:off x="5940152" y="1700808"/>
            <a:ext cx="647934" cy="369332"/>
          </a:xfrm>
          <a:prstGeom prst="rect">
            <a:avLst/>
          </a:prstGeom>
          <a:noFill/>
        </p:spPr>
        <p:txBody>
          <a:bodyPr wrap="none" rtlCol="0">
            <a:spAutoFit/>
          </a:bodyPr>
          <a:lstStyle/>
          <a:p>
            <a:pPr>
              <a:buNone/>
            </a:pPr>
            <a:r>
              <a:rPr lang="nl-NL" dirty="0" smtClean="0"/>
              <a:t>Hub</a:t>
            </a:r>
            <a:endParaRPr lang="nl-NL" dirty="0"/>
          </a:p>
        </p:txBody>
      </p:sp>
      <p:sp>
        <p:nvSpPr>
          <p:cNvPr id="20" name="Tekstvak 19"/>
          <p:cNvSpPr txBox="1"/>
          <p:nvPr/>
        </p:nvSpPr>
        <p:spPr>
          <a:xfrm>
            <a:off x="5724128" y="2915652"/>
            <a:ext cx="1130438" cy="369332"/>
          </a:xfrm>
          <a:prstGeom prst="rect">
            <a:avLst/>
          </a:prstGeom>
          <a:noFill/>
        </p:spPr>
        <p:txBody>
          <a:bodyPr wrap="none" rtlCol="0">
            <a:spAutoFit/>
          </a:bodyPr>
          <a:lstStyle/>
          <a:p>
            <a:pPr>
              <a:buNone/>
            </a:pPr>
            <a:r>
              <a:rPr lang="nl-NL" dirty="0" smtClean="0"/>
              <a:t>Satelliet</a:t>
            </a:r>
            <a:endParaRPr lang="nl-NL" dirty="0"/>
          </a:p>
        </p:txBody>
      </p:sp>
      <p:sp>
        <p:nvSpPr>
          <p:cNvPr id="21" name="Tekstvak 20"/>
          <p:cNvSpPr txBox="1"/>
          <p:nvPr/>
        </p:nvSpPr>
        <p:spPr>
          <a:xfrm>
            <a:off x="5724128" y="4067780"/>
            <a:ext cx="1130438" cy="369332"/>
          </a:xfrm>
          <a:prstGeom prst="rect">
            <a:avLst/>
          </a:prstGeom>
          <a:noFill/>
        </p:spPr>
        <p:txBody>
          <a:bodyPr wrap="none" rtlCol="0">
            <a:spAutoFit/>
          </a:bodyPr>
          <a:lstStyle/>
          <a:p>
            <a:pPr>
              <a:buNone/>
            </a:pPr>
            <a:r>
              <a:rPr lang="nl-NL" dirty="0" smtClean="0"/>
              <a:t>Satelliet</a:t>
            </a:r>
            <a:endParaRPr lang="nl-NL" dirty="0"/>
          </a:p>
        </p:txBody>
      </p:sp>
    </p:spTree>
    <p:extLst>
      <p:ext uri="{BB962C8B-B14F-4D97-AF65-F5344CB8AC3E}">
        <p14:creationId xmlns:p14="http://schemas.microsoft.com/office/powerpoint/2010/main" val="117986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1000"/>
                                        <p:tgtEl>
                                          <p:spTgt spid="21"/>
                                        </p:tgtEl>
                                      </p:cBhvr>
                                    </p:animEffect>
                                    <p:anim calcmode="lin" valueType="num">
                                      <p:cBhvr>
                                        <p:cTn id="44" dur="1000" fill="hold"/>
                                        <p:tgtEl>
                                          <p:spTgt spid="21"/>
                                        </p:tgtEl>
                                        <p:attrNameLst>
                                          <p:attrName>ppt_x</p:attrName>
                                        </p:attrNameLst>
                                      </p:cBhvr>
                                      <p:tavLst>
                                        <p:tav tm="0">
                                          <p:val>
                                            <p:strVal val="#ppt_x"/>
                                          </p:val>
                                        </p:tav>
                                        <p:tav tm="100000">
                                          <p:val>
                                            <p:strVal val="#ppt_x"/>
                                          </p:val>
                                        </p:tav>
                                      </p:tavLst>
                                    </p:anim>
                                    <p:anim calcmode="lin" valueType="num">
                                      <p:cBhvr>
                                        <p:cTn id="45" dur="1000" fill="hold"/>
                                        <p:tgtEl>
                                          <p:spTgt spid="21"/>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1000"/>
                                        <p:tgtEl>
                                          <p:spTgt spid="15"/>
                                        </p:tgtEl>
                                      </p:cBhvr>
                                    </p:animEffect>
                                    <p:anim calcmode="lin" valueType="num">
                                      <p:cBhvr>
                                        <p:cTn id="54" dur="1000" fill="hold"/>
                                        <p:tgtEl>
                                          <p:spTgt spid="15"/>
                                        </p:tgtEl>
                                        <p:attrNameLst>
                                          <p:attrName>ppt_x</p:attrName>
                                        </p:attrNameLst>
                                      </p:cBhvr>
                                      <p:tavLst>
                                        <p:tav tm="0">
                                          <p:val>
                                            <p:strVal val="#ppt_x"/>
                                          </p:val>
                                        </p:tav>
                                        <p:tav tm="100000">
                                          <p:val>
                                            <p:strVal val="#ppt_x"/>
                                          </p:val>
                                        </p:tav>
                                      </p:tavLst>
                                    </p:anim>
                                    <p:anim calcmode="lin" valueType="num">
                                      <p:cBhvr>
                                        <p:cTn id="5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7" grpId="0"/>
      <p:bldP spid="19" grpId="0"/>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16</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16</a:t>
            </a:fld>
            <a:endParaRPr lang="nl-NL" dirty="0"/>
          </a:p>
        </p:txBody>
      </p:sp>
      <p:sp>
        <p:nvSpPr>
          <p:cNvPr id="4" name="Tekstvak 3"/>
          <p:cNvSpPr txBox="1"/>
          <p:nvPr/>
        </p:nvSpPr>
        <p:spPr>
          <a:xfrm>
            <a:off x="323528" y="1052736"/>
            <a:ext cx="8605713" cy="5558445"/>
          </a:xfrm>
          <a:prstGeom prst="rect">
            <a:avLst/>
          </a:prstGeom>
          <a:noFill/>
        </p:spPr>
        <p:txBody>
          <a:bodyPr wrap="square" rtlCol="0">
            <a:spAutoFit/>
          </a:bodyPr>
          <a:lstStyle/>
          <a:p>
            <a:pPr algn="ctr">
              <a:buNone/>
            </a:pPr>
            <a:r>
              <a:rPr lang="nl-NL" sz="3600" b="1" dirty="0" smtClean="0">
                <a:latin typeface="Arial" panose="020B0604020202020204" pitchFamily="34" charset="0"/>
                <a:cs typeface="Arial" panose="020B0604020202020204" pitchFamily="34" charset="0"/>
              </a:rPr>
              <a:t>Satelliet – verdeling</a:t>
            </a:r>
          </a:p>
          <a:p>
            <a:pPr>
              <a:buNone/>
            </a:pPr>
            <a:r>
              <a:rPr lang="nl-NL" sz="2800" dirty="0" smtClean="0">
                <a:latin typeface="Arial" panose="020B0604020202020204" pitchFamily="34" charset="0"/>
                <a:cs typeface="Arial" panose="020B0604020202020204" pitchFamily="34" charset="0"/>
              </a:rPr>
              <a:t>Hubs en Links kunnen meerdere satellieten hebben.</a:t>
            </a:r>
          </a:p>
          <a:p>
            <a:pPr marL="457200" indent="-457200"/>
            <a:r>
              <a:rPr lang="nl-NL" sz="2800" dirty="0" smtClean="0">
                <a:latin typeface="Arial" panose="020B0604020202020204" pitchFamily="34" charset="0"/>
                <a:cs typeface="Arial" panose="020B0604020202020204" pitchFamily="34" charset="0"/>
              </a:rPr>
              <a:t>Best </a:t>
            </a:r>
            <a:r>
              <a:rPr lang="nl-NL" sz="2800" dirty="0" err="1" smtClean="0">
                <a:latin typeface="Arial" panose="020B0604020202020204" pitchFamily="34" charset="0"/>
                <a:cs typeface="Arial" panose="020B0604020202020204" pitchFamily="34" charset="0"/>
              </a:rPr>
              <a:t>Practice</a:t>
            </a:r>
            <a:r>
              <a:rPr lang="nl-NL" sz="2800" dirty="0" smtClean="0">
                <a:latin typeface="Arial" panose="020B0604020202020204" pitchFamily="34" charset="0"/>
                <a:cs typeface="Arial" panose="020B0604020202020204" pitchFamily="34" charset="0"/>
              </a:rPr>
              <a:t>: Een Satelliet per Bron</a:t>
            </a:r>
          </a:p>
          <a:p>
            <a:pPr marL="457200" indent="-457200"/>
            <a:r>
              <a:rPr lang="nl-NL" sz="2800" dirty="0" smtClean="0">
                <a:latin typeface="Arial" panose="020B0604020202020204" pitchFamily="34" charset="0"/>
                <a:cs typeface="Arial" panose="020B0604020202020204" pitchFamily="34" charset="0"/>
              </a:rPr>
              <a:t>Andere opties: </a:t>
            </a:r>
          </a:p>
          <a:p>
            <a:pPr marL="914400" lvl="1" indent="-457200"/>
            <a:r>
              <a:rPr lang="nl-NL" sz="2800" dirty="0" smtClean="0">
                <a:latin typeface="Arial" panose="020B0604020202020204" pitchFamily="34" charset="0"/>
                <a:cs typeface="Arial" panose="020B0604020202020204" pitchFamily="34" charset="0"/>
              </a:rPr>
              <a:t>Datatypes – Performance</a:t>
            </a:r>
          </a:p>
          <a:p>
            <a:pPr marL="914400" lvl="1" indent="-457200"/>
            <a:r>
              <a:rPr lang="nl-NL" sz="2800" dirty="0" smtClean="0">
                <a:latin typeface="Arial" panose="020B0604020202020204" pitchFamily="34" charset="0"/>
                <a:cs typeface="Arial" panose="020B0604020202020204" pitchFamily="34" charset="0"/>
              </a:rPr>
              <a:t>Periodiciteit – Hoe vaak veranderd welke kolom?</a:t>
            </a:r>
          </a:p>
          <a:p>
            <a:pPr marL="914400" lvl="1" indent="-457200"/>
            <a:r>
              <a:rPr lang="nl-NL" sz="2800" dirty="0" smtClean="0">
                <a:latin typeface="Arial" panose="020B0604020202020204" pitchFamily="34" charset="0"/>
                <a:cs typeface="Arial" panose="020B0604020202020204" pitchFamily="34" charset="0"/>
              </a:rPr>
              <a:t>Functionaliteit – Gegevens opdelen naar functiegebied.</a:t>
            </a:r>
            <a:br>
              <a:rPr lang="nl-NL" sz="2800" dirty="0" smtClean="0">
                <a:latin typeface="Arial" panose="020B0604020202020204" pitchFamily="34" charset="0"/>
                <a:cs typeface="Arial" panose="020B0604020202020204" pitchFamily="34" charset="0"/>
              </a:rPr>
            </a:br>
            <a:r>
              <a:rPr lang="nl-NL" sz="2800" dirty="0" smtClean="0">
                <a:latin typeface="Arial" panose="020B0604020202020204" pitchFamily="34" charset="0"/>
                <a:cs typeface="Arial" panose="020B0604020202020204" pitchFamily="34" charset="0"/>
              </a:rPr>
              <a:t>(Ook nuttig voor tijdreizen)</a:t>
            </a:r>
          </a:p>
          <a:p>
            <a:pPr marL="914400" lvl="1" indent="-457200"/>
            <a:endParaRPr lang="nl-NL" sz="28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6617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17</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17</a:t>
            </a:fld>
            <a:endParaRPr lang="nl-NL" dirty="0"/>
          </a:p>
        </p:txBody>
      </p:sp>
      <p:sp>
        <p:nvSpPr>
          <p:cNvPr id="4" name="Tekstvak 3"/>
          <p:cNvSpPr txBox="1"/>
          <p:nvPr/>
        </p:nvSpPr>
        <p:spPr>
          <a:xfrm>
            <a:off x="323528" y="1052736"/>
            <a:ext cx="8605713" cy="5152180"/>
          </a:xfrm>
          <a:prstGeom prst="rect">
            <a:avLst/>
          </a:prstGeom>
          <a:noFill/>
        </p:spPr>
        <p:txBody>
          <a:bodyPr wrap="square" rtlCol="0">
            <a:spAutoFit/>
          </a:bodyPr>
          <a:lstStyle/>
          <a:p>
            <a:pPr algn="ctr">
              <a:buNone/>
            </a:pPr>
            <a:r>
              <a:rPr lang="nl-NL" sz="3600" b="1" dirty="0" smtClean="0">
                <a:latin typeface="Arial" panose="020B0604020202020204" pitchFamily="34" charset="0"/>
                <a:cs typeface="Arial" panose="020B0604020202020204" pitchFamily="34" charset="0"/>
              </a:rPr>
              <a:t>Satelliet – Wanneer niet</a:t>
            </a:r>
          </a:p>
          <a:p>
            <a:pPr>
              <a:buNone/>
            </a:pPr>
            <a:r>
              <a:rPr lang="nl-NL" sz="2400" b="1" dirty="0" smtClean="0">
                <a:latin typeface="Arial" panose="020B0604020202020204" pitchFamily="34" charset="0"/>
                <a:cs typeface="Arial" panose="020B0604020202020204" pitchFamily="34" charset="0"/>
              </a:rPr>
              <a:t>Niet elke Hub of Link heeft een satelliet nodig</a:t>
            </a:r>
          </a:p>
          <a:p>
            <a:pPr>
              <a:buNone/>
            </a:pPr>
            <a:r>
              <a:rPr lang="nl-NL" sz="2400" b="1" dirty="0" smtClean="0">
                <a:latin typeface="Arial" panose="020B0604020202020204" pitchFamily="34" charset="0"/>
                <a:cs typeface="Arial" panose="020B0604020202020204" pitchFamily="34" charset="0"/>
              </a:rPr>
              <a:t>Hub:</a:t>
            </a:r>
          </a:p>
          <a:p>
            <a:pPr marL="457200" indent="-457200"/>
            <a:r>
              <a:rPr lang="nl-NL" sz="2400" b="1" dirty="0" smtClean="0">
                <a:latin typeface="Arial" panose="020B0604020202020204" pitchFamily="34" charset="0"/>
                <a:cs typeface="Arial" panose="020B0604020202020204" pitchFamily="34" charset="0"/>
              </a:rPr>
              <a:t>Als de Business </a:t>
            </a:r>
            <a:r>
              <a:rPr lang="nl-NL" sz="2400" b="1" dirty="0" err="1" smtClean="0">
                <a:latin typeface="Arial" panose="020B0604020202020204" pitchFamily="34" charset="0"/>
                <a:cs typeface="Arial" panose="020B0604020202020204" pitchFamily="34" charset="0"/>
              </a:rPr>
              <a:t>Key</a:t>
            </a:r>
            <a:r>
              <a:rPr lang="nl-NL" sz="2400" b="1" dirty="0">
                <a:latin typeface="Arial" panose="020B0604020202020204" pitchFamily="34" charset="0"/>
                <a:cs typeface="Arial" panose="020B0604020202020204" pitchFamily="34" charset="0"/>
              </a:rPr>
              <a:t> </a:t>
            </a:r>
            <a:r>
              <a:rPr lang="nl-NL" sz="2400" b="1" dirty="0" smtClean="0">
                <a:latin typeface="Arial" panose="020B0604020202020204" pitchFamily="34" charset="0"/>
                <a:cs typeface="Arial" panose="020B0604020202020204" pitchFamily="34" charset="0"/>
              </a:rPr>
              <a:t>slechts zijdelings genoemd wordt in de bron, en verder geen beschrijvende elementen heeft (</a:t>
            </a:r>
            <a:r>
              <a:rPr lang="nl-NL" sz="2400" b="1" dirty="0" err="1" smtClean="0">
                <a:latin typeface="Arial" panose="020B0604020202020204" pitchFamily="34" charset="0"/>
                <a:cs typeface="Arial" panose="020B0604020202020204" pitchFamily="34" charset="0"/>
              </a:rPr>
              <a:t>placeholder</a:t>
            </a:r>
            <a:r>
              <a:rPr lang="nl-NL" sz="2400" b="1" dirty="0" smtClean="0">
                <a:latin typeface="Arial" panose="020B0604020202020204" pitchFamily="34" charset="0"/>
                <a:cs typeface="Arial" panose="020B0604020202020204" pitchFamily="34" charset="0"/>
              </a:rPr>
              <a:t> voor toekomstige relaties)</a:t>
            </a:r>
          </a:p>
          <a:p>
            <a:pPr>
              <a:buNone/>
            </a:pPr>
            <a:r>
              <a:rPr lang="nl-NL" sz="2400" b="1" dirty="0" smtClean="0">
                <a:latin typeface="Arial" panose="020B0604020202020204" pitchFamily="34" charset="0"/>
                <a:cs typeface="Arial" panose="020B0604020202020204" pitchFamily="34" charset="0"/>
              </a:rPr>
              <a:t>Link</a:t>
            </a:r>
          </a:p>
          <a:p>
            <a:pPr marL="457200" indent="-457200"/>
            <a:r>
              <a:rPr lang="nl-NL" sz="2400" b="1" dirty="0" smtClean="0">
                <a:latin typeface="Arial" panose="020B0604020202020204" pitchFamily="34" charset="0"/>
                <a:cs typeface="Arial" panose="020B0604020202020204" pitchFamily="34" charset="0"/>
              </a:rPr>
              <a:t>Bij </a:t>
            </a:r>
            <a:r>
              <a:rPr lang="nl-NL" sz="2400" b="1" dirty="0" err="1">
                <a:latin typeface="Arial" panose="020B0604020202020204" pitchFamily="34" charset="0"/>
                <a:cs typeface="Arial" panose="020B0604020202020204" pitchFamily="34" charset="0"/>
              </a:rPr>
              <a:t>t</a:t>
            </a:r>
            <a:r>
              <a:rPr lang="nl-NL" sz="2400" b="1" dirty="0" err="1" smtClean="0">
                <a:latin typeface="Arial" panose="020B0604020202020204" pitchFamily="34" charset="0"/>
                <a:cs typeface="Arial" panose="020B0604020202020204" pitchFamily="34" charset="0"/>
              </a:rPr>
              <a:t>ransactionele</a:t>
            </a:r>
            <a:r>
              <a:rPr lang="nl-NL" sz="2400" b="1" dirty="0" smtClean="0">
                <a:latin typeface="Arial" panose="020B0604020202020204" pitchFamily="34" charset="0"/>
                <a:cs typeface="Arial" panose="020B0604020202020204" pitchFamily="34" charset="0"/>
              </a:rPr>
              <a:t> links. Een expliciete éénmalige gebeurtenis zoals een geldopname of beurshandeling waarbij de link dus meetwaarden bevat. Deze kan nooit wijzigen!</a:t>
            </a:r>
          </a:p>
          <a:p>
            <a:pPr marL="457200" indent="-457200"/>
            <a:r>
              <a:rPr lang="nl-NL" sz="2400" b="1" dirty="0" smtClean="0">
                <a:latin typeface="Arial" panose="020B0604020202020204" pitchFamily="34" charset="0"/>
                <a:cs typeface="Arial" panose="020B0604020202020204" pitchFamily="34" charset="0"/>
              </a:rPr>
              <a:t>Indien de relatie </a:t>
            </a:r>
            <a:r>
              <a:rPr lang="nl-NL" sz="2400" b="1" i="1" u="sng" dirty="0" smtClean="0">
                <a:latin typeface="Arial" panose="020B0604020202020204" pitchFamily="34" charset="0"/>
                <a:cs typeface="Arial" panose="020B0604020202020204" pitchFamily="34" charset="0"/>
              </a:rPr>
              <a:t>nooit</a:t>
            </a:r>
            <a:r>
              <a:rPr lang="nl-NL" sz="2400" b="1" dirty="0" smtClean="0">
                <a:latin typeface="Arial" panose="020B0604020202020204" pitchFamily="34" charset="0"/>
                <a:cs typeface="Arial" panose="020B0604020202020204" pitchFamily="34" charset="0"/>
              </a:rPr>
              <a:t> kan wijzigen</a:t>
            </a:r>
            <a:endParaRPr lang="nl-NL" sz="2400" b="1" i="1" u="sng"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4977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18</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18</a:t>
            </a:fld>
            <a:endParaRPr lang="nl-NL" dirty="0"/>
          </a:p>
        </p:txBody>
      </p:sp>
      <p:sp>
        <p:nvSpPr>
          <p:cNvPr id="4" name="Tekstvak 3"/>
          <p:cNvSpPr txBox="1"/>
          <p:nvPr/>
        </p:nvSpPr>
        <p:spPr>
          <a:xfrm>
            <a:off x="323528" y="1052736"/>
            <a:ext cx="8605713" cy="5318379"/>
          </a:xfrm>
          <a:prstGeom prst="rect">
            <a:avLst/>
          </a:prstGeom>
          <a:noFill/>
        </p:spPr>
        <p:txBody>
          <a:bodyPr wrap="square" rtlCol="0">
            <a:spAutoFit/>
          </a:bodyPr>
          <a:lstStyle/>
          <a:p>
            <a:pPr algn="ctr">
              <a:buNone/>
            </a:pPr>
            <a:r>
              <a:rPr lang="nl-NL" sz="3600" b="1" dirty="0" smtClean="0">
                <a:latin typeface="Arial" panose="020B0604020202020204" pitchFamily="34" charset="0"/>
                <a:cs typeface="Arial" panose="020B0604020202020204" pitchFamily="34" charset="0"/>
              </a:rPr>
              <a:t>Reference (Ref)</a:t>
            </a:r>
            <a:endParaRPr lang="nl-NL" sz="3600" dirty="0" smtClean="0">
              <a:latin typeface="Arial" panose="020B0604020202020204" pitchFamily="34" charset="0"/>
              <a:cs typeface="Arial" panose="020B0604020202020204" pitchFamily="34" charset="0"/>
            </a:endParaRPr>
          </a:p>
          <a:p>
            <a:pPr marL="457200" indent="-457200"/>
            <a:r>
              <a:rPr lang="nl-NL" sz="2200" dirty="0" smtClean="0">
                <a:latin typeface="Arial" panose="020B0604020202020204" pitchFamily="34" charset="0"/>
                <a:cs typeface="Arial" panose="020B0604020202020204" pitchFamily="34" charset="0"/>
              </a:rPr>
              <a:t>Reference data is nodig om </a:t>
            </a:r>
            <a:r>
              <a:rPr lang="nl-NL" sz="2200" dirty="0" err="1" smtClean="0">
                <a:latin typeface="Arial" panose="020B0604020202020204" pitchFamily="34" charset="0"/>
                <a:cs typeface="Arial" panose="020B0604020202020204" pitchFamily="34" charset="0"/>
              </a:rPr>
              <a:t>lookup</a:t>
            </a:r>
            <a:r>
              <a:rPr lang="nl-NL" sz="2200" dirty="0" smtClean="0">
                <a:latin typeface="Arial" panose="020B0604020202020204" pitchFamily="34" charset="0"/>
                <a:cs typeface="Arial" panose="020B0604020202020204" pitchFamily="34" charset="0"/>
              </a:rPr>
              <a:t> data op te slaan zonder </a:t>
            </a:r>
            <a:r>
              <a:rPr lang="nl-NL" sz="2200" dirty="0" err="1" smtClean="0">
                <a:latin typeface="Arial" panose="020B0604020202020204" pitchFamily="34" charset="0"/>
                <a:cs typeface="Arial" panose="020B0604020202020204" pitchFamily="34" charset="0"/>
              </a:rPr>
              <a:t>redundancy</a:t>
            </a:r>
            <a:r>
              <a:rPr lang="nl-NL" sz="2200" dirty="0" smtClean="0">
                <a:latin typeface="Arial" panose="020B0604020202020204" pitchFamily="34" charset="0"/>
                <a:cs typeface="Arial" panose="020B0604020202020204" pitchFamily="34" charset="0"/>
              </a:rPr>
              <a:t>.</a:t>
            </a:r>
          </a:p>
          <a:p>
            <a:pPr marL="457200" indent="-457200"/>
            <a:r>
              <a:rPr lang="nl-NL" sz="2200" dirty="0" smtClean="0">
                <a:latin typeface="Arial" panose="020B0604020202020204" pitchFamily="34" charset="0"/>
                <a:cs typeface="Arial" panose="020B0604020202020204" pitchFamily="34" charset="0"/>
              </a:rPr>
              <a:t>Typische </a:t>
            </a:r>
            <a:r>
              <a:rPr lang="nl-NL" sz="2200" dirty="0">
                <a:latin typeface="Arial" panose="020B0604020202020204" pitchFamily="34" charset="0"/>
                <a:cs typeface="Arial" panose="020B0604020202020204" pitchFamily="34" charset="0"/>
              </a:rPr>
              <a:t>Reference </a:t>
            </a:r>
            <a:r>
              <a:rPr lang="nl-NL" sz="2200" dirty="0" smtClean="0">
                <a:latin typeface="Arial" panose="020B0604020202020204" pitchFamily="34" charset="0"/>
                <a:cs typeface="Arial" panose="020B0604020202020204" pitchFamily="34" charset="0"/>
              </a:rPr>
              <a:t>tabel heeft twee kolommen: Code &amp; Omschrijving</a:t>
            </a:r>
          </a:p>
          <a:p>
            <a:pPr marL="457200" indent="-457200"/>
            <a:r>
              <a:rPr lang="nl-NL" sz="2200" dirty="0" smtClean="0">
                <a:latin typeface="Arial" panose="020B0604020202020204" pitchFamily="34" charset="0"/>
                <a:cs typeface="Arial" panose="020B0604020202020204" pitchFamily="34" charset="0"/>
              </a:rPr>
              <a:t>Reference tabellen hebben geen </a:t>
            </a:r>
            <a:r>
              <a:rPr lang="nl-NL" sz="2200" dirty="0" err="1" smtClean="0">
                <a:latin typeface="Arial" panose="020B0604020202020204" pitchFamily="34" charset="0"/>
                <a:cs typeface="Arial" panose="020B0604020202020204" pitchFamily="34" charset="0"/>
              </a:rPr>
              <a:t>history</a:t>
            </a:r>
            <a:endParaRPr lang="nl-NL" sz="2200" dirty="0" smtClean="0">
              <a:latin typeface="Arial" panose="020B0604020202020204" pitchFamily="34" charset="0"/>
              <a:cs typeface="Arial" panose="020B0604020202020204" pitchFamily="34" charset="0"/>
            </a:endParaRPr>
          </a:p>
          <a:p>
            <a:pPr>
              <a:buNone/>
            </a:pPr>
            <a:r>
              <a:rPr lang="nl-NL" sz="2200" dirty="0" smtClean="0">
                <a:latin typeface="Arial" panose="020B0604020202020204" pitchFamily="34" charset="0"/>
                <a:cs typeface="Arial" panose="020B0604020202020204" pitchFamily="34" charset="0"/>
              </a:rPr>
              <a:t>Waar gebruik je het dan voor?</a:t>
            </a:r>
          </a:p>
          <a:p>
            <a:pPr marL="457200" indent="-457200"/>
            <a:r>
              <a:rPr lang="nl-NL" sz="2200" dirty="0" smtClean="0">
                <a:latin typeface="Arial" panose="020B0604020202020204" pitchFamily="34" charset="0"/>
                <a:cs typeface="Arial" panose="020B0604020202020204" pitchFamily="34" charset="0"/>
              </a:rPr>
              <a:t>Kalendernamen (maanden en dagen) bij getallen.</a:t>
            </a:r>
          </a:p>
          <a:p>
            <a:pPr marL="457200" indent="-457200"/>
            <a:r>
              <a:rPr lang="nl-NL" sz="2200" dirty="0" smtClean="0">
                <a:latin typeface="Arial" panose="020B0604020202020204" pitchFamily="34" charset="0"/>
                <a:cs typeface="Arial" panose="020B0604020202020204" pitchFamily="34" charset="0"/>
              </a:rPr>
              <a:t>Land en Valutacodes</a:t>
            </a:r>
          </a:p>
          <a:p>
            <a:pPr marL="457200" indent="-457200"/>
            <a:r>
              <a:rPr lang="nl-NL" sz="2200" dirty="0" smtClean="0">
                <a:latin typeface="Arial" panose="020B0604020202020204" pitchFamily="34" charset="0"/>
                <a:cs typeface="Arial" panose="020B0604020202020204" pitchFamily="34" charset="0"/>
              </a:rPr>
              <a:t>Soms: Vertaaltabellen (Bron ID </a:t>
            </a:r>
            <a:r>
              <a:rPr lang="nl-NL" sz="2200" dirty="0" smtClean="0">
                <a:latin typeface="Arial" panose="020B0604020202020204" pitchFamily="34" charset="0"/>
                <a:cs typeface="Arial" panose="020B0604020202020204" pitchFamily="34" charset="0"/>
                <a:sym typeface="Wingdings" panose="05000000000000000000" pitchFamily="2" charset="2"/>
              </a:rPr>
              <a:t> BK)</a:t>
            </a:r>
          </a:p>
          <a:p>
            <a:pPr marL="457200" indent="-457200"/>
            <a:r>
              <a:rPr lang="nl-NL" sz="2200" dirty="0">
                <a:latin typeface="Arial" panose="020B0604020202020204" pitchFamily="34" charset="0"/>
                <a:cs typeface="Arial" panose="020B0604020202020204" pitchFamily="34" charset="0"/>
              </a:rPr>
              <a:t>Etc. etc. </a:t>
            </a:r>
            <a:endParaRPr lang="nl-NL" sz="2200" dirty="0" smtClean="0">
              <a:latin typeface="Arial" panose="020B0604020202020204" pitchFamily="34" charset="0"/>
              <a:cs typeface="Arial" panose="020B0604020202020204" pitchFamily="34" charset="0"/>
              <a:sym typeface="Wingdings" panose="05000000000000000000" pitchFamily="2" charset="2"/>
            </a:endParaRPr>
          </a:p>
          <a:p>
            <a:pPr>
              <a:buNone/>
            </a:pPr>
            <a:r>
              <a:rPr lang="nl-NL" sz="2200" dirty="0" smtClean="0">
                <a:latin typeface="Arial" panose="020B0604020202020204" pitchFamily="34" charset="0"/>
                <a:cs typeface="Arial" panose="020B0604020202020204" pitchFamily="34" charset="0"/>
                <a:sym typeface="Wingdings" panose="05000000000000000000" pitchFamily="2" charset="2"/>
              </a:rPr>
              <a:t>Indien de omschrijving kan veranderen, is het aan te raden toch een hub-satelliet te gebruiken voor auditeerbaarheid</a:t>
            </a:r>
            <a:endParaRPr lang="nl-NL" sz="2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8587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7" y="3406163"/>
            <a:ext cx="5168420" cy="1149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7" y="3413176"/>
            <a:ext cx="5138445" cy="1135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19</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19</a:t>
            </a:fld>
            <a:endParaRPr lang="nl-NL" dirty="0"/>
          </a:p>
        </p:txBody>
      </p:sp>
      <p:sp>
        <p:nvSpPr>
          <p:cNvPr id="4" name="Tekstvak 3"/>
          <p:cNvSpPr txBox="1"/>
          <p:nvPr/>
        </p:nvSpPr>
        <p:spPr>
          <a:xfrm>
            <a:off x="323528" y="980728"/>
            <a:ext cx="8605713" cy="646331"/>
          </a:xfrm>
          <a:prstGeom prst="rect">
            <a:avLst/>
          </a:prstGeom>
          <a:noFill/>
        </p:spPr>
        <p:txBody>
          <a:bodyPr wrap="square" rtlCol="0">
            <a:spAutoFit/>
          </a:bodyPr>
          <a:lstStyle/>
          <a:p>
            <a:pPr algn="ctr">
              <a:buNone/>
            </a:pPr>
            <a:r>
              <a:rPr lang="nl-NL" sz="3600" b="1" dirty="0" smtClean="0">
                <a:latin typeface="Arial" panose="020B0604020202020204" pitchFamily="34" charset="0"/>
                <a:cs typeface="Arial" panose="020B0604020202020204" pitchFamily="34" charset="0"/>
              </a:rPr>
              <a:t>Hoe komt zoiets tot stand?</a:t>
            </a:r>
          </a:p>
        </p:txBody>
      </p:sp>
      <p:sp>
        <p:nvSpPr>
          <p:cNvPr id="6" name="Rechthoekige toelichting 5"/>
          <p:cNvSpPr/>
          <p:nvPr/>
        </p:nvSpPr>
        <p:spPr bwMode="auto">
          <a:xfrm>
            <a:off x="1187624" y="1916832"/>
            <a:ext cx="2125464" cy="936104"/>
          </a:xfrm>
          <a:prstGeom prst="wedgeRectCallout">
            <a:avLst>
              <a:gd name="adj1" fmla="val -71718"/>
              <a:gd name="adj2" fmla="val -44459"/>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None/>
              <a:tabLst/>
            </a:pPr>
            <a:r>
              <a:rPr kumimoji="0" lang="nl-NL" sz="1800" b="0" i="0" u="none" strike="noStrike" cap="none" normalizeH="0" baseline="0" dirty="0" smtClean="0">
                <a:ln>
                  <a:noFill/>
                </a:ln>
                <a:solidFill>
                  <a:schemeClr val="tx1"/>
                </a:solidFill>
                <a:effectLst/>
                <a:latin typeface="Verdana" pitchFamily="34" charset="0"/>
              </a:rPr>
              <a:t>We hebben een Burger en een Adres</a:t>
            </a:r>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35" y="1565734"/>
            <a:ext cx="695325"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872" y="3370763"/>
            <a:ext cx="5328592" cy="2434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059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2</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2</a:t>
            </a:fld>
            <a:endParaRPr lang="nl-NL" dirty="0"/>
          </a:p>
        </p:txBody>
      </p:sp>
      <p:sp>
        <p:nvSpPr>
          <p:cNvPr id="4" name="Tekstvak 3"/>
          <p:cNvSpPr txBox="1"/>
          <p:nvPr/>
        </p:nvSpPr>
        <p:spPr>
          <a:xfrm>
            <a:off x="323528" y="1052736"/>
            <a:ext cx="8605713" cy="5447645"/>
          </a:xfrm>
          <a:prstGeom prst="rect">
            <a:avLst/>
          </a:prstGeom>
          <a:noFill/>
        </p:spPr>
        <p:txBody>
          <a:bodyPr wrap="square" rtlCol="0">
            <a:spAutoFit/>
          </a:bodyPr>
          <a:lstStyle/>
          <a:p>
            <a:pPr algn="ctr">
              <a:buNone/>
            </a:pPr>
            <a:r>
              <a:rPr lang="nl-NL" sz="3600" b="1" dirty="0" smtClean="0">
                <a:latin typeface="Arial" panose="020B0604020202020204" pitchFamily="34" charset="0"/>
                <a:cs typeface="Arial" panose="020B0604020202020204" pitchFamily="34" charset="0"/>
              </a:rPr>
              <a:t>Agenda</a:t>
            </a:r>
          </a:p>
          <a:p>
            <a:r>
              <a:rPr lang="nl-NL" sz="2600" dirty="0" smtClean="0">
                <a:latin typeface="Arial" panose="020B0604020202020204" pitchFamily="34" charset="0"/>
                <a:cs typeface="Arial" panose="020B0604020202020204" pitchFamily="34" charset="0"/>
              </a:rPr>
              <a:t> Historische Achtergrond</a:t>
            </a:r>
          </a:p>
          <a:p>
            <a:r>
              <a:rPr lang="nl-NL" sz="2600" dirty="0" smtClean="0">
                <a:latin typeface="Arial" panose="020B0604020202020204" pitchFamily="34" charset="0"/>
                <a:cs typeface="Arial" panose="020B0604020202020204" pitchFamily="34" charset="0"/>
              </a:rPr>
              <a:t> Waarom?</a:t>
            </a:r>
          </a:p>
          <a:p>
            <a:r>
              <a:rPr lang="nl-NL" sz="2600" dirty="0">
                <a:latin typeface="Arial" panose="020B0604020202020204" pitchFamily="34" charset="0"/>
                <a:cs typeface="Arial" panose="020B0604020202020204" pitchFamily="34" charset="0"/>
              </a:rPr>
              <a:t> </a:t>
            </a:r>
            <a:r>
              <a:rPr lang="nl-NL" sz="2600" dirty="0" smtClean="0">
                <a:latin typeface="Arial" panose="020B0604020202020204" pitchFamily="34" charset="0"/>
                <a:cs typeface="Arial" panose="020B0604020202020204" pitchFamily="34" charset="0"/>
              </a:rPr>
              <a:t>Focus</a:t>
            </a:r>
          </a:p>
          <a:p>
            <a:r>
              <a:rPr lang="nl-NL" sz="2600" dirty="0">
                <a:latin typeface="Arial" panose="020B0604020202020204" pitchFamily="34" charset="0"/>
                <a:cs typeface="Arial" panose="020B0604020202020204" pitchFamily="34" charset="0"/>
              </a:rPr>
              <a:t> </a:t>
            </a:r>
            <a:r>
              <a:rPr lang="nl-NL" sz="2600" dirty="0" smtClean="0">
                <a:latin typeface="Arial" panose="020B0604020202020204" pitchFamily="34" charset="0"/>
                <a:cs typeface="Arial" panose="020B0604020202020204" pitchFamily="34" charset="0"/>
              </a:rPr>
              <a:t>Sleutels</a:t>
            </a:r>
          </a:p>
          <a:p>
            <a:r>
              <a:rPr lang="nl-NL" sz="2600" dirty="0">
                <a:latin typeface="Arial" panose="020B0604020202020204" pitchFamily="34" charset="0"/>
                <a:cs typeface="Arial" panose="020B0604020202020204" pitchFamily="34" charset="0"/>
              </a:rPr>
              <a:t> </a:t>
            </a:r>
            <a:r>
              <a:rPr lang="nl-NL" sz="2600" dirty="0" smtClean="0">
                <a:latin typeface="Arial" panose="020B0604020202020204" pitchFamily="34" charset="0"/>
                <a:cs typeface="Arial" panose="020B0604020202020204" pitchFamily="34" charset="0"/>
              </a:rPr>
              <a:t>Hub</a:t>
            </a:r>
          </a:p>
          <a:p>
            <a:r>
              <a:rPr lang="nl-NL" sz="2600" dirty="0">
                <a:latin typeface="Arial" panose="020B0604020202020204" pitchFamily="34" charset="0"/>
                <a:cs typeface="Arial" panose="020B0604020202020204" pitchFamily="34" charset="0"/>
              </a:rPr>
              <a:t> </a:t>
            </a:r>
            <a:r>
              <a:rPr lang="nl-NL" sz="2600" dirty="0" smtClean="0">
                <a:latin typeface="Arial" panose="020B0604020202020204" pitchFamily="34" charset="0"/>
                <a:cs typeface="Arial" panose="020B0604020202020204" pitchFamily="34" charset="0"/>
              </a:rPr>
              <a:t>Link</a:t>
            </a:r>
          </a:p>
          <a:p>
            <a:r>
              <a:rPr lang="nl-NL" sz="2600" dirty="0">
                <a:latin typeface="Arial" panose="020B0604020202020204" pitchFamily="34" charset="0"/>
                <a:cs typeface="Arial" panose="020B0604020202020204" pitchFamily="34" charset="0"/>
              </a:rPr>
              <a:t> </a:t>
            </a:r>
            <a:r>
              <a:rPr lang="nl-NL" sz="2600" dirty="0" smtClean="0">
                <a:latin typeface="Arial" panose="020B0604020202020204" pitchFamily="34" charset="0"/>
                <a:cs typeface="Arial" panose="020B0604020202020204" pitchFamily="34" charset="0"/>
              </a:rPr>
              <a:t>Satelliet</a:t>
            </a:r>
          </a:p>
          <a:p>
            <a:r>
              <a:rPr lang="nl-NL" sz="2600" dirty="0">
                <a:latin typeface="Arial" panose="020B0604020202020204" pitchFamily="34" charset="0"/>
                <a:cs typeface="Arial" panose="020B0604020202020204" pitchFamily="34" charset="0"/>
              </a:rPr>
              <a:t> </a:t>
            </a:r>
            <a:r>
              <a:rPr lang="nl-NL" sz="2600" dirty="0" smtClean="0">
                <a:latin typeface="Arial" panose="020B0604020202020204" pitchFamily="34" charset="0"/>
                <a:cs typeface="Arial" panose="020B0604020202020204" pitchFamily="34" charset="0"/>
              </a:rPr>
              <a:t>Reference</a:t>
            </a:r>
          </a:p>
          <a:p>
            <a:r>
              <a:rPr lang="nl-NL" sz="2600" dirty="0" smtClean="0">
                <a:latin typeface="Arial" panose="020B0604020202020204" pitchFamily="34" charset="0"/>
                <a:cs typeface="Arial" panose="020B0604020202020204" pitchFamily="34" charset="0"/>
              </a:rPr>
              <a:t> Hoe komt zoiets tot stand?</a:t>
            </a:r>
          </a:p>
          <a:p>
            <a:r>
              <a:rPr lang="nl-NL" sz="2600" dirty="0">
                <a:latin typeface="Arial" panose="020B0604020202020204" pitchFamily="34" charset="0"/>
                <a:cs typeface="Arial" panose="020B0604020202020204" pitchFamily="34" charset="0"/>
              </a:rPr>
              <a:t> </a:t>
            </a:r>
            <a:r>
              <a:rPr lang="nl-NL" sz="2600" dirty="0" smtClean="0">
                <a:latin typeface="Arial" panose="020B0604020202020204" pitchFamily="34" charset="0"/>
                <a:cs typeface="Arial" panose="020B0604020202020204" pitchFamily="34" charset="0"/>
              </a:rPr>
              <a:t>Positionering</a:t>
            </a:r>
            <a:endParaRPr lang="nl-NL"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90423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20</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20</a:t>
            </a:fld>
            <a:endParaRPr lang="nl-NL" dirty="0"/>
          </a:p>
        </p:txBody>
      </p:sp>
      <p:sp>
        <p:nvSpPr>
          <p:cNvPr id="4" name="Tekstvak 3"/>
          <p:cNvSpPr txBox="1"/>
          <p:nvPr/>
        </p:nvSpPr>
        <p:spPr>
          <a:xfrm>
            <a:off x="323528" y="980728"/>
            <a:ext cx="8605713" cy="646331"/>
          </a:xfrm>
          <a:prstGeom prst="rect">
            <a:avLst/>
          </a:prstGeom>
          <a:noFill/>
        </p:spPr>
        <p:txBody>
          <a:bodyPr wrap="square" rtlCol="0">
            <a:spAutoFit/>
          </a:bodyPr>
          <a:lstStyle/>
          <a:p>
            <a:pPr algn="ctr">
              <a:buNone/>
            </a:pPr>
            <a:r>
              <a:rPr lang="nl-NL" sz="3600" b="1" dirty="0" smtClean="0">
                <a:latin typeface="Arial" panose="020B0604020202020204" pitchFamily="34" charset="0"/>
                <a:cs typeface="Arial" panose="020B0604020202020204" pitchFamily="34" charset="0"/>
              </a:rPr>
              <a:t>Hoe komt zoiets tot stand?</a:t>
            </a:r>
          </a:p>
        </p:txBody>
      </p:sp>
      <p:sp>
        <p:nvSpPr>
          <p:cNvPr id="6" name="Rechthoekige toelichting 5"/>
          <p:cNvSpPr/>
          <p:nvPr/>
        </p:nvSpPr>
        <p:spPr bwMode="auto">
          <a:xfrm>
            <a:off x="1187624" y="1916832"/>
            <a:ext cx="2125464" cy="936104"/>
          </a:xfrm>
          <a:prstGeom prst="wedgeRectCallout">
            <a:avLst>
              <a:gd name="adj1" fmla="val -71718"/>
              <a:gd name="adj2" fmla="val -44459"/>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None/>
              <a:tabLst/>
            </a:pPr>
            <a:r>
              <a:rPr kumimoji="0" lang="nl-NL" sz="1800" b="0" i="0" u="none" strike="noStrike" cap="none" normalizeH="0" baseline="0" dirty="0" smtClean="0">
                <a:ln>
                  <a:noFill/>
                </a:ln>
                <a:solidFill>
                  <a:schemeClr val="tx1"/>
                </a:solidFill>
                <a:effectLst/>
                <a:latin typeface="Verdana" pitchFamily="34" charset="0"/>
              </a:rPr>
              <a:t>We hebben een Burger en een Adres</a:t>
            </a:r>
          </a:p>
        </p:txBody>
      </p:sp>
      <p:sp>
        <p:nvSpPr>
          <p:cNvPr id="22" name="Rechthoekige toelichting 21"/>
          <p:cNvSpPr/>
          <p:nvPr/>
        </p:nvSpPr>
        <p:spPr bwMode="auto">
          <a:xfrm>
            <a:off x="683568" y="3068960"/>
            <a:ext cx="2125464" cy="936104"/>
          </a:xfrm>
          <a:prstGeom prst="wedgeRectCallout">
            <a:avLst>
              <a:gd name="adj1" fmla="val -51364"/>
              <a:gd name="adj2" fmla="val -146341"/>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None/>
              <a:tabLst/>
            </a:pPr>
            <a:r>
              <a:rPr lang="nl-NL" dirty="0" smtClean="0"/>
              <a:t>Er zijn 2 soorten Adressen: Woon en Werk adres.</a:t>
            </a:r>
            <a:endParaRPr kumimoji="0" lang="nl-NL" sz="1800" b="0" i="0" u="none" strike="noStrike" cap="none" normalizeH="0" baseline="0" dirty="0" smtClean="0">
              <a:ln>
                <a:noFill/>
              </a:ln>
              <a:solidFill>
                <a:schemeClr val="tx1"/>
              </a:solidFill>
              <a:effectLst/>
              <a:latin typeface="Verdana" pitchFamily="34"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5" y="1565734"/>
            <a:ext cx="695325"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4994" y="3420191"/>
            <a:ext cx="5031462" cy="2319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05956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21</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21</a:t>
            </a:fld>
            <a:endParaRPr lang="nl-NL" dirty="0"/>
          </a:p>
        </p:txBody>
      </p:sp>
      <p:sp>
        <p:nvSpPr>
          <p:cNvPr id="4" name="Tekstvak 3"/>
          <p:cNvSpPr txBox="1"/>
          <p:nvPr/>
        </p:nvSpPr>
        <p:spPr>
          <a:xfrm>
            <a:off x="323528" y="980728"/>
            <a:ext cx="8605713" cy="646331"/>
          </a:xfrm>
          <a:prstGeom prst="rect">
            <a:avLst/>
          </a:prstGeom>
          <a:noFill/>
        </p:spPr>
        <p:txBody>
          <a:bodyPr wrap="square" rtlCol="0">
            <a:spAutoFit/>
          </a:bodyPr>
          <a:lstStyle/>
          <a:p>
            <a:pPr algn="ctr">
              <a:buNone/>
            </a:pPr>
            <a:r>
              <a:rPr lang="nl-NL" sz="3600" b="1" dirty="0" smtClean="0">
                <a:latin typeface="Arial" panose="020B0604020202020204" pitchFamily="34" charset="0"/>
                <a:cs typeface="Arial" panose="020B0604020202020204" pitchFamily="34" charset="0"/>
              </a:rPr>
              <a:t>Hoe komt zoiets tot stand?</a:t>
            </a:r>
          </a:p>
        </p:txBody>
      </p:sp>
      <p:sp>
        <p:nvSpPr>
          <p:cNvPr id="6" name="Rechthoekige toelichting 5"/>
          <p:cNvSpPr/>
          <p:nvPr/>
        </p:nvSpPr>
        <p:spPr bwMode="auto">
          <a:xfrm>
            <a:off x="1187624" y="1916832"/>
            <a:ext cx="2125464" cy="936104"/>
          </a:xfrm>
          <a:prstGeom prst="wedgeRectCallout">
            <a:avLst>
              <a:gd name="adj1" fmla="val -71718"/>
              <a:gd name="adj2" fmla="val -44459"/>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None/>
              <a:tabLst/>
            </a:pPr>
            <a:r>
              <a:rPr kumimoji="0" lang="nl-NL" sz="1800" b="0" i="0" u="none" strike="noStrike" cap="none" normalizeH="0" baseline="0" dirty="0" smtClean="0">
                <a:ln>
                  <a:noFill/>
                </a:ln>
                <a:solidFill>
                  <a:schemeClr val="tx1"/>
                </a:solidFill>
                <a:effectLst/>
                <a:latin typeface="Verdana" pitchFamily="34" charset="0"/>
              </a:rPr>
              <a:t>We hebben een Burger en een Adres</a:t>
            </a:r>
          </a:p>
        </p:txBody>
      </p:sp>
      <p:sp>
        <p:nvSpPr>
          <p:cNvPr id="22" name="Rechthoekige toelichting 21"/>
          <p:cNvSpPr/>
          <p:nvPr/>
        </p:nvSpPr>
        <p:spPr bwMode="auto">
          <a:xfrm>
            <a:off x="683568" y="3068960"/>
            <a:ext cx="2125464" cy="936104"/>
          </a:xfrm>
          <a:prstGeom prst="wedgeRectCallout">
            <a:avLst>
              <a:gd name="adj1" fmla="val -51364"/>
              <a:gd name="adj2" fmla="val -146341"/>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None/>
              <a:tabLst/>
            </a:pPr>
            <a:r>
              <a:rPr lang="nl-NL" dirty="0" smtClean="0"/>
              <a:t>Er zijn 2 soorten Adressen: Woon en Werk adres.</a:t>
            </a:r>
            <a:endParaRPr kumimoji="0" lang="nl-NL" sz="1800" b="0" i="0" u="none" strike="noStrike" cap="none" normalizeH="0" baseline="0" dirty="0" smtClean="0">
              <a:ln>
                <a:noFill/>
              </a:ln>
              <a:solidFill>
                <a:schemeClr val="tx1"/>
              </a:solidFill>
              <a:effectLst/>
              <a:latin typeface="Verdana" pitchFamily="34"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5" y="1565734"/>
            <a:ext cx="695325"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hthoekige toelichting 22"/>
          <p:cNvSpPr/>
          <p:nvPr/>
        </p:nvSpPr>
        <p:spPr bwMode="auto">
          <a:xfrm>
            <a:off x="124892" y="4293095"/>
            <a:ext cx="2070844" cy="2016225"/>
          </a:xfrm>
          <a:prstGeom prst="wedgeRectCallout">
            <a:avLst>
              <a:gd name="adj1" fmla="val -39337"/>
              <a:gd name="adj2" fmla="val -102849"/>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None/>
              <a:tabLst/>
            </a:pPr>
            <a:r>
              <a:rPr kumimoji="0" lang="nl-NL" sz="1800" b="0" i="0" u="none" strike="noStrike" cap="none" normalizeH="0" baseline="0" dirty="0" smtClean="0">
                <a:ln>
                  <a:noFill/>
                </a:ln>
                <a:solidFill>
                  <a:schemeClr val="tx1"/>
                </a:solidFill>
                <a:effectLst/>
                <a:latin typeface="Verdana" pitchFamily="34" charset="0"/>
              </a:rPr>
              <a:t>Van de burger willen we de achternaam en geboortedatum.</a:t>
            </a:r>
            <a:br>
              <a:rPr kumimoji="0" lang="nl-NL" sz="1800" b="0" i="0" u="none" strike="noStrike" cap="none" normalizeH="0" baseline="0" dirty="0" smtClean="0">
                <a:ln>
                  <a:noFill/>
                </a:ln>
                <a:solidFill>
                  <a:schemeClr val="tx1"/>
                </a:solidFill>
                <a:effectLst/>
                <a:latin typeface="Verdana" pitchFamily="34" charset="0"/>
              </a:rPr>
            </a:br>
            <a:r>
              <a:rPr kumimoji="0" lang="nl-NL" sz="1800" b="0" i="0" u="none" strike="noStrike" cap="none" normalizeH="0" baseline="0" dirty="0" smtClean="0">
                <a:ln>
                  <a:noFill/>
                </a:ln>
                <a:solidFill>
                  <a:schemeClr val="tx1"/>
                </a:solidFill>
                <a:effectLst/>
                <a:latin typeface="Verdana" pitchFamily="34" charset="0"/>
              </a:rPr>
              <a:t>Van</a:t>
            </a:r>
            <a:r>
              <a:rPr kumimoji="0" lang="nl-NL" sz="1800" b="0" i="0" u="none" strike="noStrike" cap="none" normalizeH="0" dirty="0" smtClean="0">
                <a:ln>
                  <a:noFill/>
                </a:ln>
                <a:solidFill>
                  <a:schemeClr val="tx1"/>
                </a:solidFill>
                <a:effectLst/>
                <a:latin typeface="Verdana" pitchFamily="34" charset="0"/>
              </a:rPr>
              <a:t> het adres het hele postadres.</a:t>
            </a:r>
            <a:endParaRPr kumimoji="0" lang="nl-NL" sz="1800" b="0" i="0" u="none" strike="noStrike" cap="none" normalizeH="0" baseline="0" dirty="0" smtClean="0">
              <a:ln>
                <a:noFill/>
              </a:ln>
              <a:solidFill>
                <a:schemeClr val="tx1"/>
              </a:solidFill>
              <a:effectLst/>
              <a:latin typeface="Verdana" pitchFamily="34" charset="0"/>
            </a:endParaRPr>
          </a:p>
        </p:txBody>
      </p:sp>
      <p:pic>
        <p:nvPicPr>
          <p:cNvPr id="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3426973"/>
            <a:ext cx="4968552" cy="2306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2884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22</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22</a:t>
            </a:fld>
            <a:endParaRPr lang="nl-NL" dirty="0"/>
          </a:p>
        </p:txBody>
      </p:sp>
      <p:sp>
        <p:nvSpPr>
          <p:cNvPr id="4" name="Tekstvak 3"/>
          <p:cNvSpPr txBox="1"/>
          <p:nvPr/>
        </p:nvSpPr>
        <p:spPr>
          <a:xfrm>
            <a:off x="323528" y="980728"/>
            <a:ext cx="8605713" cy="646331"/>
          </a:xfrm>
          <a:prstGeom prst="rect">
            <a:avLst/>
          </a:prstGeom>
          <a:noFill/>
        </p:spPr>
        <p:txBody>
          <a:bodyPr wrap="square" rtlCol="0">
            <a:spAutoFit/>
          </a:bodyPr>
          <a:lstStyle/>
          <a:p>
            <a:pPr algn="ctr">
              <a:buNone/>
            </a:pPr>
            <a:r>
              <a:rPr lang="nl-NL" sz="3600" b="1" dirty="0" smtClean="0">
                <a:latin typeface="Arial" panose="020B0604020202020204" pitchFamily="34" charset="0"/>
                <a:cs typeface="Arial" panose="020B0604020202020204" pitchFamily="34" charset="0"/>
              </a:rPr>
              <a:t>Hoe komt zoiets tot stand?</a:t>
            </a:r>
          </a:p>
        </p:txBody>
      </p:sp>
      <p:sp>
        <p:nvSpPr>
          <p:cNvPr id="6" name="Rechthoekige toelichting 5"/>
          <p:cNvSpPr/>
          <p:nvPr/>
        </p:nvSpPr>
        <p:spPr bwMode="auto">
          <a:xfrm>
            <a:off x="1187624" y="1916832"/>
            <a:ext cx="2125464" cy="936104"/>
          </a:xfrm>
          <a:prstGeom prst="wedgeRectCallout">
            <a:avLst>
              <a:gd name="adj1" fmla="val -71718"/>
              <a:gd name="adj2" fmla="val -44459"/>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None/>
              <a:tabLst/>
            </a:pPr>
            <a:r>
              <a:rPr kumimoji="0" lang="nl-NL" sz="1800" b="0" i="0" u="none" strike="noStrike" cap="none" normalizeH="0" baseline="0" dirty="0" smtClean="0">
                <a:ln>
                  <a:noFill/>
                </a:ln>
                <a:solidFill>
                  <a:schemeClr val="tx1"/>
                </a:solidFill>
                <a:effectLst/>
                <a:latin typeface="Verdana" pitchFamily="34" charset="0"/>
              </a:rPr>
              <a:t>We hebben een Burger en een Adres</a:t>
            </a:r>
          </a:p>
        </p:txBody>
      </p:sp>
      <p:sp>
        <p:nvSpPr>
          <p:cNvPr id="22" name="Rechthoekige toelichting 21"/>
          <p:cNvSpPr/>
          <p:nvPr/>
        </p:nvSpPr>
        <p:spPr bwMode="auto">
          <a:xfrm>
            <a:off x="683568" y="3068960"/>
            <a:ext cx="2125464" cy="936104"/>
          </a:xfrm>
          <a:prstGeom prst="wedgeRectCallout">
            <a:avLst>
              <a:gd name="adj1" fmla="val -51364"/>
              <a:gd name="adj2" fmla="val -146341"/>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None/>
              <a:tabLst/>
            </a:pPr>
            <a:r>
              <a:rPr lang="nl-NL" dirty="0" smtClean="0"/>
              <a:t>Er zijn 2 soorten Adressen: Woon en Werk adres.</a:t>
            </a:r>
            <a:endParaRPr kumimoji="0" lang="nl-NL" sz="1800" b="0" i="0" u="none" strike="noStrike" cap="none" normalizeH="0" baseline="0" dirty="0" smtClean="0">
              <a:ln>
                <a:noFill/>
              </a:ln>
              <a:solidFill>
                <a:schemeClr val="tx1"/>
              </a:solidFill>
              <a:effectLst/>
              <a:latin typeface="Verdana" pitchFamily="34"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5" y="1565734"/>
            <a:ext cx="695325"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hthoekige toelichting 22"/>
          <p:cNvSpPr/>
          <p:nvPr/>
        </p:nvSpPr>
        <p:spPr bwMode="auto">
          <a:xfrm>
            <a:off x="124892" y="4293095"/>
            <a:ext cx="2070844" cy="2016225"/>
          </a:xfrm>
          <a:prstGeom prst="wedgeRectCallout">
            <a:avLst>
              <a:gd name="adj1" fmla="val -39337"/>
              <a:gd name="adj2" fmla="val -102849"/>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None/>
              <a:tabLst/>
            </a:pPr>
            <a:r>
              <a:rPr kumimoji="0" lang="nl-NL" sz="1800" b="0" i="0" u="none" strike="noStrike" cap="none" normalizeH="0" baseline="0" dirty="0" smtClean="0">
                <a:ln>
                  <a:noFill/>
                </a:ln>
                <a:solidFill>
                  <a:schemeClr val="tx1"/>
                </a:solidFill>
                <a:effectLst/>
                <a:latin typeface="Verdana" pitchFamily="34" charset="0"/>
              </a:rPr>
              <a:t>Van de burger willen we de achternaam en geboortedatum.</a:t>
            </a:r>
            <a:br>
              <a:rPr kumimoji="0" lang="nl-NL" sz="1800" b="0" i="0" u="none" strike="noStrike" cap="none" normalizeH="0" baseline="0" dirty="0" smtClean="0">
                <a:ln>
                  <a:noFill/>
                </a:ln>
                <a:solidFill>
                  <a:schemeClr val="tx1"/>
                </a:solidFill>
                <a:effectLst/>
                <a:latin typeface="Verdana" pitchFamily="34" charset="0"/>
              </a:rPr>
            </a:br>
            <a:r>
              <a:rPr kumimoji="0" lang="nl-NL" sz="1800" b="0" i="0" u="none" strike="noStrike" cap="none" normalizeH="0" baseline="0" dirty="0" smtClean="0">
                <a:ln>
                  <a:noFill/>
                </a:ln>
                <a:solidFill>
                  <a:schemeClr val="tx1"/>
                </a:solidFill>
                <a:effectLst/>
                <a:latin typeface="Verdana" pitchFamily="34" charset="0"/>
              </a:rPr>
              <a:t>Van</a:t>
            </a:r>
            <a:r>
              <a:rPr kumimoji="0" lang="nl-NL" sz="1800" b="0" i="0" u="none" strike="noStrike" cap="none" normalizeH="0" dirty="0" smtClean="0">
                <a:ln>
                  <a:noFill/>
                </a:ln>
                <a:solidFill>
                  <a:schemeClr val="tx1"/>
                </a:solidFill>
                <a:effectLst/>
                <a:latin typeface="Verdana" pitchFamily="34" charset="0"/>
              </a:rPr>
              <a:t> het adres het hele postadres.</a:t>
            </a:r>
            <a:endParaRPr kumimoji="0" lang="nl-NL" sz="1800" b="0" i="0" u="none" strike="noStrike" cap="none" normalizeH="0" baseline="0" dirty="0" smtClean="0">
              <a:ln>
                <a:noFill/>
              </a:ln>
              <a:solidFill>
                <a:schemeClr val="tx1"/>
              </a:solidFill>
              <a:effectLst/>
              <a:latin typeface="Verdana" pitchFamily="34" charset="0"/>
            </a:endParaRPr>
          </a:p>
        </p:txBody>
      </p:sp>
      <p:sp>
        <p:nvSpPr>
          <p:cNvPr id="24" name="Rechthoekige toelichting 23"/>
          <p:cNvSpPr/>
          <p:nvPr/>
        </p:nvSpPr>
        <p:spPr bwMode="auto">
          <a:xfrm>
            <a:off x="2231509" y="5374511"/>
            <a:ext cx="1980451" cy="936104"/>
          </a:xfrm>
          <a:prstGeom prst="wedgeRectCallout">
            <a:avLst>
              <a:gd name="adj1" fmla="val -73705"/>
              <a:gd name="adj2" fmla="val -188354"/>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None/>
              <a:tabLst/>
            </a:pPr>
            <a:r>
              <a:rPr kumimoji="0" lang="nl-NL" sz="1800" b="0" i="0" u="none" strike="noStrike" cap="none" normalizeH="0" baseline="0" dirty="0" smtClean="0">
                <a:ln>
                  <a:noFill/>
                </a:ln>
                <a:solidFill>
                  <a:schemeClr val="tx1"/>
                </a:solidFill>
                <a:effectLst/>
                <a:latin typeface="Verdana" pitchFamily="34" charset="0"/>
              </a:rPr>
              <a:t>En voeg de werkgever ook nog even toe</a:t>
            </a:r>
          </a:p>
        </p:txBody>
      </p:sp>
      <p:pic>
        <p:nvPicPr>
          <p:cNvPr id="1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1496203"/>
            <a:ext cx="5221337" cy="4237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38823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23</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23</a:t>
            </a:fld>
            <a:endParaRPr lang="nl-NL" dirty="0"/>
          </a:p>
        </p:txBody>
      </p:sp>
      <p:sp>
        <p:nvSpPr>
          <p:cNvPr id="4" name="Tekstvak 3"/>
          <p:cNvSpPr txBox="1"/>
          <p:nvPr/>
        </p:nvSpPr>
        <p:spPr>
          <a:xfrm>
            <a:off x="323528" y="1052736"/>
            <a:ext cx="8605713" cy="1975926"/>
          </a:xfrm>
          <a:prstGeom prst="rect">
            <a:avLst/>
          </a:prstGeom>
          <a:noFill/>
        </p:spPr>
        <p:txBody>
          <a:bodyPr wrap="square" rtlCol="0">
            <a:spAutoFit/>
          </a:bodyPr>
          <a:lstStyle/>
          <a:p>
            <a:pPr algn="ctr">
              <a:buNone/>
            </a:pPr>
            <a:r>
              <a:rPr lang="nl-NL" sz="3600" b="1" dirty="0" smtClean="0">
                <a:latin typeface="Arial" panose="020B0604020202020204" pitchFamily="34" charset="0"/>
                <a:cs typeface="Arial" panose="020B0604020202020204" pitchFamily="34" charset="0"/>
              </a:rPr>
              <a:t>Parallel laden</a:t>
            </a:r>
          </a:p>
          <a:p>
            <a:pPr marL="742950" indent="-742950">
              <a:buFont typeface="+mj-lt"/>
              <a:buAutoNum type="arabicPeriod"/>
            </a:pPr>
            <a:r>
              <a:rPr lang="nl-NL" sz="2300" dirty="0" smtClean="0">
                <a:latin typeface="Arial" panose="020B0604020202020204" pitchFamily="34" charset="0"/>
                <a:cs typeface="Arial" panose="020B0604020202020204" pitchFamily="34" charset="0"/>
              </a:rPr>
              <a:t>Alle Hubs tegelijk</a:t>
            </a:r>
          </a:p>
          <a:p>
            <a:pPr marL="742950" indent="-742950">
              <a:buFont typeface="+mj-lt"/>
              <a:buAutoNum type="arabicPeriod"/>
            </a:pPr>
            <a:r>
              <a:rPr lang="nl-NL" sz="2300" dirty="0" smtClean="0">
                <a:latin typeface="Arial" panose="020B0604020202020204" pitchFamily="34" charset="0"/>
                <a:cs typeface="Arial" panose="020B0604020202020204" pitchFamily="34" charset="0"/>
              </a:rPr>
              <a:t>Alle Links en Satellieten van Hubs tegelijk</a:t>
            </a:r>
          </a:p>
          <a:p>
            <a:pPr marL="742950" indent="-742950">
              <a:buFont typeface="+mj-lt"/>
              <a:buAutoNum type="arabicPeriod"/>
            </a:pPr>
            <a:r>
              <a:rPr lang="nl-NL" sz="2300" dirty="0" smtClean="0">
                <a:latin typeface="Arial" panose="020B0604020202020204" pitchFamily="34" charset="0"/>
                <a:cs typeface="Arial" panose="020B0604020202020204" pitchFamily="34" charset="0"/>
              </a:rPr>
              <a:t>Alle Satellieten van Links tegelijk </a:t>
            </a:r>
          </a:p>
        </p:txBody>
      </p:sp>
      <p:pic>
        <p:nvPicPr>
          <p:cNvPr id="122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2924944"/>
            <a:ext cx="388620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4374" y="2924944"/>
            <a:ext cx="4133850"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4374" y="2924944"/>
            <a:ext cx="4505325"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347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1" presetClass="entr" presetSubtype="0" fill="hold" nodeType="withEffect">
                                  <p:stCondLst>
                                    <p:cond delay="0"/>
                                  </p:stCondLst>
                                  <p:childTnLst>
                                    <p:set>
                                      <p:cBhvr>
                                        <p:cTn id="18" dur="1" fill="hold">
                                          <p:stCondLst>
                                            <p:cond delay="0"/>
                                          </p:stCondLst>
                                        </p:cTn>
                                        <p:tgtEl>
                                          <p:spTgt spid="122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1" presetClass="entr" presetSubtype="0" fill="hold" nodeType="withEffect">
                                  <p:stCondLst>
                                    <p:cond delay="0"/>
                                  </p:stCondLst>
                                  <p:childTnLst>
                                    <p:set>
                                      <p:cBhvr>
                                        <p:cTn id="26" dur="1" fill="hold">
                                          <p:stCondLst>
                                            <p:cond delay="0"/>
                                          </p:stCondLst>
                                        </p:cTn>
                                        <p:tgtEl>
                                          <p:spTgt spid="12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24</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24</a:t>
            </a:fld>
            <a:endParaRPr lang="nl-NL" dirty="0"/>
          </a:p>
        </p:txBody>
      </p:sp>
      <p:sp>
        <p:nvSpPr>
          <p:cNvPr id="4" name="Tekstvak 3"/>
          <p:cNvSpPr txBox="1"/>
          <p:nvPr/>
        </p:nvSpPr>
        <p:spPr>
          <a:xfrm>
            <a:off x="323528" y="1052736"/>
            <a:ext cx="8605713" cy="646331"/>
          </a:xfrm>
          <a:prstGeom prst="rect">
            <a:avLst/>
          </a:prstGeom>
          <a:noFill/>
        </p:spPr>
        <p:txBody>
          <a:bodyPr wrap="square" rtlCol="0">
            <a:spAutoFit/>
          </a:bodyPr>
          <a:lstStyle/>
          <a:p>
            <a:pPr algn="ctr">
              <a:buNone/>
            </a:pPr>
            <a:r>
              <a:rPr lang="nl-NL" sz="3600" b="1" dirty="0" smtClean="0">
                <a:latin typeface="Arial" panose="020B0604020202020204" pitchFamily="34" charset="0"/>
                <a:cs typeface="Arial" panose="020B0604020202020204" pitchFamily="34" charset="0"/>
              </a:rPr>
              <a:t>Positionering</a:t>
            </a:r>
          </a:p>
        </p:txBody>
      </p:sp>
      <p:sp>
        <p:nvSpPr>
          <p:cNvPr id="5" name="Stroomdiagram: Magnetische schijf 4"/>
          <p:cNvSpPr/>
          <p:nvPr/>
        </p:nvSpPr>
        <p:spPr bwMode="auto">
          <a:xfrm>
            <a:off x="201216" y="3320408"/>
            <a:ext cx="914400" cy="612648"/>
          </a:xfrm>
          <a:prstGeom prst="flowChartMagneticDisk">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None/>
              <a:tabLst/>
            </a:pPr>
            <a:r>
              <a:rPr kumimoji="0" lang="nl-NL" sz="1800" b="0" i="0" u="none" strike="noStrike" cap="none" normalizeH="0" baseline="0" dirty="0" smtClean="0">
                <a:ln>
                  <a:noFill/>
                </a:ln>
                <a:solidFill>
                  <a:schemeClr val="tx1"/>
                </a:solidFill>
                <a:effectLst/>
                <a:latin typeface="Verdana" pitchFamily="34" charset="0"/>
              </a:rPr>
              <a:t>Bron</a:t>
            </a:r>
          </a:p>
        </p:txBody>
      </p:sp>
      <p:sp>
        <p:nvSpPr>
          <p:cNvPr id="10" name="Stroomdiagram: Magnetische schijf 9"/>
          <p:cNvSpPr/>
          <p:nvPr/>
        </p:nvSpPr>
        <p:spPr bwMode="auto">
          <a:xfrm>
            <a:off x="179512" y="4003904"/>
            <a:ext cx="914400" cy="612648"/>
          </a:xfrm>
          <a:prstGeom prst="flowChartMagneticDisk">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None/>
              <a:tabLst/>
            </a:pPr>
            <a:r>
              <a:rPr kumimoji="0" lang="nl-NL" sz="1800" b="0" i="0" u="none" strike="noStrike" cap="none" normalizeH="0" baseline="0" dirty="0" smtClean="0">
                <a:ln>
                  <a:noFill/>
                </a:ln>
                <a:solidFill>
                  <a:schemeClr val="tx1"/>
                </a:solidFill>
                <a:effectLst/>
                <a:latin typeface="Verdana" pitchFamily="34" charset="0"/>
              </a:rPr>
              <a:t>Bron</a:t>
            </a:r>
          </a:p>
        </p:txBody>
      </p:sp>
      <p:sp>
        <p:nvSpPr>
          <p:cNvPr id="11" name="Stroomdiagram: Magnetische schijf 10"/>
          <p:cNvSpPr/>
          <p:nvPr/>
        </p:nvSpPr>
        <p:spPr bwMode="auto">
          <a:xfrm>
            <a:off x="179512" y="4688560"/>
            <a:ext cx="914400" cy="612648"/>
          </a:xfrm>
          <a:prstGeom prst="flowChartMagneticDisk">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None/>
              <a:tabLst/>
            </a:pPr>
            <a:r>
              <a:rPr kumimoji="0" lang="nl-NL" sz="1800" b="0" i="0" u="none" strike="noStrike" cap="none" normalizeH="0" baseline="0" dirty="0" smtClean="0">
                <a:ln>
                  <a:noFill/>
                </a:ln>
                <a:solidFill>
                  <a:schemeClr val="tx1"/>
                </a:solidFill>
                <a:effectLst/>
                <a:latin typeface="Verdana" pitchFamily="34" charset="0"/>
              </a:rPr>
              <a:t>Bron</a:t>
            </a:r>
          </a:p>
        </p:txBody>
      </p:sp>
      <p:sp>
        <p:nvSpPr>
          <p:cNvPr id="12" name="Stroomdiagram: Magnetische schijf 11"/>
          <p:cNvSpPr/>
          <p:nvPr/>
        </p:nvSpPr>
        <p:spPr bwMode="auto">
          <a:xfrm>
            <a:off x="1497359" y="1699066"/>
            <a:ext cx="7431881" cy="4610254"/>
          </a:xfrm>
          <a:prstGeom prst="flowChartMagneticDisk">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None/>
              <a:tabLst/>
            </a:pPr>
            <a:endParaRPr kumimoji="0" lang="nl-NL" sz="1800" b="0" i="0" u="none" strike="noStrike" cap="none" normalizeH="0" baseline="0" dirty="0" smtClean="0">
              <a:ln>
                <a:noFill/>
              </a:ln>
              <a:solidFill>
                <a:schemeClr val="tx1"/>
              </a:solidFill>
              <a:effectLst/>
              <a:latin typeface="Verdana" pitchFamily="34" charset="0"/>
            </a:endParaRPr>
          </a:p>
        </p:txBody>
      </p:sp>
      <p:sp>
        <p:nvSpPr>
          <p:cNvPr id="6" name="Rechthoek 5"/>
          <p:cNvSpPr/>
          <p:nvPr/>
        </p:nvSpPr>
        <p:spPr bwMode="auto">
          <a:xfrm>
            <a:off x="1691680" y="3717032"/>
            <a:ext cx="1008112" cy="1205844"/>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None/>
              <a:tabLst/>
            </a:pPr>
            <a:r>
              <a:rPr kumimoji="0" lang="nl-NL" sz="1800" b="0" i="0" u="none" strike="noStrike" cap="none" normalizeH="0" baseline="0" dirty="0" smtClean="0">
                <a:ln>
                  <a:noFill/>
                </a:ln>
                <a:solidFill>
                  <a:schemeClr val="tx1"/>
                </a:solidFill>
                <a:effectLst/>
                <a:latin typeface="Verdana" pitchFamily="34" charset="0"/>
              </a:rPr>
              <a:t>STI</a:t>
            </a:r>
            <a:br>
              <a:rPr kumimoji="0" lang="nl-NL" sz="1800" b="0" i="0" u="none" strike="noStrike" cap="none" normalizeH="0" baseline="0" dirty="0" smtClean="0">
                <a:ln>
                  <a:noFill/>
                </a:ln>
                <a:solidFill>
                  <a:schemeClr val="tx1"/>
                </a:solidFill>
                <a:effectLst/>
                <a:latin typeface="Verdana" pitchFamily="34" charset="0"/>
              </a:rPr>
            </a:br>
            <a:r>
              <a:rPr kumimoji="0" lang="nl-NL" sz="1800" b="0" i="0" u="none" strike="noStrike" cap="none" normalizeH="0" baseline="0" dirty="0" smtClean="0">
                <a:ln>
                  <a:noFill/>
                </a:ln>
                <a:solidFill>
                  <a:schemeClr val="tx1"/>
                </a:solidFill>
                <a:effectLst/>
                <a:latin typeface="Verdana" pitchFamily="34" charset="0"/>
              </a:rPr>
              <a:t>Nee</a:t>
            </a:r>
          </a:p>
        </p:txBody>
      </p:sp>
      <p:sp>
        <p:nvSpPr>
          <p:cNvPr id="14" name="Rechthoek 13"/>
          <p:cNvSpPr/>
          <p:nvPr/>
        </p:nvSpPr>
        <p:spPr bwMode="auto">
          <a:xfrm>
            <a:off x="3059832" y="3717032"/>
            <a:ext cx="1494454" cy="120584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None/>
              <a:tabLst/>
            </a:pPr>
            <a:r>
              <a:rPr lang="nl-NL" dirty="0" smtClean="0"/>
              <a:t>CDW (ODS)</a:t>
            </a:r>
            <a:br>
              <a:rPr lang="nl-NL" dirty="0" smtClean="0"/>
            </a:br>
            <a:r>
              <a:rPr lang="nl-NL" dirty="0" smtClean="0"/>
              <a:t>Misschien</a:t>
            </a:r>
            <a:br>
              <a:rPr lang="nl-NL" dirty="0" smtClean="0"/>
            </a:br>
            <a:r>
              <a:rPr lang="nl-NL" dirty="0" smtClean="0"/>
              <a:t>Hub-</a:t>
            </a:r>
            <a:r>
              <a:rPr lang="nl-NL" dirty="0" err="1" smtClean="0"/>
              <a:t>Sat</a:t>
            </a:r>
            <a:r>
              <a:rPr lang="nl-NL" dirty="0" smtClean="0"/>
              <a:t>?</a:t>
            </a:r>
            <a:endParaRPr kumimoji="0" lang="nl-NL" sz="1800" b="0" i="0" u="none" strike="noStrike" cap="none" normalizeH="0" baseline="0" dirty="0" smtClean="0">
              <a:ln>
                <a:noFill/>
              </a:ln>
              <a:solidFill>
                <a:schemeClr val="tx1"/>
              </a:solidFill>
              <a:effectLst/>
              <a:latin typeface="Verdana" pitchFamily="34" charset="0"/>
            </a:endParaRPr>
          </a:p>
        </p:txBody>
      </p:sp>
      <p:sp>
        <p:nvSpPr>
          <p:cNvPr id="15" name="Rechthoek 14"/>
          <p:cNvSpPr/>
          <p:nvPr/>
        </p:nvSpPr>
        <p:spPr bwMode="auto">
          <a:xfrm>
            <a:off x="5004048" y="3717032"/>
            <a:ext cx="918480" cy="1205844"/>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None/>
              <a:tabLst/>
            </a:pPr>
            <a:r>
              <a:rPr lang="nl-NL" dirty="0" smtClean="0"/>
              <a:t>CDP</a:t>
            </a:r>
            <a:br>
              <a:rPr lang="nl-NL" dirty="0" smtClean="0"/>
            </a:br>
            <a:r>
              <a:rPr lang="nl-NL" sz="3200" b="1" dirty="0" smtClean="0"/>
              <a:t>Ja</a:t>
            </a:r>
            <a:endParaRPr kumimoji="0" lang="nl-NL" sz="3200" b="1" i="0" u="none" strike="noStrike" cap="none" normalizeH="0" baseline="0" dirty="0" smtClean="0">
              <a:ln>
                <a:noFill/>
              </a:ln>
              <a:solidFill>
                <a:schemeClr val="tx1"/>
              </a:solidFill>
              <a:effectLst/>
            </a:endParaRPr>
          </a:p>
        </p:txBody>
      </p:sp>
      <p:sp>
        <p:nvSpPr>
          <p:cNvPr id="16" name="Rechthoek 15"/>
          <p:cNvSpPr/>
          <p:nvPr/>
        </p:nvSpPr>
        <p:spPr bwMode="auto">
          <a:xfrm>
            <a:off x="6516216" y="3717032"/>
            <a:ext cx="864096" cy="1205844"/>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None/>
              <a:tabLst/>
            </a:pPr>
            <a:r>
              <a:rPr kumimoji="0" lang="nl-NL" sz="1800" b="0" i="0" u="none" strike="noStrike" cap="none" normalizeH="0" baseline="0" dirty="0" smtClean="0">
                <a:ln>
                  <a:noFill/>
                </a:ln>
                <a:solidFill>
                  <a:schemeClr val="tx1"/>
                </a:solidFill>
                <a:effectLst/>
                <a:latin typeface="Verdana" pitchFamily="34" charset="0"/>
              </a:rPr>
              <a:t>STO</a:t>
            </a:r>
            <a:br>
              <a:rPr kumimoji="0" lang="nl-NL" sz="1800" b="0" i="0" u="none" strike="noStrike" cap="none" normalizeH="0" baseline="0" dirty="0" smtClean="0">
                <a:ln>
                  <a:noFill/>
                </a:ln>
                <a:solidFill>
                  <a:schemeClr val="tx1"/>
                </a:solidFill>
                <a:effectLst/>
                <a:latin typeface="Verdana" pitchFamily="34" charset="0"/>
              </a:rPr>
            </a:br>
            <a:r>
              <a:rPr kumimoji="0" lang="nl-NL" sz="1800" b="0" i="0" u="none" strike="noStrike" cap="none" normalizeH="0" baseline="0" dirty="0" smtClean="0">
                <a:ln>
                  <a:noFill/>
                </a:ln>
                <a:solidFill>
                  <a:schemeClr val="tx1"/>
                </a:solidFill>
                <a:effectLst/>
                <a:latin typeface="Verdana" pitchFamily="34" charset="0"/>
              </a:rPr>
              <a:t>Nee</a:t>
            </a:r>
          </a:p>
        </p:txBody>
      </p:sp>
      <p:sp>
        <p:nvSpPr>
          <p:cNvPr id="17" name="Rechthoek 16"/>
          <p:cNvSpPr/>
          <p:nvPr/>
        </p:nvSpPr>
        <p:spPr bwMode="auto">
          <a:xfrm>
            <a:off x="7884368" y="3717032"/>
            <a:ext cx="864096" cy="1205844"/>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None/>
              <a:tabLst/>
            </a:pPr>
            <a:r>
              <a:rPr kumimoji="0" lang="nl-NL" sz="1800" b="0" i="0" u="none" strike="noStrike" cap="none" normalizeH="0" baseline="0" dirty="0" smtClean="0">
                <a:ln>
                  <a:noFill/>
                </a:ln>
                <a:solidFill>
                  <a:schemeClr val="tx1"/>
                </a:solidFill>
                <a:effectLst/>
                <a:latin typeface="Verdana" pitchFamily="34" charset="0"/>
              </a:rPr>
              <a:t>DMT</a:t>
            </a:r>
            <a:br>
              <a:rPr kumimoji="0" lang="nl-NL" sz="1800" b="0" i="0" u="none" strike="noStrike" cap="none" normalizeH="0" baseline="0" dirty="0" smtClean="0">
                <a:ln>
                  <a:noFill/>
                </a:ln>
                <a:solidFill>
                  <a:schemeClr val="tx1"/>
                </a:solidFill>
                <a:effectLst/>
                <a:latin typeface="Verdana" pitchFamily="34" charset="0"/>
              </a:rPr>
            </a:br>
            <a:r>
              <a:rPr kumimoji="0" lang="nl-NL" sz="1800" b="0" i="0" u="none" strike="noStrike" cap="none" normalizeH="0" baseline="0" dirty="0" smtClean="0">
                <a:ln>
                  <a:noFill/>
                </a:ln>
                <a:solidFill>
                  <a:schemeClr val="tx1"/>
                </a:solidFill>
                <a:effectLst/>
                <a:latin typeface="Verdana" pitchFamily="34" charset="0"/>
              </a:rPr>
              <a:t>Nee</a:t>
            </a:r>
          </a:p>
        </p:txBody>
      </p:sp>
      <p:cxnSp>
        <p:nvCxnSpPr>
          <p:cNvPr id="9" name="Rechte verbindingslijn met pijl 8"/>
          <p:cNvCxnSpPr>
            <a:stCxn id="5" idx="4"/>
            <a:endCxn id="6" idx="1"/>
          </p:cNvCxnSpPr>
          <p:nvPr/>
        </p:nvCxnSpPr>
        <p:spPr bwMode="auto">
          <a:xfrm>
            <a:off x="1115616" y="3626732"/>
            <a:ext cx="576064" cy="693222"/>
          </a:xfrm>
          <a:prstGeom prst="straightConnector1">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Rechte verbindingslijn met pijl 20"/>
          <p:cNvCxnSpPr>
            <a:stCxn id="10" idx="4"/>
            <a:endCxn id="6" idx="1"/>
          </p:cNvCxnSpPr>
          <p:nvPr/>
        </p:nvCxnSpPr>
        <p:spPr bwMode="auto">
          <a:xfrm>
            <a:off x="1093912" y="4310228"/>
            <a:ext cx="597768" cy="9726"/>
          </a:xfrm>
          <a:prstGeom prst="straightConnector1">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Rechte verbindingslijn met pijl 23"/>
          <p:cNvCxnSpPr>
            <a:stCxn id="11" idx="4"/>
            <a:endCxn id="6" idx="1"/>
          </p:cNvCxnSpPr>
          <p:nvPr/>
        </p:nvCxnSpPr>
        <p:spPr bwMode="auto">
          <a:xfrm flipV="1">
            <a:off x="1093912" y="4319954"/>
            <a:ext cx="597768" cy="674930"/>
          </a:xfrm>
          <a:prstGeom prst="straightConnector1">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Rechte verbindingslijn met pijl 50"/>
          <p:cNvCxnSpPr>
            <a:stCxn id="15" idx="3"/>
            <a:endCxn id="16" idx="1"/>
          </p:cNvCxnSpPr>
          <p:nvPr/>
        </p:nvCxnSpPr>
        <p:spPr bwMode="auto">
          <a:xfrm>
            <a:off x="5922528" y="4319954"/>
            <a:ext cx="593688" cy="0"/>
          </a:xfrm>
          <a:prstGeom prst="straightConnector1">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Rechte verbindingslijn met pijl 53"/>
          <p:cNvCxnSpPr>
            <a:stCxn id="16" idx="3"/>
            <a:endCxn id="17" idx="1"/>
          </p:cNvCxnSpPr>
          <p:nvPr/>
        </p:nvCxnSpPr>
        <p:spPr bwMode="auto">
          <a:xfrm>
            <a:off x="7380312" y="4319954"/>
            <a:ext cx="504056" cy="0"/>
          </a:xfrm>
          <a:prstGeom prst="straightConnector1">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Rechte verbindingslijn met pijl 63"/>
          <p:cNvCxnSpPr>
            <a:stCxn id="6" idx="3"/>
            <a:endCxn id="14" idx="1"/>
          </p:cNvCxnSpPr>
          <p:nvPr/>
        </p:nvCxnSpPr>
        <p:spPr bwMode="auto">
          <a:xfrm>
            <a:off x="2699792" y="4319954"/>
            <a:ext cx="360040" cy="0"/>
          </a:xfrm>
          <a:prstGeom prst="straightConnector1">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Rechte verbindingslijn met pijl 67"/>
          <p:cNvCxnSpPr>
            <a:stCxn id="14" idx="3"/>
            <a:endCxn id="15" idx="1"/>
          </p:cNvCxnSpPr>
          <p:nvPr/>
        </p:nvCxnSpPr>
        <p:spPr bwMode="auto">
          <a:xfrm>
            <a:off x="4554286" y="4319954"/>
            <a:ext cx="449762" cy="0"/>
          </a:xfrm>
          <a:prstGeom prst="straightConnector1">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Rechte verbindingslijn met pijl 71"/>
          <p:cNvCxnSpPr>
            <a:stCxn id="6" idx="0"/>
            <a:endCxn id="15" idx="0"/>
          </p:cNvCxnSpPr>
          <p:nvPr/>
        </p:nvCxnSpPr>
        <p:spPr bwMode="auto">
          <a:xfrm rot="5400000" flipH="1" flipV="1">
            <a:off x="3829512" y="2083256"/>
            <a:ext cx="12700" cy="3267552"/>
          </a:xfrm>
          <a:prstGeom prst="curvedConnector3">
            <a:avLst>
              <a:gd name="adj1" fmla="val 1800000"/>
            </a:avLst>
          </a:prstGeom>
          <a:noFill/>
          <a:ln w="19050" cap="flat" cmpd="sng" algn="ctr">
            <a:solidFill>
              <a:schemeClr val="tx1"/>
            </a:solidFill>
            <a:prstDash val="sys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Ovale toelichting 33"/>
          <p:cNvSpPr/>
          <p:nvPr/>
        </p:nvSpPr>
        <p:spPr bwMode="auto">
          <a:xfrm>
            <a:off x="3491880" y="5157192"/>
            <a:ext cx="2160240" cy="1152128"/>
          </a:xfrm>
          <a:prstGeom prst="wedgeEllipseCallout">
            <a:avLst>
              <a:gd name="adj1" fmla="val 11320"/>
              <a:gd name="adj2" fmla="val -110011"/>
            </a:avLst>
          </a:prstGeom>
          <a:solidFill>
            <a:srgbClr val="C0F99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None/>
              <a:tabLst/>
            </a:pPr>
            <a:r>
              <a:rPr kumimoji="0" lang="nl-NL" sz="1800" b="0" i="0" u="none" strike="noStrike" cap="none" normalizeH="0" baseline="0" dirty="0" smtClean="0">
                <a:ln>
                  <a:noFill/>
                </a:ln>
                <a:solidFill>
                  <a:schemeClr val="tx1"/>
                </a:solidFill>
                <a:effectLst/>
                <a:latin typeface="Verdana" pitchFamily="34" charset="0"/>
              </a:rPr>
              <a:t>Harde Business Rules</a:t>
            </a:r>
          </a:p>
        </p:txBody>
      </p:sp>
      <p:sp>
        <p:nvSpPr>
          <p:cNvPr id="76" name="Ovale toelichting 75"/>
          <p:cNvSpPr/>
          <p:nvPr/>
        </p:nvSpPr>
        <p:spPr bwMode="auto">
          <a:xfrm>
            <a:off x="5364088" y="2474604"/>
            <a:ext cx="2160240" cy="1152128"/>
          </a:xfrm>
          <a:prstGeom prst="wedgeEllipseCallout">
            <a:avLst>
              <a:gd name="adj1" fmla="val -15891"/>
              <a:gd name="adj2" fmla="val 102577"/>
            </a:avLst>
          </a:prstGeom>
          <a:solidFill>
            <a:srgbClr val="D6FBB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None/>
              <a:tabLst/>
            </a:pPr>
            <a:r>
              <a:rPr kumimoji="0" lang="nl-NL" sz="1800" b="0" i="0" u="none" strike="noStrike" cap="none" normalizeH="0" baseline="0" dirty="0" smtClean="0">
                <a:ln>
                  <a:noFill/>
                </a:ln>
                <a:solidFill>
                  <a:schemeClr val="tx1"/>
                </a:solidFill>
                <a:effectLst/>
                <a:latin typeface="Verdana" pitchFamily="34" charset="0"/>
              </a:rPr>
              <a:t>Zachte Business Rules</a:t>
            </a:r>
          </a:p>
        </p:txBody>
      </p:sp>
      <p:sp>
        <p:nvSpPr>
          <p:cNvPr id="35" name="Tekstvak 34"/>
          <p:cNvSpPr txBox="1"/>
          <p:nvPr/>
        </p:nvSpPr>
        <p:spPr>
          <a:xfrm>
            <a:off x="4499992" y="2204864"/>
            <a:ext cx="1161665" cy="584775"/>
          </a:xfrm>
          <a:prstGeom prst="rect">
            <a:avLst/>
          </a:prstGeom>
          <a:noFill/>
        </p:spPr>
        <p:txBody>
          <a:bodyPr wrap="none" rtlCol="0">
            <a:spAutoFit/>
          </a:bodyPr>
          <a:lstStyle/>
          <a:p>
            <a:pPr>
              <a:buNone/>
            </a:pPr>
            <a:r>
              <a:rPr lang="nl-NL" sz="3200" dirty="0" smtClean="0"/>
              <a:t>EDW</a:t>
            </a:r>
            <a:endParaRPr lang="nl-NL" sz="3200" dirty="0"/>
          </a:p>
        </p:txBody>
      </p:sp>
    </p:spTree>
    <p:extLst>
      <p:ext uri="{BB962C8B-B14F-4D97-AF65-F5344CB8AC3E}">
        <p14:creationId xmlns:p14="http://schemas.microsoft.com/office/powerpoint/2010/main" val="22006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6"/>
                                        </p:tgtEl>
                                        <p:attrNameLst>
                                          <p:attrName>style.visibility</p:attrName>
                                        </p:attrNameLst>
                                      </p:cBhvr>
                                      <p:to>
                                        <p:strVal val="visible"/>
                                      </p:to>
                                    </p:set>
                                    <p:anim calcmode="lin" valueType="num">
                                      <p:cBhvr additive="base">
                                        <p:cTn id="13" dur="500" fill="hold"/>
                                        <p:tgtEl>
                                          <p:spTgt spid="76"/>
                                        </p:tgtEl>
                                        <p:attrNameLst>
                                          <p:attrName>ppt_x</p:attrName>
                                        </p:attrNameLst>
                                      </p:cBhvr>
                                      <p:tavLst>
                                        <p:tav tm="0">
                                          <p:val>
                                            <p:strVal val="#ppt_x"/>
                                          </p:val>
                                        </p:tav>
                                        <p:tav tm="100000">
                                          <p:val>
                                            <p:strVal val="#ppt_x"/>
                                          </p:val>
                                        </p:tav>
                                      </p:tavLst>
                                    </p:anim>
                                    <p:anim calcmode="lin" valueType="num">
                                      <p:cBhvr additive="base">
                                        <p:cTn id="14" dur="500" fill="hold"/>
                                        <p:tgtEl>
                                          <p:spTgt spid="7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7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25</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25</a:t>
            </a:fld>
            <a:endParaRPr lang="nl-NL" dirty="0"/>
          </a:p>
        </p:txBody>
      </p:sp>
      <p:sp>
        <p:nvSpPr>
          <p:cNvPr id="4" name="Tekstvak 3"/>
          <p:cNvSpPr txBox="1"/>
          <p:nvPr/>
        </p:nvSpPr>
        <p:spPr>
          <a:xfrm>
            <a:off x="323528" y="1052736"/>
            <a:ext cx="8605713" cy="646331"/>
          </a:xfrm>
          <a:prstGeom prst="rect">
            <a:avLst/>
          </a:prstGeom>
          <a:noFill/>
        </p:spPr>
        <p:txBody>
          <a:bodyPr wrap="square" rtlCol="0">
            <a:spAutoFit/>
          </a:bodyPr>
          <a:lstStyle/>
          <a:p>
            <a:pPr algn="ctr">
              <a:buNone/>
            </a:pPr>
            <a:r>
              <a:rPr lang="nl-NL" sz="3600" b="1" dirty="0" smtClean="0">
                <a:latin typeface="Arial" panose="020B0604020202020204" pitchFamily="34" charset="0"/>
                <a:cs typeface="Arial" panose="020B0604020202020204" pitchFamily="34" charset="0"/>
              </a:rPr>
              <a:t>Vragen?</a:t>
            </a:r>
          </a:p>
        </p:txBody>
      </p:sp>
      <p:pic>
        <p:nvPicPr>
          <p:cNvPr id="13314" name="Picture 2" descr="http://polluterwatch.org/sites/default/files/imagecache/profile_main/blog/ALEC%20Calv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3628452"/>
            <a:ext cx="2123728" cy="2701854"/>
          </a:xfrm>
          <a:prstGeom prst="rect">
            <a:avLst/>
          </a:prstGeom>
          <a:noFill/>
          <a:extLst>
            <a:ext uri="{909E8E84-426E-40DD-AFC4-6F175D3DCCD1}">
              <a14:hiddenFill xmlns:a14="http://schemas.microsoft.com/office/drawing/2010/main">
                <a:solidFill>
                  <a:srgbClr val="FFFFFF"/>
                </a:solidFill>
              </a14:hiddenFill>
            </a:ext>
          </a:extLst>
        </p:spPr>
      </p:pic>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 y="1484784"/>
            <a:ext cx="1716747" cy="172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Gestreepte PIJL-RECHTS 4"/>
          <p:cNvSpPr/>
          <p:nvPr/>
        </p:nvSpPr>
        <p:spPr bwMode="auto">
          <a:xfrm rot="1638713">
            <a:off x="2163578" y="2901310"/>
            <a:ext cx="5100647" cy="2039658"/>
          </a:xfrm>
          <a:prstGeom prst="stripedRightArrow">
            <a:avLst/>
          </a:prstGeom>
          <a:solidFill>
            <a:schemeClr val="accent1">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Char char="•"/>
              <a:tabLst/>
            </a:pPr>
            <a:endParaRPr kumimoji="0" lang="nl-NL"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1255635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323528" y="977932"/>
            <a:ext cx="8605713" cy="6001643"/>
          </a:xfrm>
          <a:prstGeom prst="rect">
            <a:avLst/>
          </a:prstGeom>
          <a:noFill/>
        </p:spPr>
        <p:txBody>
          <a:bodyPr wrap="square" rtlCol="0">
            <a:spAutoFit/>
          </a:bodyPr>
          <a:lstStyle/>
          <a:p>
            <a:pPr algn="ctr">
              <a:buNone/>
            </a:pPr>
            <a:r>
              <a:rPr lang="nl-NL" sz="3200" b="1" dirty="0" smtClean="0">
                <a:latin typeface="Arial" panose="020B0604020202020204" pitchFamily="34" charset="0"/>
                <a:cs typeface="Arial" panose="020B0604020202020204" pitchFamily="34" charset="0"/>
              </a:rPr>
              <a:t>Historische Achtergrond</a:t>
            </a:r>
          </a:p>
          <a:p>
            <a:pPr marL="285750" indent="-285750">
              <a:buFont typeface="Wingdings" panose="05000000000000000000" pitchFamily="2" charset="2"/>
              <a:buChar char="ü"/>
            </a:pPr>
            <a:r>
              <a:rPr lang="nl-NL" dirty="0" smtClean="0">
                <a:latin typeface="Arial" panose="020B0604020202020204" pitchFamily="34" charset="0"/>
                <a:cs typeface="Arial" panose="020B0604020202020204" pitchFamily="34" charset="0"/>
              </a:rPr>
              <a:t> </a:t>
            </a:r>
            <a:r>
              <a:rPr lang="nl-NL" sz="2200" dirty="0" smtClean="0">
                <a:latin typeface="Arial" panose="020B0604020202020204" pitchFamily="34" charset="0"/>
                <a:cs typeface="Arial" panose="020B0604020202020204" pitchFamily="34" charset="0"/>
              </a:rPr>
              <a:t>1969 – Relationeel model – </a:t>
            </a:r>
            <a:r>
              <a:rPr lang="nl-NL" sz="2200" dirty="0" err="1" smtClean="0">
                <a:latin typeface="Arial" panose="020B0604020202020204" pitchFamily="34" charset="0"/>
                <a:cs typeface="Arial" panose="020B0604020202020204" pitchFamily="34" charset="0"/>
              </a:rPr>
              <a:t>Edgar</a:t>
            </a:r>
            <a:r>
              <a:rPr lang="nl-NL" sz="2200" dirty="0" smtClean="0">
                <a:latin typeface="Arial" panose="020B0604020202020204" pitchFamily="34" charset="0"/>
                <a:cs typeface="Arial" panose="020B0604020202020204" pitchFamily="34" charset="0"/>
              </a:rPr>
              <a:t> F. </a:t>
            </a:r>
            <a:r>
              <a:rPr lang="nl-NL" sz="2200" dirty="0" err="1" smtClean="0">
                <a:latin typeface="Arial" panose="020B0604020202020204" pitchFamily="34" charset="0"/>
                <a:cs typeface="Arial" panose="020B0604020202020204" pitchFamily="34" charset="0"/>
              </a:rPr>
              <a:t>Codd</a:t>
            </a:r>
            <a:endParaRPr lang="nl-NL" sz="2200"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nl-NL" sz="2200" dirty="0" smtClean="0">
                <a:latin typeface="Arial" panose="020B0604020202020204" pitchFamily="34" charset="0"/>
                <a:cs typeface="Arial" panose="020B0604020202020204" pitchFamily="34" charset="0"/>
              </a:rPr>
              <a:t>1971 – 3</a:t>
            </a:r>
            <a:r>
              <a:rPr lang="nl-NL" sz="2200" baseline="30000" dirty="0" smtClean="0">
                <a:latin typeface="Arial" panose="020B0604020202020204" pitchFamily="34" charset="0"/>
                <a:cs typeface="Arial" panose="020B0604020202020204" pitchFamily="34" charset="0"/>
              </a:rPr>
              <a:t>e</a:t>
            </a:r>
            <a:r>
              <a:rPr lang="nl-NL" sz="2200" dirty="0" smtClean="0">
                <a:latin typeface="Arial" panose="020B0604020202020204" pitchFamily="34" charset="0"/>
                <a:cs typeface="Arial" panose="020B0604020202020204" pitchFamily="34" charset="0"/>
              </a:rPr>
              <a:t> normaalvorm – </a:t>
            </a:r>
            <a:r>
              <a:rPr lang="nl-NL" sz="2200" dirty="0" err="1">
                <a:latin typeface="Arial" panose="020B0604020202020204" pitchFamily="34" charset="0"/>
                <a:cs typeface="Arial" panose="020B0604020202020204" pitchFamily="34" charset="0"/>
              </a:rPr>
              <a:t>Edgar</a:t>
            </a:r>
            <a:r>
              <a:rPr lang="nl-NL" sz="2200" dirty="0">
                <a:latin typeface="Arial" panose="020B0604020202020204" pitchFamily="34" charset="0"/>
                <a:cs typeface="Arial" panose="020B0604020202020204" pitchFamily="34" charset="0"/>
              </a:rPr>
              <a:t> F. </a:t>
            </a:r>
            <a:r>
              <a:rPr lang="nl-NL" sz="2200" dirty="0" err="1" smtClean="0">
                <a:latin typeface="Arial" panose="020B0604020202020204" pitchFamily="34" charset="0"/>
                <a:cs typeface="Arial" panose="020B0604020202020204" pitchFamily="34" charset="0"/>
              </a:rPr>
              <a:t>Codd</a:t>
            </a:r>
            <a:endParaRPr lang="nl-NL" sz="2200" dirty="0" smtClean="0">
              <a:latin typeface="Arial" panose="020B0604020202020204" pitchFamily="34" charset="0"/>
              <a:cs typeface="Arial" panose="020B0604020202020204" pitchFamily="34" charset="0"/>
            </a:endParaRPr>
          </a:p>
          <a:p>
            <a:pPr>
              <a:buNone/>
            </a:pPr>
            <a:r>
              <a:rPr lang="en-US" i="1" dirty="0" smtClean="0"/>
              <a:t>“[</a:t>
            </a:r>
            <a:r>
              <a:rPr lang="en-US" i="1" dirty="0"/>
              <a:t>Every] non-key [attribute] must provide a fact about the key, the whole key, and nothing but the </a:t>
            </a:r>
            <a:r>
              <a:rPr lang="en-US" i="1" dirty="0" smtClean="0"/>
              <a:t>key (so help me </a:t>
            </a:r>
            <a:r>
              <a:rPr lang="en-US" i="1" dirty="0" err="1" smtClean="0"/>
              <a:t>Codd</a:t>
            </a:r>
            <a:r>
              <a:rPr lang="en-US" i="1" dirty="0" smtClean="0"/>
              <a:t>)” – Bill Kent</a:t>
            </a:r>
          </a:p>
          <a:p>
            <a:pPr marL="342900" indent="-342900">
              <a:buFont typeface="Wingdings" panose="05000000000000000000" pitchFamily="2" charset="2"/>
              <a:buChar char="ü"/>
            </a:pPr>
            <a:r>
              <a:rPr lang="nl-NL" sz="2200" dirty="0" smtClean="0">
                <a:latin typeface="Arial" panose="020B0604020202020204" pitchFamily="34" charset="0"/>
                <a:cs typeface="Arial" panose="020B0604020202020204" pitchFamily="34" charset="0"/>
              </a:rPr>
              <a:t>1992 – “Building </a:t>
            </a:r>
            <a:r>
              <a:rPr lang="nl-NL" sz="2200" dirty="0">
                <a:latin typeface="Arial" panose="020B0604020202020204" pitchFamily="34" charset="0"/>
                <a:cs typeface="Arial" panose="020B0604020202020204" pitchFamily="34" charset="0"/>
              </a:rPr>
              <a:t>the Data </a:t>
            </a:r>
            <a:r>
              <a:rPr lang="nl-NL" sz="2200" dirty="0" smtClean="0">
                <a:latin typeface="Arial" panose="020B0604020202020204" pitchFamily="34" charset="0"/>
                <a:cs typeface="Arial" panose="020B0604020202020204" pitchFamily="34" charset="0"/>
              </a:rPr>
              <a:t>Warehouse” </a:t>
            </a:r>
            <a:r>
              <a:rPr lang="nl-NL" sz="2200" dirty="0">
                <a:latin typeface="Arial" panose="020B0604020202020204" pitchFamily="34" charset="0"/>
                <a:cs typeface="Arial" panose="020B0604020202020204" pitchFamily="34" charset="0"/>
              </a:rPr>
              <a:t>– </a:t>
            </a:r>
            <a:r>
              <a:rPr lang="nl-NL" sz="2200" dirty="0" err="1">
                <a:latin typeface="Arial" panose="020B0604020202020204" pitchFamily="34" charset="0"/>
                <a:cs typeface="Arial" panose="020B0604020202020204" pitchFamily="34" charset="0"/>
              </a:rPr>
              <a:t>Bill</a:t>
            </a:r>
            <a:r>
              <a:rPr lang="nl-NL" sz="2200" dirty="0">
                <a:latin typeface="Arial" panose="020B0604020202020204" pitchFamily="34" charset="0"/>
                <a:cs typeface="Arial" panose="020B0604020202020204" pitchFamily="34" charset="0"/>
              </a:rPr>
              <a:t> </a:t>
            </a:r>
            <a:r>
              <a:rPr lang="nl-NL" sz="2200" dirty="0" err="1" smtClean="0">
                <a:latin typeface="Arial" panose="020B0604020202020204" pitchFamily="34" charset="0"/>
                <a:cs typeface="Arial" panose="020B0604020202020204" pitchFamily="34" charset="0"/>
              </a:rPr>
              <a:t>Inmon</a:t>
            </a:r>
            <a:endParaRPr lang="nl-NL" sz="2200" dirty="0" smtClean="0">
              <a:latin typeface="Arial" panose="020B0604020202020204" pitchFamily="34" charset="0"/>
              <a:cs typeface="Arial" panose="020B0604020202020204" pitchFamily="34" charset="0"/>
            </a:endParaRPr>
          </a:p>
          <a:p>
            <a:pPr>
              <a:buNone/>
            </a:pPr>
            <a:r>
              <a:rPr lang="nl-NL" i="1" dirty="0" smtClean="0"/>
              <a:t>“</a:t>
            </a:r>
            <a:r>
              <a:rPr lang="en-US" i="1" dirty="0" smtClean="0"/>
              <a:t>A subject oriented, nonvolatile, time-variant collection of data in support of management’s decisions</a:t>
            </a:r>
            <a:r>
              <a:rPr lang="nl-NL" i="1" dirty="0" smtClean="0"/>
              <a:t>”</a:t>
            </a:r>
          </a:p>
          <a:p>
            <a:pPr marL="342900" indent="-342900">
              <a:buFont typeface="Wingdings" panose="05000000000000000000" pitchFamily="2" charset="2"/>
              <a:buChar char="ü"/>
            </a:pPr>
            <a:r>
              <a:rPr lang="nl-NL" sz="2200" dirty="0" smtClean="0">
                <a:latin typeface="Arial" panose="020B0604020202020204" pitchFamily="34" charset="0"/>
                <a:cs typeface="Arial" panose="020B0604020202020204" pitchFamily="34" charset="0"/>
              </a:rPr>
              <a:t>1996 </a:t>
            </a:r>
            <a:r>
              <a:rPr lang="nl-NL" sz="2200" dirty="0">
                <a:latin typeface="Arial" panose="020B0604020202020204" pitchFamily="34" charset="0"/>
                <a:cs typeface="Arial" panose="020B0604020202020204" pitchFamily="34" charset="0"/>
              </a:rPr>
              <a:t>– </a:t>
            </a:r>
            <a:r>
              <a:rPr lang="nl-NL" sz="2200" dirty="0" smtClean="0">
                <a:latin typeface="Arial" panose="020B0604020202020204" pitchFamily="34" charset="0"/>
                <a:cs typeface="Arial" panose="020B0604020202020204" pitchFamily="34" charset="0"/>
              </a:rPr>
              <a:t>“The Data Warehouse Toolkit” </a:t>
            </a:r>
            <a:r>
              <a:rPr lang="nl-NL" sz="2200" dirty="0">
                <a:latin typeface="Arial" panose="020B0604020202020204" pitchFamily="34" charset="0"/>
                <a:cs typeface="Arial" panose="020B0604020202020204" pitchFamily="34" charset="0"/>
              </a:rPr>
              <a:t>– Ralph </a:t>
            </a:r>
            <a:r>
              <a:rPr lang="nl-NL" sz="2200" dirty="0" err="1" smtClean="0">
                <a:latin typeface="Arial" panose="020B0604020202020204" pitchFamily="34" charset="0"/>
                <a:cs typeface="Arial" panose="020B0604020202020204" pitchFamily="34" charset="0"/>
              </a:rPr>
              <a:t>Kimball</a:t>
            </a:r>
            <a:endParaRPr lang="nl-NL" sz="2200"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nl-NL" sz="2200" dirty="0" smtClean="0">
                <a:latin typeface="Arial" panose="020B0604020202020204" pitchFamily="34" charset="0"/>
                <a:cs typeface="Arial" panose="020B0604020202020204" pitchFamily="34" charset="0"/>
              </a:rPr>
              <a:t>1997 </a:t>
            </a:r>
            <a:r>
              <a:rPr lang="nl-NL" sz="2200" dirty="0">
                <a:latin typeface="Arial" panose="020B0604020202020204" pitchFamily="34" charset="0"/>
                <a:cs typeface="Arial" panose="020B0604020202020204" pitchFamily="34" charset="0"/>
              </a:rPr>
              <a:t>– “A </a:t>
            </a:r>
            <a:r>
              <a:rPr lang="nl-NL" sz="2200" dirty="0" err="1">
                <a:latin typeface="Arial" panose="020B0604020202020204" pitchFamily="34" charset="0"/>
                <a:cs typeface="Arial" panose="020B0604020202020204" pitchFamily="34" charset="0"/>
              </a:rPr>
              <a:t>Dimensional</a:t>
            </a:r>
            <a:r>
              <a:rPr lang="nl-NL" sz="2200" dirty="0">
                <a:latin typeface="Arial" panose="020B0604020202020204" pitchFamily="34" charset="0"/>
                <a:cs typeface="Arial" panose="020B0604020202020204" pitchFamily="34" charset="0"/>
              </a:rPr>
              <a:t> </a:t>
            </a:r>
            <a:r>
              <a:rPr lang="nl-NL" sz="2200" dirty="0" err="1">
                <a:latin typeface="Arial" panose="020B0604020202020204" pitchFamily="34" charset="0"/>
                <a:cs typeface="Arial" panose="020B0604020202020204" pitchFamily="34" charset="0"/>
              </a:rPr>
              <a:t>Modeling</a:t>
            </a:r>
            <a:r>
              <a:rPr lang="nl-NL" sz="2200" dirty="0">
                <a:latin typeface="Arial" panose="020B0604020202020204" pitchFamily="34" charset="0"/>
                <a:cs typeface="Arial" panose="020B0604020202020204" pitchFamily="34" charset="0"/>
              </a:rPr>
              <a:t> Manifesto</a:t>
            </a:r>
            <a:r>
              <a:rPr lang="nl-NL" sz="2200" dirty="0" smtClean="0">
                <a:latin typeface="Arial" panose="020B0604020202020204" pitchFamily="34" charset="0"/>
                <a:cs typeface="Arial" panose="020B0604020202020204" pitchFamily="34" charset="0"/>
              </a:rPr>
              <a:t>” – Ralph </a:t>
            </a:r>
            <a:r>
              <a:rPr lang="nl-NL" sz="2200" dirty="0" err="1" smtClean="0">
                <a:latin typeface="Arial" panose="020B0604020202020204" pitchFamily="34" charset="0"/>
                <a:cs typeface="Arial" panose="020B0604020202020204" pitchFamily="34" charset="0"/>
              </a:rPr>
              <a:t>Kimball</a:t>
            </a:r>
            <a:endParaRPr lang="nl-NL" sz="2200"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nl-NL" sz="2200" dirty="0" smtClean="0">
                <a:latin typeface="Arial" panose="020B0604020202020204" pitchFamily="34" charset="0"/>
                <a:cs typeface="Arial" panose="020B0604020202020204" pitchFamily="34" charset="0"/>
              </a:rPr>
              <a:t>2002 – Data </a:t>
            </a:r>
            <a:r>
              <a:rPr lang="nl-NL" sz="2200" dirty="0" err="1" smtClean="0">
                <a:latin typeface="Arial" panose="020B0604020202020204" pitchFamily="34" charset="0"/>
                <a:cs typeface="Arial" panose="020B0604020202020204" pitchFamily="34" charset="0"/>
              </a:rPr>
              <a:t>Vault</a:t>
            </a:r>
            <a:r>
              <a:rPr lang="nl-NL" sz="2200" dirty="0" smtClean="0">
                <a:latin typeface="Arial" panose="020B0604020202020204" pitchFamily="34" charset="0"/>
                <a:cs typeface="Arial" panose="020B0604020202020204" pitchFamily="34" charset="0"/>
              </a:rPr>
              <a:t> – Dan </a:t>
            </a:r>
            <a:r>
              <a:rPr lang="nl-NL" sz="2200" dirty="0" err="1" smtClean="0">
                <a:latin typeface="Arial" panose="020B0604020202020204" pitchFamily="34" charset="0"/>
                <a:cs typeface="Arial" panose="020B0604020202020204" pitchFamily="34" charset="0"/>
              </a:rPr>
              <a:t>Linstedt</a:t>
            </a:r>
            <a:endParaRPr lang="nl-NL" sz="2200"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nl-NL" sz="2200" dirty="0" smtClean="0">
                <a:latin typeface="Arial" panose="020B0604020202020204" pitchFamily="34" charset="0"/>
                <a:cs typeface="Arial" panose="020B0604020202020204" pitchFamily="34" charset="0"/>
              </a:rPr>
              <a:t>2008 </a:t>
            </a:r>
            <a:r>
              <a:rPr lang="nl-NL" sz="2200" dirty="0">
                <a:latin typeface="Arial" panose="020B0604020202020204" pitchFamily="34" charset="0"/>
                <a:cs typeface="Arial" panose="020B0604020202020204" pitchFamily="34" charset="0"/>
              </a:rPr>
              <a:t>–</a:t>
            </a:r>
            <a:r>
              <a:rPr lang="nl-NL" sz="2200" dirty="0" smtClean="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DW 2.0 </a:t>
            </a:r>
            <a:r>
              <a:rPr lang="en-US" sz="2200" dirty="0" smtClean="0">
                <a:latin typeface="Arial" panose="020B0604020202020204" pitchFamily="34" charset="0"/>
                <a:cs typeface="Arial" panose="020B0604020202020204" pitchFamily="34" charset="0"/>
              </a:rPr>
              <a:t>– “Architecture </a:t>
            </a:r>
            <a:r>
              <a:rPr lang="en-US" sz="2200" dirty="0">
                <a:latin typeface="Arial" panose="020B0604020202020204" pitchFamily="34" charset="0"/>
                <a:cs typeface="Arial" panose="020B0604020202020204" pitchFamily="34" charset="0"/>
              </a:rPr>
              <a:t>for the Next Generation of Data </a:t>
            </a:r>
            <a:r>
              <a:rPr lang="en-US" sz="2200" dirty="0" smtClean="0">
                <a:latin typeface="Arial" panose="020B0604020202020204" pitchFamily="34" charset="0"/>
                <a:cs typeface="Arial" panose="020B0604020202020204" pitchFamily="34" charset="0"/>
              </a:rPr>
              <a:t>Warehousing” </a:t>
            </a:r>
            <a:r>
              <a:rPr lang="nl-NL" sz="2200" dirty="0">
                <a:latin typeface="Arial" panose="020B0604020202020204" pitchFamily="34" charset="0"/>
                <a:cs typeface="Arial" panose="020B0604020202020204" pitchFamily="34" charset="0"/>
              </a:rPr>
              <a:t>– </a:t>
            </a:r>
            <a:r>
              <a:rPr lang="nl-NL" sz="2200" dirty="0" err="1">
                <a:latin typeface="Arial" panose="020B0604020202020204" pitchFamily="34" charset="0"/>
                <a:cs typeface="Arial" panose="020B0604020202020204" pitchFamily="34" charset="0"/>
              </a:rPr>
              <a:t>Bill</a:t>
            </a:r>
            <a:r>
              <a:rPr lang="nl-NL" sz="2200" dirty="0">
                <a:latin typeface="Arial" panose="020B0604020202020204" pitchFamily="34" charset="0"/>
                <a:cs typeface="Arial" panose="020B0604020202020204" pitchFamily="34" charset="0"/>
              </a:rPr>
              <a:t> </a:t>
            </a:r>
            <a:r>
              <a:rPr lang="nl-NL" sz="2200" dirty="0" err="1" smtClean="0">
                <a:latin typeface="Arial" panose="020B0604020202020204" pitchFamily="34" charset="0"/>
                <a:cs typeface="Arial" panose="020B0604020202020204" pitchFamily="34" charset="0"/>
              </a:rPr>
              <a:t>Inmon</a:t>
            </a:r>
            <a:endParaRPr lang="nl-NL" sz="2200" dirty="0">
              <a:latin typeface="Arial" panose="020B0604020202020204" pitchFamily="34" charset="0"/>
              <a:cs typeface="Arial" panose="020B0604020202020204" pitchFamily="34" charset="0"/>
            </a:endParaRPr>
          </a:p>
          <a:p>
            <a:pPr>
              <a:buNone/>
            </a:pPr>
            <a:r>
              <a:rPr lang="nl-NL" i="1" dirty="0" smtClean="0"/>
              <a:t>“</a:t>
            </a:r>
            <a:r>
              <a:rPr lang="en-US" i="1" dirty="0"/>
              <a:t>The Data Vault is the optimal choice for modeling the EDW in the DW 2.0 </a:t>
            </a:r>
            <a:r>
              <a:rPr lang="en-US" i="1" dirty="0" smtClean="0"/>
              <a:t>framework</a:t>
            </a:r>
            <a:r>
              <a:rPr lang="nl-NL" i="1" dirty="0" smtClean="0"/>
              <a:t>”</a:t>
            </a:r>
          </a:p>
          <a:p>
            <a:pPr marL="342900" indent="-342900">
              <a:buFont typeface="Wingdings" panose="05000000000000000000" pitchFamily="2" charset="2"/>
              <a:buChar char="ü"/>
            </a:pPr>
            <a:r>
              <a:rPr lang="nl-NL" sz="2200" dirty="0">
                <a:latin typeface="Arial" panose="020B0604020202020204" pitchFamily="34" charset="0"/>
                <a:cs typeface="Arial" panose="020B0604020202020204" pitchFamily="34" charset="0"/>
              </a:rPr>
              <a:t>2012 – Data </a:t>
            </a:r>
            <a:r>
              <a:rPr lang="nl-NL" sz="2200" dirty="0" err="1">
                <a:latin typeface="Arial" panose="020B0604020202020204" pitchFamily="34" charset="0"/>
                <a:cs typeface="Arial" panose="020B0604020202020204" pitchFamily="34" charset="0"/>
              </a:rPr>
              <a:t>Vault</a:t>
            </a:r>
            <a:r>
              <a:rPr lang="nl-NL" sz="2200" dirty="0">
                <a:latin typeface="Arial" panose="020B0604020202020204" pitchFamily="34" charset="0"/>
                <a:cs typeface="Arial" panose="020B0604020202020204" pitchFamily="34" charset="0"/>
              </a:rPr>
              <a:t> 2.0 – Dan </a:t>
            </a:r>
            <a:r>
              <a:rPr lang="nl-NL" sz="2200" dirty="0" err="1">
                <a:latin typeface="Arial" panose="020B0604020202020204" pitchFamily="34" charset="0"/>
                <a:cs typeface="Arial" panose="020B0604020202020204" pitchFamily="34" charset="0"/>
              </a:rPr>
              <a:t>Linstedt</a:t>
            </a:r>
            <a:endParaRPr lang="nl-NL" sz="2200" dirty="0">
              <a:latin typeface="Arial" panose="020B0604020202020204" pitchFamily="34" charset="0"/>
              <a:cs typeface="Arial" panose="020B0604020202020204" pitchFamily="34" charset="0"/>
            </a:endParaRPr>
          </a:p>
        </p:txBody>
      </p:sp>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3</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3</a:t>
            </a:fld>
            <a:endParaRPr lang="nl-NL"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576089"/>
            <a:ext cx="1238250"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e toelichting 6"/>
          <p:cNvSpPr/>
          <p:nvPr/>
        </p:nvSpPr>
        <p:spPr bwMode="auto">
          <a:xfrm>
            <a:off x="323528" y="2492896"/>
            <a:ext cx="8574746" cy="3528392"/>
          </a:xfrm>
          <a:prstGeom prst="wedgeEllipseCallout">
            <a:avLst>
              <a:gd name="adj1" fmla="val 35197"/>
              <a:gd name="adj2" fmla="val -76333"/>
            </a:avLst>
          </a:prstGeom>
          <a:solidFill>
            <a:schemeClr val="accent3"/>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a:buNone/>
            </a:pPr>
            <a:r>
              <a:rPr lang="en-US" sz="3200" i="1" dirty="0"/>
              <a:t>“[Every] non-key [attribute] must provide a fact about the key, the whole key, and nothing but the key (so help me </a:t>
            </a:r>
            <a:r>
              <a:rPr lang="en-US" sz="3200" i="1" dirty="0" err="1"/>
              <a:t>Codd</a:t>
            </a:r>
            <a:r>
              <a:rPr lang="en-US" sz="3200" i="1" dirty="0"/>
              <a:t>)” – Bill Kent</a:t>
            </a:r>
          </a:p>
        </p:txBody>
      </p:sp>
      <p:sp>
        <p:nvSpPr>
          <p:cNvPr id="10" name="Ovale toelichting 9"/>
          <p:cNvSpPr/>
          <p:nvPr/>
        </p:nvSpPr>
        <p:spPr bwMode="auto">
          <a:xfrm>
            <a:off x="230202" y="2645296"/>
            <a:ext cx="8820472" cy="3528392"/>
          </a:xfrm>
          <a:prstGeom prst="wedgeEllipseCallout">
            <a:avLst>
              <a:gd name="adj1" fmla="val 33716"/>
              <a:gd name="adj2" fmla="val -77567"/>
            </a:avLst>
          </a:prstGeom>
          <a:solidFill>
            <a:schemeClr val="accent3"/>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a:buNone/>
            </a:pPr>
            <a:r>
              <a:rPr lang="nl-NL" sz="3200" i="1" dirty="0" smtClean="0"/>
              <a:t>“</a:t>
            </a:r>
            <a:r>
              <a:rPr lang="en-US" sz="3200" i="1" dirty="0"/>
              <a:t>A subject oriented, nonvolatile, time-variant collection of data in support of management’s decisions</a:t>
            </a:r>
            <a:r>
              <a:rPr lang="nl-NL" sz="3200" i="1" dirty="0" smtClean="0"/>
              <a:t>” – </a:t>
            </a:r>
            <a:r>
              <a:rPr lang="nl-NL" sz="3200" dirty="0" err="1" smtClean="0"/>
              <a:t>Bill</a:t>
            </a:r>
            <a:r>
              <a:rPr lang="nl-NL" sz="3200" dirty="0" smtClean="0"/>
              <a:t> </a:t>
            </a:r>
            <a:r>
              <a:rPr lang="nl-NL" sz="3200" dirty="0" err="1" smtClean="0"/>
              <a:t>inmon</a:t>
            </a:r>
            <a:endParaRPr lang="nl-NL" sz="3200" dirty="0"/>
          </a:p>
        </p:txBody>
      </p:sp>
      <p:sp>
        <p:nvSpPr>
          <p:cNvPr id="11" name="Ovale toelichting 10"/>
          <p:cNvSpPr/>
          <p:nvPr/>
        </p:nvSpPr>
        <p:spPr bwMode="auto">
          <a:xfrm>
            <a:off x="214549" y="2686526"/>
            <a:ext cx="8820472" cy="3528392"/>
          </a:xfrm>
          <a:prstGeom prst="wedgeEllipseCallout">
            <a:avLst>
              <a:gd name="adj1" fmla="val 33469"/>
              <a:gd name="adj2" fmla="val -86206"/>
            </a:avLst>
          </a:prstGeom>
          <a:solidFill>
            <a:schemeClr val="accent3"/>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a:buNone/>
            </a:pPr>
            <a:r>
              <a:rPr lang="nl-NL" sz="3200" i="1" dirty="0"/>
              <a:t>“</a:t>
            </a:r>
            <a:r>
              <a:rPr lang="en-US" sz="3200" i="1" dirty="0"/>
              <a:t>The Data Vault is the optimal choice for modeling the EDW in the DW 2.0 framework</a:t>
            </a:r>
            <a:r>
              <a:rPr lang="nl-NL" sz="3200" i="1" dirty="0" smtClean="0"/>
              <a:t>” – </a:t>
            </a:r>
            <a:r>
              <a:rPr lang="nl-NL" sz="3200" dirty="0" err="1" smtClean="0"/>
              <a:t>Bill</a:t>
            </a:r>
            <a:r>
              <a:rPr lang="nl-NL" sz="3200" dirty="0" smtClean="0"/>
              <a:t> </a:t>
            </a:r>
            <a:r>
              <a:rPr lang="nl-NL" sz="3200" dirty="0" err="1" smtClean="0"/>
              <a:t>Inmon</a:t>
            </a:r>
            <a:endParaRPr lang="nl-NL" sz="3200" dirty="0"/>
          </a:p>
        </p:txBody>
      </p:sp>
    </p:spTree>
    <p:extLst>
      <p:ext uri="{BB962C8B-B14F-4D97-AF65-F5344CB8AC3E}">
        <p14:creationId xmlns:p14="http://schemas.microsoft.com/office/powerpoint/2010/main" val="342234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 calcmode="lin" valueType="num">
                                      <p:cBhvr additive="base">
                                        <p:cTn id="2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 calcmode="lin" valueType="num">
                                      <p:cBhvr additive="base">
                                        <p:cTn id="4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11"/>
                                        </p:tgtEl>
                                      </p:cBhvr>
                                    </p:animEffect>
                                    <p:set>
                                      <p:cBhvr>
                                        <p:cTn id="69" dur="1" fill="hold">
                                          <p:stCondLst>
                                            <p:cond delay="499"/>
                                          </p:stCondLst>
                                        </p:cTn>
                                        <p:tgtEl>
                                          <p:spTgt spid="11"/>
                                        </p:tgtEl>
                                        <p:attrNameLst>
                                          <p:attrName>style.visibility</p:attrName>
                                        </p:attrNameLst>
                                      </p:cBhvr>
                                      <p:to>
                                        <p:strVal val="hidden"/>
                                      </p:to>
                                    </p:set>
                                  </p:childTnLst>
                                </p:cTn>
                              </p:par>
                              <p:par>
                                <p:cTn id="70" presetID="1" presetClass="entr" presetSubtype="0" fill="hold" nodeType="withEffect">
                                  <p:stCondLst>
                                    <p:cond delay="0"/>
                                  </p:stCondLst>
                                  <p:childTnLst>
                                    <p:set>
                                      <p:cBhvr>
                                        <p:cTn id="71"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4">
                                            <p:txEl>
                                              <p:pRg st="11" end="11"/>
                                            </p:txEl>
                                          </p:spTgt>
                                        </p:tgtEl>
                                        <p:attrNameLst>
                                          <p:attrName>style.visibility</p:attrName>
                                        </p:attrNameLst>
                                      </p:cBhvr>
                                      <p:to>
                                        <p:strVal val="visible"/>
                                      </p:to>
                                    </p:set>
                                    <p:anim calcmode="lin" valueType="num">
                                      <p:cBhvr additive="base">
                                        <p:cTn id="76"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animBg="1"/>
      <p:bldP spid="10" grpId="1" animBg="1"/>
      <p:bldP spid="11" grpId="0" animBg="1"/>
      <p:bldP spid="1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323528" y="977932"/>
            <a:ext cx="8605713" cy="6001643"/>
          </a:xfrm>
          <a:prstGeom prst="rect">
            <a:avLst/>
          </a:prstGeom>
          <a:noFill/>
        </p:spPr>
        <p:txBody>
          <a:bodyPr wrap="square" rtlCol="0">
            <a:spAutoFit/>
          </a:bodyPr>
          <a:lstStyle/>
          <a:p>
            <a:pPr algn="ctr">
              <a:buNone/>
            </a:pPr>
            <a:r>
              <a:rPr lang="nl-NL" sz="3200" b="1" dirty="0" smtClean="0">
                <a:latin typeface="Arial" panose="020B0604020202020204" pitchFamily="34" charset="0"/>
                <a:cs typeface="Arial" panose="020B0604020202020204" pitchFamily="34" charset="0"/>
              </a:rPr>
              <a:t>Historische Achtergrond</a:t>
            </a:r>
          </a:p>
          <a:p>
            <a:pPr marL="285750" indent="-285750">
              <a:buFont typeface="Wingdings" panose="05000000000000000000" pitchFamily="2" charset="2"/>
              <a:buChar char="ü"/>
            </a:pPr>
            <a:r>
              <a:rPr lang="nl-NL" dirty="0" smtClean="0">
                <a:latin typeface="Arial" panose="020B0604020202020204" pitchFamily="34" charset="0"/>
                <a:cs typeface="Arial" panose="020B0604020202020204" pitchFamily="34" charset="0"/>
              </a:rPr>
              <a:t> </a:t>
            </a:r>
            <a:r>
              <a:rPr lang="nl-NL" sz="2200" dirty="0" smtClean="0">
                <a:latin typeface="Arial" panose="020B0604020202020204" pitchFamily="34" charset="0"/>
                <a:cs typeface="Arial" panose="020B0604020202020204" pitchFamily="34" charset="0"/>
              </a:rPr>
              <a:t>1969 – Relationeel model – </a:t>
            </a:r>
            <a:r>
              <a:rPr lang="nl-NL" sz="2200" dirty="0" err="1" smtClean="0">
                <a:latin typeface="Arial" panose="020B0604020202020204" pitchFamily="34" charset="0"/>
                <a:cs typeface="Arial" panose="020B0604020202020204" pitchFamily="34" charset="0"/>
              </a:rPr>
              <a:t>Edgar</a:t>
            </a:r>
            <a:r>
              <a:rPr lang="nl-NL" sz="2200" dirty="0" smtClean="0">
                <a:latin typeface="Arial" panose="020B0604020202020204" pitchFamily="34" charset="0"/>
                <a:cs typeface="Arial" panose="020B0604020202020204" pitchFamily="34" charset="0"/>
              </a:rPr>
              <a:t> F. </a:t>
            </a:r>
            <a:r>
              <a:rPr lang="nl-NL" sz="2200" dirty="0" err="1" smtClean="0">
                <a:latin typeface="Arial" panose="020B0604020202020204" pitchFamily="34" charset="0"/>
                <a:cs typeface="Arial" panose="020B0604020202020204" pitchFamily="34" charset="0"/>
              </a:rPr>
              <a:t>Codd</a:t>
            </a:r>
            <a:endParaRPr lang="nl-NL" sz="2200"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nl-NL" sz="2200" dirty="0" smtClean="0">
                <a:latin typeface="Arial" panose="020B0604020202020204" pitchFamily="34" charset="0"/>
                <a:cs typeface="Arial" panose="020B0604020202020204" pitchFamily="34" charset="0"/>
              </a:rPr>
              <a:t>1971 – 3</a:t>
            </a:r>
            <a:r>
              <a:rPr lang="nl-NL" sz="2200" baseline="30000" dirty="0" smtClean="0">
                <a:latin typeface="Arial" panose="020B0604020202020204" pitchFamily="34" charset="0"/>
                <a:cs typeface="Arial" panose="020B0604020202020204" pitchFamily="34" charset="0"/>
              </a:rPr>
              <a:t>e</a:t>
            </a:r>
            <a:r>
              <a:rPr lang="nl-NL" sz="2200" dirty="0" smtClean="0">
                <a:latin typeface="Arial" panose="020B0604020202020204" pitchFamily="34" charset="0"/>
                <a:cs typeface="Arial" panose="020B0604020202020204" pitchFamily="34" charset="0"/>
              </a:rPr>
              <a:t> normaalvorm – </a:t>
            </a:r>
            <a:r>
              <a:rPr lang="nl-NL" sz="2200" dirty="0" err="1">
                <a:latin typeface="Arial" panose="020B0604020202020204" pitchFamily="34" charset="0"/>
                <a:cs typeface="Arial" panose="020B0604020202020204" pitchFamily="34" charset="0"/>
              </a:rPr>
              <a:t>Edgar</a:t>
            </a:r>
            <a:r>
              <a:rPr lang="nl-NL" sz="2200" dirty="0">
                <a:latin typeface="Arial" panose="020B0604020202020204" pitchFamily="34" charset="0"/>
                <a:cs typeface="Arial" panose="020B0604020202020204" pitchFamily="34" charset="0"/>
              </a:rPr>
              <a:t> F. </a:t>
            </a:r>
            <a:r>
              <a:rPr lang="nl-NL" sz="2200" dirty="0" err="1" smtClean="0">
                <a:latin typeface="Arial" panose="020B0604020202020204" pitchFamily="34" charset="0"/>
                <a:cs typeface="Arial" panose="020B0604020202020204" pitchFamily="34" charset="0"/>
              </a:rPr>
              <a:t>Codd</a:t>
            </a:r>
            <a:endParaRPr lang="nl-NL" sz="2200" dirty="0" smtClean="0">
              <a:latin typeface="Arial" panose="020B0604020202020204" pitchFamily="34" charset="0"/>
              <a:cs typeface="Arial" panose="020B0604020202020204" pitchFamily="34" charset="0"/>
            </a:endParaRPr>
          </a:p>
          <a:p>
            <a:pPr>
              <a:buNone/>
            </a:pPr>
            <a:r>
              <a:rPr lang="en-US" i="1" dirty="0" smtClean="0"/>
              <a:t>“[</a:t>
            </a:r>
            <a:r>
              <a:rPr lang="en-US" i="1" dirty="0"/>
              <a:t>Every] non-key [attribute] must provide a fact about the key, the whole key, and nothing but the </a:t>
            </a:r>
            <a:r>
              <a:rPr lang="en-US" i="1" dirty="0" smtClean="0"/>
              <a:t>key (so help me </a:t>
            </a:r>
            <a:r>
              <a:rPr lang="en-US" i="1" dirty="0" err="1" smtClean="0"/>
              <a:t>Codd</a:t>
            </a:r>
            <a:r>
              <a:rPr lang="en-US" i="1" dirty="0" smtClean="0"/>
              <a:t>)” – Bill Kent</a:t>
            </a:r>
          </a:p>
          <a:p>
            <a:pPr marL="342900" indent="-342900">
              <a:buFont typeface="Wingdings" panose="05000000000000000000" pitchFamily="2" charset="2"/>
              <a:buChar char="ü"/>
            </a:pPr>
            <a:r>
              <a:rPr lang="nl-NL" sz="2200" dirty="0" smtClean="0">
                <a:latin typeface="Arial" panose="020B0604020202020204" pitchFamily="34" charset="0"/>
                <a:cs typeface="Arial" panose="020B0604020202020204" pitchFamily="34" charset="0"/>
              </a:rPr>
              <a:t>1992 – “Building </a:t>
            </a:r>
            <a:r>
              <a:rPr lang="nl-NL" sz="2200" dirty="0">
                <a:latin typeface="Arial" panose="020B0604020202020204" pitchFamily="34" charset="0"/>
                <a:cs typeface="Arial" panose="020B0604020202020204" pitchFamily="34" charset="0"/>
              </a:rPr>
              <a:t>the Data </a:t>
            </a:r>
            <a:r>
              <a:rPr lang="nl-NL" sz="2200" dirty="0" smtClean="0">
                <a:latin typeface="Arial" panose="020B0604020202020204" pitchFamily="34" charset="0"/>
                <a:cs typeface="Arial" panose="020B0604020202020204" pitchFamily="34" charset="0"/>
              </a:rPr>
              <a:t>Warehouse” </a:t>
            </a:r>
            <a:r>
              <a:rPr lang="nl-NL" sz="2200" dirty="0">
                <a:latin typeface="Arial" panose="020B0604020202020204" pitchFamily="34" charset="0"/>
                <a:cs typeface="Arial" panose="020B0604020202020204" pitchFamily="34" charset="0"/>
              </a:rPr>
              <a:t>– </a:t>
            </a:r>
            <a:r>
              <a:rPr lang="nl-NL" sz="2200" dirty="0" err="1">
                <a:latin typeface="Arial" panose="020B0604020202020204" pitchFamily="34" charset="0"/>
                <a:cs typeface="Arial" panose="020B0604020202020204" pitchFamily="34" charset="0"/>
              </a:rPr>
              <a:t>Bill</a:t>
            </a:r>
            <a:r>
              <a:rPr lang="nl-NL" sz="2200" dirty="0">
                <a:latin typeface="Arial" panose="020B0604020202020204" pitchFamily="34" charset="0"/>
                <a:cs typeface="Arial" panose="020B0604020202020204" pitchFamily="34" charset="0"/>
              </a:rPr>
              <a:t> </a:t>
            </a:r>
            <a:r>
              <a:rPr lang="nl-NL" sz="2200" dirty="0" err="1" smtClean="0">
                <a:latin typeface="Arial" panose="020B0604020202020204" pitchFamily="34" charset="0"/>
                <a:cs typeface="Arial" panose="020B0604020202020204" pitchFamily="34" charset="0"/>
              </a:rPr>
              <a:t>Inmon</a:t>
            </a:r>
            <a:endParaRPr lang="nl-NL" sz="2200" dirty="0" smtClean="0">
              <a:latin typeface="Arial" panose="020B0604020202020204" pitchFamily="34" charset="0"/>
              <a:cs typeface="Arial" panose="020B0604020202020204" pitchFamily="34" charset="0"/>
            </a:endParaRPr>
          </a:p>
          <a:p>
            <a:pPr>
              <a:buNone/>
            </a:pPr>
            <a:r>
              <a:rPr lang="nl-NL" i="1" dirty="0" smtClean="0"/>
              <a:t>“</a:t>
            </a:r>
            <a:r>
              <a:rPr lang="en-US" i="1" dirty="0" smtClean="0"/>
              <a:t>A subject oriented, nonvolatile, time-variant collection of data in support of management’s decisions</a:t>
            </a:r>
            <a:r>
              <a:rPr lang="nl-NL" i="1" dirty="0" smtClean="0"/>
              <a:t>”</a:t>
            </a:r>
          </a:p>
          <a:p>
            <a:pPr marL="342900" indent="-342900">
              <a:buFont typeface="Wingdings" panose="05000000000000000000" pitchFamily="2" charset="2"/>
              <a:buChar char="ü"/>
            </a:pPr>
            <a:r>
              <a:rPr lang="nl-NL" sz="2200" dirty="0" smtClean="0">
                <a:latin typeface="Arial" panose="020B0604020202020204" pitchFamily="34" charset="0"/>
                <a:cs typeface="Arial" panose="020B0604020202020204" pitchFamily="34" charset="0"/>
              </a:rPr>
              <a:t>1996 </a:t>
            </a:r>
            <a:r>
              <a:rPr lang="nl-NL" sz="2200" dirty="0">
                <a:latin typeface="Arial" panose="020B0604020202020204" pitchFamily="34" charset="0"/>
                <a:cs typeface="Arial" panose="020B0604020202020204" pitchFamily="34" charset="0"/>
              </a:rPr>
              <a:t>– </a:t>
            </a:r>
            <a:r>
              <a:rPr lang="nl-NL" sz="2200" dirty="0" smtClean="0">
                <a:latin typeface="Arial" panose="020B0604020202020204" pitchFamily="34" charset="0"/>
                <a:cs typeface="Arial" panose="020B0604020202020204" pitchFamily="34" charset="0"/>
              </a:rPr>
              <a:t>“The Data Warehouse Toolkit” </a:t>
            </a:r>
            <a:r>
              <a:rPr lang="nl-NL" sz="2200" dirty="0">
                <a:latin typeface="Arial" panose="020B0604020202020204" pitchFamily="34" charset="0"/>
                <a:cs typeface="Arial" panose="020B0604020202020204" pitchFamily="34" charset="0"/>
              </a:rPr>
              <a:t>– Ralph </a:t>
            </a:r>
            <a:r>
              <a:rPr lang="nl-NL" sz="2200" dirty="0" err="1" smtClean="0">
                <a:latin typeface="Arial" panose="020B0604020202020204" pitchFamily="34" charset="0"/>
                <a:cs typeface="Arial" panose="020B0604020202020204" pitchFamily="34" charset="0"/>
              </a:rPr>
              <a:t>Kimball</a:t>
            </a:r>
            <a:endParaRPr lang="nl-NL" sz="2200"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nl-NL" sz="2200" dirty="0" smtClean="0">
                <a:latin typeface="Arial" panose="020B0604020202020204" pitchFamily="34" charset="0"/>
                <a:cs typeface="Arial" panose="020B0604020202020204" pitchFamily="34" charset="0"/>
              </a:rPr>
              <a:t>1997 </a:t>
            </a:r>
            <a:r>
              <a:rPr lang="nl-NL" sz="2200" dirty="0">
                <a:latin typeface="Arial" panose="020B0604020202020204" pitchFamily="34" charset="0"/>
                <a:cs typeface="Arial" panose="020B0604020202020204" pitchFamily="34" charset="0"/>
              </a:rPr>
              <a:t>– “A </a:t>
            </a:r>
            <a:r>
              <a:rPr lang="nl-NL" sz="2200" dirty="0" err="1">
                <a:latin typeface="Arial" panose="020B0604020202020204" pitchFamily="34" charset="0"/>
                <a:cs typeface="Arial" panose="020B0604020202020204" pitchFamily="34" charset="0"/>
              </a:rPr>
              <a:t>Dimensional</a:t>
            </a:r>
            <a:r>
              <a:rPr lang="nl-NL" sz="2200" dirty="0">
                <a:latin typeface="Arial" panose="020B0604020202020204" pitchFamily="34" charset="0"/>
                <a:cs typeface="Arial" panose="020B0604020202020204" pitchFamily="34" charset="0"/>
              </a:rPr>
              <a:t> </a:t>
            </a:r>
            <a:r>
              <a:rPr lang="nl-NL" sz="2200" dirty="0" err="1">
                <a:latin typeface="Arial" panose="020B0604020202020204" pitchFamily="34" charset="0"/>
                <a:cs typeface="Arial" panose="020B0604020202020204" pitchFamily="34" charset="0"/>
              </a:rPr>
              <a:t>Modeling</a:t>
            </a:r>
            <a:r>
              <a:rPr lang="nl-NL" sz="2200" dirty="0">
                <a:latin typeface="Arial" panose="020B0604020202020204" pitchFamily="34" charset="0"/>
                <a:cs typeface="Arial" panose="020B0604020202020204" pitchFamily="34" charset="0"/>
              </a:rPr>
              <a:t> Manifesto</a:t>
            </a:r>
            <a:r>
              <a:rPr lang="nl-NL" sz="2200" dirty="0" smtClean="0">
                <a:latin typeface="Arial" panose="020B0604020202020204" pitchFamily="34" charset="0"/>
                <a:cs typeface="Arial" panose="020B0604020202020204" pitchFamily="34" charset="0"/>
              </a:rPr>
              <a:t>” – Ralph </a:t>
            </a:r>
            <a:r>
              <a:rPr lang="nl-NL" sz="2200" dirty="0" err="1" smtClean="0">
                <a:latin typeface="Arial" panose="020B0604020202020204" pitchFamily="34" charset="0"/>
                <a:cs typeface="Arial" panose="020B0604020202020204" pitchFamily="34" charset="0"/>
              </a:rPr>
              <a:t>Kimball</a:t>
            </a:r>
            <a:endParaRPr lang="nl-NL" sz="2200"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nl-NL" sz="2200" dirty="0" smtClean="0">
                <a:latin typeface="Arial" panose="020B0604020202020204" pitchFamily="34" charset="0"/>
                <a:cs typeface="Arial" panose="020B0604020202020204" pitchFamily="34" charset="0"/>
              </a:rPr>
              <a:t>2002 – Data </a:t>
            </a:r>
            <a:r>
              <a:rPr lang="nl-NL" sz="2200" dirty="0" err="1" smtClean="0">
                <a:latin typeface="Arial" panose="020B0604020202020204" pitchFamily="34" charset="0"/>
                <a:cs typeface="Arial" panose="020B0604020202020204" pitchFamily="34" charset="0"/>
              </a:rPr>
              <a:t>Vault</a:t>
            </a:r>
            <a:r>
              <a:rPr lang="nl-NL" sz="2200" dirty="0" smtClean="0">
                <a:latin typeface="Arial" panose="020B0604020202020204" pitchFamily="34" charset="0"/>
                <a:cs typeface="Arial" panose="020B0604020202020204" pitchFamily="34" charset="0"/>
              </a:rPr>
              <a:t> – Dan </a:t>
            </a:r>
            <a:r>
              <a:rPr lang="nl-NL" sz="2200" dirty="0" err="1" smtClean="0">
                <a:latin typeface="Arial" panose="020B0604020202020204" pitchFamily="34" charset="0"/>
                <a:cs typeface="Arial" panose="020B0604020202020204" pitchFamily="34" charset="0"/>
              </a:rPr>
              <a:t>Linstedt</a:t>
            </a:r>
            <a:endParaRPr lang="nl-NL" sz="2200"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nl-NL" sz="2200" dirty="0" smtClean="0">
                <a:latin typeface="Arial" panose="020B0604020202020204" pitchFamily="34" charset="0"/>
                <a:cs typeface="Arial" panose="020B0604020202020204" pitchFamily="34" charset="0"/>
              </a:rPr>
              <a:t>2008 </a:t>
            </a:r>
            <a:r>
              <a:rPr lang="nl-NL" sz="2200" dirty="0">
                <a:latin typeface="Arial" panose="020B0604020202020204" pitchFamily="34" charset="0"/>
                <a:cs typeface="Arial" panose="020B0604020202020204" pitchFamily="34" charset="0"/>
              </a:rPr>
              <a:t>–</a:t>
            </a:r>
            <a:r>
              <a:rPr lang="nl-NL" sz="2200" dirty="0" smtClean="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DW 2.0 </a:t>
            </a:r>
            <a:r>
              <a:rPr lang="en-US" sz="2200" dirty="0" smtClean="0">
                <a:latin typeface="Arial" panose="020B0604020202020204" pitchFamily="34" charset="0"/>
                <a:cs typeface="Arial" panose="020B0604020202020204" pitchFamily="34" charset="0"/>
              </a:rPr>
              <a:t>– “Architecture </a:t>
            </a:r>
            <a:r>
              <a:rPr lang="en-US" sz="2200" dirty="0">
                <a:latin typeface="Arial" panose="020B0604020202020204" pitchFamily="34" charset="0"/>
                <a:cs typeface="Arial" panose="020B0604020202020204" pitchFamily="34" charset="0"/>
              </a:rPr>
              <a:t>for the Next Generation of Data </a:t>
            </a:r>
            <a:r>
              <a:rPr lang="en-US" sz="2200" dirty="0" smtClean="0">
                <a:latin typeface="Arial" panose="020B0604020202020204" pitchFamily="34" charset="0"/>
                <a:cs typeface="Arial" panose="020B0604020202020204" pitchFamily="34" charset="0"/>
              </a:rPr>
              <a:t>Warehousing” </a:t>
            </a:r>
            <a:r>
              <a:rPr lang="nl-NL" sz="2200" dirty="0">
                <a:latin typeface="Arial" panose="020B0604020202020204" pitchFamily="34" charset="0"/>
                <a:cs typeface="Arial" panose="020B0604020202020204" pitchFamily="34" charset="0"/>
              </a:rPr>
              <a:t>– </a:t>
            </a:r>
            <a:r>
              <a:rPr lang="nl-NL" sz="2200" dirty="0" err="1">
                <a:latin typeface="Arial" panose="020B0604020202020204" pitchFamily="34" charset="0"/>
                <a:cs typeface="Arial" panose="020B0604020202020204" pitchFamily="34" charset="0"/>
              </a:rPr>
              <a:t>Bill</a:t>
            </a:r>
            <a:r>
              <a:rPr lang="nl-NL" sz="2200" dirty="0">
                <a:latin typeface="Arial" panose="020B0604020202020204" pitchFamily="34" charset="0"/>
                <a:cs typeface="Arial" panose="020B0604020202020204" pitchFamily="34" charset="0"/>
              </a:rPr>
              <a:t> </a:t>
            </a:r>
            <a:r>
              <a:rPr lang="nl-NL" sz="2200" dirty="0" err="1" smtClean="0">
                <a:latin typeface="Arial" panose="020B0604020202020204" pitchFamily="34" charset="0"/>
                <a:cs typeface="Arial" panose="020B0604020202020204" pitchFamily="34" charset="0"/>
              </a:rPr>
              <a:t>Inmon</a:t>
            </a:r>
            <a:endParaRPr lang="nl-NL" sz="2200" dirty="0">
              <a:latin typeface="Arial" panose="020B0604020202020204" pitchFamily="34" charset="0"/>
              <a:cs typeface="Arial" panose="020B0604020202020204" pitchFamily="34" charset="0"/>
            </a:endParaRPr>
          </a:p>
          <a:p>
            <a:pPr>
              <a:buNone/>
            </a:pPr>
            <a:r>
              <a:rPr lang="nl-NL" i="1" dirty="0" smtClean="0"/>
              <a:t>“</a:t>
            </a:r>
            <a:r>
              <a:rPr lang="en-US" i="1" dirty="0"/>
              <a:t>The Data Vault is the optimal choice for modeling the EDW in the DW 2.0 </a:t>
            </a:r>
            <a:r>
              <a:rPr lang="en-US" i="1" dirty="0" smtClean="0"/>
              <a:t>framework</a:t>
            </a:r>
            <a:r>
              <a:rPr lang="nl-NL" i="1" dirty="0" smtClean="0"/>
              <a:t>”</a:t>
            </a:r>
          </a:p>
          <a:p>
            <a:pPr marL="342900" indent="-342900">
              <a:buFont typeface="Wingdings" panose="05000000000000000000" pitchFamily="2" charset="2"/>
              <a:buChar char="ü"/>
            </a:pPr>
            <a:r>
              <a:rPr lang="nl-NL" sz="2200" dirty="0">
                <a:latin typeface="Arial" panose="020B0604020202020204" pitchFamily="34" charset="0"/>
                <a:cs typeface="Arial" panose="020B0604020202020204" pitchFamily="34" charset="0"/>
              </a:rPr>
              <a:t>2012 – Data </a:t>
            </a:r>
            <a:r>
              <a:rPr lang="nl-NL" sz="2200" dirty="0" err="1">
                <a:latin typeface="Arial" panose="020B0604020202020204" pitchFamily="34" charset="0"/>
                <a:cs typeface="Arial" panose="020B0604020202020204" pitchFamily="34" charset="0"/>
              </a:rPr>
              <a:t>Vault</a:t>
            </a:r>
            <a:r>
              <a:rPr lang="nl-NL" sz="2200" dirty="0">
                <a:latin typeface="Arial" panose="020B0604020202020204" pitchFamily="34" charset="0"/>
                <a:cs typeface="Arial" panose="020B0604020202020204" pitchFamily="34" charset="0"/>
              </a:rPr>
              <a:t> 2.0 – Dan </a:t>
            </a:r>
            <a:r>
              <a:rPr lang="nl-NL" sz="2200" dirty="0" err="1">
                <a:latin typeface="Arial" panose="020B0604020202020204" pitchFamily="34" charset="0"/>
                <a:cs typeface="Arial" panose="020B0604020202020204" pitchFamily="34" charset="0"/>
              </a:rPr>
              <a:t>Linstedt</a:t>
            </a:r>
            <a:endParaRPr lang="nl-NL" sz="2200" dirty="0">
              <a:latin typeface="Arial" panose="020B0604020202020204" pitchFamily="34" charset="0"/>
              <a:cs typeface="Arial" panose="020B0604020202020204" pitchFamily="34" charset="0"/>
            </a:endParaRPr>
          </a:p>
        </p:txBody>
      </p:sp>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4</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4</a:t>
            </a:fld>
            <a:endParaRPr lang="nl-NL"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576089"/>
            <a:ext cx="1238250"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261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5</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5</a:t>
            </a:fld>
            <a:endParaRPr lang="nl-NL" dirty="0"/>
          </a:p>
        </p:txBody>
      </p:sp>
      <p:sp>
        <p:nvSpPr>
          <p:cNvPr id="4" name="Tekstvak 3"/>
          <p:cNvSpPr txBox="1"/>
          <p:nvPr/>
        </p:nvSpPr>
        <p:spPr>
          <a:xfrm>
            <a:off x="323528" y="1052736"/>
            <a:ext cx="8605713" cy="4795159"/>
          </a:xfrm>
          <a:prstGeom prst="rect">
            <a:avLst/>
          </a:prstGeom>
          <a:noFill/>
        </p:spPr>
        <p:txBody>
          <a:bodyPr wrap="square" rtlCol="0">
            <a:spAutoFit/>
          </a:bodyPr>
          <a:lstStyle/>
          <a:p>
            <a:pPr algn="ctr">
              <a:buNone/>
            </a:pPr>
            <a:r>
              <a:rPr lang="nl-NL" sz="3600" b="1" dirty="0" smtClean="0">
                <a:latin typeface="Arial" panose="020B0604020202020204" pitchFamily="34" charset="0"/>
                <a:cs typeface="Arial" panose="020B0604020202020204" pitchFamily="34" charset="0"/>
              </a:rPr>
              <a:t>Waarom: </a:t>
            </a:r>
            <a:r>
              <a:rPr lang="nl-NL" sz="3600" dirty="0" smtClean="0">
                <a:latin typeface="Arial" panose="020B0604020202020204" pitchFamily="34" charset="0"/>
                <a:cs typeface="Arial" panose="020B0604020202020204" pitchFamily="34" charset="0"/>
              </a:rPr>
              <a:t>Problemen Data </a:t>
            </a:r>
            <a:r>
              <a:rPr lang="nl-NL" sz="3600" dirty="0" err="1" smtClean="0">
                <a:latin typeface="Arial" panose="020B0604020202020204" pitchFamily="34" charset="0"/>
                <a:cs typeface="Arial" panose="020B0604020202020204" pitchFamily="34" charset="0"/>
              </a:rPr>
              <a:t>Warehousing</a:t>
            </a:r>
            <a:r>
              <a:rPr lang="nl-NL" sz="3600" b="1" dirty="0" smtClean="0">
                <a:latin typeface="Arial" panose="020B0604020202020204" pitchFamily="34" charset="0"/>
                <a:cs typeface="Arial" panose="020B0604020202020204" pitchFamily="34" charset="0"/>
              </a:rPr>
              <a:t> </a:t>
            </a:r>
          </a:p>
          <a:p>
            <a:pPr marL="514350" indent="-514350">
              <a:buFont typeface="+mj-lt"/>
              <a:buAutoNum type="arabicPeriod"/>
            </a:pPr>
            <a:r>
              <a:rPr lang="nl-NL" sz="2800" dirty="0" smtClean="0">
                <a:latin typeface="Arial" panose="020B0604020202020204" pitchFamily="34" charset="0"/>
                <a:cs typeface="Arial" panose="020B0604020202020204" pitchFamily="34" charset="0"/>
              </a:rPr>
              <a:t>De enige Constante is verandering</a:t>
            </a:r>
            <a:br>
              <a:rPr lang="nl-NL" sz="2800" dirty="0" smtClean="0">
                <a:latin typeface="Arial" panose="020B0604020202020204" pitchFamily="34" charset="0"/>
                <a:cs typeface="Arial" panose="020B0604020202020204" pitchFamily="34" charset="0"/>
              </a:rPr>
            </a:br>
            <a:r>
              <a:rPr lang="en-US" sz="2000" i="1" dirty="0"/>
              <a:t>"It is not the strongest of the species that survives, nor the most intelligent that survives. It is the one that is the most adaptable to change." - </a:t>
            </a:r>
            <a:r>
              <a:rPr lang="en-US" sz="2000" dirty="0"/>
              <a:t>Charles Darwin</a:t>
            </a:r>
          </a:p>
          <a:p>
            <a:pPr marL="514350" indent="-514350">
              <a:buFont typeface="+mj-lt"/>
              <a:buAutoNum type="arabicPeriod"/>
            </a:pPr>
            <a:r>
              <a:rPr lang="en-US" sz="2800" dirty="0" smtClean="0">
                <a:latin typeface="Arial" panose="020B0604020202020204" pitchFamily="34" charset="0"/>
                <a:cs typeface="Arial" panose="020B0604020202020204" pitchFamily="34" charset="0"/>
              </a:rPr>
              <a:t> Grote </a:t>
            </a:r>
            <a:r>
              <a:rPr lang="en-US" sz="2800" dirty="0" err="1" smtClean="0">
                <a:latin typeface="Arial" panose="020B0604020202020204" pitchFamily="34" charset="0"/>
                <a:cs typeface="Arial" panose="020B0604020202020204" pitchFamily="34" charset="0"/>
              </a:rPr>
              <a:t>hoeveelheden</a:t>
            </a:r>
            <a:r>
              <a:rPr lang="en-US" sz="2800" dirty="0" smtClean="0">
                <a:latin typeface="Arial" panose="020B0604020202020204" pitchFamily="34" charset="0"/>
                <a:cs typeface="Arial" panose="020B0604020202020204" pitchFamily="34" charset="0"/>
              </a:rPr>
              <a:t> data</a:t>
            </a:r>
            <a:br>
              <a:rPr lang="en-US" sz="28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“Volume, Velocity, Variety, Variability, Veracity, </a:t>
            </a:r>
            <a:r>
              <a:rPr lang="en-US" sz="2000" dirty="0" err="1" smtClean="0">
                <a:latin typeface="Arial" panose="020B0604020202020204" pitchFamily="34" charset="0"/>
                <a:cs typeface="Arial" panose="020B0604020202020204" pitchFamily="34" charset="0"/>
              </a:rPr>
              <a:t>Visualisation</a:t>
            </a:r>
            <a:r>
              <a:rPr lang="en-US" sz="2000" dirty="0" smtClean="0">
                <a:latin typeface="Arial" panose="020B0604020202020204" pitchFamily="34" charset="0"/>
                <a:cs typeface="Arial" panose="020B0604020202020204" pitchFamily="34" charset="0"/>
              </a:rPr>
              <a:t>, &amp; Value”</a:t>
            </a:r>
            <a:endParaRPr lang="en-US" sz="2000" dirty="0">
              <a:latin typeface="Arial" panose="020B0604020202020204" pitchFamily="34" charset="0"/>
              <a:cs typeface="Arial" panose="020B0604020202020204" pitchFamily="34" charset="0"/>
            </a:endParaRPr>
          </a:p>
          <a:p>
            <a:pPr marL="514350" indent="-514350">
              <a:buFont typeface="+mj-lt"/>
              <a:buAutoNum type="arabicPeriod"/>
            </a:pP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Complexiteit</a:t>
            </a:r>
            <a:endParaRPr lang="en-US" sz="2800" dirty="0" smtClean="0">
              <a:latin typeface="Arial" panose="020B0604020202020204" pitchFamily="34" charset="0"/>
              <a:cs typeface="Arial" panose="020B0604020202020204" pitchFamily="34" charset="0"/>
            </a:endParaRPr>
          </a:p>
          <a:p>
            <a:pPr marL="514350" indent="-514350">
              <a:buFont typeface="+mj-lt"/>
              <a:buAutoNum type="arabicPeriod"/>
            </a:pP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Klant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Domein</a:t>
            </a:r>
            <a:endParaRPr lang="en-US" sz="2800" dirty="0" smtClean="0">
              <a:latin typeface="Arial" panose="020B0604020202020204" pitchFamily="34" charset="0"/>
              <a:cs typeface="Arial" panose="020B0604020202020204" pitchFamily="34" charset="0"/>
            </a:endParaRPr>
          </a:p>
          <a:p>
            <a:pPr marL="514350" indent="-514350">
              <a:buFont typeface="+mj-lt"/>
              <a:buAutoNum type="arabicPeriod"/>
            </a:pP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Flexibiliteit</a:t>
            </a:r>
            <a:endParaRPr lang="en-US" sz="2800" dirty="0">
              <a:latin typeface="Arial" panose="020B0604020202020204" pitchFamily="34" charset="0"/>
              <a:cs typeface="Arial" panose="020B0604020202020204" pitchFamily="34" charset="0"/>
            </a:endParaRPr>
          </a:p>
          <a:p>
            <a:pPr marL="342900" indent="-342900">
              <a:buFont typeface="+mj-lt"/>
              <a:buAutoNum type="arabicPeriod"/>
            </a:pPr>
            <a:endParaRPr lang="nl-N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9603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6</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6</a:t>
            </a:fld>
            <a:endParaRPr lang="nl-NL" dirty="0"/>
          </a:p>
        </p:txBody>
      </p:sp>
      <p:sp>
        <p:nvSpPr>
          <p:cNvPr id="4" name="Tekstvak 3"/>
          <p:cNvSpPr txBox="1"/>
          <p:nvPr/>
        </p:nvSpPr>
        <p:spPr>
          <a:xfrm>
            <a:off x="323528" y="1052736"/>
            <a:ext cx="8605713" cy="5324535"/>
          </a:xfrm>
          <a:prstGeom prst="rect">
            <a:avLst/>
          </a:prstGeom>
          <a:noFill/>
        </p:spPr>
        <p:txBody>
          <a:bodyPr wrap="square" rtlCol="0">
            <a:spAutoFit/>
          </a:bodyPr>
          <a:lstStyle/>
          <a:p>
            <a:pPr algn="ctr">
              <a:buNone/>
            </a:pPr>
            <a:r>
              <a:rPr lang="nl-NL" sz="3600" b="1" dirty="0" smtClean="0">
                <a:latin typeface="Arial" panose="020B0604020202020204" pitchFamily="34" charset="0"/>
                <a:cs typeface="Arial" panose="020B0604020202020204" pitchFamily="34" charset="0"/>
              </a:rPr>
              <a:t>Focus</a:t>
            </a:r>
          </a:p>
          <a:p>
            <a:pPr>
              <a:buNone/>
            </a:pPr>
            <a:r>
              <a:rPr lang="nl-NL" sz="3200" dirty="0" smtClean="0">
                <a:latin typeface="Arial" panose="020B0604020202020204" pitchFamily="34" charset="0"/>
                <a:cs typeface="Arial" panose="020B0604020202020204" pitchFamily="34" charset="0"/>
              </a:rPr>
              <a:t> Bedrijfsprocessen</a:t>
            </a:r>
          </a:p>
          <a:p>
            <a:pPr>
              <a:buNone/>
            </a:pPr>
            <a:endParaRPr lang="nl-NL" sz="2000" dirty="0" smtClean="0">
              <a:latin typeface="Arial" panose="020B0604020202020204" pitchFamily="34" charset="0"/>
              <a:cs typeface="Arial" panose="020B0604020202020204" pitchFamily="34" charset="0"/>
            </a:endParaRPr>
          </a:p>
          <a:p>
            <a:pPr algn="ctr">
              <a:buNone/>
            </a:pPr>
            <a:r>
              <a:rPr lang="nl-NL" sz="3600" dirty="0" smtClean="0">
                <a:latin typeface="Arial" panose="020B0604020202020204" pitchFamily="34" charset="0"/>
                <a:cs typeface="Arial" panose="020B0604020202020204" pitchFamily="34" charset="0"/>
              </a:rPr>
              <a:t>Hiervoor kent Data </a:t>
            </a:r>
            <a:r>
              <a:rPr lang="nl-NL" sz="3600" dirty="0" err="1" smtClean="0">
                <a:latin typeface="Arial" panose="020B0604020202020204" pitchFamily="34" charset="0"/>
                <a:cs typeface="Arial" panose="020B0604020202020204" pitchFamily="34" charset="0"/>
              </a:rPr>
              <a:t>Vault</a:t>
            </a:r>
            <a:r>
              <a:rPr lang="nl-NL" sz="3600" dirty="0" smtClean="0">
                <a:latin typeface="Arial" panose="020B0604020202020204" pitchFamily="34" charset="0"/>
                <a:cs typeface="Arial" panose="020B0604020202020204" pitchFamily="34" charset="0"/>
              </a:rPr>
              <a:t> de volgende Entiteiten</a:t>
            </a:r>
          </a:p>
          <a:p>
            <a:pPr marL="457200" indent="-457200"/>
            <a:r>
              <a:rPr lang="nl-NL" sz="2800" dirty="0" smtClean="0">
                <a:latin typeface="Arial" panose="020B0604020202020204" pitchFamily="34" charset="0"/>
                <a:cs typeface="Arial" panose="020B0604020202020204" pitchFamily="34" charset="0"/>
              </a:rPr>
              <a:t>Business Keys (Hubs)</a:t>
            </a:r>
          </a:p>
          <a:p>
            <a:pPr marL="457200" indent="-457200"/>
            <a:r>
              <a:rPr lang="nl-NL" sz="2800" dirty="0" smtClean="0">
                <a:latin typeface="Arial" panose="020B0604020202020204" pitchFamily="34" charset="0"/>
                <a:cs typeface="Arial" panose="020B0604020202020204" pitchFamily="34" charset="0"/>
              </a:rPr>
              <a:t>Relaties/Processen (Links)</a:t>
            </a:r>
          </a:p>
          <a:p>
            <a:pPr marL="457200" indent="-457200"/>
            <a:r>
              <a:rPr lang="nl-NL" sz="2800" dirty="0" smtClean="0">
                <a:latin typeface="Arial" panose="020B0604020202020204" pitchFamily="34" charset="0"/>
                <a:cs typeface="Arial" panose="020B0604020202020204" pitchFamily="34" charset="0"/>
              </a:rPr>
              <a:t>Beschrijvende elementen van deze entiteiten (Satellieten)</a:t>
            </a:r>
          </a:p>
          <a:p>
            <a:pPr marL="457200" indent="-457200"/>
            <a:r>
              <a:rPr lang="nl-NL" sz="2800" dirty="0" smtClean="0">
                <a:latin typeface="Arial" panose="020B0604020202020204" pitchFamily="34" charset="0"/>
                <a:cs typeface="Arial" panose="020B0604020202020204" pitchFamily="34" charset="0"/>
              </a:rPr>
              <a:t>Opzoekwaarden (</a:t>
            </a:r>
            <a:r>
              <a:rPr lang="nl-NL" sz="2800" dirty="0">
                <a:latin typeface="Arial" panose="020B0604020202020204" pitchFamily="34" charset="0"/>
                <a:cs typeface="Arial" panose="020B0604020202020204" pitchFamily="34" charset="0"/>
              </a:rPr>
              <a:t>R</a:t>
            </a:r>
            <a:r>
              <a:rPr lang="nl-NL" sz="2800" dirty="0" smtClean="0">
                <a:latin typeface="Arial" panose="020B0604020202020204" pitchFamily="34" charset="0"/>
                <a:cs typeface="Arial" panose="020B0604020202020204" pitchFamily="34" charset="0"/>
              </a:rPr>
              <a:t>eference)</a:t>
            </a:r>
            <a:endParaRPr lang="nl-NL" sz="2800" dirty="0">
              <a:latin typeface="Arial" panose="020B0604020202020204" pitchFamily="34" charset="0"/>
              <a:cs typeface="Arial" panose="020B0604020202020204" pitchFamily="34" charset="0"/>
            </a:endParaRPr>
          </a:p>
        </p:txBody>
      </p:sp>
      <p:sp>
        <p:nvSpPr>
          <p:cNvPr id="5" name="Tekstvak 4"/>
          <p:cNvSpPr txBox="1"/>
          <p:nvPr/>
        </p:nvSpPr>
        <p:spPr>
          <a:xfrm>
            <a:off x="5292080" y="1700808"/>
            <a:ext cx="2088232" cy="584775"/>
          </a:xfrm>
          <a:prstGeom prst="rect">
            <a:avLst/>
          </a:prstGeom>
          <a:noFill/>
        </p:spPr>
        <p:txBody>
          <a:bodyPr wrap="square" rtlCol="0">
            <a:spAutoFit/>
          </a:bodyPr>
          <a:lstStyle/>
          <a:p>
            <a:pPr algn="r">
              <a:buNone/>
            </a:pPr>
            <a:r>
              <a:rPr lang="nl-NL" sz="3200" dirty="0" smtClean="0">
                <a:latin typeface="Arial" panose="020B0604020202020204" pitchFamily="34" charset="0"/>
                <a:cs typeface="Arial" panose="020B0604020202020204" pitchFamily="34" charset="0"/>
              </a:rPr>
              <a:t>Techniek</a:t>
            </a:r>
            <a:endParaRPr lang="nl-NL" sz="3200" dirty="0">
              <a:latin typeface="Arial" panose="020B0604020202020204" pitchFamily="34" charset="0"/>
              <a:cs typeface="Arial" panose="020B0604020202020204" pitchFamily="34" charset="0"/>
            </a:endParaRPr>
          </a:p>
        </p:txBody>
      </p:sp>
      <p:sp>
        <p:nvSpPr>
          <p:cNvPr id="6" name="Vermenigvuldigen 5"/>
          <p:cNvSpPr/>
          <p:nvPr/>
        </p:nvSpPr>
        <p:spPr bwMode="auto">
          <a:xfrm>
            <a:off x="5796136" y="1628800"/>
            <a:ext cx="1440160" cy="792088"/>
          </a:xfrm>
          <a:prstGeom prst="mathMultiply">
            <a:avLst/>
          </a:prstGeom>
          <a:solidFill>
            <a:srgbClr val="FF0000">
              <a:alpha val="50000"/>
            </a:srgb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Char char="•"/>
              <a:tabLst/>
            </a:pPr>
            <a:endParaRPr kumimoji="0" lang="nl-NL" sz="1800" b="0" i="0" u="none" strike="noStrike" cap="none" normalizeH="0" baseline="0" smtClean="0">
              <a:ln>
                <a:noFill/>
              </a:ln>
              <a:solidFill>
                <a:schemeClr val="tx1"/>
              </a:solidFill>
              <a:effectLst/>
              <a:latin typeface="Verdana" pitchFamily="34" charset="0"/>
            </a:endParaRPr>
          </a:p>
        </p:txBody>
      </p:sp>
      <p:sp>
        <p:nvSpPr>
          <p:cNvPr id="7" name="PIJL-LINKS en -RECHTS 6"/>
          <p:cNvSpPr/>
          <p:nvPr/>
        </p:nvSpPr>
        <p:spPr bwMode="auto">
          <a:xfrm>
            <a:off x="4283968" y="1811063"/>
            <a:ext cx="805493" cy="364264"/>
          </a:xfrm>
          <a:prstGeom prst="leftRightArrow">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None/>
              <a:tabLst/>
            </a:pPr>
            <a:endParaRPr kumimoji="0" lang="nl-NL" sz="1800" b="0" i="0" u="none" strike="noStrike" cap="none" normalizeH="0" baseline="0" dirty="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571381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7</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7</a:t>
            </a:fld>
            <a:endParaRPr lang="nl-NL" dirty="0"/>
          </a:p>
        </p:txBody>
      </p:sp>
      <p:sp>
        <p:nvSpPr>
          <p:cNvPr id="4" name="Tekstvak 3"/>
          <p:cNvSpPr txBox="1"/>
          <p:nvPr/>
        </p:nvSpPr>
        <p:spPr>
          <a:xfrm>
            <a:off x="323528" y="1052736"/>
            <a:ext cx="8605713" cy="646331"/>
          </a:xfrm>
          <a:prstGeom prst="rect">
            <a:avLst/>
          </a:prstGeom>
          <a:noFill/>
        </p:spPr>
        <p:txBody>
          <a:bodyPr wrap="square" rtlCol="0">
            <a:spAutoFit/>
          </a:bodyPr>
          <a:lstStyle/>
          <a:p>
            <a:pPr algn="ctr">
              <a:buNone/>
            </a:pPr>
            <a:r>
              <a:rPr lang="nl-NL" sz="3600" b="1" dirty="0" smtClean="0">
                <a:latin typeface="Arial" panose="020B0604020202020204" pitchFamily="34" charset="0"/>
                <a:cs typeface="Arial" panose="020B0604020202020204" pitchFamily="34" charset="0"/>
              </a:rPr>
              <a:t>Sleutels</a:t>
            </a:r>
          </a:p>
        </p:txBody>
      </p:sp>
      <p:graphicFrame>
        <p:nvGraphicFramePr>
          <p:cNvPr id="6" name="Tabel 5"/>
          <p:cNvGraphicFramePr>
            <a:graphicFrameLocks noGrp="1"/>
          </p:cNvGraphicFramePr>
          <p:nvPr>
            <p:extLst>
              <p:ext uri="{D42A27DB-BD31-4B8C-83A1-F6EECF244321}">
                <p14:modId xmlns:p14="http://schemas.microsoft.com/office/powerpoint/2010/main" val="670359656"/>
              </p:ext>
            </p:extLst>
          </p:nvPr>
        </p:nvGraphicFramePr>
        <p:xfrm>
          <a:off x="8384" y="1600603"/>
          <a:ext cx="9084245" cy="4735440"/>
        </p:xfrm>
        <a:graphic>
          <a:graphicData uri="http://schemas.openxmlformats.org/drawingml/2006/table">
            <a:tbl>
              <a:tblPr>
                <a:tableStyleId>{5C22544A-7EE6-4342-B048-85BDC9FD1C3A}</a:tableStyleId>
              </a:tblPr>
              <a:tblGrid>
                <a:gridCol w="4491608"/>
                <a:gridCol w="4592637"/>
              </a:tblGrid>
              <a:tr h="2002926">
                <a:tc>
                  <a:txBody>
                    <a:bodyPr/>
                    <a:lstStyle/>
                    <a:p>
                      <a:pPr algn="l" fontAlgn="b"/>
                      <a:r>
                        <a:rPr lang="nl-NL" sz="1800" b="1" u="none" strike="noStrike" dirty="0" err="1">
                          <a:effectLst/>
                        </a:rPr>
                        <a:t>Primary</a:t>
                      </a:r>
                      <a:r>
                        <a:rPr lang="nl-NL" sz="1800" b="1" u="none" strike="noStrike" dirty="0">
                          <a:effectLst/>
                        </a:rPr>
                        <a:t> </a:t>
                      </a:r>
                      <a:r>
                        <a:rPr lang="nl-NL" sz="1800" b="1" u="none" strike="noStrike" dirty="0" err="1">
                          <a:effectLst/>
                        </a:rPr>
                        <a:t>Key</a:t>
                      </a:r>
                      <a:r>
                        <a:rPr lang="nl-NL" sz="1800" b="1" u="none" strike="noStrike" dirty="0">
                          <a:effectLst/>
                        </a:rPr>
                        <a:t> </a:t>
                      </a:r>
                      <a:r>
                        <a:rPr lang="nl-NL" sz="1500" u="none" strike="noStrike" dirty="0">
                          <a:effectLst/>
                        </a:rPr>
                        <a:t/>
                      </a:r>
                      <a:br>
                        <a:rPr lang="nl-NL" sz="1500" u="none" strike="noStrike" dirty="0">
                          <a:effectLst/>
                        </a:rPr>
                      </a:br>
                      <a:r>
                        <a:rPr lang="nl-NL" sz="1500" u="none" strike="noStrike" dirty="0">
                          <a:effectLst/>
                        </a:rPr>
                        <a:t>Technisch veld om de rij uniek te identificeren, meestal een gegenereerd getal. Meestal een enkel veld.</a:t>
                      </a:r>
                      <a:br>
                        <a:rPr lang="nl-NL" sz="1500" u="none" strike="noStrike" dirty="0">
                          <a:effectLst/>
                        </a:rPr>
                      </a:br>
                      <a:r>
                        <a:rPr lang="nl-NL" sz="1500" u="none" strike="noStrike" dirty="0" smtClean="0">
                          <a:effectLst/>
                        </a:rPr>
                        <a:t>- </a:t>
                      </a:r>
                      <a:r>
                        <a:rPr lang="nl-NL" sz="1500" u="none" strike="noStrike" dirty="0">
                          <a:effectLst/>
                        </a:rPr>
                        <a:t>betekenisloos</a:t>
                      </a:r>
                      <a:br>
                        <a:rPr lang="nl-NL" sz="1500" u="none" strike="noStrike" dirty="0">
                          <a:effectLst/>
                        </a:rPr>
                      </a:br>
                      <a:r>
                        <a:rPr lang="nl-NL" sz="1500" u="none" strike="noStrike" dirty="0" smtClean="0">
                          <a:effectLst/>
                        </a:rPr>
                        <a:t>- </a:t>
                      </a:r>
                      <a:r>
                        <a:rPr lang="nl-NL" sz="1500" u="none" strike="noStrike" dirty="0">
                          <a:effectLst/>
                        </a:rPr>
                        <a:t>geen dubbele waarden, Geen NULL </a:t>
                      </a:r>
                      <a:br>
                        <a:rPr lang="nl-NL" sz="1500" u="none" strike="noStrike" dirty="0">
                          <a:effectLst/>
                        </a:rPr>
                      </a:br>
                      <a:r>
                        <a:rPr lang="nl-NL" sz="1500" u="none" strike="noStrike" dirty="0" smtClean="0">
                          <a:effectLst/>
                        </a:rPr>
                        <a:t>- </a:t>
                      </a:r>
                      <a:r>
                        <a:rPr lang="nl-NL" sz="1500" u="none" strike="noStrike" dirty="0">
                          <a:effectLst/>
                        </a:rPr>
                        <a:t>meestal een </a:t>
                      </a:r>
                      <a:r>
                        <a:rPr lang="nl-NL" sz="1500" u="none" strike="noStrike" dirty="0" err="1">
                          <a:effectLst/>
                        </a:rPr>
                        <a:t>clustered</a:t>
                      </a:r>
                      <a:r>
                        <a:rPr lang="nl-NL" sz="1500" u="none" strike="noStrike" dirty="0">
                          <a:effectLst/>
                        </a:rPr>
                        <a:t> index </a:t>
                      </a:r>
                      <a:br>
                        <a:rPr lang="nl-NL" sz="1500" u="none" strike="noStrike" dirty="0">
                          <a:effectLst/>
                        </a:rPr>
                      </a:br>
                      <a:r>
                        <a:rPr lang="nl-NL" sz="1500" u="none" strike="noStrike" dirty="0" smtClean="0">
                          <a:effectLst/>
                        </a:rPr>
                        <a:t>- </a:t>
                      </a:r>
                      <a:r>
                        <a:rPr lang="nl-NL" sz="1500" u="none" strike="noStrike" dirty="0">
                          <a:effectLst/>
                        </a:rPr>
                        <a:t>Maximaal 1 Primaire sleutel per tabel</a:t>
                      </a:r>
                      <a:br>
                        <a:rPr lang="nl-NL" sz="1500" u="none" strike="noStrike" dirty="0">
                          <a:effectLst/>
                        </a:rPr>
                      </a:br>
                      <a:endParaRPr lang="nl-NL" sz="1500" b="0" i="0" u="none" strike="noStrike" dirty="0">
                        <a:solidFill>
                          <a:srgbClr val="000000"/>
                        </a:solidFill>
                        <a:effectLst/>
                        <a:latin typeface="Calibri"/>
                      </a:endParaRPr>
                    </a:p>
                  </a:txBody>
                  <a:tcPr marL="72000" marR="9525" marT="3600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l" fontAlgn="b"/>
                      <a:r>
                        <a:rPr lang="nl-NL" sz="1800" b="1" u="none" strike="noStrike" dirty="0">
                          <a:effectLst/>
                        </a:rPr>
                        <a:t>Natural </a:t>
                      </a:r>
                      <a:r>
                        <a:rPr lang="nl-NL" sz="1800" b="1" u="none" strike="noStrike" dirty="0" err="1">
                          <a:effectLst/>
                        </a:rPr>
                        <a:t>Key</a:t>
                      </a:r>
                      <a:r>
                        <a:rPr lang="nl-NL" sz="1800" b="1" u="none" strike="noStrike" dirty="0">
                          <a:effectLst/>
                        </a:rPr>
                        <a:t>  </a:t>
                      </a:r>
                      <a:r>
                        <a:rPr lang="nl-NL" sz="1500" u="none" strike="noStrike" dirty="0">
                          <a:effectLst/>
                        </a:rPr>
                        <a:t/>
                      </a:r>
                      <a:br>
                        <a:rPr lang="nl-NL" sz="1500" u="none" strike="noStrike" dirty="0">
                          <a:effectLst/>
                        </a:rPr>
                      </a:br>
                      <a:r>
                        <a:rPr lang="nl-NL" sz="1500" u="none" strike="noStrike" dirty="0">
                          <a:effectLst/>
                        </a:rPr>
                        <a:t>Data elementen die er voor de gebruiker beschrijvend uitzien, en te gebruiken zijn te gebruiken zonder extra informatie.</a:t>
                      </a:r>
                      <a:br>
                        <a:rPr lang="nl-NL" sz="1500" u="none" strike="noStrike" dirty="0">
                          <a:effectLst/>
                        </a:rPr>
                      </a:br>
                      <a:endParaRPr lang="nl-NL" sz="1500" b="0" i="0" u="none" strike="noStrike" dirty="0">
                        <a:solidFill>
                          <a:srgbClr val="000000"/>
                        </a:solidFill>
                        <a:effectLst/>
                        <a:latin typeface="Calibri"/>
                      </a:endParaRPr>
                    </a:p>
                  </a:txBody>
                  <a:tcPr marL="72000" marR="9525" marT="3600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r>
              <a:tr h="2561775">
                <a:tc>
                  <a:txBody>
                    <a:bodyPr/>
                    <a:lstStyle/>
                    <a:p>
                      <a:pPr algn="l" fontAlgn="b"/>
                      <a:r>
                        <a:rPr lang="nl-NL" sz="1800" b="1" u="none" strike="noStrike" dirty="0" err="1">
                          <a:effectLst/>
                        </a:rPr>
                        <a:t>Alternate</a:t>
                      </a:r>
                      <a:r>
                        <a:rPr lang="nl-NL" sz="1800" b="1" u="none" strike="noStrike" dirty="0">
                          <a:effectLst/>
                        </a:rPr>
                        <a:t> </a:t>
                      </a:r>
                      <a:r>
                        <a:rPr lang="nl-NL" sz="1800" b="1" u="none" strike="noStrike" dirty="0" err="1">
                          <a:effectLst/>
                        </a:rPr>
                        <a:t>Key</a:t>
                      </a:r>
                      <a:r>
                        <a:rPr lang="nl-NL" sz="1800" b="1" u="none" strike="noStrike" dirty="0">
                          <a:effectLst/>
                        </a:rPr>
                        <a:t> </a:t>
                      </a:r>
                      <a:r>
                        <a:rPr lang="nl-NL" sz="1800" b="1" u="none" strike="noStrike" dirty="0" smtClean="0">
                          <a:effectLst/>
                        </a:rPr>
                        <a:t>of </a:t>
                      </a:r>
                      <a:r>
                        <a:rPr lang="nl-NL" sz="1800" b="1" u="none" strike="noStrike" dirty="0">
                          <a:effectLst/>
                        </a:rPr>
                        <a:t>Unique </a:t>
                      </a:r>
                      <a:r>
                        <a:rPr lang="nl-NL" sz="1800" b="1" u="none" strike="noStrike" dirty="0" err="1" smtClean="0">
                          <a:effectLst/>
                        </a:rPr>
                        <a:t>Key</a:t>
                      </a:r>
                      <a:r>
                        <a:rPr lang="nl-NL" sz="1500" u="none" strike="noStrike" dirty="0">
                          <a:effectLst/>
                        </a:rPr>
                        <a:t/>
                      </a:r>
                      <a:br>
                        <a:rPr lang="nl-NL" sz="1500" u="none" strike="noStrike" dirty="0">
                          <a:effectLst/>
                        </a:rPr>
                      </a:br>
                      <a:r>
                        <a:rPr lang="nl-NL" sz="1500" u="none" strike="noStrike" dirty="0">
                          <a:effectLst/>
                        </a:rPr>
                        <a:t>Technisch alternatief naast de PK, om een rij uniek te identificeren. Vaak door </a:t>
                      </a:r>
                      <a:r>
                        <a:rPr lang="nl-NL" sz="1500" u="none" strike="noStrike" dirty="0" err="1">
                          <a:effectLst/>
                        </a:rPr>
                        <a:t>DBA's</a:t>
                      </a:r>
                      <a:r>
                        <a:rPr lang="nl-NL" sz="1500" u="none" strike="noStrike" dirty="0">
                          <a:effectLst/>
                        </a:rPr>
                        <a:t> toegepast op velden die veelvuldig door </a:t>
                      </a:r>
                      <a:r>
                        <a:rPr lang="nl-NL" sz="1500" u="none" strike="noStrike" dirty="0" err="1">
                          <a:effectLst/>
                        </a:rPr>
                        <a:t>queries</a:t>
                      </a:r>
                      <a:r>
                        <a:rPr lang="nl-NL" sz="1500" u="none" strike="noStrike" dirty="0">
                          <a:effectLst/>
                        </a:rPr>
                        <a:t> gebruikt worden omwille van de index.</a:t>
                      </a:r>
                      <a:br>
                        <a:rPr lang="nl-NL" sz="1500" u="none" strike="noStrike" dirty="0">
                          <a:effectLst/>
                        </a:rPr>
                      </a:br>
                      <a:r>
                        <a:rPr lang="nl-NL" sz="1500" u="none" strike="noStrike" dirty="0" smtClean="0">
                          <a:effectLst/>
                        </a:rPr>
                        <a:t>- </a:t>
                      </a:r>
                      <a:r>
                        <a:rPr lang="nl-NL" sz="1500" u="none" strike="noStrike" dirty="0">
                          <a:effectLst/>
                        </a:rPr>
                        <a:t>geen </a:t>
                      </a:r>
                      <a:r>
                        <a:rPr lang="nl-NL" sz="1500" u="none" strike="noStrike" dirty="0" smtClean="0">
                          <a:effectLst/>
                        </a:rPr>
                        <a:t>dubbele waarden, maximaal </a:t>
                      </a:r>
                      <a:r>
                        <a:rPr lang="nl-NL" sz="1500" u="none" strike="noStrike" dirty="0">
                          <a:effectLst/>
                        </a:rPr>
                        <a:t>één </a:t>
                      </a:r>
                      <a:r>
                        <a:rPr lang="nl-NL" sz="1500" u="none" strike="noStrike" dirty="0" smtClean="0">
                          <a:effectLst/>
                        </a:rPr>
                        <a:t>NULL</a:t>
                      </a:r>
                      <a:r>
                        <a:rPr lang="nl-NL" sz="1500" u="none" strike="noStrike" dirty="0">
                          <a:effectLst/>
                        </a:rPr>
                        <a:t/>
                      </a:r>
                      <a:br>
                        <a:rPr lang="nl-NL" sz="1500" u="none" strike="noStrike" dirty="0">
                          <a:effectLst/>
                        </a:rPr>
                      </a:br>
                      <a:r>
                        <a:rPr lang="nl-NL" sz="1500" u="none" strike="noStrike" dirty="0" smtClean="0">
                          <a:effectLst/>
                        </a:rPr>
                        <a:t>- </a:t>
                      </a:r>
                      <a:r>
                        <a:rPr lang="nl-NL" sz="1500" u="none" strike="noStrike" dirty="0">
                          <a:effectLst/>
                        </a:rPr>
                        <a:t>non-</a:t>
                      </a:r>
                      <a:r>
                        <a:rPr lang="nl-NL" sz="1500" u="none" strike="noStrike" dirty="0" err="1">
                          <a:effectLst/>
                        </a:rPr>
                        <a:t>clustered</a:t>
                      </a:r>
                      <a:r>
                        <a:rPr lang="nl-NL" sz="1500" u="none" strike="noStrike" dirty="0">
                          <a:effectLst/>
                        </a:rPr>
                        <a:t> index </a:t>
                      </a:r>
                      <a:br>
                        <a:rPr lang="nl-NL" sz="1500" u="none" strike="noStrike" dirty="0">
                          <a:effectLst/>
                        </a:rPr>
                      </a:br>
                      <a:r>
                        <a:rPr lang="nl-NL" sz="1500" u="none" strike="noStrike" dirty="0" smtClean="0">
                          <a:effectLst/>
                        </a:rPr>
                        <a:t>- </a:t>
                      </a:r>
                      <a:r>
                        <a:rPr lang="nl-NL" sz="1500" u="none" strike="noStrike" dirty="0">
                          <a:effectLst/>
                        </a:rPr>
                        <a:t>meerdere unieke sleutels per tabel </a:t>
                      </a:r>
                      <a:r>
                        <a:rPr lang="nl-NL" sz="1500" u="none" strike="noStrike" dirty="0" smtClean="0">
                          <a:effectLst/>
                        </a:rPr>
                        <a:t> </a:t>
                      </a:r>
                      <a:br>
                        <a:rPr lang="nl-NL" sz="1500" u="none" strike="noStrike" dirty="0" smtClean="0">
                          <a:effectLst/>
                        </a:rPr>
                      </a:br>
                      <a:r>
                        <a:rPr lang="nl-NL" sz="1500" u="none" strike="noStrike" dirty="0" smtClean="0">
                          <a:effectLst/>
                        </a:rPr>
                        <a:t>  mogelijk</a:t>
                      </a:r>
                      <a:endParaRPr lang="nl-NL" sz="1500" b="0" i="0" u="none" strike="noStrike" dirty="0">
                        <a:solidFill>
                          <a:srgbClr val="000000"/>
                        </a:solidFill>
                        <a:effectLst/>
                        <a:latin typeface="Calibri"/>
                      </a:endParaRPr>
                    </a:p>
                  </a:txBody>
                  <a:tcPr marL="72000" marR="9525" marT="3600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l" fontAlgn="b"/>
                      <a:r>
                        <a:rPr lang="nl-NL" sz="1800" b="1" u="none" strike="noStrike" dirty="0">
                          <a:effectLst/>
                        </a:rPr>
                        <a:t>Business </a:t>
                      </a:r>
                      <a:r>
                        <a:rPr lang="nl-NL" sz="1800" b="1" u="none" strike="noStrike" dirty="0" err="1">
                          <a:effectLst/>
                        </a:rPr>
                        <a:t>Key</a:t>
                      </a:r>
                      <a:r>
                        <a:rPr lang="nl-NL" sz="1500" u="none" strike="noStrike" dirty="0">
                          <a:effectLst/>
                        </a:rPr>
                        <a:t/>
                      </a:r>
                      <a:br>
                        <a:rPr lang="nl-NL" sz="1500" u="none" strike="noStrike" dirty="0">
                          <a:effectLst/>
                        </a:rPr>
                      </a:br>
                      <a:r>
                        <a:rPr lang="nl-NL" sz="1500" u="none" strike="noStrike" dirty="0">
                          <a:effectLst/>
                        </a:rPr>
                        <a:t>Elke "unieke waarde" die door de eindgebruiker kan worden om een </a:t>
                      </a:r>
                      <a:r>
                        <a:rPr lang="nl-NL" sz="1500" u="none" strike="noStrike" dirty="0" smtClean="0">
                          <a:effectLst/>
                        </a:rPr>
                        <a:t>dataset </a:t>
                      </a:r>
                      <a:r>
                        <a:rPr lang="nl-NL" sz="1500" u="none" strike="noStrike" dirty="0">
                          <a:effectLst/>
                        </a:rPr>
                        <a:t>te </a:t>
                      </a:r>
                      <a:r>
                        <a:rPr lang="nl-NL" sz="1500" u="none" strike="noStrike" dirty="0" smtClean="0">
                          <a:effectLst/>
                        </a:rPr>
                        <a:t>identificeren, vinden, </a:t>
                      </a:r>
                      <a:r>
                        <a:rPr lang="nl-NL" sz="1500" u="none" strike="noStrike" dirty="0">
                          <a:effectLst/>
                        </a:rPr>
                        <a:t>en begrijpen. </a:t>
                      </a:r>
                      <a:r>
                        <a:rPr lang="nl-NL" sz="1500" u="none" strike="noStrike" dirty="0" smtClean="0">
                          <a:effectLst/>
                        </a:rPr>
                        <a:t/>
                      </a:r>
                      <a:br>
                        <a:rPr lang="nl-NL" sz="1500" u="none" strike="noStrike" dirty="0" smtClean="0">
                          <a:effectLst/>
                        </a:rPr>
                      </a:br>
                      <a:r>
                        <a:rPr lang="nl-NL" sz="1500" u="none" strike="noStrike" dirty="0" smtClean="0">
                          <a:effectLst/>
                        </a:rPr>
                        <a:t>Dit </a:t>
                      </a:r>
                      <a:r>
                        <a:rPr lang="nl-NL" sz="1500" u="none" strike="noStrike" dirty="0">
                          <a:effectLst/>
                        </a:rPr>
                        <a:t>mag een </a:t>
                      </a:r>
                      <a:r>
                        <a:rPr lang="nl-NL" sz="1500" u="none" strike="noStrike" dirty="0" err="1">
                          <a:effectLst/>
                        </a:rPr>
                        <a:t>sequence</a:t>
                      </a:r>
                      <a:r>
                        <a:rPr lang="nl-NL" sz="1500" u="none" strike="noStrike" dirty="0">
                          <a:effectLst/>
                        </a:rPr>
                        <a:t> zijn (bv. </a:t>
                      </a:r>
                      <a:r>
                        <a:rPr lang="nl-NL" sz="1500" u="none" strike="noStrike" dirty="0" err="1">
                          <a:effectLst/>
                        </a:rPr>
                        <a:t>beschikkingsnr</a:t>
                      </a:r>
                      <a:r>
                        <a:rPr lang="nl-NL" sz="1500" u="none" strike="noStrike" dirty="0">
                          <a:effectLst/>
                        </a:rPr>
                        <a:t>), of </a:t>
                      </a:r>
                      <a:r>
                        <a:rPr lang="nl-NL" sz="1500" u="none" strike="noStrike" dirty="0" smtClean="0">
                          <a:effectLst/>
                        </a:rPr>
                        <a:t>het mag </a:t>
                      </a:r>
                      <a:r>
                        <a:rPr lang="nl-NL" sz="1500" u="none" strike="noStrike" dirty="0">
                          <a:effectLst/>
                        </a:rPr>
                        <a:t>een natuurlijke sleutel zijn</a:t>
                      </a:r>
                      <a:r>
                        <a:rPr lang="nl-NL" sz="1500" u="none" strike="noStrike" dirty="0" smtClean="0">
                          <a:effectLst/>
                        </a:rPr>
                        <a:t>.</a:t>
                      </a:r>
                      <a:r>
                        <a:rPr lang="nl-NL" sz="1500" u="none" strike="noStrike" baseline="0" dirty="0" smtClean="0">
                          <a:effectLst/>
                        </a:rPr>
                        <a:t> Ook een combinatie van velden is mogelijk</a:t>
                      </a:r>
                      <a:r>
                        <a:rPr lang="nl-NL" sz="1500" u="none" strike="noStrike" dirty="0" smtClean="0">
                          <a:effectLst/>
                        </a:rPr>
                        <a:t/>
                      </a:r>
                      <a:br>
                        <a:rPr lang="nl-NL" sz="1500" u="none" strike="noStrike" dirty="0" smtClean="0">
                          <a:effectLst/>
                        </a:rPr>
                      </a:br>
                      <a:r>
                        <a:rPr lang="nl-NL" sz="1500" u="none" strike="noStrike" dirty="0" smtClean="0">
                          <a:effectLst/>
                        </a:rPr>
                        <a:t/>
                      </a:r>
                      <a:br>
                        <a:rPr lang="nl-NL" sz="1500" u="none" strike="noStrike" dirty="0" smtClean="0">
                          <a:effectLst/>
                        </a:rPr>
                      </a:br>
                      <a:r>
                        <a:rPr lang="nl-NL" sz="1500" u="none" strike="noStrike" dirty="0" smtClean="0">
                          <a:effectLst/>
                        </a:rPr>
                        <a:t>Indien het </a:t>
                      </a:r>
                      <a:r>
                        <a:rPr lang="nl-NL" sz="1500" u="none" strike="noStrike" dirty="0" err="1" smtClean="0">
                          <a:effectLst/>
                        </a:rPr>
                        <a:t>sequences</a:t>
                      </a:r>
                      <a:r>
                        <a:rPr lang="nl-NL" sz="1500" u="none" strike="noStrike" dirty="0" smtClean="0">
                          <a:effectLst/>
                        </a:rPr>
                        <a:t> zijn, dan moeten deze uit één enkele</a:t>
                      </a:r>
                      <a:r>
                        <a:rPr lang="nl-NL" sz="1500" u="none" strike="noStrike" baseline="0" dirty="0" smtClean="0">
                          <a:effectLst/>
                        </a:rPr>
                        <a:t> bron komen.</a:t>
                      </a:r>
                      <a:endParaRPr lang="nl-NL" sz="1500" b="0" i="0" u="none" strike="noStrike" dirty="0">
                        <a:solidFill>
                          <a:srgbClr val="000000"/>
                        </a:solidFill>
                        <a:effectLst/>
                        <a:latin typeface="Calibri"/>
                      </a:endParaRPr>
                    </a:p>
                  </a:txBody>
                  <a:tcPr marL="72000" marR="9525" marT="3600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r>
            </a:tbl>
          </a:graphicData>
        </a:graphic>
      </p:graphicFrame>
    </p:spTree>
    <p:extLst>
      <p:ext uri="{BB962C8B-B14F-4D97-AF65-F5344CB8AC3E}">
        <p14:creationId xmlns:p14="http://schemas.microsoft.com/office/powerpoint/2010/main" val="1192879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8</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8</a:t>
            </a:fld>
            <a:endParaRPr lang="nl-NL" dirty="0"/>
          </a:p>
        </p:txBody>
      </p:sp>
      <p:sp>
        <p:nvSpPr>
          <p:cNvPr id="4" name="Tekstvak 3"/>
          <p:cNvSpPr txBox="1"/>
          <p:nvPr/>
        </p:nvSpPr>
        <p:spPr>
          <a:xfrm>
            <a:off x="323528" y="1052736"/>
            <a:ext cx="8605713" cy="4856714"/>
          </a:xfrm>
          <a:prstGeom prst="rect">
            <a:avLst/>
          </a:prstGeom>
          <a:noFill/>
        </p:spPr>
        <p:txBody>
          <a:bodyPr wrap="square" rtlCol="0">
            <a:spAutoFit/>
          </a:bodyPr>
          <a:lstStyle/>
          <a:p>
            <a:pPr algn="ctr">
              <a:buNone/>
            </a:pPr>
            <a:r>
              <a:rPr lang="nl-NL" sz="3600" b="1" dirty="0" smtClean="0">
                <a:latin typeface="Arial" panose="020B0604020202020204" pitchFamily="34" charset="0"/>
                <a:cs typeface="Arial" panose="020B0604020202020204" pitchFamily="34" charset="0"/>
              </a:rPr>
              <a:t>Hub</a:t>
            </a:r>
          </a:p>
          <a:p>
            <a:r>
              <a:rPr lang="nl-NL" sz="3200" dirty="0" smtClean="0">
                <a:latin typeface="Arial" panose="020B0604020202020204" pitchFamily="34" charset="0"/>
                <a:cs typeface="Arial" panose="020B0604020202020204" pitchFamily="34" charset="0"/>
              </a:rPr>
              <a:t> </a:t>
            </a:r>
            <a:r>
              <a:rPr lang="nl-NL" sz="2800" dirty="0" smtClean="0">
                <a:latin typeface="Arial" panose="020B0604020202020204" pitchFamily="34" charset="0"/>
                <a:cs typeface="Arial" panose="020B0604020202020204" pitchFamily="34" charset="0"/>
              </a:rPr>
              <a:t>Unieke lijst van Business Keys.</a:t>
            </a:r>
          </a:p>
          <a:p>
            <a:r>
              <a:rPr lang="nl-NL" sz="2800" dirty="0">
                <a:latin typeface="Arial" panose="020B0604020202020204" pitchFamily="34" charset="0"/>
                <a:cs typeface="Arial" panose="020B0604020202020204" pitchFamily="34" charset="0"/>
              </a:rPr>
              <a:t> </a:t>
            </a:r>
            <a:r>
              <a:rPr lang="nl-NL" sz="2800" dirty="0" smtClean="0">
                <a:latin typeface="Arial" panose="020B0604020202020204" pitchFamily="34" charset="0"/>
                <a:cs typeface="Arial" panose="020B0604020202020204" pitchFamily="34" charset="0"/>
              </a:rPr>
              <a:t>Mogen samengesteld zijn (meerdere velden)</a:t>
            </a:r>
          </a:p>
          <a:p>
            <a:r>
              <a:rPr lang="nl-NL" sz="2800" dirty="0">
                <a:latin typeface="Arial" panose="020B0604020202020204" pitchFamily="34" charset="0"/>
                <a:cs typeface="Arial" panose="020B0604020202020204" pitchFamily="34" charset="0"/>
              </a:rPr>
              <a:t> </a:t>
            </a:r>
            <a:r>
              <a:rPr lang="nl-NL" sz="2800" dirty="0" smtClean="0">
                <a:latin typeface="Arial" panose="020B0604020202020204" pitchFamily="34" charset="0"/>
                <a:cs typeface="Arial" panose="020B0604020202020204" pitchFamily="34" charset="0"/>
              </a:rPr>
              <a:t> Verplichte </a:t>
            </a:r>
            <a:r>
              <a:rPr lang="nl-NL" sz="2800" dirty="0" err="1" smtClean="0">
                <a:latin typeface="Arial" panose="020B0604020202020204" pitchFamily="34" charset="0"/>
                <a:cs typeface="Arial" panose="020B0604020202020204" pitchFamily="34" charset="0"/>
              </a:rPr>
              <a:t>Metadata</a:t>
            </a:r>
            <a:r>
              <a:rPr lang="nl-NL" sz="2800" dirty="0" smtClean="0">
                <a:latin typeface="Arial" panose="020B0604020202020204" pitchFamily="34" charset="0"/>
                <a:cs typeface="Arial" panose="020B0604020202020204" pitchFamily="34" charset="0"/>
              </a:rPr>
              <a:t>: </a:t>
            </a:r>
          </a:p>
          <a:p>
            <a:pPr lvl="1"/>
            <a:r>
              <a:rPr lang="nl-NL" sz="2800" dirty="0" smtClean="0">
                <a:latin typeface="Arial" panose="020B0604020202020204" pitchFamily="34" charset="0"/>
                <a:cs typeface="Arial" panose="020B0604020202020204" pitchFamily="34" charset="0"/>
              </a:rPr>
              <a:t> </a:t>
            </a:r>
            <a:r>
              <a:rPr lang="nl-NL" sz="2800" dirty="0" err="1">
                <a:latin typeface="Arial" panose="020B0604020202020204" pitchFamily="34" charset="0"/>
                <a:cs typeface="Arial" panose="020B0604020202020204" pitchFamily="34" charset="0"/>
              </a:rPr>
              <a:t>Sequence</a:t>
            </a:r>
            <a:r>
              <a:rPr lang="nl-NL" sz="2800" dirty="0">
                <a:latin typeface="Arial" panose="020B0604020202020204" pitchFamily="34" charset="0"/>
                <a:cs typeface="Arial" panose="020B0604020202020204" pitchFamily="34" charset="0"/>
              </a:rPr>
              <a:t> voor het koppelen van gegevens.</a:t>
            </a:r>
          </a:p>
          <a:p>
            <a:pPr lvl="1"/>
            <a:r>
              <a:rPr lang="nl-NL" sz="2800" dirty="0" smtClean="0">
                <a:latin typeface="Arial" panose="020B0604020202020204" pitchFamily="34" charset="0"/>
                <a:cs typeface="Arial" panose="020B0604020202020204" pitchFamily="34" charset="0"/>
              </a:rPr>
              <a:t> Laaddatum (eerste keer dat de BK verschijnt)</a:t>
            </a:r>
          </a:p>
          <a:p>
            <a:pPr lvl="1"/>
            <a:r>
              <a:rPr lang="nl-NL" sz="2800" dirty="0">
                <a:latin typeface="Arial" panose="020B0604020202020204" pitchFamily="34" charset="0"/>
                <a:cs typeface="Arial" panose="020B0604020202020204" pitchFamily="34" charset="0"/>
              </a:rPr>
              <a:t> </a:t>
            </a:r>
            <a:r>
              <a:rPr lang="nl-NL" sz="2800" dirty="0" smtClean="0">
                <a:latin typeface="Arial" panose="020B0604020202020204" pitchFamily="34" charset="0"/>
                <a:cs typeface="Arial" panose="020B0604020202020204" pitchFamily="34" charset="0"/>
              </a:rPr>
              <a:t>Bron (waar komt het vandaan)</a:t>
            </a:r>
          </a:p>
          <a:p>
            <a:r>
              <a:rPr lang="nl-NL" sz="2800" dirty="0" smtClean="0">
                <a:latin typeface="Arial" panose="020B0604020202020204" pitchFamily="34" charset="0"/>
                <a:cs typeface="Arial" panose="020B0604020202020204" pitchFamily="34" charset="0"/>
              </a:rPr>
              <a:t> Optioneel: </a:t>
            </a:r>
          </a:p>
          <a:p>
            <a:pPr lvl="1"/>
            <a:r>
              <a:rPr lang="nl-NL" sz="2800" dirty="0">
                <a:latin typeface="Arial" panose="020B0604020202020204" pitchFamily="34" charset="0"/>
                <a:cs typeface="Arial" panose="020B0604020202020204" pitchFamily="34" charset="0"/>
              </a:rPr>
              <a:t> </a:t>
            </a:r>
            <a:r>
              <a:rPr lang="nl-NL" sz="2800" dirty="0" smtClean="0">
                <a:latin typeface="Arial" panose="020B0604020202020204" pitchFamily="34" charset="0"/>
                <a:cs typeface="Arial" panose="020B0604020202020204" pitchFamily="34" charset="0"/>
              </a:rPr>
              <a:t>Laatste keer gezien datum</a:t>
            </a:r>
          </a:p>
        </p:txBody>
      </p:sp>
    </p:spTree>
    <p:extLst>
      <p:ext uri="{BB962C8B-B14F-4D97-AF65-F5344CB8AC3E}">
        <p14:creationId xmlns:p14="http://schemas.microsoft.com/office/powerpoint/2010/main" val="2940122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jdelijke aanduiding voor dianummer 5"/>
          <p:cNvSpPr txBox="1">
            <a:spLocks noGrp="1"/>
          </p:cNvSpPr>
          <p:nvPr/>
        </p:nvSpPr>
        <p:spPr bwMode="auto">
          <a:xfrm>
            <a:off x="358775" y="6494463"/>
            <a:ext cx="719138"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20000"/>
              </a:spcBef>
              <a:spcAft>
                <a:spcPct val="0"/>
              </a:spcAft>
              <a:buChar char="•"/>
              <a:defRPr>
                <a:solidFill>
                  <a:schemeClr val="tx1"/>
                </a:solidFill>
                <a:latin typeface="Verdana" pitchFamily="34" charset="0"/>
              </a:defRPr>
            </a:lvl6pPr>
            <a:lvl7pPr marL="2971800" indent="-228600" eaLnBrk="0" fontAlgn="base" hangingPunct="0">
              <a:spcBef>
                <a:spcPct val="20000"/>
              </a:spcBef>
              <a:spcAft>
                <a:spcPct val="0"/>
              </a:spcAft>
              <a:buChar char="•"/>
              <a:defRPr>
                <a:solidFill>
                  <a:schemeClr val="tx1"/>
                </a:solidFill>
                <a:latin typeface="Verdana" pitchFamily="34" charset="0"/>
              </a:defRPr>
            </a:lvl7pPr>
            <a:lvl8pPr marL="3429000" indent="-228600" eaLnBrk="0" fontAlgn="base" hangingPunct="0">
              <a:spcBef>
                <a:spcPct val="20000"/>
              </a:spcBef>
              <a:spcAft>
                <a:spcPct val="0"/>
              </a:spcAft>
              <a:buChar char="•"/>
              <a:defRPr>
                <a:solidFill>
                  <a:schemeClr val="tx1"/>
                </a:solidFill>
                <a:latin typeface="Verdana" pitchFamily="34" charset="0"/>
              </a:defRPr>
            </a:lvl8pPr>
            <a:lvl9pPr marL="3886200" indent="-228600" eaLnBrk="0" fontAlgn="base" hangingPunct="0">
              <a:spcBef>
                <a:spcPct val="20000"/>
              </a:spcBef>
              <a:spcAft>
                <a:spcPct val="0"/>
              </a:spcAft>
              <a:buChar char="•"/>
              <a:defRPr>
                <a:solidFill>
                  <a:schemeClr val="tx1"/>
                </a:solidFill>
                <a:latin typeface="Verdana" pitchFamily="34" charset="0"/>
              </a:defRPr>
            </a:lvl9pPr>
          </a:lstStyle>
          <a:p>
            <a:pPr>
              <a:spcBef>
                <a:spcPct val="0"/>
              </a:spcBef>
              <a:buFontTx/>
              <a:buNone/>
            </a:pPr>
            <a:fld id="{8964038E-2DFB-4326-A57B-5476B0DDEA40}" type="slidenum">
              <a:rPr lang="nl-NL" sz="1000"/>
              <a:pPr>
                <a:spcBef>
                  <a:spcPct val="0"/>
                </a:spcBef>
                <a:buFontTx/>
                <a:buNone/>
              </a:pPr>
              <a:t>9</a:t>
            </a:fld>
            <a:endParaRPr lang="nl-NL" sz="1000" dirty="0"/>
          </a:p>
        </p:txBody>
      </p:sp>
      <p:sp>
        <p:nvSpPr>
          <p:cNvPr id="2" name="Tijdelijke aanduiding voor datum 1"/>
          <p:cNvSpPr>
            <a:spLocks noGrp="1"/>
          </p:cNvSpPr>
          <p:nvPr>
            <p:ph type="dt" sz="half" idx="10"/>
          </p:nvPr>
        </p:nvSpPr>
        <p:spPr/>
        <p:txBody>
          <a:bodyPr/>
          <a:lstStyle/>
          <a:p>
            <a:pPr>
              <a:defRPr/>
            </a:pPr>
            <a:fld id="{83CFCC27-64AE-439F-8FB4-A81D799197B8}" type="datetime4">
              <a:rPr lang="nl-NL" smtClean="0"/>
              <a:t>9 februari 2016</a:t>
            </a:fld>
            <a:endParaRPr lang="nl-NL" dirty="0"/>
          </a:p>
        </p:txBody>
      </p:sp>
      <p:sp>
        <p:nvSpPr>
          <p:cNvPr id="3" name="Tijdelijke aanduiding voor dianummer 2"/>
          <p:cNvSpPr>
            <a:spLocks noGrp="1"/>
          </p:cNvSpPr>
          <p:nvPr>
            <p:ph type="sldNum" sz="quarter" idx="12"/>
          </p:nvPr>
        </p:nvSpPr>
        <p:spPr/>
        <p:txBody>
          <a:bodyPr/>
          <a:lstStyle/>
          <a:p>
            <a:pPr>
              <a:defRPr/>
            </a:pPr>
            <a:fld id="{FCDF4B43-768B-4BE3-B5D1-BDF58FF2B314}" type="slidenum">
              <a:rPr lang="nl-NL" smtClean="0"/>
              <a:pPr>
                <a:defRPr/>
              </a:pPr>
              <a:t>9</a:t>
            </a:fld>
            <a:endParaRPr lang="nl-NL" dirty="0"/>
          </a:p>
        </p:txBody>
      </p:sp>
      <p:sp>
        <p:nvSpPr>
          <p:cNvPr id="4" name="Tekstvak 3"/>
          <p:cNvSpPr txBox="1"/>
          <p:nvPr/>
        </p:nvSpPr>
        <p:spPr>
          <a:xfrm>
            <a:off x="323528" y="1052736"/>
            <a:ext cx="8605713" cy="7035772"/>
          </a:xfrm>
          <a:prstGeom prst="rect">
            <a:avLst/>
          </a:prstGeom>
          <a:noFill/>
        </p:spPr>
        <p:txBody>
          <a:bodyPr wrap="square" rtlCol="0">
            <a:spAutoFit/>
          </a:bodyPr>
          <a:lstStyle/>
          <a:p>
            <a:pPr algn="ctr">
              <a:buNone/>
            </a:pPr>
            <a:r>
              <a:rPr lang="nl-NL" sz="3600" b="1" dirty="0" smtClean="0">
                <a:latin typeface="Arial" panose="020B0604020202020204" pitchFamily="34" charset="0"/>
                <a:cs typeface="Arial" panose="020B0604020202020204" pitchFamily="34" charset="0"/>
              </a:rPr>
              <a:t>Link</a:t>
            </a:r>
          </a:p>
          <a:p>
            <a:r>
              <a:rPr lang="nl-NL" sz="2800" dirty="0">
                <a:latin typeface="Arial" panose="020B0604020202020204" pitchFamily="34" charset="0"/>
                <a:cs typeface="Arial" panose="020B0604020202020204" pitchFamily="34" charset="0"/>
              </a:rPr>
              <a:t> </a:t>
            </a:r>
            <a:r>
              <a:rPr lang="nl-NL" sz="2300" dirty="0" smtClean="0">
                <a:latin typeface="Arial" panose="020B0604020202020204" pitchFamily="34" charset="0"/>
                <a:cs typeface="Arial" panose="020B0604020202020204" pitchFamily="34" charset="0"/>
              </a:rPr>
              <a:t>Relatie tussen Business Keys (Dus minimaal 2)</a:t>
            </a:r>
          </a:p>
          <a:p>
            <a:r>
              <a:rPr lang="nl-NL" sz="2300" dirty="0" smtClean="0">
                <a:latin typeface="Arial" panose="020B0604020202020204" pitchFamily="34" charset="0"/>
                <a:cs typeface="Arial" panose="020B0604020202020204" pitchFamily="34" charset="0"/>
              </a:rPr>
              <a:t> Verplichte </a:t>
            </a:r>
            <a:r>
              <a:rPr lang="nl-NL" sz="2300" dirty="0" err="1">
                <a:latin typeface="Arial" panose="020B0604020202020204" pitchFamily="34" charset="0"/>
                <a:cs typeface="Arial" panose="020B0604020202020204" pitchFamily="34" charset="0"/>
              </a:rPr>
              <a:t>Metadata</a:t>
            </a:r>
            <a:r>
              <a:rPr lang="nl-NL" sz="2300" dirty="0">
                <a:latin typeface="Arial" panose="020B0604020202020204" pitchFamily="34" charset="0"/>
                <a:cs typeface="Arial" panose="020B0604020202020204" pitchFamily="34" charset="0"/>
              </a:rPr>
              <a:t>: </a:t>
            </a:r>
            <a:endParaRPr lang="nl-NL" sz="2300" dirty="0" smtClean="0">
              <a:latin typeface="Arial" panose="020B0604020202020204" pitchFamily="34" charset="0"/>
              <a:cs typeface="Arial" panose="020B0604020202020204" pitchFamily="34" charset="0"/>
            </a:endParaRPr>
          </a:p>
          <a:p>
            <a:pPr lvl="1"/>
            <a:r>
              <a:rPr lang="nl-NL" sz="2300" dirty="0" smtClean="0">
                <a:latin typeface="Arial" panose="020B0604020202020204" pitchFamily="34" charset="0"/>
                <a:cs typeface="Arial" panose="020B0604020202020204" pitchFamily="34" charset="0"/>
              </a:rPr>
              <a:t> </a:t>
            </a:r>
            <a:r>
              <a:rPr lang="nl-NL" sz="2300" dirty="0" err="1">
                <a:latin typeface="Arial" panose="020B0604020202020204" pitchFamily="34" charset="0"/>
                <a:cs typeface="Arial" panose="020B0604020202020204" pitchFamily="34" charset="0"/>
              </a:rPr>
              <a:t>Sequence</a:t>
            </a:r>
            <a:endParaRPr lang="nl-NL" sz="2300" dirty="0" smtClean="0">
              <a:latin typeface="Arial" panose="020B0604020202020204" pitchFamily="34" charset="0"/>
              <a:cs typeface="Arial" panose="020B0604020202020204" pitchFamily="34" charset="0"/>
            </a:endParaRPr>
          </a:p>
          <a:p>
            <a:pPr lvl="1"/>
            <a:r>
              <a:rPr lang="nl-NL" sz="2300" dirty="0" smtClean="0">
                <a:latin typeface="Arial" panose="020B0604020202020204" pitchFamily="34" charset="0"/>
                <a:cs typeface="Arial" panose="020B0604020202020204" pitchFamily="34" charset="0"/>
              </a:rPr>
              <a:t> </a:t>
            </a:r>
            <a:r>
              <a:rPr lang="nl-NL" sz="2300" dirty="0" err="1" smtClean="0">
                <a:latin typeface="Arial" panose="020B0604020202020204" pitchFamily="34" charset="0"/>
                <a:cs typeface="Arial" panose="020B0604020202020204" pitchFamily="34" charset="0"/>
              </a:rPr>
              <a:t>Foreign</a:t>
            </a:r>
            <a:r>
              <a:rPr lang="nl-NL" sz="2300" dirty="0" smtClean="0">
                <a:latin typeface="Arial" panose="020B0604020202020204" pitchFamily="34" charset="0"/>
                <a:cs typeface="Arial" panose="020B0604020202020204" pitchFamily="34" charset="0"/>
              </a:rPr>
              <a:t> </a:t>
            </a:r>
            <a:r>
              <a:rPr lang="nl-NL" sz="2300" dirty="0" err="1" smtClean="0">
                <a:latin typeface="Arial" panose="020B0604020202020204" pitchFamily="34" charset="0"/>
                <a:cs typeface="Arial" panose="020B0604020202020204" pitchFamily="34" charset="0"/>
              </a:rPr>
              <a:t>key</a:t>
            </a:r>
            <a:r>
              <a:rPr lang="nl-NL" sz="2300" dirty="0" smtClean="0">
                <a:latin typeface="Arial" panose="020B0604020202020204" pitchFamily="34" charset="0"/>
                <a:cs typeface="Arial" panose="020B0604020202020204" pitchFamily="34" charset="0"/>
              </a:rPr>
              <a:t> velden naar de </a:t>
            </a:r>
            <a:r>
              <a:rPr lang="nl-NL" sz="2300" dirty="0" err="1" smtClean="0">
                <a:latin typeface="Arial" panose="020B0604020202020204" pitchFamily="34" charset="0"/>
                <a:cs typeface="Arial" panose="020B0604020202020204" pitchFamily="34" charset="0"/>
              </a:rPr>
              <a:t>Sequence</a:t>
            </a:r>
            <a:r>
              <a:rPr lang="nl-NL" sz="2300" dirty="0" smtClean="0">
                <a:latin typeface="Arial" panose="020B0604020202020204" pitchFamily="34" charset="0"/>
                <a:cs typeface="Arial" panose="020B0604020202020204" pitchFamily="34" charset="0"/>
              </a:rPr>
              <a:t> velden van de Hubs</a:t>
            </a:r>
            <a:endParaRPr lang="nl-NL" sz="2300" dirty="0">
              <a:latin typeface="Arial" panose="020B0604020202020204" pitchFamily="34" charset="0"/>
              <a:cs typeface="Arial" panose="020B0604020202020204" pitchFamily="34" charset="0"/>
            </a:endParaRPr>
          </a:p>
          <a:p>
            <a:pPr lvl="1"/>
            <a:r>
              <a:rPr lang="nl-NL" sz="2300" dirty="0" smtClean="0">
                <a:latin typeface="Arial" panose="020B0604020202020204" pitchFamily="34" charset="0"/>
                <a:cs typeface="Arial" panose="020B0604020202020204" pitchFamily="34" charset="0"/>
              </a:rPr>
              <a:t> Laaddatum </a:t>
            </a:r>
            <a:r>
              <a:rPr lang="nl-NL" sz="2300" dirty="0">
                <a:latin typeface="Arial" panose="020B0604020202020204" pitchFamily="34" charset="0"/>
                <a:cs typeface="Arial" panose="020B0604020202020204" pitchFamily="34" charset="0"/>
              </a:rPr>
              <a:t>(eerste keer dat de BK verschijnt)</a:t>
            </a:r>
          </a:p>
          <a:p>
            <a:pPr lvl="1"/>
            <a:r>
              <a:rPr lang="nl-NL" sz="2300" dirty="0" smtClean="0">
                <a:latin typeface="Arial" panose="020B0604020202020204" pitchFamily="34" charset="0"/>
                <a:cs typeface="Arial" panose="020B0604020202020204" pitchFamily="34" charset="0"/>
              </a:rPr>
              <a:t> Bron </a:t>
            </a:r>
            <a:r>
              <a:rPr lang="nl-NL" sz="2300" dirty="0">
                <a:latin typeface="Arial" panose="020B0604020202020204" pitchFamily="34" charset="0"/>
                <a:cs typeface="Arial" panose="020B0604020202020204" pitchFamily="34" charset="0"/>
              </a:rPr>
              <a:t>(waar komt het vandaan)</a:t>
            </a:r>
          </a:p>
          <a:p>
            <a:r>
              <a:rPr lang="nl-NL" sz="2300" dirty="0" smtClean="0">
                <a:latin typeface="Arial" panose="020B0604020202020204" pitchFamily="34" charset="0"/>
                <a:cs typeface="Arial" panose="020B0604020202020204" pitchFamily="34" charset="0"/>
              </a:rPr>
              <a:t> Optionele </a:t>
            </a:r>
            <a:r>
              <a:rPr lang="nl-NL" sz="2300" dirty="0" err="1" smtClean="0">
                <a:latin typeface="Arial" panose="020B0604020202020204" pitchFamily="34" charset="0"/>
                <a:cs typeface="Arial" panose="020B0604020202020204" pitchFamily="34" charset="0"/>
              </a:rPr>
              <a:t>Metadata</a:t>
            </a:r>
            <a:r>
              <a:rPr lang="nl-NL" sz="2300" dirty="0" smtClean="0">
                <a:latin typeface="Arial" panose="020B0604020202020204" pitchFamily="34" charset="0"/>
                <a:cs typeface="Arial" panose="020B0604020202020204" pitchFamily="34" charset="0"/>
              </a:rPr>
              <a:t>: </a:t>
            </a:r>
          </a:p>
          <a:p>
            <a:pPr lvl="1"/>
            <a:r>
              <a:rPr lang="nl-NL" sz="2300" dirty="0" smtClean="0">
                <a:latin typeface="Arial" panose="020B0604020202020204" pitchFamily="34" charset="0"/>
                <a:cs typeface="Arial" panose="020B0604020202020204" pitchFamily="34" charset="0"/>
              </a:rPr>
              <a:t> Laatste </a:t>
            </a:r>
            <a:r>
              <a:rPr lang="nl-NL" sz="2300" dirty="0">
                <a:latin typeface="Arial" panose="020B0604020202020204" pitchFamily="34" charset="0"/>
                <a:cs typeface="Arial" panose="020B0604020202020204" pitchFamily="34" charset="0"/>
              </a:rPr>
              <a:t>keer gezien </a:t>
            </a:r>
            <a:r>
              <a:rPr lang="nl-NL" sz="2300" dirty="0" smtClean="0">
                <a:latin typeface="Arial" panose="020B0604020202020204" pitchFamily="34" charset="0"/>
                <a:cs typeface="Arial" panose="020B0604020202020204" pitchFamily="34" charset="0"/>
              </a:rPr>
              <a:t>datum</a:t>
            </a:r>
          </a:p>
          <a:p>
            <a:r>
              <a:rPr lang="nl-NL" sz="2300" dirty="0">
                <a:latin typeface="Arial" panose="020B0604020202020204" pitchFamily="34" charset="0"/>
                <a:cs typeface="Arial" panose="020B0604020202020204" pitchFamily="34" charset="0"/>
              </a:rPr>
              <a:t> </a:t>
            </a:r>
            <a:r>
              <a:rPr lang="nl-NL" sz="2300" dirty="0" smtClean="0">
                <a:latin typeface="Arial" panose="020B0604020202020204" pitchFamily="34" charset="0"/>
                <a:cs typeface="Arial" panose="020B0604020202020204" pitchFamily="34" charset="0"/>
              </a:rPr>
              <a:t>Optioneel: Dynamische link </a:t>
            </a:r>
            <a:r>
              <a:rPr lang="nl-NL" sz="2300" dirty="0" err="1" smtClean="0">
                <a:latin typeface="Arial" panose="020B0604020202020204" pitchFamily="34" charset="0"/>
                <a:cs typeface="Arial" panose="020B0604020202020204" pitchFamily="34" charset="0"/>
              </a:rPr>
              <a:t>metadata</a:t>
            </a:r>
            <a:r>
              <a:rPr lang="nl-NL" sz="2300" dirty="0" smtClean="0">
                <a:latin typeface="Arial" panose="020B0604020202020204" pitchFamily="34" charset="0"/>
                <a:cs typeface="Arial" panose="020B0604020202020204" pitchFamily="34" charset="0"/>
              </a:rPr>
              <a:t> (Machine </a:t>
            </a:r>
            <a:r>
              <a:rPr lang="nl-NL" sz="2300" dirty="0" err="1" smtClean="0">
                <a:latin typeface="Arial" panose="020B0604020202020204" pitchFamily="34" charset="0"/>
                <a:cs typeface="Arial" panose="020B0604020202020204" pitchFamily="34" charset="0"/>
              </a:rPr>
              <a:t>learning</a:t>
            </a:r>
            <a:r>
              <a:rPr lang="nl-NL" sz="2300" dirty="0" smtClean="0">
                <a:latin typeface="Arial" panose="020B0604020202020204" pitchFamily="34" charset="0"/>
                <a:cs typeface="Arial" panose="020B0604020202020204" pitchFamily="34" charset="0"/>
              </a:rPr>
              <a:t>): </a:t>
            </a:r>
          </a:p>
          <a:p>
            <a:pPr lvl="1"/>
            <a:r>
              <a:rPr lang="nl-NL" sz="2300" dirty="0" smtClean="0">
                <a:latin typeface="Arial" panose="020B0604020202020204" pitchFamily="34" charset="0"/>
                <a:cs typeface="Arial" panose="020B0604020202020204" pitchFamily="34" charset="0"/>
              </a:rPr>
              <a:t> </a:t>
            </a:r>
            <a:r>
              <a:rPr lang="nl-NL" sz="2300" dirty="0" err="1" smtClean="0">
                <a:latin typeface="Arial" panose="020B0604020202020204" pitchFamily="34" charset="0"/>
                <a:cs typeface="Arial" panose="020B0604020202020204" pitchFamily="34" charset="0"/>
              </a:rPr>
              <a:t>Confidence</a:t>
            </a:r>
            <a:endParaRPr lang="nl-NL" sz="2300" dirty="0" smtClean="0">
              <a:latin typeface="Arial" panose="020B0604020202020204" pitchFamily="34" charset="0"/>
              <a:cs typeface="Arial" panose="020B0604020202020204" pitchFamily="34" charset="0"/>
            </a:endParaRPr>
          </a:p>
          <a:p>
            <a:pPr lvl="1"/>
            <a:r>
              <a:rPr lang="nl-NL" sz="2300" dirty="0" smtClean="0">
                <a:latin typeface="Arial" panose="020B0604020202020204" pitchFamily="34" charset="0"/>
                <a:cs typeface="Arial" panose="020B0604020202020204" pitchFamily="34" charset="0"/>
              </a:rPr>
              <a:t> </a:t>
            </a:r>
            <a:r>
              <a:rPr lang="nl-NL" sz="2300" dirty="0" err="1" smtClean="0">
                <a:latin typeface="Arial" panose="020B0604020202020204" pitchFamily="34" charset="0"/>
                <a:cs typeface="Arial" panose="020B0604020202020204" pitchFamily="34" charset="0"/>
              </a:rPr>
              <a:t>Strength</a:t>
            </a:r>
            <a:endParaRPr lang="nl-NL" sz="2300" dirty="0" smtClean="0">
              <a:latin typeface="Arial" panose="020B0604020202020204" pitchFamily="34" charset="0"/>
              <a:cs typeface="Arial" panose="020B0604020202020204" pitchFamily="34" charset="0"/>
            </a:endParaRPr>
          </a:p>
          <a:p>
            <a:pPr lvl="1"/>
            <a:endParaRPr lang="nl-NL" sz="2800" dirty="0" smtClean="0">
              <a:latin typeface="Arial" panose="020B0604020202020204" pitchFamily="34" charset="0"/>
              <a:cs typeface="Arial" panose="020B0604020202020204" pitchFamily="34" charset="0"/>
            </a:endParaRPr>
          </a:p>
          <a:p>
            <a:pPr lvl="1"/>
            <a:endParaRPr lang="nl-NL" sz="2800" dirty="0">
              <a:latin typeface="Arial" panose="020B0604020202020204" pitchFamily="34" charset="0"/>
              <a:cs typeface="Arial" panose="020B0604020202020204" pitchFamily="34" charset="0"/>
            </a:endParaRPr>
          </a:p>
          <a:p>
            <a:pPr algn="ctr">
              <a:buNone/>
            </a:pPr>
            <a:endParaRPr lang="nl-NL" sz="3200" dirty="0">
              <a:latin typeface="Arial" panose="020B0604020202020204" pitchFamily="34" charset="0"/>
              <a:cs typeface="Arial" panose="020B0604020202020204" pitchFamily="34" charset="0"/>
            </a:endParaRPr>
          </a:p>
        </p:txBody>
      </p:sp>
      <p:sp>
        <p:nvSpPr>
          <p:cNvPr id="5" name="Rechthoek 4"/>
          <p:cNvSpPr/>
          <p:nvPr/>
        </p:nvSpPr>
        <p:spPr bwMode="auto">
          <a:xfrm>
            <a:off x="718344" y="2852936"/>
            <a:ext cx="757312" cy="246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Char char="•"/>
              <a:tabLst/>
            </a:pPr>
            <a:endParaRPr kumimoji="0" lang="nl-NL"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3066564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Handleiding oplevering FPA .pptx">
  <a:themeElements>
    <a:clrScheme name="">
      <a:dk1>
        <a:srgbClr val="000000"/>
      </a:dk1>
      <a:lt1>
        <a:srgbClr val="FFFFFF"/>
      </a:lt1>
      <a:dk2>
        <a:srgbClr val="673327"/>
      </a:dk2>
      <a:lt2>
        <a:srgbClr val="275937"/>
      </a:lt2>
      <a:accent1>
        <a:srgbClr val="8FCAE7"/>
      </a:accent1>
      <a:accent2>
        <a:srgbClr val="76D2B6"/>
      </a:accent2>
      <a:accent3>
        <a:srgbClr val="FFFFFF"/>
      </a:accent3>
      <a:accent4>
        <a:srgbClr val="000000"/>
      </a:accent4>
      <a:accent5>
        <a:srgbClr val="C6E1F1"/>
      </a:accent5>
      <a:accent6>
        <a:srgbClr val="6ABEA5"/>
      </a:accent6>
      <a:hlink>
        <a:srgbClr val="39870C"/>
      </a:hlink>
      <a:folHlink>
        <a:srgbClr val="777C00"/>
      </a:folHlink>
    </a:clrScheme>
    <a:fontScheme name="Sjabloon standaard (11 LichtBlauw) 97">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Char char="•"/>
          <a:tabLst/>
          <a:defRPr kumimoji="0" lang="nl-NL"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Char char="•"/>
          <a:tabLst/>
          <a:defRPr kumimoji="0" lang="nl-NL"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Sjabloon standaard (11 LichtBlauw) 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Handleiding oplevering FPA .pptx</Template>
  <TotalTime>7313</TotalTime>
  <Words>2065</Words>
  <Application>Microsoft Office PowerPoint</Application>
  <PresentationFormat>Diavoorstelling (4:3)</PresentationFormat>
  <Paragraphs>414</Paragraphs>
  <Slides>25</Slides>
  <Notes>25</Notes>
  <HiddenSlides>0</HiddenSlides>
  <MMClips>0</MMClips>
  <ScaleCrop>false</ScaleCrop>
  <HeadingPairs>
    <vt:vector size="4" baseType="variant">
      <vt:variant>
        <vt:lpstr>Thema</vt:lpstr>
      </vt:variant>
      <vt:variant>
        <vt:i4>1</vt:i4>
      </vt:variant>
      <vt:variant>
        <vt:lpstr>Diatitels</vt:lpstr>
      </vt:variant>
      <vt:variant>
        <vt:i4>25</vt:i4>
      </vt:variant>
    </vt:vector>
  </HeadingPairs>
  <TitlesOfParts>
    <vt:vector size="26" baseType="lpstr">
      <vt:lpstr>Handleiding oplevering FPA .pptx</vt:lpstr>
      <vt:lpstr>Data Vault in Vogelvlucht</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Ministerie van Financiën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Handleiding  oplevering FPA</dc:title>
  <dc:creator>Nico Essenstam</dc:creator>
  <cp:lastModifiedBy>Peter P. BOSCH</cp:lastModifiedBy>
  <cp:revision>292</cp:revision>
  <cp:lastPrinted>2014-05-01T11:52:49Z</cp:lastPrinted>
  <dcterms:created xsi:type="dcterms:W3CDTF">2014-04-30T09:44:32Z</dcterms:created>
  <dcterms:modified xsi:type="dcterms:W3CDTF">2016-02-09T16:08:08Z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ntalSlides">
    <vt:lpwstr>4</vt:lpwstr>
  </property>
</Properties>
</file>